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8" r:id="rId3"/>
    <p:sldId id="262" r:id="rId4"/>
    <p:sldId id="260" r:id="rId5"/>
    <p:sldId id="267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481"/>
            <a:ext cx="44196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College </a:t>
            </a:r>
            <a:r>
              <a:rPr lang="en-US" b="1" i="1" dirty="0"/>
              <a:t>of Engineering</a:t>
            </a:r>
            <a:r>
              <a:rPr lang="en-US" b="1" i="1" dirty="0" smtClean="0"/>
              <a:t>,</a:t>
            </a:r>
          </a:p>
          <a:p>
            <a:pPr algn="ctr"/>
            <a:r>
              <a:rPr lang="en-US" b="1" i="1" dirty="0" smtClean="0"/>
              <a:t> </a:t>
            </a:r>
            <a:r>
              <a:rPr lang="en-US" b="1" i="1" dirty="0"/>
              <a:t>Electrical Engineering Department</a:t>
            </a:r>
          </a:p>
          <a:p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-838200" y="2281178"/>
            <a:ext cx="1021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i="1" dirty="0" err="1">
                <a:latin typeface="Bell MT" pitchFamily="18" charset="0"/>
                <a:cs typeface="Aparajita" pitchFamily="34" charset="0"/>
              </a:rPr>
              <a:t>Karnaugh</a:t>
            </a:r>
            <a:r>
              <a:rPr lang="en-US" sz="4800" b="1" i="1" dirty="0">
                <a:latin typeface="Bell MT" pitchFamily="18" charset="0"/>
                <a:cs typeface="Aparajita" pitchFamily="34" charset="0"/>
              </a:rPr>
              <a:t> Map Method</a:t>
            </a:r>
            <a:endParaRPr lang="ar-IQ" sz="4800" b="1" i="1" dirty="0">
              <a:latin typeface="Bell MT" pitchFamily="18" charset="0"/>
              <a:cs typeface="Aparajit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0145" y="3244096"/>
            <a:ext cx="65532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i="1" dirty="0">
                <a:latin typeface="Bell MT" pitchFamily="18" charset="0"/>
                <a:cs typeface="Aparajita" pitchFamily="34" charset="0"/>
              </a:rPr>
              <a:t>By:</a:t>
            </a:r>
          </a:p>
          <a:p>
            <a:pPr algn="ctr"/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Asst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Lec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.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Besma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Nazar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Nadhem</a:t>
            </a:r>
            <a:endParaRPr lang="en-US" sz="3200" b="1" i="1" dirty="0" smtClean="0">
              <a:latin typeface="Bell MT" pitchFamily="18" charset="0"/>
              <a:cs typeface="Aparajita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Bell MT" pitchFamily="18" charset="0"/>
              <a:cs typeface="Aparajita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304800"/>
            <a:ext cx="373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Class : Second Year</a:t>
            </a:r>
          </a:p>
          <a:p>
            <a:pPr algn="ctr"/>
            <a:r>
              <a:rPr lang="en-US" b="1" i="1" dirty="0" smtClean="0"/>
              <a:t>Subject : Digital Techniques</a:t>
            </a:r>
            <a:endParaRPr lang="ar-IQ" dirty="0"/>
          </a:p>
        </p:txBody>
      </p:sp>
      <p:sp>
        <p:nvSpPr>
          <p:cNvPr id="9" name="Text Box 16"/>
          <p:cNvSpPr txBox="1"/>
          <p:nvPr/>
        </p:nvSpPr>
        <p:spPr>
          <a:xfrm>
            <a:off x="1604962" y="4800600"/>
            <a:ext cx="5629275" cy="1143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Master of Science in Electrical Engineering</a:t>
            </a:r>
            <a:endParaRPr lang="en-US" sz="2000" b="1" dirty="0">
              <a:effectLst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(Electronic and Communication)</a:t>
            </a:r>
            <a:endParaRPr lang="en-US" sz="2000" dirty="0">
              <a:effectLst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19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533400"/>
            <a:ext cx="83820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i="1" dirty="0" err="1" smtClean="0">
                <a:latin typeface="Bell MT" pitchFamily="18" charset="0"/>
                <a:cs typeface="Aparajita" pitchFamily="34" charset="0"/>
              </a:rPr>
              <a:t>Karnaugh</a:t>
            </a:r>
            <a:r>
              <a:rPr lang="en-US" sz="44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4400" b="1" i="1" dirty="0">
                <a:latin typeface="Bell MT" pitchFamily="18" charset="0"/>
                <a:cs typeface="Aparajita" pitchFamily="34" charset="0"/>
              </a:rPr>
              <a:t>Map </a:t>
            </a:r>
            <a:r>
              <a:rPr lang="en-US" sz="4400" b="1" i="1" dirty="0" smtClean="0">
                <a:latin typeface="Bell MT" pitchFamily="18" charset="0"/>
                <a:cs typeface="Aparajita" pitchFamily="34" charset="0"/>
              </a:rPr>
              <a:t>Method </a:t>
            </a:r>
            <a:endParaRPr lang="en-US" sz="4400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28600" y="1676400"/>
            <a:ext cx="8331200" cy="4800600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 smtClean="0"/>
              <a:t>A </a:t>
            </a:r>
            <a:r>
              <a:rPr lang="en-US" dirty="0" err="1" smtClean="0">
                <a:solidFill>
                  <a:srgbClr val="FF0000"/>
                </a:solidFill>
              </a:rPr>
              <a:t>Karnaugh</a:t>
            </a:r>
            <a:r>
              <a:rPr lang="en-US" dirty="0" smtClean="0">
                <a:solidFill>
                  <a:srgbClr val="FF0000"/>
                </a:solidFill>
              </a:rPr>
              <a:t> map </a:t>
            </a:r>
            <a:r>
              <a:rPr lang="en-US" dirty="0" smtClean="0"/>
              <a:t>is a </a:t>
            </a:r>
            <a:r>
              <a:rPr lang="en-US" dirty="0"/>
              <a:t>graphical representation of the logic system. </a:t>
            </a:r>
            <a:endParaRPr lang="en-US" dirty="0" smtClean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can be drawn directly from </a:t>
            </a:r>
            <a:r>
              <a:rPr lang="en-US" dirty="0" smtClean="0"/>
              <a:t>either </a:t>
            </a:r>
            <a:r>
              <a:rPr lang="en-US" dirty="0" err="1" smtClean="0"/>
              <a:t>minterm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sum-of-products</a:t>
            </a:r>
            <a:r>
              <a:rPr lang="en-US" dirty="0"/>
              <a:t>) or </a:t>
            </a:r>
            <a:r>
              <a:rPr lang="en-US" dirty="0" err="1"/>
              <a:t>maxterm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product-of-sums</a:t>
            </a:r>
            <a:r>
              <a:rPr lang="en-US" dirty="0"/>
              <a:t>) Boolean expressions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Drawing a </a:t>
            </a:r>
            <a:r>
              <a:rPr lang="en-US" dirty="0" err="1" smtClean="0"/>
              <a:t>Karnaugh</a:t>
            </a:r>
            <a:r>
              <a:rPr lang="en-US" dirty="0"/>
              <a:t> </a:t>
            </a:r>
            <a:r>
              <a:rPr lang="en-US" dirty="0" smtClean="0"/>
              <a:t>map </a:t>
            </a:r>
            <a:r>
              <a:rPr lang="en-US" dirty="0"/>
              <a:t>from the </a:t>
            </a:r>
            <a:r>
              <a:rPr lang="en-US" dirty="0">
                <a:solidFill>
                  <a:srgbClr val="FF0000"/>
                </a:solidFill>
              </a:rPr>
              <a:t>truth table </a:t>
            </a:r>
            <a:r>
              <a:rPr lang="en-US" dirty="0"/>
              <a:t>involves an additional step of writing the </a:t>
            </a:r>
            <a:r>
              <a:rPr lang="en-US" dirty="0" err="1"/>
              <a:t>minterm</a:t>
            </a:r>
            <a:r>
              <a:rPr lang="en-US" dirty="0"/>
              <a:t> or </a:t>
            </a:r>
            <a:r>
              <a:rPr lang="en-US" dirty="0" err="1"/>
              <a:t>maxterm</a:t>
            </a:r>
            <a:r>
              <a:rPr lang="en-US" dirty="0"/>
              <a:t> expression</a:t>
            </a:r>
          </a:p>
          <a:p>
            <a:pPr algn="l" rtl="0"/>
            <a:r>
              <a:rPr lang="en-US" dirty="0"/>
              <a:t>depending upon whether it is desired to have a minimized sum-of-products or a minimized </a:t>
            </a:r>
            <a:r>
              <a:rPr lang="en-US" dirty="0" smtClean="0"/>
              <a:t>product of sums </a:t>
            </a:r>
            <a:r>
              <a:rPr lang="en-US" dirty="0"/>
              <a:t>expression.</a:t>
            </a:r>
            <a:endParaRPr lang="en-US" dirty="0" smtClean="0"/>
          </a:p>
          <a:p>
            <a:pPr algn="l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9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85800"/>
            <a:ext cx="68991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>
              <a:spcBef>
                <a:spcPct val="0"/>
              </a:spcBef>
            </a:pPr>
            <a:r>
              <a:rPr lang="en-US" sz="3600" b="1" i="1" dirty="0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Construction of a </a:t>
            </a:r>
            <a:r>
              <a:rPr lang="en-US" sz="3600" b="1" i="1" dirty="0" err="1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Karnaugh</a:t>
            </a:r>
            <a:r>
              <a:rPr lang="en-US" sz="3600" b="1" i="1" dirty="0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 Map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76200" y="1332131"/>
                <a:ext cx="8915400" cy="5509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buClr>
                    <a:schemeClr val="bg2">
                      <a:lumMod val="75000"/>
                    </a:schemeClr>
                  </a:buClr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An </a:t>
                </a:r>
                <a:r>
                  <a:rPr lang="en-US" sz="3200" dirty="0" smtClean="0">
                    <a:solidFill>
                      <a:srgbClr val="FF0000"/>
                    </a:solidFill>
                  </a:rPr>
                  <a:t>n-variable</a:t>
                </a:r>
                <a:r>
                  <a:rPr lang="en-US" sz="3200" dirty="0" smtClean="0"/>
                  <a:t> </a:t>
                </a:r>
                <a:r>
                  <a:rPr lang="en-US" sz="3200" dirty="0" err="1"/>
                  <a:t>Karnaugh</a:t>
                </a:r>
                <a:r>
                  <a:rPr lang="en-US" sz="3200" dirty="0"/>
                  <a:t> map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3200" dirty="0"/>
                  <a:t> squares, and each possible input is allotted a square</a:t>
                </a:r>
                <a:r>
                  <a:rPr lang="en-US" sz="3200" dirty="0"/>
                  <a:t>.</a:t>
                </a:r>
              </a:p>
              <a:p>
                <a:pPr marL="285750" indent="-285750" algn="just">
                  <a:buClr>
                    <a:schemeClr val="bg2">
                      <a:lumMod val="75000"/>
                    </a:schemeClr>
                  </a:buClr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intirr"/>
                  </a:rPr>
                  <a:t> </a:t>
                </a:r>
                <a:r>
                  <a:rPr lang="en-US" sz="3200" dirty="0"/>
                  <a:t>In the case</a:t>
                </a:r>
                <a:r>
                  <a:rPr lang="en-US" sz="3200" dirty="0"/>
                  <a:t> of </a:t>
                </a:r>
                <a:r>
                  <a:rPr lang="en-US" sz="3200" dirty="0"/>
                  <a:t>a </a:t>
                </a:r>
                <a:r>
                  <a:rPr lang="en-US" sz="3200" dirty="0" err="1">
                    <a:solidFill>
                      <a:srgbClr val="FF0000"/>
                    </a:solidFill>
                  </a:rPr>
                  <a:t>minterm</a:t>
                </a:r>
                <a:r>
                  <a:rPr lang="en-US" sz="3200" dirty="0"/>
                  <a:t> </a:t>
                </a:r>
                <a:r>
                  <a:rPr lang="en-US" sz="3200" dirty="0" err="1"/>
                  <a:t>Karnaugh</a:t>
                </a:r>
                <a:r>
                  <a:rPr lang="en-US" sz="3200" dirty="0"/>
                  <a:t> map, ‘</a:t>
                </a:r>
                <a:r>
                  <a:rPr lang="en-US" sz="3200" dirty="0">
                    <a:solidFill>
                      <a:srgbClr val="FF0000"/>
                    </a:solidFill>
                  </a:rPr>
                  <a:t>1</a:t>
                </a:r>
                <a:r>
                  <a:rPr lang="en-US" sz="3200" dirty="0"/>
                  <a:t>’ is placed in all those squares for which the output is ‘</a:t>
                </a:r>
                <a:r>
                  <a:rPr lang="en-US" sz="3200" dirty="0">
                    <a:solidFill>
                      <a:srgbClr val="FF0000"/>
                    </a:solidFill>
                  </a:rPr>
                  <a:t>1</a:t>
                </a:r>
                <a:r>
                  <a:rPr lang="en-US" sz="3200" dirty="0"/>
                  <a:t>’, and ‘</a:t>
                </a:r>
                <a:r>
                  <a:rPr lang="en-US" sz="3200" dirty="0">
                    <a:solidFill>
                      <a:srgbClr val="FF0000"/>
                    </a:solidFill>
                  </a:rPr>
                  <a:t>0</a:t>
                </a:r>
                <a:r>
                  <a:rPr lang="en-US" sz="3200" dirty="0" smtClean="0"/>
                  <a:t>’</a:t>
                </a:r>
                <a:r>
                  <a:rPr lang="en-US" dirty="0"/>
                  <a:t> </a:t>
                </a:r>
                <a:r>
                  <a:rPr lang="en-US" sz="3200" dirty="0"/>
                  <a:t>is placed in all those squares for which the output is ‘</a:t>
                </a:r>
                <a:r>
                  <a:rPr lang="en-US" sz="3200" dirty="0">
                    <a:solidFill>
                      <a:srgbClr val="FF0000"/>
                    </a:solidFill>
                  </a:rPr>
                  <a:t>0</a:t>
                </a:r>
                <a:r>
                  <a:rPr lang="en-US" sz="3200" dirty="0" smtClean="0"/>
                  <a:t>’.</a:t>
                </a:r>
              </a:p>
              <a:p>
                <a:r>
                  <a:rPr lang="en-US" sz="3200" b="1" dirty="0" smtClean="0">
                    <a:solidFill>
                      <a:schemeClr val="tx2">
                        <a:lumMod val="40000"/>
                        <a:lumOff val="60000"/>
                      </a:schemeClr>
                    </a:solidFill>
                  </a:rPr>
                  <a:t>.</a:t>
                </a:r>
                <a:r>
                  <a:rPr lang="en-US" sz="3200" dirty="0" smtClean="0"/>
                  <a:t> </a:t>
                </a:r>
                <a:r>
                  <a:rPr lang="en-US" sz="3200" dirty="0" smtClean="0">
                    <a:solidFill>
                      <a:srgbClr val="FF0000"/>
                    </a:solidFill>
                  </a:rPr>
                  <a:t>0</a:t>
                </a:r>
                <a:r>
                  <a:rPr lang="en-US" sz="3200" dirty="0" smtClean="0"/>
                  <a:t>s </a:t>
                </a:r>
                <a:r>
                  <a:rPr lang="en-US" sz="3200" dirty="0"/>
                  <a:t>are omitted for simplicity. An ‘</a:t>
                </a:r>
                <a:r>
                  <a:rPr lang="en-US" sz="3200" dirty="0">
                    <a:solidFill>
                      <a:srgbClr val="FF0000"/>
                    </a:solidFill>
                  </a:rPr>
                  <a:t>X</a:t>
                </a:r>
                <a:r>
                  <a:rPr lang="en-US" sz="3200" dirty="0"/>
                  <a:t>’ </a:t>
                </a:r>
                <a:r>
                  <a:rPr lang="en-US" sz="3200" dirty="0" smtClean="0"/>
                  <a:t>is placed </a:t>
                </a:r>
                <a:r>
                  <a:rPr lang="en-US" sz="3200" dirty="0"/>
                  <a:t>in squares corresponding to ‘</a:t>
                </a:r>
                <a:r>
                  <a:rPr lang="en-US" sz="3200" dirty="0">
                    <a:solidFill>
                      <a:srgbClr val="FF0000"/>
                    </a:solidFill>
                  </a:rPr>
                  <a:t>don’t care</a:t>
                </a:r>
                <a:r>
                  <a:rPr lang="en-US" sz="3200" dirty="0"/>
                  <a:t>’ </a:t>
                </a:r>
                <a:r>
                  <a:rPr lang="en-US" sz="3200" dirty="0" smtClean="0"/>
                  <a:t>conditions</a:t>
                </a:r>
              </a:p>
              <a:p>
                <a:r>
                  <a:rPr lang="en-US" sz="24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.</a:t>
                </a:r>
                <a:r>
                  <a:rPr lang="en-US" sz="3200" dirty="0"/>
                  <a:t>The </a:t>
                </a:r>
                <a:r>
                  <a:rPr lang="en-US" sz="3200" dirty="0"/>
                  <a:t>choice of terms identifying different rows and columns of a </a:t>
                </a:r>
                <a:r>
                  <a:rPr lang="en-US" sz="3200" dirty="0" err="1"/>
                  <a:t>Karnaugh</a:t>
                </a:r>
                <a:r>
                  <a:rPr lang="en-US" sz="3200" dirty="0"/>
                  <a:t> map </a:t>
                </a:r>
                <a:r>
                  <a:rPr lang="en-US" sz="3200" dirty="0">
                    <a:solidFill>
                      <a:srgbClr val="FF0000"/>
                    </a:solidFill>
                  </a:rPr>
                  <a:t>is not unique </a:t>
                </a:r>
                <a:r>
                  <a:rPr lang="en-US" sz="3200" dirty="0"/>
                  <a:t>for </a:t>
                </a:r>
                <a:r>
                  <a:rPr lang="en-US" sz="3200" dirty="0"/>
                  <a:t>a </a:t>
                </a:r>
                <a:r>
                  <a:rPr lang="en-US" sz="3200" dirty="0">
                    <a:solidFill>
                      <a:srgbClr val="FF0000"/>
                    </a:solidFill>
                  </a:rPr>
                  <a:t>given </a:t>
                </a:r>
                <a:r>
                  <a:rPr lang="en-US" sz="3200" dirty="0">
                    <a:solidFill>
                      <a:srgbClr val="FF0000"/>
                    </a:solidFill>
                  </a:rPr>
                  <a:t>number of variables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332131"/>
                <a:ext cx="8915400" cy="5509200"/>
              </a:xfrm>
              <a:prstGeom prst="rect">
                <a:avLst/>
              </a:prstGeom>
              <a:blipFill>
                <a:blip r:embed="rId2"/>
                <a:stretch>
                  <a:fillRect l="-1778" t="-1329" r="-1710" b="-2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959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228600"/>
            <a:ext cx="8915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r>
              <a:rPr lang="en-US" sz="3200" dirty="0" smtClean="0"/>
              <a:t>The </a:t>
            </a:r>
            <a:r>
              <a:rPr lang="en-US" sz="3200" dirty="0"/>
              <a:t>only condition to be satisfied is that the </a:t>
            </a:r>
            <a:r>
              <a:rPr lang="en-US" sz="3200" dirty="0">
                <a:solidFill>
                  <a:srgbClr val="FF0000"/>
                </a:solidFill>
              </a:rPr>
              <a:t>designation</a:t>
            </a:r>
            <a:r>
              <a:rPr lang="en-US" sz="3200" dirty="0"/>
              <a:t> of </a:t>
            </a:r>
            <a:r>
              <a:rPr lang="en-US" sz="3200" dirty="0">
                <a:solidFill>
                  <a:srgbClr val="FF0000"/>
                </a:solidFill>
              </a:rPr>
              <a:t>adjacent </a:t>
            </a:r>
            <a:r>
              <a:rPr lang="en-US" sz="3200" dirty="0">
                <a:solidFill>
                  <a:srgbClr val="FF0000"/>
                </a:solidFill>
              </a:rPr>
              <a:t>rows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FF0000"/>
                </a:solidFill>
              </a:rPr>
              <a:t>adjacent columns</a:t>
            </a:r>
            <a:r>
              <a:rPr lang="en-US" sz="3200" dirty="0"/>
              <a:t> should be the </a:t>
            </a:r>
            <a:r>
              <a:rPr lang="en-US" sz="3200" dirty="0">
                <a:solidFill>
                  <a:srgbClr val="FF0000"/>
                </a:solidFill>
              </a:rPr>
              <a:t>same except </a:t>
            </a:r>
            <a:r>
              <a:rPr lang="en-US" sz="3200" dirty="0"/>
              <a:t>for </a:t>
            </a:r>
            <a:r>
              <a:rPr lang="en-US" sz="3200" dirty="0">
                <a:solidFill>
                  <a:srgbClr val="FF0000"/>
                </a:solidFill>
              </a:rPr>
              <a:t>one of the literals </a:t>
            </a:r>
            <a:r>
              <a:rPr lang="en-US" sz="3200" dirty="0">
                <a:solidFill>
                  <a:srgbClr val="FF0000"/>
                </a:solidFill>
              </a:rPr>
              <a:t>being complemented</a:t>
            </a:r>
            <a:r>
              <a:rPr lang="en-US" sz="3200" dirty="0"/>
              <a:t>. Also, </a:t>
            </a:r>
            <a:r>
              <a:rPr lang="en-US" sz="3200" dirty="0"/>
              <a:t>the extreme </a:t>
            </a:r>
            <a:r>
              <a:rPr lang="en-US" sz="3200" dirty="0"/>
              <a:t>rows and extreme columns are considered </a:t>
            </a:r>
            <a:r>
              <a:rPr lang="en-US" sz="3200" dirty="0" smtClean="0"/>
              <a:t>adjacent.</a:t>
            </a:r>
          </a:p>
          <a:p>
            <a:pPr algn="just"/>
            <a:endParaRPr lang="en-US" sz="3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52400" y="3325910"/>
            <a:ext cx="8686800" cy="1093689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/>
            <a:r>
              <a:rPr lang="en-US" altLang="en-US" sz="3200" dirty="0" err="1"/>
              <a:t>Karnaugh</a:t>
            </a:r>
            <a:r>
              <a:rPr lang="en-US" altLang="en-US" sz="3200" dirty="0"/>
              <a:t> maps, or K</a:t>
            </a:r>
            <a:r>
              <a:rPr lang="th-TH" altLang="en-US" sz="3200" dirty="0"/>
              <a:t>-</a:t>
            </a:r>
            <a:r>
              <a:rPr lang="en-US" altLang="en-US" sz="3200" dirty="0"/>
              <a:t>maps, are often used to simplify logic problems </a:t>
            </a:r>
            <a:r>
              <a:rPr lang="en-US" altLang="en-US" sz="3200" dirty="0">
                <a:solidFill>
                  <a:srgbClr val="FF0000"/>
                </a:solidFill>
              </a:rPr>
              <a:t>with 2, 3 or 4 variables</a:t>
            </a:r>
            <a:r>
              <a:rPr lang="th-TH" altLang="en-US" sz="3200" dirty="0"/>
              <a:t>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5"/>
              <p:cNvSpPr txBox="1">
                <a:spLocks noChangeArrowheads="1"/>
              </p:cNvSpPr>
              <p:nvPr/>
            </p:nvSpPr>
            <p:spPr bwMode="auto">
              <a:xfrm>
                <a:off x="-76200" y="4495800"/>
                <a:ext cx="9296399" cy="1077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9pPr>
              </a:lstStyle>
              <a:p>
                <a:r>
                  <a:rPr lang="en-US" altLang="en-US" sz="3200" dirty="0" smtClean="0">
                    <a:latin typeface="+mn-lt"/>
                    <a:ea typeface="+mn-ea"/>
                  </a:rPr>
                  <a:t>For the case of 2 variables, we form a map consisting </a:t>
                </a:r>
                <a:r>
                  <a:rPr lang="en-US" altLang="en-US" sz="3200" dirty="0">
                    <a:latin typeface="+mn-lt"/>
                    <a:ea typeface="+mn-ea"/>
                  </a:rPr>
                  <a:t>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3200" dirty="0">
                    <a:latin typeface="+mn-lt"/>
                    <a:ea typeface="+mn-ea"/>
                  </a:rPr>
                  <a:t>=</a:t>
                </a:r>
                <a:r>
                  <a:rPr lang="en-US" altLang="en-US" sz="3200" dirty="0">
                    <a:solidFill>
                      <a:srgbClr val="FF0000"/>
                    </a:solidFill>
                    <a:latin typeface="+mn-lt"/>
                    <a:ea typeface="+mn-ea"/>
                  </a:rPr>
                  <a:t>4</a:t>
                </a:r>
                <a:r>
                  <a:rPr lang="en-US" altLang="en-US" sz="3200" dirty="0">
                    <a:latin typeface="+mn-lt"/>
                    <a:ea typeface="+mn-ea"/>
                  </a:rPr>
                  <a:t> </a:t>
                </a:r>
                <a:r>
                  <a:rPr lang="en-US" altLang="en-US" sz="3200" dirty="0" smtClean="0">
                    <a:latin typeface="+mn-lt"/>
                    <a:ea typeface="+mn-ea"/>
                  </a:rPr>
                  <a:t>cells as </a:t>
                </a:r>
                <a:r>
                  <a:rPr lang="en-US" altLang="en-US" sz="3200" dirty="0">
                    <a:latin typeface="+mn-lt"/>
                    <a:ea typeface="+mn-ea"/>
                  </a:rPr>
                  <a:t>shown in Figure  </a:t>
                </a:r>
                <a:endParaRPr lang="th-TH" altLang="en-US" sz="3200" dirty="0">
                  <a:latin typeface="+mn-lt"/>
                  <a:ea typeface="+mn-ea"/>
                </a:endParaRPr>
              </a:p>
            </p:txBody>
          </p:sp>
        </mc:Choice>
        <mc:Fallback>
          <p:sp>
            <p:nvSpPr>
              <p:cNvPr id="7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76200" y="4495800"/>
                <a:ext cx="9296399" cy="1077218"/>
              </a:xfrm>
              <a:prstGeom prst="rect">
                <a:avLst/>
              </a:prstGeom>
              <a:blipFill>
                <a:blip r:embed="rId2"/>
                <a:stretch>
                  <a:fillRect l="-1639" t="-7386" r="-2295" b="-1818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22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762000"/>
            <a:ext cx="8458200" cy="230505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3276600"/>
            <a:ext cx="6453187" cy="955675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altLang="en-US" sz="3200" dirty="0"/>
              <a:t>3 variables </a:t>
            </a:r>
            <a:r>
              <a:rPr lang="en-US" altLang="en-US" sz="3200" dirty="0" err="1"/>
              <a:t>Karnaugh</a:t>
            </a:r>
            <a:r>
              <a:rPr lang="en-US" altLang="en-US" sz="3200" dirty="0"/>
              <a:t> map</a:t>
            </a:r>
            <a:endParaRPr lang="th-TH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50"/>
              <p:cNvSpPr txBox="1">
                <a:spLocks noChangeArrowheads="1"/>
              </p:cNvSpPr>
              <p:nvPr/>
            </p:nvSpPr>
            <p:spPr bwMode="auto">
              <a:xfrm>
                <a:off x="5334000" y="3348037"/>
                <a:ext cx="2016125" cy="595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9pPr>
              </a:lstStyle>
              <a:p>
                <a:pPr eaLnBrk="1" hangingPunct="1"/>
                <a:r>
                  <a:rPr lang="en-US" altLang="en-US" sz="2000" b="1" dirty="0" smtClean="0">
                    <a:solidFill>
                      <a:srgbClr val="0000CC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altLang="en-US" sz="3200" i="1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=8</a:t>
                </a:r>
                <a:endParaRPr lang="th-TH" altLang="en-US" sz="32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" name="Text 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0" y="3348037"/>
                <a:ext cx="2016125" cy="595932"/>
              </a:xfrm>
              <a:prstGeom prst="rect">
                <a:avLst/>
              </a:prstGeom>
              <a:blipFill>
                <a:blip r:embed="rId3"/>
                <a:stretch>
                  <a:fillRect t="-11224" b="-3265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5350" y="3943969"/>
            <a:ext cx="5210175" cy="283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77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304800"/>
            <a:ext cx="6958012" cy="1028700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altLang="en-US" sz="3200" dirty="0"/>
              <a:t>4 variables </a:t>
            </a:r>
            <a:r>
              <a:rPr lang="en-US" altLang="en-US" sz="3200" dirty="0" err="1"/>
              <a:t>Karnaugh</a:t>
            </a:r>
            <a:r>
              <a:rPr lang="en-US" altLang="en-US" sz="3200" dirty="0"/>
              <a:t> map</a:t>
            </a:r>
            <a:endParaRPr lang="th-TH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50"/>
              <p:cNvSpPr txBox="1">
                <a:spLocks noChangeArrowheads="1"/>
              </p:cNvSpPr>
              <p:nvPr/>
            </p:nvSpPr>
            <p:spPr bwMode="auto">
              <a:xfrm>
                <a:off x="4876800" y="304800"/>
                <a:ext cx="2016125" cy="595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Angsana New" pitchFamily="18" charset="-120"/>
                  </a:defRPr>
                </a:lvl9pPr>
              </a:lstStyle>
              <a:p>
                <a:pPr eaLnBrk="1" hangingPunct="1"/>
                <a:r>
                  <a:rPr lang="en-US" altLang="en-US" sz="2000" b="1" dirty="0" smtClean="0">
                    <a:solidFill>
                      <a:srgbClr val="0000CC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altLang="en-US" sz="3200" i="1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=16</a:t>
                </a:r>
                <a:endParaRPr lang="th-TH" altLang="en-US" sz="32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Text 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76800" y="304800"/>
                <a:ext cx="2016125" cy="595932"/>
              </a:xfrm>
              <a:prstGeom prst="rect">
                <a:avLst/>
              </a:prstGeom>
              <a:blipFill>
                <a:blip r:embed="rId2"/>
                <a:stretch>
                  <a:fillRect t="-13265" b="-3061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990600"/>
            <a:ext cx="5981700" cy="347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71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564749"/>
              </p:ext>
            </p:extLst>
          </p:nvPr>
        </p:nvGraphicFramePr>
        <p:xfrm>
          <a:off x="457200" y="2870775"/>
          <a:ext cx="2381250" cy="1981200"/>
        </p:xfrm>
        <a:graphic>
          <a:graphicData uri="http://schemas.openxmlformats.org/drawingml/2006/table">
            <a:tbl>
              <a:tblPr/>
              <a:tblGrid>
                <a:gridCol w="793750">
                  <a:extLst>
                    <a:ext uri="{9D8B030D-6E8A-4147-A177-3AD203B41FA5}">
                      <a16:colId xmlns:a16="http://schemas.microsoft.com/office/drawing/2014/main" val="1990413370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3618468718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94627262"/>
                    </a:ext>
                  </a:extLst>
                </a:gridCol>
              </a:tblGrid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A</a:t>
                      </a:r>
                      <a:endParaRPr kumimoji="0" lang="th-T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B</a:t>
                      </a:r>
                      <a:endParaRPr kumimoji="0" lang="th-T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Y</a:t>
                      </a:r>
                      <a:endParaRPr kumimoji="0" lang="th-T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856603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0</a:t>
                      </a:r>
                      <a:endParaRPr kumimoji="0" lang="th-T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0</a:t>
                      </a:r>
                      <a:endParaRPr kumimoji="0" lang="th-T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0</a:t>
                      </a:r>
                      <a:endParaRPr kumimoji="0" lang="th-T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271121"/>
                  </a:ext>
                </a:extLst>
              </a:tr>
              <a:tr h="330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0</a:t>
                      </a:r>
                      <a:endParaRPr kumimoji="0" lang="th-T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1</a:t>
                      </a:r>
                      <a:endParaRPr kumimoji="0" lang="th-T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1</a:t>
                      </a:r>
                      <a:endParaRPr kumimoji="0" lang="th-T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039947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1</a:t>
                      </a:r>
                      <a:endParaRPr kumimoji="0" lang="th-T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0</a:t>
                      </a:r>
                      <a:endParaRPr kumimoji="0" lang="th-T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1</a:t>
                      </a:r>
                      <a:endParaRPr kumimoji="0" lang="th-T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240221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1</a:t>
                      </a:r>
                      <a:endParaRPr kumimoji="0" lang="th-T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1</a:t>
                      </a:r>
                      <a:endParaRPr kumimoji="0" lang="th-T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Angsana New" pitchFamily="18" charset="-120"/>
                          <a:cs typeface="Angsana New" pitchFamily="18" charset="-120"/>
                        </a:rPr>
                        <a:t>1</a:t>
                      </a:r>
                      <a:endParaRPr kumimoji="0" lang="th-T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Angsana New" pitchFamily="18" charset="-120"/>
                        <a:cs typeface="Angsana New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227245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1222950"/>
            <a:ext cx="3876675" cy="2638425"/>
          </a:xfrm>
          <a:prstGeom prst="rect">
            <a:avLst/>
          </a:prstGeom>
        </p:spPr>
      </p:pic>
      <p:sp>
        <p:nvSpPr>
          <p:cNvPr id="6" name="Text Box 78"/>
          <p:cNvSpPr txBox="1">
            <a:spLocks noChangeArrowheads="1"/>
          </p:cNvSpPr>
          <p:nvPr/>
        </p:nvSpPr>
        <p:spPr bwMode="auto">
          <a:xfrm>
            <a:off x="5410200" y="4038600"/>
            <a:ext cx="9557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A+B</a:t>
            </a:r>
            <a:endParaRPr lang="th-TH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587203"/>
              </p:ext>
            </p:extLst>
          </p:nvPr>
        </p:nvGraphicFramePr>
        <p:xfrm>
          <a:off x="492125" y="5105400"/>
          <a:ext cx="23463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Visio" r:id="rId4" imgW="2346315" imgH="967614" progId="Visio.Drawing.11">
                  <p:embed/>
                </p:oleObj>
              </mc:Choice>
              <mc:Fallback>
                <p:oleObj name="Visio" r:id="rId4" imgW="2346315" imgH="967614" progId="Visio.Drawing.11">
                  <p:embed/>
                  <p:pic>
                    <p:nvPicPr>
                      <p:cNvPr id="921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5105400"/>
                        <a:ext cx="2346325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190500" y="228600"/>
            <a:ext cx="8001000" cy="1216025"/>
          </a:xfrm>
          <a:prstGeom prst="rect">
            <a:avLst/>
          </a:prstGeom>
          <a:noFill/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Example</a:t>
            </a:r>
            <a:r>
              <a:rPr lang="th-TH" altLang="en-US" smtClean="0"/>
              <a:t> </a:t>
            </a:r>
            <a:endParaRPr lang="th-TH" altLang="en-US" smtClean="0"/>
          </a:p>
        </p:txBody>
      </p:sp>
      <p:sp>
        <p:nvSpPr>
          <p:cNvPr id="9" name="Rectangle 8"/>
          <p:cNvSpPr/>
          <p:nvPr/>
        </p:nvSpPr>
        <p:spPr>
          <a:xfrm>
            <a:off x="215900" y="115883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2400" dirty="0"/>
              <a:t>The map for a 2-input OR gate </a:t>
            </a:r>
          </a:p>
          <a:p>
            <a:r>
              <a:rPr lang="en-US" altLang="en-US" sz="2400" dirty="0"/>
              <a:t>looks like this</a:t>
            </a:r>
            <a:r>
              <a:rPr lang="th-TH" altLang="en-US" sz="2400" dirty="0"/>
              <a:t>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650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6"/>
          <p:cNvSpPr txBox="1">
            <a:spLocks noChangeArrowheads="1"/>
          </p:cNvSpPr>
          <p:nvPr/>
        </p:nvSpPr>
        <p:spPr>
          <a:xfrm>
            <a:off x="152400" y="228600"/>
            <a:ext cx="8001000" cy="1216025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Example</a:t>
            </a:r>
            <a:endParaRPr lang="th-TH" alt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990600"/>
            <a:ext cx="9067800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19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" y="304800"/>
            <a:ext cx="8001000" cy="1216025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Don’t care term</a:t>
            </a:r>
            <a:endParaRPr lang="th-TH" altLang="en-US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19200"/>
            <a:ext cx="874395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574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</TotalTime>
  <Words>242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6" baseType="lpstr">
      <vt:lpstr>Angsana New</vt:lpstr>
      <vt:lpstr>Aparajita</vt:lpstr>
      <vt:lpstr>Arial</vt:lpstr>
      <vt:lpstr>Bell MT</vt:lpstr>
      <vt:lpstr>Browallia New</vt:lpstr>
      <vt:lpstr>Calibri</vt:lpstr>
      <vt:lpstr>Cambria Math</vt:lpstr>
      <vt:lpstr>Constantia</vt:lpstr>
      <vt:lpstr>Cordia New</vt:lpstr>
      <vt:lpstr>intirr</vt:lpstr>
      <vt:lpstr>Majalla UI</vt:lpstr>
      <vt:lpstr>Times New Roman</vt:lpstr>
      <vt:lpstr>Verdana</vt:lpstr>
      <vt:lpstr>Wingdings</vt:lpstr>
      <vt:lpstr>Wingdings 2</vt:lpstr>
      <vt:lpstr>Flow</vt:lpstr>
      <vt:lpstr>Microsoft Visio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Maher</cp:lastModifiedBy>
  <cp:revision>51</cp:revision>
  <dcterms:created xsi:type="dcterms:W3CDTF">2006-08-16T00:00:00Z</dcterms:created>
  <dcterms:modified xsi:type="dcterms:W3CDTF">2019-01-25T13:15:28Z</dcterms:modified>
</cp:coreProperties>
</file>