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Default Extension="jpg" ContentType="image/jpg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1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Relationship Id="rId9" Type="http://schemas.openxmlformats.org/officeDocument/2006/relationships/image" Target="../media/image15.png"/><Relationship Id="rId10" Type="http://schemas.openxmlformats.org/officeDocument/2006/relationships/image" Target="../media/image16.png"/><Relationship Id="rId11" Type="http://schemas.openxmlformats.org/officeDocument/2006/relationships/image" Target="../media/image17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Relationship Id="rId6" Type="http://schemas.openxmlformats.org/officeDocument/2006/relationships/image" Target="../media/image10.png"/><Relationship Id="rId7" Type="http://schemas.openxmlformats.org/officeDocument/2006/relationships/image" Target="../media/image22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6" Type="http://schemas.openxmlformats.org/officeDocument/2006/relationships/image" Target="../media/image27.png"/><Relationship Id="rId7" Type="http://schemas.openxmlformats.org/officeDocument/2006/relationships/image" Target="../media/image28.png"/><Relationship Id="rId8" Type="http://schemas.openxmlformats.org/officeDocument/2006/relationships/image" Target="../media/image29.png"/><Relationship Id="rId9" Type="http://schemas.openxmlformats.org/officeDocument/2006/relationships/image" Target="../media/image30.png"/><Relationship Id="rId10" Type="http://schemas.openxmlformats.org/officeDocument/2006/relationships/image" Target="../media/image31.png"/><Relationship Id="rId11" Type="http://schemas.openxmlformats.org/officeDocument/2006/relationships/image" Target="../media/image32.png"/><Relationship Id="rId12" Type="http://schemas.openxmlformats.org/officeDocument/2006/relationships/image" Target="../media/image33.png"/><Relationship Id="rId13" Type="http://schemas.openxmlformats.org/officeDocument/2006/relationships/image" Target="../media/image34.png"/><Relationship Id="rId14" Type="http://schemas.openxmlformats.org/officeDocument/2006/relationships/image" Target="../media/image35.png"/><Relationship Id="rId15" Type="http://schemas.openxmlformats.org/officeDocument/2006/relationships/image" Target="../media/image36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7.png"/><Relationship Id="rId3" Type="http://schemas.openxmlformats.org/officeDocument/2006/relationships/image" Target="../media/image38.png"/><Relationship Id="rId4" Type="http://schemas.openxmlformats.org/officeDocument/2006/relationships/image" Target="../media/image39.png"/><Relationship Id="rId5" Type="http://schemas.openxmlformats.org/officeDocument/2006/relationships/image" Target="../media/image40.png"/><Relationship Id="rId6" Type="http://schemas.openxmlformats.org/officeDocument/2006/relationships/image" Target="../media/image41.png"/><Relationship Id="rId7" Type="http://schemas.openxmlformats.org/officeDocument/2006/relationships/image" Target="../media/image42.png"/><Relationship Id="rId8" Type="http://schemas.openxmlformats.org/officeDocument/2006/relationships/image" Target="../media/image43.png"/><Relationship Id="rId9" Type="http://schemas.openxmlformats.org/officeDocument/2006/relationships/image" Target="../media/image44.png"/><Relationship Id="rId10" Type="http://schemas.openxmlformats.org/officeDocument/2006/relationships/image" Target="../media/image45.png"/><Relationship Id="rId11" Type="http://schemas.openxmlformats.org/officeDocument/2006/relationships/image" Target="../media/image46.png"/><Relationship Id="rId12" Type="http://schemas.openxmlformats.org/officeDocument/2006/relationships/image" Target="../media/image47.png"/><Relationship Id="rId13" Type="http://schemas.openxmlformats.org/officeDocument/2006/relationships/image" Target="../media/image48.png"/><Relationship Id="rId14" Type="http://schemas.openxmlformats.org/officeDocument/2006/relationships/image" Target="../media/image49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0.png"/><Relationship Id="rId3" Type="http://schemas.openxmlformats.org/officeDocument/2006/relationships/image" Target="../media/image51.png"/><Relationship Id="rId4" Type="http://schemas.openxmlformats.org/officeDocument/2006/relationships/image" Target="../media/image52.png"/><Relationship Id="rId5" Type="http://schemas.openxmlformats.org/officeDocument/2006/relationships/image" Target="../media/image53.png"/><Relationship Id="rId6" Type="http://schemas.openxmlformats.org/officeDocument/2006/relationships/image" Target="../media/image54.png"/><Relationship Id="rId7" Type="http://schemas.openxmlformats.org/officeDocument/2006/relationships/image" Target="../media/image55.png"/><Relationship Id="rId8" Type="http://schemas.openxmlformats.org/officeDocument/2006/relationships/image" Target="../media/image56.png"/><Relationship Id="rId9" Type="http://schemas.openxmlformats.org/officeDocument/2006/relationships/image" Target="../media/image57.png"/><Relationship Id="rId10" Type="http://schemas.openxmlformats.org/officeDocument/2006/relationships/image" Target="../media/image58.png"/><Relationship Id="rId11" Type="http://schemas.openxmlformats.org/officeDocument/2006/relationships/image" Target="../media/image59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0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83017" y="3628954"/>
            <a:ext cx="852169" cy="0"/>
          </a:xfrm>
          <a:custGeom>
            <a:avLst/>
            <a:gdLst/>
            <a:ahLst/>
            <a:cxnLst/>
            <a:rect l="l" t="t" r="r" b="b"/>
            <a:pathLst>
              <a:path w="852169" h="0">
                <a:moveTo>
                  <a:pt x="0" y="0"/>
                </a:moveTo>
                <a:lnTo>
                  <a:pt x="852146" y="0"/>
                </a:lnTo>
              </a:path>
            </a:pathLst>
          </a:custGeom>
          <a:ln w="96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360846" y="3688829"/>
            <a:ext cx="483234" cy="2425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400" spc="5" i="1">
                <a:latin typeface="Times New Roman"/>
                <a:cs typeface="Times New Roman"/>
              </a:rPr>
              <a:t>n </a:t>
            </a:r>
            <a:r>
              <a:rPr dirty="0" baseline="59027" sz="1200" spc="15">
                <a:latin typeface="Times New Roman"/>
                <a:cs typeface="Times New Roman"/>
              </a:rPr>
              <a:t>2 </a:t>
            </a:r>
            <a:r>
              <a:rPr dirty="0" sz="1400" spc="5">
                <a:latin typeface="Times New Roman"/>
                <a:cs typeface="Times New Roman"/>
              </a:rPr>
              <a:t>( </a:t>
            </a:r>
            <a:r>
              <a:rPr dirty="0" sz="1400" i="1">
                <a:latin typeface="Times New Roman"/>
                <a:cs typeface="Times New Roman"/>
              </a:rPr>
              <a:t>t</a:t>
            </a:r>
            <a:r>
              <a:rPr dirty="0" sz="1400" spc="-215" i="1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883665"/>
            <a:ext cx="5255260" cy="27025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0"/>
              </a:lnSpc>
              <a:spcBef>
                <a:spcPts val="95"/>
              </a:spcBef>
            </a:pPr>
            <a:r>
              <a:rPr dirty="0" u="sng" sz="1600" spc="-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Matched filter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96700"/>
              </a:lnSpc>
              <a:spcBef>
                <a:spcPts val="20"/>
              </a:spcBef>
            </a:pPr>
            <a:r>
              <a:rPr dirty="0" sz="1600" spc="-5">
                <a:latin typeface="Times New Roman"/>
                <a:cs typeface="Times New Roman"/>
              </a:rPr>
              <a:t>Once we studied </a:t>
            </a:r>
            <a:r>
              <a:rPr dirty="0" sz="1600">
                <a:latin typeface="Times New Roman"/>
                <a:cs typeface="Times New Roman"/>
              </a:rPr>
              <a:t>how </a:t>
            </a:r>
            <a:r>
              <a:rPr dirty="0" sz="1600" spc="-5">
                <a:latin typeface="Times New Roman"/>
                <a:cs typeface="Times New Roman"/>
              </a:rPr>
              <a:t>to choose the best threshold to minimize  the net error prob, next, we consider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detection problem, </a:t>
            </a:r>
            <a:r>
              <a:rPr dirty="0" sz="1600">
                <a:latin typeface="Times New Roman"/>
                <a:cs typeface="Times New Roman"/>
              </a:rPr>
              <a:t>i.e.  </a:t>
            </a:r>
            <a:r>
              <a:rPr dirty="0" sz="1600" spc="-5">
                <a:latin typeface="Times New Roman"/>
                <a:cs typeface="Times New Roman"/>
              </a:rPr>
              <a:t>the detection of the signal x(t) embedded in </a:t>
            </a:r>
            <a:r>
              <a:rPr dirty="0" sz="1600" spc="-10">
                <a:latin typeface="Times New Roman"/>
                <a:cs typeface="Times New Roman"/>
              </a:rPr>
              <a:t>AWGN </a:t>
            </a:r>
            <a:r>
              <a:rPr dirty="0" sz="1600" spc="-5">
                <a:latin typeface="Times New Roman"/>
                <a:cs typeface="Times New Roman"/>
              </a:rPr>
              <a:t>noise n(t)  (only AWGN case is considered here). The output of this  detector is y(Tb) which was the signal used at the </a:t>
            </a:r>
            <a:r>
              <a:rPr dirty="0" sz="1600">
                <a:latin typeface="Times New Roman"/>
                <a:cs typeface="Times New Roman"/>
              </a:rPr>
              <a:t>decision  </a:t>
            </a:r>
            <a:r>
              <a:rPr dirty="0" sz="1600" spc="-5">
                <a:latin typeface="Times New Roman"/>
                <a:cs typeface="Times New Roman"/>
              </a:rPr>
              <a:t>block. The device that carries out the function of detection is  called a </a:t>
            </a:r>
            <a:r>
              <a:rPr dirty="0" sz="1600" spc="-5" i="1">
                <a:latin typeface="Times New Roman"/>
                <a:cs typeface="Times New Roman"/>
              </a:rPr>
              <a:t>Matched Filter </a:t>
            </a:r>
            <a:r>
              <a:rPr dirty="0" sz="1600" spc="-5">
                <a:latin typeface="Times New Roman"/>
                <a:cs typeface="Times New Roman"/>
              </a:rPr>
              <a:t>. This matched filter is simply a linear  system with impulse response h(t) (or frequency response </a:t>
            </a:r>
            <a:r>
              <a:rPr dirty="0" sz="1600" spc="5">
                <a:latin typeface="Times New Roman"/>
                <a:cs typeface="Times New Roman"/>
              </a:rPr>
              <a:t>H(</a:t>
            </a:r>
            <a:r>
              <a:rPr dirty="0" sz="1600" spc="5">
                <a:latin typeface="Symbol"/>
                <a:cs typeface="Symbol"/>
              </a:rPr>
              <a:t></a:t>
            </a:r>
            <a:r>
              <a:rPr dirty="0" sz="1600" spc="5">
                <a:latin typeface="Times New Roman"/>
                <a:cs typeface="Times New Roman"/>
              </a:rPr>
              <a:t>))  </a:t>
            </a:r>
            <a:r>
              <a:rPr dirty="0" sz="1600" spc="-5">
                <a:latin typeface="Times New Roman"/>
                <a:cs typeface="Times New Roman"/>
              </a:rPr>
              <a:t>that acts as a filter. </a:t>
            </a:r>
            <a:r>
              <a:rPr dirty="0" sz="1600" spc="-1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job of this filter is to maximize </a:t>
            </a:r>
            <a:r>
              <a:rPr dirty="0" sz="1600">
                <a:latin typeface="Times New Roman"/>
                <a:cs typeface="Times New Roman"/>
              </a:rPr>
              <a:t>the</a:t>
            </a:r>
            <a:r>
              <a:rPr dirty="0" sz="1600" spc="114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ratio</a:t>
            </a:r>
            <a:endParaRPr sz="1600">
              <a:latin typeface="Times New Roman"/>
              <a:cs typeface="Times New Roman"/>
            </a:endParaRPr>
          </a:p>
          <a:p>
            <a:pPr marL="53340">
              <a:lnSpc>
                <a:spcPct val="100000"/>
              </a:lnSpc>
              <a:spcBef>
                <a:spcPts val="795"/>
              </a:spcBef>
            </a:pPr>
            <a:r>
              <a:rPr dirty="0" sz="1400">
                <a:latin typeface="Times New Roman"/>
                <a:cs typeface="Times New Roman"/>
              </a:rPr>
              <a:t>| </a:t>
            </a:r>
            <a:r>
              <a:rPr dirty="0" sz="1400" spc="5" i="1">
                <a:latin typeface="Times New Roman"/>
                <a:cs typeface="Times New Roman"/>
              </a:rPr>
              <a:t>y </a:t>
            </a:r>
            <a:r>
              <a:rPr dirty="0" sz="1400" spc="40">
                <a:latin typeface="Times New Roman"/>
                <a:cs typeface="Times New Roman"/>
              </a:rPr>
              <a:t>(</a:t>
            </a:r>
            <a:r>
              <a:rPr dirty="0" sz="1400" spc="40" i="1">
                <a:latin typeface="Times New Roman"/>
                <a:cs typeface="Times New Roman"/>
              </a:rPr>
              <a:t>Tb </a:t>
            </a:r>
            <a:r>
              <a:rPr dirty="0" sz="1400" spc="5">
                <a:latin typeface="Times New Roman"/>
                <a:cs typeface="Times New Roman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|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baseline="59027" sz="1200" spc="15">
                <a:latin typeface="Times New Roman"/>
                <a:cs typeface="Times New Roman"/>
              </a:rPr>
              <a:t>2</a:t>
            </a:r>
            <a:endParaRPr baseline="59027"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73910" y="3596766"/>
            <a:ext cx="42043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. This ratio is in </a:t>
            </a:r>
            <a:r>
              <a:rPr dirty="0" sz="1600">
                <a:latin typeface="Times New Roman"/>
                <a:cs typeface="Times New Roman"/>
              </a:rPr>
              <a:t>fact </a:t>
            </a:r>
            <a:r>
              <a:rPr dirty="0" sz="1600" spc="-5">
                <a:latin typeface="Times New Roman"/>
                <a:cs typeface="Times New Roman"/>
              </a:rPr>
              <a:t>the ratio of the </a:t>
            </a:r>
            <a:r>
              <a:rPr dirty="0" sz="1600">
                <a:latin typeface="Times New Roman"/>
                <a:cs typeface="Times New Roman"/>
              </a:rPr>
              <a:t>signal </a:t>
            </a:r>
            <a:r>
              <a:rPr dirty="0" sz="1600" spc="-5">
                <a:latin typeface="Times New Roman"/>
                <a:cs typeface="Times New Roman"/>
              </a:rPr>
              <a:t>power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to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3883264"/>
            <a:ext cx="5269865" cy="617855"/>
          </a:xfrm>
          <a:prstGeom prst="rect">
            <a:avLst/>
          </a:prstGeom>
        </p:spPr>
        <p:txBody>
          <a:bodyPr wrap="square" lIns="0" tIns="18415" rIns="0" bIns="0" rtlCol="0" vert="horz">
            <a:spAutoFit/>
          </a:bodyPr>
          <a:lstStyle/>
          <a:p>
            <a:pPr marL="379730">
              <a:lnSpc>
                <a:spcPct val="100000"/>
              </a:lnSpc>
              <a:spcBef>
                <a:spcPts val="145"/>
              </a:spcBef>
            </a:pPr>
            <a:r>
              <a:rPr dirty="0" sz="600" spc="-5" i="1">
                <a:latin typeface="Times New Roman"/>
                <a:cs typeface="Times New Roman"/>
              </a:rPr>
              <a:t>o</a:t>
            </a:r>
            <a:endParaRPr sz="600">
              <a:latin typeface="Times New Roman"/>
              <a:cs typeface="Times New Roman"/>
            </a:endParaRPr>
          </a:p>
          <a:p>
            <a:pPr marL="12700" marR="5080">
              <a:lnSpc>
                <a:spcPts val="1850"/>
              </a:lnSpc>
              <a:spcBef>
                <a:spcPts val="250"/>
              </a:spcBef>
            </a:pPr>
            <a:r>
              <a:rPr dirty="0" sz="1600" spc="-5">
                <a:latin typeface="Times New Roman"/>
                <a:cs typeface="Times New Roman"/>
              </a:rPr>
              <a:t>noise power at the output </a:t>
            </a:r>
            <a:r>
              <a:rPr dirty="0" sz="1600" spc="-10">
                <a:latin typeface="Times New Roman"/>
                <a:cs typeface="Times New Roman"/>
              </a:rPr>
              <a:t>of </a:t>
            </a:r>
            <a:r>
              <a:rPr dirty="0" sz="1600" spc="-5">
                <a:latin typeface="Times New Roman"/>
                <a:cs typeface="Times New Roman"/>
              </a:rPr>
              <a:t>this filter at the instants of sampling  at Tb(bit duration). </a:t>
            </a:r>
            <a:r>
              <a:rPr dirty="0" sz="1600" spc="-10">
                <a:latin typeface="Times New Roman"/>
                <a:cs typeface="Times New Roman"/>
              </a:rPr>
              <a:t>The</a:t>
            </a:r>
            <a:r>
              <a:rPr dirty="0" sz="1600" spc="-5">
                <a:latin typeface="Times New Roman"/>
                <a:cs typeface="Times New Roman"/>
              </a:rPr>
              <a:t> input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707180" y="7965657"/>
            <a:ext cx="254635" cy="0"/>
          </a:xfrm>
          <a:custGeom>
            <a:avLst/>
            <a:gdLst/>
            <a:ahLst/>
            <a:cxnLst/>
            <a:rect l="l" t="t" r="r" b="b"/>
            <a:pathLst>
              <a:path w="254635" h="0">
                <a:moveTo>
                  <a:pt x="0" y="0"/>
                </a:moveTo>
                <a:lnTo>
                  <a:pt x="254152" y="0"/>
                </a:lnTo>
              </a:path>
            </a:pathLst>
          </a:custGeom>
          <a:ln w="81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30604" y="5959220"/>
            <a:ext cx="5285105" cy="1852930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marL="12700" marR="5080">
              <a:lnSpc>
                <a:spcPct val="95800"/>
              </a:lnSpc>
              <a:spcBef>
                <a:spcPts val="175"/>
              </a:spcBef>
            </a:pPr>
            <a:r>
              <a:rPr dirty="0" sz="1600" spc="-5">
                <a:latin typeface="Times New Roman"/>
                <a:cs typeface="Times New Roman"/>
              </a:rPr>
              <a:t>is the signal x(t) embedded in the noise </a:t>
            </a:r>
            <a:r>
              <a:rPr dirty="0" sz="1600">
                <a:latin typeface="Times New Roman"/>
                <a:cs typeface="Times New Roman"/>
              </a:rPr>
              <a:t>n</a:t>
            </a:r>
            <a:r>
              <a:rPr dirty="0" baseline="-7936" sz="1575">
                <a:latin typeface="Times New Roman"/>
                <a:cs typeface="Times New Roman"/>
              </a:rPr>
              <a:t>i</a:t>
            </a:r>
            <a:r>
              <a:rPr dirty="0" sz="1600">
                <a:latin typeface="Times New Roman"/>
                <a:cs typeface="Times New Roman"/>
              </a:rPr>
              <a:t>(t) </a:t>
            </a:r>
            <a:r>
              <a:rPr dirty="0" sz="1600" spc="-5">
                <a:latin typeface="Times New Roman"/>
                <a:cs typeface="Times New Roman"/>
              </a:rPr>
              <a:t>which is assumed to  be AWGN. This filter is called </a:t>
            </a:r>
            <a:r>
              <a:rPr dirty="0" sz="1600" spc="-5" i="1">
                <a:latin typeface="Times New Roman"/>
                <a:cs typeface="Times New Roman"/>
              </a:rPr>
              <a:t>Matched filter </a:t>
            </a:r>
            <a:r>
              <a:rPr dirty="0" sz="1600" spc="-5">
                <a:latin typeface="Times New Roman"/>
                <a:cs typeface="Times New Roman"/>
              </a:rPr>
              <a:t>since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a certain  signal x(t), there exists a filter with impulse response h(t)  matched to it(maximizes the above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ratio).</a:t>
            </a:r>
            <a:endParaRPr sz="1600">
              <a:latin typeface="Times New Roman"/>
              <a:cs typeface="Times New Roman"/>
            </a:endParaRPr>
          </a:p>
          <a:p>
            <a:pPr marL="12700" marR="741680">
              <a:lnSpc>
                <a:spcPts val="1839"/>
              </a:lnSpc>
              <a:spcBef>
                <a:spcPts val="60"/>
              </a:spcBef>
            </a:pPr>
            <a:r>
              <a:rPr dirty="0" sz="1600" spc="-5">
                <a:latin typeface="Times New Roman"/>
                <a:cs typeface="Times New Roman"/>
              </a:rPr>
              <a:t>To find the relation between x(t) and h(t), the following  derivation is given: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905"/>
              </a:lnSpc>
            </a:pPr>
            <a:r>
              <a:rPr dirty="0" sz="1600" spc="-10">
                <a:latin typeface="Times New Roman"/>
                <a:cs typeface="Times New Roman"/>
              </a:rPr>
              <a:t>We </a:t>
            </a:r>
            <a:r>
              <a:rPr dirty="0" sz="1600" spc="-5">
                <a:latin typeface="Times New Roman"/>
                <a:cs typeface="Times New Roman"/>
              </a:rPr>
              <a:t>know that: Y(</a:t>
            </a:r>
            <a:r>
              <a:rPr dirty="0" sz="1600" spc="-5">
                <a:latin typeface="Symbol"/>
                <a:cs typeface="Symbol"/>
              </a:rPr>
              <a:t></a:t>
            </a:r>
            <a:r>
              <a:rPr dirty="0" sz="1600" spc="-5">
                <a:latin typeface="Times New Roman"/>
                <a:cs typeface="Times New Roman"/>
              </a:rPr>
              <a:t>)=X(</a:t>
            </a:r>
            <a:r>
              <a:rPr dirty="0" sz="1600" spc="-5">
                <a:latin typeface="Symbol"/>
                <a:cs typeface="Symbol"/>
              </a:rPr>
              <a:t></a:t>
            </a:r>
            <a:r>
              <a:rPr dirty="0" sz="1600" spc="-5">
                <a:latin typeface="Times New Roman"/>
                <a:cs typeface="Times New Roman"/>
              </a:rPr>
              <a:t>) H(</a:t>
            </a:r>
            <a:r>
              <a:rPr dirty="0" sz="1600" spc="-5">
                <a:latin typeface="Symbol"/>
                <a:cs typeface="Symbol"/>
              </a:rPr>
              <a:t></a:t>
            </a:r>
            <a:r>
              <a:rPr dirty="0" sz="1600" spc="-5">
                <a:latin typeface="Times New Roman"/>
                <a:cs typeface="Times New Roman"/>
              </a:rPr>
              <a:t>),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  <a:p>
            <a:pPr marL="900430">
              <a:lnSpc>
                <a:spcPct val="100000"/>
              </a:lnSpc>
              <a:spcBef>
                <a:spcPts val="470"/>
              </a:spcBef>
            </a:pPr>
            <a:r>
              <a:rPr dirty="0" sz="700" spc="10">
                <a:latin typeface="Symbol"/>
                <a:cs typeface="Symbol"/>
              </a:rPr>
              <a:t></a:t>
            </a:r>
            <a:endParaRPr sz="70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8058" y="8000747"/>
            <a:ext cx="202565" cy="220979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200" spc="10">
                <a:latin typeface="Times New Roman"/>
                <a:cs typeface="Times New Roman"/>
              </a:rPr>
              <a:t>2</a:t>
            </a:r>
            <a:r>
              <a:rPr dirty="0" sz="1200" spc="-245">
                <a:latin typeface="Times New Roman"/>
                <a:cs typeface="Times New Roman"/>
              </a:rPr>
              <a:t> </a:t>
            </a:r>
            <a:r>
              <a:rPr dirty="0" sz="1250" spc="-15" i="1">
                <a:latin typeface="Symbol"/>
                <a:cs typeface="Symbol"/>
              </a:rPr>
              <a:t></a:t>
            </a:r>
            <a:endParaRPr sz="125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70982" y="7722544"/>
            <a:ext cx="103505" cy="2101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200" spc="1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80412" y="7849916"/>
            <a:ext cx="461009" cy="2101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200" spc="10" i="1">
                <a:latin typeface="Times New Roman"/>
                <a:cs typeface="Times New Roman"/>
              </a:rPr>
              <a:t>y </a:t>
            </a:r>
            <a:r>
              <a:rPr dirty="0" sz="1200" spc="5">
                <a:latin typeface="Times New Roman"/>
                <a:cs typeface="Times New Roman"/>
              </a:rPr>
              <a:t>(</a:t>
            </a:r>
            <a:r>
              <a:rPr dirty="0" sz="1200" spc="-254">
                <a:latin typeface="Times New Roman"/>
                <a:cs typeface="Times New Roman"/>
              </a:rPr>
              <a:t> </a:t>
            </a:r>
            <a:r>
              <a:rPr dirty="0" sz="1200" spc="5" i="1">
                <a:latin typeface="Times New Roman"/>
                <a:cs typeface="Times New Roman"/>
              </a:rPr>
              <a:t>t </a:t>
            </a:r>
            <a:r>
              <a:rPr dirty="0" sz="1200" spc="5">
                <a:latin typeface="Times New Roman"/>
                <a:cs typeface="Times New Roman"/>
              </a:rPr>
              <a:t>) </a:t>
            </a:r>
            <a:r>
              <a:rPr dirty="0" sz="1200" spc="15">
                <a:latin typeface="Symbol"/>
                <a:cs typeface="Symbol"/>
              </a:rPr>
              <a:t>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68395" y="7864602"/>
            <a:ext cx="14712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and at t=Tb,</a:t>
            </a:r>
            <a:r>
              <a:rPr dirty="0" sz="1600" spc="-3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837758" y="8583496"/>
            <a:ext cx="252729" cy="0"/>
          </a:xfrm>
          <a:custGeom>
            <a:avLst/>
            <a:gdLst/>
            <a:ahLst/>
            <a:cxnLst/>
            <a:rect l="l" t="t" r="r" b="b"/>
            <a:pathLst>
              <a:path w="252730" h="0">
                <a:moveTo>
                  <a:pt x="0" y="0"/>
                </a:moveTo>
                <a:lnTo>
                  <a:pt x="252559" y="0"/>
                </a:lnTo>
              </a:path>
            </a:pathLst>
          </a:custGeom>
          <a:ln w="787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986892" y="7773117"/>
            <a:ext cx="1588135" cy="662940"/>
          </a:xfrm>
          <a:prstGeom prst="rect">
            <a:avLst/>
          </a:prstGeom>
        </p:spPr>
        <p:txBody>
          <a:bodyPr wrap="square" lIns="0" tIns="62865" rIns="0" bIns="0" rtlCol="0" vert="horz">
            <a:spAutoFit/>
          </a:bodyPr>
          <a:lstStyle/>
          <a:p>
            <a:pPr algn="r" marR="272415">
              <a:lnSpc>
                <a:spcPts val="229"/>
              </a:lnSpc>
              <a:spcBef>
                <a:spcPts val="495"/>
              </a:spcBef>
            </a:pPr>
            <a:r>
              <a:rPr dirty="0" sz="700" spc="-25" i="1">
                <a:latin typeface="Times New Roman"/>
                <a:cs typeface="Times New Roman"/>
              </a:rPr>
              <a:t>j</a:t>
            </a:r>
            <a:r>
              <a:rPr dirty="0" sz="700" spc="-25" i="1">
                <a:latin typeface="Times New Roman"/>
                <a:cs typeface="Times New Roman"/>
              </a:rPr>
              <a:t>w</a:t>
            </a:r>
            <a:r>
              <a:rPr dirty="0" sz="700" i="1">
                <a:latin typeface="Times New Roman"/>
                <a:cs typeface="Times New Roman"/>
              </a:rPr>
              <a:t>t</a:t>
            </a:r>
            <a:endParaRPr sz="700">
              <a:latin typeface="Times New Roman"/>
              <a:cs typeface="Times New Roman"/>
            </a:endParaRPr>
          </a:p>
          <a:p>
            <a:pPr marL="46990">
              <a:lnSpc>
                <a:spcPts val="1550"/>
              </a:lnSpc>
              <a:tabLst>
                <a:tab pos="1366520" algn="l"/>
              </a:tabLst>
            </a:pPr>
            <a:r>
              <a:rPr dirty="0" baseline="-18518" sz="2700" spc="15">
                <a:latin typeface="Symbol"/>
                <a:cs typeface="Symbol"/>
              </a:rPr>
              <a:t></a:t>
            </a:r>
            <a:r>
              <a:rPr dirty="0" baseline="-18518" sz="2700" spc="15">
                <a:latin typeface="Times New Roman"/>
                <a:cs typeface="Times New Roman"/>
              </a:rPr>
              <a:t> </a:t>
            </a:r>
            <a:r>
              <a:rPr dirty="0" sz="1200" spc="15" i="1">
                <a:latin typeface="Times New Roman"/>
                <a:cs typeface="Times New Roman"/>
              </a:rPr>
              <a:t>X </a:t>
            </a:r>
            <a:r>
              <a:rPr dirty="0" sz="1200" spc="25">
                <a:latin typeface="Times New Roman"/>
                <a:cs typeface="Times New Roman"/>
              </a:rPr>
              <a:t>(</a:t>
            </a:r>
            <a:r>
              <a:rPr dirty="0" sz="1250" spc="25" i="1">
                <a:latin typeface="Symbol"/>
                <a:cs typeface="Symbol"/>
              </a:rPr>
              <a:t></a:t>
            </a:r>
            <a:r>
              <a:rPr dirty="0" sz="1250" spc="25" i="1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) </a:t>
            </a:r>
            <a:r>
              <a:rPr dirty="0" sz="1200" spc="15" i="1">
                <a:latin typeface="Times New Roman"/>
                <a:cs typeface="Times New Roman"/>
              </a:rPr>
              <a:t>H </a:t>
            </a:r>
            <a:r>
              <a:rPr dirty="0" sz="1200" spc="25">
                <a:latin typeface="Times New Roman"/>
                <a:cs typeface="Times New Roman"/>
              </a:rPr>
              <a:t>(</a:t>
            </a:r>
            <a:r>
              <a:rPr dirty="0" sz="1250" spc="25" i="1">
                <a:latin typeface="Symbol"/>
                <a:cs typeface="Symbol"/>
              </a:rPr>
              <a:t></a:t>
            </a:r>
            <a:r>
              <a:rPr dirty="0" sz="1250" spc="25" i="1">
                <a:latin typeface="Times New Roman"/>
                <a:cs typeface="Times New Roman"/>
              </a:rPr>
              <a:t> </a:t>
            </a:r>
            <a:r>
              <a:rPr dirty="0" sz="1250" spc="40" i="1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)</a:t>
            </a:r>
            <a:r>
              <a:rPr dirty="0" sz="1200" spc="-165">
                <a:latin typeface="Times New Roman"/>
                <a:cs typeface="Times New Roman"/>
              </a:rPr>
              <a:t> </a:t>
            </a:r>
            <a:r>
              <a:rPr dirty="0" sz="1200" spc="10" i="1">
                <a:latin typeface="Times New Roman"/>
                <a:cs typeface="Times New Roman"/>
              </a:rPr>
              <a:t>e	d</a:t>
            </a:r>
            <a:r>
              <a:rPr dirty="0" sz="1200" spc="-175" i="1">
                <a:latin typeface="Times New Roman"/>
                <a:cs typeface="Times New Roman"/>
              </a:rPr>
              <a:t> </a:t>
            </a:r>
            <a:r>
              <a:rPr dirty="0" sz="1250" spc="-20" i="1">
                <a:latin typeface="Symbol"/>
                <a:cs typeface="Symbol"/>
              </a:rPr>
              <a:t></a:t>
            </a:r>
            <a:endParaRPr sz="125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700" spc="5">
                <a:latin typeface="Symbol"/>
                <a:cs typeface="Symbol"/>
              </a:rPr>
              <a:t></a:t>
            </a:r>
            <a:r>
              <a:rPr dirty="0" sz="700" spc="-45">
                <a:latin typeface="Times New Roman"/>
                <a:cs typeface="Times New Roman"/>
              </a:rPr>
              <a:t> </a:t>
            </a:r>
            <a:r>
              <a:rPr dirty="0" sz="700" spc="10">
                <a:latin typeface="Symbol"/>
                <a:cs typeface="Symbol"/>
              </a:rPr>
              <a:t></a:t>
            </a:r>
            <a:endParaRPr sz="700">
              <a:latin typeface="Symbol"/>
              <a:cs typeface="Symbol"/>
            </a:endParaRPr>
          </a:p>
          <a:p>
            <a:pPr marL="170815">
              <a:lnSpc>
                <a:spcPct val="100000"/>
              </a:lnSpc>
              <a:spcBef>
                <a:spcPts val="515"/>
              </a:spcBef>
            </a:pPr>
            <a:r>
              <a:rPr dirty="0" sz="650" spc="45">
                <a:latin typeface="Symbol"/>
                <a:cs typeface="Symbol"/>
              </a:rPr>
              <a:t></a:t>
            </a:r>
            <a:endParaRPr sz="650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13750" y="8396578"/>
            <a:ext cx="1657985" cy="482600"/>
          </a:xfrm>
          <a:prstGeom prst="rect">
            <a:avLst/>
          </a:prstGeom>
        </p:spPr>
        <p:txBody>
          <a:bodyPr wrap="square" lIns="0" tIns="64769" rIns="0" bIns="0" rtlCol="0" vert="horz">
            <a:spAutoFit/>
          </a:bodyPr>
          <a:lstStyle/>
          <a:p>
            <a:pPr algn="r" marR="290830">
              <a:lnSpc>
                <a:spcPts val="190"/>
              </a:lnSpc>
              <a:spcBef>
                <a:spcPts val="509"/>
              </a:spcBef>
            </a:pPr>
            <a:r>
              <a:rPr dirty="0" sz="650" spc="-10" i="1">
                <a:latin typeface="Times New Roman"/>
                <a:cs typeface="Times New Roman"/>
              </a:rPr>
              <a:t>j</a:t>
            </a:r>
            <a:r>
              <a:rPr dirty="0" sz="650" i="1">
                <a:latin typeface="Times New Roman"/>
                <a:cs typeface="Times New Roman"/>
              </a:rPr>
              <a:t>w</a:t>
            </a:r>
            <a:r>
              <a:rPr dirty="0" sz="650" spc="-15" i="1">
                <a:latin typeface="Times New Roman"/>
                <a:cs typeface="Times New Roman"/>
              </a:rPr>
              <a:t>T</a:t>
            </a:r>
            <a:r>
              <a:rPr dirty="0" sz="650" spc="30" i="1">
                <a:latin typeface="Times New Roman"/>
                <a:cs typeface="Times New Roman"/>
              </a:rPr>
              <a:t>b</a:t>
            </a:r>
            <a:endParaRPr sz="650">
              <a:latin typeface="Times New Roman"/>
              <a:cs typeface="Times New Roman"/>
            </a:endParaRPr>
          </a:p>
          <a:p>
            <a:pPr marL="46355">
              <a:lnSpc>
                <a:spcPts val="1510"/>
              </a:lnSpc>
              <a:tabLst>
                <a:tab pos="1437640" algn="l"/>
              </a:tabLst>
            </a:pPr>
            <a:r>
              <a:rPr dirty="0" baseline="-17460" sz="2625" spc="30">
                <a:latin typeface="Symbol"/>
                <a:cs typeface="Symbol"/>
              </a:rPr>
              <a:t></a:t>
            </a:r>
            <a:r>
              <a:rPr dirty="0" baseline="-17460" sz="2625" spc="30">
                <a:latin typeface="Times New Roman"/>
                <a:cs typeface="Times New Roman"/>
              </a:rPr>
              <a:t> </a:t>
            </a:r>
            <a:r>
              <a:rPr dirty="0" sz="1150" spc="45" i="1">
                <a:latin typeface="Times New Roman"/>
                <a:cs typeface="Times New Roman"/>
              </a:rPr>
              <a:t>X  </a:t>
            </a:r>
            <a:r>
              <a:rPr dirty="0" sz="1150" spc="30">
                <a:latin typeface="Times New Roman"/>
                <a:cs typeface="Times New Roman"/>
              </a:rPr>
              <a:t>(</a:t>
            </a:r>
            <a:r>
              <a:rPr dirty="0" sz="1250" spc="30" i="1">
                <a:latin typeface="Symbol"/>
                <a:cs typeface="Symbol"/>
              </a:rPr>
              <a:t></a:t>
            </a:r>
            <a:r>
              <a:rPr dirty="0" sz="1250" spc="30" i="1">
                <a:latin typeface="Times New Roman"/>
                <a:cs typeface="Times New Roman"/>
              </a:rPr>
              <a:t> </a:t>
            </a:r>
            <a:r>
              <a:rPr dirty="0" sz="1150" spc="25">
                <a:latin typeface="Times New Roman"/>
                <a:cs typeface="Times New Roman"/>
              </a:rPr>
              <a:t>) </a:t>
            </a:r>
            <a:r>
              <a:rPr dirty="0" sz="1150" spc="50" i="1">
                <a:latin typeface="Times New Roman"/>
                <a:cs typeface="Times New Roman"/>
              </a:rPr>
              <a:t>H </a:t>
            </a:r>
            <a:r>
              <a:rPr dirty="0" sz="1150" spc="30">
                <a:latin typeface="Times New Roman"/>
                <a:cs typeface="Times New Roman"/>
              </a:rPr>
              <a:t>(</a:t>
            </a:r>
            <a:r>
              <a:rPr dirty="0" sz="1250" spc="30" i="1">
                <a:latin typeface="Symbol"/>
                <a:cs typeface="Symbol"/>
              </a:rPr>
              <a:t></a:t>
            </a:r>
            <a:r>
              <a:rPr dirty="0" sz="1250" spc="-65" i="1">
                <a:latin typeface="Times New Roman"/>
                <a:cs typeface="Times New Roman"/>
              </a:rPr>
              <a:t> </a:t>
            </a:r>
            <a:r>
              <a:rPr dirty="0" sz="1150" spc="25">
                <a:latin typeface="Times New Roman"/>
                <a:cs typeface="Times New Roman"/>
              </a:rPr>
              <a:t>)</a:t>
            </a:r>
            <a:r>
              <a:rPr dirty="0" sz="1150" spc="-160">
                <a:latin typeface="Times New Roman"/>
                <a:cs typeface="Times New Roman"/>
              </a:rPr>
              <a:t> </a:t>
            </a:r>
            <a:r>
              <a:rPr dirty="0" sz="1150" spc="30" i="1">
                <a:latin typeface="Times New Roman"/>
                <a:cs typeface="Times New Roman"/>
              </a:rPr>
              <a:t>e	</a:t>
            </a:r>
            <a:r>
              <a:rPr dirty="0" sz="1150" spc="35" i="1">
                <a:latin typeface="Times New Roman"/>
                <a:cs typeface="Times New Roman"/>
              </a:rPr>
              <a:t>d</a:t>
            </a:r>
            <a:r>
              <a:rPr dirty="0" sz="1150" spc="-170" i="1">
                <a:latin typeface="Times New Roman"/>
                <a:cs typeface="Times New Roman"/>
              </a:rPr>
              <a:t> </a:t>
            </a:r>
            <a:r>
              <a:rPr dirty="0" sz="1250" spc="-20" i="1">
                <a:latin typeface="Symbol"/>
                <a:cs typeface="Symbol"/>
              </a:rPr>
              <a:t></a:t>
            </a:r>
            <a:endParaRPr sz="125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650" spc="35">
                <a:latin typeface="Symbol"/>
                <a:cs typeface="Symbol"/>
              </a:rPr>
              <a:t></a:t>
            </a:r>
            <a:r>
              <a:rPr dirty="0" sz="650" spc="-45">
                <a:latin typeface="Times New Roman"/>
                <a:cs typeface="Times New Roman"/>
              </a:rPr>
              <a:t> </a:t>
            </a:r>
            <a:r>
              <a:rPr dirty="0" sz="650" spc="45">
                <a:latin typeface="Symbol"/>
                <a:cs typeface="Symbol"/>
              </a:rPr>
              <a:t></a:t>
            </a:r>
            <a:endParaRPr sz="65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38616" y="8616064"/>
            <a:ext cx="201930" cy="2152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50" spc="135">
                <a:latin typeface="Times New Roman"/>
                <a:cs typeface="Times New Roman"/>
              </a:rPr>
              <a:t>2</a:t>
            </a:r>
            <a:r>
              <a:rPr dirty="0" sz="1250" spc="-15" i="1">
                <a:latin typeface="Symbol"/>
                <a:cs typeface="Symbol"/>
              </a:rPr>
              <a:t></a:t>
            </a:r>
            <a:endParaRPr sz="125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901447" y="8347588"/>
            <a:ext cx="103505" cy="2044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spc="35">
                <a:latin typeface="Times New Roman"/>
                <a:cs typeface="Times New Roman"/>
              </a:rPr>
              <a:t>1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79929" y="8470977"/>
            <a:ext cx="596265" cy="2044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spc="30" i="1">
                <a:latin typeface="Times New Roman"/>
                <a:cs typeface="Times New Roman"/>
              </a:rPr>
              <a:t>y </a:t>
            </a:r>
            <a:r>
              <a:rPr dirty="0" sz="1150" spc="55">
                <a:latin typeface="Times New Roman"/>
                <a:cs typeface="Times New Roman"/>
              </a:rPr>
              <a:t>(</a:t>
            </a:r>
            <a:r>
              <a:rPr dirty="0" sz="1150" spc="55" i="1">
                <a:latin typeface="Times New Roman"/>
                <a:cs typeface="Times New Roman"/>
              </a:rPr>
              <a:t>Tb </a:t>
            </a:r>
            <a:r>
              <a:rPr dirty="0" sz="1150" spc="25">
                <a:latin typeface="Times New Roman"/>
                <a:cs typeface="Times New Roman"/>
              </a:rPr>
              <a:t>)</a:t>
            </a:r>
            <a:r>
              <a:rPr dirty="0" sz="1150" spc="55">
                <a:latin typeface="Times New Roman"/>
                <a:cs typeface="Times New Roman"/>
              </a:rPr>
              <a:t> </a:t>
            </a:r>
            <a:r>
              <a:rPr dirty="0" sz="1150" spc="40">
                <a:latin typeface="Symbol"/>
                <a:cs typeface="Symbol"/>
              </a:rPr>
              <a:t></a:t>
            </a:r>
            <a:endParaRPr sz="1150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378833" y="8561069"/>
            <a:ext cx="9271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imes New Roman"/>
                <a:cs typeface="Times New Roman"/>
              </a:rPr>
              <a:t>o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875659" y="8472677"/>
            <a:ext cx="23806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And n </a:t>
            </a:r>
            <a:r>
              <a:rPr dirty="0" baseline="29100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(t)=o/p noise</a:t>
            </a:r>
            <a:r>
              <a:rPr dirty="0" sz="1600" spc="-28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power=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178547" y="9212788"/>
            <a:ext cx="263525" cy="0"/>
          </a:xfrm>
          <a:custGeom>
            <a:avLst/>
            <a:gdLst/>
            <a:ahLst/>
            <a:cxnLst/>
            <a:rect l="l" t="t" r="r" b="b"/>
            <a:pathLst>
              <a:path w="263525" h="0">
                <a:moveTo>
                  <a:pt x="0" y="0"/>
                </a:moveTo>
                <a:lnTo>
                  <a:pt x="263013" y="0"/>
                </a:lnTo>
              </a:path>
            </a:pathLst>
          </a:custGeom>
          <a:ln w="836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466186" y="8893906"/>
            <a:ext cx="164465" cy="631825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46990">
              <a:lnSpc>
                <a:spcPct val="100000"/>
              </a:lnSpc>
              <a:spcBef>
                <a:spcPts val="315"/>
              </a:spcBef>
            </a:pPr>
            <a:r>
              <a:rPr dirty="0" sz="700" spc="25">
                <a:latin typeface="Symbol"/>
                <a:cs typeface="Symbol"/>
              </a:rPr>
              <a:t></a:t>
            </a:r>
            <a:endParaRPr sz="700">
              <a:latin typeface="Symbol"/>
              <a:cs typeface="Symbol"/>
            </a:endParaRPr>
          </a:p>
          <a:p>
            <a:pPr marL="49530">
              <a:lnSpc>
                <a:spcPct val="100000"/>
              </a:lnSpc>
              <a:spcBef>
                <a:spcPts val="515"/>
              </a:spcBef>
            </a:pPr>
            <a:r>
              <a:rPr dirty="0" sz="1850" spc="10">
                <a:latin typeface="Symbol"/>
                <a:cs typeface="Symbol"/>
              </a:rPr>
              <a:t></a:t>
            </a:r>
            <a:endParaRPr sz="185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700" spc="20">
                <a:latin typeface="Symbol"/>
                <a:cs typeface="Symbol"/>
              </a:rPr>
              <a:t></a:t>
            </a:r>
            <a:r>
              <a:rPr dirty="0" sz="700" spc="-75">
                <a:latin typeface="Times New Roman"/>
                <a:cs typeface="Times New Roman"/>
              </a:rPr>
              <a:t> </a:t>
            </a:r>
            <a:r>
              <a:rPr dirty="0" sz="700" spc="25">
                <a:latin typeface="Symbol"/>
                <a:cs typeface="Symbol"/>
              </a:rPr>
              <a:t></a:t>
            </a:r>
            <a:endParaRPr sz="700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772489" y="9213108"/>
            <a:ext cx="72390" cy="1365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700" spc="15" i="1">
                <a:latin typeface="Times New Roman"/>
                <a:cs typeface="Times New Roman"/>
              </a:rPr>
              <a:t>n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15940" y="9085219"/>
            <a:ext cx="1616075" cy="2266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261620" algn="l"/>
              </a:tabLst>
            </a:pPr>
            <a:r>
              <a:rPr dirty="0" sz="1250" spc="10" i="1">
                <a:latin typeface="Times New Roman"/>
                <a:cs typeface="Times New Roman"/>
              </a:rPr>
              <a:t>G	</a:t>
            </a:r>
            <a:r>
              <a:rPr dirty="0" sz="1250" spc="20">
                <a:latin typeface="Times New Roman"/>
                <a:cs typeface="Times New Roman"/>
              </a:rPr>
              <a:t>(</a:t>
            </a:r>
            <a:r>
              <a:rPr dirty="0" sz="1300" spc="20" i="1">
                <a:latin typeface="Symbol"/>
                <a:cs typeface="Symbol"/>
              </a:rPr>
              <a:t></a:t>
            </a:r>
            <a:r>
              <a:rPr dirty="0" sz="1300" spc="20" i="1">
                <a:latin typeface="Times New Roman"/>
                <a:cs typeface="Times New Roman"/>
              </a:rPr>
              <a:t> </a:t>
            </a:r>
            <a:r>
              <a:rPr dirty="0" sz="1250" spc="5">
                <a:latin typeface="Times New Roman"/>
                <a:cs typeface="Times New Roman"/>
              </a:rPr>
              <a:t>) </a:t>
            </a:r>
            <a:r>
              <a:rPr dirty="0" sz="1250">
                <a:latin typeface="Times New Roman"/>
                <a:cs typeface="Times New Roman"/>
              </a:rPr>
              <a:t>| </a:t>
            </a:r>
            <a:r>
              <a:rPr dirty="0" sz="1250" spc="10" i="1">
                <a:latin typeface="Times New Roman"/>
                <a:cs typeface="Times New Roman"/>
              </a:rPr>
              <a:t>H </a:t>
            </a:r>
            <a:r>
              <a:rPr dirty="0" sz="1250" spc="20">
                <a:latin typeface="Times New Roman"/>
                <a:cs typeface="Times New Roman"/>
              </a:rPr>
              <a:t>(</a:t>
            </a:r>
            <a:r>
              <a:rPr dirty="0" sz="1300" spc="20" i="1">
                <a:latin typeface="Symbol"/>
                <a:cs typeface="Symbol"/>
              </a:rPr>
              <a:t></a:t>
            </a:r>
            <a:r>
              <a:rPr dirty="0" sz="1300" spc="20" i="1">
                <a:latin typeface="Times New Roman"/>
                <a:cs typeface="Times New Roman"/>
              </a:rPr>
              <a:t> </a:t>
            </a:r>
            <a:r>
              <a:rPr dirty="0" sz="1250" spc="5">
                <a:latin typeface="Times New Roman"/>
                <a:cs typeface="Times New Roman"/>
              </a:rPr>
              <a:t>) </a:t>
            </a:r>
            <a:r>
              <a:rPr dirty="0" sz="1250">
                <a:latin typeface="Times New Roman"/>
                <a:cs typeface="Times New Roman"/>
              </a:rPr>
              <a:t>| </a:t>
            </a:r>
            <a:r>
              <a:rPr dirty="0" baseline="59523" sz="1050" spc="22">
                <a:latin typeface="Times New Roman"/>
                <a:cs typeface="Times New Roman"/>
              </a:rPr>
              <a:t>2 </a:t>
            </a:r>
            <a:r>
              <a:rPr dirty="0" sz="1250" spc="5" i="1">
                <a:latin typeface="Times New Roman"/>
                <a:cs typeface="Times New Roman"/>
              </a:rPr>
              <a:t>d</a:t>
            </a:r>
            <a:r>
              <a:rPr dirty="0" sz="1250" spc="-40" i="1">
                <a:latin typeface="Times New Roman"/>
                <a:cs typeface="Times New Roman"/>
              </a:rPr>
              <a:t> </a:t>
            </a:r>
            <a:r>
              <a:rPr dirty="0" sz="1300" spc="-25" i="1">
                <a:latin typeface="Symbol"/>
                <a:cs typeface="Symbol"/>
              </a:rPr>
              <a:t>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79846" y="9250357"/>
            <a:ext cx="208279" cy="2266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50" spc="5">
                <a:latin typeface="Times New Roman"/>
                <a:cs typeface="Times New Roman"/>
              </a:rPr>
              <a:t>2</a:t>
            </a:r>
            <a:r>
              <a:rPr dirty="0" sz="1250" spc="-254">
                <a:latin typeface="Times New Roman"/>
                <a:cs typeface="Times New Roman"/>
              </a:rPr>
              <a:t> </a:t>
            </a:r>
            <a:r>
              <a:rPr dirty="0" sz="1300" spc="-20" i="1">
                <a:latin typeface="Symbol"/>
                <a:cs typeface="Symbol"/>
              </a:rPr>
              <a:t>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245177" y="8961266"/>
            <a:ext cx="106045" cy="2159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50" spc="5">
                <a:latin typeface="Times New Roman"/>
                <a:cs typeface="Times New Roman"/>
              </a:rPr>
              <a:t>1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334639" y="9120631"/>
            <a:ext cx="30410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where where G</a:t>
            </a:r>
            <a:r>
              <a:rPr dirty="0" baseline="-7936" sz="1575" spc="-7">
                <a:latin typeface="Times New Roman"/>
                <a:cs typeface="Times New Roman"/>
              </a:rPr>
              <a:t>n</a:t>
            </a:r>
            <a:r>
              <a:rPr dirty="0" sz="1600" spc="-5">
                <a:latin typeface="Times New Roman"/>
                <a:cs typeface="Times New Roman"/>
              </a:rPr>
              <a:t>(</a:t>
            </a:r>
            <a:r>
              <a:rPr dirty="0" sz="1600" spc="-5">
                <a:latin typeface="Symbol"/>
                <a:cs typeface="Symbol"/>
              </a:rPr>
              <a:t></a:t>
            </a:r>
            <a:r>
              <a:rPr dirty="0" sz="1600" spc="-5">
                <a:latin typeface="Times New Roman"/>
                <a:cs typeface="Times New Roman"/>
              </a:rPr>
              <a:t>) is the input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noise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698747" y="4719827"/>
            <a:ext cx="1266444" cy="8092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3977766" y="4747082"/>
            <a:ext cx="891540" cy="6375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Matched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filter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ts val="1889"/>
              </a:lnSpc>
              <a:spcBef>
                <a:spcPts val="70"/>
              </a:spcBef>
            </a:pPr>
            <a:r>
              <a:rPr dirty="0" sz="1200" spc="-5">
                <a:latin typeface="Times New Roman"/>
                <a:cs typeface="Times New Roman"/>
              </a:rPr>
              <a:t>H(</a:t>
            </a:r>
            <a:r>
              <a:rPr dirty="0" sz="1600" spc="-5">
                <a:latin typeface="Symbol"/>
                <a:cs typeface="Symbol"/>
              </a:rPr>
              <a:t></a:t>
            </a:r>
            <a:r>
              <a:rPr dirty="0" sz="1200" spc="-5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 marL="203200">
              <a:lnSpc>
                <a:spcPts val="1410"/>
              </a:lnSpc>
            </a:pPr>
            <a:r>
              <a:rPr dirty="0" sz="1200">
                <a:latin typeface="Times New Roman"/>
                <a:cs typeface="Times New Roman"/>
              </a:rPr>
              <a:t>h(t)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131820" y="5029199"/>
            <a:ext cx="571500" cy="76200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495045" y="0"/>
                </a:moveTo>
                <a:lnTo>
                  <a:pt x="495045" y="76200"/>
                </a:lnTo>
                <a:lnTo>
                  <a:pt x="558545" y="44450"/>
                </a:lnTo>
                <a:lnTo>
                  <a:pt x="507745" y="44450"/>
                </a:lnTo>
                <a:lnTo>
                  <a:pt x="507745" y="31750"/>
                </a:lnTo>
                <a:lnTo>
                  <a:pt x="558545" y="31750"/>
                </a:lnTo>
                <a:lnTo>
                  <a:pt x="495045" y="0"/>
                </a:lnTo>
                <a:close/>
              </a:path>
              <a:path w="571500" h="76200">
                <a:moveTo>
                  <a:pt x="495045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495045" y="44450"/>
                </a:lnTo>
                <a:lnTo>
                  <a:pt x="495045" y="31750"/>
                </a:lnTo>
                <a:close/>
              </a:path>
              <a:path w="571500" h="76200">
                <a:moveTo>
                  <a:pt x="558545" y="31750"/>
                </a:moveTo>
                <a:lnTo>
                  <a:pt x="507745" y="31750"/>
                </a:lnTo>
                <a:lnTo>
                  <a:pt x="507745" y="44450"/>
                </a:lnTo>
                <a:lnTo>
                  <a:pt x="558545" y="44450"/>
                </a:lnTo>
                <a:lnTo>
                  <a:pt x="571245" y="38100"/>
                </a:lnTo>
                <a:lnTo>
                  <a:pt x="55854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960620" y="5029199"/>
            <a:ext cx="572135" cy="76200"/>
          </a:xfrm>
          <a:custGeom>
            <a:avLst/>
            <a:gdLst/>
            <a:ahLst/>
            <a:cxnLst/>
            <a:rect l="l" t="t" r="r" b="b"/>
            <a:pathLst>
              <a:path w="572135" h="76200">
                <a:moveTo>
                  <a:pt x="495934" y="0"/>
                </a:moveTo>
                <a:lnTo>
                  <a:pt x="495934" y="76200"/>
                </a:lnTo>
                <a:lnTo>
                  <a:pt x="559434" y="44450"/>
                </a:lnTo>
                <a:lnTo>
                  <a:pt x="508634" y="44450"/>
                </a:lnTo>
                <a:lnTo>
                  <a:pt x="508634" y="31750"/>
                </a:lnTo>
                <a:lnTo>
                  <a:pt x="559434" y="31750"/>
                </a:lnTo>
                <a:lnTo>
                  <a:pt x="495934" y="0"/>
                </a:lnTo>
                <a:close/>
              </a:path>
              <a:path w="572135" h="76200">
                <a:moveTo>
                  <a:pt x="495934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495934" y="44450"/>
                </a:lnTo>
                <a:lnTo>
                  <a:pt x="495934" y="31750"/>
                </a:lnTo>
                <a:close/>
              </a:path>
              <a:path w="572135" h="76200">
                <a:moveTo>
                  <a:pt x="559434" y="31750"/>
                </a:moveTo>
                <a:lnTo>
                  <a:pt x="508634" y="31750"/>
                </a:lnTo>
                <a:lnTo>
                  <a:pt x="508634" y="44450"/>
                </a:lnTo>
                <a:lnTo>
                  <a:pt x="559434" y="44450"/>
                </a:lnTo>
                <a:lnTo>
                  <a:pt x="572134" y="38100"/>
                </a:lnTo>
                <a:lnTo>
                  <a:pt x="559434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217420" y="4998719"/>
            <a:ext cx="914400" cy="2514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2296414" y="4988432"/>
            <a:ext cx="5816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4629" sz="1800" spc="15">
                <a:latin typeface="Times New Roman"/>
                <a:cs typeface="Times New Roman"/>
              </a:rPr>
              <a:t>x</a:t>
            </a:r>
            <a:r>
              <a:rPr dirty="0" baseline="4629" sz="1800">
                <a:latin typeface="Times New Roman"/>
                <a:cs typeface="Times New Roman"/>
              </a:rPr>
              <a:t>(t</a:t>
            </a:r>
            <a:r>
              <a:rPr dirty="0" baseline="4629" sz="1800" spc="-7">
                <a:latin typeface="Times New Roman"/>
                <a:cs typeface="Times New Roman"/>
              </a:rPr>
              <a:t>)+</a:t>
            </a:r>
            <a:r>
              <a:rPr dirty="0" baseline="4629" sz="1800">
                <a:latin typeface="Times New Roman"/>
                <a:cs typeface="Times New Roman"/>
              </a:rPr>
              <a:t>n</a:t>
            </a:r>
            <a:r>
              <a:rPr dirty="0" sz="800">
                <a:latin typeface="Times New Roman"/>
                <a:cs typeface="Times New Roman"/>
              </a:rPr>
              <a:t>i</a:t>
            </a:r>
            <a:r>
              <a:rPr dirty="0" baseline="4629" sz="1800">
                <a:latin typeface="Times New Roman"/>
                <a:cs typeface="Times New Roman"/>
              </a:rPr>
              <a:t>(t)</a:t>
            </a:r>
            <a:endParaRPr baseline="4629" sz="18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532120" y="4998719"/>
            <a:ext cx="1257300" cy="2514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5611748" y="4988432"/>
            <a:ext cx="6026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4629" sz="1800" spc="-7">
                <a:latin typeface="Times New Roman"/>
                <a:cs typeface="Times New Roman"/>
              </a:rPr>
              <a:t>y(t)+n</a:t>
            </a:r>
            <a:r>
              <a:rPr dirty="0" sz="800" spc="-5">
                <a:latin typeface="Times New Roman"/>
                <a:cs typeface="Times New Roman"/>
              </a:rPr>
              <a:t>o</a:t>
            </a:r>
            <a:r>
              <a:rPr dirty="0" baseline="4629" sz="1800" spc="-7">
                <a:latin typeface="Times New Roman"/>
                <a:cs typeface="Times New Roman"/>
              </a:rPr>
              <a:t>(t)</a:t>
            </a:r>
            <a:endParaRPr baseline="4629"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1069593"/>
            <a:ext cx="33032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2-if </a:t>
            </a:r>
            <a:r>
              <a:rPr dirty="0" sz="1600" spc="-5">
                <a:latin typeface="Symbol"/>
                <a:cs typeface="Symbol"/>
              </a:rPr>
              <a:t></a:t>
            </a:r>
            <a:r>
              <a:rPr dirty="0" baseline="-7936" sz="1575" spc="-7">
                <a:latin typeface="Times New Roman"/>
                <a:cs typeface="Times New Roman"/>
              </a:rPr>
              <a:t>d</a:t>
            </a:r>
            <a:r>
              <a:rPr dirty="0" sz="1600" spc="-5">
                <a:latin typeface="Times New Roman"/>
                <a:cs typeface="Times New Roman"/>
              </a:rPr>
              <a:t>Tb=4.49rad, or </a:t>
            </a:r>
            <a:r>
              <a:rPr dirty="0" sz="1600">
                <a:latin typeface="Times New Roman"/>
                <a:cs typeface="Times New Roman"/>
              </a:rPr>
              <a:t>f</a:t>
            </a:r>
            <a:r>
              <a:rPr dirty="0" baseline="-7936" sz="1575">
                <a:latin typeface="Times New Roman"/>
                <a:cs typeface="Times New Roman"/>
              </a:rPr>
              <a:t>d</a:t>
            </a:r>
            <a:r>
              <a:rPr dirty="0" sz="1600">
                <a:latin typeface="Times New Roman"/>
                <a:cs typeface="Times New Roman"/>
              </a:rPr>
              <a:t>=0.715Rb,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37157" y="1065108"/>
            <a:ext cx="641985" cy="2025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150" spc="5">
                <a:latin typeface="Symbol"/>
                <a:cs typeface="Symbol"/>
              </a:rPr>
              <a:t>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Symbol"/>
                <a:cs typeface="Symbol"/>
              </a:rPr>
              <a:t></a:t>
            </a:r>
            <a:r>
              <a:rPr dirty="0" sz="1150" spc="5">
                <a:latin typeface="Times New Roman"/>
                <a:cs typeface="Times New Roman"/>
              </a:rPr>
              <a:t> 0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.217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64373" y="1328051"/>
            <a:ext cx="68580" cy="1289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650" spc="10" i="1">
                <a:latin typeface="Times New Roman"/>
                <a:cs typeface="Times New Roman"/>
              </a:rPr>
              <a:t>d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92557" y="1051605"/>
            <a:ext cx="715010" cy="1289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14020" algn="l"/>
                <a:tab pos="701675" algn="l"/>
              </a:tabLst>
            </a:pPr>
            <a:r>
              <a:rPr dirty="0" u="sng" sz="650" spc="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650" spc="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sng" sz="650" spc="1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	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23463" y="1209771"/>
            <a:ext cx="380365" cy="2120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200" spc="-30" i="1">
                <a:latin typeface="Symbol"/>
                <a:cs typeface="Symbol"/>
              </a:rPr>
              <a:t></a:t>
            </a:r>
            <a:r>
              <a:rPr dirty="0" sz="1200" spc="195" i="1">
                <a:latin typeface="Times New Roman"/>
                <a:cs typeface="Times New Roman"/>
              </a:rPr>
              <a:t> </a:t>
            </a:r>
            <a:r>
              <a:rPr dirty="0" sz="1150" spc="-40" i="1">
                <a:latin typeface="Times New Roman"/>
                <a:cs typeface="Times New Roman"/>
              </a:rPr>
              <a:t>Tb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99763" y="933329"/>
            <a:ext cx="633730" cy="2120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50">
                <a:latin typeface="Times New Roman"/>
                <a:cs typeface="Times New Roman"/>
              </a:rPr>
              <a:t>sin </a:t>
            </a:r>
            <a:r>
              <a:rPr dirty="0" sz="1200" spc="-30" i="1">
                <a:latin typeface="Symbol"/>
                <a:cs typeface="Symbol"/>
              </a:rPr>
              <a:t></a:t>
            </a:r>
            <a:r>
              <a:rPr dirty="0" sz="1200" i="1">
                <a:latin typeface="Times New Roman"/>
                <a:cs typeface="Times New Roman"/>
              </a:rPr>
              <a:t> </a:t>
            </a:r>
            <a:r>
              <a:rPr dirty="0" sz="1150" spc="-40" i="1">
                <a:latin typeface="Times New Roman"/>
                <a:cs typeface="Times New Roman"/>
              </a:rPr>
              <a:t>Tb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121487" y="1654681"/>
            <a:ext cx="26670" cy="15240"/>
          </a:xfrm>
          <a:custGeom>
            <a:avLst/>
            <a:gdLst/>
            <a:ahLst/>
            <a:cxnLst/>
            <a:rect l="l" t="t" r="r" b="b"/>
            <a:pathLst>
              <a:path w="26669" h="15239">
                <a:moveTo>
                  <a:pt x="0" y="14619"/>
                </a:moveTo>
                <a:lnTo>
                  <a:pt x="26547" y="0"/>
                </a:lnTo>
              </a:path>
            </a:pathLst>
          </a:custGeom>
          <a:ln w="88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148034" y="1658616"/>
            <a:ext cx="39370" cy="70485"/>
          </a:xfrm>
          <a:custGeom>
            <a:avLst/>
            <a:gdLst/>
            <a:ahLst/>
            <a:cxnLst/>
            <a:rect l="l" t="t" r="r" b="b"/>
            <a:pathLst>
              <a:path w="39369" h="70485">
                <a:moveTo>
                  <a:pt x="0" y="0"/>
                </a:moveTo>
                <a:lnTo>
                  <a:pt x="38742" y="70288"/>
                </a:lnTo>
              </a:path>
            </a:pathLst>
          </a:custGeom>
          <a:ln w="1727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190990" y="1519730"/>
            <a:ext cx="51435" cy="209550"/>
          </a:xfrm>
          <a:custGeom>
            <a:avLst/>
            <a:gdLst/>
            <a:ahLst/>
            <a:cxnLst/>
            <a:rect l="l" t="t" r="r" b="b"/>
            <a:pathLst>
              <a:path w="51435" h="209550">
                <a:moveTo>
                  <a:pt x="0" y="209174"/>
                </a:moveTo>
                <a:lnTo>
                  <a:pt x="51399" y="0"/>
                </a:lnTo>
              </a:path>
            </a:pathLst>
          </a:custGeom>
          <a:ln w="88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242389" y="1519730"/>
            <a:ext cx="599440" cy="0"/>
          </a:xfrm>
          <a:custGeom>
            <a:avLst/>
            <a:gdLst/>
            <a:ahLst/>
            <a:cxnLst/>
            <a:rect l="l" t="t" r="r" b="b"/>
            <a:pathLst>
              <a:path w="599439" h="0">
                <a:moveTo>
                  <a:pt x="0" y="0"/>
                </a:moveTo>
                <a:lnTo>
                  <a:pt x="599423" y="0"/>
                </a:lnTo>
              </a:path>
            </a:pathLst>
          </a:custGeom>
          <a:ln w="885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470200" y="1549698"/>
            <a:ext cx="1139190" cy="21145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762000" algn="l"/>
              </a:tabLst>
            </a:pPr>
            <a:r>
              <a:rPr dirty="0" sz="1200" spc="15" i="1">
                <a:latin typeface="Times New Roman"/>
                <a:cs typeface="Times New Roman"/>
              </a:rPr>
              <a:t>pe   </a:t>
            </a:r>
            <a:r>
              <a:rPr dirty="0" sz="1200" spc="5">
                <a:latin typeface="Symbol"/>
                <a:cs typeface="Symbol"/>
              </a:rPr>
              <a:t>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10" i="1">
                <a:latin typeface="Times New Roman"/>
                <a:cs typeface="Times New Roman"/>
              </a:rPr>
              <a:t>Q</a:t>
            </a:r>
            <a:r>
              <a:rPr dirty="0" sz="1200" spc="45" i="1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(	1</a:t>
            </a:r>
            <a:r>
              <a:rPr dirty="0" sz="1200" spc="-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.</a:t>
            </a:r>
            <a:r>
              <a:rPr dirty="0" sz="1200" spc="-215">
                <a:latin typeface="Times New Roman"/>
                <a:cs typeface="Times New Roman"/>
              </a:rPr>
              <a:t> </a:t>
            </a:r>
            <a:r>
              <a:rPr dirty="0" sz="1200" spc="-60">
                <a:latin typeface="Times New Roman"/>
                <a:cs typeface="Times New Roman"/>
              </a:rPr>
              <a:t>217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30604" y="1529841"/>
            <a:ext cx="41903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573655" algn="l"/>
              </a:tabLst>
            </a:pPr>
            <a:r>
              <a:rPr dirty="0" sz="1600" spc="-5">
                <a:latin typeface="Times New Roman"/>
                <a:cs typeface="Times New Roman"/>
              </a:rPr>
              <a:t>And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this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gives:	</a:t>
            </a:r>
            <a:r>
              <a:rPr dirty="0" baseline="8888" sz="1875" spc="-30" i="1">
                <a:latin typeface="Symbol"/>
                <a:cs typeface="Symbol"/>
              </a:rPr>
              <a:t></a:t>
            </a:r>
            <a:r>
              <a:rPr dirty="0" baseline="8888" sz="1875" spc="-30" i="1">
                <a:latin typeface="Times New Roman"/>
                <a:cs typeface="Times New Roman"/>
              </a:rPr>
              <a:t> </a:t>
            </a:r>
            <a:r>
              <a:rPr dirty="0" baseline="9259" sz="1800" spc="7">
                <a:latin typeface="Times New Roman"/>
                <a:cs typeface="Times New Roman"/>
              </a:rPr>
              <a:t>) </a:t>
            </a:r>
            <a:r>
              <a:rPr dirty="0" sz="1600" spc="-5">
                <a:latin typeface="Times New Roman"/>
                <a:cs typeface="Times New Roman"/>
              </a:rPr>
              <a:t>which is the</a:t>
            </a:r>
            <a:r>
              <a:rPr dirty="0" sz="1600" spc="-9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best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185670" y="6049644"/>
            <a:ext cx="50800" cy="9525"/>
          </a:xfrm>
          <a:custGeom>
            <a:avLst/>
            <a:gdLst/>
            <a:ahLst/>
            <a:cxnLst/>
            <a:rect l="l" t="t" r="r" b="b"/>
            <a:pathLst>
              <a:path w="50800" h="9525">
                <a:moveTo>
                  <a:pt x="0" y="9144"/>
                </a:moveTo>
                <a:lnTo>
                  <a:pt x="50292" y="9144"/>
                </a:lnTo>
                <a:lnTo>
                  <a:pt x="50292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130604" y="1779777"/>
            <a:ext cx="5273675" cy="5704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(optimum)performance of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FSK.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885"/>
              </a:lnSpc>
              <a:spcBef>
                <a:spcPts val="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Noncoherent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detection: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95800"/>
              </a:lnSpc>
              <a:spcBef>
                <a:spcPts val="40"/>
              </a:spcBef>
            </a:pPr>
            <a:r>
              <a:rPr dirty="0" sz="1600" spc="-5">
                <a:latin typeface="Times New Roman"/>
                <a:cs typeface="Times New Roman"/>
              </a:rPr>
              <a:t>Previous equations for error prob of digital carrier systems using  matched filter under AWGN can </a:t>
            </a:r>
            <a:r>
              <a:rPr dirty="0" sz="1600">
                <a:latin typeface="Times New Roman"/>
                <a:cs typeface="Times New Roman"/>
              </a:rPr>
              <a:t>not </a:t>
            </a:r>
            <a:r>
              <a:rPr dirty="0" sz="1600" spc="-5">
                <a:latin typeface="Times New Roman"/>
                <a:cs typeface="Times New Roman"/>
              </a:rPr>
              <a:t>be used for noncoherent  detection(not matched filter). In </a:t>
            </a:r>
            <a:r>
              <a:rPr dirty="0" sz="1600">
                <a:latin typeface="Times New Roman"/>
                <a:cs typeface="Times New Roman"/>
              </a:rPr>
              <a:t>fact, </a:t>
            </a:r>
            <a:r>
              <a:rPr dirty="0" sz="1600" spc="-5">
                <a:latin typeface="Times New Roman"/>
                <a:cs typeface="Times New Roman"/>
              </a:rPr>
              <a:t>exact derivation for  noncoherent case is mathematically complicated. Approximate  results are given without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derivations:</a:t>
            </a:r>
            <a:endParaRPr sz="1600">
              <a:latin typeface="Times New Roman"/>
              <a:cs typeface="Times New Roman"/>
            </a:endParaRPr>
          </a:p>
          <a:p>
            <a:pPr marL="182880" indent="-170180">
              <a:lnSpc>
                <a:spcPts val="1835"/>
              </a:lnSpc>
              <a:buSzPct val="93750"/>
              <a:buAutoNum type="arabicPlain"/>
              <a:tabLst>
                <a:tab pos="183515" algn="l"/>
              </a:tabLst>
            </a:pPr>
            <a:r>
              <a:rPr dirty="0" sz="1600" spc="-5">
                <a:latin typeface="Times New Roman"/>
                <a:cs typeface="Times New Roman"/>
              </a:rPr>
              <a:t>noncoherent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ASK(OOK):</a:t>
            </a:r>
            <a:endParaRPr sz="1600">
              <a:latin typeface="Times New Roman"/>
              <a:cs typeface="Times New Roman"/>
            </a:endParaRPr>
          </a:p>
          <a:p>
            <a:pPr algn="ctr" marR="375920">
              <a:lnSpc>
                <a:spcPct val="100000"/>
              </a:lnSpc>
              <a:spcBef>
                <a:spcPts val="50"/>
              </a:spcBef>
            </a:pPr>
            <a:r>
              <a:rPr dirty="0" sz="1600" spc="-5">
                <a:latin typeface="Times New Roman"/>
                <a:cs typeface="Times New Roman"/>
              </a:rPr>
              <a:t>pe=0.5[e</a:t>
            </a:r>
            <a:r>
              <a:rPr dirty="0" baseline="29100" sz="1575" spc="-7">
                <a:latin typeface="Times New Roman"/>
                <a:cs typeface="Times New Roman"/>
              </a:rPr>
              <a:t>-</a:t>
            </a:r>
            <a:r>
              <a:rPr dirty="0" baseline="29100" sz="1575" spc="-7">
                <a:latin typeface="Symbol"/>
                <a:cs typeface="Symbol"/>
              </a:rPr>
              <a:t></a:t>
            </a:r>
            <a:r>
              <a:rPr dirty="0" baseline="29100" sz="1575" spc="-7">
                <a:latin typeface="Times New Roman"/>
                <a:cs typeface="Times New Roman"/>
              </a:rPr>
              <a:t>/2</a:t>
            </a:r>
            <a:r>
              <a:rPr dirty="0" sz="1600" spc="-5">
                <a:latin typeface="Times New Roman"/>
                <a:cs typeface="Times New Roman"/>
              </a:rPr>
              <a:t>+Q(</a:t>
            </a:r>
            <a:r>
              <a:rPr dirty="0" sz="1600" spc="-5">
                <a:latin typeface="Symbol"/>
                <a:cs typeface="Symbol"/>
              </a:rPr>
              <a:t></a:t>
            </a:r>
            <a:r>
              <a:rPr dirty="0" sz="1600" spc="-5">
                <a:latin typeface="Times New Roman"/>
                <a:cs typeface="Times New Roman"/>
              </a:rPr>
              <a:t>)] </a:t>
            </a:r>
            <a:r>
              <a:rPr dirty="0" sz="1600" spc="-5">
                <a:latin typeface="Symbol"/>
                <a:cs typeface="Symbol"/>
              </a:rPr>
              <a:t></a:t>
            </a:r>
            <a:r>
              <a:rPr dirty="0" sz="1600" spc="-5">
                <a:latin typeface="Times New Roman"/>
                <a:cs typeface="Times New Roman"/>
              </a:rPr>
              <a:t> 0.5 </a:t>
            </a:r>
            <a:r>
              <a:rPr dirty="0" sz="1600">
                <a:latin typeface="Times New Roman"/>
                <a:cs typeface="Times New Roman"/>
              </a:rPr>
              <a:t>e</a:t>
            </a:r>
            <a:r>
              <a:rPr dirty="0" baseline="29100" sz="1575">
                <a:latin typeface="Times New Roman"/>
                <a:cs typeface="Times New Roman"/>
              </a:rPr>
              <a:t>-</a:t>
            </a:r>
            <a:r>
              <a:rPr dirty="0" baseline="29100" sz="1575">
                <a:latin typeface="Symbol"/>
                <a:cs typeface="Symbol"/>
              </a:rPr>
              <a:t></a:t>
            </a:r>
            <a:r>
              <a:rPr dirty="0" baseline="29100" sz="1575">
                <a:latin typeface="Times New Roman"/>
                <a:cs typeface="Times New Roman"/>
              </a:rPr>
              <a:t>/2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>
                <a:latin typeface="Symbol"/>
                <a:cs typeface="Symbol"/>
              </a:rPr>
              <a:t></a:t>
            </a:r>
            <a:r>
              <a:rPr dirty="0" sz="1600">
                <a:latin typeface="Times New Roman"/>
                <a:cs typeface="Times New Roman"/>
              </a:rPr>
              <a:t>&gt;&gt;1, </a:t>
            </a:r>
            <a:r>
              <a:rPr dirty="0" sz="1600" spc="-5">
                <a:latin typeface="Times New Roman"/>
                <a:cs typeface="Times New Roman"/>
              </a:rPr>
              <a:t>since here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e</a:t>
            </a:r>
            <a:r>
              <a:rPr dirty="0" baseline="29100" sz="1575">
                <a:latin typeface="Times New Roman"/>
                <a:cs typeface="Times New Roman"/>
              </a:rPr>
              <a:t>-</a:t>
            </a:r>
            <a:r>
              <a:rPr dirty="0" baseline="29100" sz="1575">
                <a:latin typeface="Symbol"/>
                <a:cs typeface="Symbol"/>
              </a:rPr>
              <a:t></a:t>
            </a:r>
            <a:r>
              <a:rPr dirty="0" baseline="29100" sz="1575">
                <a:latin typeface="Times New Roman"/>
                <a:cs typeface="Times New Roman"/>
              </a:rPr>
              <a:t>/2</a:t>
            </a:r>
            <a:endParaRPr baseline="29100" sz="1575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  <a:spcBef>
                <a:spcPts val="35"/>
              </a:spcBef>
            </a:pPr>
            <a:r>
              <a:rPr dirty="0" sz="1600" spc="-5">
                <a:latin typeface="Times New Roman"/>
                <a:cs typeface="Times New Roman"/>
              </a:rPr>
              <a:t>&gt;&gt;Q(</a:t>
            </a:r>
            <a:r>
              <a:rPr dirty="0" sz="1600" spc="-5">
                <a:latin typeface="Symbol"/>
                <a:cs typeface="Symbol"/>
              </a:rPr>
              <a:t></a:t>
            </a:r>
            <a:r>
              <a:rPr dirty="0" sz="1600" spc="-5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182880" indent="-170180">
              <a:lnSpc>
                <a:spcPts val="1880"/>
              </a:lnSpc>
              <a:buSzPct val="93750"/>
              <a:buAutoNum type="arabicPlain" startAt="2"/>
              <a:tabLst>
                <a:tab pos="183515" algn="l"/>
              </a:tabLst>
            </a:pPr>
            <a:r>
              <a:rPr dirty="0" sz="1600" spc="-5">
                <a:latin typeface="Times New Roman"/>
                <a:cs typeface="Times New Roman"/>
              </a:rPr>
              <a:t>noncoherent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FSK:</a:t>
            </a:r>
            <a:endParaRPr sz="1600">
              <a:latin typeface="Times New Roman"/>
              <a:cs typeface="Times New Roman"/>
            </a:endParaRPr>
          </a:p>
          <a:p>
            <a:pPr marL="12700" marR="1480820" indent="353060">
              <a:lnSpc>
                <a:spcPts val="1839"/>
              </a:lnSpc>
              <a:spcBef>
                <a:spcPts val="180"/>
              </a:spcBef>
            </a:pPr>
            <a:r>
              <a:rPr dirty="0" sz="1600" spc="-5">
                <a:latin typeface="Times New Roman"/>
                <a:cs typeface="Times New Roman"/>
              </a:rPr>
              <a:t>pe </a:t>
            </a:r>
            <a:r>
              <a:rPr dirty="0" sz="1600" spc="-5">
                <a:latin typeface="Symbol"/>
                <a:cs typeface="Symbol"/>
              </a:rPr>
              <a:t></a:t>
            </a:r>
            <a:r>
              <a:rPr dirty="0" sz="1600" spc="-5">
                <a:latin typeface="Times New Roman"/>
                <a:cs typeface="Times New Roman"/>
              </a:rPr>
              <a:t> 0.5 </a:t>
            </a:r>
            <a:r>
              <a:rPr dirty="0" sz="1600">
                <a:latin typeface="Times New Roman"/>
                <a:cs typeface="Times New Roman"/>
              </a:rPr>
              <a:t>e</a:t>
            </a:r>
            <a:r>
              <a:rPr dirty="0" baseline="29100" sz="1575">
                <a:latin typeface="Times New Roman"/>
                <a:cs typeface="Times New Roman"/>
              </a:rPr>
              <a:t>-</a:t>
            </a:r>
            <a:r>
              <a:rPr dirty="0" baseline="29100" sz="1575">
                <a:latin typeface="Symbol"/>
                <a:cs typeface="Symbol"/>
              </a:rPr>
              <a:t></a:t>
            </a:r>
            <a:r>
              <a:rPr dirty="0" baseline="29100" sz="1575">
                <a:latin typeface="Times New Roman"/>
                <a:cs typeface="Times New Roman"/>
              </a:rPr>
              <a:t>/2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Symbol"/>
                <a:cs typeface="Symbol"/>
              </a:rPr>
              <a:t></a:t>
            </a:r>
            <a:r>
              <a:rPr dirty="0" sz="1600" spc="-5">
                <a:latin typeface="Times New Roman"/>
                <a:cs typeface="Times New Roman"/>
              </a:rPr>
              <a:t>&gt;&gt;1(the same as OOK)  3-noncoherent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PSK=DPSK:</a:t>
            </a:r>
            <a:endParaRPr sz="1600">
              <a:latin typeface="Times New Roman"/>
              <a:cs typeface="Times New Roman"/>
            </a:endParaRPr>
          </a:p>
          <a:p>
            <a:pPr marL="518159">
              <a:lnSpc>
                <a:spcPts val="1905"/>
              </a:lnSpc>
            </a:pPr>
            <a:r>
              <a:rPr dirty="0" sz="1600" spc="-5">
                <a:latin typeface="Times New Roman"/>
                <a:cs typeface="Times New Roman"/>
              </a:rPr>
              <a:t>pe </a:t>
            </a:r>
            <a:r>
              <a:rPr dirty="0" sz="1600" spc="-5">
                <a:latin typeface="Symbol"/>
                <a:cs typeface="Symbol"/>
              </a:rPr>
              <a:t></a:t>
            </a:r>
            <a:r>
              <a:rPr dirty="0" sz="1600" spc="-5">
                <a:latin typeface="Times New Roman"/>
                <a:cs typeface="Times New Roman"/>
              </a:rPr>
              <a:t> 0.5 e</a:t>
            </a:r>
            <a:r>
              <a:rPr dirty="0" baseline="29100" sz="1575" spc="-7">
                <a:latin typeface="Times New Roman"/>
                <a:cs typeface="Times New Roman"/>
              </a:rPr>
              <a:t>-</a:t>
            </a:r>
            <a:r>
              <a:rPr dirty="0" baseline="29100" sz="1575" spc="-7">
                <a:latin typeface="Symbol"/>
                <a:cs typeface="Symbol"/>
              </a:rPr>
              <a:t></a:t>
            </a:r>
            <a:r>
              <a:rPr dirty="0" baseline="29100" sz="1575" spc="-7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>
                <a:latin typeface="Symbol"/>
                <a:cs typeface="Symbol"/>
              </a:rPr>
              <a:t></a:t>
            </a:r>
            <a:r>
              <a:rPr dirty="0" sz="1600">
                <a:latin typeface="Times New Roman"/>
                <a:cs typeface="Times New Roman"/>
              </a:rPr>
              <a:t>&gt;&gt;1 </a:t>
            </a:r>
            <a:r>
              <a:rPr dirty="0" sz="1600" spc="-5">
                <a:latin typeface="Times New Roman"/>
                <a:cs typeface="Times New Roman"/>
              </a:rPr>
              <a:t>(better than OOK or</a:t>
            </a:r>
            <a:r>
              <a:rPr dirty="0" sz="1600" spc="3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FSK)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715">
              <a:lnSpc>
                <a:spcPct val="9580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Ex:</a:t>
            </a:r>
            <a:r>
              <a:rPr dirty="0" sz="1600" spc="-5">
                <a:latin typeface="Times New Roman"/>
                <a:cs typeface="Times New Roman"/>
              </a:rPr>
              <a:t> Matched filter detection is used to detect BPSK signals at a  rate of 600bps. </a:t>
            </a:r>
            <a:r>
              <a:rPr dirty="0" sz="1600" spc="-10">
                <a:latin typeface="Times New Roman"/>
                <a:cs typeface="Times New Roman"/>
              </a:rPr>
              <a:t>If </a:t>
            </a:r>
            <a:r>
              <a:rPr dirty="0" sz="1600" spc="-5">
                <a:latin typeface="Times New Roman"/>
                <a:cs typeface="Times New Roman"/>
              </a:rPr>
              <a:t>transmitted power </a:t>
            </a:r>
            <a:r>
              <a:rPr dirty="0" sz="1600">
                <a:latin typeface="Times New Roman"/>
                <a:cs typeface="Times New Roman"/>
              </a:rPr>
              <a:t>is </a:t>
            </a:r>
            <a:r>
              <a:rPr dirty="0" sz="1600" spc="-5">
                <a:latin typeface="Times New Roman"/>
                <a:cs typeface="Times New Roman"/>
              </a:rPr>
              <a:t>5KW over an HF channel  having estimated path losses of 150dB, find the error prob if the  noise at detector </a:t>
            </a:r>
            <a:r>
              <a:rPr dirty="0" sz="1600">
                <a:latin typeface="Times New Roman"/>
                <a:cs typeface="Times New Roman"/>
              </a:rPr>
              <a:t>input </a:t>
            </a:r>
            <a:r>
              <a:rPr dirty="0" sz="1600" spc="-5">
                <a:latin typeface="Times New Roman"/>
                <a:cs typeface="Times New Roman"/>
              </a:rPr>
              <a:t>has one sided spectral density of </a:t>
            </a:r>
            <a:r>
              <a:rPr dirty="0" sz="1600">
                <a:latin typeface="Times New Roman"/>
                <a:cs typeface="Times New Roman"/>
              </a:rPr>
              <a:t>10</a:t>
            </a:r>
            <a:r>
              <a:rPr dirty="0" baseline="29100" sz="1575">
                <a:latin typeface="Times New Roman"/>
                <a:cs typeface="Times New Roman"/>
              </a:rPr>
              <a:t>-15  </a:t>
            </a:r>
            <a:r>
              <a:rPr dirty="0" sz="1600" spc="-5">
                <a:latin typeface="Times New Roman"/>
                <a:cs typeface="Times New Roman"/>
              </a:rPr>
              <a:t>Watt/Hz.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1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sz="1600" spc="-5">
                <a:latin typeface="Times New Roman"/>
                <a:cs typeface="Times New Roman"/>
              </a:rPr>
              <a:t>path loss is the reduction in power (attenuation)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of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30604" y="7507985"/>
            <a:ext cx="34861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electromagnetic </a:t>
            </a:r>
            <a:r>
              <a:rPr dirty="0" sz="1600">
                <a:latin typeface="Times New Roman"/>
                <a:cs typeface="Times New Roman"/>
              </a:rPr>
              <a:t>waves </a:t>
            </a:r>
            <a:r>
              <a:rPr dirty="0" sz="1600" spc="-5">
                <a:latin typeface="Times New Roman"/>
                <a:cs typeface="Times New Roman"/>
              </a:rPr>
              <a:t>: Path loss (L)=</a:t>
            </a:r>
            <a:r>
              <a:rPr dirty="0" sz="1600" spc="55">
                <a:latin typeface="Times New Roman"/>
                <a:cs typeface="Times New Roman"/>
              </a:rPr>
              <a:t> </a:t>
            </a:r>
            <a:r>
              <a:rPr dirty="0" baseline="45893" sz="1725" spc="104">
                <a:latin typeface="Cambria Math"/>
                <a:cs typeface="Cambria Math"/>
              </a:rPr>
              <a:t>PT</a:t>
            </a:r>
            <a:endParaRPr baseline="45893" sz="1725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00169" y="7666481"/>
            <a:ext cx="219710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75">
                <a:latin typeface="Cambria Math"/>
                <a:cs typeface="Cambria Math"/>
              </a:rPr>
              <a:t>P</a:t>
            </a:r>
            <a:r>
              <a:rPr dirty="0" sz="1150" spc="75">
                <a:latin typeface="Cambria Math"/>
                <a:cs typeface="Cambria Math"/>
              </a:rPr>
              <a:t>R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412869" y="7666227"/>
            <a:ext cx="193675" cy="0"/>
          </a:xfrm>
          <a:custGeom>
            <a:avLst/>
            <a:gdLst/>
            <a:ahLst/>
            <a:cxnLst/>
            <a:rect l="l" t="t" r="r" b="b"/>
            <a:pathLst>
              <a:path w="193675" h="0">
                <a:moveTo>
                  <a:pt x="0" y="0"/>
                </a:moveTo>
                <a:lnTo>
                  <a:pt x="193548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30604" y="7797545"/>
            <a:ext cx="3542029" cy="736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P</a:t>
            </a:r>
            <a:r>
              <a:rPr dirty="0" baseline="-7936" sz="1575" spc="-7">
                <a:latin typeface="Times New Roman"/>
                <a:cs typeface="Times New Roman"/>
              </a:rPr>
              <a:t>T</a:t>
            </a:r>
            <a:r>
              <a:rPr dirty="0" sz="1600" spc="-5">
                <a:latin typeface="Times New Roman"/>
                <a:cs typeface="Times New Roman"/>
              </a:rPr>
              <a:t>=trans power=5000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W,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39"/>
              </a:lnSpc>
            </a:pPr>
            <a:r>
              <a:rPr dirty="0" sz="1600" spc="-5">
                <a:latin typeface="Times New Roman"/>
                <a:cs typeface="Times New Roman"/>
              </a:rPr>
              <a:t>then, P</a:t>
            </a:r>
            <a:r>
              <a:rPr dirty="0" baseline="-7936" sz="1575" spc="-7">
                <a:latin typeface="Times New Roman"/>
                <a:cs typeface="Times New Roman"/>
              </a:rPr>
              <a:t>R</a:t>
            </a:r>
            <a:r>
              <a:rPr dirty="0" sz="1600" spc="-5">
                <a:latin typeface="Times New Roman"/>
                <a:cs typeface="Times New Roman"/>
              </a:rPr>
              <a:t>=S=P</a:t>
            </a:r>
            <a:r>
              <a:rPr dirty="0" baseline="-7936" sz="1575" spc="-7">
                <a:latin typeface="Times New Roman"/>
                <a:cs typeface="Times New Roman"/>
              </a:rPr>
              <a:t>T</a:t>
            </a:r>
            <a:r>
              <a:rPr dirty="0" sz="1600" spc="-5">
                <a:latin typeface="Times New Roman"/>
                <a:cs typeface="Times New Roman"/>
              </a:rPr>
              <a:t>*10</a:t>
            </a:r>
            <a:r>
              <a:rPr dirty="0" baseline="29100" sz="1575" spc="-7">
                <a:latin typeface="Times New Roman"/>
                <a:cs typeface="Times New Roman"/>
              </a:rPr>
              <a:t>-0.1*L in</a:t>
            </a:r>
            <a:r>
              <a:rPr dirty="0" baseline="29100" sz="1575" spc="15">
                <a:latin typeface="Times New Roman"/>
                <a:cs typeface="Times New Roman"/>
              </a:rPr>
              <a:t> </a:t>
            </a:r>
            <a:r>
              <a:rPr dirty="0" baseline="29100" sz="1575" spc="-7">
                <a:latin typeface="Times New Roman"/>
                <a:cs typeface="Times New Roman"/>
              </a:rPr>
              <a:t>dB</a:t>
            </a:r>
            <a:r>
              <a:rPr dirty="0" sz="1600" spc="-5">
                <a:latin typeface="Times New Roman"/>
                <a:cs typeface="Times New Roman"/>
              </a:rPr>
              <a:t>=5000*10</a:t>
            </a:r>
            <a:r>
              <a:rPr dirty="0" baseline="29100" sz="1575" spc="-7">
                <a:latin typeface="Times New Roman"/>
                <a:cs typeface="Times New Roman"/>
              </a:rPr>
              <a:t>-0.1*150</a:t>
            </a:r>
            <a:endParaRPr baseline="29100" sz="1575">
              <a:latin typeface="Times New Roman"/>
              <a:cs typeface="Times New Roman"/>
            </a:endParaRPr>
          </a:p>
          <a:p>
            <a:pPr marL="12700">
              <a:lnSpc>
                <a:spcPts val="1885"/>
              </a:lnSpc>
            </a:pPr>
            <a:r>
              <a:rPr dirty="0" sz="1600" spc="-5">
                <a:latin typeface="Times New Roman"/>
                <a:cs typeface="Times New Roman"/>
              </a:rPr>
              <a:t>S=5*10</a:t>
            </a:r>
            <a:r>
              <a:rPr dirty="0" baseline="29100" sz="1575" spc="-7">
                <a:latin typeface="Times New Roman"/>
                <a:cs typeface="Times New Roman"/>
              </a:rPr>
              <a:t>-12 </a:t>
            </a:r>
            <a:r>
              <a:rPr dirty="0" sz="1600" spc="-5">
                <a:latin typeface="Times New Roman"/>
                <a:cs typeface="Times New Roman"/>
              </a:rPr>
              <a:t>W=average signal</a:t>
            </a:r>
            <a:r>
              <a:rPr dirty="0" sz="1600" spc="-1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power.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551908" y="8864189"/>
            <a:ext cx="471170" cy="0"/>
          </a:xfrm>
          <a:custGeom>
            <a:avLst/>
            <a:gdLst/>
            <a:ahLst/>
            <a:cxnLst/>
            <a:rect l="l" t="t" r="r" b="b"/>
            <a:pathLst>
              <a:path w="471169" h="0">
                <a:moveTo>
                  <a:pt x="0" y="0"/>
                </a:moveTo>
                <a:lnTo>
                  <a:pt x="470817" y="0"/>
                </a:lnTo>
              </a:path>
            </a:pathLst>
          </a:custGeom>
          <a:ln w="882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272414" y="8864189"/>
            <a:ext cx="929640" cy="0"/>
          </a:xfrm>
          <a:custGeom>
            <a:avLst/>
            <a:gdLst/>
            <a:ahLst/>
            <a:cxnLst/>
            <a:rect l="l" t="t" r="r" b="b"/>
            <a:pathLst>
              <a:path w="929639" h="0">
                <a:moveTo>
                  <a:pt x="0" y="0"/>
                </a:moveTo>
                <a:lnTo>
                  <a:pt x="929433" y="0"/>
                </a:lnTo>
              </a:path>
            </a:pathLst>
          </a:custGeom>
          <a:ln w="882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714004" y="8600424"/>
            <a:ext cx="1329055" cy="227329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674370" algn="l"/>
              </a:tabLst>
            </a:pPr>
            <a:r>
              <a:rPr dirty="0" sz="1300" spc="30" i="1">
                <a:latin typeface="Times New Roman"/>
                <a:cs typeface="Times New Roman"/>
              </a:rPr>
              <a:t>S	</a:t>
            </a:r>
            <a:r>
              <a:rPr dirty="0" sz="1300" spc="30">
                <a:latin typeface="Times New Roman"/>
                <a:cs typeface="Times New Roman"/>
              </a:rPr>
              <a:t>5 *</a:t>
            </a:r>
            <a:r>
              <a:rPr dirty="0" sz="1300" spc="-210">
                <a:latin typeface="Times New Roman"/>
                <a:cs typeface="Times New Roman"/>
              </a:rPr>
              <a:t> </a:t>
            </a:r>
            <a:r>
              <a:rPr dirty="0" sz="1300" spc="25">
                <a:latin typeface="Times New Roman"/>
                <a:cs typeface="Times New Roman"/>
              </a:rPr>
              <a:t>10 </a:t>
            </a:r>
            <a:r>
              <a:rPr dirty="0" baseline="59259" sz="1125" spc="30">
                <a:latin typeface="Symbol"/>
                <a:cs typeface="Symbol"/>
              </a:rPr>
              <a:t></a:t>
            </a:r>
            <a:r>
              <a:rPr dirty="0" baseline="59259" sz="1125" spc="30">
                <a:latin typeface="Times New Roman"/>
                <a:cs typeface="Times New Roman"/>
              </a:rPr>
              <a:t> </a:t>
            </a:r>
            <a:r>
              <a:rPr dirty="0" baseline="59259" sz="1125" spc="15">
                <a:latin typeface="Times New Roman"/>
                <a:cs typeface="Times New Roman"/>
              </a:rPr>
              <a:t>12</a:t>
            </a:r>
            <a:endParaRPr baseline="59259" sz="1125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67689" y="9039562"/>
            <a:ext cx="76200" cy="14351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750" spc="20" i="1">
                <a:latin typeface="Times New Roman"/>
                <a:cs typeface="Times New Roman"/>
              </a:rPr>
              <a:t>o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26508" y="8903306"/>
            <a:ext cx="160528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35965" algn="l"/>
              </a:tabLst>
            </a:pPr>
            <a:r>
              <a:rPr dirty="0" sz="1400" spc="-25" i="1">
                <a:latin typeface="Symbol"/>
                <a:cs typeface="Symbol"/>
              </a:rPr>
              <a:t></a:t>
            </a:r>
            <a:r>
              <a:rPr dirty="0" sz="1400" spc="-25" i="1">
                <a:latin typeface="Times New Roman"/>
                <a:cs typeface="Times New Roman"/>
              </a:rPr>
              <a:t> </a:t>
            </a:r>
            <a:r>
              <a:rPr dirty="0" sz="1400" spc="280" i="1">
                <a:latin typeface="Times New Roman"/>
                <a:cs typeface="Times New Roman"/>
              </a:rPr>
              <a:t> </a:t>
            </a:r>
            <a:r>
              <a:rPr dirty="0" sz="1300" spc="50" i="1">
                <a:latin typeface="Times New Roman"/>
                <a:cs typeface="Times New Roman"/>
              </a:rPr>
              <a:t>Rb	</a:t>
            </a:r>
            <a:r>
              <a:rPr dirty="0" sz="1300" spc="25">
                <a:latin typeface="Times New Roman"/>
                <a:cs typeface="Times New Roman"/>
              </a:rPr>
              <a:t>10 </a:t>
            </a:r>
            <a:r>
              <a:rPr dirty="0" baseline="59259" sz="1125" spc="44">
                <a:latin typeface="Symbol"/>
                <a:cs typeface="Symbol"/>
              </a:rPr>
              <a:t></a:t>
            </a:r>
            <a:r>
              <a:rPr dirty="0" baseline="59259" sz="1125" spc="44">
                <a:latin typeface="Times New Roman"/>
                <a:cs typeface="Times New Roman"/>
              </a:rPr>
              <a:t>15 </a:t>
            </a:r>
            <a:r>
              <a:rPr dirty="0" sz="1300" spc="30">
                <a:latin typeface="Times New Roman"/>
                <a:cs typeface="Times New Roman"/>
              </a:rPr>
              <a:t>*</a:t>
            </a:r>
            <a:r>
              <a:rPr dirty="0" sz="1300" spc="-10">
                <a:latin typeface="Times New Roman"/>
                <a:cs typeface="Times New Roman"/>
              </a:rPr>
              <a:t> </a:t>
            </a:r>
            <a:r>
              <a:rPr dirty="0" sz="1300" spc="25">
                <a:latin typeface="Times New Roman"/>
                <a:cs typeface="Times New Roman"/>
              </a:rPr>
              <a:t>600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61025" y="8729686"/>
            <a:ext cx="271526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27100" algn="l"/>
                <a:tab pos="2106295" algn="l"/>
              </a:tabLst>
            </a:pPr>
            <a:r>
              <a:rPr dirty="0" sz="1400" spc="-25" i="1">
                <a:latin typeface="Symbol"/>
                <a:cs typeface="Symbol"/>
              </a:rPr>
              <a:t></a:t>
            </a:r>
            <a:r>
              <a:rPr dirty="0" sz="1400" spc="-25" i="1">
                <a:latin typeface="Times New Roman"/>
                <a:cs typeface="Times New Roman"/>
              </a:rPr>
              <a:t> </a:t>
            </a:r>
            <a:r>
              <a:rPr dirty="0" sz="1400" spc="105" i="1">
                <a:latin typeface="Times New Roman"/>
                <a:cs typeface="Times New Roman"/>
              </a:rPr>
              <a:t> </a:t>
            </a:r>
            <a:r>
              <a:rPr dirty="0" sz="1300" spc="30">
                <a:latin typeface="Symbol"/>
                <a:cs typeface="Symbol"/>
              </a:rPr>
              <a:t></a:t>
            </a:r>
            <a:r>
              <a:rPr dirty="0" sz="1300" spc="30">
                <a:latin typeface="Times New Roman"/>
                <a:cs typeface="Times New Roman"/>
              </a:rPr>
              <a:t>	</a:t>
            </a:r>
            <a:r>
              <a:rPr dirty="0" sz="1300" spc="30">
                <a:latin typeface="Symbol"/>
                <a:cs typeface="Symbol"/>
              </a:rPr>
              <a:t></a:t>
            </a:r>
            <a:r>
              <a:rPr dirty="0" sz="1300" spc="30">
                <a:latin typeface="Times New Roman"/>
                <a:cs typeface="Times New Roman"/>
              </a:rPr>
              <a:t>	</a:t>
            </a:r>
            <a:r>
              <a:rPr dirty="0" sz="1300" spc="30">
                <a:latin typeface="Symbol"/>
                <a:cs typeface="Symbol"/>
              </a:rPr>
              <a:t></a:t>
            </a:r>
            <a:r>
              <a:rPr dirty="0" sz="1300" spc="30">
                <a:latin typeface="Times New Roman"/>
                <a:cs typeface="Times New Roman"/>
              </a:rPr>
              <a:t> 8 </a:t>
            </a:r>
            <a:r>
              <a:rPr dirty="0" sz="1300" spc="45">
                <a:latin typeface="Times New Roman"/>
                <a:cs typeface="Times New Roman"/>
              </a:rPr>
              <a:t>.333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950334" y="8789669"/>
            <a:ext cx="4756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,</a:t>
            </a:r>
            <a:r>
              <a:rPr dirty="0" sz="1600" spc="-7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838156" y="9376422"/>
            <a:ext cx="26670" cy="15875"/>
          </a:xfrm>
          <a:custGeom>
            <a:avLst/>
            <a:gdLst/>
            <a:ahLst/>
            <a:cxnLst/>
            <a:rect l="l" t="t" r="r" b="b"/>
            <a:pathLst>
              <a:path w="26669" h="15875">
                <a:moveTo>
                  <a:pt x="0" y="15353"/>
                </a:moveTo>
                <a:lnTo>
                  <a:pt x="26350" y="0"/>
                </a:lnTo>
              </a:path>
            </a:pathLst>
          </a:custGeom>
          <a:ln w="807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864507" y="9380662"/>
            <a:ext cx="38735" cy="71120"/>
          </a:xfrm>
          <a:custGeom>
            <a:avLst/>
            <a:gdLst/>
            <a:ahLst/>
            <a:cxnLst/>
            <a:rect l="l" t="t" r="r" b="b"/>
            <a:pathLst>
              <a:path w="38735" h="71120">
                <a:moveTo>
                  <a:pt x="0" y="0"/>
                </a:moveTo>
                <a:lnTo>
                  <a:pt x="38238" y="70908"/>
                </a:lnTo>
              </a:path>
            </a:pathLst>
          </a:custGeom>
          <a:ln w="1716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907428" y="9239904"/>
            <a:ext cx="50800" cy="212090"/>
          </a:xfrm>
          <a:custGeom>
            <a:avLst/>
            <a:gdLst/>
            <a:ahLst/>
            <a:cxnLst/>
            <a:rect l="l" t="t" r="r" b="b"/>
            <a:pathLst>
              <a:path w="50800" h="212090">
                <a:moveTo>
                  <a:pt x="0" y="211666"/>
                </a:moveTo>
                <a:lnTo>
                  <a:pt x="50575" y="0"/>
                </a:lnTo>
              </a:path>
            </a:pathLst>
          </a:custGeom>
          <a:ln w="84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958004" y="9239904"/>
            <a:ext cx="254635" cy="0"/>
          </a:xfrm>
          <a:custGeom>
            <a:avLst/>
            <a:gdLst/>
            <a:ahLst/>
            <a:cxnLst/>
            <a:rect l="l" t="t" r="r" b="b"/>
            <a:pathLst>
              <a:path w="254635" h="0">
                <a:moveTo>
                  <a:pt x="0" y="0"/>
                </a:moveTo>
                <a:lnTo>
                  <a:pt x="254123" y="0"/>
                </a:lnTo>
              </a:path>
            </a:pathLst>
          </a:custGeom>
          <a:ln w="793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731866" y="9401829"/>
            <a:ext cx="27305" cy="15875"/>
          </a:xfrm>
          <a:custGeom>
            <a:avLst/>
            <a:gdLst/>
            <a:ahLst/>
            <a:cxnLst/>
            <a:rect l="l" t="t" r="r" b="b"/>
            <a:pathLst>
              <a:path w="27305" h="15875">
                <a:moveTo>
                  <a:pt x="0" y="15346"/>
                </a:moveTo>
                <a:lnTo>
                  <a:pt x="26765" y="0"/>
                </a:lnTo>
              </a:path>
            </a:pathLst>
          </a:custGeom>
          <a:ln w="807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758631" y="9406063"/>
            <a:ext cx="38735" cy="88900"/>
          </a:xfrm>
          <a:custGeom>
            <a:avLst/>
            <a:gdLst/>
            <a:ahLst/>
            <a:cxnLst/>
            <a:rect l="l" t="t" r="r" b="b"/>
            <a:pathLst>
              <a:path w="38735" h="88900">
                <a:moveTo>
                  <a:pt x="0" y="0"/>
                </a:moveTo>
                <a:lnTo>
                  <a:pt x="38255" y="88371"/>
                </a:lnTo>
              </a:path>
            </a:pathLst>
          </a:custGeom>
          <a:ln w="172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801138" y="9239904"/>
            <a:ext cx="51435" cy="254635"/>
          </a:xfrm>
          <a:custGeom>
            <a:avLst/>
            <a:gdLst/>
            <a:ahLst/>
            <a:cxnLst/>
            <a:rect l="l" t="t" r="r" b="b"/>
            <a:pathLst>
              <a:path w="51435" h="254634">
                <a:moveTo>
                  <a:pt x="0" y="254529"/>
                </a:moveTo>
                <a:lnTo>
                  <a:pt x="50990" y="0"/>
                </a:lnTo>
              </a:path>
            </a:pathLst>
          </a:custGeom>
          <a:ln w="847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852128" y="9239904"/>
            <a:ext cx="904875" cy="0"/>
          </a:xfrm>
          <a:custGeom>
            <a:avLst/>
            <a:gdLst/>
            <a:ahLst/>
            <a:cxnLst/>
            <a:rect l="l" t="t" r="r" b="b"/>
            <a:pathLst>
              <a:path w="904875" h="0">
                <a:moveTo>
                  <a:pt x="0" y="0"/>
                </a:moveTo>
                <a:lnTo>
                  <a:pt x="904750" y="0"/>
                </a:lnTo>
              </a:path>
            </a:pathLst>
          </a:custGeom>
          <a:ln w="793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1188432" y="9259899"/>
            <a:ext cx="4231005" cy="2260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782320" algn="l"/>
                <a:tab pos="1676400" algn="l"/>
              </a:tabLst>
            </a:pPr>
            <a:r>
              <a:rPr dirty="0" sz="1200" spc="40" i="1">
                <a:latin typeface="Times New Roman"/>
                <a:cs typeface="Times New Roman"/>
              </a:rPr>
              <a:t>pe  </a:t>
            </a:r>
            <a:r>
              <a:rPr dirty="0" sz="1200" spc="65">
                <a:latin typeface="Symbol"/>
                <a:cs typeface="Symbol"/>
              </a:rPr>
              <a:t>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 spc="90" i="1">
                <a:latin typeface="Times New Roman"/>
                <a:cs typeface="Times New Roman"/>
              </a:rPr>
              <a:t>Q</a:t>
            </a:r>
            <a:r>
              <a:rPr dirty="0" sz="1200" spc="-35" i="1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(	</a:t>
            </a:r>
            <a:r>
              <a:rPr dirty="0" sz="1200" spc="60">
                <a:latin typeface="Times New Roman"/>
                <a:cs typeface="Times New Roman"/>
              </a:rPr>
              <a:t>2 </a:t>
            </a:r>
            <a:r>
              <a:rPr dirty="0" sz="1300" spc="10" i="1">
                <a:latin typeface="Symbol"/>
                <a:cs typeface="Symbol"/>
              </a:rPr>
              <a:t></a:t>
            </a:r>
            <a:r>
              <a:rPr dirty="0" sz="1300" spc="10" i="1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)  </a:t>
            </a:r>
            <a:r>
              <a:rPr dirty="0" sz="1200" spc="65">
                <a:latin typeface="Symbol"/>
                <a:cs typeface="Symbol"/>
              </a:rPr>
              <a:t></a:t>
            </a:r>
            <a:r>
              <a:rPr dirty="0" sz="1200" spc="-114">
                <a:latin typeface="Times New Roman"/>
                <a:cs typeface="Times New Roman"/>
              </a:rPr>
              <a:t> </a:t>
            </a:r>
            <a:r>
              <a:rPr dirty="0" sz="1200" spc="90" i="1">
                <a:latin typeface="Times New Roman"/>
                <a:cs typeface="Times New Roman"/>
              </a:rPr>
              <a:t>Q</a:t>
            </a:r>
            <a:r>
              <a:rPr dirty="0" sz="1200" spc="-35" i="1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(	</a:t>
            </a:r>
            <a:r>
              <a:rPr dirty="0" sz="1200" spc="60">
                <a:latin typeface="Times New Roman"/>
                <a:cs typeface="Times New Roman"/>
              </a:rPr>
              <a:t>2 * 8 </a:t>
            </a:r>
            <a:r>
              <a:rPr dirty="0" sz="1200" spc="50">
                <a:latin typeface="Times New Roman"/>
                <a:cs typeface="Times New Roman"/>
              </a:rPr>
              <a:t>.3333 </a:t>
            </a:r>
            <a:r>
              <a:rPr dirty="0" sz="1200" spc="40">
                <a:latin typeface="Times New Roman"/>
                <a:cs typeface="Times New Roman"/>
              </a:rPr>
              <a:t>) </a:t>
            </a:r>
            <a:r>
              <a:rPr dirty="0" sz="1200" spc="65">
                <a:latin typeface="Symbol"/>
                <a:cs typeface="Symbol"/>
              </a:rPr>
              <a:t>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90" i="1">
                <a:latin typeface="Times New Roman"/>
                <a:cs typeface="Times New Roman"/>
              </a:rPr>
              <a:t>Q </a:t>
            </a:r>
            <a:r>
              <a:rPr dirty="0" sz="1200" spc="40">
                <a:latin typeface="Times New Roman"/>
                <a:cs typeface="Times New Roman"/>
              </a:rPr>
              <a:t>( </a:t>
            </a:r>
            <a:r>
              <a:rPr dirty="0" sz="1200" spc="60">
                <a:latin typeface="Times New Roman"/>
                <a:cs typeface="Times New Roman"/>
              </a:rPr>
              <a:t>4 </a:t>
            </a:r>
            <a:r>
              <a:rPr dirty="0" sz="1200" spc="65">
                <a:latin typeface="Times New Roman"/>
                <a:cs typeface="Times New Roman"/>
              </a:rPr>
              <a:t>.08 </a:t>
            </a:r>
            <a:r>
              <a:rPr dirty="0" sz="1200" spc="40">
                <a:latin typeface="Times New Roman"/>
                <a:cs typeface="Times New Roman"/>
              </a:rPr>
              <a:t>) </a:t>
            </a:r>
            <a:r>
              <a:rPr dirty="0" sz="1200" spc="65">
                <a:latin typeface="Symbol"/>
                <a:cs typeface="Symbol"/>
              </a:rPr>
              <a:t>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2 * </a:t>
            </a:r>
            <a:r>
              <a:rPr dirty="0" sz="1200" spc="45">
                <a:latin typeface="Times New Roman"/>
                <a:cs typeface="Times New Roman"/>
              </a:rPr>
              <a:t>10 </a:t>
            </a:r>
            <a:r>
              <a:rPr dirty="0" baseline="59523" sz="1050" spc="60">
                <a:latin typeface="Symbol"/>
                <a:cs typeface="Symbol"/>
              </a:rPr>
              <a:t></a:t>
            </a:r>
            <a:r>
              <a:rPr dirty="0" baseline="59523" sz="1050" spc="-172">
                <a:latin typeface="Times New Roman"/>
                <a:cs typeface="Times New Roman"/>
              </a:rPr>
              <a:t> </a:t>
            </a:r>
            <a:r>
              <a:rPr dirty="0" baseline="59523" sz="1050" spc="52">
                <a:latin typeface="Times New Roman"/>
                <a:cs typeface="Times New Roman"/>
              </a:rPr>
              <a:t>5</a:t>
            </a:r>
            <a:endParaRPr baseline="59523" sz="1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883665"/>
            <a:ext cx="5022215" cy="1233805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2700" marR="5080">
              <a:lnSpc>
                <a:spcPts val="1839"/>
              </a:lnSpc>
              <a:spcBef>
                <a:spcPts val="22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Ex:</a:t>
            </a:r>
            <a:r>
              <a:rPr dirty="0" sz="1600" spc="-5">
                <a:latin typeface="Times New Roman"/>
                <a:cs typeface="Times New Roman"/>
              </a:rPr>
              <a:t> Pepeat previous example for </a:t>
            </a:r>
            <a:r>
              <a:rPr dirty="0" sz="1600">
                <a:latin typeface="Times New Roman"/>
                <a:cs typeface="Times New Roman"/>
              </a:rPr>
              <a:t>FSK </a:t>
            </a:r>
            <a:r>
              <a:rPr dirty="0" sz="1600" spc="-5">
                <a:latin typeface="Times New Roman"/>
                <a:cs typeface="Times New Roman"/>
              </a:rPr>
              <a:t>signals with </a:t>
            </a:r>
            <a:r>
              <a:rPr dirty="0" sz="1600">
                <a:latin typeface="Times New Roman"/>
                <a:cs typeface="Times New Roman"/>
              </a:rPr>
              <a:t>f</a:t>
            </a:r>
            <a:r>
              <a:rPr dirty="0" baseline="-7936" sz="1575">
                <a:latin typeface="Times New Roman"/>
                <a:cs typeface="Times New Roman"/>
              </a:rPr>
              <a:t>1</a:t>
            </a:r>
            <a:r>
              <a:rPr dirty="0" sz="1600">
                <a:latin typeface="Times New Roman"/>
                <a:cs typeface="Times New Roman"/>
              </a:rPr>
              <a:t>=700Hz,  </a:t>
            </a:r>
            <a:r>
              <a:rPr dirty="0" sz="1600" spc="-5">
                <a:latin typeface="Times New Roman"/>
                <a:cs typeface="Times New Roman"/>
              </a:rPr>
              <a:t>f</a:t>
            </a:r>
            <a:r>
              <a:rPr dirty="0" baseline="-7936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=2000Hz.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95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600" spc="-5">
                <a:latin typeface="Times New Roman"/>
                <a:cs typeface="Times New Roman"/>
              </a:rPr>
              <a:t>Here </a:t>
            </a:r>
            <a:r>
              <a:rPr dirty="0" sz="1600" spc="-5">
                <a:latin typeface="Symbol"/>
                <a:cs typeface="Symbol"/>
              </a:rPr>
              <a:t></a:t>
            </a:r>
            <a:r>
              <a:rPr dirty="0" baseline="-7936" sz="1575" spc="-7">
                <a:latin typeface="Times New Roman"/>
                <a:cs typeface="Times New Roman"/>
              </a:rPr>
              <a:t>d</a:t>
            </a:r>
            <a:r>
              <a:rPr dirty="0" sz="1600" spc="-5">
                <a:latin typeface="Times New Roman"/>
                <a:cs typeface="Times New Roman"/>
              </a:rPr>
              <a:t>=2</a:t>
            </a:r>
            <a:r>
              <a:rPr dirty="0" sz="1600" spc="-5">
                <a:latin typeface="Symbol"/>
                <a:cs typeface="Symbol"/>
              </a:rPr>
              <a:t></a:t>
            </a:r>
            <a:r>
              <a:rPr dirty="0" sz="1600" spc="-5">
                <a:latin typeface="Times New Roman"/>
                <a:cs typeface="Times New Roman"/>
              </a:rPr>
              <a:t>(2000-700)=2600</a:t>
            </a:r>
            <a:r>
              <a:rPr dirty="0" sz="1600" spc="-5">
                <a:latin typeface="Symbol"/>
                <a:cs typeface="Symbol"/>
              </a:rPr>
              <a:t></a:t>
            </a:r>
            <a:r>
              <a:rPr dirty="0" sz="1600" spc="-5">
                <a:latin typeface="Times New Roman"/>
                <a:cs typeface="Times New Roman"/>
              </a:rPr>
              <a:t>, and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 spc="-15">
                <a:latin typeface="Symbol"/>
                <a:cs typeface="Symbol"/>
              </a:rPr>
              <a:t></a:t>
            </a:r>
            <a:r>
              <a:rPr dirty="0" baseline="-7936" sz="1575" spc="-22">
                <a:latin typeface="Times New Roman"/>
                <a:cs typeface="Times New Roman"/>
              </a:rPr>
              <a:t>d</a:t>
            </a:r>
            <a:endParaRPr baseline="-7936" sz="1575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600" spc="-5">
                <a:latin typeface="Times New Roman"/>
                <a:cs typeface="Times New Roman"/>
              </a:rPr>
              <a:t>Tb=2600</a:t>
            </a:r>
            <a:r>
              <a:rPr dirty="0" sz="1600" spc="-5">
                <a:latin typeface="Symbol"/>
                <a:cs typeface="Symbol"/>
              </a:rPr>
              <a:t></a:t>
            </a:r>
            <a:r>
              <a:rPr dirty="0" sz="1600" spc="-5">
                <a:latin typeface="Times New Roman"/>
                <a:cs typeface="Times New Roman"/>
              </a:rPr>
              <a:t>/600=4.3333</a:t>
            </a:r>
            <a:r>
              <a:rPr dirty="0" sz="1600" spc="-5">
                <a:latin typeface="Symbol"/>
                <a:cs typeface="Symbol"/>
              </a:rPr>
              <a:t></a:t>
            </a:r>
            <a:r>
              <a:rPr dirty="0" sz="1600" spc="-5">
                <a:latin typeface="Times New Roman"/>
                <a:cs typeface="Times New Roman"/>
              </a:rPr>
              <a:t>, then and for the same</a:t>
            </a:r>
            <a:r>
              <a:rPr dirty="0" sz="1600" spc="6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Symbol"/>
                <a:cs typeface="Symbol"/>
              </a:rPr>
              <a:t></a:t>
            </a:r>
            <a:r>
              <a:rPr dirty="0" sz="1600" spc="-5">
                <a:latin typeface="Times New Roman"/>
                <a:cs typeface="Times New Roman"/>
              </a:rPr>
              <a:t>=8.333: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95258" y="2668191"/>
            <a:ext cx="701675" cy="0"/>
          </a:xfrm>
          <a:custGeom>
            <a:avLst/>
            <a:gdLst/>
            <a:ahLst/>
            <a:cxnLst/>
            <a:rect l="l" t="t" r="r" b="b"/>
            <a:pathLst>
              <a:path w="701675" h="0">
                <a:moveTo>
                  <a:pt x="0" y="0"/>
                </a:moveTo>
                <a:lnTo>
                  <a:pt x="701078" y="0"/>
                </a:lnTo>
              </a:path>
            </a:pathLst>
          </a:custGeom>
          <a:ln w="806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820049" y="2731111"/>
            <a:ext cx="25400" cy="15240"/>
          </a:xfrm>
          <a:custGeom>
            <a:avLst/>
            <a:gdLst/>
            <a:ahLst/>
            <a:cxnLst/>
            <a:rect l="l" t="t" r="r" b="b"/>
            <a:pathLst>
              <a:path w="25400" h="15239">
                <a:moveTo>
                  <a:pt x="0" y="15062"/>
                </a:moveTo>
                <a:lnTo>
                  <a:pt x="25170" y="0"/>
                </a:lnTo>
              </a:path>
            </a:pathLst>
          </a:custGeom>
          <a:ln w="80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845219" y="2735405"/>
            <a:ext cx="37465" cy="200660"/>
          </a:xfrm>
          <a:custGeom>
            <a:avLst/>
            <a:gdLst/>
            <a:ahLst/>
            <a:cxnLst/>
            <a:rect l="l" t="t" r="r" b="b"/>
            <a:pathLst>
              <a:path w="37464" h="200660">
                <a:moveTo>
                  <a:pt x="0" y="0"/>
                </a:moveTo>
                <a:lnTo>
                  <a:pt x="36938" y="200579"/>
                </a:lnTo>
              </a:path>
            </a:pathLst>
          </a:custGeom>
          <a:ln w="166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886218" y="2396643"/>
            <a:ext cx="48895" cy="539750"/>
          </a:xfrm>
          <a:custGeom>
            <a:avLst/>
            <a:gdLst/>
            <a:ahLst/>
            <a:cxnLst/>
            <a:rect l="l" t="t" r="r" b="b"/>
            <a:pathLst>
              <a:path w="48894" h="539750">
                <a:moveTo>
                  <a:pt x="0" y="539341"/>
                </a:moveTo>
                <a:lnTo>
                  <a:pt x="48707" y="0"/>
                </a:lnTo>
              </a:path>
            </a:pathLst>
          </a:custGeom>
          <a:ln w="811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934925" y="2396643"/>
            <a:ext cx="1177925" cy="0"/>
          </a:xfrm>
          <a:custGeom>
            <a:avLst/>
            <a:gdLst/>
            <a:ahLst/>
            <a:cxnLst/>
            <a:rect l="l" t="t" r="r" b="b"/>
            <a:pathLst>
              <a:path w="1177925" h="0">
                <a:moveTo>
                  <a:pt x="0" y="0"/>
                </a:moveTo>
                <a:lnTo>
                  <a:pt x="1177585" y="0"/>
                </a:lnTo>
              </a:path>
            </a:pathLst>
          </a:custGeom>
          <a:ln w="806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07702" y="2668191"/>
            <a:ext cx="857250" cy="0"/>
          </a:xfrm>
          <a:custGeom>
            <a:avLst/>
            <a:gdLst/>
            <a:ahLst/>
            <a:cxnLst/>
            <a:rect l="l" t="t" r="r" b="b"/>
            <a:pathLst>
              <a:path w="857250" h="0">
                <a:moveTo>
                  <a:pt x="0" y="0"/>
                </a:moveTo>
                <a:lnTo>
                  <a:pt x="856953" y="0"/>
                </a:lnTo>
              </a:path>
            </a:pathLst>
          </a:custGeom>
          <a:ln w="806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622359" y="2702068"/>
            <a:ext cx="25400" cy="15240"/>
          </a:xfrm>
          <a:custGeom>
            <a:avLst/>
            <a:gdLst/>
            <a:ahLst/>
            <a:cxnLst/>
            <a:rect l="l" t="t" r="r" b="b"/>
            <a:pathLst>
              <a:path w="25400" h="15239">
                <a:moveTo>
                  <a:pt x="0" y="15062"/>
                </a:moveTo>
                <a:lnTo>
                  <a:pt x="25253" y="0"/>
                </a:lnTo>
              </a:path>
            </a:pathLst>
          </a:custGeom>
          <a:ln w="80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647612" y="2706379"/>
            <a:ext cx="37465" cy="180975"/>
          </a:xfrm>
          <a:custGeom>
            <a:avLst/>
            <a:gdLst/>
            <a:ahLst/>
            <a:cxnLst/>
            <a:rect l="l" t="t" r="r" b="b"/>
            <a:pathLst>
              <a:path w="37464" h="180975">
                <a:moveTo>
                  <a:pt x="0" y="0"/>
                </a:moveTo>
                <a:lnTo>
                  <a:pt x="36971" y="180672"/>
                </a:lnTo>
              </a:path>
            </a:pathLst>
          </a:custGeom>
          <a:ln w="1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688545" y="2399331"/>
            <a:ext cx="48895" cy="488315"/>
          </a:xfrm>
          <a:custGeom>
            <a:avLst/>
            <a:gdLst/>
            <a:ahLst/>
            <a:cxnLst/>
            <a:rect l="l" t="t" r="r" b="b"/>
            <a:pathLst>
              <a:path w="48895" h="488314">
                <a:moveTo>
                  <a:pt x="0" y="487720"/>
                </a:moveTo>
                <a:lnTo>
                  <a:pt x="48690" y="0"/>
                </a:lnTo>
              </a:path>
            </a:pathLst>
          </a:custGeom>
          <a:ln w="811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737235" y="2399331"/>
            <a:ext cx="1712595" cy="0"/>
          </a:xfrm>
          <a:custGeom>
            <a:avLst/>
            <a:gdLst/>
            <a:ahLst/>
            <a:cxnLst/>
            <a:rect l="l" t="t" r="r" b="b"/>
            <a:pathLst>
              <a:path w="1712595" h="0">
                <a:moveTo>
                  <a:pt x="0" y="0"/>
                </a:moveTo>
                <a:lnTo>
                  <a:pt x="1712257" y="0"/>
                </a:lnTo>
              </a:path>
            </a:pathLst>
          </a:custGeom>
          <a:ln w="806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7086495" y="2526894"/>
            <a:ext cx="134620" cy="1314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>
                <a:latin typeface="Symbol"/>
                <a:cs typeface="Symbol"/>
              </a:rPr>
              <a:t></a:t>
            </a:r>
            <a:r>
              <a:rPr dirty="0" sz="700" spc="-110">
                <a:latin typeface="Times New Roman"/>
                <a:cs typeface="Times New Roman"/>
              </a:rPr>
              <a:t> </a:t>
            </a:r>
            <a:r>
              <a:rPr dirty="0" sz="700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61364" y="2554471"/>
            <a:ext cx="1696720" cy="2076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>
                <a:latin typeface="Times New Roman"/>
                <a:cs typeface="Times New Roman"/>
              </a:rPr>
              <a:t>) </a:t>
            </a:r>
            <a:r>
              <a:rPr dirty="0" sz="1200">
                <a:latin typeface="Symbol"/>
                <a:cs typeface="Symbol"/>
              </a:rPr>
              <a:t>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Q </a:t>
            </a:r>
            <a:r>
              <a:rPr dirty="0" sz="1200">
                <a:latin typeface="Times New Roman"/>
                <a:cs typeface="Times New Roman"/>
              </a:rPr>
              <a:t>( 2 </a:t>
            </a:r>
            <a:r>
              <a:rPr dirty="0" sz="1200" spc="30">
                <a:latin typeface="Times New Roman"/>
                <a:cs typeface="Times New Roman"/>
              </a:rPr>
              <a:t>.84 </a:t>
            </a:r>
            <a:r>
              <a:rPr dirty="0" sz="1200">
                <a:latin typeface="Times New Roman"/>
                <a:cs typeface="Times New Roman"/>
              </a:rPr>
              <a:t>) </a:t>
            </a:r>
            <a:r>
              <a:rPr dirty="0" sz="1200">
                <a:latin typeface="Symbol"/>
                <a:cs typeface="Symbol"/>
              </a:rPr>
              <a:t></a:t>
            </a:r>
            <a:r>
              <a:rPr dirty="0" sz="1200">
                <a:latin typeface="Times New Roman"/>
                <a:cs typeface="Times New Roman"/>
              </a:rPr>
              <a:t> 2 </a:t>
            </a:r>
            <a:r>
              <a:rPr dirty="0" sz="1200" spc="40">
                <a:latin typeface="Times New Roman"/>
                <a:cs typeface="Times New Roman"/>
              </a:rPr>
              <a:t>.3 </a:t>
            </a:r>
            <a:r>
              <a:rPr dirty="0" sz="1200">
                <a:latin typeface="Times New Roman"/>
                <a:cs typeface="Times New Roman"/>
              </a:rPr>
              <a:t>*</a:t>
            </a:r>
            <a:r>
              <a:rPr dirty="0" sz="1200" spc="-215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10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109219" y="2554471"/>
            <a:ext cx="1341120" cy="2076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630555" algn="l"/>
              </a:tabLst>
            </a:pPr>
            <a:r>
              <a:rPr dirty="0" sz="1200">
                <a:latin typeface="Times New Roman"/>
                <a:cs typeface="Times New Roman"/>
              </a:rPr>
              <a:t>)  </a:t>
            </a:r>
            <a:r>
              <a:rPr dirty="0" sz="1200">
                <a:latin typeface="Symbol"/>
                <a:cs typeface="Symbol"/>
              </a:rPr>
              <a:t>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Q </a:t>
            </a:r>
            <a:r>
              <a:rPr dirty="0" sz="1200">
                <a:latin typeface="Times New Roman"/>
                <a:cs typeface="Times New Roman"/>
              </a:rPr>
              <a:t>(	8 </a:t>
            </a:r>
            <a:r>
              <a:rPr dirty="0" sz="1200" spc="20">
                <a:latin typeface="Times New Roman"/>
                <a:cs typeface="Times New Roman"/>
              </a:rPr>
              <a:t>.333 </a:t>
            </a:r>
            <a:r>
              <a:rPr dirty="0" sz="1200" spc="-5">
                <a:latin typeface="Times New Roman"/>
                <a:cs typeface="Times New Roman"/>
              </a:rPr>
              <a:t>(1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Symbol"/>
                <a:cs typeface="Symbol"/>
              </a:rPr>
              <a:t>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59417" y="2825329"/>
            <a:ext cx="69850" cy="1314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 i="1">
                <a:latin typeface="Times New Roman"/>
                <a:cs typeface="Times New Roman"/>
              </a:rPr>
              <a:t>d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641238" y="2703185"/>
            <a:ext cx="541655" cy="217804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00">
                <a:latin typeface="Times New Roman"/>
                <a:cs typeface="Times New Roman"/>
              </a:rPr>
              <a:t>4 </a:t>
            </a:r>
            <a:r>
              <a:rPr dirty="0" sz="1200" spc="20">
                <a:latin typeface="Times New Roman"/>
                <a:cs typeface="Times New Roman"/>
              </a:rPr>
              <a:t>.333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50" spc="-30" i="1">
                <a:latin typeface="Symbol"/>
                <a:cs typeface="Symbol"/>
              </a:rPr>
              <a:t></a:t>
            </a:r>
            <a:endParaRPr sz="125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502429" y="2419795"/>
            <a:ext cx="812165" cy="217804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00" spc="-10">
                <a:latin typeface="Times New Roman"/>
                <a:cs typeface="Times New Roman"/>
              </a:rPr>
              <a:t>sin </a:t>
            </a:r>
            <a:r>
              <a:rPr dirty="0" sz="1200">
                <a:latin typeface="Times New Roman"/>
                <a:cs typeface="Times New Roman"/>
              </a:rPr>
              <a:t>4 </a:t>
            </a:r>
            <a:r>
              <a:rPr dirty="0" sz="1200" spc="20">
                <a:latin typeface="Times New Roman"/>
                <a:cs typeface="Times New Roman"/>
              </a:rPr>
              <a:t>.333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50" spc="-30" i="1">
                <a:latin typeface="Symbol"/>
                <a:cs typeface="Symbol"/>
              </a:rPr>
              <a:t></a:t>
            </a:r>
            <a:endParaRPr sz="1250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516118" y="2703185"/>
            <a:ext cx="407034" cy="217804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50" spc="-35" i="1">
                <a:latin typeface="Symbol"/>
                <a:cs typeface="Symbol"/>
              </a:rPr>
              <a:t></a:t>
            </a:r>
            <a:r>
              <a:rPr dirty="0" sz="1250" spc="180" i="1">
                <a:latin typeface="Times New Roman"/>
                <a:cs typeface="Times New Roman"/>
              </a:rPr>
              <a:t> </a:t>
            </a:r>
            <a:r>
              <a:rPr dirty="0" sz="1200" spc="25" i="1">
                <a:latin typeface="Times New Roman"/>
                <a:cs typeface="Times New Roman"/>
              </a:rPr>
              <a:t>Tb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89869" y="2417108"/>
            <a:ext cx="665480" cy="2540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225"/>
              </a:lnSpc>
              <a:spcBef>
                <a:spcPts val="105"/>
              </a:spcBef>
            </a:pPr>
            <a:r>
              <a:rPr dirty="0" sz="1200" spc="-10">
                <a:latin typeface="Times New Roman"/>
                <a:cs typeface="Times New Roman"/>
              </a:rPr>
              <a:t>sin </a:t>
            </a:r>
            <a:r>
              <a:rPr dirty="0" sz="1250" spc="-35" i="1">
                <a:latin typeface="Symbol"/>
                <a:cs typeface="Symbol"/>
              </a:rPr>
              <a:t></a:t>
            </a:r>
            <a:r>
              <a:rPr dirty="0" sz="1250" spc="-25" i="1">
                <a:latin typeface="Times New Roman"/>
                <a:cs typeface="Times New Roman"/>
              </a:rPr>
              <a:t> </a:t>
            </a:r>
            <a:r>
              <a:rPr dirty="0" sz="1200" spc="25" i="1">
                <a:latin typeface="Times New Roman"/>
                <a:cs typeface="Times New Roman"/>
              </a:rPr>
              <a:t>Tb</a:t>
            </a:r>
            <a:endParaRPr sz="1200">
              <a:latin typeface="Times New Roman"/>
              <a:cs typeface="Times New Roman"/>
            </a:endParaRPr>
          </a:p>
          <a:p>
            <a:pPr marL="414020">
              <a:lnSpc>
                <a:spcPts val="565"/>
              </a:lnSpc>
            </a:pPr>
            <a:r>
              <a:rPr dirty="0" sz="700" i="1">
                <a:latin typeface="Times New Roman"/>
                <a:cs typeface="Times New Roman"/>
              </a:rPr>
              <a:t>d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85862" y="2546161"/>
            <a:ext cx="1151890" cy="217804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57555" algn="l"/>
              </a:tabLst>
            </a:pPr>
            <a:r>
              <a:rPr dirty="0" sz="1200" i="1">
                <a:latin typeface="Times New Roman"/>
                <a:cs typeface="Times New Roman"/>
              </a:rPr>
              <a:t>pe   </a:t>
            </a:r>
            <a:r>
              <a:rPr dirty="0" sz="1200">
                <a:latin typeface="Symbol"/>
                <a:cs typeface="Symbol"/>
              </a:rPr>
              <a:t>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Q </a:t>
            </a:r>
            <a:r>
              <a:rPr dirty="0" sz="1200">
                <a:latin typeface="Times New Roman"/>
                <a:cs typeface="Times New Roman"/>
              </a:rPr>
              <a:t>(	</a:t>
            </a:r>
            <a:r>
              <a:rPr dirty="0" sz="1250" spc="-30" i="1">
                <a:latin typeface="Symbol"/>
                <a:cs typeface="Symbol"/>
              </a:rPr>
              <a:t></a:t>
            </a:r>
            <a:r>
              <a:rPr dirty="0" sz="1250" spc="-30" i="1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(1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Symbol"/>
                <a:cs typeface="Symbol"/>
              </a:rPr>
              <a:t>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30604" y="3203574"/>
            <a:ext cx="5280660" cy="970280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marL="12700" marR="5080">
              <a:lnSpc>
                <a:spcPct val="95800"/>
              </a:lnSpc>
              <a:spcBef>
                <a:spcPts val="175"/>
              </a:spcBef>
            </a:pPr>
            <a:r>
              <a:rPr dirty="0" sz="1600" spc="-5">
                <a:latin typeface="Times New Roman"/>
                <a:cs typeface="Times New Roman"/>
              </a:rPr>
              <a:t>Which is worst </a:t>
            </a:r>
            <a:r>
              <a:rPr dirty="0" sz="1600">
                <a:latin typeface="Times New Roman"/>
                <a:cs typeface="Times New Roman"/>
              </a:rPr>
              <a:t>than </a:t>
            </a:r>
            <a:r>
              <a:rPr dirty="0" sz="1600" spc="-5">
                <a:latin typeface="Times New Roman"/>
                <a:cs typeface="Times New Roman"/>
              </a:rPr>
              <a:t>BPSK for the </a:t>
            </a:r>
            <a:r>
              <a:rPr dirty="0" sz="1600" spc="-10">
                <a:latin typeface="Times New Roman"/>
                <a:cs typeface="Times New Roman"/>
              </a:rPr>
              <a:t>same </a:t>
            </a:r>
            <a:r>
              <a:rPr dirty="0" sz="1600">
                <a:latin typeface="Symbol"/>
                <a:cs typeface="Symbol"/>
              </a:rPr>
              <a:t></a:t>
            </a:r>
            <a:r>
              <a:rPr dirty="0" sz="1600">
                <a:latin typeface="Times New Roman"/>
                <a:cs typeface="Times New Roman"/>
              </a:rPr>
              <a:t>.( </a:t>
            </a:r>
            <a:r>
              <a:rPr dirty="0" sz="1600" spc="-5">
                <a:latin typeface="Times New Roman"/>
                <a:cs typeface="Times New Roman"/>
              </a:rPr>
              <a:t>remember </a:t>
            </a:r>
            <a:r>
              <a:rPr dirty="0" sz="1600">
                <a:latin typeface="Times New Roman"/>
                <a:cs typeface="Times New Roman"/>
              </a:rPr>
              <a:t>that </a:t>
            </a:r>
            <a:r>
              <a:rPr dirty="0" sz="1600" spc="-5">
                <a:latin typeface="Times New Roman"/>
                <a:cs typeface="Times New Roman"/>
              </a:rPr>
              <a:t>both  BPSK and FSK </a:t>
            </a:r>
            <a:r>
              <a:rPr dirty="0" sz="1600">
                <a:latin typeface="Times New Roman"/>
                <a:cs typeface="Times New Roman"/>
              </a:rPr>
              <a:t>have </a:t>
            </a:r>
            <a:r>
              <a:rPr dirty="0" sz="1600" spc="-5">
                <a:latin typeface="Times New Roman"/>
                <a:cs typeface="Times New Roman"/>
              </a:rPr>
              <a:t>the same average power of </a:t>
            </a:r>
            <a:r>
              <a:rPr dirty="0" sz="1600" spc="5">
                <a:latin typeface="Times New Roman"/>
                <a:cs typeface="Times New Roman"/>
              </a:rPr>
              <a:t>A</a:t>
            </a:r>
            <a:r>
              <a:rPr dirty="0" baseline="29100" sz="1575" spc="7">
                <a:latin typeface="Times New Roman"/>
                <a:cs typeface="Times New Roman"/>
              </a:rPr>
              <a:t>2 </a:t>
            </a:r>
            <a:r>
              <a:rPr dirty="0" sz="1600" spc="-5">
                <a:latin typeface="Times New Roman"/>
                <a:cs typeface="Times New Roman"/>
              </a:rPr>
              <a:t>/2, </a:t>
            </a:r>
            <a:r>
              <a:rPr dirty="0" sz="1600">
                <a:latin typeface="Times New Roman"/>
                <a:cs typeface="Times New Roman"/>
              </a:rPr>
              <a:t>but </a:t>
            </a:r>
            <a:r>
              <a:rPr dirty="0" sz="1600" spc="-5">
                <a:latin typeface="Times New Roman"/>
                <a:cs typeface="Times New Roman"/>
              </a:rPr>
              <a:t>the  performance of BPSK is </a:t>
            </a:r>
            <a:r>
              <a:rPr dirty="0" sz="1600">
                <a:latin typeface="Times New Roman"/>
                <a:cs typeface="Times New Roman"/>
              </a:rPr>
              <a:t>better </a:t>
            </a:r>
            <a:r>
              <a:rPr dirty="0" sz="1600" spc="-5">
                <a:latin typeface="Times New Roman"/>
                <a:cs typeface="Times New Roman"/>
              </a:rPr>
              <a:t>at the expense of the requirement  of carrier recovery at the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receiver).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282951" y="4518659"/>
            <a:ext cx="4133088" cy="2743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000" y="996790"/>
            <a:ext cx="5274564" cy="38723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076705" y="4335017"/>
            <a:ext cx="5401310" cy="546100"/>
          </a:xfrm>
          <a:custGeom>
            <a:avLst/>
            <a:gdLst/>
            <a:ahLst/>
            <a:cxnLst/>
            <a:rect l="l" t="t" r="r" b="b"/>
            <a:pathLst>
              <a:path w="5401310" h="546100">
                <a:moveTo>
                  <a:pt x="0" y="545591"/>
                </a:moveTo>
                <a:lnTo>
                  <a:pt x="5401056" y="545591"/>
                </a:lnTo>
                <a:lnTo>
                  <a:pt x="5401056" y="0"/>
                </a:lnTo>
                <a:lnTo>
                  <a:pt x="0" y="0"/>
                </a:lnTo>
                <a:lnTo>
                  <a:pt x="0" y="5455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76705" y="4335017"/>
            <a:ext cx="5401310" cy="546100"/>
          </a:xfrm>
          <a:custGeom>
            <a:avLst/>
            <a:gdLst/>
            <a:ahLst/>
            <a:cxnLst/>
            <a:rect l="l" t="t" r="r" b="b"/>
            <a:pathLst>
              <a:path w="5401310" h="546100">
                <a:moveTo>
                  <a:pt x="0" y="545591"/>
                </a:moveTo>
                <a:lnTo>
                  <a:pt x="5401056" y="545591"/>
                </a:lnTo>
                <a:lnTo>
                  <a:pt x="5401056" y="0"/>
                </a:lnTo>
                <a:lnTo>
                  <a:pt x="0" y="0"/>
                </a:lnTo>
                <a:lnTo>
                  <a:pt x="0" y="545591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143761" y="915161"/>
            <a:ext cx="5401310" cy="546100"/>
          </a:xfrm>
          <a:custGeom>
            <a:avLst/>
            <a:gdLst/>
            <a:ahLst/>
            <a:cxnLst/>
            <a:rect l="l" t="t" r="r" b="b"/>
            <a:pathLst>
              <a:path w="5401309" h="546100">
                <a:moveTo>
                  <a:pt x="0" y="545592"/>
                </a:moveTo>
                <a:lnTo>
                  <a:pt x="5401055" y="545592"/>
                </a:lnTo>
                <a:lnTo>
                  <a:pt x="5401055" y="0"/>
                </a:lnTo>
                <a:lnTo>
                  <a:pt x="0" y="0"/>
                </a:lnTo>
                <a:lnTo>
                  <a:pt x="0" y="545592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32712" y="1726438"/>
            <a:ext cx="9271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imes New Roman"/>
                <a:cs typeface="Times New Roman"/>
              </a:rPr>
              <a:t>o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99717" y="1636521"/>
            <a:ext cx="9271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imes New Roman"/>
                <a:cs typeface="Times New Roman"/>
              </a:rPr>
              <a:t>2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1638045"/>
            <a:ext cx="5664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48285" algn="l"/>
              </a:tabLst>
            </a:pPr>
            <a:r>
              <a:rPr dirty="0" sz="1600" spc="-5">
                <a:latin typeface="Times New Roman"/>
                <a:cs typeface="Times New Roman"/>
              </a:rPr>
              <a:t>n</a:t>
            </a:r>
            <a:r>
              <a:rPr dirty="0" sz="1600" spc="-5">
                <a:latin typeface="Times New Roman"/>
                <a:cs typeface="Times New Roman"/>
              </a:rPr>
              <a:t>	</a:t>
            </a:r>
            <a:r>
              <a:rPr dirty="0" sz="1600" spc="-5">
                <a:latin typeface="Times New Roman"/>
                <a:cs typeface="Times New Roman"/>
              </a:rPr>
              <a:t>(t</a:t>
            </a:r>
            <a:r>
              <a:rPr dirty="0" sz="1600" spc="-15">
                <a:latin typeface="Times New Roman"/>
                <a:cs typeface="Times New Roman"/>
              </a:rPr>
              <a:t>)</a:t>
            </a:r>
            <a:r>
              <a:rPr dirty="0" sz="1600" spc="-5">
                <a:latin typeface="Times New Roman"/>
                <a:cs typeface="Times New Roman"/>
              </a:rPr>
              <a:t>=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19618" y="1731218"/>
            <a:ext cx="261620" cy="0"/>
          </a:xfrm>
          <a:custGeom>
            <a:avLst/>
            <a:gdLst/>
            <a:ahLst/>
            <a:cxnLst/>
            <a:rect l="l" t="t" r="r" b="b"/>
            <a:pathLst>
              <a:path w="261619" h="0">
                <a:moveTo>
                  <a:pt x="0" y="0"/>
                </a:moveTo>
                <a:lnTo>
                  <a:pt x="261277" y="0"/>
                </a:lnTo>
              </a:path>
            </a:pathLst>
          </a:custGeom>
          <a:ln w="836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040851" y="1609286"/>
            <a:ext cx="92075" cy="3105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850" spc="10">
                <a:latin typeface="Symbol"/>
                <a:cs typeface="Symbol"/>
              </a:rPr>
              <a:t></a:t>
            </a:r>
            <a:endParaRPr sz="185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604" y="883665"/>
            <a:ext cx="5107940" cy="6896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power spectral density which is flat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AWGN and is equal</a:t>
            </a:r>
            <a:r>
              <a:rPr dirty="0" sz="1600" spc="7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to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600" spc="-5">
                <a:latin typeface="Symbol"/>
                <a:cs typeface="Symbol"/>
              </a:rPr>
              <a:t></a:t>
            </a:r>
            <a:r>
              <a:rPr dirty="0" baseline="-7936" sz="1575" spc="-7">
                <a:latin typeface="Times New Roman"/>
                <a:cs typeface="Times New Roman"/>
              </a:rPr>
              <a:t>o</a:t>
            </a:r>
            <a:r>
              <a:rPr dirty="0" sz="1600" spc="-5">
                <a:latin typeface="Times New Roman"/>
                <a:cs typeface="Times New Roman"/>
              </a:rPr>
              <a:t>/2 (two-sided spectrum), then:</a:t>
            </a:r>
            <a:endParaRPr sz="1600">
              <a:latin typeface="Times New Roman"/>
              <a:cs typeface="Times New Roman"/>
            </a:endParaRPr>
          </a:p>
          <a:p>
            <a:pPr marL="920750">
              <a:lnSpc>
                <a:spcPct val="100000"/>
              </a:lnSpc>
              <a:spcBef>
                <a:spcPts val="509"/>
              </a:spcBef>
            </a:pPr>
            <a:r>
              <a:rPr dirty="0" sz="700" spc="25">
                <a:latin typeface="Symbol"/>
                <a:cs typeface="Symbol"/>
              </a:rPr>
              <a:t></a:t>
            </a:r>
            <a:endParaRPr sz="70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05595" y="1907829"/>
            <a:ext cx="161290" cy="1365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700" spc="20">
                <a:latin typeface="Symbol"/>
                <a:cs typeface="Symbol"/>
              </a:rPr>
              <a:t></a:t>
            </a:r>
            <a:r>
              <a:rPr dirty="0" sz="700" spc="-100">
                <a:latin typeface="Times New Roman"/>
                <a:cs typeface="Times New Roman"/>
              </a:rPr>
              <a:t> </a:t>
            </a:r>
            <a:r>
              <a:rPr dirty="0" sz="700" spc="25">
                <a:latin typeface="Symbol"/>
                <a:cs typeface="Symbol"/>
              </a:rPr>
              <a:t></a:t>
            </a:r>
            <a:endParaRPr sz="70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36534" y="1731539"/>
            <a:ext cx="72390" cy="1365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700" spc="15" i="1">
                <a:latin typeface="Times New Roman"/>
                <a:cs typeface="Times New Roman"/>
              </a:rPr>
              <a:t>o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83368" y="1584268"/>
            <a:ext cx="72390" cy="1365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700" spc="1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55552" y="1603623"/>
            <a:ext cx="1597660" cy="2266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08610" algn="l"/>
                <a:tab pos="1369695" algn="l"/>
              </a:tabLst>
            </a:pPr>
            <a:r>
              <a:rPr dirty="0" sz="1250" spc="-30">
                <a:latin typeface="Times New Roman"/>
                <a:cs typeface="Times New Roman"/>
              </a:rPr>
              <a:t>(</a:t>
            </a:r>
            <a:r>
              <a:rPr dirty="0" sz="1300" spc="-30" i="1">
                <a:latin typeface="Symbol"/>
                <a:cs typeface="Symbol"/>
              </a:rPr>
              <a:t></a:t>
            </a:r>
            <a:r>
              <a:rPr dirty="0" sz="1300" spc="-30">
                <a:latin typeface="Times New Roman"/>
                <a:cs typeface="Times New Roman"/>
              </a:rPr>
              <a:t>	</a:t>
            </a:r>
            <a:r>
              <a:rPr dirty="0" sz="1250" spc="5">
                <a:latin typeface="Times New Roman"/>
                <a:cs typeface="Times New Roman"/>
              </a:rPr>
              <a:t>/ 2 ) </a:t>
            </a:r>
            <a:r>
              <a:rPr dirty="0" sz="1250">
                <a:latin typeface="Times New Roman"/>
                <a:cs typeface="Times New Roman"/>
              </a:rPr>
              <a:t>| </a:t>
            </a:r>
            <a:r>
              <a:rPr dirty="0" sz="1250" spc="10" i="1">
                <a:latin typeface="Times New Roman"/>
                <a:cs typeface="Times New Roman"/>
              </a:rPr>
              <a:t>H  </a:t>
            </a:r>
            <a:r>
              <a:rPr dirty="0" sz="1250" spc="15">
                <a:latin typeface="Times New Roman"/>
                <a:cs typeface="Times New Roman"/>
              </a:rPr>
              <a:t>(</a:t>
            </a:r>
            <a:r>
              <a:rPr dirty="0" sz="1300" spc="15" i="1">
                <a:latin typeface="Symbol"/>
                <a:cs typeface="Symbol"/>
              </a:rPr>
              <a:t></a:t>
            </a:r>
            <a:r>
              <a:rPr dirty="0" sz="1300" spc="10" i="1">
                <a:latin typeface="Times New Roman"/>
                <a:cs typeface="Times New Roman"/>
              </a:rPr>
              <a:t> </a:t>
            </a:r>
            <a:r>
              <a:rPr dirty="0" sz="1250" spc="5">
                <a:latin typeface="Times New Roman"/>
                <a:cs typeface="Times New Roman"/>
              </a:rPr>
              <a:t>)</a:t>
            </a:r>
            <a:r>
              <a:rPr dirty="0" sz="1250" spc="75">
                <a:latin typeface="Times New Roman"/>
                <a:cs typeface="Times New Roman"/>
              </a:rPr>
              <a:t> </a:t>
            </a:r>
            <a:r>
              <a:rPr dirty="0" sz="1250">
                <a:latin typeface="Times New Roman"/>
                <a:cs typeface="Times New Roman"/>
              </a:rPr>
              <a:t>|	</a:t>
            </a:r>
            <a:r>
              <a:rPr dirty="0" sz="1250" spc="5" i="1">
                <a:latin typeface="Times New Roman"/>
                <a:cs typeface="Times New Roman"/>
              </a:rPr>
              <a:t>d</a:t>
            </a:r>
            <a:r>
              <a:rPr dirty="0" sz="1250" spc="-190" i="1">
                <a:latin typeface="Times New Roman"/>
                <a:cs typeface="Times New Roman"/>
              </a:rPr>
              <a:t> </a:t>
            </a:r>
            <a:r>
              <a:rPr dirty="0" sz="1300" spc="-25" i="1">
                <a:latin typeface="Symbol"/>
                <a:cs typeface="Symbol"/>
              </a:rPr>
              <a:t>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20938" y="1767086"/>
            <a:ext cx="208279" cy="2266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50" spc="110">
                <a:latin typeface="Times New Roman"/>
                <a:cs typeface="Times New Roman"/>
              </a:rPr>
              <a:t>2</a:t>
            </a:r>
            <a:r>
              <a:rPr dirty="0" sz="1300" spc="-20" i="1">
                <a:latin typeface="Symbol"/>
                <a:cs typeface="Symbol"/>
              </a:rPr>
              <a:t>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85091" y="1481363"/>
            <a:ext cx="106045" cy="2159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50" spc="5">
                <a:latin typeface="Times New Roman"/>
                <a:cs typeface="Times New Roman"/>
              </a:rPr>
              <a:t>1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179302" y="2918511"/>
            <a:ext cx="744220" cy="0"/>
          </a:xfrm>
          <a:custGeom>
            <a:avLst/>
            <a:gdLst/>
            <a:ahLst/>
            <a:cxnLst/>
            <a:rect l="l" t="t" r="r" b="b"/>
            <a:pathLst>
              <a:path w="744219" h="0">
                <a:moveTo>
                  <a:pt x="0" y="0"/>
                </a:moveTo>
                <a:lnTo>
                  <a:pt x="744190" y="0"/>
                </a:lnTo>
              </a:path>
            </a:pathLst>
          </a:custGeom>
          <a:ln w="870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36425" y="2608957"/>
            <a:ext cx="267970" cy="0"/>
          </a:xfrm>
          <a:custGeom>
            <a:avLst/>
            <a:gdLst/>
            <a:ahLst/>
            <a:cxnLst/>
            <a:rect l="l" t="t" r="r" b="b"/>
            <a:pathLst>
              <a:path w="267969" h="0">
                <a:moveTo>
                  <a:pt x="0" y="0"/>
                </a:moveTo>
                <a:lnTo>
                  <a:pt x="267429" y="0"/>
                </a:lnTo>
              </a:path>
            </a:pathLst>
          </a:custGeom>
          <a:ln w="43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594302" y="2908223"/>
            <a:ext cx="93345" cy="512445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dirty="0" sz="700" spc="20">
                <a:latin typeface="Symbol"/>
                <a:cs typeface="Symbol"/>
              </a:rPr>
              <a:t></a:t>
            </a:r>
            <a:endParaRPr sz="700">
              <a:latin typeface="Symbol"/>
              <a:cs typeface="Symbol"/>
            </a:endParaRPr>
          </a:p>
          <a:p>
            <a:pPr marL="14604">
              <a:lnSpc>
                <a:spcPct val="100000"/>
              </a:lnSpc>
              <a:spcBef>
                <a:spcPts val="490"/>
              </a:spcBef>
            </a:pPr>
            <a:r>
              <a:rPr dirty="0" sz="1900" spc="-5">
                <a:latin typeface="Symbol"/>
                <a:cs typeface="Symbol"/>
              </a:rPr>
              <a:t></a:t>
            </a:r>
            <a:endParaRPr sz="190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60501" y="3408077"/>
            <a:ext cx="161925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15">
                <a:latin typeface="Symbol"/>
                <a:cs typeface="Symbol"/>
              </a:rPr>
              <a:t></a:t>
            </a:r>
            <a:r>
              <a:rPr dirty="0" sz="700" spc="-85">
                <a:latin typeface="Times New Roman"/>
                <a:cs typeface="Times New Roman"/>
              </a:rPr>
              <a:t> </a:t>
            </a:r>
            <a:r>
              <a:rPr dirty="0" sz="700" spc="20">
                <a:latin typeface="Symbol"/>
                <a:cs typeface="Symbol"/>
              </a:rPr>
              <a:t></a:t>
            </a:r>
            <a:endParaRPr sz="70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0604" y="1897812"/>
            <a:ext cx="2832100" cy="551815"/>
          </a:xfrm>
          <a:prstGeom prst="rect">
            <a:avLst/>
          </a:prstGeom>
        </p:spPr>
        <p:txBody>
          <a:bodyPr wrap="square" lIns="0" tIns="12890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15"/>
              </a:spcBef>
            </a:pPr>
            <a:r>
              <a:rPr dirty="0" sz="1600" spc="-5">
                <a:latin typeface="Times New Roman"/>
                <a:cs typeface="Times New Roman"/>
              </a:rPr>
              <a:t>The ratio to be </a:t>
            </a:r>
            <a:r>
              <a:rPr dirty="0" sz="1600" spc="-10">
                <a:latin typeface="Times New Roman"/>
                <a:cs typeface="Times New Roman"/>
              </a:rPr>
              <a:t>maximized </a:t>
            </a:r>
            <a:r>
              <a:rPr dirty="0" sz="1600" spc="-5">
                <a:latin typeface="Times New Roman"/>
                <a:cs typeface="Times New Roman"/>
              </a:rPr>
              <a:t>will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be:</a:t>
            </a:r>
            <a:endParaRPr sz="1600">
              <a:latin typeface="Times New Roman"/>
              <a:cs typeface="Times New Roman"/>
            </a:endParaRPr>
          </a:p>
          <a:p>
            <a:pPr algn="ctr" marL="124460">
              <a:lnSpc>
                <a:spcPct val="100000"/>
              </a:lnSpc>
              <a:spcBef>
                <a:spcPts val="459"/>
              </a:spcBef>
            </a:pPr>
            <a:r>
              <a:rPr dirty="0" sz="700" spc="20">
                <a:latin typeface="Symbol"/>
                <a:cs typeface="Symbol"/>
              </a:rPr>
              <a:t></a:t>
            </a:r>
            <a:endParaRPr sz="700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967134" y="2720618"/>
            <a:ext cx="2537460" cy="2178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574675" algn="l"/>
                <a:tab pos="2524125" algn="l"/>
              </a:tabLst>
            </a:pPr>
            <a:r>
              <a:rPr dirty="0" baseline="-26666" sz="1875">
                <a:latin typeface="Symbol"/>
                <a:cs typeface="Symbol"/>
              </a:rPr>
              <a:t></a:t>
            </a:r>
            <a:r>
              <a:rPr dirty="0" u="sng" sz="125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</a:t>
            </a:r>
            <a:r>
              <a:rPr dirty="0" u="sng" sz="700" spc="15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</a:t>
            </a:r>
            <a:r>
              <a:rPr dirty="0" u="sng" sz="700" spc="-12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700" spc="2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</a:t>
            </a:r>
            <a:r>
              <a:rPr dirty="0" u="sng" sz="700" spc="2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99357" y="3229778"/>
            <a:ext cx="72390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15" i="1">
                <a:latin typeface="Times New Roman"/>
                <a:cs typeface="Times New Roman"/>
              </a:rPr>
              <a:t>o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714368" y="3101153"/>
            <a:ext cx="1631950" cy="22796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315595" algn="l"/>
              </a:tabLst>
            </a:pPr>
            <a:r>
              <a:rPr dirty="0" sz="1250" spc="-30">
                <a:latin typeface="Times New Roman"/>
                <a:cs typeface="Times New Roman"/>
              </a:rPr>
              <a:t>(</a:t>
            </a:r>
            <a:r>
              <a:rPr dirty="0" sz="1300" spc="-30" i="1">
                <a:latin typeface="Symbol"/>
                <a:cs typeface="Symbol"/>
              </a:rPr>
              <a:t></a:t>
            </a:r>
            <a:r>
              <a:rPr dirty="0" sz="1300" spc="-30">
                <a:latin typeface="Times New Roman"/>
                <a:cs typeface="Times New Roman"/>
              </a:rPr>
              <a:t>	</a:t>
            </a:r>
            <a:r>
              <a:rPr dirty="0" sz="1250">
                <a:latin typeface="Times New Roman"/>
                <a:cs typeface="Times New Roman"/>
              </a:rPr>
              <a:t>/ 2 ) | </a:t>
            </a:r>
            <a:r>
              <a:rPr dirty="0" sz="1250" i="1">
                <a:latin typeface="Times New Roman"/>
                <a:cs typeface="Times New Roman"/>
              </a:rPr>
              <a:t>H </a:t>
            </a:r>
            <a:r>
              <a:rPr dirty="0" sz="1250" spc="20">
                <a:latin typeface="Times New Roman"/>
                <a:cs typeface="Times New Roman"/>
              </a:rPr>
              <a:t>(</a:t>
            </a:r>
            <a:r>
              <a:rPr dirty="0" sz="1300" spc="20" i="1">
                <a:latin typeface="Symbol"/>
                <a:cs typeface="Symbol"/>
              </a:rPr>
              <a:t></a:t>
            </a:r>
            <a:r>
              <a:rPr dirty="0" sz="1300" spc="20" i="1">
                <a:latin typeface="Times New Roman"/>
                <a:cs typeface="Times New Roman"/>
              </a:rPr>
              <a:t> </a:t>
            </a:r>
            <a:r>
              <a:rPr dirty="0" sz="1250">
                <a:latin typeface="Times New Roman"/>
                <a:cs typeface="Times New Roman"/>
              </a:rPr>
              <a:t>) </a:t>
            </a:r>
            <a:r>
              <a:rPr dirty="0" sz="1250" spc="55">
                <a:latin typeface="Times New Roman"/>
                <a:cs typeface="Times New Roman"/>
              </a:rPr>
              <a:t>|</a:t>
            </a:r>
            <a:r>
              <a:rPr dirty="0" baseline="59523" sz="1050" spc="82">
                <a:latin typeface="Times New Roman"/>
                <a:cs typeface="Times New Roman"/>
              </a:rPr>
              <a:t>2 </a:t>
            </a:r>
            <a:r>
              <a:rPr dirty="0" sz="1250" i="1">
                <a:latin typeface="Times New Roman"/>
                <a:cs typeface="Times New Roman"/>
              </a:rPr>
              <a:t>d</a:t>
            </a:r>
            <a:r>
              <a:rPr dirty="0" sz="1250" spc="-215" i="1">
                <a:latin typeface="Times New Roman"/>
                <a:cs typeface="Times New Roman"/>
              </a:rPr>
              <a:t> </a:t>
            </a:r>
            <a:r>
              <a:rPr dirty="0" sz="1300" spc="-35" i="1">
                <a:latin typeface="Symbol"/>
                <a:cs typeface="Symbol"/>
              </a:rPr>
              <a:t>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254495" y="3124855"/>
            <a:ext cx="306070" cy="370205"/>
          </a:xfrm>
          <a:prstGeom prst="rect">
            <a:avLst/>
          </a:prstGeom>
        </p:spPr>
        <p:txBody>
          <a:bodyPr wrap="square" lIns="0" tIns="330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60"/>
              </a:spcBef>
              <a:tabLst>
                <a:tab pos="292100" algn="l"/>
              </a:tabLst>
            </a:pPr>
            <a:r>
              <a:rPr dirty="0" u="sng" sz="500" spc="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500" spc="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500">
              <a:latin typeface="Times New Roman"/>
              <a:cs typeface="Times New Roman"/>
            </a:endParaRPr>
          </a:p>
          <a:p>
            <a:pPr marL="27305">
              <a:lnSpc>
                <a:spcPct val="100000"/>
              </a:lnSpc>
              <a:spcBef>
                <a:spcPts val="385"/>
              </a:spcBef>
            </a:pPr>
            <a:r>
              <a:rPr dirty="0" sz="1250">
                <a:latin typeface="Times New Roman"/>
                <a:cs typeface="Times New Roman"/>
              </a:rPr>
              <a:t>2</a:t>
            </a:r>
            <a:r>
              <a:rPr dirty="0" sz="1250" spc="-200">
                <a:latin typeface="Times New Roman"/>
                <a:cs typeface="Times New Roman"/>
              </a:rPr>
              <a:t> </a:t>
            </a:r>
            <a:r>
              <a:rPr dirty="0" sz="1300" spc="-25" i="1">
                <a:latin typeface="Symbol"/>
                <a:cs typeface="Symbol"/>
              </a:rPr>
              <a:t>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35120" y="2977314"/>
            <a:ext cx="105410" cy="2178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250">
                <a:latin typeface="Times New Roman"/>
                <a:cs typeface="Times New Roman"/>
              </a:rPr>
              <a:t>1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565700" y="2409360"/>
            <a:ext cx="1891664" cy="314325"/>
          </a:xfrm>
          <a:prstGeom prst="rect">
            <a:avLst/>
          </a:prstGeom>
        </p:spPr>
        <p:txBody>
          <a:bodyPr wrap="square" lIns="0" tIns="67945" rIns="0" bIns="0" rtlCol="0" vert="horz">
            <a:spAutoFit/>
          </a:bodyPr>
          <a:lstStyle/>
          <a:p>
            <a:pPr marL="1225550">
              <a:lnSpc>
                <a:spcPts val="195"/>
              </a:lnSpc>
              <a:spcBef>
                <a:spcPts val="535"/>
              </a:spcBef>
              <a:tabLst>
                <a:tab pos="1831975" algn="l"/>
              </a:tabLst>
            </a:pPr>
            <a:r>
              <a:rPr dirty="0" sz="700" spc="-15" i="1">
                <a:latin typeface="Times New Roman"/>
                <a:cs typeface="Times New Roman"/>
              </a:rPr>
              <a:t>j</a:t>
            </a:r>
            <a:r>
              <a:rPr dirty="0" sz="700" spc="-5" i="1">
                <a:latin typeface="Times New Roman"/>
                <a:cs typeface="Times New Roman"/>
              </a:rPr>
              <a:t>w</a:t>
            </a:r>
            <a:r>
              <a:rPr dirty="0" sz="700" spc="-30" i="1">
                <a:latin typeface="Times New Roman"/>
                <a:cs typeface="Times New Roman"/>
              </a:rPr>
              <a:t>T</a:t>
            </a:r>
            <a:r>
              <a:rPr dirty="0" sz="700" spc="15" i="1">
                <a:latin typeface="Times New Roman"/>
                <a:cs typeface="Times New Roman"/>
              </a:rPr>
              <a:t>b</a:t>
            </a:r>
            <a:r>
              <a:rPr dirty="0" sz="700" i="1">
                <a:latin typeface="Times New Roman"/>
                <a:cs typeface="Times New Roman"/>
              </a:rPr>
              <a:t>	</a:t>
            </a:r>
            <a:r>
              <a:rPr dirty="0" sz="700" spc="1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ts val="1635"/>
              </a:lnSpc>
              <a:tabLst>
                <a:tab pos="1488440" algn="l"/>
              </a:tabLst>
            </a:pPr>
            <a:r>
              <a:rPr dirty="0" baseline="-17543" sz="2850" spc="-7">
                <a:latin typeface="Symbol"/>
                <a:cs typeface="Symbol"/>
              </a:rPr>
              <a:t></a:t>
            </a:r>
            <a:r>
              <a:rPr dirty="0" baseline="-17543" sz="2850" spc="-7">
                <a:latin typeface="Times New Roman"/>
                <a:cs typeface="Times New Roman"/>
              </a:rPr>
              <a:t> </a:t>
            </a:r>
            <a:r>
              <a:rPr dirty="0" sz="1250" i="1">
                <a:latin typeface="Times New Roman"/>
                <a:cs typeface="Times New Roman"/>
              </a:rPr>
              <a:t>H  </a:t>
            </a:r>
            <a:r>
              <a:rPr dirty="0" sz="1250" spc="20">
                <a:latin typeface="Times New Roman"/>
                <a:cs typeface="Times New Roman"/>
              </a:rPr>
              <a:t>(</a:t>
            </a:r>
            <a:r>
              <a:rPr dirty="0" sz="1300" spc="20" i="1">
                <a:latin typeface="Symbol"/>
                <a:cs typeface="Symbol"/>
              </a:rPr>
              <a:t></a:t>
            </a:r>
            <a:r>
              <a:rPr dirty="0" sz="1300" spc="20" i="1">
                <a:latin typeface="Times New Roman"/>
                <a:cs typeface="Times New Roman"/>
              </a:rPr>
              <a:t> </a:t>
            </a:r>
            <a:r>
              <a:rPr dirty="0" sz="1250">
                <a:latin typeface="Times New Roman"/>
                <a:cs typeface="Times New Roman"/>
              </a:rPr>
              <a:t>) </a:t>
            </a:r>
            <a:r>
              <a:rPr dirty="0" sz="1250" i="1">
                <a:latin typeface="Times New Roman"/>
                <a:cs typeface="Times New Roman"/>
              </a:rPr>
              <a:t>X  </a:t>
            </a:r>
            <a:r>
              <a:rPr dirty="0" sz="1250" spc="20">
                <a:latin typeface="Times New Roman"/>
                <a:cs typeface="Times New Roman"/>
              </a:rPr>
              <a:t>(</a:t>
            </a:r>
            <a:r>
              <a:rPr dirty="0" sz="1300" spc="20" i="1">
                <a:latin typeface="Symbol"/>
                <a:cs typeface="Symbol"/>
              </a:rPr>
              <a:t></a:t>
            </a:r>
            <a:r>
              <a:rPr dirty="0" sz="1300" spc="-45" i="1">
                <a:latin typeface="Times New Roman"/>
                <a:cs typeface="Times New Roman"/>
              </a:rPr>
              <a:t> </a:t>
            </a:r>
            <a:r>
              <a:rPr dirty="0" sz="1250">
                <a:latin typeface="Times New Roman"/>
                <a:cs typeface="Times New Roman"/>
              </a:rPr>
              <a:t>)</a:t>
            </a:r>
            <a:r>
              <a:rPr dirty="0" sz="1250" spc="-160">
                <a:latin typeface="Times New Roman"/>
                <a:cs typeface="Times New Roman"/>
              </a:rPr>
              <a:t> </a:t>
            </a:r>
            <a:r>
              <a:rPr dirty="0" sz="1250" i="1">
                <a:latin typeface="Times New Roman"/>
                <a:cs typeface="Times New Roman"/>
              </a:rPr>
              <a:t>e	d </a:t>
            </a:r>
            <a:r>
              <a:rPr dirty="0" sz="1300" spc="-35" i="1">
                <a:latin typeface="Symbol"/>
                <a:cs typeface="Symbol"/>
              </a:rPr>
              <a:t></a:t>
            </a:r>
            <a:r>
              <a:rPr dirty="0" sz="1300" spc="170" i="1">
                <a:latin typeface="Times New Roman"/>
                <a:cs typeface="Times New Roman"/>
              </a:rPr>
              <a:t> </a:t>
            </a:r>
            <a:r>
              <a:rPr dirty="0" sz="1250">
                <a:latin typeface="Times New Roman"/>
                <a:cs typeface="Times New Roman"/>
              </a:rPr>
              <a:t>|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303910" y="2356471"/>
            <a:ext cx="105410" cy="2178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250">
                <a:latin typeface="Times New Roman"/>
                <a:cs typeface="Times New Roman"/>
              </a:rPr>
              <a:t>1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137037" y="2489466"/>
            <a:ext cx="57785" cy="2178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250">
                <a:latin typeface="Times New Roman"/>
                <a:cs typeface="Times New Roman"/>
              </a:rPr>
              <a:t>|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331735" y="2964551"/>
            <a:ext cx="425450" cy="28321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1455"/>
              </a:lnSpc>
              <a:spcBef>
                <a:spcPts val="110"/>
              </a:spcBef>
            </a:pPr>
            <a:r>
              <a:rPr dirty="0" sz="1250" i="1">
                <a:latin typeface="Times New Roman"/>
                <a:cs typeface="Times New Roman"/>
              </a:rPr>
              <a:t>n </a:t>
            </a:r>
            <a:r>
              <a:rPr dirty="0" baseline="59523" sz="1050" spc="22">
                <a:latin typeface="Times New Roman"/>
                <a:cs typeface="Times New Roman"/>
              </a:rPr>
              <a:t>2 </a:t>
            </a:r>
            <a:r>
              <a:rPr dirty="0" sz="1250">
                <a:latin typeface="Times New Roman"/>
                <a:cs typeface="Times New Roman"/>
              </a:rPr>
              <a:t>(</a:t>
            </a:r>
            <a:r>
              <a:rPr dirty="0" sz="1250" spc="-254">
                <a:latin typeface="Times New Roman"/>
                <a:cs typeface="Times New Roman"/>
              </a:rPr>
              <a:t> </a:t>
            </a:r>
            <a:r>
              <a:rPr dirty="0" sz="1250" i="1">
                <a:latin typeface="Times New Roman"/>
                <a:cs typeface="Times New Roman"/>
              </a:rPr>
              <a:t>t </a:t>
            </a:r>
            <a:r>
              <a:rPr dirty="0" sz="1250">
                <a:latin typeface="Times New Roman"/>
                <a:cs typeface="Times New Roman"/>
              </a:rPr>
              <a:t>)</a:t>
            </a:r>
            <a:endParaRPr sz="1250">
              <a:latin typeface="Times New Roman"/>
              <a:cs typeface="Times New Roman"/>
            </a:endParaRPr>
          </a:p>
          <a:p>
            <a:pPr marL="127000">
              <a:lnSpc>
                <a:spcPts val="555"/>
              </a:lnSpc>
            </a:pPr>
            <a:r>
              <a:rPr dirty="0" sz="500" spc="10" i="1">
                <a:latin typeface="Times New Roman"/>
                <a:cs typeface="Times New Roman"/>
              </a:rPr>
              <a:t>o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67469" y="2657436"/>
            <a:ext cx="1280160" cy="22796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082675" algn="l"/>
              </a:tabLst>
            </a:pPr>
            <a:r>
              <a:rPr dirty="0" sz="1250">
                <a:latin typeface="Times New Roman"/>
                <a:cs typeface="Times New Roman"/>
              </a:rPr>
              <a:t>|  </a:t>
            </a:r>
            <a:r>
              <a:rPr dirty="0" sz="1250" i="1">
                <a:latin typeface="Times New Roman"/>
                <a:cs typeface="Times New Roman"/>
              </a:rPr>
              <a:t>y </a:t>
            </a:r>
            <a:r>
              <a:rPr dirty="0" sz="1250" spc="40">
                <a:latin typeface="Times New Roman"/>
                <a:cs typeface="Times New Roman"/>
              </a:rPr>
              <a:t>(</a:t>
            </a:r>
            <a:r>
              <a:rPr dirty="0" sz="1250" spc="40" i="1">
                <a:latin typeface="Times New Roman"/>
                <a:cs typeface="Times New Roman"/>
              </a:rPr>
              <a:t>Tb</a:t>
            </a:r>
            <a:r>
              <a:rPr dirty="0" sz="1250" i="1">
                <a:latin typeface="Times New Roman"/>
                <a:cs typeface="Times New Roman"/>
              </a:rPr>
              <a:t> </a:t>
            </a:r>
            <a:r>
              <a:rPr dirty="0" sz="1250">
                <a:latin typeface="Times New Roman"/>
                <a:cs typeface="Times New Roman"/>
              </a:rPr>
              <a:t>)</a:t>
            </a:r>
            <a:r>
              <a:rPr dirty="0" sz="1250" spc="110">
                <a:latin typeface="Times New Roman"/>
                <a:cs typeface="Times New Roman"/>
              </a:rPr>
              <a:t> </a:t>
            </a:r>
            <a:r>
              <a:rPr dirty="0" sz="1250" spc="55">
                <a:latin typeface="Times New Roman"/>
                <a:cs typeface="Times New Roman"/>
              </a:rPr>
              <a:t>|</a:t>
            </a:r>
            <a:r>
              <a:rPr dirty="0" baseline="59523" sz="1050" spc="82">
                <a:latin typeface="Times New Roman"/>
                <a:cs typeface="Times New Roman"/>
              </a:rPr>
              <a:t>2	</a:t>
            </a:r>
            <a:r>
              <a:rPr dirty="0" baseline="4444" sz="1875">
                <a:latin typeface="Times New Roman"/>
                <a:cs typeface="Times New Roman"/>
              </a:rPr>
              <a:t>2</a:t>
            </a:r>
            <a:r>
              <a:rPr dirty="0" baseline="4444" sz="1875" spc="-352">
                <a:latin typeface="Times New Roman"/>
                <a:cs typeface="Times New Roman"/>
              </a:rPr>
              <a:t> </a:t>
            </a:r>
            <a:r>
              <a:rPr dirty="0" baseline="4273" sz="1950" spc="-37" i="1">
                <a:latin typeface="Symbol"/>
                <a:cs typeface="Symbol"/>
              </a:rPr>
              <a:t></a:t>
            </a:r>
            <a:endParaRPr baseline="4273" sz="1950">
              <a:latin typeface="Symbol"/>
              <a:cs typeface="Symbo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563236" y="2929254"/>
            <a:ext cx="15824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then using</a:t>
            </a:r>
            <a:r>
              <a:rPr dirty="0" sz="1600" spc="-4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Shwartz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30604" y="3532759"/>
            <a:ext cx="21062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inequality that </a:t>
            </a:r>
            <a:r>
              <a:rPr dirty="0" sz="1600">
                <a:latin typeface="Times New Roman"/>
                <a:cs typeface="Times New Roman"/>
              </a:rPr>
              <a:t>states</a:t>
            </a:r>
            <a:r>
              <a:rPr dirty="0" sz="1600" spc="-4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that: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147530" y="3830540"/>
            <a:ext cx="3940175" cy="40957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4460">
              <a:lnSpc>
                <a:spcPts val="730"/>
              </a:lnSpc>
              <a:spcBef>
                <a:spcPts val="90"/>
              </a:spcBef>
              <a:tabLst>
                <a:tab pos="1640839" algn="l"/>
                <a:tab pos="2853690" algn="l"/>
              </a:tabLst>
            </a:pPr>
            <a:r>
              <a:rPr dirty="0" sz="650" spc="10">
                <a:latin typeface="Symbol"/>
                <a:cs typeface="Symbol"/>
              </a:rPr>
              <a:t></a:t>
            </a:r>
            <a:r>
              <a:rPr dirty="0" sz="650" spc="10">
                <a:latin typeface="Times New Roman"/>
                <a:cs typeface="Times New Roman"/>
              </a:rPr>
              <a:t>	</a:t>
            </a:r>
            <a:r>
              <a:rPr dirty="0" sz="650" spc="10">
                <a:latin typeface="Symbol"/>
                <a:cs typeface="Symbol"/>
              </a:rPr>
              <a:t></a:t>
            </a:r>
            <a:r>
              <a:rPr dirty="0" sz="650" spc="10">
                <a:latin typeface="Times New Roman"/>
                <a:cs typeface="Times New Roman"/>
              </a:rPr>
              <a:t>	</a:t>
            </a:r>
            <a:r>
              <a:rPr dirty="0" sz="650" spc="10">
                <a:latin typeface="Symbol"/>
                <a:cs typeface="Symbol"/>
              </a:rPr>
              <a:t></a:t>
            </a:r>
            <a:endParaRPr sz="650">
              <a:latin typeface="Symbol"/>
              <a:cs typeface="Symbol"/>
            </a:endParaRPr>
          </a:p>
          <a:p>
            <a:pPr marL="12700">
              <a:lnSpc>
                <a:spcPts val="1125"/>
              </a:lnSpc>
              <a:tabLst>
                <a:tab pos="1737360" algn="l"/>
                <a:tab pos="2950210" algn="l"/>
              </a:tabLst>
            </a:pPr>
            <a:r>
              <a:rPr dirty="0" sz="1100" spc="5">
                <a:latin typeface="Times New Roman"/>
                <a:cs typeface="Times New Roman"/>
              </a:rPr>
              <a:t>|  </a:t>
            </a:r>
            <a:r>
              <a:rPr dirty="0" baseline="-18518" sz="2475" spc="22">
                <a:latin typeface="Symbol"/>
                <a:cs typeface="Symbol"/>
              </a:rPr>
              <a:t></a:t>
            </a:r>
            <a:r>
              <a:rPr dirty="0" baseline="-18518" sz="2475" spc="22">
                <a:latin typeface="Times New Roman"/>
                <a:cs typeface="Times New Roman"/>
              </a:rPr>
              <a:t> </a:t>
            </a:r>
            <a:r>
              <a:rPr dirty="0" sz="1100" spc="10" i="1">
                <a:latin typeface="Times New Roman"/>
                <a:cs typeface="Times New Roman"/>
              </a:rPr>
              <a:t>f  </a:t>
            </a:r>
            <a:r>
              <a:rPr dirty="0" sz="1100" spc="10">
                <a:latin typeface="Times New Roman"/>
                <a:cs typeface="Times New Roman"/>
              </a:rPr>
              <a:t>( </a:t>
            </a:r>
            <a:r>
              <a:rPr dirty="0" sz="1100" spc="15" i="1">
                <a:latin typeface="Times New Roman"/>
                <a:cs typeface="Times New Roman"/>
              </a:rPr>
              <a:t>x </a:t>
            </a:r>
            <a:r>
              <a:rPr dirty="0" sz="1100" spc="10">
                <a:latin typeface="Times New Roman"/>
                <a:cs typeface="Times New Roman"/>
              </a:rPr>
              <a:t>) </a:t>
            </a:r>
            <a:r>
              <a:rPr dirty="0" sz="1100" spc="10" i="1">
                <a:latin typeface="Times New Roman"/>
                <a:cs typeface="Times New Roman"/>
              </a:rPr>
              <a:t>f   </a:t>
            </a:r>
            <a:r>
              <a:rPr dirty="0" sz="1100" spc="10">
                <a:latin typeface="Times New Roman"/>
                <a:cs typeface="Times New Roman"/>
              </a:rPr>
              <a:t>( </a:t>
            </a:r>
            <a:r>
              <a:rPr dirty="0" sz="1100" spc="15" i="1">
                <a:latin typeface="Times New Roman"/>
                <a:cs typeface="Times New Roman"/>
              </a:rPr>
              <a:t>x </a:t>
            </a:r>
            <a:r>
              <a:rPr dirty="0" sz="1100" spc="10">
                <a:latin typeface="Times New Roman"/>
                <a:cs typeface="Times New Roman"/>
              </a:rPr>
              <a:t>) </a:t>
            </a:r>
            <a:r>
              <a:rPr dirty="0" sz="1100" spc="20" i="1">
                <a:latin typeface="Times New Roman"/>
                <a:cs typeface="Times New Roman"/>
              </a:rPr>
              <a:t>dx  </a:t>
            </a:r>
            <a:r>
              <a:rPr dirty="0" sz="1100" spc="5">
                <a:latin typeface="Times New Roman"/>
                <a:cs typeface="Times New Roman"/>
              </a:rPr>
              <a:t>| </a:t>
            </a:r>
            <a:r>
              <a:rPr dirty="0" baseline="55555" sz="975" spc="7">
                <a:latin typeface="Times New Roman"/>
                <a:cs typeface="Times New Roman"/>
              </a:rPr>
              <a:t>2 </a:t>
            </a:r>
            <a:r>
              <a:rPr dirty="0" baseline="55555" sz="975" spc="22">
                <a:latin typeface="Times New Roman"/>
                <a:cs typeface="Times New Roman"/>
              </a:rPr>
              <a:t> </a:t>
            </a:r>
            <a:r>
              <a:rPr dirty="0" sz="1100" spc="20">
                <a:latin typeface="Symbol"/>
                <a:cs typeface="Symbol"/>
              </a:rPr>
              <a:t>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 spc="10">
                <a:latin typeface="Times New Roman"/>
                <a:cs typeface="Times New Roman"/>
              </a:rPr>
              <a:t>(	</a:t>
            </a:r>
            <a:r>
              <a:rPr dirty="0" sz="1100" spc="5">
                <a:latin typeface="Times New Roman"/>
                <a:cs typeface="Times New Roman"/>
              </a:rPr>
              <a:t>|  </a:t>
            </a:r>
            <a:r>
              <a:rPr dirty="0" sz="1100" spc="10" i="1">
                <a:latin typeface="Times New Roman"/>
                <a:cs typeface="Times New Roman"/>
              </a:rPr>
              <a:t>f   </a:t>
            </a:r>
            <a:r>
              <a:rPr dirty="0" sz="1100" spc="10">
                <a:latin typeface="Times New Roman"/>
                <a:cs typeface="Times New Roman"/>
              </a:rPr>
              <a:t>( </a:t>
            </a:r>
            <a:r>
              <a:rPr dirty="0" sz="1100" spc="15" i="1">
                <a:latin typeface="Times New Roman"/>
                <a:cs typeface="Times New Roman"/>
              </a:rPr>
              <a:t>x </a:t>
            </a:r>
            <a:r>
              <a:rPr dirty="0" sz="1100" spc="10">
                <a:latin typeface="Times New Roman"/>
                <a:cs typeface="Times New Roman"/>
              </a:rPr>
              <a:t>) </a:t>
            </a:r>
            <a:r>
              <a:rPr dirty="0" sz="1100" spc="5">
                <a:latin typeface="Times New Roman"/>
                <a:cs typeface="Times New Roman"/>
              </a:rPr>
              <a:t>| </a:t>
            </a:r>
            <a:r>
              <a:rPr dirty="0" baseline="55555" sz="975" spc="7">
                <a:latin typeface="Times New Roman"/>
                <a:cs typeface="Times New Roman"/>
              </a:rPr>
              <a:t>2    </a:t>
            </a:r>
            <a:r>
              <a:rPr dirty="0" sz="1100" spc="20" i="1">
                <a:latin typeface="Times New Roman"/>
                <a:cs typeface="Times New Roman"/>
              </a:rPr>
              <a:t>dx</a:t>
            </a:r>
            <a:r>
              <a:rPr dirty="0" sz="1100" spc="200" i="1">
                <a:latin typeface="Times New Roman"/>
                <a:cs typeface="Times New Roman"/>
              </a:rPr>
              <a:t> </a:t>
            </a:r>
            <a:r>
              <a:rPr dirty="0" sz="1100" spc="10">
                <a:latin typeface="Times New Roman"/>
                <a:cs typeface="Times New Roman"/>
              </a:rPr>
              <a:t>)</a:t>
            </a:r>
            <a:r>
              <a:rPr dirty="0" sz="1100" spc="200">
                <a:latin typeface="Times New Roman"/>
                <a:cs typeface="Times New Roman"/>
              </a:rPr>
              <a:t> </a:t>
            </a:r>
            <a:r>
              <a:rPr dirty="0" sz="1100" spc="10">
                <a:latin typeface="Times New Roman"/>
                <a:cs typeface="Times New Roman"/>
              </a:rPr>
              <a:t>(	</a:t>
            </a:r>
            <a:r>
              <a:rPr dirty="0" sz="1100" spc="5">
                <a:latin typeface="Times New Roman"/>
                <a:cs typeface="Times New Roman"/>
              </a:rPr>
              <a:t>| </a:t>
            </a:r>
            <a:r>
              <a:rPr dirty="0" sz="1100" spc="10" i="1">
                <a:latin typeface="Times New Roman"/>
                <a:cs typeface="Times New Roman"/>
              </a:rPr>
              <a:t>f </a:t>
            </a:r>
            <a:r>
              <a:rPr dirty="0" sz="1100" spc="10">
                <a:latin typeface="Times New Roman"/>
                <a:cs typeface="Times New Roman"/>
              </a:rPr>
              <a:t>( </a:t>
            </a:r>
            <a:r>
              <a:rPr dirty="0" sz="1100" spc="15" i="1">
                <a:latin typeface="Times New Roman"/>
                <a:cs typeface="Times New Roman"/>
              </a:rPr>
              <a:t>x </a:t>
            </a:r>
            <a:r>
              <a:rPr dirty="0" sz="1100" spc="10">
                <a:latin typeface="Times New Roman"/>
                <a:cs typeface="Times New Roman"/>
              </a:rPr>
              <a:t>) </a:t>
            </a:r>
            <a:r>
              <a:rPr dirty="0" sz="1100" spc="5">
                <a:latin typeface="Times New Roman"/>
                <a:cs typeface="Times New Roman"/>
              </a:rPr>
              <a:t>| </a:t>
            </a:r>
            <a:r>
              <a:rPr dirty="0" baseline="55555" sz="975" spc="7">
                <a:latin typeface="Times New Roman"/>
                <a:cs typeface="Times New Roman"/>
              </a:rPr>
              <a:t>2 </a:t>
            </a:r>
            <a:r>
              <a:rPr dirty="0" sz="1100" spc="20" i="1">
                <a:latin typeface="Times New Roman"/>
                <a:cs typeface="Times New Roman"/>
              </a:rPr>
              <a:t>dx</a:t>
            </a:r>
            <a:r>
              <a:rPr dirty="0" sz="1100" spc="-25" i="1">
                <a:latin typeface="Times New Roman"/>
                <a:cs typeface="Times New Roman"/>
              </a:rPr>
              <a:t> </a:t>
            </a:r>
            <a:r>
              <a:rPr dirty="0" sz="1100" spc="10">
                <a:latin typeface="Times New Roman"/>
                <a:cs typeface="Times New Roman"/>
              </a:rPr>
              <a:t>)</a:t>
            </a:r>
            <a:endParaRPr sz="1100">
              <a:latin typeface="Times New Roman"/>
              <a:cs typeface="Times New Roman"/>
            </a:endParaRPr>
          </a:p>
          <a:p>
            <a:pPr marL="325755">
              <a:lnSpc>
                <a:spcPts val="1175"/>
              </a:lnSpc>
              <a:tabLst>
                <a:tab pos="734695" algn="l"/>
                <a:tab pos="1642745" algn="l"/>
                <a:tab pos="1909445" algn="l"/>
                <a:tab pos="2855595" algn="l"/>
                <a:tab pos="3134360" algn="l"/>
              </a:tabLst>
            </a:pPr>
            <a:r>
              <a:rPr dirty="0" sz="650" spc="5">
                <a:latin typeface="Times New Roman"/>
                <a:cs typeface="Times New Roman"/>
              </a:rPr>
              <a:t>1	2	</a:t>
            </a:r>
            <a:r>
              <a:rPr dirty="0" baseline="-5050" sz="2475" spc="22">
                <a:latin typeface="Symbol"/>
                <a:cs typeface="Symbol"/>
              </a:rPr>
              <a:t></a:t>
            </a:r>
            <a:r>
              <a:rPr dirty="0" baseline="-5050" sz="2475" spc="22">
                <a:latin typeface="Times New Roman"/>
                <a:cs typeface="Times New Roman"/>
              </a:rPr>
              <a:t>	</a:t>
            </a:r>
            <a:r>
              <a:rPr dirty="0" sz="650" spc="5">
                <a:latin typeface="Times New Roman"/>
                <a:cs typeface="Times New Roman"/>
              </a:rPr>
              <a:t>1	</a:t>
            </a:r>
            <a:r>
              <a:rPr dirty="0" baseline="-5050" sz="2475" spc="22">
                <a:latin typeface="Symbol"/>
                <a:cs typeface="Symbol"/>
              </a:rPr>
              <a:t></a:t>
            </a:r>
            <a:r>
              <a:rPr dirty="0" baseline="-5050" sz="2475" spc="22">
                <a:latin typeface="Times New Roman"/>
                <a:cs typeface="Times New Roman"/>
              </a:rPr>
              <a:t>	</a:t>
            </a:r>
            <a:r>
              <a:rPr dirty="0" sz="650" spc="5">
                <a:latin typeface="Times New Roman"/>
                <a:cs typeface="Times New Roman"/>
              </a:rPr>
              <a:t>2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162169" y="3962526"/>
            <a:ext cx="10128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where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equal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130604" y="4246477"/>
            <a:ext cx="5249545" cy="10782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09855">
              <a:lnSpc>
                <a:spcPts val="755"/>
              </a:lnSpc>
              <a:spcBef>
                <a:spcPts val="90"/>
              </a:spcBef>
              <a:tabLst>
                <a:tab pos="1626235" algn="l"/>
                <a:tab pos="2839085" algn="l"/>
              </a:tabLst>
            </a:pPr>
            <a:r>
              <a:rPr dirty="0" sz="650" spc="5">
                <a:latin typeface="Symbol"/>
                <a:cs typeface="Symbol"/>
              </a:rPr>
              <a:t></a:t>
            </a:r>
            <a:r>
              <a:rPr dirty="0" sz="650" spc="-25">
                <a:latin typeface="Times New Roman"/>
                <a:cs typeface="Times New Roman"/>
              </a:rPr>
              <a:t> </a:t>
            </a:r>
            <a:r>
              <a:rPr dirty="0" sz="650" spc="10">
                <a:latin typeface="Symbol"/>
                <a:cs typeface="Symbol"/>
              </a:rPr>
              <a:t></a:t>
            </a:r>
            <a:r>
              <a:rPr dirty="0" sz="650" spc="10">
                <a:latin typeface="Times New Roman"/>
                <a:cs typeface="Times New Roman"/>
              </a:rPr>
              <a:t>	</a:t>
            </a:r>
            <a:r>
              <a:rPr dirty="0" sz="650" spc="5">
                <a:latin typeface="Symbol"/>
                <a:cs typeface="Symbol"/>
              </a:rPr>
              <a:t></a:t>
            </a:r>
            <a:r>
              <a:rPr dirty="0" sz="650" spc="-25">
                <a:latin typeface="Times New Roman"/>
                <a:cs typeface="Times New Roman"/>
              </a:rPr>
              <a:t> </a:t>
            </a:r>
            <a:r>
              <a:rPr dirty="0" sz="650" spc="10">
                <a:latin typeface="Symbol"/>
                <a:cs typeface="Symbol"/>
              </a:rPr>
              <a:t></a:t>
            </a:r>
            <a:r>
              <a:rPr dirty="0" sz="650" spc="10">
                <a:latin typeface="Times New Roman"/>
                <a:cs typeface="Times New Roman"/>
              </a:rPr>
              <a:t>	</a:t>
            </a:r>
            <a:r>
              <a:rPr dirty="0" sz="650" spc="5">
                <a:latin typeface="Symbol"/>
                <a:cs typeface="Symbol"/>
              </a:rPr>
              <a:t></a:t>
            </a:r>
            <a:r>
              <a:rPr dirty="0" sz="650" spc="-25">
                <a:latin typeface="Times New Roman"/>
                <a:cs typeface="Times New Roman"/>
              </a:rPr>
              <a:t> </a:t>
            </a:r>
            <a:r>
              <a:rPr dirty="0" sz="650" spc="10">
                <a:latin typeface="Symbol"/>
                <a:cs typeface="Symbol"/>
              </a:rPr>
              <a:t></a:t>
            </a:r>
            <a:endParaRPr sz="650">
              <a:latin typeface="Symbol"/>
              <a:cs typeface="Symbol"/>
            </a:endParaRPr>
          </a:p>
          <a:p>
            <a:pPr marL="12700" marR="5080">
              <a:lnSpc>
                <a:spcPts val="1839"/>
              </a:lnSpc>
              <a:spcBef>
                <a:spcPts val="105"/>
              </a:spcBef>
            </a:pPr>
            <a:r>
              <a:rPr dirty="0" sz="1600" spc="-5">
                <a:latin typeface="Times New Roman"/>
                <a:cs typeface="Times New Roman"/>
              </a:rPr>
              <a:t>sign holds </a:t>
            </a:r>
            <a:r>
              <a:rPr dirty="0" sz="1600" spc="-10">
                <a:latin typeface="Times New Roman"/>
                <a:cs typeface="Times New Roman"/>
              </a:rPr>
              <a:t>if </a:t>
            </a:r>
            <a:r>
              <a:rPr dirty="0" sz="1600">
                <a:latin typeface="Times New Roman"/>
                <a:cs typeface="Times New Roman"/>
              </a:rPr>
              <a:t>f</a:t>
            </a:r>
            <a:r>
              <a:rPr dirty="0" baseline="-7936" sz="1575">
                <a:latin typeface="Times New Roman"/>
                <a:cs typeface="Times New Roman"/>
              </a:rPr>
              <a:t>1</a:t>
            </a:r>
            <a:r>
              <a:rPr dirty="0" sz="1600">
                <a:latin typeface="Times New Roman"/>
                <a:cs typeface="Times New Roman"/>
              </a:rPr>
              <a:t>(x)=k f</a:t>
            </a:r>
            <a:r>
              <a:rPr dirty="0" baseline="-7936" sz="1575">
                <a:latin typeface="Times New Roman"/>
                <a:cs typeface="Times New Roman"/>
              </a:rPr>
              <a:t>2 </a:t>
            </a:r>
            <a:r>
              <a:rPr dirty="0" baseline="29100" sz="1575" spc="-15">
                <a:latin typeface="Times New Roman"/>
                <a:cs typeface="Times New Roman"/>
              </a:rPr>
              <a:t>*</a:t>
            </a:r>
            <a:r>
              <a:rPr dirty="0" sz="1600" spc="-10">
                <a:latin typeface="Times New Roman"/>
                <a:cs typeface="Times New Roman"/>
              </a:rPr>
              <a:t>(x) </a:t>
            </a:r>
            <a:r>
              <a:rPr dirty="0" sz="1600" spc="-5">
                <a:latin typeface="Times New Roman"/>
                <a:cs typeface="Times New Roman"/>
              </a:rPr>
              <a:t>(*=conjugate), k is any </a:t>
            </a:r>
            <a:r>
              <a:rPr dirty="0" sz="1600">
                <a:latin typeface="Times New Roman"/>
                <a:cs typeface="Times New Roman"/>
              </a:rPr>
              <a:t>constant </a:t>
            </a:r>
            <a:r>
              <a:rPr dirty="0" sz="1600" spc="-5">
                <a:latin typeface="Times New Roman"/>
                <a:cs typeface="Times New Roman"/>
              </a:rPr>
              <a:t>that  </a:t>
            </a:r>
            <a:r>
              <a:rPr dirty="0" sz="1600" spc="-10">
                <a:latin typeface="Times New Roman"/>
                <a:cs typeface="Times New Roman"/>
              </a:rPr>
              <a:t>may </a:t>
            </a:r>
            <a:r>
              <a:rPr dirty="0" sz="1600" spc="-5">
                <a:latin typeface="Times New Roman"/>
                <a:cs typeface="Times New Roman"/>
              </a:rPr>
              <a:t>represent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gain, say k=1.</a:t>
            </a:r>
            <a:endParaRPr sz="1600">
              <a:latin typeface="Times New Roman"/>
              <a:cs typeface="Times New Roman"/>
            </a:endParaRPr>
          </a:p>
          <a:p>
            <a:pPr marL="12700" marR="682625">
              <a:lnSpc>
                <a:spcPts val="1850"/>
              </a:lnSpc>
              <a:spcBef>
                <a:spcPts val="105"/>
              </a:spcBef>
            </a:pPr>
            <a:r>
              <a:rPr dirty="0" sz="1600" spc="-5">
                <a:latin typeface="Times New Roman"/>
                <a:cs typeface="Times New Roman"/>
              </a:rPr>
              <a:t>Now if f</a:t>
            </a:r>
            <a:r>
              <a:rPr dirty="0" baseline="-7936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(x)=|H(</a:t>
            </a:r>
            <a:r>
              <a:rPr dirty="0" sz="1600" spc="-5">
                <a:latin typeface="Symbol"/>
                <a:cs typeface="Symbol"/>
              </a:rPr>
              <a:t></a:t>
            </a:r>
            <a:r>
              <a:rPr dirty="0" sz="1600" spc="-5">
                <a:latin typeface="Times New Roman"/>
                <a:cs typeface="Times New Roman"/>
              </a:rPr>
              <a:t>)|, f</a:t>
            </a:r>
            <a:r>
              <a:rPr dirty="0" baseline="-7936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(x)=X(</a:t>
            </a:r>
            <a:r>
              <a:rPr dirty="0" sz="1600" spc="-5">
                <a:latin typeface="Symbol"/>
                <a:cs typeface="Symbol"/>
              </a:rPr>
              <a:t></a:t>
            </a:r>
            <a:r>
              <a:rPr dirty="0" sz="1600" spc="-5">
                <a:latin typeface="Times New Roman"/>
                <a:cs typeface="Times New Roman"/>
              </a:rPr>
              <a:t>)e</a:t>
            </a:r>
            <a:r>
              <a:rPr dirty="0" baseline="29100" sz="1575" spc="-7">
                <a:latin typeface="Times New Roman"/>
                <a:cs typeface="Times New Roman"/>
              </a:rPr>
              <a:t>jwTb</a:t>
            </a:r>
            <a:r>
              <a:rPr dirty="0" sz="1600" spc="-5">
                <a:latin typeface="Times New Roman"/>
                <a:cs typeface="Times New Roman"/>
              </a:rPr>
              <a:t>, then applying this  inequality on the numerator of above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ratio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347339" y="5870392"/>
            <a:ext cx="834390" cy="0"/>
          </a:xfrm>
          <a:custGeom>
            <a:avLst/>
            <a:gdLst/>
            <a:ahLst/>
            <a:cxnLst/>
            <a:rect l="l" t="t" r="r" b="b"/>
            <a:pathLst>
              <a:path w="834389" h="0">
                <a:moveTo>
                  <a:pt x="0" y="0"/>
                </a:moveTo>
                <a:lnTo>
                  <a:pt x="834349" y="0"/>
                </a:lnTo>
              </a:path>
            </a:pathLst>
          </a:custGeom>
          <a:ln w="95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436231" y="5870392"/>
            <a:ext cx="382905" cy="0"/>
          </a:xfrm>
          <a:custGeom>
            <a:avLst/>
            <a:gdLst/>
            <a:ahLst/>
            <a:cxnLst/>
            <a:rect l="l" t="t" r="r" b="b"/>
            <a:pathLst>
              <a:path w="382904" h="0">
                <a:moveTo>
                  <a:pt x="0" y="0"/>
                </a:moveTo>
                <a:lnTo>
                  <a:pt x="382309" y="0"/>
                </a:lnTo>
              </a:path>
            </a:pathLst>
          </a:custGeom>
          <a:ln w="95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4885824" y="5514409"/>
            <a:ext cx="102870" cy="567055"/>
          </a:xfrm>
          <a:prstGeom prst="rect">
            <a:avLst/>
          </a:prstGeom>
        </p:spPr>
        <p:txBody>
          <a:bodyPr wrap="square" lIns="0" tIns="419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dirty="0" sz="800" spc="25">
                <a:latin typeface="Symbol"/>
                <a:cs typeface="Symbol"/>
              </a:rPr>
              <a:t></a:t>
            </a:r>
            <a:endParaRPr sz="800">
              <a:latin typeface="Symbol"/>
              <a:cs typeface="Symbol"/>
            </a:endParaRPr>
          </a:p>
          <a:p>
            <a:pPr marL="14604">
              <a:lnSpc>
                <a:spcPct val="100000"/>
              </a:lnSpc>
              <a:spcBef>
                <a:spcPts val="550"/>
              </a:spcBef>
            </a:pPr>
            <a:r>
              <a:rPr dirty="0" sz="2100" spc="10">
                <a:latin typeface="Symbol"/>
                <a:cs typeface="Symbol"/>
              </a:rPr>
              <a:t>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843870" y="6069977"/>
            <a:ext cx="188595" cy="1498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800" spc="20">
                <a:latin typeface="Symbol"/>
                <a:cs typeface="Symbol"/>
              </a:rPr>
              <a:t></a:t>
            </a:r>
            <a:r>
              <a:rPr dirty="0" sz="800" spc="-50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Symbol"/>
                <a:cs typeface="Symbol"/>
              </a:rPr>
              <a:t></a:t>
            </a:r>
            <a:endParaRPr sz="800">
              <a:latin typeface="Symbol"/>
              <a:cs typeface="Symbo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230909" y="5738832"/>
            <a:ext cx="1257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15">
                <a:latin typeface="Symbol"/>
                <a:cs typeface="Symbol"/>
              </a:rPr>
              <a:t>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701490" y="6055386"/>
            <a:ext cx="78740" cy="1498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800" spc="15" i="1">
                <a:latin typeface="Times New Roman"/>
                <a:cs typeface="Times New Roman"/>
              </a:rPr>
              <a:t>o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005284" y="5728733"/>
            <a:ext cx="1137285" cy="2514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5">
                <a:latin typeface="Times New Roman"/>
                <a:cs typeface="Times New Roman"/>
              </a:rPr>
              <a:t>| </a:t>
            </a:r>
            <a:r>
              <a:rPr dirty="0" sz="1400" spc="20" i="1">
                <a:latin typeface="Times New Roman"/>
                <a:cs typeface="Times New Roman"/>
              </a:rPr>
              <a:t>X </a:t>
            </a:r>
            <a:r>
              <a:rPr dirty="0" sz="1400" spc="40">
                <a:latin typeface="Times New Roman"/>
                <a:cs typeface="Times New Roman"/>
              </a:rPr>
              <a:t>(</a:t>
            </a:r>
            <a:r>
              <a:rPr dirty="0" sz="1450" spc="40" i="1">
                <a:latin typeface="Symbol"/>
                <a:cs typeface="Symbol"/>
              </a:rPr>
              <a:t></a:t>
            </a:r>
            <a:r>
              <a:rPr dirty="0" sz="1450" spc="40" i="1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) </a:t>
            </a:r>
            <a:r>
              <a:rPr dirty="0" sz="1400" spc="55">
                <a:latin typeface="Times New Roman"/>
                <a:cs typeface="Times New Roman"/>
              </a:rPr>
              <a:t>|</a:t>
            </a:r>
            <a:r>
              <a:rPr dirty="0" baseline="59027" sz="1200" spc="82">
                <a:latin typeface="Times New Roman"/>
                <a:cs typeface="Times New Roman"/>
              </a:rPr>
              <a:t>2 </a:t>
            </a:r>
            <a:r>
              <a:rPr dirty="0" sz="1400" spc="15" i="1">
                <a:latin typeface="Times New Roman"/>
                <a:cs typeface="Times New Roman"/>
              </a:rPr>
              <a:t>d</a:t>
            </a:r>
            <a:r>
              <a:rPr dirty="0" sz="1400" spc="5" i="1">
                <a:latin typeface="Times New Roman"/>
                <a:cs typeface="Times New Roman"/>
              </a:rPr>
              <a:t> </a:t>
            </a:r>
            <a:r>
              <a:rPr dirty="0" sz="1450" spc="-10" i="1">
                <a:latin typeface="Symbol"/>
                <a:cs typeface="Symbol"/>
              </a:rPr>
              <a:t>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518972" y="5912085"/>
            <a:ext cx="1108710" cy="3225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1689"/>
              </a:lnSpc>
              <a:spcBef>
                <a:spcPts val="130"/>
              </a:spcBef>
              <a:tabLst>
                <a:tab pos="918844" algn="l"/>
              </a:tabLst>
            </a:pPr>
            <a:r>
              <a:rPr dirty="0" sz="1400" spc="15" i="1">
                <a:latin typeface="Times New Roman"/>
                <a:cs typeface="Times New Roman"/>
              </a:rPr>
              <a:t>n </a:t>
            </a:r>
            <a:r>
              <a:rPr dirty="0" baseline="59027" sz="1200" spc="22">
                <a:latin typeface="Times New Roman"/>
                <a:cs typeface="Times New Roman"/>
              </a:rPr>
              <a:t>2 </a:t>
            </a:r>
            <a:r>
              <a:rPr dirty="0" sz="1400" spc="10">
                <a:latin typeface="Times New Roman"/>
                <a:cs typeface="Times New Roman"/>
              </a:rPr>
              <a:t>(</a:t>
            </a:r>
            <a:r>
              <a:rPr dirty="0" sz="1400" spc="-114">
                <a:latin typeface="Times New Roman"/>
                <a:cs typeface="Times New Roman"/>
              </a:rPr>
              <a:t> </a:t>
            </a:r>
            <a:r>
              <a:rPr dirty="0" sz="1400" spc="5" i="1">
                <a:latin typeface="Times New Roman"/>
                <a:cs typeface="Times New Roman"/>
              </a:rPr>
              <a:t>t</a:t>
            </a:r>
            <a:r>
              <a:rPr dirty="0" sz="1400" spc="-105" i="1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)	</a:t>
            </a:r>
            <a:r>
              <a:rPr dirty="0" sz="1450" spc="-175" i="1">
                <a:latin typeface="Symbol"/>
                <a:cs typeface="Symbol"/>
              </a:rPr>
              <a:t></a:t>
            </a:r>
            <a:endParaRPr sz="1450">
              <a:latin typeface="Symbol"/>
              <a:cs typeface="Symbol"/>
            </a:endParaRPr>
          </a:p>
          <a:p>
            <a:pPr marL="146685">
              <a:lnSpc>
                <a:spcPts val="610"/>
              </a:lnSpc>
            </a:pPr>
            <a:r>
              <a:rPr dirty="0" sz="550" spc="20" i="1">
                <a:latin typeface="Times New Roman"/>
                <a:cs typeface="Times New Roman"/>
              </a:rPr>
              <a:t>o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336590" y="5592266"/>
            <a:ext cx="13354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30630" algn="l"/>
              </a:tabLst>
            </a:pPr>
            <a:r>
              <a:rPr dirty="0" sz="1400" spc="5">
                <a:latin typeface="Times New Roman"/>
                <a:cs typeface="Times New Roman"/>
              </a:rPr>
              <a:t>|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15" i="1">
                <a:latin typeface="Times New Roman"/>
                <a:cs typeface="Times New Roman"/>
              </a:rPr>
              <a:t>y</a:t>
            </a:r>
            <a:r>
              <a:rPr dirty="0" sz="1400" spc="-80" i="1">
                <a:latin typeface="Times New Roman"/>
                <a:cs typeface="Times New Roman"/>
              </a:rPr>
              <a:t> </a:t>
            </a:r>
            <a:r>
              <a:rPr dirty="0" sz="1400" spc="90">
                <a:latin typeface="Times New Roman"/>
                <a:cs typeface="Times New Roman"/>
              </a:rPr>
              <a:t>(</a:t>
            </a:r>
            <a:r>
              <a:rPr dirty="0" sz="1400" spc="45" i="1">
                <a:latin typeface="Times New Roman"/>
                <a:cs typeface="Times New Roman"/>
              </a:rPr>
              <a:t>T</a:t>
            </a:r>
            <a:r>
              <a:rPr dirty="0" sz="1400" spc="15" i="1">
                <a:latin typeface="Times New Roman"/>
                <a:cs typeface="Times New Roman"/>
              </a:rPr>
              <a:t>b</a:t>
            </a:r>
            <a:r>
              <a:rPr dirty="0" sz="1400" spc="110" i="1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)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90">
                <a:latin typeface="Times New Roman"/>
                <a:cs typeface="Times New Roman"/>
              </a:rPr>
              <a:t>|</a:t>
            </a:r>
            <a:r>
              <a:rPr dirty="0" baseline="59027" sz="1200" spc="22">
                <a:latin typeface="Times New Roman"/>
                <a:cs typeface="Times New Roman"/>
              </a:rPr>
              <a:t>2</a:t>
            </a:r>
            <a:r>
              <a:rPr dirty="0" baseline="59027" sz="1200">
                <a:latin typeface="Times New Roman"/>
                <a:cs typeface="Times New Roman"/>
              </a:rPr>
              <a:t>	</a:t>
            </a:r>
            <a:r>
              <a:rPr dirty="0" sz="1400" spc="15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130604" y="5834252"/>
            <a:ext cx="2138680" cy="9455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And since |e</a:t>
            </a:r>
            <a:r>
              <a:rPr dirty="0" baseline="29100" sz="1575" spc="-7">
                <a:latin typeface="Times New Roman"/>
                <a:cs typeface="Times New Roman"/>
              </a:rPr>
              <a:t>jwTb</a:t>
            </a:r>
            <a:r>
              <a:rPr dirty="0" sz="1600" spc="-5">
                <a:latin typeface="Times New Roman"/>
                <a:cs typeface="Times New Roman"/>
              </a:rPr>
              <a:t>|</a:t>
            </a:r>
            <a:r>
              <a:rPr dirty="0" baseline="29100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=1,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35"/>
              </a:spcBef>
            </a:pPr>
            <a:r>
              <a:rPr dirty="0" sz="1600" spc="-5">
                <a:latin typeface="Times New Roman"/>
                <a:cs typeface="Times New Roman"/>
              </a:rPr>
              <a:t>and since:</a:t>
            </a:r>
            <a:endParaRPr sz="1600">
              <a:latin typeface="Times New Roman"/>
              <a:cs typeface="Times New Roman"/>
            </a:endParaRPr>
          </a:p>
          <a:p>
            <a:pPr marL="77470">
              <a:lnSpc>
                <a:spcPct val="100000"/>
              </a:lnSpc>
              <a:spcBef>
                <a:spcPts val="1330"/>
              </a:spcBef>
            </a:pPr>
            <a:r>
              <a:rPr dirty="0" sz="700" spc="10">
                <a:latin typeface="Symbol"/>
                <a:cs typeface="Symbol"/>
              </a:rPr>
              <a:t></a:t>
            </a:r>
            <a:endParaRPr sz="700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163351" y="6789379"/>
            <a:ext cx="3274695" cy="447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760730">
              <a:lnSpc>
                <a:spcPts val="520"/>
              </a:lnSpc>
              <a:spcBef>
                <a:spcPts val="105"/>
              </a:spcBef>
            </a:pPr>
            <a:r>
              <a:rPr dirty="0" sz="700" spc="10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  <a:p>
            <a:pPr marL="46990">
              <a:lnSpc>
                <a:spcPts val="1839"/>
              </a:lnSpc>
              <a:tabLst>
                <a:tab pos="887094" algn="l"/>
              </a:tabLst>
            </a:pPr>
            <a:r>
              <a:rPr dirty="0" sz="1800" spc="10">
                <a:latin typeface="Symbol"/>
                <a:cs typeface="Symbol"/>
              </a:rPr>
              <a:t></a:t>
            </a:r>
            <a:r>
              <a:rPr dirty="0" sz="1800" spc="10">
                <a:latin typeface="Times New Roman"/>
                <a:cs typeface="Times New Roman"/>
              </a:rPr>
              <a:t> </a:t>
            </a:r>
            <a:r>
              <a:rPr dirty="0" baseline="27777" sz="1800" spc="7">
                <a:latin typeface="Times New Roman"/>
                <a:cs typeface="Times New Roman"/>
              </a:rPr>
              <a:t>|  </a:t>
            </a:r>
            <a:r>
              <a:rPr dirty="0" baseline="27777" sz="1800" spc="30" i="1">
                <a:latin typeface="Times New Roman"/>
                <a:cs typeface="Times New Roman"/>
              </a:rPr>
              <a:t>X </a:t>
            </a:r>
            <a:r>
              <a:rPr dirty="0" baseline="27777" sz="1800" spc="44">
                <a:latin typeface="Times New Roman"/>
                <a:cs typeface="Times New Roman"/>
              </a:rPr>
              <a:t>(</a:t>
            </a:r>
            <a:r>
              <a:rPr dirty="0" baseline="26666" sz="1875" spc="44" i="1">
                <a:latin typeface="Symbol"/>
                <a:cs typeface="Symbol"/>
              </a:rPr>
              <a:t></a:t>
            </a:r>
            <a:r>
              <a:rPr dirty="0" baseline="26666" sz="1875" spc="-82" i="1">
                <a:latin typeface="Times New Roman"/>
                <a:cs typeface="Times New Roman"/>
              </a:rPr>
              <a:t> </a:t>
            </a:r>
            <a:r>
              <a:rPr dirty="0" baseline="27777" sz="1800" spc="15">
                <a:latin typeface="Times New Roman"/>
                <a:cs typeface="Times New Roman"/>
              </a:rPr>
              <a:t>)</a:t>
            </a:r>
            <a:r>
              <a:rPr dirty="0" baseline="27777" sz="1800" spc="135">
                <a:latin typeface="Times New Roman"/>
                <a:cs typeface="Times New Roman"/>
              </a:rPr>
              <a:t> </a:t>
            </a:r>
            <a:r>
              <a:rPr dirty="0" baseline="27777" sz="1800" spc="7">
                <a:latin typeface="Times New Roman"/>
                <a:cs typeface="Times New Roman"/>
              </a:rPr>
              <a:t>|	</a:t>
            </a:r>
            <a:r>
              <a:rPr dirty="0" baseline="27777" sz="1800" spc="22" i="1">
                <a:latin typeface="Times New Roman"/>
                <a:cs typeface="Times New Roman"/>
              </a:rPr>
              <a:t>d </a:t>
            </a:r>
            <a:r>
              <a:rPr dirty="0" baseline="26666" sz="1875" spc="-22" i="1">
                <a:latin typeface="Symbol"/>
                <a:cs typeface="Symbol"/>
              </a:rPr>
              <a:t></a:t>
            </a:r>
            <a:r>
              <a:rPr dirty="0" baseline="26666" sz="1875" spc="-22" i="1">
                <a:latin typeface="Times New Roman"/>
                <a:cs typeface="Times New Roman"/>
              </a:rPr>
              <a:t> </a:t>
            </a:r>
            <a:r>
              <a:rPr dirty="0" baseline="27777" sz="1800" spc="22">
                <a:latin typeface="Symbol"/>
                <a:cs typeface="Symbol"/>
              </a:rPr>
              <a:t></a:t>
            </a:r>
            <a:r>
              <a:rPr dirty="0" baseline="27777" sz="1800" spc="22">
                <a:latin typeface="Times New Roman"/>
                <a:cs typeface="Times New Roman"/>
              </a:rPr>
              <a:t> </a:t>
            </a:r>
            <a:r>
              <a:rPr dirty="0" baseline="27777" sz="1800" spc="30" i="1">
                <a:latin typeface="Times New Roman"/>
                <a:cs typeface="Times New Roman"/>
              </a:rPr>
              <a:t>E </a:t>
            </a:r>
            <a:r>
              <a:rPr dirty="0" baseline="3472" sz="2400" spc="-7">
                <a:latin typeface="Times New Roman"/>
                <a:cs typeface="Times New Roman"/>
              </a:rPr>
              <a:t>=energy of x(t),</a:t>
            </a:r>
            <a:r>
              <a:rPr dirty="0" baseline="3472" sz="2400" spc="-172">
                <a:latin typeface="Times New Roman"/>
                <a:cs typeface="Times New Roman"/>
              </a:rPr>
              <a:t> </a:t>
            </a:r>
            <a:r>
              <a:rPr dirty="0" baseline="3472" sz="2400">
                <a:latin typeface="Times New Roman"/>
                <a:cs typeface="Times New Roman"/>
              </a:rPr>
              <a:t>then:</a:t>
            </a:r>
            <a:endParaRPr baseline="3472"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700" spc="10">
                <a:latin typeface="Symbol"/>
                <a:cs typeface="Symbol"/>
              </a:rPr>
              <a:t></a:t>
            </a:r>
            <a:r>
              <a:rPr dirty="0" sz="700" spc="-55">
                <a:latin typeface="Times New Roman"/>
                <a:cs typeface="Times New Roman"/>
              </a:rPr>
              <a:t> </a:t>
            </a:r>
            <a:r>
              <a:rPr dirty="0" sz="700" spc="10">
                <a:latin typeface="Symbol"/>
                <a:cs typeface="Symbol"/>
              </a:rPr>
              <a:t></a:t>
            </a:r>
            <a:endParaRPr sz="700">
              <a:latin typeface="Symbol"/>
              <a:cs typeface="Symbo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4516348" y="6863008"/>
            <a:ext cx="833755" cy="0"/>
          </a:xfrm>
          <a:custGeom>
            <a:avLst/>
            <a:gdLst/>
            <a:ahLst/>
            <a:cxnLst/>
            <a:rect l="l" t="t" r="r" b="b"/>
            <a:pathLst>
              <a:path w="833754" h="0">
                <a:moveTo>
                  <a:pt x="0" y="0"/>
                </a:moveTo>
                <a:lnTo>
                  <a:pt x="833291" y="0"/>
                </a:lnTo>
              </a:path>
            </a:pathLst>
          </a:custGeom>
          <a:ln w="96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5604030" y="6863008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 h="0">
                <a:moveTo>
                  <a:pt x="0" y="0"/>
                </a:moveTo>
                <a:lnTo>
                  <a:pt x="380585" y="0"/>
                </a:lnTo>
              </a:path>
            </a:pathLst>
          </a:custGeom>
          <a:ln w="96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5867139" y="7051133"/>
            <a:ext cx="79375" cy="1524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800" spc="20" i="1">
                <a:latin typeface="Times New Roman"/>
                <a:cs typeface="Times New Roman"/>
              </a:rPr>
              <a:t>o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709242" y="6580365"/>
            <a:ext cx="137795" cy="2425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400" spc="25" i="1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592300" y="6905793"/>
            <a:ext cx="203200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204" i="1">
                <a:latin typeface="Symbol"/>
                <a:cs typeface="Symbol"/>
              </a:rPr>
              <a:t>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398838" y="6729809"/>
            <a:ext cx="126364" cy="2425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400" spc="20">
                <a:latin typeface="Symbol"/>
                <a:cs typeface="Symbol"/>
              </a:rPr>
              <a:t>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687360" y="6915829"/>
            <a:ext cx="478790" cy="31686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ts val="1614"/>
              </a:lnSpc>
              <a:spcBef>
                <a:spcPts val="120"/>
              </a:spcBef>
              <a:tabLst>
                <a:tab pos="244475" algn="l"/>
              </a:tabLst>
            </a:pPr>
            <a:r>
              <a:rPr dirty="0" sz="1400" spc="20" i="1">
                <a:latin typeface="Times New Roman"/>
                <a:cs typeface="Times New Roman"/>
              </a:rPr>
              <a:t>n	</a:t>
            </a:r>
            <a:r>
              <a:rPr dirty="0" sz="1400" spc="10">
                <a:latin typeface="Times New Roman"/>
                <a:cs typeface="Times New Roman"/>
              </a:rPr>
              <a:t>(</a:t>
            </a:r>
            <a:r>
              <a:rPr dirty="0" sz="1400" spc="-245">
                <a:latin typeface="Times New Roman"/>
                <a:cs typeface="Times New Roman"/>
              </a:rPr>
              <a:t> </a:t>
            </a:r>
            <a:r>
              <a:rPr dirty="0" sz="1400" spc="10" i="1">
                <a:latin typeface="Times New Roman"/>
                <a:cs typeface="Times New Roman"/>
              </a:rPr>
              <a:t>t</a:t>
            </a:r>
            <a:r>
              <a:rPr dirty="0" sz="1400" spc="-155" i="1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46685">
              <a:lnSpc>
                <a:spcPts val="655"/>
              </a:lnSpc>
            </a:pPr>
            <a:r>
              <a:rPr dirty="0" sz="600" i="1">
                <a:latin typeface="Times New Roman"/>
                <a:cs typeface="Times New Roman"/>
              </a:rPr>
              <a:t>o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505110" y="6580365"/>
            <a:ext cx="744220" cy="2425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400" spc="5">
                <a:latin typeface="Times New Roman"/>
                <a:cs typeface="Times New Roman"/>
              </a:rPr>
              <a:t>| </a:t>
            </a:r>
            <a:r>
              <a:rPr dirty="0" sz="1400" spc="15" i="1">
                <a:latin typeface="Times New Roman"/>
                <a:cs typeface="Times New Roman"/>
              </a:rPr>
              <a:t>y </a:t>
            </a:r>
            <a:r>
              <a:rPr dirty="0" sz="1400" spc="50">
                <a:latin typeface="Times New Roman"/>
                <a:cs typeface="Times New Roman"/>
              </a:rPr>
              <a:t>(</a:t>
            </a:r>
            <a:r>
              <a:rPr dirty="0" sz="1400" spc="50" i="1">
                <a:latin typeface="Times New Roman"/>
                <a:cs typeface="Times New Roman"/>
              </a:rPr>
              <a:t>Tb </a:t>
            </a:r>
            <a:r>
              <a:rPr dirty="0" sz="1400" spc="10">
                <a:latin typeface="Times New Roman"/>
                <a:cs typeface="Times New Roman"/>
              </a:rPr>
              <a:t>)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|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816983" y="6882436"/>
            <a:ext cx="79375" cy="1524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800" spc="20">
                <a:latin typeface="Times New Roman"/>
                <a:cs typeface="Times New Roman"/>
              </a:rPr>
              <a:t>2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234620" y="6546969"/>
            <a:ext cx="79375" cy="1524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800" spc="20">
                <a:latin typeface="Times New Roman"/>
                <a:cs typeface="Times New Roman"/>
              </a:rPr>
              <a:t>2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067805" y="6830948"/>
            <a:ext cx="25146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or: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1251169" y="7624383"/>
            <a:ext cx="839469" cy="0"/>
          </a:xfrm>
          <a:custGeom>
            <a:avLst/>
            <a:gdLst/>
            <a:ahLst/>
            <a:cxnLst/>
            <a:rect l="l" t="t" r="r" b="b"/>
            <a:pathLst>
              <a:path w="839469" h="0">
                <a:moveTo>
                  <a:pt x="0" y="0"/>
                </a:moveTo>
                <a:lnTo>
                  <a:pt x="838853" y="0"/>
                </a:lnTo>
              </a:path>
            </a:pathLst>
          </a:custGeom>
          <a:ln w="1009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2865211" y="7624383"/>
            <a:ext cx="384810" cy="0"/>
          </a:xfrm>
          <a:custGeom>
            <a:avLst/>
            <a:gdLst/>
            <a:ahLst/>
            <a:cxnLst/>
            <a:rect l="l" t="t" r="r" b="b"/>
            <a:pathLst>
              <a:path w="384810" h="0">
                <a:moveTo>
                  <a:pt x="0" y="0"/>
                </a:moveTo>
                <a:lnTo>
                  <a:pt x="384491" y="0"/>
                </a:lnTo>
              </a:path>
            </a:pathLst>
          </a:custGeom>
          <a:ln w="1009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3131874" y="7812973"/>
            <a:ext cx="78740" cy="15176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800" spc="15" i="1">
                <a:latin typeface="Times New Roman"/>
                <a:cs typeface="Times New Roman"/>
              </a:rPr>
              <a:t>o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148558" y="7491183"/>
            <a:ext cx="1635760" cy="2425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952500" algn="l"/>
                <a:tab pos="1522095" algn="l"/>
              </a:tabLst>
            </a:pPr>
            <a:r>
              <a:rPr dirty="0" sz="1400" spc="10">
                <a:latin typeface="Times New Roman"/>
                <a:cs typeface="Times New Roman"/>
              </a:rPr>
              <a:t>[</a:t>
            </a:r>
            <a:r>
              <a:rPr dirty="0" sz="1400" spc="10">
                <a:latin typeface="Times New Roman"/>
                <a:cs typeface="Times New Roman"/>
              </a:rPr>
              <a:t>	</a:t>
            </a:r>
            <a:r>
              <a:rPr dirty="0" sz="1400" spc="10">
                <a:latin typeface="Times New Roman"/>
                <a:cs typeface="Times New Roman"/>
              </a:rPr>
              <a:t>]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m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5">
                <a:latin typeface="Times New Roman"/>
                <a:cs typeface="Times New Roman"/>
              </a:rPr>
              <a:t>x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20">
                <a:latin typeface="Symbol"/>
                <a:cs typeface="Symbol"/>
              </a:rPr>
              <a:t>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423644" y="7667204"/>
            <a:ext cx="1632585" cy="3270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725"/>
              </a:lnSpc>
              <a:spcBef>
                <a:spcPts val="100"/>
              </a:spcBef>
              <a:tabLst>
                <a:tab pos="1442720" algn="l"/>
              </a:tabLst>
            </a:pPr>
            <a:r>
              <a:rPr dirty="0" sz="1400" spc="15" i="1">
                <a:latin typeface="Times New Roman"/>
                <a:cs typeface="Times New Roman"/>
              </a:rPr>
              <a:t>n </a:t>
            </a:r>
            <a:r>
              <a:rPr dirty="0" baseline="59027" sz="1200" spc="22">
                <a:latin typeface="Times New Roman"/>
                <a:cs typeface="Times New Roman"/>
              </a:rPr>
              <a:t>2 </a:t>
            </a:r>
            <a:r>
              <a:rPr dirty="0" sz="1400" spc="10">
                <a:latin typeface="Times New Roman"/>
                <a:cs typeface="Times New Roman"/>
              </a:rPr>
              <a:t>(</a:t>
            </a:r>
            <a:r>
              <a:rPr dirty="0" sz="1400" spc="-100">
                <a:latin typeface="Times New Roman"/>
                <a:cs typeface="Times New Roman"/>
              </a:rPr>
              <a:t> </a:t>
            </a:r>
            <a:r>
              <a:rPr dirty="0" sz="1400" spc="10" i="1">
                <a:latin typeface="Times New Roman"/>
                <a:cs typeface="Times New Roman"/>
              </a:rPr>
              <a:t>t</a:t>
            </a:r>
            <a:r>
              <a:rPr dirty="0" sz="1400" spc="-105" i="1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)	</a:t>
            </a:r>
            <a:r>
              <a:rPr dirty="0" sz="1500" spc="-210" i="1">
                <a:latin typeface="Symbol"/>
                <a:cs typeface="Symbol"/>
              </a:rPr>
              <a:t></a:t>
            </a:r>
            <a:endParaRPr sz="1500">
              <a:latin typeface="Symbol"/>
              <a:cs typeface="Symbol"/>
            </a:endParaRPr>
          </a:p>
          <a:p>
            <a:pPr marL="147320">
              <a:lnSpc>
                <a:spcPts val="645"/>
              </a:lnSpc>
            </a:pPr>
            <a:r>
              <a:rPr dirty="0" sz="600" i="1">
                <a:latin typeface="Times New Roman"/>
                <a:cs typeface="Times New Roman"/>
              </a:rPr>
              <a:t>o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240414" y="7341720"/>
            <a:ext cx="1868805" cy="2425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1743710" algn="l"/>
              </a:tabLst>
            </a:pPr>
            <a:r>
              <a:rPr dirty="0" sz="1400" spc="5">
                <a:latin typeface="Times New Roman"/>
                <a:cs typeface="Times New Roman"/>
              </a:rPr>
              <a:t>|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15" i="1">
                <a:latin typeface="Times New Roman"/>
                <a:cs typeface="Times New Roman"/>
              </a:rPr>
              <a:t>y</a:t>
            </a:r>
            <a:r>
              <a:rPr dirty="0" sz="1400" spc="-75" i="1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(</a:t>
            </a:r>
            <a:r>
              <a:rPr dirty="0" sz="1400" spc="50" i="1">
                <a:latin typeface="Times New Roman"/>
                <a:cs typeface="Times New Roman"/>
              </a:rPr>
              <a:t>T</a:t>
            </a:r>
            <a:r>
              <a:rPr dirty="0" sz="1400" spc="15" i="1">
                <a:latin typeface="Times New Roman"/>
                <a:cs typeface="Times New Roman"/>
              </a:rPr>
              <a:t>b</a:t>
            </a:r>
            <a:r>
              <a:rPr dirty="0" sz="1400" spc="120" i="1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)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|</a:t>
            </a:r>
            <a:r>
              <a:rPr dirty="0" baseline="59027" sz="1200" spc="22">
                <a:latin typeface="Times New Roman"/>
                <a:cs typeface="Times New Roman"/>
              </a:rPr>
              <a:t>2</a:t>
            </a:r>
            <a:r>
              <a:rPr dirty="0" baseline="59027" sz="1200">
                <a:latin typeface="Times New Roman"/>
                <a:cs typeface="Times New Roman"/>
              </a:rPr>
              <a:t>	</a:t>
            </a:r>
            <a:r>
              <a:rPr dirty="0" sz="1400" spc="20" i="1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333115" y="7593329"/>
            <a:ext cx="26358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note that both E and </a:t>
            </a:r>
            <a:r>
              <a:rPr dirty="0" sz="1600" spc="-5">
                <a:latin typeface="Symbol"/>
                <a:cs typeface="Symbol"/>
              </a:rPr>
              <a:t></a:t>
            </a:r>
            <a:r>
              <a:rPr dirty="0" baseline="-7936" sz="1575" spc="-7">
                <a:latin typeface="Times New Roman"/>
                <a:cs typeface="Times New Roman"/>
              </a:rPr>
              <a:t>o </a:t>
            </a:r>
            <a:r>
              <a:rPr dirty="0" sz="1600" spc="-5">
                <a:latin typeface="Times New Roman"/>
                <a:cs typeface="Times New Roman"/>
              </a:rPr>
              <a:t>have</a:t>
            </a:r>
            <a:r>
              <a:rPr dirty="0" sz="1600" spc="-1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1250289" y="8387008"/>
            <a:ext cx="834390" cy="0"/>
          </a:xfrm>
          <a:custGeom>
            <a:avLst/>
            <a:gdLst/>
            <a:ahLst/>
            <a:cxnLst/>
            <a:rect l="l" t="t" r="r" b="b"/>
            <a:pathLst>
              <a:path w="834389" h="0">
                <a:moveTo>
                  <a:pt x="0" y="0"/>
                </a:moveTo>
                <a:lnTo>
                  <a:pt x="834321" y="0"/>
                </a:lnTo>
              </a:path>
            </a:pathLst>
          </a:custGeom>
          <a:ln w="1009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2855962" y="8387008"/>
            <a:ext cx="655320" cy="0"/>
          </a:xfrm>
          <a:custGeom>
            <a:avLst/>
            <a:gdLst/>
            <a:ahLst/>
            <a:cxnLst/>
            <a:rect l="l" t="t" r="r" b="b"/>
            <a:pathLst>
              <a:path w="655320" h="0">
                <a:moveTo>
                  <a:pt x="0" y="0"/>
                </a:moveTo>
                <a:lnTo>
                  <a:pt x="654737" y="0"/>
                </a:lnTo>
              </a:path>
            </a:pathLst>
          </a:custGeom>
          <a:ln w="1009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3061173" y="8575133"/>
            <a:ext cx="78740" cy="1524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800" spc="15" i="1">
                <a:latin typeface="Times New Roman"/>
                <a:cs typeface="Times New Roman"/>
              </a:rPr>
              <a:t>o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098463" y="8104365"/>
            <a:ext cx="137160" cy="2425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400" spc="20" i="1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422076" y="8439829"/>
            <a:ext cx="477520" cy="2425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400" spc="15" i="1">
                <a:latin typeface="Times New Roman"/>
                <a:cs typeface="Times New Roman"/>
              </a:rPr>
              <a:t>n </a:t>
            </a:r>
            <a:r>
              <a:rPr dirty="0" baseline="59027" sz="1200" spc="22">
                <a:latin typeface="Times New Roman"/>
                <a:cs typeface="Times New Roman"/>
              </a:rPr>
              <a:t>2 </a:t>
            </a:r>
            <a:r>
              <a:rPr dirty="0" sz="1400" spc="10">
                <a:latin typeface="Times New Roman"/>
                <a:cs typeface="Times New Roman"/>
              </a:rPr>
              <a:t>(</a:t>
            </a:r>
            <a:r>
              <a:rPr dirty="0" sz="1400" spc="-300">
                <a:latin typeface="Times New Roman"/>
                <a:cs typeface="Times New Roman"/>
              </a:rPr>
              <a:t> </a:t>
            </a:r>
            <a:r>
              <a:rPr dirty="0" sz="1400" spc="5" i="1">
                <a:latin typeface="Times New Roman"/>
                <a:cs typeface="Times New Roman"/>
              </a:rPr>
              <a:t>t </a:t>
            </a:r>
            <a:r>
              <a:rPr dirty="0" sz="1400" spc="1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239527" y="8104365"/>
            <a:ext cx="808990" cy="2425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400" spc="5">
                <a:latin typeface="Times New Roman"/>
                <a:cs typeface="Times New Roman"/>
              </a:rPr>
              <a:t>| </a:t>
            </a:r>
            <a:r>
              <a:rPr dirty="0" sz="1400" spc="10" i="1">
                <a:latin typeface="Times New Roman"/>
                <a:cs typeface="Times New Roman"/>
              </a:rPr>
              <a:t>y </a:t>
            </a:r>
            <a:r>
              <a:rPr dirty="0" sz="1400" spc="50">
                <a:latin typeface="Times New Roman"/>
                <a:cs typeface="Times New Roman"/>
              </a:rPr>
              <a:t>(</a:t>
            </a:r>
            <a:r>
              <a:rPr dirty="0" sz="1400" spc="50" i="1">
                <a:latin typeface="Times New Roman"/>
                <a:cs typeface="Times New Roman"/>
              </a:rPr>
              <a:t>Tb </a:t>
            </a:r>
            <a:r>
              <a:rPr dirty="0" sz="1400" spc="10">
                <a:latin typeface="Times New Roman"/>
                <a:cs typeface="Times New Roman"/>
              </a:rPr>
              <a:t>)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|</a:t>
            </a:r>
            <a:r>
              <a:rPr dirty="0" baseline="59027" sz="1200" spc="82">
                <a:latin typeface="Times New Roman"/>
                <a:cs typeface="Times New Roman"/>
              </a:rPr>
              <a:t>2</a:t>
            </a:r>
            <a:endParaRPr baseline="59027" sz="12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556213" y="8640702"/>
            <a:ext cx="63500" cy="1162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 i="1">
                <a:latin typeface="Times New Roman"/>
                <a:cs typeface="Times New Roman"/>
              </a:rPr>
              <a:t>o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1148493" y="8253809"/>
            <a:ext cx="1898650" cy="4305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ts val="1520"/>
              </a:lnSpc>
              <a:spcBef>
                <a:spcPts val="120"/>
              </a:spcBef>
              <a:tabLst>
                <a:tab pos="947419" algn="l"/>
                <a:tab pos="1514475" algn="l"/>
              </a:tabLst>
            </a:pPr>
            <a:r>
              <a:rPr dirty="0" sz="1400" spc="10">
                <a:latin typeface="Times New Roman"/>
                <a:cs typeface="Times New Roman"/>
              </a:rPr>
              <a:t>[	]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max	</a:t>
            </a:r>
            <a:r>
              <a:rPr dirty="0" sz="1400" spc="15">
                <a:latin typeface="Symbol"/>
                <a:cs typeface="Symbol"/>
              </a:rPr>
              <a:t></a:t>
            </a:r>
            <a:endParaRPr sz="1400">
              <a:latin typeface="Symbol"/>
              <a:cs typeface="Symbol"/>
            </a:endParaRPr>
          </a:p>
          <a:p>
            <a:pPr algn="r" marR="5080">
              <a:lnSpc>
                <a:spcPts val="1639"/>
              </a:lnSpc>
            </a:pPr>
            <a:r>
              <a:rPr dirty="0" sz="1400" spc="-30">
                <a:latin typeface="Times New Roman"/>
                <a:cs typeface="Times New Roman"/>
              </a:rPr>
              <a:t>(</a:t>
            </a:r>
            <a:r>
              <a:rPr dirty="0" sz="1500" spc="-40" i="1">
                <a:latin typeface="Symbol"/>
                <a:cs typeface="Symbol"/>
              </a:rPr>
              <a:t>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185151" y="8355329"/>
            <a:ext cx="270383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-19841" sz="2100" spc="7">
                <a:latin typeface="Times New Roman"/>
                <a:cs typeface="Times New Roman"/>
              </a:rPr>
              <a:t>/ </a:t>
            </a:r>
            <a:r>
              <a:rPr dirty="0" baseline="-19841" sz="2100" spc="22">
                <a:latin typeface="Times New Roman"/>
                <a:cs typeface="Times New Roman"/>
              </a:rPr>
              <a:t>2 </a:t>
            </a:r>
            <a:r>
              <a:rPr dirty="0" baseline="-19841" sz="2100" spc="15">
                <a:latin typeface="Times New Roman"/>
                <a:cs typeface="Times New Roman"/>
              </a:rPr>
              <a:t>) </a:t>
            </a:r>
            <a:r>
              <a:rPr dirty="0" sz="1600" spc="-5">
                <a:latin typeface="Times New Roman"/>
                <a:cs typeface="Times New Roman"/>
              </a:rPr>
              <a:t>=Max SNR at matched</a:t>
            </a:r>
            <a:r>
              <a:rPr dirty="0" sz="1600" spc="-17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filter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130604" y="8771381"/>
            <a:ext cx="5253355" cy="502284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2700" marR="5080">
              <a:lnSpc>
                <a:spcPts val="1839"/>
              </a:lnSpc>
              <a:spcBef>
                <a:spcPts val="225"/>
              </a:spcBef>
            </a:pPr>
            <a:r>
              <a:rPr dirty="0" sz="1600" spc="-5">
                <a:latin typeface="Times New Roman"/>
                <a:cs typeface="Times New Roman"/>
              </a:rPr>
              <a:t>output. </a:t>
            </a:r>
            <a:r>
              <a:rPr dirty="0" sz="1600" spc="-5">
                <a:latin typeface="Symbol"/>
                <a:cs typeface="Symbol"/>
              </a:rPr>
              <a:t></a:t>
            </a:r>
            <a:r>
              <a:rPr dirty="0" baseline="-7936" sz="1575" spc="-7">
                <a:latin typeface="Times New Roman"/>
                <a:cs typeface="Times New Roman"/>
              </a:rPr>
              <a:t>o</a:t>
            </a:r>
            <a:r>
              <a:rPr dirty="0" sz="1600" spc="-5">
                <a:latin typeface="Times New Roman"/>
                <a:cs typeface="Times New Roman"/>
              </a:rPr>
              <a:t>=one-sided AWGN spectral density(Watt/Hz).To find  the condition for maximization, </a:t>
            </a:r>
            <a:r>
              <a:rPr dirty="0" sz="1600">
                <a:latin typeface="Times New Roman"/>
                <a:cs typeface="Times New Roman"/>
              </a:rPr>
              <a:t>recall </a:t>
            </a:r>
            <a:r>
              <a:rPr dirty="0" sz="1600" spc="-5">
                <a:latin typeface="Times New Roman"/>
                <a:cs typeface="Times New Roman"/>
              </a:rPr>
              <a:t>that we used equal sign</a:t>
            </a:r>
            <a:r>
              <a:rPr dirty="0" sz="1600" spc="4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595242" y="9326371"/>
            <a:ext cx="9271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imes New Roman"/>
                <a:cs typeface="Times New Roman"/>
              </a:rPr>
              <a:t>2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130604" y="9237979"/>
            <a:ext cx="31165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Schwartz inequality if </a:t>
            </a:r>
            <a:r>
              <a:rPr dirty="0" sz="1600">
                <a:latin typeface="Times New Roman"/>
                <a:cs typeface="Times New Roman"/>
              </a:rPr>
              <a:t>f</a:t>
            </a:r>
            <a:r>
              <a:rPr dirty="0" baseline="-7936" sz="1575">
                <a:latin typeface="Times New Roman"/>
                <a:cs typeface="Times New Roman"/>
              </a:rPr>
              <a:t>1</a:t>
            </a:r>
            <a:r>
              <a:rPr dirty="0" sz="1600">
                <a:latin typeface="Times New Roman"/>
                <a:cs typeface="Times New Roman"/>
              </a:rPr>
              <a:t>(x)=f</a:t>
            </a:r>
            <a:r>
              <a:rPr dirty="0" baseline="29100" sz="1575">
                <a:latin typeface="Times New Roman"/>
                <a:cs typeface="Times New Roman"/>
              </a:rPr>
              <a:t>* </a:t>
            </a:r>
            <a:r>
              <a:rPr dirty="0" sz="1600" spc="-5">
                <a:latin typeface="Times New Roman"/>
                <a:cs typeface="Times New Roman"/>
              </a:rPr>
              <a:t>(x) ,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 spc="5">
                <a:latin typeface="Times New Roman"/>
                <a:cs typeface="Times New Roman"/>
              </a:rPr>
              <a:t>or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130604" y="9487915"/>
            <a:ext cx="418337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H(</a:t>
            </a:r>
            <a:r>
              <a:rPr dirty="0" sz="1600" spc="-5">
                <a:latin typeface="Symbol"/>
                <a:cs typeface="Symbol"/>
              </a:rPr>
              <a:t></a:t>
            </a:r>
            <a:r>
              <a:rPr dirty="0" sz="1600" spc="-5">
                <a:latin typeface="Times New Roman"/>
                <a:cs typeface="Times New Roman"/>
              </a:rPr>
              <a:t>)=(X(</a:t>
            </a:r>
            <a:r>
              <a:rPr dirty="0" sz="1600" spc="-5">
                <a:latin typeface="Symbol"/>
                <a:cs typeface="Symbol"/>
              </a:rPr>
              <a:t></a:t>
            </a:r>
            <a:r>
              <a:rPr dirty="0" sz="1600" spc="-5">
                <a:latin typeface="Times New Roman"/>
                <a:cs typeface="Times New Roman"/>
              </a:rPr>
              <a:t>)e</a:t>
            </a:r>
            <a:r>
              <a:rPr dirty="0" baseline="29100" sz="1575" spc="-7">
                <a:latin typeface="Times New Roman"/>
                <a:cs typeface="Times New Roman"/>
              </a:rPr>
              <a:t>jwTb</a:t>
            </a:r>
            <a:r>
              <a:rPr dirty="0" sz="1600" spc="-5">
                <a:latin typeface="Times New Roman"/>
                <a:cs typeface="Times New Roman"/>
              </a:rPr>
              <a:t>)</a:t>
            </a:r>
            <a:r>
              <a:rPr dirty="0" baseline="29100" sz="1575" spc="-7">
                <a:latin typeface="Times New Roman"/>
                <a:cs typeface="Times New Roman"/>
              </a:rPr>
              <a:t>*</a:t>
            </a:r>
            <a:r>
              <a:rPr dirty="0" sz="1600" spc="-5">
                <a:latin typeface="Times New Roman"/>
                <a:cs typeface="Times New Roman"/>
              </a:rPr>
              <a:t>=X</a:t>
            </a:r>
            <a:r>
              <a:rPr dirty="0" baseline="29100" sz="1575" spc="-7">
                <a:latin typeface="Times New Roman"/>
                <a:cs typeface="Times New Roman"/>
              </a:rPr>
              <a:t>*</a:t>
            </a:r>
            <a:r>
              <a:rPr dirty="0" sz="1600" spc="-5">
                <a:latin typeface="Times New Roman"/>
                <a:cs typeface="Times New Roman"/>
              </a:rPr>
              <a:t>(</a:t>
            </a:r>
            <a:r>
              <a:rPr dirty="0" sz="1600" spc="-5">
                <a:latin typeface="Symbol"/>
                <a:cs typeface="Symbol"/>
              </a:rPr>
              <a:t></a:t>
            </a:r>
            <a:r>
              <a:rPr dirty="0" sz="1600" spc="-5">
                <a:latin typeface="Times New Roman"/>
                <a:cs typeface="Times New Roman"/>
              </a:rPr>
              <a:t>)e</a:t>
            </a:r>
            <a:r>
              <a:rPr dirty="0" baseline="29100" sz="1575" spc="-7">
                <a:latin typeface="Times New Roman"/>
                <a:cs typeface="Times New Roman"/>
              </a:rPr>
              <a:t>-jwTb</a:t>
            </a:r>
            <a:r>
              <a:rPr dirty="0" sz="1600" spc="-5">
                <a:latin typeface="Times New Roman"/>
                <a:cs typeface="Times New Roman"/>
              </a:rPr>
              <a:t>, or in time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domain: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244466"/>
            <a:ext cx="5047615" cy="751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0"/>
              </a:lnSpc>
              <a:spcBef>
                <a:spcPts val="95"/>
              </a:spcBef>
              <a:tabLst>
                <a:tab pos="2218690" algn="l"/>
                <a:tab pos="2811780" algn="l"/>
              </a:tabLst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 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so(t)=(V/Tb)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	for	Tb&gt;t&gt;0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  <a:tabLst>
                <a:tab pos="3819525" algn="l"/>
              </a:tabLst>
            </a:pPr>
            <a:r>
              <a:rPr dirty="0" sz="1600" spc="-5">
                <a:latin typeface="Times New Roman"/>
                <a:cs typeface="Times New Roman"/>
              </a:rPr>
              <a:t>Then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h(t)=so(Tb-t)=(V/Tb)(Tb-t)=V-(V/Tb)t	for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Tb&gt;t&gt;0.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600" spc="-5">
                <a:latin typeface="Times New Roman"/>
                <a:cs typeface="Times New Roman"/>
              </a:rPr>
              <a:t>And the </a:t>
            </a:r>
            <a:r>
              <a:rPr dirty="0" sz="1600" spc="-10">
                <a:latin typeface="Times New Roman"/>
                <a:cs typeface="Times New Roman"/>
              </a:rPr>
              <a:t>max </a:t>
            </a:r>
            <a:r>
              <a:rPr dirty="0" sz="1600" spc="-5">
                <a:latin typeface="Times New Roman"/>
                <a:cs typeface="Times New Roman"/>
              </a:rPr>
              <a:t>SNR =E/(</a:t>
            </a:r>
            <a:r>
              <a:rPr dirty="0" sz="1600" spc="-5">
                <a:latin typeface="Symbol"/>
                <a:cs typeface="Symbol"/>
              </a:rPr>
              <a:t></a:t>
            </a:r>
            <a:r>
              <a:rPr dirty="0" baseline="-7936" sz="1575" spc="-7">
                <a:latin typeface="Times New Roman"/>
                <a:cs typeface="Times New Roman"/>
              </a:rPr>
              <a:t>o</a:t>
            </a:r>
            <a:r>
              <a:rPr dirty="0" sz="1600" spc="-5">
                <a:latin typeface="Times New Roman"/>
                <a:cs typeface="Times New Roman"/>
              </a:rPr>
              <a:t>/2), </a:t>
            </a:r>
            <a:r>
              <a:rPr dirty="0" sz="1600">
                <a:latin typeface="Times New Roman"/>
                <a:cs typeface="Times New Roman"/>
              </a:rPr>
              <a:t>where </a:t>
            </a:r>
            <a:r>
              <a:rPr dirty="0" sz="1600" spc="-5">
                <a:latin typeface="Times New Roman"/>
                <a:cs typeface="Times New Roman"/>
              </a:rPr>
              <a:t>E can also be found</a:t>
            </a:r>
            <a:r>
              <a:rPr dirty="0" sz="1600" spc="7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from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5181980"/>
            <a:ext cx="162179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the </a:t>
            </a:r>
            <a:r>
              <a:rPr dirty="0" sz="1600" spc="-10">
                <a:latin typeface="Times New Roman"/>
                <a:cs typeface="Times New Roman"/>
              </a:rPr>
              <a:t>time </a:t>
            </a:r>
            <a:r>
              <a:rPr dirty="0" sz="1600" spc="-5">
                <a:latin typeface="Times New Roman"/>
                <a:cs typeface="Times New Roman"/>
              </a:rPr>
              <a:t>domain</a:t>
            </a:r>
            <a:r>
              <a:rPr dirty="0" sz="1600" spc="-4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as: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115613" y="5296405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4" h="0">
                <a:moveTo>
                  <a:pt x="0" y="0"/>
                </a:moveTo>
                <a:lnTo>
                  <a:pt x="312606" y="0"/>
                </a:lnTo>
              </a:path>
            </a:pathLst>
          </a:custGeom>
          <a:ln w="769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976323" y="5296405"/>
            <a:ext cx="430530" cy="0"/>
          </a:xfrm>
          <a:custGeom>
            <a:avLst/>
            <a:gdLst/>
            <a:ahLst/>
            <a:cxnLst/>
            <a:rect l="l" t="t" r="r" b="b"/>
            <a:pathLst>
              <a:path w="430529" h="0">
                <a:moveTo>
                  <a:pt x="0" y="0"/>
                </a:moveTo>
                <a:lnTo>
                  <a:pt x="430114" y="0"/>
                </a:lnTo>
              </a:path>
            </a:pathLst>
          </a:custGeom>
          <a:ln w="769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133553" y="5338174"/>
            <a:ext cx="99695" cy="1993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3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01196" y="5456553"/>
            <a:ext cx="685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latin typeface="Times New Roman"/>
                <a:cs typeface="Times New Roman"/>
              </a:rPr>
              <a:t>0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66104" y="5026541"/>
            <a:ext cx="1400810" cy="2381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555"/>
              </a:lnSpc>
              <a:spcBef>
                <a:spcPts val="110"/>
              </a:spcBef>
              <a:tabLst>
                <a:tab pos="337820" algn="l"/>
                <a:tab pos="1165860" algn="l"/>
              </a:tabLst>
            </a:pPr>
            <a:r>
              <a:rPr dirty="0" sz="650" spc="-10" i="1">
                <a:latin typeface="Times New Roman"/>
                <a:cs typeface="Times New Roman"/>
              </a:rPr>
              <a:t>Tb	</a:t>
            </a:r>
            <a:r>
              <a:rPr dirty="0" baseline="-8547" sz="975" spc="15">
                <a:latin typeface="Times New Roman"/>
                <a:cs typeface="Times New Roman"/>
              </a:rPr>
              <a:t>2	2</a:t>
            </a:r>
            <a:endParaRPr baseline="-8547" sz="975">
              <a:latin typeface="Times New Roman"/>
              <a:cs typeface="Times New Roman"/>
            </a:endParaRPr>
          </a:p>
          <a:p>
            <a:pPr marL="177165">
              <a:lnSpc>
                <a:spcPts val="1095"/>
              </a:lnSpc>
              <a:tabLst>
                <a:tab pos="1005205" algn="l"/>
                <a:tab pos="1225550" algn="l"/>
              </a:tabLst>
            </a:pPr>
            <a:r>
              <a:rPr dirty="0" sz="1100" spc="40" i="1">
                <a:latin typeface="Times New Roman"/>
                <a:cs typeface="Times New Roman"/>
              </a:rPr>
              <a:t>V</a:t>
            </a:r>
            <a:r>
              <a:rPr dirty="0" sz="1100" spc="40" i="1">
                <a:latin typeface="Times New Roman"/>
                <a:cs typeface="Times New Roman"/>
              </a:rPr>
              <a:t>	</a:t>
            </a:r>
            <a:r>
              <a:rPr dirty="0" sz="1100" spc="40" i="1">
                <a:latin typeface="Times New Roman"/>
                <a:cs typeface="Times New Roman"/>
              </a:rPr>
              <a:t>V</a:t>
            </a:r>
            <a:r>
              <a:rPr dirty="0" sz="1100" spc="40" i="1">
                <a:latin typeface="Times New Roman"/>
                <a:cs typeface="Times New Roman"/>
              </a:rPr>
              <a:t>	</a:t>
            </a:r>
            <a:r>
              <a:rPr dirty="0" sz="1100" spc="55" i="1">
                <a:latin typeface="Times New Roman"/>
                <a:cs typeface="Times New Roman"/>
              </a:rPr>
              <a:t>Tb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91207" y="5026541"/>
            <a:ext cx="10604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-30" i="1">
                <a:latin typeface="Times New Roman"/>
                <a:cs typeface="Times New Roman"/>
              </a:rPr>
              <a:t>Tb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09647" y="5295934"/>
            <a:ext cx="685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 i="1">
                <a:latin typeface="Times New Roman"/>
                <a:cs typeface="Times New Roman"/>
              </a:rPr>
              <a:t>o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42773" y="5187304"/>
            <a:ext cx="468630" cy="1993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15" i="1">
                <a:latin typeface="Times New Roman"/>
                <a:cs typeface="Times New Roman"/>
              </a:rPr>
              <a:t>t </a:t>
            </a:r>
            <a:r>
              <a:rPr dirty="0" baseline="59829" sz="975" spc="15">
                <a:latin typeface="Times New Roman"/>
                <a:cs typeface="Times New Roman"/>
              </a:rPr>
              <a:t>2 </a:t>
            </a:r>
            <a:r>
              <a:rPr dirty="0" sz="1100" spc="25" i="1">
                <a:latin typeface="Times New Roman"/>
                <a:cs typeface="Times New Roman"/>
              </a:rPr>
              <a:t>dt</a:t>
            </a:r>
            <a:r>
              <a:rPr dirty="0" sz="1100" spc="145" i="1">
                <a:latin typeface="Times New Roman"/>
                <a:cs typeface="Times New Roman"/>
              </a:rPr>
              <a:t> </a:t>
            </a:r>
            <a:r>
              <a:rPr dirty="0" sz="1100" spc="35">
                <a:latin typeface="Symbol"/>
                <a:cs typeface="Symbol"/>
              </a:rPr>
              <a:t>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63177" y="5187304"/>
            <a:ext cx="1159510" cy="1993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476884" algn="l"/>
              </a:tabLst>
            </a:pPr>
            <a:r>
              <a:rPr dirty="0" sz="1100" spc="40" i="1">
                <a:latin typeface="Times New Roman"/>
                <a:cs typeface="Times New Roman"/>
              </a:rPr>
              <a:t>E </a:t>
            </a:r>
            <a:r>
              <a:rPr dirty="0" sz="1100" spc="90" i="1">
                <a:latin typeface="Times New Roman"/>
                <a:cs typeface="Times New Roman"/>
              </a:rPr>
              <a:t> </a:t>
            </a:r>
            <a:r>
              <a:rPr dirty="0" sz="1100" spc="35">
                <a:latin typeface="Symbol"/>
                <a:cs typeface="Symbol"/>
              </a:rPr>
              <a:t></a:t>
            </a:r>
            <a:r>
              <a:rPr dirty="0" sz="1100" spc="35">
                <a:latin typeface="Times New Roman"/>
                <a:cs typeface="Times New Roman"/>
              </a:rPr>
              <a:t>	</a:t>
            </a:r>
            <a:r>
              <a:rPr dirty="0" sz="1100" spc="25" i="1">
                <a:latin typeface="Times New Roman"/>
                <a:cs typeface="Times New Roman"/>
              </a:rPr>
              <a:t>s </a:t>
            </a:r>
            <a:r>
              <a:rPr dirty="0" baseline="59829" sz="975" spc="15">
                <a:latin typeface="Times New Roman"/>
                <a:cs typeface="Times New Roman"/>
              </a:rPr>
              <a:t>2 </a:t>
            </a:r>
            <a:r>
              <a:rPr dirty="0" sz="1100" spc="20">
                <a:latin typeface="Times New Roman"/>
                <a:cs typeface="Times New Roman"/>
              </a:rPr>
              <a:t>( </a:t>
            </a:r>
            <a:r>
              <a:rPr dirty="0" sz="1100" spc="15" i="1">
                <a:latin typeface="Times New Roman"/>
                <a:cs typeface="Times New Roman"/>
              </a:rPr>
              <a:t>t </a:t>
            </a:r>
            <a:r>
              <a:rPr dirty="0" sz="1100" spc="20">
                <a:latin typeface="Times New Roman"/>
                <a:cs typeface="Times New Roman"/>
              </a:rPr>
              <a:t>) </a:t>
            </a:r>
            <a:r>
              <a:rPr dirty="0" sz="1100" spc="25" i="1">
                <a:latin typeface="Times New Roman"/>
                <a:cs typeface="Times New Roman"/>
              </a:rPr>
              <a:t>dt</a:t>
            </a:r>
            <a:r>
              <a:rPr dirty="0" sz="1100" spc="100" i="1">
                <a:latin typeface="Times New Roman"/>
                <a:cs typeface="Times New Roman"/>
              </a:rPr>
              <a:t> </a:t>
            </a:r>
            <a:r>
              <a:rPr dirty="0" sz="1100" spc="35">
                <a:latin typeface="Symbol"/>
                <a:cs typeface="Symbol"/>
              </a:rPr>
              <a:t>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90151" y="5268939"/>
            <a:ext cx="403860" cy="2857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21241" sz="2550" spc="15">
                <a:latin typeface="Symbol"/>
                <a:cs typeface="Symbol"/>
              </a:rPr>
              <a:t></a:t>
            </a:r>
            <a:r>
              <a:rPr dirty="0" baseline="21241" sz="2550" spc="15">
                <a:latin typeface="Times New Roman"/>
                <a:cs typeface="Times New Roman"/>
              </a:rPr>
              <a:t> </a:t>
            </a:r>
            <a:r>
              <a:rPr dirty="0" sz="1100" spc="45" i="1">
                <a:latin typeface="Times New Roman"/>
                <a:cs typeface="Times New Roman"/>
              </a:rPr>
              <a:t>Tb</a:t>
            </a:r>
            <a:r>
              <a:rPr dirty="0" sz="1100" spc="100" i="1">
                <a:latin typeface="Times New Roman"/>
                <a:cs typeface="Times New Roman"/>
              </a:rPr>
              <a:t> </a:t>
            </a:r>
            <a:r>
              <a:rPr dirty="0" baseline="59829" sz="975" spc="15">
                <a:latin typeface="Times New Roman"/>
                <a:cs typeface="Times New Roman"/>
              </a:rPr>
              <a:t>2</a:t>
            </a:r>
            <a:endParaRPr baseline="59829" sz="975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115270" y="5153540"/>
            <a:ext cx="86360" cy="429895"/>
          </a:xfrm>
          <a:prstGeom prst="rect">
            <a:avLst/>
          </a:prstGeom>
        </p:spPr>
        <p:txBody>
          <a:bodyPr wrap="square" lIns="0" tIns="444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dirty="0" sz="1700" spc="10">
                <a:latin typeface="Symbol"/>
                <a:cs typeface="Symbol"/>
              </a:rPr>
              <a:t></a:t>
            </a:r>
            <a:endParaRPr sz="1700">
              <a:latin typeface="Symbol"/>
              <a:cs typeface="Symbol"/>
            </a:endParaRPr>
          </a:p>
          <a:p>
            <a:pPr marL="23495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latin typeface="Times New Roman"/>
                <a:cs typeface="Times New Roman"/>
              </a:rPr>
              <a:t>0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442584" y="5181980"/>
            <a:ext cx="5327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,</a:t>
            </a:r>
            <a:r>
              <a:rPr dirty="0" sz="1600" spc="-7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174158" y="5928181"/>
            <a:ext cx="580390" cy="0"/>
          </a:xfrm>
          <a:custGeom>
            <a:avLst/>
            <a:gdLst/>
            <a:ahLst/>
            <a:cxnLst/>
            <a:rect l="l" t="t" r="r" b="b"/>
            <a:pathLst>
              <a:path w="580389" h="0">
                <a:moveTo>
                  <a:pt x="0" y="0"/>
                </a:moveTo>
                <a:lnTo>
                  <a:pt x="580348" y="0"/>
                </a:lnTo>
              </a:path>
            </a:pathLst>
          </a:custGeom>
          <a:ln w="89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296131" y="5968280"/>
            <a:ext cx="289560" cy="2711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325"/>
              </a:lnSpc>
              <a:spcBef>
                <a:spcPts val="100"/>
              </a:spcBef>
            </a:pPr>
            <a:r>
              <a:rPr dirty="0" sz="1250" spc="-45">
                <a:latin typeface="Times New Roman"/>
                <a:cs typeface="Times New Roman"/>
              </a:rPr>
              <a:t>3</a:t>
            </a:r>
            <a:r>
              <a:rPr dirty="0" sz="1350" spc="-45" i="1">
                <a:latin typeface="Symbol"/>
                <a:cs typeface="Symbol"/>
              </a:rPr>
              <a:t></a:t>
            </a:r>
            <a:endParaRPr sz="1350">
              <a:latin typeface="Symbol"/>
              <a:cs typeface="Symbol"/>
            </a:endParaRPr>
          </a:p>
          <a:p>
            <a:pPr algn="r" marR="5080">
              <a:lnSpc>
                <a:spcPts val="605"/>
              </a:lnSpc>
            </a:pPr>
            <a:r>
              <a:rPr dirty="0" sz="750" spc="-10" i="1">
                <a:latin typeface="Times New Roman"/>
                <a:cs typeface="Times New Roman"/>
              </a:rPr>
              <a:t>o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175767" y="5669524"/>
            <a:ext cx="533400" cy="22161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250" spc="35">
                <a:latin typeface="Times New Roman"/>
                <a:cs typeface="Times New Roman"/>
              </a:rPr>
              <a:t>2</a:t>
            </a:r>
            <a:r>
              <a:rPr dirty="0" sz="1250" spc="35" i="1">
                <a:latin typeface="Times New Roman"/>
                <a:cs typeface="Times New Roman"/>
              </a:rPr>
              <a:t>V </a:t>
            </a:r>
            <a:r>
              <a:rPr dirty="0" baseline="55555" sz="1125" spc="-15">
                <a:latin typeface="Times New Roman"/>
                <a:cs typeface="Times New Roman"/>
              </a:rPr>
              <a:t>2</a:t>
            </a:r>
            <a:r>
              <a:rPr dirty="0" baseline="55555" sz="1125" spc="225">
                <a:latin typeface="Times New Roman"/>
                <a:cs typeface="Times New Roman"/>
              </a:rPr>
              <a:t> </a:t>
            </a:r>
            <a:r>
              <a:rPr dirty="0" sz="1250" spc="35" i="1">
                <a:latin typeface="Times New Roman"/>
                <a:cs typeface="Times New Roman"/>
              </a:rPr>
              <a:t>Tb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30604" y="5843396"/>
            <a:ext cx="17195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655445" algn="l"/>
              </a:tabLst>
            </a:pPr>
            <a:r>
              <a:rPr dirty="0" sz="1600" spc="-5">
                <a:latin typeface="Times New Roman"/>
                <a:cs typeface="Times New Roman"/>
              </a:rPr>
              <a:t>(SNR</a:t>
            </a:r>
            <a:r>
              <a:rPr dirty="0" sz="1600" spc="10">
                <a:latin typeface="Times New Roman"/>
                <a:cs typeface="Times New Roman"/>
              </a:rPr>
              <a:t>)</a:t>
            </a:r>
            <a:r>
              <a:rPr dirty="0" sz="1600" spc="-25">
                <a:latin typeface="Times New Roman"/>
                <a:cs typeface="Times New Roman"/>
              </a:rPr>
              <a:t>m</a:t>
            </a:r>
            <a:r>
              <a:rPr dirty="0" sz="1600" spc="-5">
                <a:latin typeface="Times New Roman"/>
                <a:cs typeface="Times New Roman"/>
              </a:rPr>
              <a:t>ax=</a:t>
            </a:r>
            <a:r>
              <a:rPr dirty="0" sz="1600">
                <a:latin typeface="Times New Roman"/>
                <a:cs typeface="Times New Roman"/>
              </a:rPr>
              <a:t>	</a:t>
            </a:r>
            <a:r>
              <a:rPr dirty="0" sz="1600" spc="-5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30604" y="6218301"/>
            <a:ext cx="5807710" cy="5175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Practical Implementation of the Matched</a:t>
            </a:r>
            <a:r>
              <a:rPr dirty="0" u="sng" sz="1600" spc="3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filter: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  <a:tabLst>
                <a:tab pos="4415790" algn="l"/>
              </a:tabLst>
            </a:pPr>
            <a:r>
              <a:rPr dirty="0" sz="1600" spc="-10">
                <a:latin typeface="Times New Roman"/>
                <a:cs typeface="Times New Roman"/>
              </a:rPr>
              <a:t>We </a:t>
            </a:r>
            <a:r>
              <a:rPr dirty="0" sz="1600" spc="-5">
                <a:latin typeface="Times New Roman"/>
                <a:cs typeface="Times New Roman"/>
              </a:rPr>
              <a:t>know that h(t)=x(Tb-t), and</a:t>
            </a:r>
            <a:r>
              <a:rPr dirty="0" sz="1600" spc="1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since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y(t)=h(t)</a:t>
            </a:r>
            <a:r>
              <a:rPr dirty="0" sz="1600" spc="-5">
                <a:latin typeface="Symbol"/>
                <a:cs typeface="Symbol"/>
              </a:rPr>
              <a:t></a:t>
            </a:r>
            <a:r>
              <a:rPr dirty="0" sz="1600" spc="-5">
                <a:latin typeface="Times New Roman"/>
                <a:cs typeface="Times New Roman"/>
              </a:rPr>
              <a:t>x(t)	(</a:t>
            </a:r>
            <a:r>
              <a:rPr dirty="0" sz="1600" spc="-5">
                <a:latin typeface="Symbol"/>
                <a:cs typeface="Symbol"/>
              </a:rPr>
              <a:t></a:t>
            </a:r>
            <a:r>
              <a:rPr dirty="0" sz="1600" spc="-5">
                <a:latin typeface="Times New Roman"/>
                <a:cs typeface="Times New Roman"/>
              </a:rPr>
              <a:t>=convolution)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80795" y="6863464"/>
            <a:ext cx="1781810" cy="49593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 i="1">
                <a:latin typeface="Times New Roman"/>
                <a:cs typeface="Times New Roman"/>
              </a:rPr>
              <a:t>y</a:t>
            </a:r>
            <a:r>
              <a:rPr dirty="0" sz="1200" spc="-75" i="1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(</a:t>
            </a:r>
            <a:r>
              <a:rPr dirty="0" sz="1200" spc="-185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t</a:t>
            </a:r>
            <a:r>
              <a:rPr dirty="0" sz="1200" spc="-100" i="1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)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Symbol"/>
                <a:cs typeface="Symbol"/>
              </a:rPr>
              <a:t>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baseline="-18518" sz="2700" spc="7">
                <a:latin typeface="Symbol"/>
                <a:cs typeface="Symbol"/>
              </a:rPr>
              <a:t></a:t>
            </a:r>
            <a:r>
              <a:rPr dirty="0" baseline="-18518" sz="2700" spc="37">
                <a:latin typeface="Times New Roman"/>
                <a:cs typeface="Times New Roman"/>
              </a:rPr>
              <a:t> </a:t>
            </a:r>
            <a:r>
              <a:rPr dirty="0" sz="1200" spc="5" i="1">
                <a:latin typeface="Times New Roman"/>
                <a:cs typeface="Times New Roman"/>
              </a:rPr>
              <a:t>x</a:t>
            </a:r>
            <a:r>
              <a:rPr dirty="0" sz="1200" spc="-100" i="1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(</a:t>
            </a:r>
            <a:r>
              <a:rPr dirty="0" sz="1250" spc="-10" i="1">
                <a:latin typeface="Symbol"/>
                <a:cs typeface="Symbol"/>
              </a:rPr>
              <a:t></a:t>
            </a:r>
            <a:r>
              <a:rPr dirty="0" sz="1250" spc="95" i="1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)</a:t>
            </a:r>
            <a:r>
              <a:rPr dirty="0" sz="1200" spc="-135">
                <a:latin typeface="Times New Roman"/>
                <a:cs typeface="Times New Roman"/>
              </a:rPr>
              <a:t> </a:t>
            </a:r>
            <a:r>
              <a:rPr dirty="0" sz="1200" spc="5" i="1">
                <a:latin typeface="Times New Roman"/>
                <a:cs typeface="Times New Roman"/>
              </a:rPr>
              <a:t>h</a:t>
            </a:r>
            <a:r>
              <a:rPr dirty="0" sz="1200" spc="-90" i="1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(</a:t>
            </a:r>
            <a:r>
              <a:rPr dirty="0" sz="1200" spc="-190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t</a:t>
            </a:r>
            <a:r>
              <a:rPr dirty="0" sz="1200" spc="200" i="1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Symbol"/>
                <a:cs typeface="Symbol"/>
              </a:rPr>
              <a:t>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50" spc="-15" i="1">
                <a:latin typeface="Symbol"/>
                <a:cs typeface="Symbol"/>
              </a:rPr>
              <a:t></a:t>
            </a:r>
            <a:r>
              <a:rPr dirty="0" sz="1250" spc="95" i="1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)</a:t>
            </a:r>
            <a:r>
              <a:rPr dirty="0" sz="1200" spc="-135">
                <a:latin typeface="Times New Roman"/>
                <a:cs typeface="Times New Roman"/>
              </a:rPr>
              <a:t> </a:t>
            </a:r>
            <a:r>
              <a:rPr dirty="0" sz="1200" spc="5" i="1">
                <a:latin typeface="Times New Roman"/>
                <a:cs typeface="Times New Roman"/>
              </a:rPr>
              <a:t>d</a:t>
            </a:r>
            <a:r>
              <a:rPr dirty="0" sz="1200" spc="-120" i="1">
                <a:latin typeface="Times New Roman"/>
                <a:cs typeface="Times New Roman"/>
              </a:rPr>
              <a:t> </a:t>
            </a:r>
            <a:r>
              <a:rPr dirty="0" sz="1250" spc="-15" i="1">
                <a:latin typeface="Symbol"/>
                <a:cs typeface="Symbol"/>
              </a:rPr>
              <a:t></a:t>
            </a:r>
            <a:endParaRPr sz="1250">
              <a:latin typeface="Symbol"/>
              <a:cs typeface="Symbol"/>
            </a:endParaRPr>
          </a:p>
          <a:p>
            <a:pPr marL="546100">
              <a:lnSpc>
                <a:spcPct val="100000"/>
              </a:lnSpc>
              <a:spcBef>
                <a:spcPts val="685"/>
              </a:spcBef>
            </a:pPr>
            <a:r>
              <a:rPr dirty="0" sz="700">
                <a:latin typeface="Times New Roman"/>
                <a:cs typeface="Times New Roman"/>
              </a:rPr>
              <a:t>0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118230" y="6960869"/>
            <a:ext cx="963294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and at</a:t>
            </a:r>
            <a:r>
              <a:rPr dirty="0" sz="1600" spc="-8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t=Tb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722935" y="6769488"/>
            <a:ext cx="3191510" cy="1333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093720" algn="l"/>
              </a:tabLst>
            </a:pPr>
            <a:r>
              <a:rPr dirty="0" sz="700" i="1">
                <a:latin typeface="Times New Roman"/>
                <a:cs typeface="Times New Roman"/>
              </a:rPr>
              <a:t>t</a:t>
            </a:r>
            <a:r>
              <a:rPr dirty="0" sz="700" i="1">
                <a:latin typeface="Times New Roman"/>
                <a:cs typeface="Times New Roman"/>
              </a:rPr>
              <a:t>	</a:t>
            </a:r>
            <a:r>
              <a:rPr dirty="0" sz="700" spc="-45" i="1">
                <a:latin typeface="Times New Roman"/>
                <a:cs typeface="Times New Roman"/>
              </a:rPr>
              <a:t>Tb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158407" y="6863464"/>
            <a:ext cx="2067560" cy="49593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 i="1">
                <a:latin typeface="Times New Roman"/>
                <a:cs typeface="Times New Roman"/>
              </a:rPr>
              <a:t>y </a:t>
            </a:r>
            <a:r>
              <a:rPr dirty="0" sz="1200" spc="35">
                <a:latin typeface="Times New Roman"/>
                <a:cs typeface="Times New Roman"/>
              </a:rPr>
              <a:t>(</a:t>
            </a:r>
            <a:r>
              <a:rPr dirty="0" sz="1200" spc="35" i="1">
                <a:latin typeface="Times New Roman"/>
                <a:cs typeface="Times New Roman"/>
              </a:rPr>
              <a:t>Tb </a:t>
            </a:r>
            <a:r>
              <a:rPr dirty="0" sz="1200">
                <a:latin typeface="Times New Roman"/>
                <a:cs typeface="Times New Roman"/>
              </a:rPr>
              <a:t>) </a:t>
            </a:r>
            <a:r>
              <a:rPr dirty="0" sz="1200" spc="5">
                <a:latin typeface="Symbol"/>
                <a:cs typeface="Symbol"/>
              </a:rPr>
              <a:t>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baseline="-18518" sz="2700" spc="7">
                <a:latin typeface="Symbol"/>
                <a:cs typeface="Symbol"/>
              </a:rPr>
              <a:t></a:t>
            </a:r>
            <a:r>
              <a:rPr dirty="0" baseline="-18518" sz="2700" spc="7">
                <a:latin typeface="Times New Roman"/>
                <a:cs typeface="Times New Roman"/>
              </a:rPr>
              <a:t> </a:t>
            </a:r>
            <a:r>
              <a:rPr dirty="0" sz="1200" spc="5" i="1">
                <a:latin typeface="Times New Roman"/>
                <a:cs typeface="Times New Roman"/>
              </a:rPr>
              <a:t>x </a:t>
            </a:r>
            <a:r>
              <a:rPr dirty="0" sz="1200" spc="-15">
                <a:latin typeface="Times New Roman"/>
                <a:cs typeface="Times New Roman"/>
              </a:rPr>
              <a:t>(</a:t>
            </a:r>
            <a:r>
              <a:rPr dirty="0" sz="1250" spc="-15" i="1">
                <a:latin typeface="Symbol"/>
                <a:cs typeface="Symbol"/>
              </a:rPr>
              <a:t></a:t>
            </a:r>
            <a:r>
              <a:rPr dirty="0" sz="1250" spc="-15" i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) </a:t>
            </a:r>
            <a:r>
              <a:rPr dirty="0" sz="1200" spc="5" i="1">
                <a:latin typeface="Times New Roman"/>
                <a:cs typeface="Times New Roman"/>
              </a:rPr>
              <a:t>h </a:t>
            </a:r>
            <a:r>
              <a:rPr dirty="0" sz="1200" spc="35">
                <a:latin typeface="Times New Roman"/>
                <a:cs typeface="Times New Roman"/>
              </a:rPr>
              <a:t>(</a:t>
            </a:r>
            <a:r>
              <a:rPr dirty="0" sz="1200" spc="35" i="1">
                <a:latin typeface="Times New Roman"/>
                <a:cs typeface="Times New Roman"/>
              </a:rPr>
              <a:t>Tb </a:t>
            </a:r>
            <a:r>
              <a:rPr dirty="0" sz="1200" spc="5">
                <a:latin typeface="Symbol"/>
                <a:cs typeface="Symbol"/>
              </a:rPr>
              <a:t>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50" spc="-20" i="1">
                <a:latin typeface="Symbol"/>
                <a:cs typeface="Symbol"/>
              </a:rPr>
              <a:t></a:t>
            </a:r>
            <a:r>
              <a:rPr dirty="0" sz="1250" spc="-20" i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) </a:t>
            </a:r>
            <a:r>
              <a:rPr dirty="0" sz="1200" spc="5" i="1">
                <a:latin typeface="Times New Roman"/>
                <a:cs typeface="Times New Roman"/>
              </a:rPr>
              <a:t>d</a:t>
            </a:r>
            <a:r>
              <a:rPr dirty="0" sz="1200" spc="20" i="1">
                <a:latin typeface="Times New Roman"/>
                <a:cs typeface="Times New Roman"/>
              </a:rPr>
              <a:t> </a:t>
            </a:r>
            <a:r>
              <a:rPr dirty="0" sz="1250" spc="-20" i="1">
                <a:latin typeface="Symbol"/>
                <a:cs typeface="Symbol"/>
              </a:rPr>
              <a:t></a:t>
            </a:r>
            <a:endParaRPr sz="1250">
              <a:latin typeface="Symbol"/>
              <a:cs typeface="Symbol"/>
            </a:endParaRPr>
          </a:p>
          <a:p>
            <a:pPr algn="ctr" marR="623570">
              <a:lnSpc>
                <a:spcPct val="100000"/>
              </a:lnSpc>
              <a:spcBef>
                <a:spcPts val="685"/>
              </a:spcBef>
            </a:pPr>
            <a:r>
              <a:rPr dirty="0" sz="700">
                <a:latin typeface="Times New Roman"/>
                <a:cs typeface="Times New Roman"/>
              </a:rPr>
              <a:t>0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084124" y="7417736"/>
            <a:ext cx="109855" cy="1333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700" spc="-40" i="1">
                <a:latin typeface="Times New Roman"/>
                <a:cs typeface="Times New Roman"/>
              </a:rPr>
              <a:t>Tb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445903" y="7511164"/>
            <a:ext cx="1868170" cy="49593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 i="1">
                <a:latin typeface="Times New Roman"/>
                <a:cs typeface="Times New Roman"/>
              </a:rPr>
              <a:t>y </a:t>
            </a:r>
            <a:r>
              <a:rPr dirty="0" sz="1200" spc="35">
                <a:latin typeface="Times New Roman"/>
                <a:cs typeface="Times New Roman"/>
              </a:rPr>
              <a:t>(</a:t>
            </a:r>
            <a:r>
              <a:rPr dirty="0" sz="1200" spc="35" i="1">
                <a:latin typeface="Times New Roman"/>
                <a:cs typeface="Times New Roman"/>
              </a:rPr>
              <a:t>Tb </a:t>
            </a:r>
            <a:r>
              <a:rPr dirty="0" sz="1200" spc="5">
                <a:latin typeface="Times New Roman"/>
                <a:cs typeface="Times New Roman"/>
              </a:rPr>
              <a:t>) </a:t>
            </a:r>
            <a:r>
              <a:rPr dirty="0" sz="1200" spc="10">
                <a:latin typeface="Symbol"/>
                <a:cs typeface="Symbol"/>
              </a:rPr>
              <a:t>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baseline="-18518" sz="2700" spc="7">
                <a:latin typeface="Symbol"/>
                <a:cs typeface="Symbol"/>
              </a:rPr>
              <a:t></a:t>
            </a:r>
            <a:r>
              <a:rPr dirty="0" baseline="-18518" sz="2700" spc="7">
                <a:latin typeface="Times New Roman"/>
                <a:cs typeface="Times New Roman"/>
              </a:rPr>
              <a:t> </a:t>
            </a:r>
            <a:r>
              <a:rPr dirty="0" sz="1200" spc="5" i="1">
                <a:latin typeface="Times New Roman"/>
                <a:cs typeface="Times New Roman"/>
              </a:rPr>
              <a:t>x </a:t>
            </a:r>
            <a:r>
              <a:rPr dirty="0" sz="1200" spc="-15">
                <a:latin typeface="Times New Roman"/>
                <a:cs typeface="Times New Roman"/>
              </a:rPr>
              <a:t>(</a:t>
            </a:r>
            <a:r>
              <a:rPr dirty="0" sz="1250" spc="-15" i="1">
                <a:latin typeface="Symbol"/>
                <a:cs typeface="Symbol"/>
              </a:rPr>
              <a:t></a:t>
            </a:r>
            <a:r>
              <a:rPr dirty="0" sz="1250" spc="-15" i="1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) </a:t>
            </a:r>
            <a:r>
              <a:rPr dirty="0" sz="1200" spc="5" i="1">
                <a:latin typeface="Times New Roman"/>
                <a:cs typeface="Times New Roman"/>
              </a:rPr>
              <a:t>x </a:t>
            </a:r>
            <a:r>
              <a:rPr dirty="0" sz="1200" spc="35">
                <a:latin typeface="Times New Roman"/>
                <a:cs typeface="Times New Roman"/>
              </a:rPr>
              <a:t>(</a:t>
            </a:r>
            <a:r>
              <a:rPr dirty="0" sz="1200" spc="35" i="1">
                <a:latin typeface="Times New Roman"/>
                <a:cs typeface="Times New Roman"/>
              </a:rPr>
              <a:t>Tb </a:t>
            </a:r>
            <a:r>
              <a:rPr dirty="0" sz="1200" spc="10">
                <a:latin typeface="Symbol"/>
                <a:cs typeface="Symbol"/>
              </a:rPr>
              <a:t>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30" i="1">
                <a:latin typeface="Times New Roman"/>
                <a:cs typeface="Times New Roman"/>
              </a:rPr>
              <a:t>Tb</a:t>
            </a:r>
            <a:endParaRPr sz="1200">
              <a:latin typeface="Times New Roman"/>
              <a:cs typeface="Times New Roman"/>
            </a:endParaRPr>
          </a:p>
          <a:p>
            <a:pPr algn="ctr" marR="440055">
              <a:lnSpc>
                <a:spcPct val="100000"/>
              </a:lnSpc>
              <a:spcBef>
                <a:spcPts val="685"/>
              </a:spcBef>
            </a:pPr>
            <a:r>
              <a:rPr dirty="0" sz="700" spc="5">
                <a:latin typeface="Times New Roman"/>
                <a:cs typeface="Times New Roman"/>
              </a:rPr>
              <a:t>0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370053" y="7382843"/>
            <a:ext cx="3187700" cy="624205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746760">
              <a:lnSpc>
                <a:spcPct val="100000"/>
              </a:lnSpc>
              <a:spcBef>
                <a:spcPts val="380"/>
              </a:spcBef>
            </a:pPr>
            <a:r>
              <a:rPr dirty="0" sz="700" spc="-40" i="1">
                <a:latin typeface="Times New Roman"/>
                <a:cs typeface="Times New Roman"/>
              </a:rPr>
              <a:t>Tb</a:t>
            </a:r>
            <a:endParaRPr sz="700">
              <a:latin typeface="Times New Roman"/>
              <a:cs typeface="Times New Roman"/>
            </a:endParaRPr>
          </a:p>
          <a:p>
            <a:pPr marL="998219">
              <a:lnSpc>
                <a:spcPts val="525"/>
              </a:lnSpc>
              <a:spcBef>
                <a:spcPts val="280"/>
              </a:spcBef>
            </a:pPr>
            <a:r>
              <a:rPr dirty="0" sz="700" spc="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  <a:p>
            <a:pPr marL="140970" indent="-128270">
              <a:lnSpc>
                <a:spcPts val="1845"/>
              </a:lnSpc>
              <a:buSzPct val="96000"/>
              <a:buFont typeface="Symbol"/>
              <a:buChar char=""/>
              <a:tabLst>
                <a:tab pos="141605" algn="l"/>
              </a:tabLst>
            </a:pPr>
            <a:r>
              <a:rPr dirty="0" baseline="26666" sz="1875" spc="-22" i="1">
                <a:latin typeface="Symbol"/>
                <a:cs typeface="Symbol"/>
              </a:rPr>
              <a:t></a:t>
            </a:r>
            <a:r>
              <a:rPr dirty="0" baseline="26666" sz="1875" spc="-22" i="1">
                <a:latin typeface="Times New Roman"/>
                <a:cs typeface="Times New Roman"/>
              </a:rPr>
              <a:t> </a:t>
            </a:r>
            <a:r>
              <a:rPr dirty="0" baseline="27777" sz="1800" spc="7">
                <a:latin typeface="Times New Roman"/>
                <a:cs typeface="Times New Roman"/>
              </a:rPr>
              <a:t>) </a:t>
            </a:r>
            <a:r>
              <a:rPr dirty="0" baseline="27777" sz="1800" spc="7" i="1">
                <a:latin typeface="Times New Roman"/>
                <a:cs typeface="Times New Roman"/>
              </a:rPr>
              <a:t>d </a:t>
            </a:r>
            <a:r>
              <a:rPr dirty="0" baseline="26666" sz="1875" spc="-22" i="1">
                <a:latin typeface="Symbol"/>
                <a:cs typeface="Symbol"/>
              </a:rPr>
              <a:t></a:t>
            </a:r>
            <a:r>
              <a:rPr dirty="0" baseline="26666" sz="1875" spc="-22" i="1">
                <a:latin typeface="Times New Roman"/>
                <a:cs typeface="Times New Roman"/>
              </a:rPr>
              <a:t> </a:t>
            </a:r>
            <a:r>
              <a:rPr dirty="0" baseline="27777" sz="1800" spc="15">
                <a:latin typeface="Symbol"/>
                <a:cs typeface="Symbol"/>
              </a:rPr>
              <a:t></a:t>
            </a:r>
            <a:r>
              <a:rPr dirty="0" baseline="27777" sz="1800" spc="15">
                <a:latin typeface="Times New Roman"/>
                <a:cs typeface="Times New Roman"/>
              </a:rPr>
              <a:t> </a:t>
            </a:r>
            <a:r>
              <a:rPr dirty="0" sz="1800" spc="5">
                <a:latin typeface="Symbol"/>
                <a:cs typeface="Symbol"/>
              </a:rPr>
              <a:t>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baseline="27777" sz="1800" spc="7" i="1">
                <a:latin typeface="Times New Roman"/>
                <a:cs typeface="Times New Roman"/>
              </a:rPr>
              <a:t>x</a:t>
            </a:r>
            <a:r>
              <a:rPr dirty="0" baseline="27777" sz="1800" spc="465" i="1">
                <a:latin typeface="Times New Roman"/>
                <a:cs typeface="Times New Roman"/>
              </a:rPr>
              <a:t> </a:t>
            </a:r>
            <a:r>
              <a:rPr dirty="0" baseline="27777" sz="1800" spc="7">
                <a:latin typeface="Times New Roman"/>
                <a:cs typeface="Times New Roman"/>
              </a:rPr>
              <a:t>( </a:t>
            </a:r>
            <a:r>
              <a:rPr dirty="0" baseline="27777" sz="1800" spc="7" i="1">
                <a:latin typeface="Times New Roman"/>
                <a:cs typeface="Times New Roman"/>
              </a:rPr>
              <a:t>t </a:t>
            </a:r>
            <a:r>
              <a:rPr dirty="0" baseline="27777" sz="1800" spc="7">
                <a:latin typeface="Times New Roman"/>
                <a:cs typeface="Times New Roman"/>
              </a:rPr>
              <a:t>) </a:t>
            </a:r>
            <a:r>
              <a:rPr dirty="0" baseline="27777" sz="1800" spc="7" i="1">
                <a:latin typeface="Times New Roman"/>
                <a:cs typeface="Times New Roman"/>
              </a:rPr>
              <a:t>dt </a:t>
            </a:r>
            <a:r>
              <a:rPr dirty="0" baseline="1736" sz="2400" spc="-7">
                <a:latin typeface="Times New Roman"/>
                <a:cs typeface="Times New Roman"/>
              </a:rPr>
              <a:t>=Energy of x(t)</a:t>
            </a:r>
            <a:r>
              <a:rPr dirty="0" baseline="1736" sz="2400" spc="-390">
                <a:latin typeface="Times New Roman"/>
                <a:cs typeface="Times New Roman"/>
              </a:rPr>
              <a:t> </a:t>
            </a:r>
            <a:r>
              <a:rPr dirty="0" baseline="1736" sz="2400" spc="-7">
                <a:latin typeface="Times New Roman"/>
                <a:cs typeface="Times New Roman"/>
              </a:rPr>
              <a:t>over</a:t>
            </a:r>
            <a:endParaRPr baseline="1736" sz="2400">
              <a:latin typeface="Times New Roman"/>
              <a:cs typeface="Times New Roman"/>
            </a:endParaRPr>
          </a:p>
          <a:p>
            <a:pPr marL="782955">
              <a:lnSpc>
                <a:spcPct val="100000"/>
              </a:lnSpc>
              <a:spcBef>
                <a:spcPts val="105"/>
              </a:spcBef>
            </a:pPr>
            <a:r>
              <a:rPr dirty="0" sz="700" spc="5">
                <a:latin typeface="Times New Roman"/>
                <a:cs typeface="Times New Roman"/>
              </a:rPr>
              <a:t>0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30604" y="7608569"/>
            <a:ext cx="250190" cy="6578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Or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dirty="0" sz="1600" spc="-10">
                <a:latin typeface="Times New Roman"/>
                <a:cs typeface="Times New Roman"/>
              </a:rPr>
              <a:t>Tb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30604" y="8230361"/>
            <a:ext cx="5657850" cy="1218565"/>
          </a:xfrm>
          <a:prstGeom prst="rect">
            <a:avLst/>
          </a:prstGeom>
        </p:spPr>
        <p:txBody>
          <a:bodyPr wrap="square" lIns="0" tIns="18415" rIns="0" bIns="0" rtlCol="0" vert="horz">
            <a:spAutoFit/>
          </a:bodyPr>
          <a:lstStyle/>
          <a:p>
            <a:pPr marL="12700" marR="5080">
              <a:lnSpc>
                <a:spcPct val="97400"/>
              </a:lnSpc>
              <a:spcBef>
                <a:spcPts val="145"/>
              </a:spcBef>
            </a:pPr>
            <a:r>
              <a:rPr dirty="0" sz="1600" spc="-5">
                <a:latin typeface="Times New Roman"/>
                <a:cs typeface="Times New Roman"/>
              </a:rPr>
              <a:t>Above equation indicates that if the </a:t>
            </a:r>
            <a:r>
              <a:rPr dirty="0" sz="1600">
                <a:latin typeface="Times New Roman"/>
                <a:cs typeface="Times New Roman"/>
              </a:rPr>
              <a:t>i/p </a:t>
            </a:r>
            <a:r>
              <a:rPr dirty="0" sz="1600" spc="-5">
                <a:latin typeface="Times New Roman"/>
                <a:cs typeface="Times New Roman"/>
              </a:rPr>
              <a:t>x(t) is noise free then y(Tb) is  E, </a:t>
            </a:r>
            <a:r>
              <a:rPr dirty="0" sz="1600">
                <a:latin typeface="Times New Roman"/>
                <a:cs typeface="Times New Roman"/>
              </a:rPr>
              <a:t>but </a:t>
            </a:r>
            <a:r>
              <a:rPr dirty="0" sz="1600" spc="-5">
                <a:latin typeface="Times New Roman"/>
                <a:cs typeface="Times New Roman"/>
              </a:rPr>
              <a:t>in general if the i/p is x(t)+n(t), then y(Tb) will be a Gaussian  </a:t>
            </a:r>
            <a:r>
              <a:rPr dirty="0" sz="1600">
                <a:latin typeface="Times New Roman"/>
                <a:cs typeface="Times New Roman"/>
              </a:rPr>
              <a:t>random </a:t>
            </a:r>
            <a:r>
              <a:rPr dirty="0" sz="1600" spc="-5">
                <a:latin typeface="Times New Roman"/>
                <a:cs typeface="Times New Roman"/>
              </a:rPr>
              <a:t>variable (n(t) is Gaussian) </a:t>
            </a:r>
            <a:r>
              <a:rPr dirty="0" sz="1600">
                <a:latin typeface="Times New Roman"/>
                <a:cs typeface="Times New Roman"/>
              </a:rPr>
              <a:t>with </a:t>
            </a:r>
            <a:r>
              <a:rPr dirty="0" sz="1600" spc="-10">
                <a:latin typeface="Times New Roman"/>
                <a:cs typeface="Times New Roman"/>
              </a:rPr>
              <a:t>mean </a:t>
            </a:r>
            <a:r>
              <a:rPr dirty="0" sz="1600" spc="-5">
                <a:latin typeface="Times New Roman"/>
                <a:cs typeface="Times New Roman"/>
              </a:rPr>
              <a:t>E and variance that is  linearly proportional to </a:t>
            </a:r>
            <a:r>
              <a:rPr dirty="0" sz="1600" spc="-5">
                <a:latin typeface="Symbol"/>
                <a:cs typeface="Symbol"/>
              </a:rPr>
              <a:t></a:t>
            </a:r>
            <a:r>
              <a:rPr dirty="0" baseline="-7936" sz="1575" spc="-7">
                <a:latin typeface="Times New Roman"/>
                <a:cs typeface="Times New Roman"/>
              </a:rPr>
              <a:t>o</a:t>
            </a:r>
            <a:r>
              <a:rPr dirty="0" sz="1600" spc="-5">
                <a:latin typeface="Times New Roman"/>
                <a:cs typeface="Times New Roman"/>
              </a:rPr>
              <a:t>. The </a:t>
            </a:r>
            <a:r>
              <a:rPr dirty="0" sz="1600">
                <a:latin typeface="Times New Roman"/>
                <a:cs typeface="Times New Roman"/>
              </a:rPr>
              <a:t>practical </a:t>
            </a:r>
            <a:r>
              <a:rPr dirty="0" sz="1600" spc="-5">
                <a:latin typeface="Times New Roman"/>
                <a:cs typeface="Times New Roman"/>
              </a:rPr>
              <a:t>implementation can be  deduced as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product of the input x(t)+n(t) and x(t) </a:t>
            </a:r>
            <a:r>
              <a:rPr dirty="0" sz="1600">
                <a:latin typeface="Times New Roman"/>
                <a:cs typeface="Times New Roman"/>
              </a:rPr>
              <a:t>then</a:t>
            </a:r>
            <a:r>
              <a:rPr dirty="0" sz="1600" spc="7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integrate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732020" y="3550919"/>
            <a:ext cx="1485900" cy="76200"/>
          </a:xfrm>
          <a:custGeom>
            <a:avLst/>
            <a:gdLst/>
            <a:ahLst/>
            <a:cxnLst/>
            <a:rect l="l" t="t" r="r" b="b"/>
            <a:pathLst>
              <a:path w="1485900" h="76200">
                <a:moveTo>
                  <a:pt x="1409700" y="0"/>
                </a:moveTo>
                <a:lnTo>
                  <a:pt x="1409700" y="76200"/>
                </a:lnTo>
                <a:lnTo>
                  <a:pt x="1473200" y="44450"/>
                </a:lnTo>
                <a:lnTo>
                  <a:pt x="1422400" y="44450"/>
                </a:lnTo>
                <a:lnTo>
                  <a:pt x="1422400" y="31750"/>
                </a:lnTo>
                <a:lnTo>
                  <a:pt x="1473200" y="31750"/>
                </a:lnTo>
                <a:lnTo>
                  <a:pt x="1409700" y="0"/>
                </a:lnTo>
                <a:close/>
              </a:path>
              <a:path w="1485900" h="76200">
                <a:moveTo>
                  <a:pt x="1409700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1409700" y="44450"/>
                </a:lnTo>
                <a:lnTo>
                  <a:pt x="1409700" y="31750"/>
                </a:lnTo>
                <a:close/>
              </a:path>
              <a:path w="1485900" h="76200">
                <a:moveTo>
                  <a:pt x="1473200" y="31750"/>
                </a:moveTo>
                <a:lnTo>
                  <a:pt x="1422400" y="31750"/>
                </a:lnTo>
                <a:lnTo>
                  <a:pt x="1422400" y="44450"/>
                </a:lnTo>
                <a:lnTo>
                  <a:pt x="1473200" y="44450"/>
                </a:lnTo>
                <a:lnTo>
                  <a:pt x="1485900" y="38100"/>
                </a:lnTo>
                <a:lnTo>
                  <a:pt x="14732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693920" y="2446019"/>
            <a:ext cx="76200" cy="1143000"/>
          </a:xfrm>
          <a:custGeom>
            <a:avLst/>
            <a:gdLst/>
            <a:ahLst/>
            <a:cxnLst/>
            <a:rect l="l" t="t" r="r" b="b"/>
            <a:pathLst>
              <a:path w="76200" h="1143000">
                <a:moveTo>
                  <a:pt x="44450" y="63500"/>
                </a:moveTo>
                <a:lnTo>
                  <a:pt x="31750" y="63500"/>
                </a:lnTo>
                <a:lnTo>
                  <a:pt x="31750" y="1143000"/>
                </a:lnTo>
                <a:lnTo>
                  <a:pt x="44450" y="1143000"/>
                </a:lnTo>
                <a:lnTo>
                  <a:pt x="44450" y="63500"/>
                </a:lnTo>
                <a:close/>
              </a:path>
              <a:path w="76200" h="114300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1143000">
                <a:moveTo>
                  <a:pt x="69850" y="63500"/>
                </a:moveTo>
                <a:lnTo>
                  <a:pt x="44450" y="63500"/>
                </a:lnTo>
                <a:lnTo>
                  <a:pt x="4445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732020" y="2903219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0" y="685800"/>
                </a:moveTo>
                <a:lnTo>
                  <a:pt x="6858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417820" y="2903219"/>
            <a:ext cx="0" cy="685800"/>
          </a:xfrm>
          <a:custGeom>
            <a:avLst/>
            <a:gdLst/>
            <a:ahLst/>
            <a:cxnLst/>
            <a:rect l="l" t="t" r="r" b="b"/>
            <a:pathLst>
              <a:path w="0" h="685800">
                <a:moveTo>
                  <a:pt x="0" y="0"/>
                </a:moveTo>
                <a:lnTo>
                  <a:pt x="0" y="6858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103120" y="3550919"/>
            <a:ext cx="1714500" cy="76200"/>
          </a:xfrm>
          <a:custGeom>
            <a:avLst/>
            <a:gdLst/>
            <a:ahLst/>
            <a:cxnLst/>
            <a:rect l="l" t="t" r="r" b="b"/>
            <a:pathLst>
              <a:path w="1714500" h="76200">
                <a:moveTo>
                  <a:pt x="1638300" y="0"/>
                </a:moveTo>
                <a:lnTo>
                  <a:pt x="1638300" y="76200"/>
                </a:lnTo>
                <a:lnTo>
                  <a:pt x="1701800" y="44450"/>
                </a:lnTo>
                <a:lnTo>
                  <a:pt x="1651000" y="44450"/>
                </a:lnTo>
                <a:lnTo>
                  <a:pt x="1651000" y="31750"/>
                </a:lnTo>
                <a:lnTo>
                  <a:pt x="1701800" y="31750"/>
                </a:lnTo>
                <a:lnTo>
                  <a:pt x="1638300" y="0"/>
                </a:lnTo>
                <a:close/>
              </a:path>
              <a:path w="1714500" h="76200">
                <a:moveTo>
                  <a:pt x="1638300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1638300" y="44450"/>
                </a:lnTo>
                <a:lnTo>
                  <a:pt x="1638300" y="31750"/>
                </a:lnTo>
                <a:close/>
              </a:path>
              <a:path w="1714500" h="76200">
                <a:moveTo>
                  <a:pt x="1701800" y="31750"/>
                </a:moveTo>
                <a:lnTo>
                  <a:pt x="1651000" y="31750"/>
                </a:lnTo>
                <a:lnTo>
                  <a:pt x="1651000" y="44450"/>
                </a:lnTo>
                <a:lnTo>
                  <a:pt x="1701800" y="44450"/>
                </a:lnTo>
                <a:lnTo>
                  <a:pt x="1714500" y="38100"/>
                </a:lnTo>
                <a:lnTo>
                  <a:pt x="17018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065020" y="2446019"/>
            <a:ext cx="76200" cy="1143000"/>
          </a:xfrm>
          <a:custGeom>
            <a:avLst/>
            <a:gdLst/>
            <a:ahLst/>
            <a:cxnLst/>
            <a:rect l="l" t="t" r="r" b="b"/>
            <a:pathLst>
              <a:path w="76200" h="1143000">
                <a:moveTo>
                  <a:pt x="44450" y="63500"/>
                </a:moveTo>
                <a:lnTo>
                  <a:pt x="31750" y="63500"/>
                </a:lnTo>
                <a:lnTo>
                  <a:pt x="31750" y="1143000"/>
                </a:lnTo>
                <a:lnTo>
                  <a:pt x="44450" y="1143000"/>
                </a:lnTo>
                <a:lnTo>
                  <a:pt x="44450" y="63500"/>
                </a:lnTo>
                <a:close/>
              </a:path>
              <a:path w="76200" h="114300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1143000">
                <a:moveTo>
                  <a:pt x="69850" y="63500"/>
                </a:moveTo>
                <a:lnTo>
                  <a:pt x="44450" y="63500"/>
                </a:lnTo>
                <a:lnTo>
                  <a:pt x="4445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103120" y="2903219"/>
            <a:ext cx="800100" cy="685800"/>
          </a:xfrm>
          <a:custGeom>
            <a:avLst/>
            <a:gdLst/>
            <a:ahLst/>
            <a:cxnLst/>
            <a:rect l="l" t="t" r="r" b="b"/>
            <a:pathLst>
              <a:path w="800100" h="685800">
                <a:moveTo>
                  <a:pt x="0" y="0"/>
                </a:moveTo>
                <a:lnTo>
                  <a:pt x="800100" y="6858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303520" y="3749039"/>
            <a:ext cx="1028700" cy="2514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5383148" y="3726306"/>
            <a:ext cx="1949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Tb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123989" y="3726306"/>
            <a:ext cx="679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788920" y="3749039"/>
            <a:ext cx="1143000" cy="2514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2868295" y="3721734"/>
            <a:ext cx="1949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Tb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761535" y="3721734"/>
            <a:ext cx="679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4160520" y="2446019"/>
            <a:ext cx="571500" cy="685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417319" y="2491739"/>
            <a:ext cx="571500" cy="10515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1130604" y="883665"/>
            <a:ext cx="5228590" cy="21443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h(t)=x(Tb-t).</a:t>
            </a:r>
            <a:endParaRPr sz="1600">
              <a:latin typeface="Times New Roman"/>
              <a:cs typeface="Times New Roman"/>
            </a:endParaRPr>
          </a:p>
          <a:p>
            <a:pPr marL="12700" marR="144780">
              <a:lnSpc>
                <a:spcPts val="1850"/>
              </a:lnSpc>
              <a:spcBef>
                <a:spcPts val="75"/>
              </a:spcBef>
            </a:pPr>
            <a:r>
              <a:rPr dirty="0" sz="1600" spc="-5">
                <a:latin typeface="Times New Roman"/>
                <a:cs typeface="Times New Roman"/>
              </a:rPr>
              <a:t>Hence the impulse response of a matched filter matched to the  signal x(t) is the negative </a:t>
            </a:r>
            <a:r>
              <a:rPr dirty="0" sz="1600" spc="-10">
                <a:latin typeface="Times New Roman"/>
                <a:cs typeface="Times New Roman"/>
              </a:rPr>
              <a:t>time </a:t>
            </a:r>
            <a:r>
              <a:rPr dirty="0" sz="1600" spc="-5">
                <a:latin typeface="Times New Roman"/>
                <a:cs typeface="Times New Roman"/>
              </a:rPr>
              <a:t>of x(t) shifted by</a:t>
            </a:r>
            <a:r>
              <a:rPr dirty="0" sz="1600" spc="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Tb.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39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Ex: </a:t>
            </a:r>
            <a:r>
              <a:rPr dirty="0" sz="1600" spc="-5">
                <a:latin typeface="Times New Roman"/>
                <a:cs typeface="Times New Roman"/>
              </a:rPr>
              <a:t>Find the impulse response and the </a:t>
            </a:r>
            <a:r>
              <a:rPr dirty="0" sz="1600" spc="-10">
                <a:latin typeface="Times New Roman"/>
                <a:cs typeface="Times New Roman"/>
              </a:rPr>
              <a:t>max </a:t>
            </a:r>
            <a:r>
              <a:rPr dirty="0" sz="1600" spc="-5">
                <a:latin typeface="Times New Roman"/>
                <a:cs typeface="Times New Roman"/>
              </a:rPr>
              <a:t>SNR at the o/p of</a:t>
            </a:r>
            <a:r>
              <a:rPr dirty="0" sz="1600" spc="114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sz="1600" spc="-5">
                <a:latin typeface="Times New Roman"/>
                <a:cs typeface="Times New Roman"/>
              </a:rPr>
              <a:t>matched filter </a:t>
            </a:r>
            <a:r>
              <a:rPr dirty="0" sz="1600">
                <a:latin typeface="Times New Roman"/>
                <a:cs typeface="Times New Roman"/>
              </a:rPr>
              <a:t>used </a:t>
            </a:r>
            <a:r>
              <a:rPr dirty="0" sz="1600" spc="-5">
                <a:latin typeface="Times New Roman"/>
                <a:cs typeface="Times New Roman"/>
              </a:rPr>
              <a:t>to detect the </a:t>
            </a:r>
            <a:r>
              <a:rPr dirty="0" sz="1600">
                <a:latin typeface="Times New Roman"/>
                <a:cs typeface="Times New Roman"/>
              </a:rPr>
              <a:t>signal s</a:t>
            </a:r>
            <a:r>
              <a:rPr dirty="0" baseline="-7936" sz="1575">
                <a:latin typeface="Times New Roman"/>
                <a:cs typeface="Times New Roman"/>
              </a:rPr>
              <a:t>o</a:t>
            </a:r>
            <a:r>
              <a:rPr dirty="0" sz="1600">
                <a:latin typeface="Times New Roman"/>
                <a:cs typeface="Times New Roman"/>
              </a:rPr>
              <a:t>(t) </a:t>
            </a:r>
            <a:r>
              <a:rPr dirty="0" sz="1600" spc="-5">
                <a:latin typeface="Times New Roman"/>
                <a:cs typeface="Times New Roman"/>
              </a:rPr>
              <a:t>shown embedded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in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600" spc="-5">
                <a:latin typeface="Times New Roman"/>
                <a:cs typeface="Times New Roman"/>
              </a:rPr>
              <a:t>AWGN with one-sided spectral density of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Symbol"/>
                <a:cs typeface="Symbol"/>
              </a:rPr>
              <a:t></a:t>
            </a:r>
            <a:r>
              <a:rPr dirty="0" baseline="-7936" sz="1575" spc="-7">
                <a:latin typeface="Times New Roman"/>
                <a:cs typeface="Times New Roman"/>
              </a:rPr>
              <a:t>o</a:t>
            </a:r>
            <a:r>
              <a:rPr dirty="0" sz="1600" spc="-5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530225">
              <a:lnSpc>
                <a:spcPct val="100000"/>
              </a:lnSpc>
              <a:spcBef>
                <a:spcPts val="1205"/>
              </a:spcBef>
              <a:tabLst>
                <a:tab pos="3121660" algn="l"/>
              </a:tabLst>
            </a:pPr>
            <a:r>
              <a:rPr dirty="0" sz="1200">
                <a:latin typeface="Times New Roman"/>
                <a:cs typeface="Times New Roman"/>
              </a:rPr>
              <a:t>h(t)	so(t)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Times New Roman"/>
              <a:cs typeface="Times New Roman"/>
            </a:endParaRPr>
          </a:p>
          <a:p>
            <a:pPr marL="606425">
              <a:lnSpc>
                <a:spcPct val="100000"/>
              </a:lnSpc>
              <a:tabLst>
                <a:tab pos="3388360" algn="l"/>
              </a:tabLst>
            </a:pPr>
            <a:r>
              <a:rPr dirty="0" sz="1200" spc="-5">
                <a:latin typeface="Times New Roman"/>
                <a:cs typeface="Times New Roman"/>
              </a:rPr>
              <a:t>V	V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61853" y="7216010"/>
            <a:ext cx="88265" cy="2984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800" spc="-5">
                <a:latin typeface="Symbol"/>
                <a:cs typeface="Symbol"/>
              </a:rPr>
              <a:t>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37179" y="7050716"/>
            <a:ext cx="107950" cy="1314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 spc="-50" i="1">
                <a:latin typeface="Times New Roman"/>
                <a:cs typeface="Times New Roman"/>
              </a:rPr>
              <a:t>Tb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61717" y="7333015"/>
            <a:ext cx="69850" cy="1314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 spc="-5" i="1">
                <a:latin typeface="Times New Roman"/>
                <a:cs typeface="Times New Roman"/>
              </a:rPr>
              <a:t>o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45077" y="7333015"/>
            <a:ext cx="69850" cy="1314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 spc="-5" i="1">
                <a:latin typeface="Times New Roman"/>
                <a:cs typeface="Times New Roman"/>
              </a:rPr>
              <a:t>o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17233" y="7219181"/>
            <a:ext cx="1093470" cy="2076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77495" algn="l"/>
                <a:tab pos="572770" algn="l"/>
              </a:tabLst>
            </a:pPr>
            <a:r>
              <a:rPr dirty="0" sz="1200" spc="-5" i="1">
                <a:latin typeface="Times New Roman"/>
                <a:cs typeface="Times New Roman"/>
              </a:rPr>
              <a:t>E	</a:t>
            </a:r>
            <a:r>
              <a:rPr dirty="0" sz="1200" spc="-5">
                <a:latin typeface="Symbol"/>
                <a:cs typeface="Symbol"/>
              </a:rPr>
              <a:t></a:t>
            </a:r>
            <a:r>
              <a:rPr dirty="0" sz="1200" spc="-5">
                <a:latin typeface="Times New Roman"/>
                <a:cs typeface="Times New Roman"/>
              </a:rPr>
              <a:t>	</a:t>
            </a:r>
            <a:r>
              <a:rPr dirty="0" sz="1200" spc="-5" i="1">
                <a:latin typeface="Times New Roman"/>
                <a:cs typeface="Times New Roman"/>
              </a:rPr>
              <a:t>s</a:t>
            </a:r>
            <a:r>
              <a:rPr dirty="0" sz="1200" spc="-25" i="1">
                <a:latin typeface="Times New Roman"/>
                <a:cs typeface="Times New Roman"/>
              </a:rPr>
              <a:t> </a:t>
            </a:r>
            <a:r>
              <a:rPr dirty="0" baseline="55555" sz="1050" spc="-7">
                <a:latin typeface="Times New Roman"/>
                <a:cs typeface="Times New Roman"/>
              </a:rPr>
              <a:t>2</a:t>
            </a:r>
            <a:r>
              <a:rPr dirty="0" baseline="55555" sz="1050" spc="1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</a:t>
            </a:r>
            <a:r>
              <a:rPr dirty="0" sz="1200" spc="-195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t</a:t>
            </a:r>
            <a:r>
              <a:rPr dirty="0" sz="1200" spc="-110" i="1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)</a:t>
            </a:r>
            <a:r>
              <a:rPr dirty="0" sz="1200" spc="-155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dt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71089" y="7233665"/>
            <a:ext cx="40589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=mean of y</a:t>
            </a:r>
            <a:r>
              <a:rPr dirty="0" baseline="-7936" sz="1575" spc="-7">
                <a:latin typeface="Times New Roman"/>
                <a:cs typeface="Times New Roman"/>
              </a:rPr>
              <a:t>o</a:t>
            </a:r>
            <a:r>
              <a:rPr dirty="0" sz="1600" spc="-5">
                <a:latin typeface="Times New Roman"/>
                <a:cs typeface="Times New Roman"/>
              </a:rPr>
              <a:t>(Tb)=energy of </a:t>
            </a:r>
            <a:r>
              <a:rPr dirty="0" sz="1600">
                <a:latin typeface="Times New Roman"/>
                <a:cs typeface="Times New Roman"/>
              </a:rPr>
              <a:t>s</a:t>
            </a:r>
            <a:r>
              <a:rPr dirty="0" baseline="-7936" sz="1575">
                <a:latin typeface="Times New Roman"/>
                <a:cs typeface="Times New Roman"/>
              </a:rPr>
              <a:t>o</a:t>
            </a:r>
            <a:r>
              <a:rPr dirty="0" sz="1600">
                <a:latin typeface="Times New Roman"/>
                <a:cs typeface="Times New Roman"/>
              </a:rPr>
              <a:t>(t) </a:t>
            </a:r>
            <a:r>
              <a:rPr dirty="0" sz="1600" spc="-5">
                <a:latin typeface="Times New Roman"/>
                <a:cs typeface="Times New Roman"/>
              </a:rPr>
              <a:t>=o/p of </a:t>
            </a:r>
            <a:r>
              <a:rPr dirty="0" sz="1600">
                <a:latin typeface="Times New Roman"/>
                <a:cs typeface="Times New Roman"/>
              </a:rPr>
              <a:t>h</a:t>
            </a:r>
            <a:r>
              <a:rPr dirty="0" baseline="-7936" sz="1575">
                <a:latin typeface="Times New Roman"/>
                <a:cs typeface="Times New Roman"/>
              </a:rPr>
              <a:t>o</a:t>
            </a:r>
            <a:r>
              <a:rPr dirty="0" sz="1600">
                <a:latin typeface="Times New Roman"/>
                <a:cs typeface="Times New Roman"/>
              </a:rPr>
              <a:t>(t)</a:t>
            </a:r>
            <a:r>
              <a:rPr dirty="0" sz="1600" spc="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due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76561" y="8087865"/>
            <a:ext cx="88265" cy="2984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800" spc="-5">
                <a:latin typeface="Symbol"/>
                <a:cs typeface="Symbol"/>
              </a:rPr>
              <a:t>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604" y="7495451"/>
            <a:ext cx="621665" cy="559435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algn="r" marR="13970">
              <a:lnSpc>
                <a:spcPct val="100000"/>
              </a:lnSpc>
              <a:spcBef>
                <a:spcPts val="140"/>
              </a:spcBef>
            </a:pPr>
            <a:r>
              <a:rPr dirty="0" sz="700" spc="-5">
                <a:latin typeface="Times New Roman"/>
                <a:cs typeface="Times New Roman"/>
              </a:rPr>
              <a:t>0</a:t>
            </a:r>
            <a:endParaRPr sz="7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600" spc="-5">
                <a:latin typeface="Times New Roman"/>
                <a:cs typeface="Times New Roman"/>
              </a:rPr>
              <a:t>to</a:t>
            </a:r>
            <a:r>
              <a:rPr dirty="0" sz="1600" spc="-8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</a:t>
            </a:r>
            <a:r>
              <a:rPr dirty="0" baseline="-7936" sz="1575" spc="-7">
                <a:latin typeface="Times New Roman"/>
                <a:cs typeface="Times New Roman"/>
              </a:rPr>
              <a:t>o</a:t>
            </a:r>
            <a:r>
              <a:rPr dirty="0" sz="1600" spc="-5">
                <a:latin typeface="Times New Roman"/>
                <a:cs typeface="Times New Roman"/>
              </a:rPr>
              <a:t>(t).</a:t>
            </a:r>
            <a:endParaRPr sz="1600">
              <a:latin typeface="Times New Roman"/>
              <a:cs typeface="Times New Roman"/>
            </a:endParaRPr>
          </a:p>
          <a:p>
            <a:pPr algn="r" marR="96520">
              <a:lnSpc>
                <a:spcPct val="100000"/>
              </a:lnSpc>
              <a:spcBef>
                <a:spcPts val="459"/>
              </a:spcBef>
            </a:pPr>
            <a:r>
              <a:rPr dirty="0" sz="700" spc="-50" i="1">
                <a:latin typeface="Times New Roman"/>
                <a:cs typeface="Times New Roman"/>
              </a:rPr>
              <a:t>Tb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63616" y="8204871"/>
            <a:ext cx="69850" cy="1314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 spc="-5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79829" y="8204871"/>
            <a:ext cx="69850" cy="1314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 spc="-5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67346" y="8091037"/>
            <a:ext cx="1053465" cy="2076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43840" algn="l"/>
                <a:tab pos="540385" algn="l"/>
              </a:tabLst>
            </a:pPr>
            <a:r>
              <a:rPr dirty="0" sz="1200" spc="-5" i="1">
                <a:latin typeface="Times New Roman"/>
                <a:cs typeface="Times New Roman"/>
              </a:rPr>
              <a:t>E	</a:t>
            </a:r>
            <a:r>
              <a:rPr dirty="0" sz="1200" spc="-5">
                <a:latin typeface="Symbol"/>
                <a:cs typeface="Symbol"/>
              </a:rPr>
              <a:t></a:t>
            </a:r>
            <a:r>
              <a:rPr dirty="0" sz="1200" spc="-5">
                <a:latin typeface="Times New Roman"/>
                <a:cs typeface="Times New Roman"/>
              </a:rPr>
              <a:t>	</a:t>
            </a:r>
            <a:r>
              <a:rPr dirty="0" sz="1200" spc="-5" i="1">
                <a:latin typeface="Times New Roman"/>
                <a:cs typeface="Times New Roman"/>
              </a:rPr>
              <a:t>s</a:t>
            </a:r>
            <a:r>
              <a:rPr dirty="0" sz="1200" spc="-55" i="1">
                <a:latin typeface="Times New Roman"/>
                <a:cs typeface="Times New Roman"/>
              </a:rPr>
              <a:t> </a:t>
            </a:r>
            <a:r>
              <a:rPr dirty="0" baseline="55555" sz="1050" spc="-7">
                <a:latin typeface="Times New Roman"/>
                <a:cs typeface="Times New Roman"/>
              </a:rPr>
              <a:t>2</a:t>
            </a:r>
            <a:r>
              <a:rPr dirty="0" baseline="55555" sz="1050" spc="142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</a:t>
            </a:r>
            <a:r>
              <a:rPr dirty="0" sz="1200" spc="-195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t</a:t>
            </a:r>
            <a:r>
              <a:rPr dirty="0" sz="1200" spc="-110" i="1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)</a:t>
            </a:r>
            <a:r>
              <a:rPr dirty="0" sz="1200" spc="-150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dt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73554" y="8105393"/>
            <a:ext cx="40570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Times New Roman"/>
                <a:cs typeface="Times New Roman"/>
              </a:rPr>
              <a:t>=mean </a:t>
            </a:r>
            <a:r>
              <a:rPr dirty="0" sz="1600">
                <a:latin typeface="Times New Roman"/>
                <a:cs typeface="Times New Roman"/>
              </a:rPr>
              <a:t>of </a:t>
            </a:r>
            <a:r>
              <a:rPr dirty="0" sz="1600" spc="-5">
                <a:latin typeface="Times New Roman"/>
                <a:cs typeface="Times New Roman"/>
              </a:rPr>
              <a:t>y</a:t>
            </a:r>
            <a:r>
              <a:rPr dirty="0" baseline="-7936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(Tb)=energy of </a:t>
            </a:r>
            <a:r>
              <a:rPr dirty="0" sz="1600">
                <a:latin typeface="Times New Roman"/>
                <a:cs typeface="Times New Roman"/>
              </a:rPr>
              <a:t>s</a:t>
            </a:r>
            <a:r>
              <a:rPr dirty="0" baseline="-7936" sz="1575">
                <a:latin typeface="Times New Roman"/>
                <a:cs typeface="Times New Roman"/>
              </a:rPr>
              <a:t>1</a:t>
            </a:r>
            <a:r>
              <a:rPr dirty="0" sz="1600">
                <a:latin typeface="Times New Roman"/>
                <a:cs typeface="Times New Roman"/>
              </a:rPr>
              <a:t>(t) </a:t>
            </a:r>
            <a:r>
              <a:rPr dirty="0" sz="1600" spc="-5">
                <a:latin typeface="Times New Roman"/>
                <a:cs typeface="Times New Roman"/>
              </a:rPr>
              <a:t>=o/p of </a:t>
            </a:r>
            <a:r>
              <a:rPr dirty="0" sz="1600">
                <a:latin typeface="Times New Roman"/>
                <a:cs typeface="Times New Roman"/>
              </a:rPr>
              <a:t>h</a:t>
            </a:r>
            <a:r>
              <a:rPr dirty="0" baseline="-7936" sz="1575">
                <a:latin typeface="Times New Roman"/>
                <a:cs typeface="Times New Roman"/>
              </a:rPr>
              <a:t>1</a:t>
            </a:r>
            <a:r>
              <a:rPr dirty="0" sz="1600">
                <a:latin typeface="Times New Roman"/>
                <a:cs typeface="Times New Roman"/>
              </a:rPr>
              <a:t>(t)</a:t>
            </a:r>
            <a:r>
              <a:rPr dirty="0" sz="1600" spc="3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due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30604" y="8367362"/>
            <a:ext cx="5020945" cy="126619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469900">
              <a:lnSpc>
                <a:spcPct val="100000"/>
              </a:lnSpc>
              <a:spcBef>
                <a:spcPts val="140"/>
              </a:spcBef>
            </a:pPr>
            <a:r>
              <a:rPr dirty="0" sz="700" spc="-5">
                <a:latin typeface="Times New Roman"/>
                <a:cs typeface="Times New Roman"/>
              </a:rPr>
              <a:t>0</a:t>
            </a: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>
                <a:latin typeface="Times New Roman"/>
                <a:cs typeface="Times New Roman"/>
              </a:rPr>
              <a:t>to s</a:t>
            </a:r>
            <a:r>
              <a:rPr dirty="0" baseline="-7936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(t)</a:t>
            </a:r>
            <a:endParaRPr sz="1600">
              <a:latin typeface="Times New Roman"/>
              <a:cs typeface="Times New Roman"/>
            </a:endParaRPr>
          </a:p>
          <a:p>
            <a:pPr marL="956944">
              <a:lnSpc>
                <a:spcPct val="100000"/>
              </a:lnSpc>
              <a:spcBef>
                <a:spcPts val="459"/>
              </a:spcBef>
            </a:pPr>
            <a:r>
              <a:rPr dirty="0" sz="700" spc="-50" i="1">
                <a:latin typeface="Times New Roman"/>
                <a:cs typeface="Times New Roman"/>
              </a:rPr>
              <a:t>Tb</a:t>
            </a: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baseline="1736" sz="2400" spc="-7">
                <a:latin typeface="Times New Roman"/>
                <a:cs typeface="Times New Roman"/>
              </a:rPr>
              <a:t>And: </a:t>
            </a:r>
            <a:r>
              <a:rPr dirty="0" baseline="25462" sz="1800" spc="-15" i="1">
                <a:latin typeface="Times New Roman"/>
                <a:cs typeface="Times New Roman"/>
              </a:rPr>
              <a:t>E </a:t>
            </a:r>
            <a:r>
              <a:rPr dirty="0" baseline="11904" sz="1050" spc="-7" i="1">
                <a:latin typeface="Times New Roman"/>
                <a:cs typeface="Times New Roman"/>
              </a:rPr>
              <a:t>o </a:t>
            </a:r>
            <a:r>
              <a:rPr dirty="0" baseline="11904" sz="1050" spc="-7">
                <a:latin typeface="Times New Roman"/>
                <a:cs typeface="Times New Roman"/>
              </a:rPr>
              <a:t>1 </a:t>
            </a:r>
            <a:r>
              <a:rPr dirty="0" baseline="25462" sz="1800" spc="-7">
                <a:latin typeface="Symbol"/>
                <a:cs typeface="Symbol"/>
              </a:rPr>
              <a:t></a:t>
            </a:r>
            <a:r>
              <a:rPr dirty="0" baseline="25462" sz="1800" spc="-7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Symbol"/>
                <a:cs typeface="Symbol"/>
              </a:rPr>
              <a:t>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baseline="25462" sz="1800" spc="-7" i="1">
                <a:latin typeface="Times New Roman"/>
                <a:cs typeface="Times New Roman"/>
              </a:rPr>
              <a:t>s </a:t>
            </a:r>
            <a:r>
              <a:rPr dirty="0" baseline="11904" sz="1050" spc="-7" i="1">
                <a:latin typeface="Times New Roman"/>
                <a:cs typeface="Times New Roman"/>
              </a:rPr>
              <a:t>o </a:t>
            </a:r>
            <a:r>
              <a:rPr dirty="0" baseline="25462" sz="1800" spc="-7">
                <a:latin typeface="Times New Roman"/>
                <a:cs typeface="Times New Roman"/>
              </a:rPr>
              <a:t>( </a:t>
            </a:r>
            <a:r>
              <a:rPr dirty="0" baseline="25462" sz="1800" spc="-7" i="1">
                <a:latin typeface="Times New Roman"/>
                <a:cs typeface="Times New Roman"/>
              </a:rPr>
              <a:t>t </a:t>
            </a:r>
            <a:r>
              <a:rPr dirty="0" baseline="25462" sz="1800" spc="-7">
                <a:latin typeface="Times New Roman"/>
                <a:cs typeface="Times New Roman"/>
              </a:rPr>
              <a:t>) </a:t>
            </a:r>
            <a:r>
              <a:rPr dirty="0" baseline="25462" sz="1800" spc="44" i="1">
                <a:latin typeface="Times New Roman"/>
                <a:cs typeface="Times New Roman"/>
              </a:rPr>
              <a:t>s</a:t>
            </a:r>
            <a:r>
              <a:rPr dirty="0" baseline="11904" sz="1050" spc="44">
                <a:latin typeface="Times New Roman"/>
                <a:cs typeface="Times New Roman"/>
              </a:rPr>
              <a:t>1 </a:t>
            </a:r>
            <a:r>
              <a:rPr dirty="0" baseline="25462" sz="1800" spc="-7">
                <a:latin typeface="Times New Roman"/>
                <a:cs typeface="Times New Roman"/>
              </a:rPr>
              <a:t>( </a:t>
            </a:r>
            <a:r>
              <a:rPr dirty="0" baseline="25462" sz="1800" spc="-7" i="1">
                <a:latin typeface="Times New Roman"/>
                <a:cs typeface="Times New Roman"/>
              </a:rPr>
              <a:t>t </a:t>
            </a:r>
            <a:r>
              <a:rPr dirty="0" baseline="25462" sz="1800" spc="-7">
                <a:latin typeface="Times New Roman"/>
                <a:cs typeface="Times New Roman"/>
              </a:rPr>
              <a:t>) </a:t>
            </a:r>
            <a:r>
              <a:rPr dirty="0" baseline="25462" sz="1800" spc="-7" i="1">
                <a:latin typeface="Times New Roman"/>
                <a:cs typeface="Times New Roman"/>
              </a:rPr>
              <a:t>dt</a:t>
            </a:r>
            <a:r>
              <a:rPr dirty="0" baseline="25462" sz="1800" spc="-135" i="1">
                <a:latin typeface="Times New Roman"/>
                <a:cs typeface="Times New Roman"/>
              </a:rPr>
              <a:t> </a:t>
            </a:r>
            <a:r>
              <a:rPr dirty="0" baseline="1736" sz="2400" spc="-7">
                <a:latin typeface="Times New Roman"/>
                <a:cs typeface="Times New Roman"/>
              </a:rPr>
              <a:t>=cross energy between </a:t>
            </a:r>
            <a:r>
              <a:rPr dirty="0" baseline="1736" sz="2400">
                <a:latin typeface="Times New Roman"/>
                <a:cs typeface="Times New Roman"/>
              </a:rPr>
              <a:t>s</a:t>
            </a:r>
            <a:r>
              <a:rPr dirty="0" baseline="-5291" sz="1575">
                <a:latin typeface="Times New Roman"/>
                <a:cs typeface="Times New Roman"/>
              </a:rPr>
              <a:t>o</a:t>
            </a:r>
            <a:r>
              <a:rPr dirty="0" baseline="1736" sz="2400">
                <a:latin typeface="Times New Roman"/>
                <a:cs typeface="Times New Roman"/>
              </a:rPr>
              <a:t>(t) </a:t>
            </a:r>
            <a:r>
              <a:rPr dirty="0" baseline="1736" sz="2400" spc="-7">
                <a:latin typeface="Times New Roman"/>
                <a:cs typeface="Times New Roman"/>
              </a:rPr>
              <a:t>and s</a:t>
            </a:r>
            <a:r>
              <a:rPr dirty="0" baseline="-5291" sz="1575" spc="-7">
                <a:latin typeface="Times New Roman"/>
                <a:cs typeface="Times New Roman"/>
              </a:rPr>
              <a:t>1</a:t>
            </a:r>
            <a:r>
              <a:rPr dirty="0" baseline="1736" sz="2400" spc="-7">
                <a:latin typeface="Times New Roman"/>
                <a:cs typeface="Times New Roman"/>
              </a:rPr>
              <a:t>(t)</a:t>
            </a:r>
            <a:endParaRPr baseline="1736" sz="2400">
              <a:latin typeface="Times New Roman"/>
              <a:cs typeface="Times New Roman"/>
            </a:endParaRPr>
          </a:p>
          <a:p>
            <a:pPr marL="99314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Times New Roman"/>
                <a:cs typeface="Times New Roman"/>
              </a:rPr>
              <a:t>0</a:t>
            </a:r>
            <a:endParaRPr sz="700">
              <a:latin typeface="Times New Roman"/>
              <a:cs typeface="Times New Roman"/>
            </a:endParaRPr>
          </a:p>
          <a:p>
            <a:pPr marL="772795">
              <a:lnSpc>
                <a:spcPct val="100000"/>
              </a:lnSpc>
              <a:spcBef>
                <a:spcPts val="100"/>
              </a:spcBef>
            </a:pPr>
            <a:r>
              <a:rPr dirty="0" sz="1600" spc="-5">
                <a:latin typeface="Times New Roman"/>
                <a:cs typeface="Times New Roman"/>
              </a:rPr>
              <a:t>=o/p of </a:t>
            </a:r>
            <a:r>
              <a:rPr dirty="0" sz="1600">
                <a:latin typeface="Times New Roman"/>
                <a:cs typeface="Times New Roman"/>
              </a:rPr>
              <a:t>h</a:t>
            </a:r>
            <a:r>
              <a:rPr dirty="0" baseline="-7936" sz="1575">
                <a:latin typeface="Times New Roman"/>
                <a:cs typeface="Times New Roman"/>
              </a:rPr>
              <a:t>o</a:t>
            </a:r>
            <a:r>
              <a:rPr dirty="0" sz="1600">
                <a:latin typeface="Times New Roman"/>
                <a:cs typeface="Times New Roman"/>
              </a:rPr>
              <a:t>(t) </a:t>
            </a:r>
            <a:r>
              <a:rPr dirty="0" sz="1600" spc="-5">
                <a:latin typeface="Times New Roman"/>
                <a:cs typeface="Times New Roman"/>
              </a:rPr>
              <a:t>due to s</a:t>
            </a:r>
            <a:r>
              <a:rPr dirty="0" baseline="-7936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(t) = </a:t>
            </a:r>
            <a:r>
              <a:rPr dirty="0" sz="1600">
                <a:latin typeface="Times New Roman"/>
                <a:cs typeface="Times New Roman"/>
              </a:rPr>
              <a:t>o/p </a:t>
            </a:r>
            <a:r>
              <a:rPr dirty="0" sz="1600" spc="-5">
                <a:latin typeface="Times New Roman"/>
                <a:cs typeface="Times New Roman"/>
              </a:rPr>
              <a:t>of </a:t>
            </a:r>
            <a:r>
              <a:rPr dirty="0" sz="1600">
                <a:latin typeface="Times New Roman"/>
                <a:cs typeface="Times New Roman"/>
              </a:rPr>
              <a:t>h</a:t>
            </a:r>
            <a:r>
              <a:rPr dirty="0" baseline="-7936" sz="1575">
                <a:latin typeface="Times New Roman"/>
                <a:cs typeface="Times New Roman"/>
              </a:rPr>
              <a:t>1</a:t>
            </a:r>
            <a:r>
              <a:rPr dirty="0" sz="1600">
                <a:latin typeface="Times New Roman"/>
                <a:cs typeface="Times New Roman"/>
              </a:rPr>
              <a:t>(t) </a:t>
            </a:r>
            <a:r>
              <a:rPr dirty="0" sz="1600" spc="-5">
                <a:latin typeface="Times New Roman"/>
                <a:cs typeface="Times New Roman"/>
              </a:rPr>
              <a:t>due to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</a:t>
            </a:r>
            <a:r>
              <a:rPr dirty="0" baseline="-7936" sz="1575" spc="-7">
                <a:latin typeface="Times New Roman"/>
                <a:cs typeface="Times New Roman"/>
              </a:rPr>
              <a:t>o</a:t>
            </a:r>
            <a:r>
              <a:rPr dirty="0" sz="1600" spc="-5">
                <a:latin typeface="Times New Roman"/>
                <a:cs typeface="Times New Roman"/>
              </a:rPr>
              <a:t>(t)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927347" y="1606295"/>
            <a:ext cx="772668" cy="7696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839085" y="2003805"/>
            <a:ext cx="242570" cy="241300"/>
          </a:xfrm>
          <a:custGeom>
            <a:avLst/>
            <a:gdLst/>
            <a:ahLst/>
            <a:cxnLst/>
            <a:rect l="l" t="t" r="r" b="b"/>
            <a:pathLst>
              <a:path w="242569" h="241300">
                <a:moveTo>
                  <a:pt x="0" y="0"/>
                </a:moveTo>
                <a:lnTo>
                  <a:pt x="242569" y="2413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839085" y="2003805"/>
            <a:ext cx="242570" cy="241300"/>
          </a:xfrm>
          <a:custGeom>
            <a:avLst/>
            <a:gdLst/>
            <a:ahLst/>
            <a:cxnLst/>
            <a:rect l="l" t="t" r="r" b="b"/>
            <a:pathLst>
              <a:path w="242569" h="241300">
                <a:moveTo>
                  <a:pt x="242569" y="0"/>
                </a:moveTo>
                <a:lnTo>
                  <a:pt x="0" y="2413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788920" y="1953767"/>
            <a:ext cx="342900" cy="341630"/>
          </a:xfrm>
          <a:custGeom>
            <a:avLst/>
            <a:gdLst/>
            <a:ahLst/>
            <a:cxnLst/>
            <a:rect l="l" t="t" r="r" b="b"/>
            <a:pathLst>
              <a:path w="342900" h="341630">
                <a:moveTo>
                  <a:pt x="0" y="170688"/>
                </a:moveTo>
                <a:lnTo>
                  <a:pt x="6120" y="125324"/>
                </a:lnTo>
                <a:lnTo>
                  <a:pt x="23396" y="84553"/>
                </a:lnTo>
                <a:lnTo>
                  <a:pt x="50196" y="50006"/>
                </a:lnTo>
                <a:lnTo>
                  <a:pt x="84892" y="23311"/>
                </a:lnTo>
                <a:lnTo>
                  <a:pt x="125853" y="6099"/>
                </a:lnTo>
                <a:lnTo>
                  <a:pt x="171450" y="0"/>
                </a:lnTo>
                <a:lnTo>
                  <a:pt x="217046" y="6099"/>
                </a:lnTo>
                <a:lnTo>
                  <a:pt x="258007" y="23311"/>
                </a:lnTo>
                <a:lnTo>
                  <a:pt x="292703" y="50006"/>
                </a:lnTo>
                <a:lnTo>
                  <a:pt x="319503" y="84553"/>
                </a:lnTo>
                <a:lnTo>
                  <a:pt x="336779" y="125324"/>
                </a:lnTo>
                <a:lnTo>
                  <a:pt x="342900" y="170688"/>
                </a:lnTo>
                <a:lnTo>
                  <a:pt x="336779" y="216051"/>
                </a:lnTo>
                <a:lnTo>
                  <a:pt x="319503" y="256822"/>
                </a:lnTo>
                <a:lnTo>
                  <a:pt x="292703" y="291369"/>
                </a:lnTo>
                <a:lnTo>
                  <a:pt x="258007" y="318064"/>
                </a:lnTo>
                <a:lnTo>
                  <a:pt x="217046" y="335276"/>
                </a:lnTo>
                <a:lnTo>
                  <a:pt x="171450" y="341375"/>
                </a:lnTo>
                <a:lnTo>
                  <a:pt x="125853" y="335276"/>
                </a:lnTo>
                <a:lnTo>
                  <a:pt x="84892" y="318064"/>
                </a:lnTo>
                <a:lnTo>
                  <a:pt x="50196" y="291369"/>
                </a:lnTo>
                <a:lnTo>
                  <a:pt x="23396" y="256822"/>
                </a:lnTo>
                <a:lnTo>
                  <a:pt x="6120" y="216051"/>
                </a:lnTo>
                <a:lnTo>
                  <a:pt x="0" y="170688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874520" y="2029078"/>
            <a:ext cx="913765" cy="76200"/>
          </a:xfrm>
          <a:custGeom>
            <a:avLst/>
            <a:gdLst/>
            <a:ahLst/>
            <a:cxnLst/>
            <a:rect l="l" t="t" r="r" b="b"/>
            <a:pathLst>
              <a:path w="913764" h="76200">
                <a:moveTo>
                  <a:pt x="837565" y="44440"/>
                </a:moveTo>
                <a:lnTo>
                  <a:pt x="837565" y="76200"/>
                </a:lnTo>
                <a:lnTo>
                  <a:pt x="901065" y="44450"/>
                </a:lnTo>
                <a:lnTo>
                  <a:pt x="837565" y="44440"/>
                </a:lnTo>
                <a:close/>
              </a:path>
              <a:path w="913764" h="76200">
                <a:moveTo>
                  <a:pt x="837565" y="31740"/>
                </a:moveTo>
                <a:lnTo>
                  <a:pt x="837565" y="44440"/>
                </a:lnTo>
                <a:lnTo>
                  <a:pt x="850265" y="44450"/>
                </a:lnTo>
                <a:lnTo>
                  <a:pt x="850265" y="31750"/>
                </a:lnTo>
                <a:lnTo>
                  <a:pt x="837565" y="31740"/>
                </a:lnTo>
                <a:close/>
              </a:path>
              <a:path w="913764" h="76200">
                <a:moveTo>
                  <a:pt x="837565" y="0"/>
                </a:moveTo>
                <a:lnTo>
                  <a:pt x="837565" y="31740"/>
                </a:lnTo>
                <a:lnTo>
                  <a:pt x="850265" y="31750"/>
                </a:lnTo>
                <a:lnTo>
                  <a:pt x="850265" y="44450"/>
                </a:lnTo>
                <a:lnTo>
                  <a:pt x="901083" y="44440"/>
                </a:lnTo>
                <a:lnTo>
                  <a:pt x="913765" y="38100"/>
                </a:lnTo>
                <a:lnTo>
                  <a:pt x="837565" y="0"/>
                </a:lnTo>
                <a:close/>
              </a:path>
              <a:path w="913764" h="76200">
                <a:moveTo>
                  <a:pt x="0" y="31114"/>
                </a:moveTo>
                <a:lnTo>
                  <a:pt x="0" y="43814"/>
                </a:lnTo>
                <a:lnTo>
                  <a:pt x="837565" y="44440"/>
                </a:lnTo>
                <a:lnTo>
                  <a:pt x="837565" y="31740"/>
                </a:lnTo>
                <a:lnTo>
                  <a:pt x="0" y="311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865627" y="2295143"/>
            <a:ext cx="76200" cy="685800"/>
          </a:xfrm>
          <a:custGeom>
            <a:avLst/>
            <a:gdLst/>
            <a:ahLst/>
            <a:cxnLst/>
            <a:rect l="l" t="t" r="r" b="b"/>
            <a:pathLst>
              <a:path w="76200" h="685800">
                <a:moveTo>
                  <a:pt x="44577" y="63500"/>
                </a:moveTo>
                <a:lnTo>
                  <a:pt x="31877" y="63500"/>
                </a:lnTo>
                <a:lnTo>
                  <a:pt x="31242" y="685546"/>
                </a:lnTo>
                <a:lnTo>
                  <a:pt x="43942" y="685546"/>
                </a:lnTo>
                <a:lnTo>
                  <a:pt x="44577" y="63500"/>
                </a:lnTo>
                <a:close/>
              </a:path>
              <a:path w="76200" h="685800">
                <a:moveTo>
                  <a:pt x="38227" y="0"/>
                </a:moveTo>
                <a:lnTo>
                  <a:pt x="0" y="76200"/>
                </a:lnTo>
                <a:lnTo>
                  <a:pt x="31864" y="76200"/>
                </a:lnTo>
                <a:lnTo>
                  <a:pt x="31877" y="63500"/>
                </a:lnTo>
                <a:lnTo>
                  <a:pt x="69871" y="63500"/>
                </a:lnTo>
                <a:lnTo>
                  <a:pt x="38227" y="0"/>
                </a:lnTo>
                <a:close/>
              </a:path>
              <a:path w="76200" h="685800">
                <a:moveTo>
                  <a:pt x="69871" y="63500"/>
                </a:moveTo>
                <a:lnTo>
                  <a:pt x="44577" y="63500"/>
                </a:lnTo>
                <a:lnTo>
                  <a:pt x="44564" y="76200"/>
                </a:lnTo>
                <a:lnTo>
                  <a:pt x="76200" y="76200"/>
                </a:lnTo>
                <a:lnTo>
                  <a:pt x="69871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131820" y="2028443"/>
            <a:ext cx="800100" cy="76200"/>
          </a:xfrm>
          <a:custGeom>
            <a:avLst/>
            <a:gdLst/>
            <a:ahLst/>
            <a:cxnLst/>
            <a:rect l="l" t="t" r="r" b="b"/>
            <a:pathLst>
              <a:path w="800100" h="76200">
                <a:moveTo>
                  <a:pt x="723900" y="0"/>
                </a:moveTo>
                <a:lnTo>
                  <a:pt x="723900" y="76200"/>
                </a:lnTo>
                <a:lnTo>
                  <a:pt x="787400" y="44450"/>
                </a:lnTo>
                <a:lnTo>
                  <a:pt x="736600" y="44450"/>
                </a:lnTo>
                <a:lnTo>
                  <a:pt x="736600" y="31750"/>
                </a:lnTo>
                <a:lnTo>
                  <a:pt x="787400" y="31750"/>
                </a:lnTo>
                <a:lnTo>
                  <a:pt x="723900" y="0"/>
                </a:lnTo>
                <a:close/>
              </a:path>
              <a:path w="800100" h="76200">
                <a:moveTo>
                  <a:pt x="723900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723900" y="44450"/>
                </a:lnTo>
                <a:lnTo>
                  <a:pt x="723900" y="31750"/>
                </a:lnTo>
                <a:close/>
              </a:path>
              <a:path w="800100" h="76200">
                <a:moveTo>
                  <a:pt x="787400" y="31750"/>
                </a:moveTo>
                <a:lnTo>
                  <a:pt x="736600" y="31750"/>
                </a:lnTo>
                <a:lnTo>
                  <a:pt x="736600" y="44450"/>
                </a:lnTo>
                <a:lnTo>
                  <a:pt x="787400" y="44450"/>
                </a:lnTo>
                <a:lnTo>
                  <a:pt x="800100" y="38100"/>
                </a:lnTo>
                <a:lnTo>
                  <a:pt x="7874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732020" y="2066543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 h="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074920" y="1839467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228600" y="228473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303520" y="2066543"/>
            <a:ext cx="571500" cy="0"/>
          </a:xfrm>
          <a:custGeom>
            <a:avLst/>
            <a:gdLst/>
            <a:ahLst/>
            <a:cxnLst/>
            <a:rect l="l" t="t" r="r" b="b"/>
            <a:pathLst>
              <a:path w="571500" h="0">
                <a:moveTo>
                  <a:pt x="0" y="0"/>
                </a:moveTo>
                <a:lnTo>
                  <a:pt x="5715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189220" y="1835022"/>
            <a:ext cx="118744" cy="1187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417820" y="1656587"/>
            <a:ext cx="571500" cy="2514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130604" y="883665"/>
            <a:ext cx="5323840" cy="960119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2700" marR="5080" indent="50165">
              <a:lnSpc>
                <a:spcPts val="1839"/>
              </a:lnSpc>
              <a:spcBef>
                <a:spcPts val="225"/>
              </a:spcBef>
            </a:pPr>
            <a:r>
              <a:rPr dirty="0" sz="1600" spc="-5">
                <a:latin typeface="Times New Roman"/>
                <a:cs typeface="Times New Roman"/>
              </a:rPr>
              <a:t>the result over </a:t>
            </a:r>
            <a:r>
              <a:rPr dirty="0" sz="1600">
                <a:latin typeface="Times New Roman"/>
                <a:cs typeface="Times New Roman"/>
              </a:rPr>
              <a:t>t=0 </a:t>
            </a:r>
            <a:r>
              <a:rPr dirty="0" sz="1600" spc="-5">
                <a:latin typeface="Times New Roman"/>
                <a:cs typeface="Times New Roman"/>
              </a:rPr>
              <a:t>to t=Tb. The figure below shows the practical  implementation of the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matched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00">
              <a:latin typeface="Times New Roman"/>
              <a:cs typeface="Times New Roman"/>
            </a:endParaRPr>
          </a:p>
          <a:p>
            <a:pPr algn="r" marR="63881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t=</a:t>
            </a:r>
            <a:r>
              <a:rPr dirty="0" sz="1200" spc="-5">
                <a:latin typeface="Times New Roman"/>
                <a:cs typeface="Times New Roman"/>
              </a:rPr>
              <a:t>T</a:t>
            </a:r>
            <a:r>
              <a:rPr dirty="0" sz="1200">
                <a:latin typeface="Times New Roman"/>
                <a:cs typeface="Times New Roman"/>
              </a:rPr>
              <a:t>b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760720" y="2113787"/>
            <a:ext cx="687324" cy="1371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5840348" y="2086102"/>
            <a:ext cx="4064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Y</a:t>
            </a:r>
            <a:r>
              <a:rPr dirty="0" sz="1200" spc="-10">
                <a:latin typeface="Times New Roman"/>
                <a:cs typeface="Times New Roman"/>
              </a:rPr>
              <a:t>(</a:t>
            </a:r>
            <a:r>
              <a:rPr dirty="0" sz="1200">
                <a:latin typeface="Times New Roman"/>
                <a:cs typeface="Times New Roman"/>
              </a:rPr>
              <a:t>Tb)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674620" y="3026663"/>
            <a:ext cx="685800" cy="2514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130604" y="2922574"/>
            <a:ext cx="5276215" cy="1808480"/>
          </a:xfrm>
          <a:prstGeom prst="rect">
            <a:avLst/>
          </a:prstGeom>
        </p:spPr>
        <p:txBody>
          <a:bodyPr wrap="square" lIns="0" tIns="93980" rIns="0" bIns="0" rtlCol="0" vert="horz">
            <a:spAutoFit/>
          </a:bodyPr>
          <a:lstStyle/>
          <a:p>
            <a:pPr marL="1635760">
              <a:lnSpc>
                <a:spcPct val="100000"/>
              </a:lnSpc>
              <a:spcBef>
                <a:spcPts val="740"/>
              </a:spcBef>
            </a:pPr>
            <a:r>
              <a:rPr dirty="0" sz="1200">
                <a:latin typeface="Times New Roman"/>
                <a:cs typeface="Times New Roman"/>
              </a:rPr>
              <a:t>x(t)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95800"/>
              </a:lnSpc>
              <a:spcBef>
                <a:spcPts val="930"/>
              </a:spcBef>
            </a:pPr>
            <a:r>
              <a:rPr dirty="0" u="sng" sz="1600" spc="-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Error probability </a:t>
            </a:r>
            <a:r>
              <a:rPr dirty="0" u="sng" sz="1600" spc="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of </a:t>
            </a:r>
            <a:r>
              <a:rPr dirty="0" u="sng" sz="1600" spc="-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binary signal detection using </a:t>
            </a:r>
            <a:r>
              <a:rPr dirty="0" u="sng" sz="1600" spc="-1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matched </a:t>
            </a:r>
            <a:r>
              <a:rPr dirty="0" u="sng" sz="160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filter</a:t>
            </a:r>
            <a:r>
              <a:rPr dirty="0" u="sng" sz="1600"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: 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Assume that the matched filter is </a:t>
            </a:r>
            <a:r>
              <a:rPr dirty="0" sz="1600">
                <a:latin typeface="Times New Roman"/>
                <a:cs typeface="Times New Roman"/>
              </a:rPr>
              <a:t>used </a:t>
            </a:r>
            <a:r>
              <a:rPr dirty="0" sz="1600" spc="-5">
                <a:latin typeface="Times New Roman"/>
                <a:cs typeface="Times New Roman"/>
              </a:rPr>
              <a:t>to detect the </a:t>
            </a:r>
            <a:r>
              <a:rPr dirty="0" sz="1600">
                <a:latin typeface="Times New Roman"/>
                <a:cs typeface="Times New Roman"/>
              </a:rPr>
              <a:t>binary </a:t>
            </a:r>
            <a:r>
              <a:rPr dirty="0" sz="1600" spc="-5">
                <a:latin typeface="Times New Roman"/>
                <a:cs typeface="Times New Roman"/>
              </a:rPr>
              <a:t>signal  waveforms </a:t>
            </a:r>
            <a:r>
              <a:rPr dirty="0" sz="1600">
                <a:latin typeface="Times New Roman"/>
                <a:cs typeface="Times New Roman"/>
              </a:rPr>
              <a:t>s</a:t>
            </a:r>
            <a:r>
              <a:rPr dirty="0" baseline="-7936" sz="1575">
                <a:latin typeface="Times New Roman"/>
                <a:cs typeface="Times New Roman"/>
              </a:rPr>
              <a:t>o</a:t>
            </a:r>
            <a:r>
              <a:rPr dirty="0" sz="1600">
                <a:latin typeface="Times New Roman"/>
                <a:cs typeface="Times New Roman"/>
              </a:rPr>
              <a:t>(t) </a:t>
            </a:r>
            <a:r>
              <a:rPr dirty="0" sz="1600" spc="-5">
                <a:latin typeface="Times New Roman"/>
                <a:cs typeface="Times New Roman"/>
              </a:rPr>
              <a:t>and </a:t>
            </a:r>
            <a:r>
              <a:rPr dirty="0" sz="1600">
                <a:latin typeface="Times New Roman"/>
                <a:cs typeface="Times New Roman"/>
              </a:rPr>
              <a:t>s</a:t>
            </a:r>
            <a:r>
              <a:rPr dirty="0" baseline="-7936" sz="1575">
                <a:latin typeface="Times New Roman"/>
                <a:cs typeface="Times New Roman"/>
              </a:rPr>
              <a:t>1</a:t>
            </a:r>
            <a:r>
              <a:rPr dirty="0" sz="1600">
                <a:latin typeface="Times New Roman"/>
                <a:cs typeface="Times New Roman"/>
              </a:rPr>
              <a:t>(t) </a:t>
            </a:r>
            <a:r>
              <a:rPr dirty="0" sz="1600" spc="-5">
                <a:latin typeface="Times New Roman"/>
                <a:cs typeface="Times New Roman"/>
              </a:rPr>
              <a:t>embedded in AWGN. Here, we need  two matched filters, one matched to </a:t>
            </a:r>
            <a:r>
              <a:rPr dirty="0" sz="1600">
                <a:latin typeface="Times New Roman"/>
                <a:cs typeface="Times New Roman"/>
              </a:rPr>
              <a:t>s</a:t>
            </a:r>
            <a:r>
              <a:rPr dirty="0" baseline="-7936" sz="1575">
                <a:latin typeface="Times New Roman"/>
                <a:cs typeface="Times New Roman"/>
              </a:rPr>
              <a:t>o</a:t>
            </a:r>
            <a:r>
              <a:rPr dirty="0" sz="1600">
                <a:latin typeface="Times New Roman"/>
                <a:cs typeface="Times New Roman"/>
              </a:rPr>
              <a:t>(t) </a:t>
            </a:r>
            <a:r>
              <a:rPr dirty="0" sz="1600" spc="-5">
                <a:latin typeface="Times New Roman"/>
                <a:cs typeface="Times New Roman"/>
              </a:rPr>
              <a:t>with impulse response  h</a:t>
            </a:r>
            <a:r>
              <a:rPr dirty="0" baseline="-7936" sz="1575" spc="-7">
                <a:latin typeface="Times New Roman"/>
                <a:cs typeface="Times New Roman"/>
              </a:rPr>
              <a:t>o</a:t>
            </a:r>
            <a:r>
              <a:rPr dirty="0" sz="1600" spc="-5">
                <a:latin typeface="Times New Roman"/>
                <a:cs typeface="Times New Roman"/>
              </a:rPr>
              <a:t>(t)=s</a:t>
            </a:r>
            <a:r>
              <a:rPr dirty="0" baseline="-7936" sz="1575" spc="-7">
                <a:latin typeface="Times New Roman"/>
                <a:cs typeface="Times New Roman"/>
              </a:rPr>
              <a:t>o</a:t>
            </a:r>
            <a:r>
              <a:rPr dirty="0" sz="1600" spc="-5">
                <a:latin typeface="Times New Roman"/>
                <a:cs typeface="Times New Roman"/>
              </a:rPr>
              <a:t>(Tb-t) and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other matched </a:t>
            </a:r>
            <a:r>
              <a:rPr dirty="0" sz="1600">
                <a:latin typeface="Times New Roman"/>
                <a:cs typeface="Times New Roman"/>
              </a:rPr>
              <a:t>to s</a:t>
            </a:r>
            <a:r>
              <a:rPr dirty="0" baseline="-7936" sz="1575">
                <a:latin typeface="Times New Roman"/>
                <a:cs typeface="Times New Roman"/>
              </a:rPr>
              <a:t>1</a:t>
            </a:r>
            <a:r>
              <a:rPr dirty="0" sz="1600">
                <a:latin typeface="Times New Roman"/>
                <a:cs typeface="Times New Roman"/>
              </a:rPr>
              <a:t>(t) </a:t>
            </a:r>
            <a:r>
              <a:rPr dirty="0" sz="1600" spc="-5">
                <a:latin typeface="Times New Roman"/>
                <a:cs typeface="Times New Roman"/>
              </a:rPr>
              <a:t>with impulse  response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h</a:t>
            </a:r>
            <a:r>
              <a:rPr dirty="0" baseline="-7936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(t)=s</a:t>
            </a:r>
            <a:r>
              <a:rPr dirty="0" baseline="-7936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(Tb-t)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417319" y="2066543"/>
            <a:ext cx="800100" cy="3429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1496313" y="2092197"/>
            <a:ext cx="5518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(t</a:t>
            </a:r>
            <a:r>
              <a:rPr dirty="0" sz="1200" spc="-5">
                <a:latin typeface="Times New Roman"/>
                <a:cs typeface="Times New Roman"/>
              </a:rPr>
              <a:t>)+</a:t>
            </a:r>
            <a:r>
              <a:rPr dirty="0" sz="1200">
                <a:latin typeface="Times New Roman"/>
                <a:cs typeface="Times New Roman"/>
              </a:rPr>
              <a:t>n(t)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584447" y="4951475"/>
            <a:ext cx="923544" cy="69494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3672966" y="4979288"/>
            <a:ext cx="557530" cy="56515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dirty="0" sz="1200" spc="-5">
                <a:latin typeface="Times New Roman"/>
                <a:cs typeface="Times New Roman"/>
              </a:rPr>
              <a:t>M</a:t>
            </a:r>
            <a:r>
              <a:rPr dirty="0" sz="1200" spc="-10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tch</a:t>
            </a:r>
            <a:r>
              <a:rPr dirty="0" sz="1200" spc="-10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d  filter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ts val="1390"/>
              </a:lnSpc>
            </a:pPr>
            <a:r>
              <a:rPr dirty="0" sz="1200">
                <a:latin typeface="Times New Roman"/>
                <a:cs typeface="Times New Roman"/>
              </a:rPr>
              <a:t>ho(t)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584447" y="6094475"/>
            <a:ext cx="923544" cy="69494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3672966" y="6122288"/>
            <a:ext cx="557530" cy="577215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dirty="0" sz="1200" spc="-5">
                <a:latin typeface="Times New Roman"/>
                <a:cs typeface="Times New Roman"/>
              </a:rPr>
              <a:t>M</a:t>
            </a:r>
            <a:r>
              <a:rPr dirty="0" sz="1200" spc="-10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tch</a:t>
            </a:r>
            <a:r>
              <a:rPr dirty="0" sz="1200" spc="-10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d  filter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50"/>
              </a:spcBef>
            </a:pPr>
            <a:r>
              <a:rPr dirty="0" baseline="4629" sz="1800">
                <a:latin typeface="Times New Roman"/>
                <a:cs typeface="Times New Roman"/>
              </a:rPr>
              <a:t>h</a:t>
            </a:r>
            <a:r>
              <a:rPr dirty="0" sz="800">
                <a:latin typeface="Times New Roman"/>
                <a:cs typeface="Times New Roman"/>
              </a:rPr>
              <a:t>1</a:t>
            </a:r>
            <a:r>
              <a:rPr dirty="0" baseline="4629" sz="1800">
                <a:latin typeface="Times New Roman"/>
                <a:cs typeface="Times New Roman"/>
              </a:rPr>
              <a:t>(t)</a:t>
            </a:r>
            <a:endParaRPr baseline="4629" sz="18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3131820" y="5260847"/>
            <a:ext cx="457200" cy="76200"/>
          </a:xfrm>
          <a:custGeom>
            <a:avLst/>
            <a:gdLst/>
            <a:ahLst/>
            <a:cxnLst/>
            <a:rect l="l" t="t" r="r" b="b"/>
            <a:pathLst>
              <a:path w="457200" h="76200">
                <a:moveTo>
                  <a:pt x="381000" y="0"/>
                </a:moveTo>
                <a:lnTo>
                  <a:pt x="381000" y="76200"/>
                </a:lnTo>
                <a:lnTo>
                  <a:pt x="444500" y="44450"/>
                </a:lnTo>
                <a:lnTo>
                  <a:pt x="393700" y="44450"/>
                </a:lnTo>
                <a:lnTo>
                  <a:pt x="393700" y="31750"/>
                </a:lnTo>
                <a:lnTo>
                  <a:pt x="444500" y="31750"/>
                </a:lnTo>
                <a:lnTo>
                  <a:pt x="381000" y="0"/>
                </a:lnTo>
                <a:close/>
              </a:path>
              <a:path w="457200" h="76200">
                <a:moveTo>
                  <a:pt x="381000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381000" y="44450"/>
                </a:lnTo>
                <a:lnTo>
                  <a:pt x="381000" y="31750"/>
                </a:lnTo>
                <a:close/>
              </a:path>
              <a:path w="457200" h="76200">
                <a:moveTo>
                  <a:pt x="444500" y="31750"/>
                </a:moveTo>
                <a:lnTo>
                  <a:pt x="393700" y="31750"/>
                </a:lnTo>
                <a:lnTo>
                  <a:pt x="393700" y="44450"/>
                </a:lnTo>
                <a:lnTo>
                  <a:pt x="444500" y="44450"/>
                </a:lnTo>
                <a:lnTo>
                  <a:pt x="457200" y="38100"/>
                </a:lnTo>
                <a:lnTo>
                  <a:pt x="4445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131820" y="6403847"/>
            <a:ext cx="457200" cy="76200"/>
          </a:xfrm>
          <a:custGeom>
            <a:avLst/>
            <a:gdLst/>
            <a:ahLst/>
            <a:cxnLst/>
            <a:rect l="l" t="t" r="r" b="b"/>
            <a:pathLst>
              <a:path w="457200" h="76200">
                <a:moveTo>
                  <a:pt x="381000" y="0"/>
                </a:moveTo>
                <a:lnTo>
                  <a:pt x="381000" y="76200"/>
                </a:lnTo>
                <a:lnTo>
                  <a:pt x="444500" y="44450"/>
                </a:lnTo>
                <a:lnTo>
                  <a:pt x="393700" y="44450"/>
                </a:lnTo>
                <a:lnTo>
                  <a:pt x="393700" y="31750"/>
                </a:lnTo>
                <a:lnTo>
                  <a:pt x="444500" y="31750"/>
                </a:lnTo>
                <a:lnTo>
                  <a:pt x="381000" y="0"/>
                </a:lnTo>
                <a:close/>
              </a:path>
              <a:path w="457200" h="76200">
                <a:moveTo>
                  <a:pt x="381000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381000" y="44450"/>
                </a:lnTo>
                <a:lnTo>
                  <a:pt x="381000" y="31750"/>
                </a:lnTo>
                <a:close/>
              </a:path>
              <a:path w="457200" h="76200">
                <a:moveTo>
                  <a:pt x="444500" y="31750"/>
                </a:moveTo>
                <a:lnTo>
                  <a:pt x="393700" y="31750"/>
                </a:lnTo>
                <a:lnTo>
                  <a:pt x="393700" y="44450"/>
                </a:lnTo>
                <a:lnTo>
                  <a:pt x="444500" y="44450"/>
                </a:lnTo>
                <a:lnTo>
                  <a:pt x="457200" y="38100"/>
                </a:lnTo>
                <a:lnTo>
                  <a:pt x="4445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131820" y="5298947"/>
            <a:ext cx="0" cy="1143000"/>
          </a:xfrm>
          <a:custGeom>
            <a:avLst/>
            <a:gdLst/>
            <a:ahLst/>
            <a:cxnLst/>
            <a:rect l="l" t="t" r="r" b="b"/>
            <a:pathLst>
              <a:path w="0" h="1143000">
                <a:moveTo>
                  <a:pt x="0" y="0"/>
                </a:moveTo>
                <a:lnTo>
                  <a:pt x="0" y="11430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674620" y="5870447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 h="0">
                <a:moveTo>
                  <a:pt x="0" y="0"/>
                </a:moveTo>
                <a:lnTo>
                  <a:pt x="4572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874520" y="5801867"/>
            <a:ext cx="800100" cy="25146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1953514" y="5780912"/>
            <a:ext cx="5340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s(t)+n(t)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5303520" y="5413247"/>
            <a:ext cx="0" cy="685800"/>
          </a:xfrm>
          <a:custGeom>
            <a:avLst/>
            <a:gdLst/>
            <a:ahLst/>
            <a:cxnLst/>
            <a:rect l="l" t="t" r="r" b="b"/>
            <a:pathLst>
              <a:path w="0" h="685800">
                <a:moveTo>
                  <a:pt x="0" y="0"/>
                </a:moveTo>
                <a:lnTo>
                  <a:pt x="0" y="6858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5303520" y="5413247"/>
            <a:ext cx="685800" cy="342900"/>
          </a:xfrm>
          <a:custGeom>
            <a:avLst/>
            <a:gdLst/>
            <a:ahLst/>
            <a:cxnLst/>
            <a:rect l="l" t="t" r="r" b="b"/>
            <a:pathLst>
              <a:path w="685800" h="342900">
                <a:moveTo>
                  <a:pt x="0" y="0"/>
                </a:moveTo>
                <a:lnTo>
                  <a:pt x="685800" y="3429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5303520" y="5756147"/>
            <a:ext cx="685800" cy="342900"/>
          </a:xfrm>
          <a:custGeom>
            <a:avLst/>
            <a:gdLst/>
            <a:ahLst/>
            <a:cxnLst/>
            <a:rect l="l" t="t" r="r" b="b"/>
            <a:pathLst>
              <a:path w="685800" h="342900">
                <a:moveTo>
                  <a:pt x="0" y="342900"/>
                </a:moveTo>
                <a:lnTo>
                  <a:pt x="6858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503420" y="5298947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 h="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846320" y="5298947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846320" y="5527547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 h="0">
                <a:moveTo>
                  <a:pt x="0" y="0"/>
                </a:moveTo>
                <a:lnTo>
                  <a:pt x="4572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846320" y="5984747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 h="0">
                <a:moveTo>
                  <a:pt x="457200" y="0"/>
                </a:move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846320" y="5984747"/>
            <a:ext cx="0" cy="457200"/>
          </a:xfrm>
          <a:custGeom>
            <a:avLst/>
            <a:gdLst/>
            <a:ahLst/>
            <a:cxnLst/>
            <a:rect l="l" t="t" r="r" b="b"/>
            <a:pathLst>
              <a:path w="0" h="457200">
                <a:moveTo>
                  <a:pt x="0" y="0"/>
                </a:moveTo>
                <a:lnTo>
                  <a:pt x="0" y="4572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503420" y="6441947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 h="0">
                <a:moveTo>
                  <a:pt x="0" y="0"/>
                </a:moveTo>
                <a:lnTo>
                  <a:pt x="3429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103620" y="5916167"/>
            <a:ext cx="571500" cy="2514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6183629" y="5895212"/>
            <a:ext cx="2787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d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ta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5989320" y="5756147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 h="0">
                <a:moveTo>
                  <a:pt x="0" y="0"/>
                </a:moveTo>
                <a:lnTo>
                  <a:pt x="6858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960620" y="5116067"/>
            <a:ext cx="685800" cy="2514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5040248" y="5107304"/>
            <a:ext cx="4222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4629" sz="1800" spc="-37">
                <a:latin typeface="Times New Roman"/>
                <a:cs typeface="Times New Roman"/>
              </a:rPr>
              <a:t>y</a:t>
            </a:r>
            <a:r>
              <a:rPr dirty="0" sz="800" spc="5">
                <a:latin typeface="Times New Roman"/>
                <a:cs typeface="Times New Roman"/>
              </a:rPr>
              <a:t>o</a:t>
            </a:r>
            <a:r>
              <a:rPr dirty="0" baseline="4629" sz="1800" spc="7">
                <a:latin typeface="Times New Roman"/>
                <a:cs typeface="Times New Roman"/>
              </a:rPr>
              <a:t>(</a:t>
            </a:r>
            <a:r>
              <a:rPr dirty="0" baseline="4629" sz="1800">
                <a:latin typeface="Times New Roman"/>
                <a:cs typeface="Times New Roman"/>
              </a:rPr>
              <a:t>Tb)</a:t>
            </a:r>
            <a:endParaRPr baseline="4629" sz="18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4960620" y="6259067"/>
            <a:ext cx="685800" cy="2514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5040248" y="6244208"/>
            <a:ext cx="4222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4629" sz="1800" spc="-37">
                <a:latin typeface="Times New Roman"/>
                <a:cs typeface="Times New Roman"/>
              </a:rPr>
              <a:t>y</a:t>
            </a:r>
            <a:r>
              <a:rPr dirty="0" sz="800" spc="15">
                <a:latin typeface="Times New Roman"/>
                <a:cs typeface="Times New Roman"/>
              </a:rPr>
              <a:t>1</a:t>
            </a:r>
            <a:r>
              <a:rPr dirty="0" baseline="4629" sz="1800">
                <a:latin typeface="Times New Roman"/>
                <a:cs typeface="Times New Roman"/>
              </a:rPr>
              <a:t>(</a:t>
            </a:r>
            <a:r>
              <a:rPr dirty="0" baseline="4629" sz="1800" spc="-7">
                <a:latin typeface="Times New Roman"/>
                <a:cs typeface="Times New Roman"/>
              </a:rPr>
              <a:t>T</a:t>
            </a:r>
            <a:r>
              <a:rPr dirty="0" baseline="4629" sz="1800">
                <a:latin typeface="Times New Roman"/>
                <a:cs typeface="Times New Roman"/>
              </a:rPr>
              <a:t>b)</a:t>
            </a:r>
            <a:endParaRPr baseline="4629" sz="18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5524500" y="4922519"/>
            <a:ext cx="1322831" cy="44500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5604128" y="4892420"/>
            <a:ext cx="1086485" cy="50355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5080">
              <a:lnSpc>
                <a:spcPts val="1850"/>
              </a:lnSpc>
              <a:spcBef>
                <a:spcPts val="215"/>
              </a:spcBef>
            </a:pPr>
            <a:r>
              <a:rPr dirty="0" sz="1200" spc="-5">
                <a:latin typeface="Times New Roman"/>
                <a:cs typeface="Times New Roman"/>
              </a:rPr>
              <a:t>Max at </a:t>
            </a:r>
            <a:r>
              <a:rPr dirty="0" sz="1600" spc="-5">
                <a:latin typeface="Times New Roman"/>
                <a:cs typeface="Times New Roman"/>
              </a:rPr>
              <a:t>s</a:t>
            </a:r>
            <a:r>
              <a:rPr dirty="0" baseline="-7936" sz="1575" spc="-7">
                <a:latin typeface="Times New Roman"/>
                <a:cs typeface="Times New Roman"/>
              </a:rPr>
              <a:t>o</a:t>
            </a:r>
            <a:r>
              <a:rPr dirty="0" sz="1600" spc="-5">
                <a:latin typeface="Times New Roman"/>
                <a:cs typeface="Times New Roman"/>
              </a:rPr>
              <a:t>(t)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and  </a:t>
            </a:r>
            <a:r>
              <a:rPr dirty="0" sz="1200">
                <a:latin typeface="Times New Roman"/>
                <a:cs typeface="Times New Roman"/>
              </a:rPr>
              <a:t>min </a:t>
            </a:r>
            <a:r>
              <a:rPr dirty="0" sz="1200" spc="-5">
                <a:latin typeface="Times New Roman"/>
                <a:cs typeface="Times New Roman"/>
              </a:rPr>
              <a:t>at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</a:t>
            </a:r>
            <a:r>
              <a:rPr dirty="0" baseline="-7936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(t)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5524500" y="6259067"/>
            <a:ext cx="1322831" cy="58064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6107429" y="6367652"/>
            <a:ext cx="9271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imes New Roman"/>
                <a:cs typeface="Times New Roman"/>
              </a:rPr>
              <a:t>o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604128" y="6228969"/>
            <a:ext cx="10439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min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600" spc="-5">
                <a:latin typeface="Times New Roman"/>
                <a:cs typeface="Times New Roman"/>
              </a:rPr>
              <a:t>s (t)</a:t>
            </a:r>
            <a:r>
              <a:rPr dirty="0" sz="1600" spc="-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133338" y="6655688"/>
            <a:ext cx="9271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imes New Roman"/>
                <a:cs typeface="Times New Roman"/>
              </a:rPr>
              <a:t>1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604128" y="6517004"/>
            <a:ext cx="8134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max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600" spc="-5">
                <a:latin typeface="Times New Roman"/>
                <a:cs typeface="Times New Roman"/>
              </a:rPr>
              <a:t>s</a:t>
            </a:r>
            <a:r>
              <a:rPr dirty="0" sz="1600" spc="7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(t)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883665"/>
            <a:ext cx="4757420" cy="502284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2700" marR="5080">
              <a:lnSpc>
                <a:spcPts val="1839"/>
              </a:lnSpc>
              <a:spcBef>
                <a:spcPts val="225"/>
              </a:spcBef>
            </a:pPr>
            <a:r>
              <a:rPr dirty="0" sz="1600" spc="-5">
                <a:latin typeface="Times New Roman"/>
                <a:cs typeface="Times New Roman"/>
              </a:rPr>
              <a:t>Recall that for equiprobable case </a:t>
            </a:r>
            <a:r>
              <a:rPr dirty="0" sz="1600">
                <a:latin typeface="Times New Roman"/>
                <a:cs typeface="Times New Roman"/>
              </a:rPr>
              <a:t>p(0</a:t>
            </a:r>
            <a:r>
              <a:rPr dirty="0" baseline="-7936" sz="1575">
                <a:latin typeface="Times New Roman"/>
                <a:cs typeface="Times New Roman"/>
              </a:rPr>
              <a:t>T</a:t>
            </a:r>
            <a:r>
              <a:rPr dirty="0" sz="1600">
                <a:latin typeface="Times New Roman"/>
                <a:cs typeface="Times New Roman"/>
              </a:rPr>
              <a:t>)=p(1</a:t>
            </a:r>
            <a:r>
              <a:rPr dirty="0" baseline="-7936" sz="1575">
                <a:latin typeface="Times New Roman"/>
                <a:cs typeface="Times New Roman"/>
              </a:rPr>
              <a:t>T</a:t>
            </a:r>
            <a:r>
              <a:rPr dirty="0" sz="1600">
                <a:latin typeface="Times New Roman"/>
                <a:cs typeface="Times New Roman"/>
              </a:rPr>
              <a:t>)=0.5, </a:t>
            </a:r>
            <a:r>
              <a:rPr dirty="0" sz="1600" spc="-5">
                <a:latin typeface="Times New Roman"/>
                <a:cs typeface="Times New Roman"/>
              </a:rPr>
              <a:t>and for  Gaussian case,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77175" y="1915098"/>
            <a:ext cx="24130" cy="13970"/>
          </a:xfrm>
          <a:custGeom>
            <a:avLst/>
            <a:gdLst/>
            <a:ahLst/>
            <a:cxnLst/>
            <a:rect l="l" t="t" r="r" b="b"/>
            <a:pathLst>
              <a:path w="24130" h="13969">
                <a:moveTo>
                  <a:pt x="0" y="13587"/>
                </a:moveTo>
                <a:lnTo>
                  <a:pt x="23589" y="0"/>
                </a:lnTo>
              </a:path>
            </a:pathLst>
          </a:custGeom>
          <a:ln w="75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800764" y="1919131"/>
            <a:ext cx="34290" cy="306070"/>
          </a:xfrm>
          <a:custGeom>
            <a:avLst/>
            <a:gdLst/>
            <a:ahLst/>
            <a:cxnLst/>
            <a:rect l="l" t="t" r="r" b="b"/>
            <a:pathLst>
              <a:path w="34289" h="306069">
                <a:moveTo>
                  <a:pt x="0" y="0"/>
                </a:moveTo>
                <a:lnTo>
                  <a:pt x="34246" y="305908"/>
                </a:lnTo>
              </a:path>
            </a:pathLst>
          </a:custGeom>
          <a:ln w="155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838816" y="1422521"/>
            <a:ext cx="45720" cy="802640"/>
          </a:xfrm>
          <a:custGeom>
            <a:avLst/>
            <a:gdLst/>
            <a:ahLst/>
            <a:cxnLst/>
            <a:rect l="l" t="t" r="r" b="b"/>
            <a:pathLst>
              <a:path w="45719" h="802639">
                <a:moveTo>
                  <a:pt x="0" y="802519"/>
                </a:moveTo>
                <a:lnTo>
                  <a:pt x="45647" y="0"/>
                </a:lnTo>
              </a:path>
            </a:pathLst>
          </a:custGeom>
          <a:ln w="76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884463" y="1422521"/>
            <a:ext cx="1442085" cy="0"/>
          </a:xfrm>
          <a:custGeom>
            <a:avLst/>
            <a:gdLst/>
            <a:ahLst/>
            <a:cxnLst/>
            <a:rect l="l" t="t" r="r" b="b"/>
            <a:pathLst>
              <a:path w="1442085" h="0">
                <a:moveTo>
                  <a:pt x="0" y="0"/>
                </a:moveTo>
                <a:lnTo>
                  <a:pt x="1441881" y="0"/>
                </a:lnTo>
              </a:path>
            </a:pathLst>
          </a:custGeom>
          <a:ln w="75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423395" y="2011355"/>
            <a:ext cx="263525" cy="2336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145"/>
              </a:lnSpc>
              <a:spcBef>
                <a:spcPts val="95"/>
              </a:spcBef>
            </a:pPr>
            <a:r>
              <a:rPr dirty="0" sz="1050" spc="5">
                <a:latin typeface="Times New Roman"/>
                <a:cs typeface="Times New Roman"/>
              </a:rPr>
              <a:t>2</a:t>
            </a:r>
            <a:r>
              <a:rPr dirty="0" sz="1150" spc="5" i="1">
                <a:latin typeface="Symbol"/>
                <a:cs typeface="Symbol"/>
              </a:rPr>
              <a:t></a:t>
            </a:r>
            <a:endParaRPr sz="1150">
              <a:latin typeface="Symbol"/>
              <a:cs typeface="Symbol"/>
            </a:endParaRPr>
          </a:p>
          <a:p>
            <a:pPr algn="r" marR="5080">
              <a:lnSpc>
                <a:spcPts val="484"/>
              </a:lnSpc>
            </a:pPr>
            <a:r>
              <a:rPr dirty="0" sz="600" spc="20" i="1">
                <a:latin typeface="Times New Roman"/>
                <a:cs typeface="Times New Roman"/>
              </a:rPr>
              <a:t>o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93450" y="1424763"/>
            <a:ext cx="106045" cy="446405"/>
          </a:xfrm>
          <a:prstGeom prst="rect">
            <a:avLst/>
          </a:prstGeom>
        </p:spPr>
        <p:txBody>
          <a:bodyPr wrap="square" lIns="0" tIns="381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600" spc="-15" i="1">
                <a:latin typeface="Times New Roman"/>
                <a:cs typeface="Times New Roman"/>
              </a:rPr>
              <a:t>Tb</a:t>
            </a:r>
            <a:endParaRPr sz="600">
              <a:latin typeface="Times New Roman"/>
              <a:cs typeface="Times New Roman"/>
            </a:endParaRPr>
          </a:p>
          <a:p>
            <a:pPr marL="35560">
              <a:lnSpc>
                <a:spcPct val="100000"/>
              </a:lnSpc>
              <a:spcBef>
                <a:spcPts val="464"/>
              </a:spcBef>
            </a:pPr>
            <a:r>
              <a:rPr dirty="0" sz="1600" spc="10">
                <a:latin typeface="Symbol"/>
                <a:cs typeface="Symbol"/>
              </a:rPr>
              <a:t>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08333" y="1599320"/>
            <a:ext cx="1201420" cy="22606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ts val="1035"/>
              </a:lnSpc>
              <a:spcBef>
                <a:spcPts val="135"/>
              </a:spcBef>
            </a:pPr>
            <a:r>
              <a:rPr dirty="0" sz="1050" spc="15">
                <a:latin typeface="Times New Roman"/>
                <a:cs typeface="Times New Roman"/>
              </a:rPr>
              <a:t>[ </a:t>
            </a:r>
            <a:r>
              <a:rPr dirty="0" sz="1050" spc="15" i="1">
                <a:latin typeface="Times New Roman"/>
                <a:cs typeface="Times New Roman"/>
              </a:rPr>
              <a:t>s </a:t>
            </a:r>
            <a:r>
              <a:rPr dirty="0" sz="1050" spc="15">
                <a:latin typeface="Times New Roman"/>
                <a:cs typeface="Times New Roman"/>
              </a:rPr>
              <a:t>( </a:t>
            </a:r>
            <a:r>
              <a:rPr dirty="0" sz="1050" spc="10" i="1">
                <a:latin typeface="Times New Roman"/>
                <a:cs typeface="Times New Roman"/>
              </a:rPr>
              <a:t>t </a:t>
            </a:r>
            <a:r>
              <a:rPr dirty="0" sz="1050" spc="15">
                <a:latin typeface="Times New Roman"/>
                <a:cs typeface="Times New Roman"/>
              </a:rPr>
              <a:t>) </a:t>
            </a:r>
            <a:r>
              <a:rPr dirty="0" sz="1050" spc="25">
                <a:latin typeface="Symbol"/>
                <a:cs typeface="Symbol"/>
              </a:rPr>
              <a:t></a:t>
            </a:r>
            <a:r>
              <a:rPr dirty="0" sz="1050" spc="25">
                <a:latin typeface="Times New Roman"/>
                <a:cs typeface="Times New Roman"/>
              </a:rPr>
              <a:t> </a:t>
            </a:r>
            <a:r>
              <a:rPr dirty="0" sz="1050" spc="15" i="1">
                <a:latin typeface="Times New Roman"/>
                <a:cs typeface="Times New Roman"/>
              </a:rPr>
              <a:t>s </a:t>
            </a:r>
            <a:r>
              <a:rPr dirty="0" sz="1050" spc="15">
                <a:latin typeface="Times New Roman"/>
                <a:cs typeface="Times New Roman"/>
              </a:rPr>
              <a:t>( </a:t>
            </a:r>
            <a:r>
              <a:rPr dirty="0" sz="1050" spc="10" i="1">
                <a:latin typeface="Times New Roman"/>
                <a:cs typeface="Times New Roman"/>
              </a:rPr>
              <a:t>t </a:t>
            </a:r>
            <a:r>
              <a:rPr dirty="0" sz="1050" spc="-10">
                <a:latin typeface="Times New Roman"/>
                <a:cs typeface="Times New Roman"/>
              </a:rPr>
              <a:t>)] </a:t>
            </a:r>
            <a:r>
              <a:rPr dirty="0" baseline="60185" sz="900" spc="30">
                <a:latin typeface="Times New Roman"/>
                <a:cs typeface="Times New Roman"/>
              </a:rPr>
              <a:t>2</a:t>
            </a:r>
            <a:r>
              <a:rPr dirty="0" baseline="60185" sz="900">
                <a:latin typeface="Times New Roman"/>
                <a:cs typeface="Times New Roman"/>
              </a:rPr>
              <a:t> </a:t>
            </a:r>
            <a:r>
              <a:rPr dirty="0" sz="1050" spc="35" i="1">
                <a:latin typeface="Times New Roman"/>
                <a:cs typeface="Times New Roman"/>
              </a:rPr>
              <a:t>dt</a:t>
            </a:r>
            <a:endParaRPr sz="1050">
              <a:latin typeface="Times New Roman"/>
              <a:cs typeface="Times New Roman"/>
            </a:endParaRPr>
          </a:p>
          <a:p>
            <a:pPr marL="161290">
              <a:lnSpc>
                <a:spcPts val="495"/>
              </a:lnSpc>
              <a:tabLst>
                <a:tab pos="678180" algn="l"/>
              </a:tabLst>
            </a:pPr>
            <a:r>
              <a:rPr dirty="0" sz="600" spc="20" i="1">
                <a:latin typeface="Times New Roman"/>
                <a:cs typeface="Times New Roman"/>
              </a:rPr>
              <a:t>o	</a:t>
            </a:r>
            <a:r>
              <a:rPr dirty="0" sz="600" spc="20">
                <a:latin typeface="Times New Roman"/>
                <a:cs typeface="Times New Roman"/>
              </a:rPr>
              <a:t>1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721888" y="2037686"/>
            <a:ext cx="24765" cy="13970"/>
          </a:xfrm>
          <a:custGeom>
            <a:avLst/>
            <a:gdLst/>
            <a:ahLst/>
            <a:cxnLst/>
            <a:rect l="l" t="t" r="r" b="b"/>
            <a:pathLst>
              <a:path w="24764" h="13969">
                <a:moveTo>
                  <a:pt x="0" y="13655"/>
                </a:moveTo>
                <a:lnTo>
                  <a:pt x="24719" y="0"/>
                </a:lnTo>
              </a:path>
            </a:pathLst>
          </a:custGeom>
          <a:ln w="80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746607" y="2041724"/>
            <a:ext cx="36195" cy="189865"/>
          </a:xfrm>
          <a:custGeom>
            <a:avLst/>
            <a:gdLst/>
            <a:ahLst/>
            <a:cxnLst/>
            <a:rect l="l" t="t" r="r" b="b"/>
            <a:pathLst>
              <a:path w="36195" h="189864">
                <a:moveTo>
                  <a:pt x="0" y="0"/>
                </a:moveTo>
                <a:lnTo>
                  <a:pt x="36090" y="189626"/>
                </a:lnTo>
              </a:path>
            </a:pathLst>
          </a:custGeom>
          <a:ln w="160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786605" y="1722166"/>
            <a:ext cx="47625" cy="509270"/>
          </a:xfrm>
          <a:custGeom>
            <a:avLst/>
            <a:gdLst/>
            <a:ahLst/>
            <a:cxnLst/>
            <a:rect l="l" t="t" r="r" b="b"/>
            <a:pathLst>
              <a:path w="47625" h="509269">
                <a:moveTo>
                  <a:pt x="0" y="509184"/>
                </a:moveTo>
                <a:lnTo>
                  <a:pt x="47461" y="0"/>
                </a:lnTo>
              </a:path>
            </a:pathLst>
          </a:custGeom>
          <a:ln w="82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834066" y="1722166"/>
            <a:ext cx="1217930" cy="0"/>
          </a:xfrm>
          <a:custGeom>
            <a:avLst/>
            <a:gdLst/>
            <a:ahLst/>
            <a:cxnLst/>
            <a:rect l="l" t="t" r="r" b="b"/>
            <a:pathLst>
              <a:path w="1217929" h="0">
                <a:moveTo>
                  <a:pt x="0" y="0"/>
                </a:moveTo>
                <a:lnTo>
                  <a:pt x="1217883" y="0"/>
                </a:lnTo>
              </a:path>
            </a:pathLst>
          </a:custGeom>
          <a:ln w="79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182419" y="1810658"/>
            <a:ext cx="25253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16280" algn="l"/>
                <a:tab pos="2063750" algn="l"/>
              </a:tabLst>
            </a:pPr>
            <a:r>
              <a:rPr dirty="0" sz="1050" spc="30" i="1">
                <a:latin typeface="Times New Roman"/>
                <a:cs typeface="Times New Roman"/>
              </a:rPr>
              <a:t>pe </a:t>
            </a:r>
            <a:r>
              <a:rPr dirty="0" sz="1050" spc="320" i="1">
                <a:latin typeface="Times New Roman"/>
                <a:cs typeface="Times New Roman"/>
              </a:rPr>
              <a:t> </a:t>
            </a:r>
            <a:r>
              <a:rPr dirty="0" sz="1050" spc="25">
                <a:latin typeface="Symbol"/>
                <a:cs typeface="Symbol"/>
              </a:rPr>
              <a:t></a:t>
            </a:r>
            <a:r>
              <a:rPr dirty="0" sz="1050" spc="105">
                <a:latin typeface="Times New Roman"/>
                <a:cs typeface="Times New Roman"/>
              </a:rPr>
              <a:t> </a:t>
            </a:r>
            <a:r>
              <a:rPr dirty="0" sz="1050" spc="30" i="1">
                <a:latin typeface="Times New Roman"/>
                <a:cs typeface="Times New Roman"/>
              </a:rPr>
              <a:t>Q</a:t>
            </a:r>
            <a:r>
              <a:rPr dirty="0" sz="1050" spc="40" i="1">
                <a:latin typeface="Times New Roman"/>
                <a:cs typeface="Times New Roman"/>
              </a:rPr>
              <a:t> </a:t>
            </a:r>
            <a:r>
              <a:rPr dirty="0" sz="1050" spc="15">
                <a:latin typeface="Times New Roman"/>
                <a:cs typeface="Times New Roman"/>
              </a:rPr>
              <a:t>(	</a:t>
            </a:r>
            <a:r>
              <a:rPr dirty="0" u="sng" baseline="31746" sz="1575" spc="22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55555" sz="900" spc="3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0	</a:t>
            </a:r>
            <a:r>
              <a:rPr dirty="0" sz="1050" spc="15">
                <a:latin typeface="Times New Roman"/>
                <a:cs typeface="Times New Roman"/>
              </a:rPr>
              <a:t>) </a:t>
            </a:r>
            <a:r>
              <a:rPr dirty="0" baseline="-13888" sz="2400" spc="-7">
                <a:latin typeface="Times New Roman"/>
                <a:cs typeface="Times New Roman"/>
              </a:rPr>
              <a:t>= </a:t>
            </a:r>
            <a:r>
              <a:rPr dirty="0" sz="1100" spc="40" i="1">
                <a:latin typeface="Times New Roman"/>
                <a:cs typeface="Times New Roman"/>
              </a:rPr>
              <a:t>Q</a:t>
            </a:r>
            <a:r>
              <a:rPr dirty="0" sz="1100" spc="-65" i="1">
                <a:latin typeface="Times New Roman"/>
                <a:cs typeface="Times New Roman"/>
              </a:rPr>
              <a:t> </a:t>
            </a:r>
            <a:r>
              <a:rPr dirty="0" sz="1100" spc="20">
                <a:latin typeface="Times New Roman"/>
                <a:cs typeface="Times New Roman"/>
              </a:rPr>
              <a:t>(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836676" y="1754667"/>
            <a:ext cx="1203960" cy="497205"/>
          </a:xfrm>
          <a:prstGeom prst="rect">
            <a:avLst/>
          </a:prstGeom>
        </p:spPr>
        <p:txBody>
          <a:bodyPr wrap="square" lIns="0" tIns="5651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45"/>
              </a:spcBef>
              <a:tabLst>
                <a:tab pos="513715" algn="l"/>
                <a:tab pos="982980" algn="l"/>
              </a:tabLst>
            </a:pPr>
            <a:r>
              <a:rPr dirty="0" u="sng" sz="650" spc="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650" spc="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  </a:t>
            </a:r>
            <a:r>
              <a:rPr dirty="0" u="sng" sz="650" spc="-3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650" spc="1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	</a:t>
            </a:r>
            <a:r>
              <a:rPr dirty="0" u="sng" sz="650" spc="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	01</a:t>
            </a:r>
            <a:r>
              <a:rPr dirty="0" sz="650" spc="50">
                <a:latin typeface="Times New Roman"/>
                <a:cs typeface="Times New Roman"/>
              </a:rPr>
              <a:t> </a:t>
            </a:r>
            <a:r>
              <a:rPr dirty="0" baseline="-30303" sz="1650" spc="30">
                <a:latin typeface="Times New Roman"/>
                <a:cs typeface="Times New Roman"/>
              </a:rPr>
              <a:t>)</a:t>
            </a:r>
            <a:endParaRPr baseline="-30303" sz="1650">
              <a:latin typeface="Times New Roman"/>
              <a:cs typeface="Times New Roman"/>
            </a:endParaRPr>
          </a:p>
          <a:p>
            <a:pPr algn="ctr" marR="165735">
              <a:lnSpc>
                <a:spcPts val="1130"/>
              </a:lnSpc>
              <a:spcBef>
                <a:spcPts val="385"/>
              </a:spcBef>
            </a:pPr>
            <a:r>
              <a:rPr dirty="0" sz="1100" spc="20">
                <a:latin typeface="Times New Roman"/>
                <a:cs typeface="Times New Roman"/>
              </a:rPr>
              <a:t>2</a:t>
            </a:r>
            <a:r>
              <a:rPr dirty="0" sz="1150" spc="20" i="1">
                <a:latin typeface="Symbol"/>
                <a:cs typeface="Symbol"/>
              </a:rPr>
              <a:t></a:t>
            </a:r>
            <a:endParaRPr sz="1150">
              <a:latin typeface="Symbol"/>
              <a:cs typeface="Symbol"/>
            </a:endParaRPr>
          </a:p>
          <a:p>
            <a:pPr algn="ctr" marL="109855">
              <a:lnSpc>
                <a:spcPts val="530"/>
              </a:lnSpc>
            </a:pPr>
            <a:r>
              <a:rPr dirty="0" sz="650" spc="10" i="1">
                <a:latin typeface="Times New Roman"/>
                <a:cs typeface="Times New Roman"/>
              </a:rPr>
              <a:t>o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855494" y="1748467"/>
            <a:ext cx="958215" cy="1968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247650" algn="l"/>
              </a:tabLst>
            </a:pPr>
            <a:r>
              <a:rPr dirty="0" sz="1100" spc="35" i="1">
                <a:latin typeface="Times New Roman"/>
                <a:cs typeface="Times New Roman"/>
              </a:rPr>
              <a:t>E	</a:t>
            </a:r>
            <a:r>
              <a:rPr dirty="0" sz="1100" spc="30">
                <a:latin typeface="Symbol"/>
                <a:cs typeface="Symbol"/>
              </a:rPr>
              <a:t>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35" i="1">
                <a:latin typeface="Times New Roman"/>
                <a:cs typeface="Times New Roman"/>
              </a:rPr>
              <a:t>E </a:t>
            </a:r>
            <a:r>
              <a:rPr dirty="0" sz="1100" spc="30">
                <a:latin typeface="Symbol"/>
                <a:cs typeface="Symbol"/>
              </a:rPr>
              <a:t></a:t>
            </a:r>
            <a:r>
              <a:rPr dirty="0" sz="1100" spc="30">
                <a:latin typeface="Times New Roman"/>
                <a:cs typeface="Times New Roman"/>
              </a:rPr>
              <a:t> 2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35" i="1">
                <a:latin typeface="Times New Roman"/>
                <a:cs typeface="Times New Roman"/>
              </a:rPr>
              <a:t>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30604" y="4369434"/>
            <a:ext cx="1995170" cy="50355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5080">
              <a:lnSpc>
                <a:spcPts val="1850"/>
              </a:lnSpc>
              <a:spcBef>
                <a:spcPts val="21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r>
              <a:rPr dirty="0" sz="1600" spc="-5">
                <a:latin typeface="Times New Roman"/>
                <a:cs typeface="Times New Roman"/>
              </a:rPr>
              <a:t> s</a:t>
            </a:r>
            <a:r>
              <a:rPr dirty="0" baseline="-7936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(t)=(V/Tb) t,  Tb.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0604" y="5078348"/>
            <a:ext cx="33210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pe=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694968" y="5256119"/>
            <a:ext cx="24765" cy="13970"/>
          </a:xfrm>
          <a:custGeom>
            <a:avLst/>
            <a:gdLst/>
            <a:ahLst/>
            <a:cxnLst/>
            <a:rect l="l" t="t" r="r" b="b"/>
            <a:pathLst>
              <a:path w="24764" h="13970">
                <a:moveTo>
                  <a:pt x="0" y="13640"/>
                </a:moveTo>
                <a:lnTo>
                  <a:pt x="24719" y="0"/>
                </a:lnTo>
              </a:path>
            </a:pathLst>
          </a:custGeom>
          <a:ln w="801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719687" y="5260152"/>
            <a:ext cx="36195" cy="189865"/>
          </a:xfrm>
          <a:custGeom>
            <a:avLst/>
            <a:gdLst/>
            <a:ahLst/>
            <a:cxnLst/>
            <a:rect l="l" t="t" r="r" b="b"/>
            <a:pathLst>
              <a:path w="36194" h="189864">
                <a:moveTo>
                  <a:pt x="0" y="0"/>
                </a:moveTo>
                <a:lnTo>
                  <a:pt x="36090" y="189427"/>
                </a:lnTo>
              </a:path>
            </a:pathLst>
          </a:custGeom>
          <a:ln w="1606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759685" y="4940930"/>
            <a:ext cx="47625" cy="509270"/>
          </a:xfrm>
          <a:custGeom>
            <a:avLst/>
            <a:gdLst/>
            <a:ahLst/>
            <a:cxnLst/>
            <a:rect l="l" t="t" r="r" b="b"/>
            <a:pathLst>
              <a:path w="47625" h="509270">
                <a:moveTo>
                  <a:pt x="0" y="508649"/>
                </a:moveTo>
                <a:lnTo>
                  <a:pt x="47461" y="0"/>
                </a:lnTo>
              </a:path>
            </a:pathLst>
          </a:custGeom>
          <a:ln w="82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807146" y="4940930"/>
            <a:ext cx="1217930" cy="0"/>
          </a:xfrm>
          <a:custGeom>
            <a:avLst/>
            <a:gdLst/>
            <a:ahLst/>
            <a:cxnLst/>
            <a:rect l="l" t="t" r="r" b="b"/>
            <a:pathLst>
              <a:path w="1217930" h="0">
                <a:moveTo>
                  <a:pt x="0" y="0"/>
                </a:moveTo>
                <a:lnTo>
                  <a:pt x="1217883" y="0"/>
                </a:lnTo>
              </a:path>
            </a:pathLst>
          </a:custGeom>
          <a:ln w="795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432221" y="5344485"/>
            <a:ext cx="68580" cy="1257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650" spc="10" i="1">
                <a:latin typeface="Times New Roman"/>
                <a:cs typeface="Times New Roman"/>
              </a:rPr>
              <a:t>o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809756" y="5014671"/>
            <a:ext cx="1203960" cy="1968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526415" algn="l"/>
                <a:tab pos="995680" algn="l"/>
              </a:tabLst>
            </a:pPr>
            <a:r>
              <a:rPr dirty="0" u="sng" sz="650" spc="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650" spc="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  </a:t>
            </a:r>
            <a:r>
              <a:rPr dirty="0" u="sng" sz="650" spc="-3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650" spc="1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	</a:t>
            </a:r>
            <a:r>
              <a:rPr dirty="0" u="sng" sz="650" spc="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	01</a:t>
            </a:r>
            <a:r>
              <a:rPr dirty="0" sz="650" spc="50">
                <a:latin typeface="Times New Roman"/>
                <a:cs typeface="Times New Roman"/>
              </a:rPr>
              <a:t> </a:t>
            </a:r>
            <a:r>
              <a:rPr dirty="0" baseline="-30303" sz="1650" spc="30">
                <a:latin typeface="Times New Roman"/>
                <a:cs typeface="Times New Roman"/>
              </a:rPr>
              <a:t>)</a:t>
            </a:r>
            <a:endParaRPr baseline="-30303" sz="16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460274" y="5089419"/>
            <a:ext cx="220345" cy="1968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 spc="40" i="1">
                <a:latin typeface="Times New Roman"/>
                <a:cs typeface="Times New Roman"/>
              </a:rPr>
              <a:t>Q</a:t>
            </a:r>
            <a:r>
              <a:rPr dirty="0" sz="1100" spc="-45" i="1">
                <a:latin typeface="Times New Roman"/>
                <a:cs typeface="Times New Roman"/>
              </a:rPr>
              <a:t> </a:t>
            </a:r>
            <a:r>
              <a:rPr dirty="0" sz="1100" spc="20">
                <a:latin typeface="Times New Roman"/>
                <a:cs typeface="Times New Roman"/>
              </a:rPr>
              <a:t>(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828575" y="4967190"/>
            <a:ext cx="958215" cy="1968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247650" algn="l"/>
              </a:tabLst>
            </a:pPr>
            <a:r>
              <a:rPr dirty="0" sz="1100" spc="35" i="1">
                <a:latin typeface="Times New Roman"/>
                <a:cs typeface="Times New Roman"/>
              </a:rPr>
              <a:t>E	</a:t>
            </a:r>
            <a:r>
              <a:rPr dirty="0" sz="1100" spc="30">
                <a:latin typeface="Symbol"/>
                <a:cs typeface="Symbol"/>
              </a:rPr>
              <a:t>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35" i="1">
                <a:latin typeface="Times New Roman"/>
                <a:cs typeface="Times New Roman"/>
              </a:rPr>
              <a:t>E </a:t>
            </a:r>
            <a:r>
              <a:rPr dirty="0" sz="1100" spc="30">
                <a:latin typeface="Symbol"/>
                <a:cs typeface="Symbol"/>
              </a:rPr>
              <a:t></a:t>
            </a:r>
            <a:r>
              <a:rPr dirty="0" sz="1100" spc="30">
                <a:latin typeface="Times New Roman"/>
                <a:cs typeface="Times New Roman"/>
              </a:rPr>
              <a:t> 2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35" i="1">
                <a:latin typeface="Times New Roman"/>
                <a:cs typeface="Times New Roman"/>
              </a:rPr>
              <a:t>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096895" y="5078348"/>
            <a:ext cx="6286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where</a:t>
            </a:r>
            <a:r>
              <a:rPr dirty="0" sz="1600" spc="-7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305921" y="5182459"/>
            <a:ext cx="499109" cy="0"/>
          </a:xfrm>
          <a:custGeom>
            <a:avLst/>
            <a:gdLst/>
            <a:ahLst/>
            <a:cxnLst/>
            <a:rect l="l" t="t" r="r" b="b"/>
            <a:pathLst>
              <a:path w="499110" h="0">
                <a:moveTo>
                  <a:pt x="0" y="0"/>
                </a:moveTo>
                <a:lnTo>
                  <a:pt x="498594" y="0"/>
                </a:lnTo>
              </a:path>
            </a:pathLst>
          </a:custGeom>
          <a:ln w="79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362271" y="5182459"/>
            <a:ext cx="251460" cy="0"/>
          </a:xfrm>
          <a:custGeom>
            <a:avLst/>
            <a:gdLst/>
            <a:ahLst/>
            <a:cxnLst/>
            <a:rect l="l" t="t" r="r" b="b"/>
            <a:pathLst>
              <a:path w="251460" h="0">
                <a:moveTo>
                  <a:pt x="0" y="0"/>
                </a:moveTo>
                <a:lnTo>
                  <a:pt x="251054" y="0"/>
                </a:lnTo>
              </a:path>
            </a:pathLst>
          </a:custGeom>
          <a:ln w="79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3864243" y="5181986"/>
            <a:ext cx="69850" cy="13081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650" spc="20" i="1">
                <a:latin typeface="Times New Roman"/>
                <a:cs typeface="Times New Roman"/>
              </a:rPr>
              <a:t>o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621777" y="5070246"/>
            <a:ext cx="191135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spc="40" i="1">
                <a:latin typeface="Times New Roman"/>
                <a:cs typeface="Times New Roman"/>
              </a:rPr>
              <a:t>Tb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737791" y="5070246"/>
            <a:ext cx="370840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74955" algn="l"/>
              </a:tabLst>
            </a:pPr>
            <a:r>
              <a:rPr dirty="0" sz="1150" spc="20" i="1">
                <a:latin typeface="Times New Roman"/>
                <a:cs typeface="Times New Roman"/>
              </a:rPr>
              <a:t>E</a:t>
            </a:r>
            <a:r>
              <a:rPr dirty="0" sz="1150" spc="20" i="1">
                <a:latin typeface="Times New Roman"/>
                <a:cs typeface="Times New Roman"/>
              </a:rPr>
              <a:t>	</a:t>
            </a:r>
            <a:r>
              <a:rPr dirty="0" sz="1150" spc="15">
                <a:latin typeface="Symbol"/>
                <a:cs typeface="Symbol"/>
              </a:rPr>
              <a:t></a:t>
            </a:r>
            <a:endParaRPr sz="1150">
              <a:latin typeface="Symbol"/>
              <a:cs typeface="Symbo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178367" y="5036787"/>
            <a:ext cx="87630" cy="441959"/>
          </a:xfrm>
          <a:prstGeom prst="rect">
            <a:avLst/>
          </a:prstGeom>
        </p:spPr>
        <p:txBody>
          <a:bodyPr wrap="square" lIns="0" tIns="450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dirty="0" sz="1750" spc="5">
                <a:latin typeface="Symbol"/>
                <a:cs typeface="Symbol"/>
              </a:rPr>
              <a:t></a:t>
            </a:r>
            <a:endParaRPr sz="1750">
              <a:latin typeface="Symbol"/>
              <a:cs typeface="Symbol"/>
            </a:endParaRPr>
          </a:p>
          <a:p>
            <a:pPr marL="23495">
              <a:lnSpc>
                <a:spcPct val="100000"/>
              </a:lnSpc>
              <a:spcBef>
                <a:spcPts val="135"/>
              </a:spcBef>
            </a:pPr>
            <a:r>
              <a:rPr dirty="0" sz="650" spc="20">
                <a:latin typeface="Times New Roman"/>
                <a:cs typeface="Times New Roman"/>
              </a:rPr>
              <a:t>0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819427" y="5070246"/>
            <a:ext cx="476250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spc="5" i="1">
                <a:latin typeface="Times New Roman"/>
                <a:cs typeface="Times New Roman"/>
              </a:rPr>
              <a:t>t </a:t>
            </a:r>
            <a:r>
              <a:rPr dirty="0" baseline="59829" sz="975" spc="30">
                <a:latin typeface="Times New Roman"/>
                <a:cs typeface="Times New Roman"/>
              </a:rPr>
              <a:t>2 </a:t>
            </a:r>
            <a:r>
              <a:rPr dirty="0" sz="1150" spc="15" i="1">
                <a:latin typeface="Times New Roman"/>
                <a:cs typeface="Times New Roman"/>
              </a:rPr>
              <a:t>dt</a:t>
            </a:r>
            <a:r>
              <a:rPr dirty="0" sz="1150" spc="135" i="1">
                <a:latin typeface="Times New Roman"/>
                <a:cs typeface="Times New Roman"/>
              </a:rPr>
              <a:t> </a:t>
            </a:r>
            <a:r>
              <a:rPr dirty="0" sz="1150" spc="15">
                <a:latin typeface="Symbol"/>
                <a:cs typeface="Symbol"/>
              </a:rPr>
              <a:t></a:t>
            </a:r>
            <a:endParaRPr sz="1150">
              <a:latin typeface="Symbol"/>
              <a:cs typeface="Symbo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381261" y="5229694"/>
            <a:ext cx="316230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spc="15" i="1">
                <a:latin typeface="Times New Roman"/>
                <a:cs typeface="Times New Roman"/>
              </a:rPr>
              <a:t>T </a:t>
            </a:r>
            <a:r>
              <a:rPr dirty="0" baseline="59829" sz="975" spc="30">
                <a:latin typeface="Times New Roman"/>
                <a:cs typeface="Times New Roman"/>
              </a:rPr>
              <a:t>2</a:t>
            </a:r>
            <a:r>
              <a:rPr dirty="0" baseline="59829" sz="975" spc="209">
                <a:latin typeface="Times New Roman"/>
                <a:cs typeface="Times New Roman"/>
              </a:rPr>
              <a:t> </a:t>
            </a:r>
            <a:r>
              <a:rPr dirty="0" sz="1150" spc="15" i="1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344364" y="4855189"/>
            <a:ext cx="233679" cy="5759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dirty="0" baseline="-33816" sz="1725" spc="30" i="1">
                <a:latin typeface="Times New Roman"/>
                <a:cs typeface="Times New Roman"/>
              </a:rPr>
              <a:t>V</a:t>
            </a:r>
            <a:r>
              <a:rPr dirty="0" baseline="-33816" sz="1725" spc="292" i="1">
                <a:latin typeface="Times New Roman"/>
                <a:cs typeface="Times New Roman"/>
              </a:rPr>
              <a:t> </a:t>
            </a:r>
            <a:r>
              <a:rPr dirty="0" sz="650" spc="20">
                <a:latin typeface="Times New Roman"/>
                <a:cs typeface="Times New Roman"/>
              </a:rPr>
              <a:t>2</a:t>
            </a:r>
            <a:endParaRPr sz="6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300">
              <a:latin typeface="Times New Roman"/>
              <a:cs typeface="Times New Roman"/>
            </a:endParaRPr>
          </a:p>
          <a:p>
            <a:pPr algn="ctr" marL="36195">
              <a:lnSpc>
                <a:spcPct val="100000"/>
              </a:lnSpc>
            </a:pPr>
            <a:r>
              <a:rPr dirty="0" sz="1150" spc="15">
                <a:latin typeface="Times New Roman"/>
                <a:cs typeface="Times New Roman"/>
              </a:rPr>
              <a:t>3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153961" y="4903897"/>
            <a:ext cx="615315" cy="2457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>
              <a:lnSpc>
                <a:spcPts val="545"/>
              </a:lnSpc>
              <a:spcBef>
                <a:spcPts val="135"/>
              </a:spcBef>
              <a:tabLst>
                <a:tab pos="544830" algn="l"/>
              </a:tabLst>
            </a:pPr>
            <a:r>
              <a:rPr dirty="0" sz="650" spc="-30" i="1">
                <a:latin typeface="Times New Roman"/>
                <a:cs typeface="Times New Roman"/>
              </a:rPr>
              <a:t>T</a:t>
            </a:r>
            <a:r>
              <a:rPr dirty="0" sz="650" spc="20" i="1">
                <a:latin typeface="Times New Roman"/>
                <a:cs typeface="Times New Roman"/>
              </a:rPr>
              <a:t>b</a:t>
            </a:r>
            <a:r>
              <a:rPr dirty="0" sz="650" i="1">
                <a:latin typeface="Times New Roman"/>
                <a:cs typeface="Times New Roman"/>
              </a:rPr>
              <a:t>	</a:t>
            </a:r>
            <a:r>
              <a:rPr dirty="0" baseline="-8547" sz="975" spc="30">
                <a:latin typeface="Times New Roman"/>
                <a:cs typeface="Times New Roman"/>
              </a:rPr>
              <a:t>2</a:t>
            </a:r>
            <a:endParaRPr baseline="-8547" sz="975">
              <a:latin typeface="Times New Roman"/>
              <a:cs typeface="Times New Roman"/>
            </a:endParaRPr>
          </a:p>
          <a:p>
            <a:pPr algn="ctr" marL="74295">
              <a:lnSpc>
                <a:spcPts val="1145"/>
              </a:lnSpc>
            </a:pPr>
            <a:r>
              <a:rPr dirty="0" sz="1150" spc="10">
                <a:latin typeface="Times New Roman"/>
                <a:cs typeface="Times New Roman"/>
              </a:rPr>
              <a:t>( </a:t>
            </a:r>
            <a:r>
              <a:rPr dirty="0" sz="1150" spc="65">
                <a:latin typeface="Symbol"/>
                <a:cs typeface="Symbol"/>
              </a:rPr>
              <a:t></a:t>
            </a:r>
            <a:r>
              <a:rPr dirty="0" sz="1150" spc="65" i="1">
                <a:latin typeface="Times New Roman"/>
                <a:cs typeface="Times New Roman"/>
              </a:rPr>
              <a:t>V</a:t>
            </a:r>
            <a:r>
              <a:rPr dirty="0" sz="1150" spc="-20" i="1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)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130604" y="5707760"/>
            <a:ext cx="3187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and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044487" y="5812060"/>
            <a:ext cx="375920" cy="0"/>
          </a:xfrm>
          <a:custGeom>
            <a:avLst/>
            <a:gdLst/>
            <a:ahLst/>
            <a:cxnLst/>
            <a:rect l="l" t="t" r="r" b="b"/>
            <a:pathLst>
              <a:path w="375919" h="0">
                <a:moveTo>
                  <a:pt x="0" y="0"/>
                </a:moveTo>
                <a:lnTo>
                  <a:pt x="375716" y="0"/>
                </a:lnTo>
              </a:path>
            </a:pathLst>
          </a:custGeom>
          <a:ln w="79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964728" y="5812060"/>
            <a:ext cx="240665" cy="0"/>
          </a:xfrm>
          <a:custGeom>
            <a:avLst/>
            <a:gdLst/>
            <a:ahLst/>
            <a:cxnLst/>
            <a:rect l="l" t="t" r="r" b="b"/>
            <a:pathLst>
              <a:path w="240664" h="0">
                <a:moveTo>
                  <a:pt x="0" y="0"/>
                </a:moveTo>
                <a:lnTo>
                  <a:pt x="240624" y="0"/>
                </a:lnTo>
              </a:path>
            </a:pathLst>
          </a:custGeom>
          <a:ln w="79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3216293" y="5699746"/>
            <a:ext cx="191135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spc="40" i="1">
                <a:latin typeface="Times New Roman"/>
                <a:cs typeface="Times New Roman"/>
              </a:rPr>
              <a:t>Tb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510918" y="5699746"/>
            <a:ext cx="337185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41300" algn="l"/>
              </a:tabLst>
            </a:pPr>
            <a:r>
              <a:rPr dirty="0" sz="1150" spc="20" i="1">
                <a:latin typeface="Times New Roman"/>
                <a:cs typeface="Times New Roman"/>
              </a:rPr>
              <a:t>E</a:t>
            </a:r>
            <a:r>
              <a:rPr dirty="0" sz="1150" spc="20" i="1">
                <a:latin typeface="Times New Roman"/>
                <a:cs typeface="Times New Roman"/>
              </a:rPr>
              <a:t>	</a:t>
            </a:r>
            <a:r>
              <a:rPr dirty="0" sz="1150" spc="20">
                <a:latin typeface="Symbol"/>
                <a:cs typeface="Symbol"/>
              </a:rPr>
              <a:t></a:t>
            </a:r>
            <a:endParaRPr sz="1150">
              <a:latin typeface="Symbol"/>
              <a:cs typeface="Symbo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925928" y="5977969"/>
            <a:ext cx="69850" cy="1301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650" spc="20">
                <a:latin typeface="Times New Roman"/>
                <a:cs typeface="Times New Roman"/>
              </a:rPr>
              <a:t>0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437177" y="5699746"/>
            <a:ext cx="464184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spc="10" i="1">
                <a:latin typeface="Times New Roman"/>
                <a:cs typeface="Times New Roman"/>
              </a:rPr>
              <a:t>t </a:t>
            </a:r>
            <a:r>
              <a:rPr dirty="0" baseline="59829" sz="975" spc="30">
                <a:latin typeface="Times New Roman"/>
                <a:cs typeface="Times New Roman"/>
              </a:rPr>
              <a:t>2 </a:t>
            </a:r>
            <a:r>
              <a:rPr dirty="0" sz="1150" spc="15" i="1">
                <a:latin typeface="Times New Roman"/>
                <a:cs typeface="Times New Roman"/>
              </a:rPr>
              <a:t>dt</a:t>
            </a:r>
            <a:r>
              <a:rPr dirty="0" sz="1150" spc="30" i="1">
                <a:latin typeface="Times New Roman"/>
                <a:cs typeface="Times New Roman"/>
              </a:rPr>
              <a:t> </a:t>
            </a:r>
            <a:r>
              <a:rPr dirty="0" sz="1150" spc="20">
                <a:latin typeface="Symbol"/>
                <a:cs typeface="Symbol"/>
              </a:rPr>
              <a:t></a:t>
            </a:r>
            <a:endParaRPr sz="1150">
              <a:latin typeface="Symbol"/>
              <a:cs typeface="Symbo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914695" y="5779861"/>
            <a:ext cx="454659" cy="2946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baseline="20634" sz="2625" spc="7">
                <a:latin typeface="Symbol"/>
                <a:cs typeface="Symbol"/>
              </a:rPr>
              <a:t></a:t>
            </a:r>
            <a:r>
              <a:rPr dirty="0" baseline="20634" sz="2625" spc="7">
                <a:latin typeface="Times New Roman"/>
                <a:cs typeface="Times New Roman"/>
              </a:rPr>
              <a:t> </a:t>
            </a:r>
            <a:r>
              <a:rPr dirty="0" sz="1150" spc="20" i="1">
                <a:latin typeface="Times New Roman"/>
                <a:cs typeface="Times New Roman"/>
              </a:rPr>
              <a:t>T</a:t>
            </a:r>
            <a:r>
              <a:rPr dirty="0" sz="1150" spc="-155" i="1">
                <a:latin typeface="Times New Roman"/>
                <a:cs typeface="Times New Roman"/>
              </a:rPr>
              <a:t> </a:t>
            </a:r>
            <a:r>
              <a:rPr dirty="0" baseline="59829" sz="975" spc="30">
                <a:latin typeface="Times New Roman"/>
                <a:cs typeface="Times New Roman"/>
              </a:rPr>
              <a:t>2 </a:t>
            </a:r>
            <a:r>
              <a:rPr dirty="0" sz="1150" spc="15" i="1">
                <a:latin typeface="Times New Roman"/>
                <a:cs typeface="Times New Roman"/>
              </a:rPr>
              <a:t>b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622389" y="5811997"/>
            <a:ext cx="69850" cy="1301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650" spc="20">
                <a:latin typeface="Times New Roman"/>
                <a:cs typeface="Times New Roman"/>
              </a:rPr>
              <a:t>1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946811" y="5486070"/>
            <a:ext cx="227965" cy="5734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dirty="0" baseline="-33816" sz="1725" spc="30" i="1">
                <a:latin typeface="Times New Roman"/>
                <a:cs typeface="Times New Roman"/>
              </a:rPr>
              <a:t>V</a:t>
            </a:r>
            <a:r>
              <a:rPr dirty="0" baseline="-33816" sz="1725" spc="225" i="1">
                <a:latin typeface="Times New Roman"/>
                <a:cs typeface="Times New Roman"/>
              </a:rPr>
              <a:t> </a:t>
            </a:r>
            <a:r>
              <a:rPr dirty="0" sz="650" spc="20">
                <a:latin typeface="Times New Roman"/>
                <a:cs typeface="Times New Roman"/>
              </a:rPr>
              <a:t>2</a:t>
            </a:r>
            <a:endParaRPr sz="6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algn="ctr" marL="31750">
              <a:lnSpc>
                <a:spcPct val="100000"/>
              </a:lnSpc>
            </a:pPr>
            <a:r>
              <a:rPr dirty="0" sz="1150" spc="15">
                <a:latin typeface="Times New Roman"/>
                <a:cs typeface="Times New Roman"/>
              </a:rPr>
              <a:t>3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890240" y="5229180"/>
            <a:ext cx="529590" cy="55181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51790">
              <a:lnSpc>
                <a:spcPct val="100000"/>
              </a:lnSpc>
              <a:spcBef>
                <a:spcPts val="135"/>
              </a:spcBef>
            </a:pPr>
            <a:r>
              <a:rPr dirty="0" sz="1100" spc="40">
                <a:latin typeface="Times New Roman"/>
                <a:cs typeface="Times New Roman"/>
              </a:rPr>
              <a:t>2</a:t>
            </a:r>
            <a:r>
              <a:rPr dirty="0" sz="1150" spc="5" i="1">
                <a:latin typeface="Symbol"/>
                <a:cs typeface="Symbol"/>
              </a:rPr>
              <a:t></a:t>
            </a:r>
            <a:endParaRPr sz="1150">
              <a:latin typeface="Symbol"/>
              <a:cs typeface="Symbol"/>
            </a:endParaRPr>
          </a:p>
          <a:p>
            <a:pPr algn="ctr" marR="22225">
              <a:lnSpc>
                <a:spcPts val="550"/>
              </a:lnSpc>
              <a:spcBef>
                <a:spcPts val="1015"/>
              </a:spcBef>
              <a:tabLst>
                <a:tab pos="429259" algn="l"/>
              </a:tabLst>
            </a:pPr>
            <a:r>
              <a:rPr dirty="0" sz="650" spc="-25" i="1">
                <a:latin typeface="Times New Roman"/>
                <a:cs typeface="Times New Roman"/>
              </a:rPr>
              <a:t>T</a:t>
            </a:r>
            <a:r>
              <a:rPr dirty="0" sz="650" spc="20" i="1">
                <a:latin typeface="Times New Roman"/>
                <a:cs typeface="Times New Roman"/>
              </a:rPr>
              <a:t>b</a:t>
            </a:r>
            <a:r>
              <a:rPr dirty="0" sz="650" i="1">
                <a:latin typeface="Times New Roman"/>
                <a:cs typeface="Times New Roman"/>
              </a:rPr>
              <a:t>	</a:t>
            </a:r>
            <a:r>
              <a:rPr dirty="0" baseline="-8547" sz="975" spc="30">
                <a:latin typeface="Times New Roman"/>
                <a:cs typeface="Times New Roman"/>
              </a:rPr>
              <a:t>2</a:t>
            </a:r>
            <a:endParaRPr baseline="-8547" sz="975">
              <a:latin typeface="Times New Roman"/>
              <a:cs typeface="Times New Roman"/>
            </a:endParaRPr>
          </a:p>
          <a:p>
            <a:pPr algn="ctr" marL="51435">
              <a:lnSpc>
                <a:spcPts val="1150"/>
              </a:lnSpc>
            </a:pPr>
            <a:r>
              <a:rPr dirty="0" sz="1150" spc="25">
                <a:latin typeface="Times New Roman"/>
                <a:cs typeface="Times New Roman"/>
              </a:rPr>
              <a:t>(</a:t>
            </a:r>
            <a:r>
              <a:rPr dirty="0" sz="1150" spc="25" i="1">
                <a:latin typeface="Times New Roman"/>
                <a:cs typeface="Times New Roman"/>
              </a:rPr>
              <a:t>V</a:t>
            </a:r>
            <a:r>
              <a:rPr dirty="0" sz="1150" spc="125" i="1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)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764265" y="6383499"/>
            <a:ext cx="664845" cy="0"/>
          </a:xfrm>
          <a:custGeom>
            <a:avLst/>
            <a:gdLst/>
            <a:ahLst/>
            <a:cxnLst/>
            <a:rect l="l" t="t" r="r" b="b"/>
            <a:pathLst>
              <a:path w="664844" h="0">
                <a:moveTo>
                  <a:pt x="0" y="0"/>
                </a:moveTo>
                <a:lnTo>
                  <a:pt x="664589" y="0"/>
                </a:lnTo>
              </a:path>
            </a:pathLst>
          </a:custGeom>
          <a:ln w="66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107852" y="6383499"/>
            <a:ext cx="240665" cy="0"/>
          </a:xfrm>
          <a:custGeom>
            <a:avLst/>
            <a:gdLst/>
            <a:ahLst/>
            <a:cxnLst/>
            <a:rect l="l" t="t" r="r" b="b"/>
            <a:pathLst>
              <a:path w="240664" h="0">
                <a:moveTo>
                  <a:pt x="0" y="0"/>
                </a:moveTo>
                <a:lnTo>
                  <a:pt x="240071" y="0"/>
                </a:lnTo>
              </a:path>
            </a:pathLst>
          </a:custGeom>
          <a:ln w="66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3358530" y="6289827"/>
            <a:ext cx="190500" cy="1720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50" spc="140" i="1">
                <a:latin typeface="Times New Roman"/>
                <a:cs typeface="Times New Roman"/>
              </a:rPr>
              <a:t>Tb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166737" y="6289827"/>
            <a:ext cx="400685" cy="1720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306070" algn="l"/>
              </a:tabLst>
            </a:pPr>
            <a:r>
              <a:rPr dirty="0" sz="950" spc="130" i="1">
                <a:latin typeface="Times New Roman"/>
                <a:cs typeface="Times New Roman"/>
              </a:rPr>
              <a:t>E</a:t>
            </a:r>
            <a:r>
              <a:rPr dirty="0" sz="950" spc="130" i="1">
                <a:latin typeface="Times New Roman"/>
                <a:cs typeface="Times New Roman"/>
              </a:rPr>
              <a:t>	</a:t>
            </a:r>
            <a:r>
              <a:rPr dirty="0" sz="950" spc="114">
                <a:latin typeface="Symbol"/>
                <a:cs typeface="Symbol"/>
              </a:rPr>
              <a:t></a:t>
            </a:r>
            <a:endParaRPr sz="950">
              <a:latin typeface="Symbol"/>
              <a:cs typeface="Symbo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634919" y="6259868"/>
            <a:ext cx="86360" cy="368300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z="1450" spc="80">
                <a:latin typeface="Symbol"/>
                <a:cs typeface="Symbol"/>
              </a:rPr>
              <a:t></a:t>
            </a:r>
            <a:endParaRPr sz="1450">
              <a:latin typeface="Symbol"/>
              <a:cs typeface="Symbol"/>
            </a:endParaRPr>
          </a:p>
          <a:p>
            <a:pPr marL="23495">
              <a:lnSpc>
                <a:spcPct val="100000"/>
              </a:lnSpc>
              <a:spcBef>
                <a:spcPts val="90"/>
              </a:spcBef>
            </a:pPr>
            <a:r>
              <a:rPr dirty="0" sz="550" spc="60">
                <a:latin typeface="Times New Roman"/>
                <a:cs typeface="Times New Roman"/>
              </a:rPr>
              <a:t>0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445426" y="6289827"/>
            <a:ext cx="617855" cy="1720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50" spc="55" i="1">
                <a:latin typeface="Times New Roman"/>
                <a:cs typeface="Times New Roman"/>
              </a:rPr>
              <a:t>t </a:t>
            </a:r>
            <a:r>
              <a:rPr dirty="0" baseline="60606" sz="825" spc="89">
                <a:latin typeface="Times New Roman"/>
                <a:cs typeface="Times New Roman"/>
              </a:rPr>
              <a:t>2 </a:t>
            </a:r>
            <a:r>
              <a:rPr dirty="0" sz="950" spc="90" i="1">
                <a:latin typeface="Times New Roman"/>
                <a:cs typeface="Times New Roman"/>
              </a:rPr>
              <a:t>dt </a:t>
            </a:r>
            <a:r>
              <a:rPr dirty="0" sz="950" spc="114">
                <a:latin typeface="Symbol"/>
                <a:cs typeface="Symbol"/>
              </a:rPr>
              <a:t></a:t>
            </a:r>
            <a:r>
              <a:rPr dirty="0" sz="950" spc="325">
                <a:latin typeface="Times New Roman"/>
                <a:cs typeface="Times New Roman"/>
              </a:rPr>
              <a:t> </a:t>
            </a:r>
            <a:r>
              <a:rPr dirty="0" sz="950" spc="114">
                <a:latin typeface="Symbol"/>
                <a:cs typeface="Symbol"/>
              </a:rPr>
              <a:t></a:t>
            </a:r>
            <a:endParaRPr sz="950">
              <a:latin typeface="Symbol"/>
              <a:cs typeface="Symbo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927536" y="6415956"/>
            <a:ext cx="304800" cy="1720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50" spc="114" i="1">
                <a:latin typeface="Times New Roman"/>
                <a:cs typeface="Times New Roman"/>
              </a:rPr>
              <a:t>T </a:t>
            </a:r>
            <a:r>
              <a:rPr dirty="0" baseline="55555" sz="825" spc="89">
                <a:latin typeface="Times New Roman"/>
                <a:cs typeface="Times New Roman"/>
              </a:rPr>
              <a:t>2</a:t>
            </a:r>
            <a:r>
              <a:rPr dirty="0" baseline="55555" sz="825" spc="75">
                <a:latin typeface="Times New Roman"/>
                <a:cs typeface="Times New Roman"/>
              </a:rPr>
              <a:t> </a:t>
            </a:r>
            <a:r>
              <a:rPr dirty="0" sz="950" spc="105" i="1">
                <a:latin typeface="Times New Roman"/>
                <a:cs typeface="Times New Roman"/>
              </a:rPr>
              <a:t>b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288593" y="6381312"/>
            <a:ext cx="123189" cy="1111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550" spc="60" i="1">
                <a:latin typeface="Times New Roman"/>
                <a:cs typeface="Times New Roman"/>
              </a:rPr>
              <a:t>o</a:t>
            </a:r>
            <a:r>
              <a:rPr dirty="0" sz="550" spc="-95" i="1">
                <a:latin typeface="Times New Roman"/>
                <a:cs typeface="Times New Roman"/>
              </a:rPr>
              <a:t> </a:t>
            </a:r>
            <a:r>
              <a:rPr dirty="0" sz="550" spc="60">
                <a:latin typeface="Times New Roman"/>
                <a:cs typeface="Times New Roman"/>
              </a:rPr>
              <a:t>1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089937" y="6115648"/>
            <a:ext cx="226695" cy="4724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10"/>
              </a:spcBef>
            </a:pPr>
            <a:r>
              <a:rPr dirty="0" baseline="-32163" sz="1425" spc="195" i="1">
                <a:latin typeface="Times New Roman"/>
                <a:cs typeface="Times New Roman"/>
              </a:rPr>
              <a:t>V</a:t>
            </a:r>
            <a:r>
              <a:rPr dirty="0" baseline="-32163" sz="1425" spc="315" i="1">
                <a:latin typeface="Times New Roman"/>
                <a:cs typeface="Times New Roman"/>
              </a:rPr>
              <a:t> </a:t>
            </a:r>
            <a:r>
              <a:rPr dirty="0" sz="550" spc="60">
                <a:latin typeface="Times New Roman"/>
                <a:cs typeface="Times New Roman"/>
              </a:rPr>
              <a:t>2</a:t>
            </a:r>
            <a:endParaRPr sz="5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Times New Roman"/>
              <a:cs typeface="Times New Roman"/>
            </a:endParaRPr>
          </a:p>
          <a:p>
            <a:pPr algn="ctr" marL="30480">
              <a:lnSpc>
                <a:spcPct val="100000"/>
              </a:lnSpc>
            </a:pPr>
            <a:r>
              <a:rPr dirty="0" sz="950" spc="105">
                <a:latin typeface="Times New Roman"/>
                <a:cs typeface="Times New Roman"/>
              </a:rPr>
              <a:t>3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610472" y="6154203"/>
            <a:ext cx="805815" cy="20637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465"/>
              </a:lnSpc>
              <a:spcBef>
                <a:spcPts val="110"/>
              </a:spcBef>
            </a:pPr>
            <a:r>
              <a:rPr dirty="0" sz="550" spc="25" i="1">
                <a:latin typeface="Times New Roman"/>
                <a:cs typeface="Times New Roman"/>
              </a:rPr>
              <a:t>Tb</a:t>
            </a:r>
            <a:endParaRPr sz="550">
              <a:latin typeface="Times New Roman"/>
              <a:cs typeface="Times New Roman"/>
            </a:endParaRPr>
          </a:p>
          <a:p>
            <a:pPr marL="163195">
              <a:lnSpc>
                <a:spcPts val="944"/>
              </a:lnSpc>
            </a:pPr>
            <a:r>
              <a:rPr dirty="0" sz="950" spc="70">
                <a:latin typeface="Times New Roman"/>
                <a:cs typeface="Times New Roman"/>
              </a:rPr>
              <a:t>( </a:t>
            </a:r>
            <a:r>
              <a:rPr dirty="0" sz="950" spc="114">
                <a:latin typeface="Symbol"/>
                <a:cs typeface="Symbol"/>
              </a:rPr>
              <a:t></a:t>
            </a:r>
            <a:r>
              <a:rPr dirty="0" sz="950" spc="-170">
                <a:latin typeface="Times New Roman"/>
                <a:cs typeface="Times New Roman"/>
              </a:rPr>
              <a:t> </a:t>
            </a:r>
            <a:r>
              <a:rPr dirty="0" sz="950" spc="130" i="1">
                <a:latin typeface="Times New Roman"/>
                <a:cs typeface="Times New Roman"/>
              </a:rPr>
              <a:t>V </a:t>
            </a:r>
            <a:r>
              <a:rPr dirty="0" sz="950" spc="135">
                <a:latin typeface="Times New Roman"/>
                <a:cs typeface="Times New Roman"/>
              </a:rPr>
              <a:t>)(</a:t>
            </a:r>
            <a:r>
              <a:rPr dirty="0" sz="950" spc="135" i="1">
                <a:latin typeface="Times New Roman"/>
                <a:cs typeface="Times New Roman"/>
              </a:rPr>
              <a:t>V </a:t>
            </a:r>
            <a:r>
              <a:rPr dirty="0" sz="950" spc="70">
                <a:latin typeface="Times New Roman"/>
                <a:cs typeface="Times New Roman"/>
              </a:rPr>
              <a:t>)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130604" y="6857238"/>
            <a:ext cx="440245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And S=average </a:t>
            </a:r>
            <a:r>
              <a:rPr dirty="0" sz="1600">
                <a:latin typeface="Times New Roman"/>
                <a:cs typeface="Times New Roman"/>
              </a:rPr>
              <a:t>signal</a:t>
            </a:r>
            <a:r>
              <a:rPr dirty="0" sz="1600" spc="4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power=[0.5E</a:t>
            </a:r>
            <a:r>
              <a:rPr dirty="0" baseline="-7936" sz="1575" spc="-7">
                <a:latin typeface="Times New Roman"/>
                <a:cs typeface="Times New Roman"/>
              </a:rPr>
              <a:t>o</a:t>
            </a:r>
            <a:r>
              <a:rPr dirty="0" sz="1600" spc="-5">
                <a:latin typeface="Times New Roman"/>
                <a:cs typeface="Times New Roman"/>
              </a:rPr>
              <a:t>+0.5E</a:t>
            </a:r>
            <a:r>
              <a:rPr dirty="0" baseline="-7936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]/Tb=V</a:t>
            </a:r>
            <a:r>
              <a:rPr dirty="0" baseline="29100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/3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1913770" y="7439745"/>
            <a:ext cx="2701290" cy="0"/>
          </a:xfrm>
          <a:custGeom>
            <a:avLst/>
            <a:gdLst/>
            <a:ahLst/>
            <a:cxnLst/>
            <a:rect l="l" t="t" r="r" b="b"/>
            <a:pathLst>
              <a:path w="2701290" h="0">
                <a:moveTo>
                  <a:pt x="0" y="0"/>
                </a:moveTo>
                <a:lnTo>
                  <a:pt x="2700784" y="0"/>
                </a:lnTo>
              </a:path>
            </a:pathLst>
          </a:custGeom>
          <a:ln w="7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789685" y="7490704"/>
            <a:ext cx="24130" cy="14604"/>
          </a:xfrm>
          <a:custGeom>
            <a:avLst/>
            <a:gdLst/>
            <a:ahLst/>
            <a:cxnLst/>
            <a:rect l="l" t="t" r="r" b="b"/>
            <a:pathLst>
              <a:path w="24130" h="14604">
                <a:moveTo>
                  <a:pt x="0" y="14273"/>
                </a:moveTo>
                <a:lnTo>
                  <a:pt x="23968" y="0"/>
                </a:lnTo>
              </a:path>
            </a:pathLst>
          </a:custGeom>
          <a:ln w="76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813653" y="7494789"/>
            <a:ext cx="35560" cy="198755"/>
          </a:xfrm>
          <a:custGeom>
            <a:avLst/>
            <a:gdLst/>
            <a:ahLst/>
            <a:cxnLst/>
            <a:rect l="l" t="t" r="r" b="b"/>
            <a:pathLst>
              <a:path w="35560" h="198754">
                <a:moveTo>
                  <a:pt x="0" y="0"/>
                </a:moveTo>
                <a:lnTo>
                  <a:pt x="35174" y="198723"/>
                </a:lnTo>
              </a:path>
            </a:pathLst>
          </a:custGeom>
          <a:ln w="158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852694" y="7161532"/>
            <a:ext cx="46355" cy="532130"/>
          </a:xfrm>
          <a:custGeom>
            <a:avLst/>
            <a:gdLst/>
            <a:ahLst/>
            <a:cxnLst/>
            <a:rect l="l" t="t" r="r" b="b"/>
            <a:pathLst>
              <a:path w="46355" h="532129">
                <a:moveTo>
                  <a:pt x="0" y="531980"/>
                </a:moveTo>
                <a:lnTo>
                  <a:pt x="46003" y="0"/>
                </a:lnTo>
              </a:path>
            </a:pathLst>
          </a:custGeom>
          <a:ln w="77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898698" y="7161532"/>
            <a:ext cx="2731770" cy="0"/>
          </a:xfrm>
          <a:custGeom>
            <a:avLst/>
            <a:gdLst/>
            <a:ahLst/>
            <a:cxnLst/>
            <a:rect l="l" t="t" r="r" b="b"/>
            <a:pathLst>
              <a:path w="2731770" h="0">
                <a:moveTo>
                  <a:pt x="0" y="0"/>
                </a:moveTo>
                <a:lnTo>
                  <a:pt x="2731416" y="0"/>
                </a:lnTo>
              </a:path>
            </a:pathLst>
          </a:custGeom>
          <a:ln w="7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3312429" y="7587859"/>
            <a:ext cx="67945" cy="1257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650" spc="5" i="1">
                <a:latin typeface="Times New Roman"/>
                <a:cs typeface="Times New Roman"/>
              </a:rPr>
              <a:t>o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112194" y="7472973"/>
            <a:ext cx="186690" cy="2063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25">
                <a:latin typeface="Times New Roman"/>
                <a:cs typeface="Times New Roman"/>
              </a:rPr>
              <a:t>2</a:t>
            </a:r>
            <a:r>
              <a:rPr dirty="0" sz="1150" spc="-10" i="1">
                <a:latin typeface="Symbol"/>
                <a:cs typeface="Symbol"/>
              </a:rPr>
              <a:t></a:t>
            </a:r>
            <a:endParaRPr sz="1150">
              <a:latin typeface="Symbol"/>
              <a:cs typeface="Symbo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910737" y="7211838"/>
            <a:ext cx="2665095" cy="1968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25">
                <a:latin typeface="Times New Roman"/>
                <a:cs typeface="Times New Roman"/>
              </a:rPr>
              <a:t>(</a:t>
            </a:r>
            <a:r>
              <a:rPr dirty="0" sz="1100" spc="25" i="1">
                <a:latin typeface="Times New Roman"/>
                <a:cs typeface="Times New Roman"/>
              </a:rPr>
              <a:t>V </a:t>
            </a:r>
            <a:r>
              <a:rPr dirty="0" baseline="55555" sz="975" spc="7">
                <a:latin typeface="Times New Roman"/>
                <a:cs typeface="Times New Roman"/>
              </a:rPr>
              <a:t>2 </a:t>
            </a:r>
            <a:r>
              <a:rPr dirty="0" sz="1100" spc="10">
                <a:latin typeface="Times New Roman"/>
                <a:cs typeface="Times New Roman"/>
              </a:rPr>
              <a:t>/ </a:t>
            </a:r>
            <a:r>
              <a:rPr dirty="0" sz="1100" spc="15">
                <a:latin typeface="Times New Roman"/>
                <a:cs typeface="Times New Roman"/>
              </a:rPr>
              <a:t>3 </a:t>
            </a:r>
            <a:r>
              <a:rPr dirty="0" sz="1100" spc="40">
                <a:latin typeface="Times New Roman"/>
                <a:cs typeface="Times New Roman"/>
              </a:rPr>
              <a:t>)</a:t>
            </a:r>
            <a:r>
              <a:rPr dirty="0" sz="1100" spc="40" i="1">
                <a:latin typeface="Times New Roman"/>
                <a:cs typeface="Times New Roman"/>
              </a:rPr>
              <a:t>Tb </a:t>
            </a:r>
            <a:r>
              <a:rPr dirty="0" sz="1100" spc="20">
                <a:latin typeface="Symbol"/>
                <a:cs typeface="Symbol"/>
              </a:rPr>
              <a:t>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25">
                <a:latin typeface="Times New Roman"/>
                <a:cs typeface="Times New Roman"/>
              </a:rPr>
              <a:t>(</a:t>
            </a:r>
            <a:r>
              <a:rPr dirty="0" sz="1100" spc="25" i="1">
                <a:latin typeface="Times New Roman"/>
                <a:cs typeface="Times New Roman"/>
              </a:rPr>
              <a:t>V </a:t>
            </a:r>
            <a:r>
              <a:rPr dirty="0" baseline="55555" sz="975" spc="7">
                <a:latin typeface="Times New Roman"/>
                <a:cs typeface="Times New Roman"/>
              </a:rPr>
              <a:t>2 </a:t>
            </a:r>
            <a:r>
              <a:rPr dirty="0" sz="1100" spc="10">
                <a:latin typeface="Times New Roman"/>
                <a:cs typeface="Times New Roman"/>
              </a:rPr>
              <a:t>/ </a:t>
            </a:r>
            <a:r>
              <a:rPr dirty="0" sz="1100" spc="15">
                <a:latin typeface="Times New Roman"/>
                <a:cs typeface="Times New Roman"/>
              </a:rPr>
              <a:t>3 </a:t>
            </a:r>
            <a:r>
              <a:rPr dirty="0" sz="1100" spc="40">
                <a:latin typeface="Times New Roman"/>
                <a:cs typeface="Times New Roman"/>
              </a:rPr>
              <a:t>)</a:t>
            </a:r>
            <a:r>
              <a:rPr dirty="0" sz="1100" spc="40" i="1">
                <a:latin typeface="Times New Roman"/>
                <a:cs typeface="Times New Roman"/>
              </a:rPr>
              <a:t>Tb </a:t>
            </a:r>
            <a:r>
              <a:rPr dirty="0" sz="1100" spc="20">
                <a:latin typeface="Symbol"/>
                <a:cs typeface="Symbol"/>
              </a:rPr>
              <a:t>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10">
                <a:latin typeface="Times New Roman"/>
                <a:cs typeface="Times New Roman"/>
              </a:rPr>
              <a:t>( </a:t>
            </a:r>
            <a:r>
              <a:rPr dirty="0" sz="1100" spc="45">
                <a:latin typeface="Times New Roman"/>
                <a:cs typeface="Times New Roman"/>
              </a:rPr>
              <a:t>2</a:t>
            </a:r>
            <a:r>
              <a:rPr dirty="0" sz="1100" spc="45" i="1">
                <a:latin typeface="Times New Roman"/>
                <a:cs typeface="Times New Roman"/>
              </a:rPr>
              <a:t>V </a:t>
            </a:r>
            <a:r>
              <a:rPr dirty="0" baseline="55555" sz="975" spc="7">
                <a:latin typeface="Times New Roman"/>
                <a:cs typeface="Times New Roman"/>
              </a:rPr>
              <a:t>2 </a:t>
            </a:r>
            <a:r>
              <a:rPr dirty="0" sz="1100" spc="10">
                <a:latin typeface="Times New Roman"/>
                <a:cs typeface="Times New Roman"/>
              </a:rPr>
              <a:t>/ </a:t>
            </a:r>
            <a:r>
              <a:rPr dirty="0" sz="1100" spc="15">
                <a:latin typeface="Times New Roman"/>
                <a:cs typeface="Times New Roman"/>
              </a:rPr>
              <a:t>3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50">
                <a:latin typeface="Times New Roman"/>
                <a:cs typeface="Times New Roman"/>
              </a:rPr>
              <a:t>)</a:t>
            </a:r>
            <a:r>
              <a:rPr dirty="0" sz="1100" spc="50" i="1">
                <a:latin typeface="Times New Roman"/>
                <a:cs typeface="Times New Roman"/>
              </a:rPr>
              <a:t>Tb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183245" y="7332082"/>
            <a:ext cx="596265" cy="1968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20" i="1">
                <a:latin typeface="Times New Roman"/>
                <a:cs typeface="Times New Roman"/>
              </a:rPr>
              <a:t>pe </a:t>
            </a:r>
            <a:r>
              <a:rPr dirty="0" sz="1100" spc="20">
                <a:latin typeface="Symbol"/>
                <a:cs typeface="Symbol"/>
              </a:rPr>
              <a:t>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25" i="1">
                <a:latin typeface="Times New Roman"/>
                <a:cs typeface="Times New Roman"/>
              </a:rPr>
              <a:t>Q</a:t>
            </a:r>
            <a:r>
              <a:rPr dirty="0" sz="1100" spc="-130" i="1">
                <a:latin typeface="Times New Roman"/>
                <a:cs typeface="Times New Roman"/>
              </a:rPr>
              <a:t> </a:t>
            </a:r>
            <a:r>
              <a:rPr dirty="0" sz="1100" spc="15">
                <a:latin typeface="Times New Roman"/>
                <a:cs typeface="Times New Roman"/>
              </a:rPr>
              <a:t>{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614586" y="7323581"/>
            <a:ext cx="182753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20202" sz="1650" spc="22">
                <a:latin typeface="Times New Roman"/>
                <a:cs typeface="Times New Roman"/>
              </a:rPr>
              <a:t>} </a:t>
            </a:r>
            <a:r>
              <a:rPr dirty="0" sz="1600" spc="-5">
                <a:latin typeface="Times New Roman"/>
                <a:cs typeface="Times New Roman"/>
              </a:rPr>
              <a:t>, if Rb=bit</a:t>
            </a:r>
            <a:r>
              <a:rPr dirty="0" sz="1600" spc="-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rate=1/Tb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1915892" y="8058543"/>
            <a:ext cx="492125" cy="0"/>
          </a:xfrm>
          <a:custGeom>
            <a:avLst/>
            <a:gdLst/>
            <a:ahLst/>
            <a:cxnLst/>
            <a:rect l="l" t="t" r="r" b="b"/>
            <a:pathLst>
              <a:path w="492125" h="0">
                <a:moveTo>
                  <a:pt x="0" y="0"/>
                </a:moveTo>
                <a:lnTo>
                  <a:pt x="491978" y="0"/>
                </a:lnTo>
              </a:path>
            </a:pathLst>
          </a:custGeom>
          <a:ln w="7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1791718" y="8108938"/>
            <a:ext cx="24130" cy="14604"/>
          </a:xfrm>
          <a:custGeom>
            <a:avLst/>
            <a:gdLst/>
            <a:ahLst/>
            <a:cxnLst/>
            <a:rect l="l" t="t" r="r" b="b"/>
            <a:pathLst>
              <a:path w="24130" h="14604">
                <a:moveTo>
                  <a:pt x="0" y="14258"/>
                </a:moveTo>
                <a:lnTo>
                  <a:pt x="24058" y="0"/>
                </a:lnTo>
              </a:path>
            </a:pathLst>
          </a:custGeom>
          <a:ln w="766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1815777" y="8113018"/>
            <a:ext cx="34925" cy="198120"/>
          </a:xfrm>
          <a:custGeom>
            <a:avLst/>
            <a:gdLst/>
            <a:ahLst/>
            <a:cxnLst/>
            <a:rect l="l" t="t" r="r" b="b"/>
            <a:pathLst>
              <a:path w="34925" h="198120">
                <a:moveTo>
                  <a:pt x="0" y="0"/>
                </a:moveTo>
                <a:lnTo>
                  <a:pt x="34928" y="198015"/>
                </a:lnTo>
              </a:path>
            </a:pathLst>
          </a:custGeom>
          <a:ln w="159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1854965" y="7781637"/>
            <a:ext cx="46355" cy="529590"/>
          </a:xfrm>
          <a:custGeom>
            <a:avLst/>
            <a:gdLst/>
            <a:ahLst/>
            <a:cxnLst/>
            <a:rect l="l" t="t" r="r" b="b"/>
            <a:pathLst>
              <a:path w="46355" h="529590">
                <a:moveTo>
                  <a:pt x="0" y="529396"/>
                </a:moveTo>
                <a:lnTo>
                  <a:pt x="46176" y="0"/>
                </a:lnTo>
              </a:path>
            </a:pathLst>
          </a:custGeom>
          <a:ln w="77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1901141" y="7781637"/>
            <a:ext cx="523240" cy="0"/>
          </a:xfrm>
          <a:custGeom>
            <a:avLst/>
            <a:gdLst/>
            <a:ahLst/>
            <a:cxnLst/>
            <a:rect l="l" t="t" r="r" b="b"/>
            <a:pathLst>
              <a:path w="523239" h="0">
                <a:moveTo>
                  <a:pt x="0" y="0"/>
                </a:moveTo>
                <a:lnTo>
                  <a:pt x="522647" y="0"/>
                </a:lnTo>
              </a:path>
            </a:pathLst>
          </a:custGeom>
          <a:ln w="7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3037211" y="8058543"/>
            <a:ext cx="406400" cy="0"/>
          </a:xfrm>
          <a:custGeom>
            <a:avLst/>
            <a:gdLst/>
            <a:ahLst/>
            <a:cxnLst/>
            <a:rect l="l" t="t" r="r" b="b"/>
            <a:pathLst>
              <a:path w="406400" h="0">
                <a:moveTo>
                  <a:pt x="0" y="0"/>
                </a:moveTo>
                <a:lnTo>
                  <a:pt x="405919" y="0"/>
                </a:lnTo>
              </a:path>
            </a:pathLst>
          </a:custGeom>
          <a:ln w="7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2912738" y="8119131"/>
            <a:ext cx="24765" cy="13970"/>
          </a:xfrm>
          <a:custGeom>
            <a:avLst/>
            <a:gdLst/>
            <a:ahLst/>
            <a:cxnLst/>
            <a:rect l="l" t="t" r="r" b="b"/>
            <a:pathLst>
              <a:path w="24764" h="13970">
                <a:moveTo>
                  <a:pt x="0" y="13731"/>
                </a:moveTo>
                <a:lnTo>
                  <a:pt x="24295" y="0"/>
                </a:lnTo>
              </a:path>
            </a:pathLst>
          </a:custGeom>
          <a:ln w="766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2937033" y="8123196"/>
            <a:ext cx="35560" cy="187960"/>
          </a:xfrm>
          <a:custGeom>
            <a:avLst/>
            <a:gdLst/>
            <a:ahLst/>
            <a:cxnLst/>
            <a:rect l="l" t="t" r="r" b="b"/>
            <a:pathLst>
              <a:path w="35560" h="187959">
                <a:moveTo>
                  <a:pt x="0" y="0"/>
                </a:moveTo>
                <a:lnTo>
                  <a:pt x="35022" y="187837"/>
                </a:lnTo>
              </a:path>
            </a:pathLst>
          </a:custGeom>
          <a:ln w="158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2975842" y="7806059"/>
            <a:ext cx="46990" cy="505459"/>
          </a:xfrm>
          <a:custGeom>
            <a:avLst/>
            <a:gdLst/>
            <a:ahLst/>
            <a:cxnLst/>
            <a:rect l="l" t="t" r="r" b="b"/>
            <a:pathLst>
              <a:path w="46989" h="505459">
                <a:moveTo>
                  <a:pt x="0" y="504974"/>
                </a:moveTo>
                <a:lnTo>
                  <a:pt x="46697" y="0"/>
                </a:lnTo>
              </a:path>
            </a:pathLst>
          </a:custGeom>
          <a:ln w="77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3022540" y="7806059"/>
            <a:ext cx="502284" cy="0"/>
          </a:xfrm>
          <a:custGeom>
            <a:avLst/>
            <a:gdLst/>
            <a:ahLst/>
            <a:cxnLst/>
            <a:rect l="l" t="t" r="r" b="b"/>
            <a:pathLst>
              <a:path w="502285" h="0">
                <a:moveTo>
                  <a:pt x="0" y="0"/>
                </a:moveTo>
                <a:lnTo>
                  <a:pt x="501680" y="0"/>
                </a:lnTo>
              </a:path>
            </a:pathLst>
          </a:custGeom>
          <a:ln w="7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 txBox="1"/>
          <p:nvPr/>
        </p:nvSpPr>
        <p:spPr>
          <a:xfrm>
            <a:off x="3439266" y="7950976"/>
            <a:ext cx="74295" cy="1968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 spc="10">
                <a:latin typeface="Times New Roman"/>
                <a:cs typeface="Times New Roman"/>
              </a:rPr>
              <a:t>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123428" y="7831863"/>
            <a:ext cx="199390" cy="1968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 spc="20">
                <a:latin typeface="Times New Roman"/>
                <a:cs typeface="Times New Roman"/>
              </a:rPr>
              <a:t>2</a:t>
            </a:r>
            <a:r>
              <a:rPr dirty="0" sz="1100" spc="-125">
                <a:latin typeface="Times New Roman"/>
                <a:cs typeface="Times New Roman"/>
              </a:rPr>
              <a:t> </a:t>
            </a:r>
            <a:r>
              <a:rPr dirty="0" sz="1100" spc="20" i="1">
                <a:latin typeface="Times New Roman"/>
                <a:cs typeface="Times New Roman"/>
              </a:rPr>
              <a:t>S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1995530" y="7831863"/>
            <a:ext cx="302260" cy="1968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 spc="50">
                <a:latin typeface="Times New Roman"/>
                <a:cs typeface="Times New Roman"/>
              </a:rPr>
              <a:t>2</a:t>
            </a:r>
            <a:r>
              <a:rPr dirty="0" sz="1100" spc="50" i="1">
                <a:latin typeface="Times New Roman"/>
                <a:cs typeface="Times New Roman"/>
              </a:rPr>
              <a:t>V</a:t>
            </a:r>
            <a:r>
              <a:rPr dirty="0" sz="1100" spc="160" i="1">
                <a:latin typeface="Times New Roman"/>
                <a:cs typeface="Times New Roman"/>
              </a:rPr>
              <a:t> </a:t>
            </a:r>
            <a:r>
              <a:rPr dirty="0" baseline="55555" sz="975" spc="7">
                <a:latin typeface="Times New Roman"/>
                <a:cs typeface="Times New Roman"/>
              </a:rPr>
              <a:t>2</a:t>
            </a:r>
            <a:endParaRPr baseline="55555" sz="975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101072" y="8205473"/>
            <a:ext cx="1102995" cy="1257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47750" algn="l"/>
              </a:tabLst>
            </a:pPr>
            <a:r>
              <a:rPr dirty="0" sz="650" spc="5" i="1">
                <a:latin typeface="Times New Roman"/>
                <a:cs typeface="Times New Roman"/>
              </a:rPr>
              <a:t>o</a:t>
            </a:r>
            <a:r>
              <a:rPr dirty="0" sz="650" spc="5" i="1">
                <a:latin typeface="Times New Roman"/>
                <a:cs typeface="Times New Roman"/>
              </a:rPr>
              <a:t>	</a:t>
            </a:r>
            <a:r>
              <a:rPr dirty="0" sz="650" spc="5" i="1">
                <a:latin typeface="Times New Roman"/>
                <a:cs typeface="Times New Roman"/>
              </a:rPr>
              <a:t>o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013626" y="8090630"/>
            <a:ext cx="396240" cy="2063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50" spc="-5" i="1">
                <a:latin typeface="Symbol"/>
                <a:cs typeface="Symbol"/>
              </a:rPr>
              <a:t></a:t>
            </a:r>
            <a:r>
              <a:rPr dirty="0" sz="1150" spc="210" i="1">
                <a:latin typeface="Times New Roman"/>
                <a:cs typeface="Times New Roman"/>
              </a:rPr>
              <a:t> </a:t>
            </a:r>
            <a:r>
              <a:rPr dirty="0" sz="1100" spc="65" i="1">
                <a:latin typeface="Times New Roman"/>
                <a:cs typeface="Times New Roman"/>
              </a:rPr>
              <a:t>Rb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910165" y="8090630"/>
            <a:ext cx="464184" cy="2063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latin typeface="Times New Roman"/>
                <a:cs typeface="Times New Roman"/>
              </a:rPr>
              <a:t>3</a:t>
            </a:r>
            <a:r>
              <a:rPr dirty="0" sz="1150" spc="-10" i="1">
                <a:latin typeface="Symbol"/>
                <a:cs typeface="Symbol"/>
              </a:rPr>
              <a:t></a:t>
            </a:r>
            <a:r>
              <a:rPr dirty="0" sz="1150" spc="215" i="1">
                <a:latin typeface="Times New Roman"/>
                <a:cs typeface="Times New Roman"/>
              </a:rPr>
              <a:t> </a:t>
            </a:r>
            <a:r>
              <a:rPr dirty="0" sz="1100" spc="65" i="1">
                <a:latin typeface="Times New Roman"/>
                <a:cs typeface="Times New Roman"/>
              </a:rPr>
              <a:t>Rb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1183441" y="7950976"/>
            <a:ext cx="1715770" cy="1968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1236980" algn="l"/>
              </a:tabLst>
            </a:pPr>
            <a:r>
              <a:rPr dirty="0" sz="1100" spc="20" i="1">
                <a:latin typeface="Times New Roman"/>
                <a:cs typeface="Times New Roman"/>
              </a:rPr>
              <a:t>pe   </a:t>
            </a:r>
            <a:r>
              <a:rPr dirty="0" sz="1100" spc="20">
                <a:latin typeface="Symbol"/>
                <a:cs typeface="Symbol"/>
              </a:rPr>
              <a:t>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30" i="1">
                <a:latin typeface="Times New Roman"/>
                <a:cs typeface="Times New Roman"/>
              </a:rPr>
              <a:t>Q</a:t>
            </a:r>
            <a:r>
              <a:rPr dirty="0" sz="1100" spc="-105" i="1">
                <a:latin typeface="Times New Roman"/>
                <a:cs typeface="Times New Roman"/>
              </a:rPr>
              <a:t> </a:t>
            </a:r>
            <a:r>
              <a:rPr dirty="0" sz="1100" spc="20">
                <a:latin typeface="Times New Roman"/>
                <a:cs typeface="Times New Roman"/>
              </a:rPr>
              <a:t>{	} </a:t>
            </a:r>
            <a:r>
              <a:rPr dirty="0" sz="1100" spc="20">
                <a:latin typeface="Symbol"/>
                <a:cs typeface="Symbol"/>
              </a:rPr>
              <a:t>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30" i="1">
                <a:latin typeface="Times New Roman"/>
                <a:cs typeface="Times New Roman"/>
              </a:rPr>
              <a:t>Q</a:t>
            </a:r>
            <a:r>
              <a:rPr dirty="0" sz="1100" spc="35" i="1">
                <a:latin typeface="Times New Roman"/>
                <a:cs typeface="Times New Roman"/>
              </a:rPr>
              <a:t> </a:t>
            </a:r>
            <a:r>
              <a:rPr dirty="0" sz="1100" spc="10">
                <a:latin typeface="Times New Roman"/>
                <a:cs typeface="Times New Roman"/>
              </a:rPr>
              <a:t>(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1130604" y="8329421"/>
            <a:ext cx="4939665" cy="7518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99100"/>
              </a:lnSpc>
              <a:spcBef>
                <a:spcPts val="110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Homework: </a:t>
            </a:r>
            <a:r>
              <a:rPr dirty="0" sz="1600" spc="-5">
                <a:latin typeface="Times New Roman"/>
                <a:cs typeface="Times New Roman"/>
              </a:rPr>
              <a:t>Repeat previous example for unipolar 0,+A  signals(orthogonal signals) and bipolar </a:t>
            </a:r>
            <a:r>
              <a:rPr dirty="0" sz="1600" spc="-5">
                <a:latin typeface="Symbol"/>
                <a:cs typeface="Symbol"/>
              </a:rPr>
              <a:t></a:t>
            </a:r>
            <a:r>
              <a:rPr dirty="0" sz="1600" spc="-5">
                <a:latin typeface="Times New Roman"/>
                <a:cs typeface="Times New Roman"/>
              </a:rPr>
              <a:t>A signals(antipodal  signals).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1130604" y="9257791"/>
            <a:ext cx="14928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(Ans: for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unipolar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3427913" y="9375948"/>
            <a:ext cx="405130" cy="0"/>
          </a:xfrm>
          <a:custGeom>
            <a:avLst/>
            <a:gdLst/>
            <a:ahLst/>
            <a:cxnLst/>
            <a:rect l="l" t="t" r="r" b="b"/>
            <a:pathLst>
              <a:path w="405129" h="0">
                <a:moveTo>
                  <a:pt x="0" y="0"/>
                </a:moveTo>
                <a:lnTo>
                  <a:pt x="404733" y="0"/>
                </a:lnTo>
              </a:path>
            </a:pathLst>
          </a:custGeom>
          <a:ln w="757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3304098" y="9436562"/>
            <a:ext cx="24130" cy="13970"/>
          </a:xfrm>
          <a:custGeom>
            <a:avLst/>
            <a:gdLst/>
            <a:ahLst/>
            <a:cxnLst/>
            <a:rect l="l" t="t" r="r" b="b"/>
            <a:pathLst>
              <a:path w="24129" h="13970">
                <a:moveTo>
                  <a:pt x="0" y="13640"/>
                </a:moveTo>
                <a:lnTo>
                  <a:pt x="23992" y="0"/>
                </a:lnTo>
              </a:path>
            </a:pathLst>
          </a:custGeom>
          <a:ln w="761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3328090" y="9440612"/>
            <a:ext cx="34925" cy="187960"/>
          </a:xfrm>
          <a:custGeom>
            <a:avLst/>
            <a:gdLst/>
            <a:ahLst/>
            <a:cxnLst/>
            <a:rect l="l" t="t" r="r" b="b"/>
            <a:pathLst>
              <a:path w="34925" h="187959">
                <a:moveTo>
                  <a:pt x="0" y="0"/>
                </a:moveTo>
                <a:lnTo>
                  <a:pt x="34815" y="187398"/>
                </a:lnTo>
              </a:path>
            </a:pathLst>
          </a:custGeom>
          <a:ln w="158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3367170" y="9123391"/>
            <a:ext cx="46355" cy="504825"/>
          </a:xfrm>
          <a:custGeom>
            <a:avLst/>
            <a:gdLst/>
            <a:ahLst/>
            <a:cxnLst/>
            <a:rect l="l" t="t" r="r" b="b"/>
            <a:pathLst>
              <a:path w="46354" h="504825">
                <a:moveTo>
                  <a:pt x="0" y="504619"/>
                </a:moveTo>
                <a:lnTo>
                  <a:pt x="46048" y="0"/>
                </a:lnTo>
              </a:path>
            </a:pathLst>
          </a:custGeom>
          <a:ln w="77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3413219" y="9123391"/>
            <a:ext cx="499745" cy="0"/>
          </a:xfrm>
          <a:custGeom>
            <a:avLst/>
            <a:gdLst/>
            <a:ahLst/>
            <a:cxnLst/>
            <a:rect l="l" t="t" r="r" b="b"/>
            <a:pathLst>
              <a:path w="499745" h="0">
                <a:moveTo>
                  <a:pt x="0" y="0"/>
                </a:moveTo>
                <a:lnTo>
                  <a:pt x="499521" y="0"/>
                </a:lnTo>
              </a:path>
            </a:pathLst>
          </a:custGeom>
          <a:ln w="757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 txBox="1"/>
          <p:nvPr/>
        </p:nvSpPr>
        <p:spPr>
          <a:xfrm>
            <a:off x="3526646" y="9522915"/>
            <a:ext cx="68580" cy="1257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650" spc="10" i="1">
                <a:latin typeface="Times New Roman"/>
                <a:cs typeface="Times New Roman"/>
              </a:rPr>
              <a:t>o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3404389" y="9268354"/>
            <a:ext cx="498475" cy="34544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algn="r" marR="5080">
              <a:lnSpc>
                <a:spcPts val="1215"/>
              </a:lnSpc>
              <a:spcBef>
                <a:spcPts val="120"/>
              </a:spcBef>
            </a:pPr>
            <a:r>
              <a:rPr dirty="0" sz="1100" spc="15">
                <a:latin typeface="Times New Roman"/>
                <a:cs typeface="Times New Roman"/>
              </a:rPr>
              <a:t>)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75"/>
              </a:lnSpc>
            </a:pPr>
            <a:r>
              <a:rPr dirty="0" sz="1150" spc="-5" i="1">
                <a:latin typeface="Symbol"/>
                <a:cs typeface="Symbol"/>
              </a:rPr>
              <a:t></a:t>
            </a:r>
            <a:r>
              <a:rPr dirty="0" sz="1150" spc="235" i="1">
                <a:latin typeface="Times New Roman"/>
                <a:cs typeface="Times New Roman"/>
              </a:rPr>
              <a:t> </a:t>
            </a:r>
            <a:r>
              <a:rPr dirty="0" sz="1100" spc="65" i="1">
                <a:latin typeface="Times New Roman"/>
                <a:cs typeface="Times New Roman"/>
              </a:rPr>
              <a:t>Rb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2700946" y="9268354"/>
            <a:ext cx="590550" cy="1968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 spc="20" i="1">
                <a:latin typeface="Times New Roman"/>
                <a:cs typeface="Times New Roman"/>
              </a:rPr>
              <a:t>pe </a:t>
            </a:r>
            <a:r>
              <a:rPr dirty="0" sz="1100" spc="25">
                <a:latin typeface="Symbol"/>
                <a:cs typeface="Symbol"/>
              </a:rPr>
              <a:t>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30" i="1">
                <a:latin typeface="Times New Roman"/>
                <a:cs typeface="Times New Roman"/>
              </a:rPr>
              <a:t>Q</a:t>
            </a:r>
            <a:r>
              <a:rPr dirty="0" sz="1100" spc="-40" i="1">
                <a:latin typeface="Times New Roman"/>
                <a:cs typeface="Times New Roman"/>
              </a:rPr>
              <a:t> </a:t>
            </a:r>
            <a:r>
              <a:rPr dirty="0" sz="1100" spc="15">
                <a:latin typeface="Times New Roman"/>
                <a:cs typeface="Times New Roman"/>
              </a:rPr>
              <a:t>(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3994530" y="9257791"/>
            <a:ext cx="9899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, </a:t>
            </a:r>
            <a:r>
              <a:rPr dirty="0" sz="1600">
                <a:latin typeface="Times New Roman"/>
                <a:cs typeface="Times New Roman"/>
              </a:rPr>
              <a:t>for</a:t>
            </a:r>
            <a:r>
              <a:rPr dirty="0" sz="1600" spc="-8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bipolar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5790884" y="9375948"/>
            <a:ext cx="405130" cy="0"/>
          </a:xfrm>
          <a:custGeom>
            <a:avLst/>
            <a:gdLst/>
            <a:ahLst/>
            <a:cxnLst/>
            <a:rect l="l" t="t" r="r" b="b"/>
            <a:pathLst>
              <a:path w="405129" h="0">
                <a:moveTo>
                  <a:pt x="0" y="0"/>
                </a:moveTo>
                <a:lnTo>
                  <a:pt x="404733" y="0"/>
                </a:lnTo>
              </a:path>
            </a:pathLst>
          </a:custGeom>
          <a:ln w="757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5666692" y="9436562"/>
            <a:ext cx="24130" cy="13970"/>
          </a:xfrm>
          <a:custGeom>
            <a:avLst/>
            <a:gdLst/>
            <a:ahLst/>
            <a:cxnLst/>
            <a:rect l="l" t="t" r="r" b="b"/>
            <a:pathLst>
              <a:path w="24129" h="13970">
                <a:moveTo>
                  <a:pt x="0" y="13640"/>
                </a:moveTo>
                <a:lnTo>
                  <a:pt x="23992" y="0"/>
                </a:lnTo>
              </a:path>
            </a:pathLst>
          </a:custGeom>
          <a:ln w="761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5690684" y="9440612"/>
            <a:ext cx="35560" cy="187960"/>
          </a:xfrm>
          <a:custGeom>
            <a:avLst/>
            <a:gdLst/>
            <a:ahLst/>
            <a:cxnLst/>
            <a:rect l="l" t="t" r="r" b="b"/>
            <a:pathLst>
              <a:path w="35560" h="187959">
                <a:moveTo>
                  <a:pt x="0" y="0"/>
                </a:moveTo>
                <a:lnTo>
                  <a:pt x="35209" y="187398"/>
                </a:lnTo>
              </a:path>
            </a:pathLst>
          </a:custGeom>
          <a:ln w="158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5729763" y="9123391"/>
            <a:ext cx="46355" cy="504825"/>
          </a:xfrm>
          <a:custGeom>
            <a:avLst/>
            <a:gdLst/>
            <a:ahLst/>
            <a:cxnLst/>
            <a:rect l="l" t="t" r="r" b="b"/>
            <a:pathLst>
              <a:path w="46354" h="504825">
                <a:moveTo>
                  <a:pt x="0" y="504619"/>
                </a:moveTo>
                <a:lnTo>
                  <a:pt x="46033" y="0"/>
                </a:lnTo>
              </a:path>
            </a:pathLst>
          </a:custGeom>
          <a:ln w="77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5775796" y="9123391"/>
            <a:ext cx="501015" cy="0"/>
          </a:xfrm>
          <a:custGeom>
            <a:avLst/>
            <a:gdLst/>
            <a:ahLst/>
            <a:cxnLst/>
            <a:rect l="l" t="t" r="r" b="b"/>
            <a:pathLst>
              <a:path w="501014" h="0">
                <a:moveTo>
                  <a:pt x="0" y="0"/>
                </a:moveTo>
                <a:lnTo>
                  <a:pt x="500685" y="0"/>
                </a:lnTo>
              </a:path>
            </a:pathLst>
          </a:custGeom>
          <a:ln w="757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 txBox="1"/>
          <p:nvPr/>
        </p:nvSpPr>
        <p:spPr>
          <a:xfrm>
            <a:off x="3566512" y="9149650"/>
            <a:ext cx="2509520" cy="1968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2322830" algn="l"/>
              </a:tabLst>
            </a:pPr>
            <a:r>
              <a:rPr dirty="0" sz="1100" spc="20" i="1">
                <a:latin typeface="Times New Roman"/>
                <a:cs typeface="Times New Roman"/>
              </a:rPr>
              <a:t>S	</a:t>
            </a:r>
            <a:r>
              <a:rPr dirty="0" sz="1100" spc="20">
                <a:latin typeface="Times New Roman"/>
                <a:cs typeface="Times New Roman"/>
              </a:rPr>
              <a:t>2</a:t>
            </a:r>
            <a:r>
              <a:rPr dirty="0" sz="1100" spc="-125">
                <a:latin typeface="Times New Roman"/>
                <a:cs typeface="Times New Roman"/>
              </a:rPr>
              <a:t> </a:t>
            </a:r>
            <a:r>
              <a:rPr dirty="0" sz="1100" spc="20" i="1">
                <a:latin typeface="Times New Roman"/>
                <a:cs typeface="Times New Roman"/>
              </a:rPr>
              <a:t>S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5889633" y="9522915"/>
            <a:ext cx="68580" cy="1257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650" spc="10" i="1">
                <a:latin typeface="Times New Roman"/>
                <a:cs typeface="Times New Roman"/>
              </a:rPr>
              <a:t>o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767360" y="9268354"/>
            <a:ext cx="498475" cy="34544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algn="r" marR="5080">
              <a:lnSpc>
                <a:spcPts val="1215"/>
              </a:lnSpc>
              <a:spcBef>
                <a:spcPts val="120"/>
              </a:spcBef>
            </a:pPr>
            <a:r>
              <a:rPr dirty="0" sz="1100" spc="15">
                <a:latin typeface="Times New Roman"/>
                <a:cs typeface="Times New Roman"/>
              </a:rPr>
              <a:t>)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75"/>
              </a:lnSpc>
            </a:pPr>
            <a:r>
              <a:rPr dirty="0" sz="1150" spc="-5" i="1">
                <a:latin typeface="Symbol"/>
                <a:cs typeface="Symbol"/>
              </a:rPr>
              <a:t></a:t>
            </a:r>
            <a:r>
              <a:rPr dirty="0" sz="1150" spc="235" i="1">
                <a:latin typeface="Times New Roman"/>
                <a:cs typeface="Times New Roman"/>
              </a:rPr>
              <a:t> </a:t>
            </a:r>
            <a:r>
              <a:rPr dirty="0" sz="1100" spc="65" i="1">
                <a:latin typeface="Times New Roman"/>
                <a:cs typeface="Times New Roman"/>
              </a:rPr>
              <a:t>Rb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5063146" y="9268354"/>
            <a:ext cx="590550" cy="1968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 spc="20" i="1">
                <a:latin typeface="Times New Roman"/>
                <a:cs typeface="Times New Roman"/>
              </a:rPr>
              <a:t>pe </a:t>
            </a:r>
            <a:r>
              <a:rPr dirty="0" sz="1100" spc="25">
                <a:latin typeface="Symbol"/>
                <a:cs typeface="Symbol"/>
              </a:rPr>
              <a:t>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30" i="1">
                <a:latin typeface="Times New Roman"/>
                <a:cs typeface="Times New Roman"/>
              </a:rPr>
              <a:t>Q</a:t>
            </a:r>
            <a:r>
              <a:rPr dirty="0" sz="1100" spc="-35" i="1">
                <a:latin typeface="Times New Roman"/>
                <a:cs typeface="Times New Roman"/>
              </a:rPr>
              <a:t> </a:t>
            </a:r>
            <a:r>
              <a:rPr dirty="0" sz="1100" spc="15">
                <a:latin typeface="Times New Roman"/>
                <a:cs typeface="Times New Roman"/>
              </a:rPr>
              <a:t>(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5059679" y="3906011"/>
            <a:ext cx="1257300" cy="76200"/>
          </a:xfrm>
          <a:custGeom>
            <a:avLst/>
            <a:gdLst/>
            <a:ahLst/>
            <a:cxnLst/>
            <a:rect l="l" t="t" r="r" b="b"/>
            <a:pathLst>
              <a:path w="1257300" h="76200">
                <a:moveTo>
                  <a:pt x="1181100" y="0"/>
                </a:moveTo>
                <a:lnTo>
                  <a:pt x="1181100" y="76200"/>
                </a:lnTo>
                <a:lnTo>
                  <a:pt x="1244600" y="44450"/>
                </a:lnTo>
                <a:lnTo>
                  <a:pt x="1193800" y="44450"/>
                </a:lnTo>
                <a:lnTo>
                  <a:pt x="1193800" y="31750"/>
                </a:lnTo>
                <a:lnTo>
                  <a:pt x="1244600" y="31750"/>
                </a:lnTo>
                <a:lnTo>
                  <a:pt x="1181100" y="0"/>
                </a:lnTo>
                <a:close/>
              </a:path>
              <a:path w="1257300" h="76200">
                <a:moveTo>
                  <a:pt x="1181100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1181100" y="44450"/>
                </a:lnTo>
                <a:lnTo>
                  <a:pt x="1181100" y="31750"/>
                </a:lnTo>
                <a:close/>
              </a:path>
              <a:path w="1257300" h="76200">
                <a:moveTo>
                  <a:pt x="1244600" y="31750"/>
                </a:moveTo>
                <a:lnTo>
                  <a:pt x="1193800" y="31750"/>
                </a:lnTo>
                <a:lnTo>
                  <a:pt x="1193800" y="44450"/>
                </a:lnTo>
                <a:lnTo>
                  <a:pt x="1244600" y="44450"/>
                </a:lnTo>
                <a:lnTo>
                  <a:pt x="1257300" y="38100"/>
                </a:lnTo>
                <a:lnTo>
                  <a:pt x="12446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5021579" y="3029711"/>
            <a:ext cx="76200" cy="914400"/>
          </a:xfrm>
          <a:custGeom>
            <a:avLst/>
            <a:gdLst/>
            <a:ahLst/>
            <a:cxnLst/>
            <a:rect l="l" t="t" r="r" b="b"/>
            <a:pathLst>
              <a:path w="76200" h="914400">
                <a:moveTo>
                  <a:pt x="44450" y="63500"/>
                </a:moveTo>
                <a:lnTo>
                  <a:pt x="31750" y="63500"/>
                </a:lnTo>
                <a:lnTo>
                  <a:pt x="31750" y="914400"/>
                </a:lnTo>
                <a:lnTo>
                  <a:pt x="44450" y="914400"/>
                </a:lnTo>
                <a:lnTo>
                  <a:pt x="44450" y="63500"/>
                </a:lnTo>
                <a:close/>
              </a:path>
              <a:path w="76200" h="91440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914400">
                <a:moveTo>
                  <a:pt x="69850" y="63500"/>
                </a:moveTo>
                <a:lnTo>
                  <a:pt x="44450" y="63500"/>
                </a:lnTo>
                <a:lnTo>
                  <a:pt x="4445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2087879" y="3448811"/>
            <a:ext cx="1028065" cy="76200"/>
          </a:xfrm>
          <a:custGeom>
            <a:avLst/>
            <a:gdLst/>
            <a:ahLst/>
            <a:cxnLst/>
            <a:rect l="l" t="t" r="r" b="b"/>
            <a:pathLst>
              <a:path w="1028064" h="76200">
                <a:moveTo>
                  <a:pt x="951864" y="0"/>
                </a:moveTo>
                <a:lnTo>
                  <a:pt x="951864" y="76200"/>
                </a:lnTo>
                <a:lnTo>
                  <a:pt x="1015364" y="44450"/>
                </a:lnTo>
                <a:lnTo>
                  <a:pt x="964564" y="44450"/>
                </a:lnTo>
                <a:lnTo>
                  <a:pt x="964564" y="31750"/>
                </a:lnTo>
                <a:lnTo>
                  <a:pt x="1015364" y="31750"/>
                </a:lnTo>
                <a:lnTo>
                  <a:pt x="951864" y="0"/>
                </a:lnTo>
                <a:close/>
              </a:path>
              <a:path w="1028064" h="76200">
                <a:moveTo>
                  <a:pt x="951864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951864" y="44450"/>
                </a:lnTo>
                <a:lnTo>
                  <a:pt x="951864" y="31750"/>
                </a:lnTo>
                <a:close/>
              </a:path>
              <a:path w="1028064" h="76200">
                <a:moveTo>
                  <a:pt x="1015364" y="31750"/>
                </a:moveTo>
                <a:lnTo>
                  <a:pt x="964564" y="31750"/>
                </a:lnTo>
                <a:lnTo>
                  <a:pt x="964564" y="44450"/>
                </a:lnTo>
                <a:lnTo>
                  <a:pt x="1015364" y="44450"/>
                </a:lnTo>
                <a:lnTo>
                  <a:pt x="1028064" y="38100"/>
                </a:lnTo>
                <a:lnTo>
                  <a:pt x="1015364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2049779" y="3144011"/>
            <a:ext cx="76200" cy="1143000"/>
          </a:xfrm>
          <a:custGeom>
            <a:avLst/>
            <a:gdLst/>
            <a:ahLst/>
            <a:cxnLst/>
            <a:rect l="l" t="t" r="r" b="b"/>
            <a:pathLst>
              <a:path w="76200" h="1143000">
                <a:moveTo>
                  <a:pt x="31750" y="1066800"/>
                </a:moveTo>
                <a:lnTo>
                  <a:pt x="0" y="1066800"/>
                </a:lnTo>
                <a:lnTo>
                  <a:pt x="38100" y="1143000"/>
                </a:lnTo>
                <a:lnTo>
                  <a:pt x="69850" y="1079500"/>
                </a:lnTo>
                <a:lnTo>
                  <a:pt x="31750" y="1079500"/>
                </a:lnTo>
                <a:lnTo>
                  <a:pt x="31750" y="1066800"/>
                </a:lnTo>
                <a:close/>
              </a:path>
              <a:path w="76200" h="1143000">
                <a:moveTo>
                  <a:pt x="44450" y="0"/>
                </a:moveTo>
                <a:lnTo>
                  <a:pt x="31750" y="0"/>
                </a:lnTo>
                <a:lnTo>
                  <a:pt x="31750" y="1079500"/>
                </a:lnTo>
                <a:lnTo>
                  <a:pt x="44450" y="1079500"/>
                </a:lnTo>
                <a:lnTo>
                  <a:pt x="44450" y="0"/>
                </a:lnTo>
                <a:close/>
              </a:path>
              <a:path w="76200" h="1143000">
                <a:moveTo>
                  <a:pt x="76200" y="1066800"/>
                </a:moveTo>
                <a:lnTo>
                  <a:pt x="44450" y="1066800"/>
                </a:lnTo>
                <a:lnTo>
                  <a:pt x="44450" y="1079500"/>
                </a:lnTo>
                <a:lnTo>
                  <a:pt x="69850" y="1079500"/>
                </a:lnTo>
                <a:lnTo>
                  <a:pt x="76200" y="10668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5384291" y="4050791"/>
            <a:ext cx="1028700" cy="1371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 txBox="1"/>
          <p:nvPr/>
        </p:nvSpPr>
        <p:spPr>
          <a:xfrm>
            <a:off x="3251960" y="4023486"/>
            <a:ext cx="2984500" cy="614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6985">
              <a:lnSpc>
                <a:spcPct val="100000"/>
              </a:lnSpc>
              <a:spcBef>
                <a:spcPts val="100"/>
              </a:spcBef>
              <a:tabLst>
                <a:tab pos="473709" algn="l"/>
              </a:tabLst>
            </a:pPr>
            <a:r>
              <a:rPr dirty="0" sz="1200">
                <a:latin typeface="Times New Roman"/>
                <a:cs typeface="Times New Roman"/>
              </a:rPr>
              <a:t>Tb	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</a:pPr>
            <a:r>
              <a:rPr dirty="0" sz="1600">
                <a:latin typeface="Times New Roman"/>
                <a:cs typeface="Times New Roman"/>
              </a:rPr>
              <a:t>s</a:t>
            </a:r>
            <a:r>
              <a:rPr dirty="0" baseline="-7936" sz="1575">
                <a:latin typeface="Times New Roman"/>
                <a:cs typeface="Times New Roman"/>
              </a:rPr>
              <a:t>o</a:t>
            </a:r>
            <a:r>
              <a:rPr dirty="0" sz="1600">
                <a:latin typeface="Times New Roman"/>
                <a:cs typeface="Times New Roman"/>
              </a:rPr>
              <a:t>(t)=-(V/Tb) </a:t>
            </a:r>
            <a:r>
              <a:rPr dirty="0" sz="1600" spc="-5">
                <a:latin typeface="Times New Roman"/>
                <a:cs typeface="Times New Roman"/>
              </a:rPr>
              <a:t>t over bit duration 0</a:t>
            </a:r>
            <a:r>
              <a:rPr dirty="0" sz="1600" spc="-3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to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3116579" y="3418331"/>
            <a:ext cx="228599" cy="2514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 txBox="1"/>
          <p:nvPr/>
        </p:nvSpPr>
        <p:spPr>
          <a:xfrm>
            <a:off x="3199002" y="3395598"/>
            <a:ext cx="679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2545079" y="3189731"/>
            <a:ext cx="457200" cy="1371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4602479" y="3304031"/>
            <a:ext cx="342900" cy="2514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 txBox="1"/>
          <p:nvPr/>
        </p:nvSpPr>
        <p:spPr>
          <a:xfrm>
            <a:off x="4732401" y="3281298"/>
            <a:ext cx="1358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V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1516380" y="3875531"/>
            <a:ext cx="457200" cy="1371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5173979" y="3075431"/>
            <a:ext cx="571500" cy="2514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 txBox="1"/>
          <p:nvPr/>
        </p:nvSpPr>
        <p:spPr>
          <a:xfrm>
            <a:off x="1708150" y="3848227"/>
            <a:ext cx="9988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9095" algn="l"/>
                <a:tab pos="985519" algn="l"/>
              </a:tabLst>
            </a:pPr>
            <a:r>
              <a:rPr dirty="0" sz="1200" spc="-5">
                <a:latin typeface="Times New Roman"/>
                <a:cs typeface="Times New Roman"/>
              </a:rPr>
              <a:t>-V	 	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1130604" y="2246122"/>
            <a:ext cx="5248275" cy="102743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just" marL="12700" marR="5080">
              <a:lnSpc>
                <a:spcPct val="99100"/>
              </a:lnSpc>
              <a:spcBef>
                <a:spcPts val="110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Ex:</a:t>
            </a:r>
            <a:r>
              <a:rPr dirty="0" sz="1600" spc="-5">
                <a:latin typeface="Times New Roman"/>
                <a:cs typeface="Times New Roman"/>
              </a:rPr>
              <a:t> Matched filter is used to detect the two equiprobable signals  shown in AWGN. Find the error prob in terms of average signal  power, bit rate, and noise spectral density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Symbol"/>
                <a:cs typeface="Symbol"/>
              </a:rPr>
              <a:t></a:t>
            </a:r>
            <a:r>
              <a:rPr dirty="0" baseline="-7936" sz="1575" spc="-7">
                <a:latin typeface="Times New Roman"/>
                <a:cs typeface="Times New Roman"/>
              </a:rPr>
              <a:t>o</a:t>
            </a:r>
            <a:r>
              <a:rPr dirty="0" sz="1600" spc="-5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algn="r" marR="848994">
              <a:lnSpc>
                <a:spcPct val="100000"/>
              </a:lnSpc>
              <a:spcBef>
                <a:spcPts val="730"/>
              </a:spcBef>
            </a:pPr>
            <a:r>
              <a:rPr dirty="0" baseline="4629" sz="1800" spc="-7">
                <a:latin typeface="Times New Roman"/>
                <a:cs typeface="Times New Roman"/>
              </a:rPr>
              <a:t>s</a:t>
            </a:r>
            <a:r>
              <a:rPr dirty="0" sz="800" spc="5">
                <a:latin typeface="Times New Roman"/>
                <a:cs typeface="Times New Roman"/>
              </a:rPr>
              <a:t>1</a:t>
            </a:r>
            <a:r>
              <a:rPr dirty="0" baseline="4629" sz="1800">
                <a:latin typeface="Times New Roman"/>
                <a:cs typeface="Times New Roman"/>
              </a:rPr>
              <a:t>(t)</a:t>
            </a:r>
            <a:endParaRPr baseline="4629" sz="1800">
              <a:latin typeface="Times New Roman"/>
              <a:cs typeface="Times New Roman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1516380" y="3144011"/>
            <a:ext cx="571500" cy="3429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 txBox="1"/>
          <p:nvPr/>
        </p:nvSpPr>
        <p:spPr>
          <a:xfrm>
            <a:off x="1654810" y="3229482"/>
            <a:ext cx="7683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Times New Roman"/>
                <a:cs typeface="Times New Roman"/>
              </a:rPr>
              <a:t>o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595374" y="3166998"/>
            <a:ext cx="12236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41400" algn="l"/>
              </a:tabLst>
            </a:pPr>
            <a:r>
              <a:rPr dirty="0" sz="1200" spc="-5">
                <a:latin typeface="Times New Roman"/>
                <a:cs typeface="Times New Roman"/>
              </a:rPr>
              <a:t>s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(t)	</a:t>
            </a:r>
            <a:r>
              <a:rPr dirty="0" baseline="2314" sz="1800" spc="-7">
                <a:latin typeface="Times New Roman"/>
                <a:cs typeface="Times New Roman"/>
              </a:rPr>
              <a:t>Tb</a:t>
            </a:r>
            <a:endParaRPr baseline="2314" sz="1800">
              <a:latin typeface="Times New Roman"/>
              <a:cs typeface="Times New Roman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5059679" y="3372611"/>
            <a:ext cx="685800" cy="571500"/>
          </a:xfrm>
          <a:custGeom>
            <a:avLst/>
            <a:gdLst/>
            <a:ahLst/>
            <a:cxnLst/>
            <a:rect l="l" t="t" r="r" b="b"/>
            <a:pathLst>
              <a:path w="685800" h="571500">
                <a:moveTo>
                  <a:pt x="0" y="571500"/>
                </a:moveTo>
                <a:lnTo>
                  <a:pt x="6858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5745479" y="3372611"/>
            <a:ext cx="0" cy="571500"/>
          </a:xfrm>
          <a:custGeom>
            <a:avLst/>
            <a:gdLst/>
            <a:ahLst/>
            <a:cxnLst/>
            <a:rect l="l" t="t" r="r" b="b"/>
            <a:pathLst>
              <a:path w="0" h="571500">
                <a:moveTo>
                  <a:pt x="0" y="0"/>
                </a:moveTo>
                <a:lnTo>
                  <a:pt x="0" y="5715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2087879" y="3486911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0" y="0"/>
                </a:moveTo>
                <a:lnTo>
                  <a:pt x="685800" y="4572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2773679" y="3486911"/>
            <a:ext cx="0" cy="457200"/>
          </a:xfrm>
          <a:custGeom>
            <a:avLst/>
            <a:gdLst/>
            <a:ahLst/>
            <a:cxnLst/>
            <a:rect l="l" t="t" r="r" b="b"/>
            <a:pathLst>
              <a:path w="0" h="457200">
                <a:moveTo>
                  <a:pt x="0" y="457200"/>
                </a:move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2087879" y="3944111"/>
            <a:ext cx="571500" cy="0"/>
          </a:xfrm>
          <a:custGeom>
            <a:avLst/>
            <a:gdLst/>
            <a:ahLst/>
            <a:cxnLst/>
            <a:rect l="l" t="t" r="r" b="b"/>
            <a:pathLst>
              <a:path w="571500" h="0">
                <a:moveTo>
                  <a:pt x="571500" y="0"/>
                </a:move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5059679" y="3372611"/>
            <a:ext cx="571500" cy="0"/>
          </a:xfrm>
          <a:custGeom>
            <a:avLst/>
            <a:gdLst/>
            <a:ahLst/>
            <a:cxnLst/>
            <a:rect l="l" t="t" r="r" b="b"/>
            <a:pathLst>
              <a:path w="571500" h="0">
                <a:moveTo>
                  <a:pt x="571500" y="0"/>
                </a:move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930942" y="1883361"/>
            <a:ext cx="264795" cy="224154"/>
          </a:xfrm>
          <a:custGeom>
            <a:avLst/>
            <a:gdLst/>
            <a:ahLst/>
            <a:cxnLst/>
            <a:rect l="l" t="t" r="r" b="b"/>
            <a:pathLst>
              <a:path w="264795" h="224155">
                <a:moveTo>
                  <a:pt x="264606" y="112053"/>
                </a:moveTo>
                <a:lnTo>
                  <a:pt x="254209" y="68433"/>
                </a:lnTo>
                <a:lnTo>
                  <a:pt x="225856" y="32816"/>
                </a:lnTo>
                <a:lnTo>
                  <a:pt x="183802" y="8804"/>
                </a:lnTo>
                <a:lnTo>
                  <a:pt x="132303" y="0"/>
                </a:lnTo>
                <a:lnTo>
                  <a:pt x="80804" y="8804"/>
                </a:lnTo>
                <a:lnTo>
                  <a:pt x="38750" y="32816"/>
                </a:lnTo>
                <a:lnTo>
                  <a:pt x="10396" y="68433"/>
                </a:lnTo>
                <a:lnTo>
                  <a:pt x="0" y="112053"/>
                </a:lnTo>
                <a:lnTo>
                  <a:pt x="10396" y="155675"/>
                </a:lnTo>
                <a:lnTo>
                  <a:pt x="38750" y="191297"/>
                </a:lnTo>
                <a:lnTo>
                  <a:pt x="80804" y="215314"/>
                </a:lnTo>
                <a:lnTo>
                  <a:pt x="132303" y="224120"/>
                </a:lnTo>
                <a:lnTo>
                  <a:pt x="183802" y="215314"/>
                </a:lnTo>
                <a:lnTo>
                  <a:pt x="225856" y="191297"/>
                </a:lnTo>
                <a:lnTo>
                  <a:pt x="254209" y="155675"/>
                </a:lnTo>
                <a:lnTo>
                  <a:pt x="264606" y="112053"/>
                </a:lnTo>
                <a:close/>
              </a:path>
            </a:pathLst>
          </a:custGeom>
          <a:ln w="1491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970016" y="1915210"/>
            <a:ext cx="186055" cy="160020"/>
          </a:xfrm>
          <a:custGeom>
            <a:avLst/>
            <a:gdLst/>
            <a:ahLst/>
            <a:cxnLst/>
            <a:rect l="l" t="t" r="r" b="b"/>
            <a:pathLst>
              <a:path w="186054" h="160019">
                <a:moveTo>
                  <a:pt x="185624" y="0"/>
                </a:moveTo>
                <a:lnTo>
                  <a:pt x="0" y="159729"/>
                </a:lnTo>
              </a:path>
            </a:pathLst>
          </a:custGeom>
          <a:ln w="149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966806" y="1918706"/>
            <a:ext cx="193675" cy="153670"/>
          </a:xfrm>
          <a:custGeom>
            <a:avLst/>
            <a:gdLst/>
            <a:ahLst/>
            <a:cxnLst/>
            <a:rect l="l" t="t" r="r" b="b"/>
            <a:pathLst>
              <a:path w="193675" h="153669">
                <a:moveTo>
                  <a:pt x="0" y="0"/>
                </a:moveTo>
                <a:lnTo>
                  <a:pt x="193304" y="153043"/>
                </a:lnTo>
              </a:path>
            </a:pathLst>
          </a:custGeom>
          <a:ln w="148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649268" y="1944493"/>
            <a:ext cx="115419" cy="976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064359" y="2179434"/>
            <a:ext cx="0" cy="280035"/>
          </a:xfrm>
          <a:custGeom>
            <a:avLst/>
            <a:gdLst/>
            <a:ahLst/>
            <a:cxnLst/>
            <a:rect l="l" t="t" r="r" b="b"/>
            <a:pathLst>
              <a:path w="0" h="280035">
                <a:moveTo>
                  <a:pt x="0" y="280009"/>
                </a:moveTo>
                <a:lnTo>
                  <a:pt x="0" y="0"/>
                </a:lnTo>
              </a:path>
            </a:pathLst>
          </a:custGeom>
          <a:ln w="163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006715" y="2105513"/>
            <a:ext cx="115288" cy="976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928617" y="2459401"/>
            <a:ext cx="264795" cy="224154"/>
          </a:xfrm>
          <a:custGeom>
            <a:avLst/>
            <a:gdLst/>
            <a:ahLst/>
            <a:cxnLst/>
            <a:rect l="l" t="t" r="r" b="b"/>
            <a:pathLst>
              <a:path w="264795" h="224155">
                <a:moveTo>
                  <a:pt x="264606" y="112064"/>
                </a:moveTo>
                <a:lnTo>
                  <a:pt x="254209" y="68444"/>
                </a:lnTo>
                <a:lnTo>
                  <a:pt x="225856" y="32822"/>
                </a:lnTo>
                <a:lnTo>
                  <a:pt x="183802" y="8806"/>
                </a:lnTo>
                <a:lnTo>
                  <a:pt x="132303" y="0"/>
                </a:lnTo>
                <a:lnTo>
                  <a:pt x="80804" y="8806"/>
                </a:lnTo>
                <a:lnTo>
                  <a:pt x="38750" y="32822"/>
                </a:lnTo>
                <a:lnTo>
                  <a:pt x="10396" y="68444"/>
                </a:lnTo>
                <a:lnTo>
                  <a:pt x="0" y="112064"/>
                </a:lnTo>
                <a:lnTo>
                  <a:pt x="10396" y="155685"/>
                </a:lnTo>
                <a:lnTo>
                  <a:pt x="38750" y="191306"/>
                </a:lnTo>
                <a:lnTo>
                  <a:pt x="80804" y="215322"/>
                </a:lnTo>
                <a:lnTo>
                  <a:pt x="132303" y="224129"/>
                </a:lnTo>
                <a:lnTo>
                  <a:pt x="183802" y="215322"/>
                </a:lnTo>
                <a:lnTo>
                  <a:pt x="225856" y="191306"/>
                </a:lnTo>
                <a:lnTo>
                  <a:pt x="254209" y="155685"/>
                </a:lnTo>
                <a:lnTo>
                  <a:pt x="264606" y="112064"/>
                </a:lnTo>
                <a:close/>
              </a:path>
            </a:pathLst>
          </a:custGeom>
          <a:ln w="1491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961573" y="2523319"/>
            <a:ext cx="206374" cy="1014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764687" y="1790464"/>
            <a:ext cx="727710" cy="405765"/>
          </a:xfrm>
          <a:prstGeom prst="rect">
            <a:avLst/>
          </a:prstGeom>
          <a:ln w="14628">
            <a:solidFill>
              <a:srgbClr val="C00000"/>
            </a:solidFill>
          </a:ln>
        </p:spPr>
        <p:txBody>
          <a:bodyPr wrap="square" lIns="0" tIns="35560" rIns="0" bIns="0" rtlCol="0" vert="horz">
            <a:spAutoFit/>
          </a:bodyPr>
          <a:lstStyle/>
          <a:p>
            <a:pPr algn="ctr" marL="19685">
              <a:lnSpc>
                <a:spcPts val="1225"/>
              </a:lnSpc>
              <a:spcBef>
                <a:spcPts val="280"/>
              </a:spcBef>
            </a:pPr>
            <a:r>
              <a:rPr dirty="0" sz="1050" spc="125">
                <a:latin typeface="Times New Roman"/>
                <a:cs typeface="Times New Roman"/>
              </a:rPr>
              <a:t>Power</a:t>
            </a:r>
            <a:endParaRPr sz="1050">
              <a:latin typeface="Times New Roman"/>
              <a:cs typeface="Times New Roman"/>
            </a:endParaRPr>
          </a:p>
          <a:p>
            <a:pPr algn="ctr" marL="11430">
              <a:lnSpc>
                <a:spcPts val="1225"/>
              </a:lnSpc>
            </a:pPr>
            <a:r>
              <a:rPr dirty="0" sz="1050" spc="100">
                <a:latin typeface="Times New Roman"/>
                <a:cs typeface="Times New Roman"/>
              </a:rPr>
              <a:t>Amplifier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30792" y="1714066"/>
            <a:ext cx="296545" cy="1638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900" spc="120">
                <a:latin typeface="Times New Roman"/>
                <a:cs typeface="Times New Roman"/>
              </a:rPr>
              <a:t>A</a:t>
            </a:r>
            <a:r>
              <a:rPr dirty="0" sz="900" spc="75">
                <a:latin typeface="Times New Roman"/>
                <a:cs typeface="Times New Roman"/>
              </a:rPr>
              <a:t>S</a:t>
            </a:r>
            <a:r>
              <a:rPr dirty="0" sz="900" spc="120">
                <a:latin typeface="Times New Roman"/>
                <a:cs typeface="Times New Roman"/>
              </a:rPr>
              <a:t>K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177993" y="1834401"/>
            <a:ext cx="49847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u="heavy" sz="900" spc="4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900" spc="4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900" spc="5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900" spc="4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dirty="0" u="heavy" sz="900" spc="12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</a:t>
            </a:r>
            <a:r>
              <a:rPr dirty="0" u="heavy" sz="900" spc="3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</a:t>
            </a:r>
            <a:r>
              <a:rPr dirty="0" u="heavy" sz="900" spc="13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</a:t>
            </a:r>
            <a:r>
              <a:rPr dirty="0" u="heavy" sz="900" spc="5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491790" y="1488178"/>
            <a:ext cx="555625" cy="505459"/>
          </a:xfrm>
          <a:custGeom>
            <a:avLst/>
            <a:gdLst/>
            <a:ahLst/>
            <a:cxnLst/>
            <a:rect l="l" t="t" r="r" b="b"/>
            <a:pathLst>
              <a:path w="555625" h="505460">
                <a:moveTo>
                  <a:pt x="0" y="505031"/>
                </a:moveTo>
                <a:lnTo>
                  <a:pt x="427254" y="505031"/>
                </a:lnTo>
                <a:lnTo>
                  <a:pt x="427254" y="138076"/>
                </a:lnTo>
                <a:lnTo>
                  <a:pt x="555480" y="0"/>
                </a:lnTo>
                <a:lnTo>
                  <a:pt x="299029" y="0"/>
                </a:lnTo>
                <a:lnTo>
                  <a:pt x="427254" y="138076"/>
                </a:lnTo>
                <a:lnTo>
                  <a:pt x="427254" y="13150"/>
                </a:lnTo>
              </a:path>
            </a:pathLst>
          </a:custGeom>
          <a:ln w="150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815654" y="1946158"/>
            <a:ext cx="115288" cy="9765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4191762" y="1764905"/>
            <a:ext cx="692785" cy="43243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7630" marR="5080" indent="-75565">
              <a:lnSpc>
                <a:spcPct val="133300"/>
              </a:lnSpc>
              <a:spcBef>
                <a:spcPts val="100"/>
              </a:spcBef>
              <a:tabLst>
                <a:tab pos="250825" algn="l"/>
                <a:tab pos="651510" algn="l"/>
              </a:tabLst>
            </a:pPr>
            <a:r>
              <a:rPr dirty="0" u="heavy" sz="1000" spc="4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000" spc="4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	</a:t>
            </a:r>
            <a:r>
              <a:rPr dirty="0" u="heavy" sz="1000" spc="7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data 	</a:t>
            </a:r>
            <a:r>
              <a:rPr dirty="0" sz="1000" spc="50">
                <a:latin typeface="Times New Roman"/>
                <a:cs typeface="Times New Roman"/>
              </a:rPr>
              <a:t>(</a:t>
            </a:r>
            <a:r>
              <a:rPr dirty="0" sz="1000" spc="85">
                <a:latin typeface="Times New Roman"/>
                <a:cs typeface="Times New Roman"/>
              </a:rPr>
              <a:t>un</a:t>
            </a:r>
            <a:r>
              <a:rPr dirty="0" sz="1000" spc="5">
                <a:latin typeface="Times New Roman"/>
                <a:cs typeface="Times New Roman"/>
              </a:rPr>
              <a:t>i</a:t>
            </a:r>
            <a:r>
              <a:rPr dirty="0" sz="1000" spc="85">
                <a:latin typeface="Times New Roman"/>
                <a:cs typeface="Times New Roman"/>
              </a:rPr>
              <a:t>po</a:t>
            </a:r>
            <a:r>
              <a:rPr dirty="0" sz="1000" spc="105">
                <a:latin typeface="Times New Roman"/>
                <a:cs typeface="Times New Roman"/>
              </a:rPr>
              <a:t>l</a:t>
            </a:r>
            <a:r>
              <a:rPr dirty="0" sz="1000" spc="40">
                <a:latin typeface="Times New Roman"/>
                <a:cs typeface="Times New Roman"/>
              </a:rPr>
              <a:t>a</a:t>
            </a:r>
            <a:r>
              <a:rPr dirty="0" sz="1000" spc="50">
                <a:latin typeface="Times New Roman"/>
                <a:cs typeface="Times New Roman"/>
              </a:rPr>
              <a:t>r</a:t>
            </a:r>
            <a:r>
              <a:rPr dirty="0" sz="1000" spc="55"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376215" y="2237236"/>
            <a:ext cx="339090" cy="78740"/>
          </a:xfrm>
          <a:custGeom>
            <a:avLst/>
            <a:gdLst/>
            <a:ahLst/>
            <a:cxnLst/>
            <a:rect l="l" t="t" r="r" b="b"/>
            <a:pathLst>
              <a:path w="339089" h="78739">
                <a:moveTo>
                  <a:pt x="0" y="0"/>
                </a:moveTo>
                <a:lnTo>
                  <a:pt x="60346" y="0"/>
                </a:lnTo>
                <a:lnTo>
                  <a:pt x="60346" y="78651"/>
                </a:lnTo>
                <a:lnTo>
                  <a:pt x="129977" y="78651"/>
                </a:lnTo>
                <a:lnTo>
                  <a:pt x="129977" y="0"/>
                </a:lnTo>
                <a:lnTo>
                  <a:pt x="199609" y="0"/>
                </a:lnTo>
                <a:lnTo>
                  <a:pt x="199609" y="78651"/>
                </a:lnTo>
                <a:lnTo>
                  <a:pt x="269240" y="78651"/>
                </a:lnTo>
                <a:lnTo>
                  <a:pt x="269240" y="0"/>
                </a:lnTo>
                <a:lnTo>
                  <a:pt x="338872" y="0"/>
                </a:lnTo>
              </a:path>
            </a:pathLst>
          </a:custGeom>
          <a:ln w="1051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320520" y="2237236"/>
            <a:ext cx="46990" cy="74930"/>
          </a:xfrm>
          <a:custGeom>
            <a:avLst/>
            <a:gdLst/>
            <a:ahLst/>
            <a:cxnLst/>
            <a:rect l="l" t="t" r="r" b="b"/>
            <a:pathLst>
              <a:path w="46989" h="74930">
                <a:moveTo>
                  <a:pt x="46410" y="0"/>
                </a:moveTo>
                <a:lnTo>
                  <a:pt x="46410" y="74711"/>
                </a:lnTo>
                <a:lnTo>
                  <a:pt x="0" y="74711"/>
                </a:lnTo>
              </a:path>
            </a:pathLst>
          </a:custGeom>
          <a:ln w="117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715088" y="2237236"/>
            <a:ext cx="46990" cy="78740"/>
          </a:xfrm>
          <a:custGeom>
            <a:avLst/>
            <a:gdLst/>
            <a:ahLst/>
            <a:cxnLst/>
            <a:rect l="l" t="t" r="r" b="b"/>
            <a:pathLst>
              <a:path w="46989" h="78739">
                <a:moveTo>
                  <a:pt x="0" y="0"/>
                </a:moveTo>
                <a:lnTo>
                  <a:pt x="0" y="78651"/>
                </a:lnTo>
                <a:lnTo>
                  <a:pt x="46426" y="78651"/>
                </a:lnTo>
              </a:path>
            </a:pathLst>
          </a:custGeom>
          <a:ln w="118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4873896" y="1693953"/>
            <a:ext cx="382905" cy="1765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000" spc="175">
                <a:latin typeface="Times New Roman"/>
                <a:cs typeface="Times New Roman"/>
              </a:rPr>
              <a:t>M</a:t>
            </a:r>
            <a:r>
              <a:rPr dirty="0" sz="1000" spc="10">
                <a:latin typeface="Times New Roman"/>
                <a:cs typeface="Times New Roman"/>
              </a:rPr>
              <a:t>i</a:t>
            </a:r>
            <a:r>
              <a:rPr dirty="0" sz="1000" spc="85">
                <a:latin typeface="Times New Roman"/>
                <a:cs typeface="Times New Roman"/>
              </a:rPr>
              <a:t>x</a:t>
            </a:r>
            <a:r>
              <a:rPr dirty="0" sz="1000" spc="35">
                <a:latin typeface="Times New Roman"/>
                <a:cs typeface="Times New Roman"/>
              </a:rPr>
              <a:t>e</a:t>
            </a:r>
            <a:r>
              <a:rPr dirty="0" sz="1000" spc="55">
                <a:latin typeface="Times New Roman"/>
                <a:cs typeface="Times New Roman"/>
              </a:rPr>
              <a:t>r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231346" y="2822863"/>
            <a:ext cx="0" cy="1193800"/>
          </a:xfrm>
          <a:custGeom>
            <a:avLst/>
            <a:gdLst/>
            <a:ahLst/>
            <a:cxnLst/>
            <a:rect l="l" t="t" r="r" b="b"/>
            <a:pathLst>
              <a:path w="0" h="1193800">
                <a:moveTo>
                  <a:pt x="0" y="1193664"/>
                </a:moveTo>
                <a:lnTo>
                  <a:pt x="0" y="0"/>
                </a:lnTo>
              </a:path>
            </a:pathLst>
          </a:custGeom>
          <a:ln w="1898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180474" y="2746169"/>
            <a:ext cx="101745" cy="1012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227322" y="3455706"/>
            <a:ext cx="1764664" cy="0"/>
          </a:xfrm>
          <a:custGeom>
            <a:avLst/>
            <a:gdLst/>
            <a:ahLst/>
            <a:cxnLst/>
            <a:rect l="l" t="t" r="r" b="b"/>
            <a:pathLst>
              <a:path w="1764665" h="0">
                <a:moveTo>
                  <a:pt x="1764220" y="0"/>
                </a:moveTo>
                <a:lnTo>
                  <a:pt x="0" y="0"/>
                </a:lnTo>
              </a:path>
            </a:pathLst>
          </a:custGeom>
          <a:ln w="188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966866" y="3405080"/>
            <a:ext cx="101745" cy="1012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4976077" y="2987088"/>
            <a:ext cx="135890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126525" y="3299089"/>
            <a:ext cx="6794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231346" y="3919773"/>
            <a:ext cx="0" cy="97155"/>
          </a:xfrm>
          <a:custGeom>
            <a:avLst/>
            <a:gdLst/>
            <a:ahLst/>
            <a:cxnLst/>
            <a:rect l="l" t="t" r="r" b="b"/>
            <a:pathLst>
              <a:path w="0" h="97154">
                <a:moveTo>
                  <a:pt x="0" y="0"/>
                </a:moveTo>
                <a:lnTo>
                  <a:pt x="0" y="96755"/>
                </a:lnTo>
              </a:path>
            </a:pathLst>
          </a:custGeom>
          <a:ln w="126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6301552" y="3299089"/>
            <a:ext cx="41592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02590" algn="l"/>
              </a:tabLst>
            </a:pPr>
            <a:r>
              <a:rPr dirty="0" u="heavy" sz="1200"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200"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284978" y="3967502"/>
            <a:ext cx="251460" cy="635"/>
          </a:xfrm>
          <a:custGeom>
            <a:avLst/>
            <a:gdLst/>
            <a:ahLst/>
            <a:cxnLst/>
            <a:rect l="l" t="t" r="r" b="b"/>
            <a:pathLst>
              <a:path w="251460" h="635">
                <a:moveTo>
                  <a:pt x="0" y="528"/>
                </a:moveTo>
                <a:lnTo>
                  <a:pt x="251440" y="0"/>
                </a:lnTo>
              </a:path>
            </a:pathLst>
          </a:custGeom>
          <a:ln w="1259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231346" y="3932731"/>
            <a:ext cx="70943" cy="7052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519119" y="3922392"/>
            <a:ext cx="77270" cy="9413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643707" y="3964870"/>
            <a:ext cx="251460" cy="635"/>
          </a:xfrm>
          <a:custGeom>
            <a:avLst/>
            <a:gdLst/>
            <a:ahLst/>
            <a:cxnLst/>
            <a:rect l="l" t="t" r="r" b="b"/>
            <a:pathLst>
              <a:path w="251460" h="635">
                <a:moveTo>
                  <a:pt x="0" y="541"/>
                </a:moveTo>
                <a:lnTo>
                  <a:pt x="251440" y="0"/>
                </a:lnTo>
              </a:path>
            </a:pathLst>
          </a:custGeom>
          <a:ln w="1259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590063" y="3930112"/>
            <a:ext cx="70943" cy="705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877835" y="3919773"/>
            <a:ext cx="77270" cy="9413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002435" y="3964870"/>
            <a:ext cx="251460" cy="635"/>
          </a:xfrm>
          <a:custGeom>
            <a:avLst/>
            <a:gdLst/>
            <a:ahLst/>
            <a:cxnLst/>
            <a:rect l="l" t="t" r="r" b="b"/>
            <a:pathLst>
              <a:path w="251460" h="635">
                <a:moveTo>
                  <a:pt x="0" y="541"/>
                </a:moveTo>
                <a:lnTo>
                  <a:pt x="251452" y="0"/>
                </a:lnTo>
              </a:path>
            </a:pathLst>
          </a:custGeom>
          <a:ln w="1259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948778" y="3930112"/>
            <a:ext cx="70994" cy="7052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236551" y="3919773"/>
            <a:ext cx="77321" cy="9413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361202" y="3967502"/>
            <a:ext cx="251460" cy="635"/>
          </a:xfrm>
          <a:custGeom>
            <a:avLst/>
            <a:gdLst/>
            <a:ahLst/>
            <a:cxnLst/>
            <a:rect l="l" t="t" r="r" b="b"/>
            <a:pathLst>
              <a:path w="251459" h="635">
                <a:moveTo>
                  <a:pt x="0" y="528"/>
                </a:moveTo>
                <a:lnTo>
                  <a:pt x="251326" y="0"/>
                </a:lnTo>
              </a:path>
            </a:pathLst>
          </a:custGeom>
          <a:ln w="1259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307545" y="3932731"/>
            <a:ext cx="70867" cy="7052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595317" y="3922392"/>
            <a:ext cx="77194" cy="9413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5357622" y="3999910"/>
            <a:ext cx="1226185" cy="1739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372110" algn="l"/>
                <a:tab pos="732155" algn="l"/>
                <a:tab pos="1092200" algn="l"/>
              </a:tabLst>
            </a:pPr>
            <a:r>
              <a:rPr dirty="0" sz="950" spc="25">
                <a:latin typeface="Times New Roman"/>
                <a:cs typeface="Times New Roman"/>
              </a:rPr>
              <a:t>T</a:t>
            </a:r>
            <a:r>
              <a:rPr dirty="0" baseline="-12820" sz="975" spc="15">
                <a:latin typeface="Times New Roman"/>
                <a:cs typeface="Times New Roman"/>
              </a:rPr>
              <a:t>b</a:t>
            </a:r>
            <a:r>
              <a:rPr dirty="0" baseline="-12820" sz="975">
                <a:latin typeface="Times New Roman"/>
                <a:cs typeface="Times New Roman"/>
              </a:rPr>
              <a:t>	</a:t>
            </a:r>
            <a:r>
              <a:rPr dirty="0" sz="950" spc="25">
                <a:latin typeface="Times New Roman"/>
                <a:cs typeface="Times New Roman"/>
              </a:rPr>
              <a:t>T</a:t>
            </a:r>
            <a:r>
              <a:rPr dirty="0" baseline="-8547" sz="975" spc="15">
                <a:latin typeface="Times New Roman"/>
                <a:cs typeface="Times New Roman"/>
              </a:rPr>
              <a:t>b</a:t>
            </a:r>
            <a:r>
              <a:rPr dirty="0" baseline="-8547" sz="975">
                <a:latin typeface="Times New Roman"/>
                <a:cs typeface="Times New Roman"/>
              </a:rPr>
              <a:t>	</a:t>
            </a:r>
            <a:r>
              <a:rPr dirty="0" sz="950" spc="25">
                <a:latin typeface="Times New Roman"/>
                <a:cs typeface="Times New Roman"/>
              </a:rPr>
              <a:t>T</a:t>
            </a:r>
            <a:r>
              <a:rPr dirty="0" baseline="-8547" sz="975" spc="15">
                <a:latin typeface="Times New Roman"/>
                <a:cs typeface="Times New Roman"/>
              </a:rPr>
              <a:t>b</a:t>
            </a:r>
            <a:r>
              <a:rPr dirty="0" baseline="-8547" sz="975">
                <a:latin typeface="Times New Roman"/>
                <a:cs typeface="Times New Roman"/>
              </a:rPr>
              <a:t>	</a:t>
            </a:r>
            <a:r>
              <a:rPr dirty="0" sz="950" spc="25">
                <a:latin typeface="Times New Roman"/>
                <a:cs typeface="Times New Roman"/>
              </a:rPr>
              <a:t>T</a:t>
            </a:r>
            <a:r>
              <a:rPr dirty="0" baseline="-12820" sz="975" spc="15">
                <a:latin typeface="Times New Roman"/>
                <a:cs typeface="Times New Roman"/>
              </a:rPr>
              <a:t>b</a:t>
            </a:r>
            <a:endParaRPr baseline="-12820" sz="975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5415614" y="3121037"/>
            <a:ext cx="174625" cy="699770"/>
          </a:xfrm>
          <a:custGeom>
            <a:avLst/>
            <a:gdLst/>
            <a:ahLst/>
            <a:cxnLst/>
            <a:rect l="l" t="t" r="r" b="b"/>
            <a:pathLst>
              <a:path w="174625" h="699770">
                <a:moveTo>
                  <a:pt x="174448" y="339127"/>
                </a:moveTo>
                <a:lnTo>
                  <a:pt x="173081" y="354856"/>
                </a:lnTo>
                <a:lnTo>
                  <a:pt x="172453" y="372438"/>
                </a:lnTo>
                <a:lnTo>
                  <a:pt x="172279" y="391212"/>
                </a:lnTo>
                <a:lnTo>
                  <a:pt x="172271" y="410519"/>
                </a:lnTo>
                <a:lnTo>
                  <a:pt x="171551" y="477140"/>
                </a:lnTo>
                <a:lnTo>
                  <a:pt x="169671" y="539608"/>
                </a:lnTo>
                <a:lnTo>
                  <a:pt x="166903" y="595330"/>
                </a:lnTo>
                <a:lnTo>
                  <a:pt x="163516" y="641714"/>
                </a:lnTo>
                <a:lnTo>
                  <a:pt x="155972" y="696099"/>
                </a:lnTo>
                <a:lnTo>
                  <a:pt x="152356" y="699709"/>
                </a:lnTo>
                <a:lnTo>
                  <a:pt x="148919" y="688394"/>
                </a:lnTo>
                <a:lnTo>
                  <a:pt x="142519" y="628135"/>
                </a:lnTo>
                <a:lnTo>
                  <a:pt x="139528" y="582760"/>
                </a:lnTo>
                <a:lnTo>
                  <a:pt x="136658" y="529604"/>
                </a:lnTo>
                <a:lnTo>
                  <a:pt x="133894" y="470451"/>
                </a:lnTo>
                <a:lnTo>
                  <a:pt x="131221" y="407086"/>
                </a:lnTo>
                <a:lnTo>
                  <a:pt x="128626" y="341295"/>
                </a:lnTo>
                <a:lnTo>
                  <a:pt x="126094" y="274863"/>
                </a:lnTo>
                <a:lnTo>
                  <a:pt x="123135" y="197841"/>
                </a:lnTo>
                <a:lnTo>
                  <a:pt x="120138" y="127139"/>
                </a:lnTo>
                <a:lnTo>
                  <a:pt x="116989" y="67461"/>
                </a:lnTo>
                <a:lnTo>
                  <a:pt x="113579" y="23512"/>
                </a:lnTo>
                <a:lnTo>
                  <a:pt x="109794" y="0"/>
                </a:lnTo>
                <a:lnTo>
                  <a:pt x="105643" y="6"/>
                </a:lnTo>
                <a:lnTo>
                  <a:pt x="97076" y="57249"/>
                </a:lnTo>
                <a:lnTo>
                  <a:pt x="93234" y="106126"/>
                </a:lnTo>
                <a:lnTo>
                  <a:pt x="90070" y="162932"/>
                </a:lnTo>
                <a:lnTo>
                  <a:pt x="87871" y="223488"/>
                </a:lnTo>
                <a:lnTo>
                  <a:pt x="86926" y="283613"/>
                </a:lnTo>
                <a:lnTo>
                  <a:pt x="87521" y="339127"/>
                </a:lnTo>
                <a:lnTo>
                  <a:pt x="86155" y="354856"/>
                </a:lnTo>
                <a:lnTo>
                  <a:pt x="85527" y="372438"/>
                </a:lnTo>
                <a:lnTo>
                  <a:pt x="85352" y="391212"/>
                </a:lnTo>
                <a:lnTo>
                  <a:pt x="85345" y="410519"/>
                </a:lnTo>
                <a:lnTo>
                  <a:pt x="84624" y="477140"/>
                </a:lnTo>
                <a:lnTo>
                  <a:pt x="82744" y="539608"/>
                </a:lnTo>
                <a:lnTo>
                  <a:pt x="79976" y="595330"/>
                </a:lnTo>
                <a:lnTo>
                  <a:pt x="76590" y="641714"/>
                </a:lnTo>
                <a:lnTo>
                  <a:pt x="69045" y="696099"/>
                </a:lnTo>
                <a:lnTo>
                  <a:pt x="65430" y="699709"/>
                </a:lnTo>
                <a:lnTo>
                  <a:pt x="61992" y="688394"/>
                </a:lnTo>
                <a:lnTo>
                  <a:pt x="55592" y="628135"/>
                </a:lnTo>
                <a:lnTo>
                  <a:pt x="52602" y="582760"/>
                </a:lnTo>
                <a:lnTo>
                  <a:pt x="49732" y="529604"/>
                </a:lnTo>
                <a:lnTo>
                  <a:pt x="46967" y="470451"/>
                </a:lnTo>
                <a:lnTo>
                  <a:pt x="44295" y="407086"/>
                </a:lnTo>
                <a:lnTo>
                  <a:pt x="41699" y="341295"/>
                </a:lnTo>
                <a:lnTo>
                  <a:pt x="39167" y="274863"/>
                </a:lnTo>
                <a:lnTo>
                  <a:pt x="36208" y="197841"/>
                </a:lnTo>
                <a:lnTo>
                  <a:pt x="33211" y="127139"/>
                </a:lnTo>
                <a:lnTo>
                  <a:pt x="30063" y="67461"/>
                </a:lnTo>
                <a:lnTo>
                  <a:pt x="26652" y="23512"/>
                </a:lnTo>
                <a:lnTo>
                  <a:pt x="22868" y="0"/>
                </a:lnTo>
                <a:lnTo>
                  <a:pt x="18717" y="6"/>
                </a:lnTo>
                <a:lnTo>
                  <a:pt x="10149" y="57249"/>
                </a:lnTo>
                <a:lnTo>
                  <a:pt x="6307" y="106126"/>
                </a:lnTo>
                <a:lnTo>
                  <a:pt x="3143" y="162932"/>
                </a:lnTo>
                <a:lnTo>
                  <a:pt x="945" y="223488"/>
                </a:lnTo>
                <a:lnTo>
                  <a:pt x="0" y="283613"/>
                </a:lnTo>
                <a:lnTo>
                  <a:pt x="595" y="339127"/>
                </a:lnTo>
              </a:path>
            </a:pathLst>
          </a:custGeom>
          <a:ln w="12651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328329" y="3121037"/>
            <a:ext cx="87630" cy="699770"/>
          </a:xfrm>
          <a:custGeom>
            <a:avLst/>
            <a:gdLst/>
            <a:ahLst/>
            <a:cxnLst/>
            <a:rect l="l" t="t" r="r" b="b"/>
            <a:pathLst>
              <a:path w="87629" h="699770">
                <a:moveTo>
                  <a:pt x="87525" y="339127"/>
                </a:moveTo>
                <a:lnTo>
                  <a:pt x="86158" y="354856"/>
                </a:lnTo>
                <a:lnTo>
                  <a:pt x="85530" y="372438"/>
                </a:lnTo>
                <a:lnTo>
                  <a:pt x="85356" y="391212"/>
                </a:lnTo>
                <a:lnTo>
                  <a:pt x="85348" y="410519"/>
                </a:lnTo>
                <a:lnTo>
                  <a:pt x="84627" y="477140"/>
                </a:lnTo>
                <a:lnTo>
                  <a:pt x="82745" y="539608"/>
                </a:lnTo>
                <a:lnTo>
                  <a:pt x="79975" y="595330"/>
                </a:lnTo>
                <a:lnTo>
                  <a:pt x="76588" y="641714"/>
                </a:lnTo>
                <a:lnTo>
                  <a:pt x="69049" y="696099"/>
                </a:lnTo>
                <a:lnTo>
                  <a:pt x="65433" y="699709"/>
                </a:lnTo>
                <a:lnTo>
                  <a:pt x="61995" y="688394"/>
                </a:lnTo>
                <a:lnTo>
                  <a:pt x="55592" y="628135"/>
                </a:lnTo>
                <a:lnTo>
                  <a:pt x="52601" y="582760"/>
                </a:lnTo>
                <a:lnTo>
                  <a:pt x="49730" y="529604"/>
                </a:lnTo>
                <a:lnTo>
                  <a:pt x="46965" y="470451"/>
                </a:lnTo>
                <a:lnTo>
                  <a:pt x="44294" y="407086"/>
                </a:lnTo>
                <a:lnTo>
                  <a:pt x="41700" y="341295"/>
                </a:lnTo>
                <a:lnTo>
                  <a:pt x="39171" y="274863"/>
                </a:lnTo>
                <a:lnTo>
                  <a:pt x="36211" y="197841"/>
                </a:lnTo>
                <a:lnTo>
                  <a:pt x="33211" y="127139"/>
                </a:lnTo>
                <a:lnTo>
                  <a:pt x="30061" y="67461"/>
                </a:lnTo>
                <a:lnTo>
                  <a:pt x="26651" y="23512"/>
                </a:lnTo>
                <a:lnTo>
                  <a:pt x="22871" y="0"/>
                </a:lnTo>
                <a:lnTo>
                  <a:pt x="18720" y="6"/>
                </a:lnTo>
                <a:lnTo>
                  <a:pt x="10149" y="57249"/>
                </a:lnTo>
                <a:lnTo>
                  <a:pt x="6306" y="106126"/>
                </a:lnTo>
                <a:lnTo>
                  <a:pt x="3141" y="162932"/>
                </a:lnTo>
                <a:lnTo>
                  <a:pt x="943" y="223488"/>
                </a:lnTo>
                <a:lnTo>
                  <a:pt x="0" y="283613"/>
                </a:lnTo>
                <a:lnTo>
                  <a:pt x="599" y="339127"/>
                </a:lnTo>
              </a:path>
            </a:pathLst>
          </a:custGeom>
          <a:ln w="12653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243533" y="3124789"/>
            <a:ext cx="109220" cy="689610"/>
          </a:xfrm>
          <a:custGeom>
            <a:avLst/>
            <a:gdLst/>
            <a:ahLst/>
            <a:cxnLst/>
            <a:rect l="l" t="t" r="r" b="b"/>
            <a:pathLst>
              <a:path w="109220" h="689610">
                <a:moveTo>
                  <a:pt x="0" y="0"/>
                </a:moveTo>
                <a:lnTo>
                  <a:pt x="12643" y="40055"/>
                </a:lnTo>
                <a:lnTo>
                  <a:pt x="17169" y="78460"/>
                </a:lnTo>
                <a:lnTo>
                  <a:pt x="20731" y="126331"/>
                </a:lnTo>
                <a:lnTo>
                  <a:pt x="23502" y="181579"/>
                </a:lnTo>
                <a:lnTo>
                  <a:pt x="25657" y="242115"/>
                </a:lnTo>
                <a:lnTo>
                  <a:pt x="27369" y="305851"/>
                </a:lnTo>
                <a:lnTo>
                  <a:pt x="28812" y="370696"/>
                </a:lnTo>
                <a:lnTo>
                  <a:pt x="30161" y="434563"/>
                </a:lnTo>
                <a:lnTo>
                  <a:pt x="31589" y="495361"/>
                </a:lnTo>
                <a:lnTo>
                  <a:pt x="33271" y="551003"/>
                </a:lnTo>
                <a:lnTo>
                  <a:pt x="35380" y="599399"/>
                </a:lnTo>
                <a:lnTo>
                  <a:pt x="38091" y="638459"/>
                </a:lnTo>
                <a:lnTo>
                  <a:pt x="44922" y="681930"/>
                </a:lnTo>
                <a:lnTo>
                  <a:pt x="53147" y="689304"/>
                </a:lnTo>
                <a:lnTo>
                  <a:pt x="61471" y="663966"/>
                </a:lnTo>
                <a:lnTo>
                  <a:pt x="68602" y="609306"/>
                </a:lnTo>
                <a:lnTo>
                  <a:pt x="71780" y="565287"/>
                </a:lnTo>
                <a:lnTo>
                  <a:pt x="74311" y="514162"/>
                </a:lnTo>
                <a:lnTo>
                  <a:pt x="76400" y="457693"/>
                </a:lnTo>
                <a:lnTo>
                  <a:pt x="78247" y="397645"/>
                </a:lnTo>
                <a:lnTo>
                  <a:pt x="80055" y="335780"/>
                </a:lnTo>
                <a:lnTo>
                  <a:pt x="82029" y="273862"/>
                </a:lnTo>
                <a:lnTo>
                  <a:pt x="84369" y="213654"/>
                </a:lnTo>
                <a:lnTo>
                  <a:pt x="87279" y="156921"/>
                </a:lnTo>
                <a:lnTo>
                  <a:pt x="90961" y="105425"/>
                </a:lnTo>
                <a:lnTo>
                  <a:pt x="95618" y="60931"/>
                </a:lnTo>
                <a:lnTo>
                  <a:pt x="101452" y="25201"/>
                </a:lnTo>
                <a:lnTo>
                  <a:pt x="108667" y="0"/>
                </a:lnTo>
              </a:path>
            </a:pathLst>
          </a:custGeom>
          <a:ln w="12653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952195" y="3115202"/>
            <a:ext cx="86995" cy="700405"/>
          </a:xfrm>
          <a:custGeom>
            <a:avLst/>
            <a:gdLst/>
            <a:ahLst/>
            <a:cxnLst/>
            <a:rect l="l" t="t" r="r" b="b"/>
            <a:pathLst>
              <a:path w="86995" h="700404">
                <a:moveTo>
                  <a:pt x="0" y="360199"/>
                </a:moveTo>
                <a:lnTo>
                  <a:pt x="1635" y="344492"/>
                </a:lnTo>
                <a:lnTo>
                  <a:pt x="2546" y="326921"/>
                </a:lnTo>
                <a:lnTo>
                  <a:pt x="3007" y="308151"/>
                </a:lnTo>
                <a:lnTo>
                  <a:pt x="3290" y="288845"/>
                </a:lnTo>
                <a:lnTo>
                  <a:pt x="5073" y="222245"/>
                </a:lnTo>
                <a:lnTo>
                  <a:pt x="7939" y="159814"/>
                </a:lnTo>
                <a:lnTo>
                  <a:pt x="11579" y="104141"/>
                </a:lnTo>
                <a:lnTo>
                  <a:pt x="15682" y="57814"/>
                </a:lnTo>
                <a:lnTo>
                  <a:pt x="24044" y="3554"/>
                </a:lnTo>
                <a:lnTo>
                  <a:pt x="27696" y="0"/>
                </a:lnTo>
                <a:lnTo>
                  <a:pt x="30935" y="11364"/>
                </a:lnTo>
                <a:lnTo>
                  <a:pt x="36350" y="71714"/>
                </a:lnTo>
                <a:lnTo>
                  <a:pt x="38613" y="117128"/>
                </a:lnTo>
                <a:lnTo>
                  <a:pt x="40636" y="170322"/>
                </a:lnTo>
                <a:lnTo>
                  <a:pt x="42463" y="229510"/>
                </a:lnTo>
                <a:lnTo>
                  <a:pt x="44138" y="292909"/>
                </a:lnTo>
                <a:lnTo>
                  <a:pt x="45703" y="358731"/>
                </a:lnTo>
                <a:lnTo>
                  <a:pt x="47202" y="425194"/>
                </a:lnTo>
                <a:lnTo>
                  <a:pt x="48901" y="502253"/>
                </a:lnTo>
                <a:lnTo>
                  <a:pt x="50770" y="572993"/>
                </a:lnTo>
                <a:lnTo>
                  <a:pt x="52979" y="632712"/>
                </a:lnTo>
                <a:lnTo>
                  <a:pt x="55698" y="676710"/>
                </a:lnTo>
                <a:lnTo>
                  <a:pt x="59098" y="700284"/>
                </a:lnTo>
                <a:lnTo>
                  <a:pt x="63216" y="700339"/>
                </a:lnTo>
                <a:lnTo>
                  <a:pt x="67838" y="679931"/>
                </a:lnTo>
                <a:lnTo>
                  <a:pt x="77194" y="594424"/>
                </a:lnTo>
                <a:lnTo>
                  <a:pt x="81229" y="537675"/>
                </a:lnTo>
                <a:lnTo>
                  <a:pt x="84368" y="477162"/>
                </a:lnTo>
                <a:lnTo>
                  <a:pt x="86261" y="417061"/>
                </a:lnTo>
                <a:lnTo>
                  <a:pt x="86559" y="361547"/>
                </a:lnTo>
              </a:path>
            </a:pathLst>
          </a:custGeom>
          <a:ln w="12653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038755" y="3121180"/>
            <a:ext cx="80010" cy="699770"/>
          </a:xfrm>
          <a:custGeom>
            <a:avLst/>
            <a:gdLst/>
            <a:ahLst/>
            <a:cxnLst/>
            <a:rect l="l" t="t" r="r" b="b"/>
            <a:pathLst>
              <a:path w="80010" h="699770">
                <a:moveTo>
                  <a:pt x="0" y="360582"/>
                </a:moveTo>
                <a:lnTo>
                  <a:pt x="1204" y="344852"/>
                </a:lnTo>
                <a:lnTo>
                  <a:pt x="1755" y="327270"/>
                </a:lnTo>
                <a:lnTo>
                  <a:pt x="1904" y="308496"/>
                </a:lnTo>
                <a:lnTo>
                  <a:pt x="1898" y="289190"/>
                </a:lnTo>
                <a:lnTo>
                  <a:pt x="2564" y="222568"/>
                </a:lnTo>
                <a:lnTo>
                  <a:pt x="4274" y="160100"/>
                </a:lnTo>
                <a:lnTo>
                  <a:pt x="6786" y="104378"/>
                </a:lnTo>
                <a:lnTo>
                  <a:pt x="9856" y="57995"/>
                </a:lnTo>
                <a:lnTo>
                  <a:pt x="16704" y="3609"/>
                </a:lnTo>
                <a:lnTo>
                  <a:pt x="19998" y="0"/>
                </a:lnTo>
                <a:lnTo>
                  <a:pt x="23130" y="11313"/>
                </a:lnTo>
                <a:lnTo>
                  <a:pt x="28960" y="71570"/>
                </a:lnTo>
                <a:lnTo>
                  <a:pt x="31684" y="116942"/>
                </a:lnTo>
                <a:lnTo>
                  <a:pt x="34298" y="170097"/>
                </a:lnTo>
                <a:lnTo>
                  <a:pt x="36815" y="229248"/>
                </a:lnTo>
                <a:lnTo>
                  <a:pt x="39248" y="292612"/>
                </a:lnTo>
                <a:lnTo>
                  <a:pt x="41609" y="358402"/>
                </a:lnTo>
                <a:lnTo>
                  <a:pt x="43912" y="424833"/>
                </a:lnTo>
                <a:lnTo>
                  <a:pt x="46570" y="501860"/>
                </a:lnTo>
                <a:lnTo>
                  <a:pt x="49288" y="572564"/>
                </a:lnTo>
                <a:lnTo>
                  <a:pt x="52158" y="632242"/>
                </a:lnTo>
                <a:lnTo>
                  <a:pt x="55271" y="676191"/>
                </a:lnTo>
                <a:lnTo>
                  <a:pt x="58718" y="699709"/>
                </a:lnTo>
                <a:lnTo>
                  <a:pt x="62453" y="699699"/>
                </a:lnTo>
                <a:lnTo>
                  <a:pt x="70190" y="642454"/>
                </a:lnTo>
                <a:lnTo>
                  <a:pt x="73667" y="593578"/>
                </a:lnTo>
                <a:lnTo>
                  <a:pt x="76533" y="536773"/>
                </a:lnTo>
                <a:lnTo>
                  <a:pt x="78525" y="476219"/>
                </a:lnTo>
                <a:lnTo>
                  <a:pt x="79382" y="416095"/>
                </a:lnTo>
                <a:lnTo>
                  <a:pt x="78840" y="360582"/>
                </a:lnTo>
              </a:path>
            </a:pathLst>
          </a:custGeom>
          <a:ln w="126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117721" y="3122494"/>
            <a:ext cx="93345" cy="699135"/>
          </a:xfrm>
          <a:custGeom>
            <a:avLst/>
            <a:gdLst/>
            <a:ahLst/>
            <a:cxnLst/>
            <a:rect l="l" t="t" r="r" b="b"/>
            <a:pathLst>
              <a:path w="93345" h="699135">
                <a:moveTo>
                  <a:pt x="0" y="360955"/>
                </a:moveTo>
                <a:lnTo>
                  <a:pt x="1117" y="345203"/>
                </a:lnTo>
                <a:lnTo>
                  <a:pt x="1439" y="327610"/>
                </a:lnTo>
                <a:lnTo>
                  <a:pt x="1263" y="308832"/>
                </a:lnTo>
                <a:lnTo>
                  <a:pt x="885" y="289525"/>
                </a:lnTo>
                <a:lnTo>
                  <a:pt x="413" y="222902"/>
                </a:lnTo>
                <a:lnTo>
                  <a:pt x="1242" y="160409"/>
                </a:lnTo>
                <a:lnTo>
                  <a:pt x="3132" y="104643"/>
                </a:lnTo>
                <a:lnTo>
                  <a:pt x="5844" y="58201"/>
                </a:lnTo>
                <a:lnTo>
                  <a:pt x="12781" y="3680"/>
                </a:lnTo>
                <a:lnTo>
                  <a:pt x="16517" y="0"/>
                </a:lnTo>
                <a:lnTo>
                  <a:pt x="20349" y="11245"/>
                </a:lnTo>
                <a:lnTo>
                  <a:pt x="28220" y="71369"/>
                </a:lnTo>
                <a:lnTo>
                  <a:pt x="32222" y="116677"/>
                </a:lnTo>
                <a:lnTo>
                  <a:pt x="36243" y="169769"/>
                </a:lnTo>
                <a:lnTo>
                  <a:pt x="40264" y="228859"/>
                </a:lnTo>
                <a:lnTo>
                  <a:pt x="44266" y="292161"/>
                </a:lnTo>
                <a:lnTo>
                  <a:pt x="48231" y="357891"/>
                </a:lnTo>
                <a:lnTo>
                  <a:pt x="52138" y="424261"/>
                </a:lnTo>
                <a:lnTo>
                  <a:pt x="56653" y="501215"/>
                </a:lnTo>
                <a:lnTo>
                  <a:pt x="61108" y="571849"/>
                </a:lnTo>
                <a:lnTo>
                  <a:pt x="65532" y="631457"/>
                </a:lnTo>
                <a:lnTo>
                  <a:pt x="69956" y="675333"/>
                </a:lnTo>
                <a:lnTo>
                  <a:pt x="74410" y="698772"/>
                </a:lnTo>
                <a:lnTo>
                  <a:pt x="78762" y="698680"/>
                </a:lnTo>
                <a:lnTo>
                  <a:pt x="86707" y="641277"/>
                </a:lnTo>
                <a:lnTo>
                  <a:pt x="89849" y="592335"/>
                </a:lnTo>
                <a:lnTo>
                  <a:pt x="92137" y="535478"/>
                </a:lnTo>
                <a:lnTo>
                  <a:pt x="93345" y="474891"/>
                </a:lnTo>
                <a:lnTo>
                  <a:pt x="93248" y="414759"/>
                </a:lnTo>
                <a:lnTo>
                  <a:pt x="91621" y="359267"/>
                </a:lnTo>
              </a:path>
            </a:pathLst>
          </a:custGeom>
          <a:ln w="12653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6213139" y="3120491"/>
            <a:ext cx="94615" cy="687070"/>
          </a:xfrm>
          <a:custGeom>
            <a:avLst/>
            <a:gdLst/>
            <a:ahLst/>
            <a:cxnLst/>
            <a:rect l="l" t="t" r="r" b="b"/>
            <a:pathLst>
              <a:path w="94614" h="687070">
                <a:moveTo>
                  <a:pt x="0" y="353953"/>
                </a:moveTo>
                <a:lnTo>
                  <a:pt x="1496" y="338510"/>
                </a:lnTo>
                <a:lnTo>
                  <a:pt x="2198" y="321250"/>
                </a:lnTo>
                <a:lnTo>
                  <a:pt x="2402" y="302821"/>
                </a:lnTo>
                <a:lnTo>
                  <a:pt x="2404" y="283871"/>
                </a:lnTo>
                <a:lnTo>
                  <a:pt x="3188" y="218474"/>
                </a:lnTo>
                <a:lnTo>
                  <a:pt x="5221" y="157154"/>
                </a:lnTo>
                <a:lnTo>
                  <a:pt x="8209" y="102455"/>
                </a:lnTo>
                <a:lnTo>
                  <a:pt x="11862" y="56924"/>
                </a:lnTo>
                <a:lnTo>
                  <a:pt x="19994" y="3542"/>
                </a:lnTo>
                <a:lnTo>
                  <a:pt x="23884" y="0"/>
                </a:lnTo>
                <a:lnTo>
                  <a:pt x="27590" y="11106"/>
                </a:lnTo>
                <a:lnTo>
                  <a:pt x="34506" y="70254"/>
                </a:lnTo>
                <a:lnTo>
                  <a:pt x="37743" y="114792"/>
                </a:lnTo>
                <a:lnTo>
                  <a:pt x="40851" y="166969"/>
                </a:lnTo>
                <a:lnTo>
                  <a:pt x="43843" y="225033"/>
                </a:lnTo>
                <a:lnTo>
                  <a:pt x="46734" y="287231"/>
                </a:lnTo>
                <a:lnTo>
                  <a:pt x="49536" y="351811"/>
                </a:lnTo>
                <a:lnTo>
                  <a:pt x="52264" y="417021"/>
                </a:lnTo>
                <a:lnTo>
                  <a:pt x="55442" y="492628"/>
                </a:lnTo>
                <a:lnTo>
                  <a:pt x="58675" y="562030"/>
                </a:lnTo>
                <a:lnTo>
                  <a:pt x="62077" y="620611"/>
                </a:lnTo>
                <a:lnTo>
                  <a:pt x="65766" y="663751"/>
                </a:lnTo>
                <a:lnTo>
                  <a:pt x="69855" y="686835"/>
                </a:lnTo>
                <a:lnTo>
                  <a:pt x="74329" y="686826"/>
                </a:lnTo>
                <a:lnTo>
                  <a:pt x="83569" y="630636"/>
                </a:lnTo>
                <a:lnTo>
                  <a:pt x="87714" y="582660"/>
                </a:lnTo>
                <a:lnTo>
                  <a:pt x="91129" y="526902"/>
                </a:lnTo>
                <a:lnTo>
                  <a:pt x="93505" y="467462"/>
                </a:lnTo>
                <a:lnTo>
                  <a:pt x="94532" y="408445"/>
                </a:lnTo>
                <a:lnTo>
                  <a:pt x="93899" y="353953"/>
                </a:lnTo>
              </a:path>
            </a:pathLst>
          </a:custGeom>
          <a:ln w="12653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5245635" y="2459315"/>
            <a:ext cx="1328420" cy="61023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050" spc="114">
                <a:latin typeface="Times New Roman"/>
                <a:cs typeface="Times New Roman"/>
              </a:rPr>
              <a:t>Acos</a:t>
            </a:r>
            <a:r>
              <a:rPr dirty="0" sz="1050" spc="80">
                <a:latin typeface="Times New Roman"/>
                <a:cs typeface="Times New Roman"/>
              </a:rPr>
              <a:t> ω</a:t>
            </a:r>
            <a:r>
              <a:rPr dirty="0" baseline="-11111" sz="1125" spc="120">
                <a:latin typeface="Times New Roman"/>
                <a:cs typeface="Times New Roman"/>
              </a:rPr>
              <a:t>c</a:t>
            </a:r>
            <a:r>
              <a:rPr dirty="0" sz="1050" spc="80">
                <a:latin typeface="Times New Roman"/>
                <a:cs typeface="Times New Roman"/>
              </a:rPr>
              <a:t>(t)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00">
              <a:latin typeface="Times New Roman"/>
              <a:cs typeface="Times New Roman"/>
            </a:endParaRPr>
          </a:p>
          <a:p>
            <a:pPr marL="101600">
              <a:lnSpc>
                <a:spcPct val="100000"/>
              </a:lnSpc>
              <a:tabLst>
                <a:tab pos="475615" algn="l"/>
                <a:tab pos="849630" algn="l"/>
                <a:tab pos="1224280" algn="l"/>
              </a:tabLst>
            </a:pPr>
            <a:r>
              <a:rPr dirty="0" sz="1400" spc="15">
                <a:latin typeface="Times New Roman"/>
                <a:cs typeface="Times New Roman"/>
              </a:rPr>
              <a:t>1</a:t>
            </a:r>
            <a:r>
              <a:rPr dirty="0" sz="1400" spc="15">
                <a:latin typeface="Times New Roman"/>
                <a:cs typeface="Times New Roman"/>
              </a:rPr>
              <a:t>	</a:t>
            </a:r>
            <a:r>
              <a:rPr dirty="0" baseline="3968" sz="2100" spc="15">
                <a:latin typeface="Times New Roman"/>
                <a:cs typeface="Times New Roman"/>
              </a:rPr>
              <a:t>0</a:t>
            </a:r>
            <a:r>
              <a:rPr dirty="0" baseline="3968" sz="2100" spc="15">
                <a:latin typeface="Times New Roman"/>
                <a:cs typeface="Times New Roman"/>
              </a:rPr>
              <a:t>	</a:t>
            </a:r>
            <a:r>
              <a:rPr dirty="0" sz="1400" spc="15">
                <a:latin typeface="Times New Roman"/>
                <a:cs typeface="Times New Roman"/>
              </a:rPr>
              <a:t>1</a:t>
            </a:r>
            <a:r>
              <a:rPr dirty="0" sz="1400" spc="15">
                <a:latin typeface="Times New Roman"/>
                <a:cs typeface="Times New Roman"/>
              </a:rPr>
              <a:t>	</a:t>
            </a:r>
            <a:r>
              <a:rPr dirty="0" sz="1400" spc="15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5583127" y="3455706"/>
            <a:ext cx="365760" cy="1905"/>
          </a:xfrm>
          <a:custGeom>
            <a:avLst/>
            <a:gdLst/>
            <a:ahLst/>
            <a:cxnLst/>
            <a:rect l="l" t="t" r="r" b="b"/>
            <a:pathLst>
              <a:path w="365760" h="1904">
                <a:moveTo>
                  <a:pt x="365650" y="1851"/>
                </a:moveTo>
                <a:lnTo>
                  <a:pt x="0" y="0"/>
                </a:lnTo>
              </a:path>
            </a:pathLst>
          </a:custGeom>
          <a:ln w="1889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950044" y="3470239"/>
            <a:ext cx="14604" cy="9525"/>
          </a:xfrm>
          <a:custGeom>
            <a:avLst/>
            <a:gdLst/>
            <a:ahLst/>
            <a:cxnLst/>
            <a:rect l="l" t="t" r="r" b="b"/>
            <a:pathLst>
              <a:path w="14604" h="9525">
                <a:moveTo>
                  <a:pt x="14300" y="0"/>
                </a:moveTo>
                <a:lnTo>
                  <a:pt x="11769" y="0"/>
                </a:lnTo>
                <a:lnTo>
                  <a:pt x="0" y="0"/>
                </a:lnTo>
                <a:lnTo>
                  <a:pt x="0" y="2140"/>
                </a:lnTo>
                <a:lnTo>
                  <a:pt x="0" y="7140"/>
                </a:lnTo>
                <a:lnTo>
                  <a:pt x="0" y="9281"/>
                </a:lnTo>
                <a:lnTo>
                  <a:pt x="4682" y="9281"/>
                </a:lnTo>
                <a:lnTo>
                  <a:pt x="7086" y="9281"/>
                </a:lnTo>
                <a:lnTo>
                  <a:pt x="9238" y="9281"/>
                </a:lnTo>
                <a:lnTo>
                  <a:pt x="11769" y="9281"/>
                </a:lnTo>
                <a:lnTo>
                  <a:pt x="14300" y="9281"/>
                </a:lnTo>
              </a:path>
            </a:pathLst>
          </a:custGeom>
          <a:ln w="1251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5945235" y="3470239"/>
            <a:ext cx="24765" cy="13970"/>
          </a:xfrm>
          <a:custGeom>
            <a:avLst/>
            <a:gdLst/>
            <a:ahLst/>
            <a:cxnLst/>
            <a:rect l="l" t="t" r="r" b="b"/>
            <a:pathLst>
              <a:path w="24764" h="13970">
                <a:moveTo>
                  <a:pt x="24423" y="0"/>
                </a:moveTo>
                <a:lnTo>
                  <a:pt x="23285" y="0"/>
                </a:lnTo>
                <a:lnTo>
                  <a:pt x="23285" y="705"/>
                </a:lnTo>
                <a:lnTo>
                  <a:pt x="22652" y="705"/>
                </a:lnTo>
                <a:lnTo>
                  <a:pt x="21513" y="2846"/>
                </a:lnTo>
                <a:lnTo>
                  <a:pt x="20500" y="2846"/>
                </a:lnTo>
                <a:lnTo>
                  <a:pt x="19362" y="2846"/>
                </a:lnTo>
                <a:lnTo>
                  <a:pt x="17590" y="2846"/>
                </a:lnTo>
                <a:lnTo>
                  <a:pt x="17590" y="3929"/>
                </a:lnTo>
                <a:lnTo>
                  <a:pt x="16577" y="3929"/>
                </a:lnTo>
                <a:lnTo>
                  <a:pt x="15818" y="3929"/>
                </a:lnTo>
                <a:lnTo>
                  <a:pt x="13667" y="3929"/>
                </a:lnTo>
                <a:lnTo>
                  <a:pt x="13667" y="2846"/>
                </a:lnTo>
                <a:lnTo>
                  <a:pt x="0" y="2846"/>
                </a:lnTo>
                <a:lnTo>
                  <a:pt x="0" y="3929"/>
                </a:lnTo>
                <a:lnTo>
                  <a:pt x="0" y="4634"/>
                </a:lnTo>
                <a:lnTo>
                  <a:pt x="0" y="5704"/>
                </a:lnTo>
                <a:lnTo>
                  <a:pt x="0" y="6775"/>
                </a:lnTo>
                <a:lnTo>
                  <a:pt x="0" y="7493"/>
                </a:lnTo>
                <a:lnTo>
                  <a:pt x="1138" y="7493"/>
                </a:lnTo>
                <a:lnTo>
                  <a:pt x="7972" y="7493"/>
                </a:lnTo>
                <a:lnTo>
                  <a:pt x="7972" y="8563"/>
                </a:lnTo>
                <a:lnTo>
                  <a:pt x="21513" y="8563"/>
                </a:lnTo>
                <a:lnTo>
                  <a:pt x="22652" y="9633"/>
                </a:lnTo>
                <a:lnTo>
                  <a:pt x="22652" y="10351"/>
                </a:lnTo>
                <a:lnTo>
                  <a:pt x="21513" y="11422"/>
                </a:lnTo>
                <a:lnTo>
                  <a:pt x="20500" y="11422"/>
                </a:lnTo>
                <a:lnTo>
                  <a:pt x="20500" y="12492"/>
                </a:lnTo>
                <a:lnTo>
                  <a:pt x="19362" y="12492"/>
                </a:lnTo>
                <a:lnTo>
                  <a:pt x="17590" y="12492"/>
                </a:lnTo>
                <a:lnTo>
                  <a:pt x="14679" y="13563"/>
                </a:lnTo>
                <a:lnTo>
                  <a:pt x="5061" y="13563"/>
                </a:lnTo>
                <a:lnTo>
                  <a:pt x="3923" y="13563"/>
                </a:lnTo>
              </a:path>
            </a:pathLst>
          </a:custGeom>
          <a:ln w="12508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305900" y="3446614"/>
            <a:ext cx="6985" cy="19050"/>
          </a:xfrm>
          <a:custGeom>
            <a:avLst/>
            <a:gdLst/>
            <a:ahLst/>
            <a:cxnLst/>
            <a:rect l="l" t="t" r="r" b="b"/>
            <a:pathLst>
              <a:path w="6985" h="19050">
                <a:moveTo>
                  <a:pt x="2151" y="18562"/>
                </a:moveTo>
                <a:lnTo>
                  <a:pt x="2151" y="16421"/>
                </a:lnTo>
                <a:lnTo>
                  <a:pt x="2151" y="15351"/>
                </a:lnTo>
                <a:lnTo>
                  <a:pt x="1138" y="14646"/>
                </a:lnTo>
                <a:lnTo>
                  <a:pt x="1138" y="12505"/>
                </a:lnTo>
                <a:lnTo>
                  <a:pt x="1138" y="11787"/>
                </a:lnTo>
                <a:lnTo>
                  <a:pt x="0" y="9646"/>
                </a:lnTo>
                <a:lnTo>
                  <a:pt x="0" y="0"/>
                </a:lnTo>
                <a:lnTo>
                  <a:pt x="1138" y="0"/>
                </a:lnTo>
                <a:lnTo>
                  <a:pt x="2151" y="0"/>
                </a:lnTo>
                <a:lnTo>
                  <a:pt x="2910" y="0"/>
                </a:lnTo>
                <a:lnTo>
                  <a:pt x="3923" y="0"/>
                </a:lnTo>
                <a:lnTo>
                  <a:pt x="5061" y="0"/>
                </a:lnTo>
                <a:lnTo>
                  <a:pt x="6833" y="0"/>
                </a:lnTo>
              </a:path>
            </a:pathLst>
          </a:custGeom>
          <a:ln w="12548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1130604" y="883665"/>
            <a:ext cx="3521075" cy="970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0"/>
              </a:lnSpc>
              <a:spcBef>
                <a:spcPts val="95"/>
              </a:spcBef>
            </a:pPr>
            <a:r>
              <a:rPr dirty="0" u="sng" sz="1600" spc="-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Error prob for digital carrier</a:t>
            </a:r>
            <a:r>
              <a:rPr dirty="0" u="sng" sz="1600" spc="1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systems: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50"/>
              </a:lnSpc>
              <a:spcBef>
                <a:spcPts val="7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[A]-coherent detection with matched filter: 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1-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ASK (OOK) (ON-OFF) keying: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85"/>
              </a:lnSpc>
            </a:pPr>
            <a:r>
              <a:rPr dirty="0" sz="1600" spc="-5">
                <a:latin typeface="Times New Roman"/>
                <a:cs typeface="Times New Roman"/>
              </a:rPr>
              <a:t>The modulator </a:t>
            </a:r>
            <a:r>
              <a:rPr dirty="0" sz="1600">
                <a:latin typeface="Times New Roman"/>
                <a:cs typeface="Times New Roman"/>
              </a:rPr>
              <a:t>circuit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130604" y="1817877"/>
            <a:ext cx="26428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Here the two signals are</a:t>
            </a:r>
            <a:r>
              <a:rPr dirty="0" sz="1600" spc="-3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s</a:t>
            </a:r>
            <a:r>
              <a:rPr dirty="0" baseline="-7936" sz="1575">
                <a:latin typeface="Times New Roman"/>
                <a:cs typeface="Times New Roman"/>
              </a:rPr>
              <a:t>o</a:t>
            </a:r>
            <a:r>
              <a:rPr dirty="0" sz="1600">
                <a:latin typeface="Times New Roman"/>
                <a:cs typeface="Times New Roman"/>
              </a:rPr>
              <a:t>(t)=0,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260094" y="2156205"/>
            <a:ext cx="9271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imes New Roman"/>
                <a:cs typeface="Times New Roman"/>
              </a:rPr>
              <a:t>1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180896" y="2067813"/>
            <a:ext cx="27711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s (t)=Acos</a:t>
            </a:r>
            <a:r>
              <a:rPr dirty="0" sz="1600" spc="-5">
                <a:latin typeface="Symbol"/>
                <a:cs typeface="Symbol"/>
              </a:rPr>
              <a:t></a:t>
            </a:r>
            <a:r>
              <a:rPr dirty="0" sz="1600" spc="-5">
                <a:latin typeface="Times New Roman"/>
                <a:cs typeface="Times New Roman"/>
              </a:rPr>
              <a:t>t over bit duration</a:t>
            </a:r>
            <a:r>
              <a:rPr dirty="0" sz="1600" spc="-254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Tb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130604" y="2768853"/>
            <a:ext cx="238315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Times New Roman"/>
                <a:cs typeface="Times New Roman"/>
              </a:rPr>
              <a:t>We </a:t>
            </a:r>
            <a:r>
              <a:rPr dirty="0" sz="1600" spc="-5">
                <a:latin typeface="Times New Roman"/>
                <a:cs typeface="Times New Roman"/>
              </a:rPr>
              <a:t>use the general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equation: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1708224" y="3409926"/>
            <a:ext cx="26670" cy="14604"/>
          </a:xfrm>
          <a:custGeom>
            <a:avLst/>
            <a:gdLst/>
            <a:ahLst/>
            <a:cxnLst/>
            <a:rect l="l" t="t" r="r" b="b"/>
            <a:pathLst>
              <a:path w="26669" h="14604">
                <a:moveTo>
                  <a:pt x="0" y="14304"/>
                </a:moveTo>
                <a:lnTo>
                  <a:pt x="26056" y="0"/>
                </a:lnTo>
              </a:path>
            </a:pathLst>
          </a:custGeom>
          <a:ln w="841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734281" y="3414156"/>
            <a:ext cx="38100" cy="198755"/>
          </a:xfrm>
          <a:custGeom>
            <a:avLst/>
            <a:gdLst/>
            <a:ahLst/>
            <a:cxnLst/>
            <a:rect l="l" t="t" r="r" b="b"/>
            <a:pathLst>
              <a:path w="38100" h="198754">
                <a:moveTo>
                  <a:pt x="0" y="0"/>
                </a:moveTo>
                <a:lnTo>
                  <a:pt x="38041" y="198646"/>
                </a:lnTo>
              </a:path>
            </a:pathLst>
          </a:custGeom>
          <a:ln w="1692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776441" y="3079397"/>
            <a:ext cx="50165" cy="533400"/>
          </a:xfrm>
          <a:custGeom>
            <a:avLst/>
            <a:gdLst/>
            <a:ahLst/>
            <a:cxnLst/>
            <a:rect l="l" t="t" r="r" b="b"/>
            <a:pathLst>
              <a:path w="50164" h="533400">
                <a:moveTo>
                  <a:pt x="0" y="533406"/>
                </a:moveTo>
                <a:lnTo>
                  <a:pt x="50027" y="0"/>
                </a:lnTo>
              </a:path>
            </a:pathLst>
          </a:custGeom>
          <a:ln w="867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826469" y="3079397"/>
            <a:ext cx="1283970" cy="0"/>
          </a:xfrm>
          <a:custGeom>
            <a:avLst/>
            <a:gdLst/>
            <a:ahLst/>
            <a:cxnLst/>
            <a:rect l="l" t="t" r="r" b="b"/>
            <a:pathLst>
              <a:path w="1283970" h="0">
                <a:moveTo>
                  <a:pt x="0" y="0"/>
                </a:moveTo>
                <a:lnTo>
                  <a:pt x="1283744" y="0"/>
                </a:lnTo>
              </a:path>
            </a:pathLst>
          </a:custGeom>
          <a:ln w="83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2486034" y="3503210"/>
            <a:ext cx="71120" cy="13081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650" spc="30" i="1">
                <a:latin typeface="Times New Roman"/>
                <a:cs typeface="Times New Roman"/>
              </a:rPr>
              <a:t>o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849743" y="3107552"/>
            <a:ext cx="1009015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60350" algn="l"/>
                <a:tab pos="642620" algn="l"/>
              </a:tabLst>
            </a:pPr>
            <a:r>
              <a:rPr dirty="0" sz="1150" spc="45" i="1">
                <a:latin typeface="Times New Roman"/>
                <a:cs typeface="Times New Roman"/>
              </a:rPr>
              <a:t>E	</a:t>
            </a:r>
            <a:r>
              <a:rPr dirty="0" sz="1150" spc="40">
                <a:latin typeface="Symbol"/>
                <a:cs typeface="Symbol"/>
              </a:rPr>
              <a:t></a:t>
            </a:r>
            <a:r>
              <a:rPr dirty="0" sz="1150" spc="265">
                <a:latin typeface="Times New Roman"/>
                <a:cs typeface="Times New Roman"/>
              </a:rPr>
              <a:t> </a:t>
            </a:r>
            <a:r>
              <a:rPr dirty="0" sz="1150" spc="45" i="1">
                <a:latin typeface="Times New Roman"/>
                <a:cs typeface="Times New Roman"/>
              </a:rPr>
              <a:t>E	</a:t>
            </a:r>
            <a:r>
              <a:rPr dirty="0" sz="1150" spc="40">
                <a:latin typeface="Symbol"/>
                <a:cs typeface="Symbol"/>
              </a:rPr>
              <a:t>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 spc="35">
                <a:latin typeface="Times New Roman"/>
                <a:cs typeface="Times New Roman"/>
              </a:rPr>
              <a:t>2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45" i="1">
                <a:latin typeface="Times New Roman"/>
                <a:cs typeface="Times New Roman"/>
              </a:rPr>
              <a:t>E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130604" y="3219292"/>
            <a:ext cx="3454400" cy="29273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711835">
              <a:lnSpc>
                <a:spcPts val="465"/>
              </a:lnSpc>
              <a:spcBef>
                <a:spcPts val="135"/>
              </a:spcBef>
              <a:tabLst>
                <a:tab pos="1253490" algn="l"/>
                <a:tab pos="1748155" algn="l"/>
              </a:tabLst>
            </a:pPr>
            <a:r>
              <a:rPr dirty="0" u="sng" sz="650" spc="1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650" spc="1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  </a:t>
            </a:r>
            <a:r>
              <a:rPr dirty="0" u="sng" sz="650" spc="1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650" spc="3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	</a:t>
            </a:r>
            <a:r>
              <a:rPr dirty="0" u="sng" sz="650" spc="3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	01</a:t>
            </a:r>
            <a:r>
              <a:rPr dirty="0" u="sng" sz="650" spc="-7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650">
              <a:latin typeface="Times New Roman"/>
              <a:cs typeface="Times New Roman"/>
            </a:endParaRPr>
          </a:p>
          <a:p>
            <a:pPr marL="12700">
              <a:lnSpc>
                <a:spcPts val="1605"/>
              </a:lnSpc>
              <a:tabLst>
                <a:tab pos="1901189" algn="l"/>
              </a:tabLst>
            </a:pPr>
            <a:r>
              <a:rPr dirty="0" sz="1600" spc="-5">
                <a:latin typeface="Times New Roman"/>
                <a:cs typeface="Times New Roman"/>
              </a:rPr>
              <a:t>pe=</a:t>
            </a:r>
            <a:r>
              <a:rPr dirty="0" sz="1600" spc="-210">
                <a:latin typeface="Times New Roman"/>
                <a:cs typeface="Times New Roman"/>
              </a:rPr>
              <a:t> </a:t>
            </a:r>
            <a:r>
              <a:rPr dirty="0" baseline="24154" sz="1725" spc="75" i="1">
                <a:latin typeface="Times New Roman"/>
                <a:cs typeface="Times New Roman"/>
              </a:rPr>
              <a:t>Q</a:t>
            </a:r>
            <a:r>
              <a:rPr dirty="0" baseline="24154" sz="1725" spc="60" i="1">
                <a:latin typeface="Times New Roman"/>
                <a:cs typeface="Times New Roman"/>
              </a:rPr>
              <a:t> </a:t>
            </a:r>
            <a:r>
              <a:rPr dirty="0" baseline="24154" sz="1725" spc="30">
                <a:latin typeface="Times New Roman"/>
                <a:cs typeface="Times New Roman"/>
              </a:rPr>
              <a:t>(	) </a:t>
            </a:r>
            <a:r>
              <a:rPr dirty="0" sz="1600" spc="-5">
                <a:latin typeface="Times New Roman"/>
                <a:cs typeface="Times New Roman"/>
              </a:rPr>
              <a:t>, where for</a:t>
            </a:r>
            <a:r>
              <a:rPr dirty="0" sz="1600" spc="-18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OOK,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231188" y="3336642"/>
            <a:ext cx="1256665" cy="562610"/>
          </a:xfrm>
          <a:prstGeom prst="rect">
            <a:avLst/>
          </a:prstGeom>
        </p:spPr>
        <p:txBody>
          <a:bodyPr wrap="square" lIns="0" tIns="57150" rIns="0" bIns="0" rtlCol="0" vert="horz">
            <a:spAutoFit/>
          </a:bodyPr>
          <a:lstStyle/>
          <a:p>
            <a:pPr algn="r" marR="20955">
              <a:lnSpc>
                <a:spcPct val="100000"/>
              </a:lnSpc>
              <a:spcBef>
                <a:spcPts val="450"/>
              </a:spcBef>
            </a:pPr>
            <a:r>
              <a:rPr dirty="0" sz="1150" spc="45">
                <a:latin typeface="Times New Roman"/>
                <a:cs typeface="Times New Roman"/>
              </a:rPr>
              <a:t>2</a:t>
            </a:r>
            <a:r>
              <a:rPr dirty="0" sz="1250" spc="-20" i="1">
                <a:latin typeface="Symbol"/>
                <a:cs typeface="Symbol"/>
              </a:rPr>
              <a:t></a:t>
            </a:r>
            <a:endParaRPr sz="1250">
              <a:latin typeface="Symbol"/>
              <a:cs typeface="Symbol"/>
            </a:endParaRPr>
          </a:p>
          <a:p>
            <a:pPr algn="r" marR="5080">
              <a:lnSpc>
                <a:spcPct val="100000"/>
              </a:lnSpc>
              <a:spcBef>
                <a:spcPts val="455"/>
              </a:spcBef>
            </a:pPr>
            <a:r>
              <a:rPr dirty="0" sz="1600" spc="-5">
                <a:latin typeface="Times New Roman"/>
                <a:cs typeface="Times New Roman"/>
              </a:rPr>
              <a:t>E</a:t>
            </a:r>
            <a:r>
              <a:rPr dirty="0" baseline="-7936" sz="1575" spc="-7">
                <a:latin typeface="Times New Roman"/>
                <a:cs typeface="Times New Roman"/>
              </a:rPr>
              <a:t>o</a:t>
            </a:r>
            <a:r>
              <a:rPr dirty="0" sz="1600" spc="-5">
                <a:latin typeface="Times New Roman"/>
                <a:cs typeface="Times New Roman"/>
              </a:rPr>
              <a:t>=E</a:t>
            </a:r>
            <a:r>
              <a:rPr dirty="0" baseline="-7936" sz="1575" spc="-7">
                <a:latin typeface="Times New Roman"/>
                <a:cs typeface="Times New Roman"/>
              </a:rPr>
              <a:t>01</a:t>
            </a:r>
            <a:r>
              <a:rPr dirty="0" sz="1600" spc="-5">
                <a:latin typeface="Times New Roman"/>
                <a:cs typeface="Times New Roman"/>
              </a:rPr>
              <a:t>=0,</a:t>
            </a:r>
            <a:r>
              <a:rPr dirty="0" sz="1600" spc="-6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and: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130604" y="4186554"/>
            <a:ext cx="13595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9600" algn="l"/>
              </a:tabLst>
            </a:pPr>
            <a:r>
              <a:rPr dirty="0" sz="1600" spc="-10">
                <a:latin typeface="Times New Roman"/>
                <a:cs typeface="Times New Roman"/>
              </a:rPr>
              <a:t>E</a:t>
            </a:r>
            <a:r>
              <a:rPr dirty="0" baseline="-7936" sz="1575" spc="-7">
                <a:latin typeface="Times New Roman"/>
                <a:cs typeface="Times New Roman"/>
              </a:rPr>
              <a:t>1</a:t>
            </a:r>
            <a:r>
              <a:rPr dirty="0" sz="1600" spc="-10">
                <a:latin typeface="Times New Roman"/>
                <a:cs typeface="Times New Roman"/>
              </a:rPr>
              <a:t>=</a:t>
            </a:r>
            <a:r>
              <a:rPr dirty="0" baseline="-3472" sz="2400" spc="-7">
                <a:latin typeface="Cambria Math"/>
                <a:cs typeface="Cambria Math"/>
              </a:rPr>
              <a:t>∫</a:t>
            </a:r>
            <a:r>
              <a:rPr dirty="0" baseline="-3472" sz="2400">
                <a:latin typeface="Cambria Math"/>
                <a:cs typeface="Cambria Math"/>
              </a:rPr>
              <a:t>	</a:t>
            </a:r>
            <a:r>
              <a:rPr dirty="0" sz="1600">
                <a:latin typeface="Cambria Math"/>
                <a:cs typeface="Cambria Math"/>
              </a:rPr>
              <a:t>(</a:t>
            </a:r>
            <a:r>
              <a:rPr dirty="0" sz="1600" spc="-10">
                <a:latin typeface="Cambria Math"/>
                <a:cs typeface="Cambria Math"/>
              </a:rPr>
              <a:t>𝐴𝑐𝑜</a:t>
            </a:r>
            <a:r>
              <a:rPr dirty="0" sz="1600" spc="35">
                <a:latin typeface="Cambria Math"/>
                <a:cs typeface="Cambria Math"/>
              </a:rPr>
              <a:t>𝑠</a:t>
            </a:r>
            <a:r>
              <a:rPr dirty="0" baseline="1736" sz="2400" spc="-15">
                <a:latin typeface="Cambria Math"/>
                <a:cs typeface="Cambria Math"/>
              </a:rPr>
              <a:t>(</a:t>
            </a:r>
            <a:r>
              <a:rPr dirty="0" sz="1600" spc="-5">
                <a:latin typeface="Symbol"/>
                <a:cs typeface="Symbol"/>
              </a:rPr>
              <a:t>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464054" y="4284090"/>
            <a:ext cx="9969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110">
                <a:latin typeface="Cambria Math"/>
                <a:cs typeface="Cambria Math"/>
              </a:rPr>
              <a:t>𝑐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805810" y="4168266"/>
            <a:ext cx="110489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25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555750" y="4121022"/>
            <a:ext cx="115570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35">
                <a:latin typeface="Cambria Math"/>
                <a:cs typeface="Cambria Math"/>
              </a:rPr>
              <a:t>𝑇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1645666" y="4177410"/>
            <a:ext cx="102870" cy="1701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50" spc="180">
                <a:latin typeface="Cambria Math"/>
                <a:cs typeface="Cambria Math"/>
              </a:rPr>
              <a:t>𝑏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513077" y="4326763"/>
            <a:ext cx="110489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25">
                <a:latin typeface="Cambria Math"/>
                <a:cs typeface="Cambria Math"/>
              </a:rPr>
              <a:t>0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2552826" y="4197222"/>
            <a:ext cx="80899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3472" sz="2400" spc="15">
                <a:latin typeface="Cambria Math"/>
                <a:cs typeface="Cambria Math"/>
              </a:rPr>
              <a:t>𝑡</a:t>
            </a:r>
            <a:r>
              <a:rPr dirty="0" baseline="5208" sz="2400" spc="15">
                <a:latin typeface="Cambria Math"/>
                <a:cs typeface="Cambria Math"/>
              </a:rPr>
              <a:t>)</a:t>
            </a:r>
            <a:r>
              <a:rPr dirty="0" baseline="3472" sz="2400" spc="15">
                <a:latin typeface="Cambria Math"/>
                <a:cs typeface="Cambria Math"/>
              </a:rPr>
              <a:t>)</a:t>
            </a:r>
            <a:r>
              <a:rPr dirty="0" baseline="3472" sz="2400" spc="457">
                <a:latin typeface="Cambria Math"/>
                <a:cs typeface="Cambria Math"/>
              </a:rPr>
              <a:t> </a:t>
            </a:r>
            <a:r>
              <a:rPr dirty="0" baseline="3472" sz="2400" spc="7">
                <a:latin typeface="Cambria Math"/>
                <a:cs typeface="Cambria Math"/>
              </a:rPr>
              <a:t>𝑑𝑡</a:t>
            </a:r>
            <a:r>
              <a:rPr dirty="0" baseline="3472" sz="2400" spc="7">
                <a:latin typeface="Times New Roman"/>
                <a:cs typeface="Times New Roman"/>
              </a:rPr>
              <a:t>=</a:t>
            </a:r>
            <a:r>
              <a:rPr dirty="0" sz="1600" spc="5">
                <a:latin typeface="Cambria Math"/>
                <a:cs typeface="Cambria Math"/>
              </a:rPr>
              <a:t>∫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544951" y="4069207"/>
            <a:ext cx="193040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9323" sz="1725" spc="60">
                <a:latin typeface="Cambria Math"/>
                <a:cs typeface="Cambria Math"/>
              </a:rPr>
              <a:t>𝐴</a:t>
            </a:r>
            <a:r>
              <a:rPr dirty="0" sz="950" spc="35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589146" y="4345051"/>
            <a:ext cx="110489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25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337686" y="4121022"/>
            <a:ext cx="115570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35">
                <a:latin typeface="Cambria Math"/>
                <a:cs typeface="Cambria Math"/>
              </a:rPr>
              <a:t>𝑇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295015" y="4326763"/>
            <a:ext cx="110489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25">
                <a:latin typeface="Cambria Math"/>
                <a:cs typeface="Cambria Math"/>
              </a:rPr>
              <a:t>0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427603" y="4186554"/>
            <a:ext cx="28555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0200" algn="l"/>
              </a:tabLst>
            </a:pPr>
            <a:r>
              <a:rPr dirty="0" baseline="40935" sz="1425" spc="142">
                <a:latin typeface="Cambria Math"/>
                <a:cs typeface="Cambria Math"/>
              </a:rPr>
              <a:t>𝑏</a:t>
            </a:r>
            <a:r>
              <a:rPr dirty="0" u="heavy" baseline="40935" sz="1425" spc="142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r>
              <a:rPr dirty="0" baseline="1736" sz="2400" spc="-7">
                <a:latin typeface="Cambria Math"/>
                <a:cs typeface="Cambria Math"/>
              </a:rPr>
              <a:t>(</a:t>
            </a:r>
            <a:r>
              <a:rPr dirty="0" sz="1600" spc="-5">
                <a:latin typeface="Cambria Math"/>
                <a:cs typeface="Cambria Math"/>
              </a:rPr>
              <a:t>1 + </a:t>
            </a:r>
            <a:r>
              <a:rPr dirty="0" sz="1600" spc="5">
                <a:latin typeface="Cambria Math"/>
                <a:cs typeface="Cambria Math"/>
              </a:rPr>
              <a:t>𝐶𝑂𝑆2</a:t>
            </a:r>
            <a:r>
              <a:rPr dirty="0" sz="1600" spc="5">
                <a:latin typeface="Symbol"/>
                <a:cs typeface="Symbol"/>
              </a:rPr>
              <a:t></a:t>
            </a:r>
            <a:r>
              <a:rPr dirty="0" baseline="-14492" sz="1725" spc="7">
                <a:latin typeface="Cambria Math"/>
                <a:cs typeface="Cambria Math"/>
              </a:rPr>
              <a:t>𝑐 </a:t>
            </a:r>
            <a:r>
              <a:rPr dirty="0" sz="1600" spc="5">
                <a:latin typeface="Cambria Math"/>
                <a:cs typeface="Cambria Math"/>
              </a:rPr>
              <a:t>𝑡</a:t>
            </a:r>
            <a:r>
              <a:rPr dirty="0" baseline="1736" sz="2400" spc="7">
                <a:latin typeface="Cambria Math"/>
                <a:cs typeface="Cambria Math"/>
              </a:rPr>
              <a:t>)</a:t>
            </a:r>
            <a:r>
              <a:rPr dirty="0" sz="1600" spc="5">
                <a:latin typeface="Cambria Math"/>
                <a:cs typeface="Cambria Math"/>
              </a:rPr>
              <a:t>𝑑𝑡 </a:t>
            </a:r>
            <a:r>
              <a:rPr dirty="0" sz="1600" spc="-5">
                <a:latin typeface="Cambria Math"/>
                <a:cs typeface="Cambria Math"/>
              </a:rPr>
              <a:t>=</a:t>
            </a:r>
            <a:r>
              <a:rPr dirty="0" sz="1600" spc="-10">
                <a:latin typeface="Cambria Math"/>
                <a:cs typeface="Cambria Math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(A</a:t>
            </a:r>
            <a:r>
              <a:rPr dirty="0" baseline="29100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Tb)/2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1971292" y="4852537"/>
            <a:ext cx="447675" cy="0"/>
          </a:xfrm>
          <a:custGeom>
            <a:avLst/>
            <a:gdLst/>
            <a:ahLst/>
            <a:cxnLst/>
            <a:rect l="l" t="t" r="r" b="b"/>
            <a:pathLst>
              <a:path w="447675" h="0">
                <a:moveTo>
                  <a:pt x="0" y="0"/>
                </a:moveTo>
                <a:lnTo>
                  <a:pt x="447117" y="0"/>
                </a:lnTo>
              </a:path>
            </a:pathLst>
          </a:custGeom>
          <a:ln w="835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1837445" y="4907692"/>
            <a:ext cx="26670" cy="15875"/>
          </a:xfrm>
          <a:custGeom>
            <a:avLst/>
            <a:gdLst/>
            <a:ahLst/>
            <a:cxnLst/>
            <a:rect l="l" t="t" r="r" b="b"/>
            <a:pathLst>
              <a:path w="26669" h="15875">
                <a:moveTo>
                  <a:pt x="0" y="15605"/>
                </a:moveTo>
                <a:lnTo>
                  <a:pt x="26098" y="0"/>
                </a:lnTo>
              </a:path>
            </a:pathLst>
          </a:custGeom>
          <a:ln w="83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1863543" y="4912158"/>
            <a:ext cx="38100" cy="217170"/>
          </a:xfrm>
          <a:custGeom>
            <a:avLst/>
            <a:gdLst/>
            <a:ahLst/>
            <a:cxnLst/>
            <a:rect l="l" t="t" r="r" b="b"/>
            <a:pathLst>
              <a:path w="38100" h="217170">
                <a:moveTo>
                  <a:pt x="0" y="0"/>
                </a:moveTo>
                <a:lnTo>
                  <a:pt x="37707" y="216719"/>
                </a:lnTo>
              </a:path>
            </a:pathLst>
          </a:custGeom>
          <a:ln w="169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1905396" y="4549476"/>
            <a:ext cx="50165" cy="579755"/>
          </a:xfrm>
          <a:custGeom>
            <a:avLst/>
            <a:gdLst/>
            <a:ahLst/>
            <a:cxnLst/>
            <a:rect l="l" t="t" r="r" b="b"/>
            <a:pathLst>
              <a:path w="50164" h="579754">
                <a:moveTo>
                  <a:pt x="0" y="579401"/>
                </a:moveTo>
                <a:lnTo>
                  <a:pt x="50142" y="0"/>
                </a:lnTo>
              </a:path>
            </a:pathLst>
          </a:custGeom>
          <a:ln w="82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 txBox="1"/>
          <p:nvPr/>
        </p:nvSpPr>
        <p:spPr>
          <a:xfrm>
            <a:off x="2247835" y="5014546"/>
            <a:ext cx="71120" cy="1352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700" spc="5" i="1">
                <a:latin typeface="Times New Roman"/>
                <a:cs typeface="Times New Roman"/>
              </a:rPr>
              <a:t>o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942838" y="4229987"/>
            <a:ext cx="608965" cy="588645"/>
          </a:xfrm>
          <a:prstGeom prst="rect">
            <a:avLst/>
          </a:prstGeom>
        </p:spPr>
        <p:txBody>
          <a:bodyPr wrap="square" lIns="0" tIns="1098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  <a:tabLst>
                <a:tab pos="595630" algn="l"/>
              </a:tabLst>
            </a:pPr>
            <a:r>
              <a:rPr dirty="0" u="sng" sz="115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5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150">
              <a:latin typeface="Times New Roman"/>
              <a:cs typeface="Times New Roman"/>
            </a:endParaRPr>
          </a:p>
          <a:p>
            <a:pPr marL="57785">
              <a:lnSpc>
                <a:spcPct val="100000"/>
              </a:lnSpc>
              <a:spcBef>
                <a:spcPts val="840"/>
              </a:spcBef>
            </a:pPr>
            <a:r>
              <a:rPr dirty="0" sz="1200" spc="10" i="1">
                <a:latin typeface="Times New Roman"/>
                <a:cs typeface="Times New Roman"/>
              </a:rPr>
              <a:t>A </a:t>
            </a:r>
            <a:r>
              <a:rPr dirty="0" baseline="59523" sz="1050" spc="7">
                <a:latin typeface="Times New Roman"/>
                <a:cs typeface="Times New Roman"/>
              </a:rPr>
              <a:t>2</a:t>
            </a:r>
            <a:r>
              <a:rPr dirty="0" baseline="59523" sz="1050" spc="-172">
                <a:latin typeface="Times New Roman"/>
                <a:cs typeface="Times New Roman"/>
              </a:rPr>
              <a:t> </a:t>
            </a:r>
            <a:r>
              <a:rPr dirty="0" sz="1200" spc="40" i="1">
                <a:latin typeface="Times New Roman"/>
                <a:cs typeface="Times New Roman"/>
              </a:rPr>
              <a:t>Tb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2036079" y="4889262"/>
            <a:ext cx="198755" cy="2228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25">
                <a:latin typeface="Times New Roman"/>
                <a:cs typeface="Times New Roman"/>
              </a:rPr>
              <a:t>4</a:t>
            </a:r>
            <a:r>
              <a:rPr dirty="0" sz="1300" spc="-50" i="1">
                <a:latin typeface="Symbol"/>
                <a:cs typeface="Symbol"/>
              </a:rPr>
              <a:t>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187417" y="4736010"/>
            <a:ext cx="1304925" cy="2133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240155" algn="l"/>
              </a:tabLst>
            </a:pPr>
            <a:r>
              <a:rPr dirty="0" sz="1200" spc="20" i="1">
                <a:latin typeface="Times New Roman"/>
                <a:cs typeface="Times New Roman"/>
              </a:rPr>
              <a:t>p</a:t>
            </a:r>
            <a:r>
              <a:rPr dirty="0" sz="1200" spc="5" i="1">
                <a:latin typeface="Times New Roman"/>
                <a:cs typeface="Times New Roman"/>
              </a:rPr>
              <a:t>e</a:t>
            </a:r>
            <a:r>
              <a:rPr dirty="0" sz="1200" i="1">
                <a:latin typeface="Times New Roman"/>
                <a:cs typeface="Times New Roman"/>
              </a:rPr>
              <a:t>  </a:t>
            </a:r>
            <a:r>
              <a:rPr dirty="0" sz="1200" spc="-135" i="1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Symbol"/>
                <a:cs typeface="Symbol"/>
              </a:rPr>
              <a:t>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10" i="1">
                <a:latin typeface="Times New Roman"/>
                <a:cs typeface="Times New Roman"/>
              </a:rPr>
              <a:t>Q</a:t>
            </a:r>
            <a:r>
              <a:rPr dirty="0" sz="1200" spc="15" i="1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(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5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2590926" y="4764151"/>
            <a:ext cx="440245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and to express in terms of average </a:t>
            </a:r>
            <a:r>
              <a:rPr dirty="0" sz="1600">
                <a:latin typeface="Times New Roman"/>
                <a:cs typeface="Times New Roman"/>
              </a:rPr>
              <a:t>signal </a:t>
            </a:r>
            <a:r>
              <a:rPr dirty="0" sz="1600" spc="-5">
                <a:latin typeface="Times New Roman"/>
                <a:cs typeface="Times New Roman"/>
              </a:rPr>
              <a:t>power,</a:t>
            </a:r>
            <a:r>
              <a:rPr dirty="0" sz="1600" spc="4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1130604" y="5151501"/>
            <a:ext cx="26695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S=[0.5E</a:t>
            </a:r>
            <a:r>
              <a:rPr dirty="0" baseline="-7936" sz="1575" spc="-7">
                <a:latin typeface="Times New Roman"/>
                <a:cs typeface="Times New Roman"/>
              </a:rPr>
              <a:t>o</a:t>
            </a:r>
            <a:r>
              <a:rPr dirty="0" sz="1600" spc="-5">
                <a:latin typeface="Times New Roman"/>
                <a:cs typeface="Times New Roman"/>
              </a:rPr>
              <a:t>+0.5E</a:t>
            </a:r>
            <a:r>
              <a:rPr dirty="0" baseline="-7936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]/Tb=A</a:t>
            </a:r>
            <a:r>
              <a:rPr dirty="0" baseline="29100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/4,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1978733" y="5746698"/>
            <a:ext cx="440690" cy="0"/>
          </a:xfrm>
          <a:custGeom>
            <a:avLst/>
            <a:gdLst/>
            <a:ahLst/>
            <a:cxnLst/>
            <a:rect l="l" t="t" r="r" b="b"/>
            <a:pathLst>
              <a:path w="440689" h="0">
                <a:moveTo>
                  <a:pt x="0" y="0"/>
                </a:moveTo>
                <a:lnTo>
                  <a:pt x="440444" y="0"/>
                </a:lnTo>
              </a:path>
            </a:pathLst>
          </a:custGeom>
          <a:ln w="828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1843583" y="5813021"/>
            <a:ext cx="26670" cy="15240"/>
          </a:xfrm>
          <a:custGeom>
            <a:avLst/>
            <a:gdLst/>
            <a:ahLst/>
            <a:cxnLst/>
            <a:rect l="l" t="t" r="r" b="b"/>
            <a:pathLst>
              <a:path w="26669" h="15239">
                <a:moveTo>
                  <a:pt x="0" y="14925"/>
                </a:moveTo>
                <a:lnTo>
                  <a:pt x="26108" y="0"/>
                </a:lnTo>
              </a:path>
            </a:pathLst>
          </a:custGeom>
          <a:ln w="83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1869692" y="5817452"/>
            <a:ext cx="38735" cy="205104"/>
          </a:xfrm>
          <a:custGeom>
            <a:avLst/>
            <a:gdLst/>
            <a:ahLst/>
            <a:cxnLst/>
            <a:rect l="l" t="t" r="r" b="b"/>
            <a:pathLst>
              <a:path w="38735" h="205104">
                <a:moveTo>
                  <a:pt x="0" y="0"/>
                </a:moveTo>
                <a:lnTo>
                  <a:pt x="38315" y="205048"/>
                </a:lnTo>
              </a:path>
            </a:pathLst>
          </a:custGeom>
          <a:ln w="1725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1912219" y="5470352"/>
            <a:ext cx="50165" cy="552450"/>
          </a:xfrm>
          <a:custGeom>
            <a:avLst/>
            <a:gdLst/>
            <a:ahLst/>
            <a:cxnLst/>
            <a:rect l="l" t="t" r="r" b="b"/>
            <a:pathLst>
              <a:path w="50164" h="552450">
                <a:moveTo>
                  <a:pt x="0" y="552147"/>
                </a:moveTo>
                <a:lnTo>
                  <a:pt x="50094" y="0"/>
                </a:lnTo>
              </a:path>
            </a:pathLst>
          </a:custGeom>
          <a:ln w="84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1962314" y="5470352"/>
            <a:ext cx="545465" cy="0"/>
          </a:xfrm>
          <a:custGeom>
            <a:avLst/>
            <a:gdLst/>
            <a:ahLst/>
            <a:cxnLst/>
            <a:rect l="l" t="t" r="r" b="b"/>
            <a:pathLst>
              <a:path w="545464" h="0">
                <a:moveTo>
                  <a:pt x="0" y="0"/>
                </a:moveTo>
                <a:lnTo>
                  <a:pt x="544862" y="0"/>
                </a:lnTo>
              </a:path>
            </a:pathLst>
          </a:custGeom>
          <a:ln w="828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 txBox="1"/>
          <p:nvPr/>
        </p:nvSpPr>
        <p:spPr>
          <a:xfrm>
            <a:off x="2129842" y="5500282"/>
            <a:ext cx="104775" cy="2127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200" spc="20" i="1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2087315" y="5908703"/>
            <a:ext cx="71755" cy="1352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700" spc="10" i="1">
                <a:latin typeface="Times New Roman"/>
                <a:cs typeface="Times New Roman"/>
              </a:rPr>
              <a:t>o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1187905" y="5630166"/>
            <a:ext cx="640080" cy="2127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200" spc="20" i="1">
                <a:latin typeface="Times New Roman"/>
                <a:cs typeface="Times New Roman"/>
              </a:rPr>
              <a:t>pe </a:t>
            </a:r>
            <a:r>
              <a:rPr dirty="0" sz="1200" spc="25">
                <a:latin typeface="Symbol"/>
                <a:cs typeface="Symbol"/>
              </a:rPr>
              <a:t>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30" i="1">
                <a:latin typeface="Times New Roman"/>
                <a:cs typeface="Times New Roman"/>
              </a:rPr>
              <a:t>Q</a:t>
            </a:r>
            <a:r>
              <a:rPr dirty="0" sz="1200" spc="-25" i="1">
                <a:latin typeface="Times New Roman"/>
                <a:cs typeface="Times New Roman"/>
              </a:rPr>
              <a:t> </a:t>
            </a:r>
            <a:r>
              <a:rPr dirty="0" sz="1200" spc="15">
                <a:latin typeface="Times New Roman"/>
                <a:cs typeface="Times New Roman"/>
              </a:rPr>
              <a:t>(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954254" y="5655945"/>
            <a:ext cx="2219960" cy="3498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74345">
              <a:lnSpc>
                <a:spcPts val="1460"/>
              </a:lnSpc>
              <a:spcBef>
                <a:spcPts val="95"/>
              </a:spcBef>
            </a:pPr>
            <a:r>
              <a:rPr dirty="0" baseline="25462" sz="1800" spc="22">
                <a:latin typeface="Times New Roman"/>
                <a:cs typeface="Times New Roman"/>
              </a:rPr>
              <a:t>) </a:t>
            </a:r>
            <a:r>
              <a:rPr dirty="0" sz="1600" spc="-5">
                <a:latin typeface="Times New Roman"/>
                <a:cs typeface="Times New Roman"/>
              </a:rPr>
              <a:t>. For simplicity,</a:t>
            </a:r>
            <a:r>
              <a:rPr dirty="0" sz="1600" spc="-12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let: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100"/>
              </a:lnSpc>
            </a:pPr>
            <a:r>
              <a:rPr dirty="0" sz="1300" spc="-35" i="1">
                <a:latin typeface="Symbol"/>
                <a:cs typeface="Symbol"/>
              </a:rPr>
              <a:t></a:t>
            </a:r>
            <a:r>
              <a:rPr dirty="0" sz="1300" spc="15" i="1">
                <a:latin typeface="Times New Roman"/>
                <a:cs typeface="Times New Roman"/>
              </a:rPr>
              <a:t> </a:t>
            </a:r>
            <a:r>
              <a:rPr dirty="0" sz="1200" spc="70" i="1">
                <a:latin typeface="Times New Roman"/>
                <a:cs typeface="Times New Roman"/>
              </a:rPr>
              <a:t>Rb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1544060" y="6358154"/>
            <a:ext cx="462280" cy="0"/>
          </a:xfrm>
          <a:custGeom>
            <a:avLst/>
            <a:gdLst/>
            <a:ahLst/>
            <a:cxnLst/>
            <a:rect l="l" t="t" r="r" b="b"/>
            <a:pathLst>
              <a:path w="462280" h="0">
                <a:moveTo>
                  <a:pt x="0" y="0"/>
                </a:moveTo>
                <a:lnTo>
                  <a:pt x="461677" y="0"/>
                </a:lnTo>
              </a:path>
            </a:pathLst>
          </a:custGeom>
          <a:ln w="867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2250365" y="6358154"/>
            <a:ext cx="251460" cy="0"/>
          </a:xfrm>
          <a:custGeom>
            <a:avLst/>
            <a:gdLst/>
            <a:ahLst/>
            <a:cxnLst/>
            <a:rect l="l" t="t" r="r" b="b"/>
            <a:pathLst>
              <a:path w="251460" h="0">
                <a:moveTo>
                  <a:pt x="0" y="0"/>
                </a:moveTo>
                <a:lnTo>
                  <a:pt x="250848" y="0"/>
                </a:lnTo>
              </a:path>
            </a:pathLst>
          </a:custGeom>
          <a:ln w="867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 txBox="1"/>
          <p:nvPr/>
        </p:nvSpPr>
        <p:spPr>
          <a:xfrm>
            <a:off x="1702601" y="6107016"/>
            <a:ext cx="107314" cy="2171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50" spc="15" i="1">
                <a:latin typeface="Times New Roman"/>
                <a:cs typeface="Times New Roman"/>
              </a:rPr>
              <a:t>S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2376879" y="6523656"/>
            <a:ext cx="73660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25" i="1">
                <a:latin typeface="Times New Roman"/>
                <a:cs typeface="Times New Roman"/>
              </a:rPr>
              <a:t>o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2259457" y="6107016"/>
            <a:ext cx="205104" cy="2171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50" spc="20" i="1">
                <a:latin typeface="Times New Roman"/>
                <a:cs typeface="Times New Roman"/>
              </a:rPr>
              <a:t>E</a:t>
            </a:r>
            <a:r>
              <a:rPr dirty="0" sz="1250" spc="-135" i="1">
                <a:latin typeface="Times New Roman"/>
                <a:cs typeface="Times New Roman"/>
              </a:rPr>
              <a:t> </a:t>
            </a:r>
            <a:r>
              <a:rPr dirty="0" baseline="-31746" sz="1050" spc="37" i="1">
                <a:latin typeface="Times New Roman"/>
                <a:cs typeface="Times New Roman"/>
              </a:rPr>
              <a:t>b</a:t>
            </a:r>
            <a:endParaRPr baseline="-31746" sz="1050">
              <a:latin typeface="Times New Roman"/>
              <a:cs typeface="Times New Roman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1657228" y="6523656"/>
            <a:ext cx="73660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25" i="1">
                <a:latin typeface="Times New Roman"/>
                <a:cs typeface="Times New Roman"/>
              </a:rPr>
              <a:t>o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2552551" y="6239004"/>
            <a:ext cx="1099185" cy="2171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814069" algn="l"/>
              </a:tabLst>
            </a:pPr>
            <a:r>
              <a:rPr dirty="0" sz="1250" spc="20">
                <a:latin typeface="Symbol"/>
                <a:cs typeface="Symbol"/>
              </a:rPr>
              <a:t></a:t>
            </a:r>
            <a:r>
              <a:rPr dirty="0" sz="1250" spc="345">
                <a:latin typeface="Times New Roman"/>
                <a:cs typeface="Times New Roman"/>
              </a:rPr>
              <a:t> </a:t>
            </a:r>
            <a:r>
              <a:rPr dirty="0" sz="1250" spc="15" i="1">
                <a:latin typeface="Times New Roman"/>
                <a:cs typeface="Times New Roman"/>
              </a:rPr>
              <a:t>energy	</a:t>
            </a:r>
            <a:r>
              <a:rPr dirty="0" sz="1250" spc="10">
                <a:latin typeface="Times New Roman"/>
                <a:cs typeface="Times New Roman"/>
              </a:rPr>
              <a:t>/</a:t>
            </a:r>
            <a:r>
              <a:rPr dirty="0" sz="1250" spc="-35">
                <a:latin typeface="Times New Roman"/>
                <a:cs typeface="Times New Roman"/>
              </a:rPr>
              <a:t> </a:t>
            </a:r>
            <a:r>
              <a:rPr dirty="0" sz="1250" spc="30" i="1">
                <a:latin typeface="Times New Roman"/>
                <a:cs typeface="Times New Roman"/>
              </a:rPr>
              <a:t>bit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2057526" y="6239004"/>
            <a:ext cx="115570" cy="2171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50" spc="20">
                <a:latin typeface="Symbol"/>
                <a:cs typeface="Symbol"/>
              </a:rPr>
              <a:t></a:t>
            </a:r>
            <a:endParaRPr sz="1250">
              <a:latin typeface="Symbol"/>
              <a:cs typeface="Symbo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1519352" y="6394358"/>
            <a:ext cx="844550" cy="2279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32155" algn="l"/>
              </a:tabLst>
            </a:pPr>
            <a:r>
              <a:rPr dirty="0" sz="1300" spc="-10" i="1">
                <a:latin typeface="Symbol"/>
                <a:cs typeface="Symbol"/>
              </a:rPr>
              <a:t></a:t>
            </a:r>
            <a:r>
              <a:rPr dirty="0" sz="1300" spc="-10">
                <a:latin typeface="Times New Roman"/>
                <a:cs typeface="Times New Roman"/>
              </a:rPr>
              <a:t>  </a:t>
            </a:r>
            <a:r>
              <a:rPr dirty="0" sz="1300" spc="-20">
                <a:latin typeface="Times New Roman"/>
                <a:cs typeface="Times New Roman"/>
              </a:rPr>
              <a:t> </a:t>
            </a:r>
            <a:r>
              <a:rPr dirty="0" sz="1250" spc="-10" i="1">
                <a:latin typeface="Times New Roman"/>
                <a:cs typeface="Times New Roman"/>
              </a:rPr>
              <a:t>R</a:t>
            </a:r>
            <a:r>
              <a:rPr dirty="0" sz="1250" spc="15" i="1">
                <a:latin typeface="Times New Roman"/>
                <a:cs typeface="Times New Roman"/>
              </a:rPr>
              <a:t>b</a:t>
            </a:r>
            <a:r>
              <a:rPr dirty="0" sz="1250" i="1">
                <a:latin typeface="Times New Roman"/>
                <a:cs typeface="Times New Roman"/>
              </a:rPr>
              <a:t>	</a:t>
            </a:r>
            <a:r>
              <a:rPr dirty="0" sz="1300" spc="-10" i="1">
                <a:latin typeface="Symbol"/>
                <a:cs typeface="Symbol"/>
              </a:rPr>
              <a:t>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1160416" y="6229944"/>
            <a:ext cx="306070" cy="2279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00" spc="-10" i="1">
                <a:latin typeface="Symbol"/>
                <a:cs typeface="Symbol"/>
              </a:rPr>
              <a:t></a:t>
            </a:r>
            <a:r>
              <a:rPr dirty="0" sz="1300" spc="70" i="1">
                <a:latin typeface="Times New Roman"/>
                <a:cs typeface="Times New Roman"/>
              </a:rPr>
              <a:t> </a:t>
            </a:r>
            <a:r>
              <a:rPr dirty="0" sz="1250" spc="20">
                <a:latin typeface="Symbol"/>
                <a:cs typeface="Symbol"/>
              </a:rPr>
              <a:t></a:t>
            </a:r>
            <a:endParaRPr sz="1250">
              <a:latin typeface="Symbol"/>
              <a:cs typeface="Symbol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3712590" y="6277736"/>
            <a:ext cx="5327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,</a:t>
            </a:r>
            <a:r>
              <a:rPr dirty="0" sz="1600" spc="-7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4976606" y="6401941"/>
            <a:ext cx="27305" cy="15240"/>
          </a:xfrm>
          <a:custGeom>
            <a:avLst/>
            <a:gdLst/>
            <a:ahLst/>
            <a:cxnLst/>
            <a:rect l="l" t="t" r="r" b="b"/>
            <a:pathLst>
              <a:path w="27304" h="15239">
                <a:moveTo>
                  <a:pt x="0" y="14619"/>
                </a:moveTo>
                <a:lnTo>
                  <a:pt x="26710" y="0"/>
                </a:lnTo>
              </a:path>
            </a:pathLst>
          </a:custGeom>
          <a:ln w="84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5003317" y="6405876"/>
            <a:ext cx="38735" cy="70485"/>
          </a:xfrm>
          <a:custGeom>
            <a:avLst/>
            <a:gdLst/>
            <a:ahLst/>
            <a:cxnLst/>
            <a:rect l="l" t="t" r="r" b="b"/>
            <a:pathLst>
              <a:path w="38735" h="70485">
                <a:moveTo>
                  <a:pt x="0" y="0"/>
                </a:moveTo>
                <a:lnTo>
                  <a:pt x="38177" y="70288"/>
                </a:lnTo>
              </a:path>
            </a:pathLst>
          </a:custGeom>
          <a:ln w="1736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5046150" y="6266990"/>
            <a:ext cx="50800" cy="209550"/>
          </a:xfrm>
          <a:custGeom>
            <a:avLst/>
            <a:gdLst/>
            <a:ahLst/>
            <a:cxnLst/>
            <a:rect l="l" t="t" r="r" b="b"/>
            <a:pathLst>
              <a:path w="50800" h="209550">
                <a:moveTo>
                  <a:pt x="0" y="209174"/>
                </a:moveTo>
                <a:lnTo>
                  <a:pt x="50472" y="0"/>
                </a:lnTo>
              </a:path>
            </a:pathLst>
          </a:custGeom>
          <a:ln w="847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5096623" y="6266990"/>
            <a:ext cx="147320" cy="0"/>
          </a:xfrm>
          <a:custGeom>
            <a:avLst/>
            <a:gdLst/>
            <a:ahLst/>
            <a:cxnLst/>
            <a:rect l="l" t="t" r="r" b="b"/>
            <a:pathLst>
              <a:path w="147320" h="0">
                <a:moveTo>
                  <a:pt x="0" y="0"/>
                </a:moveTo>
                <a:lnTo>
                  <a:pt x="146745" y="0"/>
                </a:lnTo>
              </a:path>
            </a:pathLst>
          </a:custGeom>
          <a:ln w="84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 txBox="1"/>
          <p:nvPr/>
        </p:nvSpPr>
        <p:spPr>
          <a:xfrm>
            <a:off x="4329024" y="6248964"/>
            <a:ext cx="109537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77240" algn="l"/>
              </a:tabLst>
            </a:pPr>
            <a:r>
              <a:rPr dirty="0" sz="1200" spc="20" i="1">
                <a:latin typeface="Times New Roman"/>
                <a:cs typeface="Times New Roman"/>
              </a:rPr>
              <a:t>pe  </a:t>
            </a:r>
            <a:r>
              <a:rPr dirty="0" sz="1200" spc="10">
                <a:latin typeface="Symbol"/>
                <a:cs typeface="Symbol"/>
              </a:rPr>
              <a:t>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15" i="1">
                <a:latin typeface="Times New Roman"/>
                <a:cs typeface="Times New Roman"/>
              </a:rPr>
              <a:t>Q</a:t>
            </a:r>
            <a:r>
              <a:rPr dirty="0" sz="1200" spc="35" i="1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(	</a:t>
            </a:r>
            <a:r>
              <a:rPr dirty="0" sz="1250" spc="-15" i="1">
                <a:latin typeface="Symbol"/>
                <a:cs typeface="Symbol"/>
              </a:rPr>
              <a:t></a:t>
            </a:r>
            <a:r>
              <a:rPr dirty="0" sz="1250" spc="-15" i="1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)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baseline="-8680" sz="2400" spc="-7">
                <a:solidFill>
                  <a:srgbClr val="C00000"/>
                </a:solidFill>
                <a:latin typeface="Times New Roman"/>
                <a:cs typeface="Times New Roman"/>
              </a:rPr>
              <a:t>.</a:t>
            </a:r>
            <a:endParaRPr baseline="-8680" sz="2400">
              <a:latin typeface="Times New Roman"/>
              <a:cs typeface="Times New Roman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1130604" y="6886193"/>
            <a:ext cx="368172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600" spc="-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2-BPSK signals(Binary Phase </a:t>
            </a:r>
            <a:r>
              <a:rPr dirty="0" u="sng" sz="160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Shift </a:t>
            </a:r>
            <a:r>
              <a:rPr dirty="0" u="sng" sz="1600" spc="-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Keying):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1142796" y="7742681"/>
            <a:ext cx="8832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Bipolar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signal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2382011" y="7792339"/>
            <a:ext cx="520700" cy="103505"/>
          </a:xfrm>
          <a:custGeom>
            <a:avLst/>
            <a:gdLst/>
            <a:ahLst/>
            <a:cxnLst/>
            <a:rect l="l" t="t" r="r" b="b"/>
            <a:pathLst>
              <a:path w="520700" h="103504">
                <a:moveTo>
                  <a:pt x="495590" y="51689"/>
                </a:moveTo>
                <a:lnTo>
                  <a:pt x="425704" y="92456"/>
                </a:lnTo>
                <a:lnTo>
                  <a:pt x="424688" y="96266"/>
                </a:lnTo>
                <a:lnTo>
                  <a:pt x="428244" y="102362"/>
                </a:lnTo>
                <a:lnTo>
                  <a:pt x="432054" y="103378"/>
                </a:lnTo>
                <a:lnTo>
                  <a:pt x="509809" y="58039"/>
                </a:lnTo>
                <a:lnTo>
                  <a:pt x="508126" y="58039"/>
                </a:lnTo>
                <a:lnTo>
                  <a:pt x="508126" y="57150"/>
                </a:lnTo>
                <a:lnTo>
                  <a:pt x="504951" y="57150"/>
                </a:lnTo>
                <a:lnTo>
                  <a:pt x="495590" y="51689"/>
                </a:lnTo>
                <a:close/>
              </a:path>
              <a:path w="520700" h="103504">
                <a:moveTo>
                  <a:pt x="484704" y="45339"/>
                </a:moveTo>
                <a:lnTo>
                  <a:pt x="0" y="45339"/>
                </a:lnTo>
                <a:lnTo>
                  <a:pt x="0" y="58039"/>
                </a:lnTo>
                <a:lnTo>
                  <a:pt x="484704" y="58039"/>
                </a:lnTo>
                <a:lnTo>
                  <a:pt x="495590" y="51689"/>
                </a:lnTo>
                <a:lnTo>
                  <a:pt x="484704" y="45339"/>
                </a:lnTo>
                <a:close/>
              </a:path>
              <a:path w="520700" h="103504">
                <a:moveTo>
                  <a:pt x="509809" y="45339"/>
                </a:moveTo>
                <a:lnTo>
                  <a:pt x="508126" y="45339"/>
                </a:lnTo>
                <a:lnTo>
                  <a:pt x="508126" y="58039"/>
                </a:lnTo>
                <a:lnTo>
                  <a:pt x="509809" y="58039"/>
                </a:lnTo>
                <a:lnTo>
                  <a:pt x="520700" y="51689"/>
                </a:lnTo>
                <a:lnTo>
                  <a:pt x="509809" y="45339"/>
                </a:lnTo>
                <a:close/>
              </a:path>
              <a:path w="520700" h="103504">
                <a:moveTo>
                  <a:pt x="504951" y="46228"/>
                </a:moveTo>
                <a:lnTo>
                  <a:pt x="495590" y="51689"/>
                </a:lnTo>
                <a:lnTo>
                  <a:pt x="504951" y="57150"/>
                </a:lnTo>
                <a:lnTo>
                  <a:pt x="504951" y="46228"/>
                </a:lnTo>
                <a:close/>
              </a:path>
              <a:path w="520700" h="103504">
                <a:moveTo>
                  <a:pt x="508126" y="46228"/>
                </a:moveTo>
                <a:lnTo>
                  <a:pt x="504951" y="46228"/>
                </a:lnTo>
                <a:lnTo>
                  <a:pt x="504951" y="57150"/>
                </a:lnTo>
                <a:lnTo>
                  <a:pt x="508126" y="57150"/>
                </a:lnTo>
                <a:lnTo>
                  <a:pt x="508126" y="46228"/>
                </a:lnTo>
                <a:close/>
              </a:path>
              <a:path w="520700" h="103504">
                <a:moveTo>
                  <a:pt x="432054" y="0"/>
                </a:moveTo>
                <a:lnTo>
                  <a:pt x="428244" y="1016"/>
                </a:lnTo>
                <a:lnTo>
                  <a:pt x="424688" y="7112"/>
                </a:lnTo>
                <a:lnTo>
                  <a:pt x="425704" y="10922"/>
                </a:lnTo>
                <a:lnTo>
                  <a:pt x="495590" y="51689"/>
                </a:lnTo>
                <a:lnTo>
                  <a:pt x="504951" y="46228"/>
                </a:lnTo>
                <a:lnTo>
                  <a:pt x="508126" y="46228"/>
                </a:lnTo>
                <a:lnTo>
                  <a:pt x="508126" y="45339"/>
                </a:lnTo>
                <a:lnTo>
                  <a:pt x="509809" y="45339"/>
                </a:lnTo>
                <a:lnTo>
                  <a:pt x="4320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2902457" y="7632953"/>
            <a:ext cx="361315" cy="340360"/>
          </a:xfrm>
          <a:custGeom>
            <a:avLst/>
            <a:gdLst/>
            <a:ahLst/>
            <a:cxnLst/>
            <a:rect l="l" t="t" r="r" b="b"/>
            <a:pathLst>
              <a:path w="361314" h="340359">
                <a:moveTo>
                  <a:pt x="0" y="169925"/>
                </a:moveTo>
                <a:lnTo>
                  <a:pt x="6454" y="124751"/>
                </a:lnTo>
                <a:lnTo>
                  <a:pt x="24666" y="84158"/>
                </a:lnTo>
                <a:lnTo>
                  <a:pt x="52911" y="49768"/>
                </a:lnTo>
                <a:lnTo>
                  <a:pt x="89464" y="23198"/>
                </a:lnTo>
                <a:lnTo>
                  <a:pt x="132600" y="6069"/>
                </a:lnTo>
                <a:lnTo>
                  <a:pt x="180594" y="0"/>
                </a:lnTo>
                <a:lnTo>
                  <a:pt x="228587" y="6069"/>
                </a:lnTo>
                <a:lnTo>
                  <a:pt x="271723" y="23198"/>
                </a:lnTo>
                <a:lnTo>
                  <a:pt x="308276" y="49768"/>
                </a:lnTo>
                <a:lnTo>
                  <a:pt x="336521" y="84158"/>
                </a:lnTo>
                <a:lnTo>
                  <a:pt x="354733" y="124751"/>
                </a:lnTo>
                <a:lnTo>
                  <a:pt x="361188" y="169925"/>
                </a:lnTo>
                <a:lnTo>
                  <a:pt x="354733" y="215100"/>
                </a:lnTo>
                <a:lnTo>
                  <a:pt x="336521" y="255693"/>
                </a:lnTo>
                <a:lnTo>
                  <a:pt x="308276" y="290083"/>
                </a:lnTo>
                <a:lnTo>
                  <a:pt x="271723" y="316653"/>
                </a:lnTo>
                <a:lnTo>
                  <a:pt x="228587" y="333782"/>
                </a:lnTo>
                <a:lnTo>
                  <a:pt x="180594" y="339851"/>
                </a:lnTo>
                <a:lnTo>
                  <a:pt x="132600" y="333782"/>
                </a:lnTo>
                <a:lnTo>
                  <a:pt x="89464" y="316653"/>
                </a:lnTo>
                <a:lnTo>
                  <a:pt x="52911" y="290083"/>
                </a:lnTo>
                <a:lnTo>
                  <a:pt x="24666" y="255693"/>
                </a:lnTo>
                <a:lnTo>
                  <a:pt x="6454" y="215100"/>
                </a:lnTo>
                <a:lnTo>
                  <a:pt x="0" y="169925"/>
                </a:lnTo>
                <a:close/>
              </a:path>
            </a:pathLst>
          </a:custGeom>
          <a:ln w="25908">
            <a:solidFill>
              <a:srgbClr val="F795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2976372" y="7717535"/>
            <a:ext cx="212090" cy="191135"/>
          </a:xfrm>
          <a:custGeom>
            <a:avLst/>
            <a:gdLst/>
            <a:ahLst/>
            <a:cxnLst/>
            <a:rect l="l" t="t" r="r" b="b"/>
            <a:pathLst>
              <a:path w="212089" h="191134">
                <a:moveTo>
                  <a:pt x="0" y="0"/>
                </a:moveTo>
                <a:lnTo>
                  <a:pt x="212089" y="191135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2976372" y="7717535"/>
            <a:ext cx="222250" cy="191135"/>
          </a:xfrm>
          <a:custGeom>
            <a:avLst/>
            <a:gdLst/>
            <a:ahLst/>
            <a:cxnLst/>
            <a:rect l="l" t="t" r="r" b="b"/>
            <a:pathLst>
              <a:path w="222250" h="191134">
                <a:moveTo>
                  <a:pt x="0" y="191135"/>
                </a:moveTo>
                <a:lnTo>
                  <a:pt x="222250" y="0"/>
                </a:lnTo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3063367" y="7972043"/>
            <a:ext cx="103505" cy="606425"/>
          </a:xfrm>
          <a:custGeom>
            <a:avLst/>
            <a:gdLst/>
            <a:ahLst/>
            <a:cxnLst/>
            <a:rect l="l" t="t" r="r" b="b"/>
            <a:pathLst>
              <a:path w="103505" h="606425">
                <a:moveTo>
                  <a:pt x="51688" y="25109"/>
                </a:moveTo>
                <a:lnTo>
                  <a:pt x="45338" y="35995"/>
                </a:lnTo>
                <a:lnTo>
                  <a:pt x="45338" y="606425"/>
                </a:lnTo>
                <a:lnTo>
                  <a:pt x="58038" y="606425"/>
                </a:lnTo>
                <a:lnTo>
                  <a:pt x="58038" y="35995"/>
                </a:lnTo>
                <a:lnTo>
                  <a:pt x="51688" y="25109"/>
                </a:lnTo>
                <a:close/>
              </a:path>
              <a:path w="103505" h="606425">
                <a:moveTo>
                  <a:pt x="51688" y="0"/>
                </a:moveTo>
                <a:lnTo>
                  <a:pt x="0" y="88646"/>
                </a:lnTo>
                <a:lnTo>
                  <a:pt x="1015" y="92456"/>
                </a:lnTo>
                <a:lnTo>
                  <a:pt x="7112" y="96012"/>
                </a:lnTo>
                <a:lnTo>
                  <a:pt x="10921" y="94996"/>
                </a:lnTo>
                <a:lnTo>
                  <a:pt x="45338" y="35995"/>
                </a:lnTo>
                <a:lnTo>
                  <a:pt x="45338" y="12573"/>
                </a:lnTo>
                <a:lnTo>
                  <a:pt x="59020" y="12573"/>
                </a:lnTo>
                <a:lnTo>
                  <a:pt x="51688" y="0"/>
                </a:lnTo>
                <a:close/>
              </a:path>
              <a:path w="103505" h="606425">
                <a:moveTo>
                  <a:pt x="59020" y="12573"/>
                </a:moveTo>
                <a:lnTo>
                  <a:pt x="58038" y="12573"/>
                </a:lnTo>
                <a:lnTo>
                  <a:pt x="58039" y="35995"/>
                </a:lnTo>
                <a:lnTo>
                  <a:pt x="92456" y="94996"/>
                </a:lnTo>
                <a:lnTo>
                  <a:pt x="96265" y="96012"/>
                </a:lnTo>
                <a:lnTo>
                  <a:pt x="102362" y="92456"/>
                </a:lnTo>
                <a:lnTo>
                  <a:pt x="103377" y="88646"/>
                </a:lnTo>
                <a:lnTo>
                  <a:pt x="59020" y="12573"/>
                </a:lnTo>
                <a:close/>
              </a:path>
              <a:path w="103505" h="606425">
                <a:moveTo>
                  <a:pt x="58038" y="12573"/>
                </a:moveTo>
                <a:lnTo>
                  <a:pt x="45338" y="12573"/>
                </a:lnTo>
                <a:lnTo>
                  <a:pt x="45338" y="35995"/>
                </a:lnTo>
                <a:lnTo>
                  <a:pt x="51688" y="25109"/>
                </a:lnTo>
                <a:lnTo>
                  <a:pt x="46227" y="15748"/>
                </a:lnTo>
                <a:lnTo>
                  <a:pt x="58038" y="15748"/>
                </a:lnTo>
                <a:lnTo>
                  <a:pt x="58038" y="12573"/>
                </a:lnTo>
                <a:close/>
              </a:path>
              <a:path w="103505" h="606425">
                <a:moveTo>
                  <a:pt x="58038" y="15748"/>
                </a:moveTo>
                <a:lnTo>
                  <a:pt x="57150" y="15748"/>
                </a:lnTo>
                <a:lnTo>
                  <a:pt x="51688" y="25109"/>
                </a:lnTo>
                <a:lnTo>
                  <a:pt x="58039" y="35995"/>
                </a:lnTo>
                <a:lnTo>
                  <a:pt x="58038" y="15748"/>
                </a:lnTo>
                <a:close/>
              </a:path>
              <a:path w="103505" h="606425">
                <a:moveTo>
                  <a:pt x="57150" y="15748"/>
                </a:moveTo>
                <a:lnTo>
                  <a:pt x="46227" y="15748"/>
                </a:lnTo>
                <a:lnTo>
                  <a:pt x="51688" y="25109"/>
                </a:lnTo>
                <a:lnTo>
                  <a:pt x="57150" y="157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 txBox="1"/>
          <p:nvPr/>
        </p:nvSpPr>
        <p:spPr>
          <a:xfrm>
            <a:off x="2639695" y="7273289"/>
            <a:ext cx="3822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mi</a:t>
            </a: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3345307" y="8015477"/>
            <a:ext cx="9328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5">
                <a:latin typeface="Cambria Math"/>
                <a:cs typeface="Cambria Math"/>
              </a:rPr>
              <a:t>𝐴𝑐𝑜𝑠</a:t>
            </a:r>
            <a:r>
              <a:rPr dirty="0" baseline="1736" sz="2400" spc="7">
                <a:latin typeface="Cambria Math"/>
                <a:cs typeface="Cambria Math"/>
              </a:rPr>
              <a:t>(</a:t>
            </a:r>
            <a:r>
              <a:rPr dirty="0" sz="1600" spc="5">
                <a:latin typeface="Symbol"/>
                <a:cs typeface="Symbol"/>
              </a:rPr>
              <a:t></a:t>
            </a:r>
            <a:r>
              <a:rPr dirty="0" baseline="-14492" sz="1725" spc="7">
                <a:latin typeface="Cambria Math"/>
                <a:cs typeface="Cambria Math"/>
              </a:rPr>
              <a:t>𝑐</a:t>
            </a:r>
            <a:r>
              <a:rPr dirty="0" baseline="-14492" sz="1725" spc="-270">
                <a:latin typeface="Cambria Math"/>
                <a:cs typeface="Cambria Math"/>
              </a:rPr>
              <a:t> </a:t>
            </a:r>
            <a:r>
              <a:rPr dirty="0" sz="1600" spc="10">
                <a:latin typeface="Cambria Math"/>
                <a:cs typeface="Cambria Math"/>
              </a:rPr>
              <a:t>𝑡</a:t>
            </a:r>
            <a:r>
              <a:rPr dirty="0" baseline="1736" sz="2400" spc="15">
                <a:latin typeface="Cambria Math"/>
                <a:cs typeface="Cambria Math"/>
              </a:rPr>
              <a:t>)</a:t>
            </a:r>
            <a:endParaRPr baseline="1736" sz="2400">
              <a:latin typeface="Cambria Math"/>
              <a:cs typeface="Cambria Math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3264408" y="7792339"/>
            <a:ext cx="627380" cy="103505"/>
          </a:xfrm>
          <a:custGeom>
            <a:avLst/>
            <a:gdLst/>
            <a:ahLst/>
            <a:cxnLst/>
            <a:rect l="l" t="t" r="r" b="b"/>
            <a:pathLst>
              <a:path w="627379" h="103504">
                <a:moveTo>
                  <a:pt x="602270" y="51689"/>
                </a:moveTo>
                <a:lnTo>
                  <a:pt x="532383" y="92456"/>
                </a:lnTo>
                <a:lnTo>
                  <a:pt x="531367" y="96266"/>
                </a:lnTo>
                <a:lnTo>
                  <a:pt x="534924" y="102362"/>
                </a:lnTo>
                <a:lnTo>
                  <a:pt x="538733" y="103378"/>
                </a:lnTo>
                <a:lnTo>
                  <a:pt x="616489" y="58039"/>
                </a:lnTo>
                <a:lnTo>
                  <a:pt x="614806" y="58039"/>
                </a:lnTo>
                <a:lnTo>
                  <a:pt x="614806" y="57150"/>
                </a:lnTo>
                <a:lnTo>
                  <a:pt x="611631" y="57150"/>
                </a:lnTo>
                <a:lnTo>
                  <a:pt x="602270" y="51689"/>
                </a:lnTo>
                <a:close/>
              </a:path>
              <a:path w="627379" h="103504">
                <a:moveTo>
                  <a:pt x="591384" y="45339"/>
                </a:moveTo>
                <a:lnTo>
                  <a:pt x="0" y="45339"/>
                </a:lnTo>
                <a:lnTo>
                  <a:pt x="0" y="58039"/>
                </a:lnTo>
                <a:lnTo>
                  <a:pt x="591384" y="58039"/>
                </a:lnTo>
                <a:lnTo>
                  <a:pt x="602270" y="51689"/>
                </a:lnTo>
                <a:lnTo>
                  <a:pt x="591384" y="45339"/>
                </a:lnTo>
                <a:close/>
              </a:path>
              <a:path w="627379" h="103504">
                <a:moveTo>
                  <a:pt x="616489" y="45339"/>
                </a:moveTo>
                <a:lnTo>
                  <a:pt x="614806" y="45339"/>
                </a:lnTo>
                <a:lnTo>
                  <a:pt x="614806" y="58039"/>
                </a:lnTo>
                <a:lnTo>
                  <a:pt x="616489" y="58039"/>
                </a:lnTo>
                <a:lnTo>
                  <a:pt x="627379" y="51689"/>
                </a:lnTo>
                <a:lnTo>
                  <a:pt x="616489" y="45339"/>
                </a:lnTo>
                <a:close/>
              </a:path>
              <a:path w="627379" h="103504">
                <a:moveTo>
                  <a:pt x="611631" y="46228"/>
                </a:moveTo>
                <a:lnTo>
                  <a:pt x="602270" y="51689"/>
                </a:lnTo>
                <a:lnTo>
                  <a:pt x="611631" y="57150"/>
                </a:lnTo>
                <a:lnTo>
                  <a:pt x="611631" y="46228"/>
                </a:lnTo>
                <a:close/>
              </a:path>
              <a:path w="627379" h="103504">
                <a:moveTo>
                  <a:pt x="614806" y="46228"/>
                </a:moveTo>
                <a:lnTo>
                  <a:pt x="611631" y="46228"/>
                </a:lnTo>
                <a:lnTo>
                  <a:pt x="611631" y="57150"/>
                </a:lnTo>
                <a:lnTo>
                  <a:pt x="614806" y="57150"/>
                </a:lnTo>
                <a:lnTo>
                  <a:pt x="614806" y="46228"/>
                </a:lnTo>
                <a:close/>
              </a:path>
              <a:path w="627379" h="103504">
                <a:moveTo>
                  <a:pt x="538733" y="0"/>
                </a:moveTo>
                <a:lnTo>
                  <a:pt x="534924" y="1016"/>
                </a:lnTo>
                <a:lnTo>
                  <a:pt x="531367" y="7112"/>
                </a:lnTo>
                <a:lnTo>
                  <a:pt x="532383" y="10922"/>
                </a:lnTo>
                <a:lnTo>
                  <a:pt x="602270" y="51689"/>
                </a:lnTo>
                <a:lnTo>
                  <a:pt x="611631" y="46228"/>
                </a:lnTo>
                <a:lnTo>
                  <a:pt x="614806" y="46228"/>
                </a:lnTo>
                <a:lnTo>
                  <a:pt x="614806" y="45339"/>
                </a:lnTo>
                <a:lnTo>
                  <a:pt x="616489" y="45339"/>
                </a:lnTo>
                <a:lnTo>
                  <a:pt x="53873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3261359" y="7258811"/>
            <a:ext cx="1234440" cy="500380"/>
          </a:xfrm>
          <a:custGeom>
            <a:avLst/>
            <a:gdLst/>
            <a:ahLst/>
            <a:cxnLst/>
            <a:rect l="l" t="t" r="r" b="b"/>
            <a:pathLst>
              <a:path w="1234439" h="500379">
                <a:moveTo>
                  <a:pt x="0" y="499872"/>
                </a:moveTo>
                <a:lnTo>
                  <a:pt x="1234439" y="499872"/>
                </a:lnTo>
                <a:lnTo>
                  <a:pt x="1234439" y="0"/>
                </a:lnTo>
                <a:lnTo>
                  <a:pt x="0" y="0"/>
                </a:lnTo>
                <a:lnTo>
                  <a:pt x="0" y="4998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 txBox="1"/>
          <p:nvPr/>
        </p:nvSpPr>
        <p:spPr>
          <a:xfrm>
            <a:off x="3340734" y="7282433"/>
            <a:ext cx="1083945" cy="4432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5"/>
              </a:lnSpc>
              <a:spcBef>
                <a:spcPts val="95"/>
              </a:spcBef>
            </a:pPr>
            <a:r>
              <a:rPr dirty="0" sz="1600" spc="15">
                <a:latin typeface="Cambria Math"/>
                <a:cs typeface="Cambria Math"/>
              </a:rPr>
              <a:t>±𝐴𝑐𝑜𝑠</a:t>
            </a:r>
            <a:r>
              <a:rPr dirty="0" baseline="1736" sz="2400" spc="22">
                <a:latin typeface="Cambria Math"/>
                <a:cs typeface="Cambria Math"/>
              </a:rPr>
              <a:t>(</a:t>
            </a:r>
            <a:r>
              <a:rPr dirty="0" sz="1600" spc="15">
                <a:latin typeface="Symbol"/>
                <a:cs typeface="Symbol"/>
              </a:rPr>
              <a:t></a:t>
            </a:r>
            <a:r>
              <a:rPr dirty="0" baseline="-14492" sz="1725" spc="22">
                <a:latin typeface="Cambria Math"/>
                <a:cs typeface="Cambria Math"/>
              </a:rPr>
              <a:t>𝑐</a:t>
            </a:r>
            <a:r>
              <a:rPr dirty="0" sz="1600" spc="15">
                <a:latin typeface="Cambria Math"/>
                <a:cs typeface="Cambria Math"/>
              </a:rPr>
              <a:t>𝑡</a:t>
            </a:r>
            <a:r>
              <a:rPr dirty="0" baseline="1736" sz="2400" spc="22">
                <a:latin typeface="Cambria Math"/>
                <a:cs typeface="Cambria Math"/>
              </a:rPr>
              <a:t>)</a:t>
            </a:r>
            <a:endParaRPr baseline="1736" sz="2400">
              <a:latin typeface="Cambria Math"/>
              <a:cs typeface="Cambria Math"/>
            </a:endParaRPr>
          </a:p>
          <a:p>
            <a:pPr marL="12700">
              <a:lnSpc>
                <a:spcPts val="1405"/>
              </a:lnSpc>
            </a:pPr>
            <a:r>
              <a:rPr dirty="0" sz="1200" spc="-5">
                <a:latin typeface="Times New Roman"/>
                <a:cs typeface="Times New Roman"/>
              </a:rPr>
              <a:t>=BPSK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83017" y="8487954"/>
            <a:ext cx="0" cy="882015"/>
          </a:xfrm>
          <a:custGeom>
            <a:avLst/>
            <a:gdLst/>
            <a:ahLst/>
            <a:cxnLst/>
            <a:rect l="l" t="t" r="r" b="b"/>
            <a:pathLst>
              <a:path w="0" h="882015">
                <a:moveTo>
                  <a:pt x="0" y="881440"/>
                </a:moveTo>
                <a:lnTo>
                  <a:pt x="0" y="0"/>
                </a:lnTo>
              </a:path>
            </a:pathLst>
          </a:custGeom>
          <a:ln w="154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215773" y="8325409"/>
            <a:ext cx="134488" cy="2147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967112" y="9369395"/>
            <a:ext cx="3303904" cy="0"/>
          </a:xfrm>
          <a:custGeom>
            <a:avLst/>
            <a:gdLst/>
            <a:ahLst/>
            <a:cxnLst/>
            <a:rect l="l" t="t" r="r" b="b"/>
            <a:pathLst>
              <a:path w="3303904" h="0">
                <a:moveTo>
                  <a:pt x="3303451" y="0"/>
                </a:moveTo>
                <a:lnTo>
                  <a:pt x="0" y="0"/>
                </a:lnTo>
              </a:path>
            </a:pathLst>
          </a:custGeom>
          <a:ln w="246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238072" y="9262039"/>
            <a:ext cx="134488" cy="21471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7423403" y="9236732"/>
            <a:ext cx="77470" cy="3238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950" spc="-245">
                <a:latin typeface="Times New Roman"/>
                <a:cs typeface="Times New Roman"/>
              </a:rPr>
              <a:t>f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933639" y="8613040"/>
            <a:ext cx="527050" cy="746125"/>
          </a:xfrm>
          <a:custGeom>
            <a:avLst/>
            <a:gdLst/>
            <a:ahLst/>
            <a:cxnLst/>
            <a:rect l="l" t="t" r="r" b="b"/>
            <a:pathLst>
              <a:path w="527050" h="746125">
                <a:moveTo>
                  <a:pt x="0" y="745816"/>
                </a:moveTo>
                <a:lnTo>
                  <a:pt x="1076" y="677933"/>
                </a:lnTo>
                <a:lnTo>
                  <a:pt x="4244" y="611757"/>
                </a:lnTo>
                <a:lnTo>
                  <a:pt x="9411" y="547552"/>
                </a:lnTo>
                <a:lnTo>
                  <a:pt x="16482" y="485580"/>
                </a:lnTo>
                <a:lnTo>
                  <a:pt x="25366" y="426106"/>
                </a:lnTo>
                <a:lnTo>
                  <a:pt x="35970" y="369392"/>
                </a:lnTo>
                <a:lnTo>
                  <a:pt x="48199" y="315702"/>
                </a:lnTo>
                <a:lnTo>
                  <a:pt x="61962" y="265300"/>
                </a:lnTo>
                <a:lnTo>
                  <a:pt x="77166" y="218447"/>
                </a:lnTo>
                <a:lnTo>
                  <a:pt x="93716" y="175409"/>
                </a:lnTo>
                <a:lnTo>
                  <a:pt x="111521" y="136448"/>
                </a:lnTo>
                <a:lnTo>
                  <a:pt x="130487" y="101827"/>
                </a:lnTo>
                <a:lnTo>
                  <a:pt x="171532" y="46661"/>
                </a:lnTo>
                <a:lnTo>
                  <a:pt x="216106" y="12016"/>
                </a:lnTo>
                <a:lnTo>
                  <a:pt x="263464" y="0"/>
                </a:lnTo>
                <a:lnTo>
                  <a:pt x="287445" y="3047"/>
                </a:lnTo>
                <a:lnTo>
                  <a:pt x="333505" y="26641"/>
                </a:lnTo>
                <a:lnTo>
                  <a:pt x="376407" y="71810"/>
                </a:lnTo>
                <a:lnTo>
                  <a:pt x="415408" y="136448"/>
                </a:lnTo>
                <a:lnTo>
                  <a:pt x="433213" y="175409"/>
                </a:lnTo>
                <a:lnTo>
                  <a:pt x="449763" y="218447"/>
                </a:lnTo>
                <a:lnTo>
                  <a:pt x="464967" y="265300"/>
                </a:lnTo>
                <a:lnTo>
                  <a:pt x="478729" y="315702"/>
                </a:lnTo>
                <a:lnTo>
                  <a:pt x="490959" y="369392"/>
                </a:lnTo>
                <a:lnTo>
                  <a:pt x="501563" y="426106"/>
                </a:lnTo>
                <a:lnTo>
                  <a:pt x="510447" y="485580"/>
                </a:lnTo>
                <a:lnTo>
                  <a:pt x="517518" y="547552"/>
                </a:lnTo>
                <a:lnTo>
                  <a:pt x="522685" y="611757"/>
                </a:lnTo>
                <a:lnTo>
                  <a:pt x="525853" y="677933"/>
                </a:lnTo>
                <a:lnTo>
                  <a:pt x="526929" y="745816"/>
                </a:lnTo>
              </a:path>
            </a:pathLst>
          </a:custGeom>
          <a:ln w="24648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676590" y="9194703"/>
            <a:ext cx="257175" cy="179070"/>
          </a:xfrm>
          <a:custGeom>
            <a:avLst/>
            <a:gdLst/>
            <a:ahLst/>
            <a:cxnLst/>
            <a:rect l="l" t="t" r="r" b="b"/>
            <a:pathLst>
              <a:path w="257175" h="179070">
                <a:moveTo>
                  <a:pt x="0" y="178632"/>
                </a:moveTo>
                <a:lnTo>
                  <a:pt x="6551" y="122170"/>
                </a:lnTo>
                <a:lnTo>
                  <a:pt x="24796" y="73134"/>
                </a:lnTo>
                <a:lnTo>
                  <a:pt x="52617" y="34465"/>
                </a:lnTo>
                <a:lnTo>
                  <a:pt x="87899" y="9106"/>
                </a:lnTo>
                <a:lnTo>
                  <a:pt x="128524" y="0"/>
                </a:lnTo>
                <a:lnTo>
                  <a:pt x="169149" y="9106"/>
                </a:lnTo>
                <a:lnTo>
                  <a:pt x="204431" y="34465"/>
                </a:lnTo>
                <a:lnTo>
                  <a:pt x="232252" y="73134"/>
                </a:lnTo>
                <a:lnTo>
                  <a:pt x="250497" y="122170"/>
                </a:lnTo>
                <a:lnTo>
                  <a:pt x="257048" y="178632"/>
                </a:lnTo>
              </a:path>
            </a:pathLst>
          </a:custGeom>
          <a:ln w="28835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69514" y="9194703"/>
            <a:ext cx="257175" cy="168910"/>
          </a:xfrm>
          <a:custGeom>
            <a:avLst/>
            <a:gdLst/>
            <a:ahLst/>
            <a:cxnLst/>
            <a:rect l="l" t="t" r="r" b="b"/>
            <a:pathLst>
              <a:path w="257175" h="168909">
                <a:moveTo>
                  <a:pt x="0" y="168684"/>
                </a:moveTo>
                <a:lnTo>
                  <a:pt x="6551" y="115362"/>
                </a:lnTo>
                <a:lnTo>
                  <a:pt x="24796" y="69056"/>
                </a:lnTo>
                <a:lnTo>
                  <a:pt x="52617" y="32542"/>
                </a:lnTo>
                <a:lnTo>
                  <a:pt x="87899" y="8598"/>
                </a:lnTo>
                <a:lnTo>
                  <a:pt x="128524" y="0"/>
                </a:lnTo>
                <a:lnTo>
                  <a:pt x="169149" y="8598"/>
                </a:lnTo>
                <a:lnTo>
                  <a:pt x="204431" y="32542"/>
                </a:lnTo>
                <a:lnTo>
                  <a:pt x="232252" y="69056"/>
                </a:lnTo>
                <a:lnTo>
                  <a:pt x="250497" y="115362"/>
                </a:lnTo>
                <a:lnTo>
                  <a:pt x="257048" y="168684"/>
                </a:lnTo>
              </a:path>
            </a:pathLst>
          </a:custGeom>
          <a:ln w="29138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712824" y="9260136"/>
            <a:ext cx="159498" cy="11539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29892" y="9269648"/>
            <a:ext cx="159400" cy="12020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195500" y="9311022"/>
            <a:ext cx="0" cy="123189"/>
          </a:xfrm>
          <a:custGeom>
            <a:avLst/>
            <a:gdLst/>
            <a:ahLst/>
            <a:cxnLst/>
            <a:rect l="l" t="t" r="r" b="b"/>
            <a:pathLst>
              <a:path w="0" h="123190">
                <a:moveTo>
                  <a:pt x="0" y="0"/>
                </a:moveTo>
                <a:lnTo>
                  <a:pt x="0" y="122721"/>
                </a:lnTo>
              </a:path>
            </a:pathLst>
          </a:custGeom>
          <a:ln w="205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809065" y="8613040"/>
            <a:ext cx="542290" cy="746125"/>
          </a:xfrm>
          <a:custGeom>
            <a:avLst/>
            <a:gdLst/>
            <a:ahLst/>
            <a:cxnLst/>
            <a:rect l="l" t="t" r="r" b="b"/>
            <a:pathLst>
              <a:path w="542289" h="746125">
                <a:moveTo>
                  <a:pt x="0" y="745816"/>
                </a:moveTo>
                <a:lnTo>
                  <a:pt x="1107" y="677933"/>
                </a:lnTo>
                <a:lnTo>
                  <a:pt x="4366" y="611757"/>
                </a:lnTo>
                <a:lnTo>
                  <a:pt x="9681" y="547552"/>
                </a:lnTo>
                <a:lnTo>
                  <a:pt x="16956" y="485580"/>
                </a:lnTo>
                <a:lnTo>
                  <a:pt x="26096" y="426106"/>
                </a:lnTo>
                <a:lnTo>
                  <a:pt x="37005" y="369392"/>
                </a:lnTo>
                <a:lnTo>
                  <a:pt x="49586" y="315702"/>
                </a:lnTo>
                <a:lnTo>
                  <a:pt x="63745" y="265300"/>
                </a:lnTo>
                <a:lnTo>
                  <a:pt x="79386" y="218447"/>
                </a:lnTo>
                <a:lnTo>
                  <a:pt x="96414" y="175409"/>
                </a:lnTo>
                <a:lnTo>
                  <a:pt x="114731" y="136448"/>
                </a:lnTo>
                <a:lnTo>
                  <a:pt x="134244" y="101827"/>
                </a:lnTo>
                <a:lnTo>
                  <a:pt x="176471" y="46661"/>
                </a:lnTo>
                <a:lnTo>
                  <a:pt x="222329" y="12016"/>
                </a:lnTo>
                <a:lnTo>
                  <a:pt x="271052" y="0"/>
                </a:lnTo>
                <a:lnTo>
                  <a:pt x="295725" y="3047"/>
                </a:lnTo>
                <a:lnTo>
                  <a:pt x="343110" y="26641"/>
                </a:lnTo>
                <a:lnTo>
                  <a:pt x="387246" y="71810"/>
                </a:lnTo>
                <a:lnTo>
                  <a:pt x="427367" y="136448"/>
                </a:lnTo>
                <a:lnTo>
                  <a:pt x="445683" y="175409"/>
                </a:lnTo>
                <a:lnTo>
                  <a:pt x="462708" y="218447"/>
                </a:lnTo>
                <a:lnTo>
                  <a:pt x="478347" y="265300"/>
                </a:lnTo>
                <a:lnTo>
                  <a:pt x="492505" y="315702"/>
                </a:lnTo>
                <a:lnTo>
                  <a:pt x="505085" y="369392"/>
                </a:lnTo>
                <a:lnTo>
                  <a:pt x="515992" y="426106"/>
                </a:lnTo>
                <a:lnTo>
                  <a:pt x="525131" y="485580"/>
                </a:lnTo>
                <a:lnTo>
                  <a:pt x="532405" y="547552"/>
                </a:lnTo>
                <a:lnTo>
                  <a:pt x="537719" y="611757"/>
                </a:lnTo>
                <a:lnTo>
                  <a:pt x="540977" y="677933"/>
                </a:lnTo>
                <a:lnTo>
                  <a:pt x="542085" y="745816"/>
                </a:lnTo>
              </a:path>
            </a:pathLst>
          </a:custGeom>
          <a:ln w="24804">
            <a:solidFill>
              <a:srgbClr val="006F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544613" y="9194703"/>
            <a:ext cx="264795" cy="179070"/>
          </a:xfrm>
          <a:custGeom>
            <a:avLst/>
            <a:gdLst/>
            <a:ahLst/>
            <a:cxnLst/>
            <a:rect l="l" t="t" r="r" b="b"/>
            <a:pathLst>
              <a:path w="264795" h="179070">
                <a:moveTo>
                  <a:pt x="0" y="178632"/>
                </a:moveTo>
                <a:lnTo>
                  <a:pt x="6741" y="122170"/>
                </a:lnTo>
                <a:lnTo>
                  <a:pt x="25513" y="73134"/>
                </a:lnTo>
                <a:lnTo>
                  <a:pt x="54136" y="34465"/>
                </a:lnTo>
                <a:lnTo>
                  <a:pt x="90433" y="9106"/>
                </a:lnTo>
                <a:lnTo>
                  <a:pt x="132225" y="0"/>
                </a:lnTo>
                <a:lnTo>
                  <a:pt x="174018" y="9106"/>
                </a:lnTo>
                <a:lnTo>
                  <a:pt x="210315" y="34465"/>
                </a:lnTo>
                <a:lnTo>
                  <a:pt x="238938" y="73134"/>
                </a:lnTo>
                <a:lnTo>
                  <a:pt x="257710" y="122170"/>
                </a:lnTo>
                <a:lnTo>
                  <a:pt x="264451" y="178632"/>
                </a:lnTo>
              </a:path>
            </a:pathLst>
          </a:custGeom>
          <a:ln w="28987">
            <a:solidFill>
              <a:srgbClr val="006F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360404" y="9194703"/>
            <a:ext cx="264795" cy="168910"/>
          </a:xfrm>
          <a:custGeom>
            <a:avLst/>
            <a:gdLst/>
            <a:ahLst/>
            <a:cxnLst/>
            <a:rect l="l" t="t" r="r" b="b"/>
            <a:pathLst>
              <a:path w="264795" h="168909">
                <a:moveTo>
                  <a:pt x="0" y="168684"/>
                </a:moveTo>
                <a:lnTo>
                  <a:pt x="6743" y="115362"/>
                </a:lnTo>
                <a:lnTo>
                  <a:pt x="25518" y="69056"/>
                </a:lnTo>
                <a:lnTo>
                  <a:pt x="54145" y="32542"/>
                </a:lnTo>
                <a:lnTo>
                  <a:pt x="90441" y="8598"/>
                </a:lnTo>
                <a:lnTo>
                  <a:pt x="132225" y="0"/>
                </a:lnTo>
                <a:lnTo>
                  <a:pt x="174010" y="8598"/>
                </a:lnTo>
                <a:lnTo>
                  <a:pt x="210306" y="32542"/>
                </a:lnTo>
                <a:lnTo>
                  <a:pt x="238932" y="69056"/>
                </a:lnTo>
                <a:lnTo>
                  <a:pt x="257708" y="115362"/>
                </a:lnTo>
                <a:lnTo>
                  <a:pt x="264451" y="168684"/>
                </a:lnTo>
              </a:path>
            </a:pathLst>
          </a:custGeom>
          <a:ln w="29283">
            <a:solidFill>
              <a:srgbClr val="006F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611136" y="9260092"/>
            <a:ext cx="163368" cy="1154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394086" y="9269602"/>
            <a:ext cx="163193" cy="1203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078473" y="9311022"/>
            <a:ext cx="0" cy="123189"/>
          </a:xfrm>
          <a:custGeom>
            <a:avLst/>
            <a:gdLst/>
            <a:ahLst/>
            <a:cxnLst/>
            <a:rect l="l" t="t" r="r" b="b"/>
            <a:pathLst>
              <a:path w="0" h="123190">
                <a:moveTo>
                  <a:pt x="0" y="0"/>
                </a:moveTo>
                <a:lnTo>
                  <a:pt x="0" y="122721"/>
                </a:lnTo>
              </a:path>
            </a:pathLst>
          </a:custGeom>
          <a:ln w="205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4750505" y="9456697"/>
            <a:ext cx="259079" cy="2641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50" spc="-320">
                <a:latin typeface="Times New Roman"/>
                <a:cs typeface="Times New Roman"/>
              </a:rPr>
              <a:t>F</a:t>
            </a:r>
            <a:r>
              <a:rPr dirty="0" sz="1550" spc="-280">
                <a:latin typeface="Times New Roman"/>
                <a:cs typeface="Times New Roman"/>
              </a:rPr>
              <a:t> </a:t>
            </a:r>
            <a:r>
              <a:rPr dirty="0" sz="1550" spc="-290">
                <a:latin typeface="Times New Roman"/>
                <a:cs typeface="Times New Roman"/>
              </a:rPr>
              <a:t>-R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819394" y="9558473"/>
            <a:ext cx="228600" cy="1752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950" spc="-170">
                <a:latin typeface="Times New Roman"/>
                <a:cs typeface="Times New Roman"/>
              </a:rPr>
              <a:t>1</a:t>
            </a:r>
            <a:r>
              <a:rPr dirty="0" sz="950" spc="-155">
                <a:latin typeface="Times New Roman"/>
                <a:cs typeface="Times New Roman"/>
              </a:rPr>
              <a:t> </a:t>
            </a:r>
            <a:r>
              <a:rPr dirty="0" sz="950" spc="-170">
                <a:latin typeface="Times New Roman"/>
                <a:cs typeface="Times New Roman"/>
              </a:rPr>
              <a:t>b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121249" y="8003936"/>
            <a:ext cx="387985" cy="26479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50" spc="-229">
                <a:latin typeface="Times New Roman"/>
                <a:cs typeface="Times New Roman"/>
              </a:rPr>
              <a:t>Φ</a:t>
            </a:r>
            <a:r>
              <a:rPr dirty="0" baseline="-14619" sz="1425" spc="-345">
                <a:latin typeface="Times New Roman"/>
                <a:cs typeface="Times New Roman"/>
              </a:rPr>
              <a:t>PSK</a:t>
            </a:r>
            <a:r>
              <a:rPr dirty="0" sz="1550" spc="-229">
                <a:latin typeface="Times New Roman"/>
                <a:cs typeface="Times New Roman"/>
              </a:rPr>
              <a:t>(f)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934215" y="9310004"/>
            <a:ext cx="0" cy="123189"/>
          </a:xfrm>
          <a:custGeom>
            <a:avLst/>
            <a:gdLst/>
            <a:ahLst/>
            <a:cxnLst/>
            <a:rect l="l" t="t" r="r" b="b"/>
            <a:pathLst>
              <a:path w="0" h="123190">
                <a:moveTo>
                  <a:pt x="0" y="0"/>
                </a:moveTo>
                <a:lnTo>
                  <a:pt x="0" y="122688"/>
                </a:lnTo>
              </a:path>
            </a:pathLst>
          </a:custGeom>
          <a:ln w="205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6276759" y="9437820"/>
            <a:ext cx="287655" cy="2641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50" spc="-320">
                <a:latin typeface="Times New Roman"/>
                <a:cs typeface="Times New Roman"/>
              </a:rPr>
              <a:t>F</a:t>
            </a:r>
            <a:r>
              <a:rPr dirty="0" sz="1550" spc="-285">
                <a:latin typeface="Times New Roman"/>
                <a:cs typeface="Times New Roman"/>
              </a:rPr>
              <a:t> </a:t>
            </a:r>
            <a:r>
              <a:rPr dirty="0" sz="1550" spc="-355">
                <a:latin typeface="Times New Roman"/>
                <a:cs typeface="Times New Roman"/>
              </a:rPr>
              <a:t>+R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022383" y="9440282"/>
            <a:ext cx="94615" cy="2641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50" spc="-320">
                <a:latin typeface="Times New Roman"/>
                <a:cs typeface="Times New Roman"/>
              </a:rPr>
              <a:t>F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091272" y="9543699"/>
            <a:ext cx="511809" cy="1746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66700" algn="l"/>
                <a:tab pos="459740" algn="l"/>
              </a:tabLst>
            </a:pPr>
            <a:r>
              <a:rPr dirty="0" sz="950" spc="-170">
                <a:latin typeface="Times New Roman"/>
                <a:cs typeface="Times New Roman"/>
              </a:rPr>
              <a:t>2</a:t>
            </a:r>
            <a:r>
              <a:rPr dirty="0" sz="950" spc="-170">
                <a:latin typeface="Times New Roman"/>
                <a:cs typeface="Times New Roman"/>
              </a:rPr>
              <a:t>	</a:t>
            </a:r>
            <a:r>
              <a:rPr dirty="0" sz="950" spc="-170">
                <a:latin typeface="Times New Roman"/>
                <a:cs typeface="Times New Roman"/>
              </a:rPr>
              <a:t>2</a:t>
            </a:r>
            <a:r>
              <a:rPr dirty="0" sz="950" spc="-170">
                <a:latin typeface="Times New Roman"/>
                <a:cs typeface="Times New Roman"/>
              </a:rPr>
              <a:t>	</a:t>
            </a:r>
            <a:r>
              <a:rPr dirty="0" sz="950" spc="-170">
                <a:latin typeface="Times New Roman"/>
                <a:cs typeface="Times New Roman"/>
              </a:rPr>
              <a:t>b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353001" y="9302584"/>
            <a:ext cx="0" cy="123189"/>
          </a:xfrm>
          <a:custGeom>
            <a:avLst/>
            <a:gdLst/>
            <a:ahLst/>
            <a:cxnLst/>
            <a:rect l="l" t="t" r="r" b="b"/>
            <a:pathLst>
              <a:path w="0" h="123190">
                <a:moveTo>
                  <a:pt x="0" y="0"/>
                </a:moveTo>
                <a:lnTo>
                  <a:pt x="0" y="122721"/>
                </a:lnTo>
              </a:path>
            </a:pathLst>
          </a:custGeom>
          <a:ln w="205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198193" y="9736804"/>
            <a:ext cx="0" cy="252729"/>
          </a:xfrm>
          <a:custGeom>
            <a:avLst/>
            <a:gdLst/>
            <a:ahLst/>
            <a:cxnLst/>
            <a:rect l="l" t="t" r="r" b="b"/>
            <a:pathLst>
              <a:path w="0" h="252729">
                <a:moveTo>
                  <a:pt x="0" y="0"/>
                </a:moveTo>
                <a:lnTo>
                  <a:pt x="0" y="252255"/>
                </a:lnTo>
              </a:path>
            </a:pathLst>
          </a:custGeom>
          <a:ln w="154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277570" y="9861112"/>
            <a:ext cx="716915" cy="1905"/>
          </a:xfrm>
          <a:custGeom>
            <a:avLst/>
            <a:gdLst/>
            <a:ahLst/>
            <a:cxnLst/>
            <a:rect l="l" t="t" r="r" b="b"/>
            <a:pathLst>
              <a:path w="716914" h="1904">
                <a:moveTo>
                  <a:pt x="0" y="1641"/>
                </a:moveTo>
                <a:lnTo>
                  <a:pt x="716796" y="0"/>
                </a:lnTo>
              </a:path>
            </a:pathLst>
          </a:custGeom>
          <a:ln w="246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198194" y="9778993"/>
            <a:ext cx="104937" cy="16742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968867" y="9743633"/>
            <a:ext cx="112595" cy="24542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5573062" y="9866269"/>
            <a:ext cx="142875" cy="2641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50" spc="204">
                <a:latin typeface="Times New Roman"/>
                <a:cs typeface="Times New Roman"/>
              </a:rPr>
              <a:t> </a:t>
            </a:r>
            <a:r>
              <a:rPr dirty="0" sz="1550" spc="-190">
                <a:latin typeface="Times New Roman"/>
                <a:cs typeface="Times New Roman"/>
              </a:rPr>
              <a:t>f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6757020" y="9287305"/>
            <a:ext cx="106029" cy="8798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316990" y="9286156"/>
            <a:ext cx="106008" cy="8798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841514" y="9288453"/>
            <a:ext cx="106029" cy="8798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454581" y="9287305"/>
            <a:ext cx="106029" cy="8798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1130604" y="4512690"/>
            <a:ext cx="6023610" cy="1141730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2700" marR="5080">
              <a:lnSpc>
                <a:spcPct val="96000"/>
              </a:lnSpc>
              <a:spcBef>
                <a:spcPts val="170"/>
              </a:spcBef>
            </a:pPr>
            <a:r>
              <a:rPr dirty="0" sz="1600" spc="-5">
                <a:latin typeface="Times New Roman"/>
                <a:cs typeface="Times New Roman"/>
              </a:rPr>
              <a:t>Here the two signals are </a:t>
            </a:r>
            <a:r>
              <a:rPr dirty="0" sz="1600">
                <a:latin typeface="Times New Roman"/>
                <a:cs typeface="Times New Roman"/>
              </a:rPr>
              <a:t>s</a:t>
            </a:r>
            <a:r>
              <a:rPr dirty="0" baseline="-7936" sz="1575">
                <a:latin typeface="Times New Roman"/>
                <a:cs typeface="Times New Roman"/>
              </a:rPr>
              <a:t>o</a:t>
            </a:r>
            <a:r>
              <a:rPr dirty="0" sz="1600">
                <a:latin typeface="Times New Roman"/>
                <a:cs typeface="Times New Roman"/>
              </a:rPr>
              <a:t>(t)=Acos </a:t>
            </a:r>
            <a:r>
              <a:rPr dirty="0" sz="1600" spc="35">
                <a:latin typeface="Symbol"/>
                <a:cs typeface="Symbol"/>
              </a:rPr>
              <a:t></a:t>
            </a:r>
            <a:r>
              <a:rPr dirty="0" baseline="-14492" sz="1725" spc="52">
                <a:latin typeface="Cambria Math"/>
                <a:cs typeface="Cambria Math"/>
              </a:rPr>
              <a:t>𝑐</a:t>
            </a:r>
            <a:r>
              <a:rPr dirty="0" sz="1600" spc="35">
                <a:latin typeface="Times New Roman"/>
                <a:cs typeface="Times New Roman"/>
              </a:rPr>
              <a:t>t, </a:t>
            </a:r>
            <a:r>
              <a:rPr dirty="0" sz="1600" spc="-5">
                <a:latin typeface="Times New Roman"/>
                <a:cs typeface="Times New Roman"/>
              </a:rPr>
              <a:t>s</a:t>
            </a:r>
            <a:r>
              <a:rPr dirty="0" baseline="-7936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(t)= </a:t>
            </a:r>
            <a:r>
              <a:rPr dirty="0" sz="1600" spc="15">
                <a:latin typeface="Times New Roman"/>
                <a:cs typeface="Times New Roman"/>
              </a:rPr>
              <a:t>Acos(</a:t>
            </a:r>
            <a:r>
              <a:rPr dirty="0" sz="1600" spc="15">
                <a:latin typeface="Symbol"/>
                <a:cs typeface="Symbol"/>
              </a:rPr>
              <a:t></a:t>
            </a:r>
            <a:r>
              <a:rPr dirty="0" baseline="-14492" sz="1725" spc="22">
                <a:latin typeface="Cambria Math"/>
                <a:cs typeface="Cambria Math"/>
              </a:rPr>
              <a:t>𝑐</a:t>
            </a:r>
            <a:r>
              <a:rPr dirty="0" sz="1600" spc="15">
                <a:latin typeface="Cambria Math"/>
                <a:cs typeface="Cambria Math"/>
              </a:rPr>
              <a:t>𝑡 </a:t>
            </a:r>
            <a:r>
              <a:rPr dirty="0" sz="1600" spc="-5">
                <a:latin typeface="Cambria Math"/>
                <a:cs typeface="Cambria Math"/>
              </a:rPr>
              <a:t>+ </a:t>
            </a:r>
            <a:r>
              <a:rPr dirty="0" sz="1600">
                <a:latin typeface="Cambria Math"/>
                <a:cs typeface="Cambria Math"/>
              </a:rPr>
              <a:t>𝜋)</a:t>
            </a:r>
            <a:r>
              <a:rPr dirty="0" sz="1600">
                <a:latin typeface="Times New Roman"/>
                <a:cs typeface="Times New Roman"/>
              </a:rPr>
              <a:t>= </a:t>
            </a:r>
            <a:r>
              <a:rPr dirty="0" sz="1600" spc="15">
                <a:latin typeface="Times New Roman"/>
                <a:cs typeface="Times New Roman"/>
              </a:rPr>
              <a:t>-Acos</a:t>
            </a:r>
            <a:r>
              <a:rPr dirty="0" sz="1600" spc="15">
                <a:latin typeface="Symbol"/>
                <a:cs typeface="Symbol"/>
              </a:rPr>
              <a:t></a:t>
            </a:r>
            <a:r>
              <a:rPr dirty="0" baseline="-14492" sz="1725" spc="22">
                <a:latin typeface="Cambria Math"/>
                <a:cs typeface="Cambria Math"/>
              </a:rPr>
              <a:t>𝑐</a:t>
            </a:r>
            <a:r>
              <a:rPr dirty="0" sz="1600" spc="15">
                <a:latin typeface="Times New Roman"/>
                <a:cs typeface="Times New Roman"/>
              </a:rPr>
              <a:t>t  </a:t>
            </a:r>
            <a:r>
              <a:rPr dirty="0" sz="1600" spc="-5">
                <a:latin typeface="Times New Roman"/>
                <a:cs typeface="Times New Roman"/>
              </a:rPr>
              <a:t>over bit duration Tb. Again, using the same general equation, then:  E</a:t>
            </a:r>
            <a:r>
              <a:rPr dirty="0" baseline="-7936" sz="1575" spc="-7">
                <a:latin typeface="Times New Roman"/>
                <a:cs typeface="Times New Roman"/>
              </a:rPr>
              <a:t>o</a:t>
            </a:r>
            <a:r>
              <a:rPr dirty="0" sz="1600" spc="-5">
                <a:latin typeface="Times New Roman"/>
                <a:cs typeface="Times New Roman"/>
              </a:rPr>
              <a:t>=E</a:t>
            </a:r>
            <a:r>
              <a:rPr dirty="0" baseline="-7936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=[A</a:t>
            </a:r>
            <a:r>
              <a:rPr dirty="0" baseline="29100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Tb]/2 </a:t>
            </a:r>
            <a:r>
              <a:rPr dirty="0" sz="1600">
                <a:latin typeface="Times New Roman"/>
                <a:cs typeface="Times New Roman"/>
              </a:rPr>
              <a:t>since </a:t>
            </a:r>
            <a:r>
              <a:rPr dirty="0" sz="1600" spc="-5">
                <a:latin typeface="Times New Roman"/>
                <a:cs typeface="Times New Roman"/>
              </a:rPr>
              <a:t>both </a:t>
            </a:r>
            <a:r>
              <a:rPr dirty="0" sz="1600">
                <a:latin typeface="Times New Roman"/>
                <a:cs typeface="Times New Roman"/>
              </a:rPr>
              <a:t>s</a:t>
            </a:r>
            <a:r>
              <a:rPr dirty="0" baseline="-7936" sz="1575">
                <a:latin typeface="Times New Roman"/>
                <a:cs typeface="Times New Roman"/>
              </a:rPr>
              <a:t>o</a:t>
            </a:r>
            <a:r>
              <a:rPr dirty="0" sz="1600">
                <a:latin typeface="Times New Roman"/>
                <a:cs typeface="Times New Roman"/>
              </a:rPr>
              <a:t>(t) </a:t>
            </a:r>
            <a:r>
              <a:rPr dirty="0" sz="1600" spc="-5">
                <a:latin typeface="Times New Roman"/>
                <a:cs typeface="Times New Roman"/>
              </a:rPr>
              <a:t>and </a:t>
            </a:r>
            <a:r>
              <a:rPr dirty="0" sz="1600">
                <a:latin typeface="Times New Roman"/>
                <a:cs typeface="Times New Roman"/>
              </a:rPr>
              <a:t>s</a:t>
            </a:r>
            <a:r>
              <a:rPr dirty="0" baseline="-7936" sz="1575">
                <a:latin typeface="Times New Roman"/>
                <a:cs typeface="Times New Roman"/>
              </a:rPr>
              <a:t>1</a:t>
            </a:r>
            <a:r>
              <a:rPr dirty="0" sz="1600">
                <a:latin typeface="Times New Roman"/>
                <a:cs typeface="Times New Roman"/>
              </a:rPr>
              <a:t>(t) are </a:t>
            </a:r>
            <a:r>
              <a:rPr dirty="0" sz="1600" spc="-5">
                <a:latin typeface="Times New Roman"/>
                <a:cs typeface="Times New Roman"/>
              </a:rPr>
              <a:t>two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sinusoids,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35"/>
              </a:lnSpc>
            </a:pPr>
            <a:r>
              <a:rPr dirty="0" sz="1600" spc="-5">
                <a:latin typeface="Times New Roman"/>
                <a:cs typeface="Times New Roman"/>
              </a:rPr>
              <a:t>also:</a:t>
            </a:r>
            <a:endParaRPr sz="1600">
              <a:latin typeface="Times New Roman"/>
              <a:cs typeface="Times New Roman"/>
            </a:endParaRPr>
          </a:p>
          <a:p>
            <a:pPr marL="410209">
              <a:lnSpc>
                <a:spcPct val="100000"/>
              </a:lnSpc>
              <a:spcBef>
                <a:spcPts val="509"/>
              </a:spcBef>
            </a:pPr>
            <a:r>
              <a:rPr dirty="0" sz="700" spc="-35" i="1">
                <a:latin typeface="Times New Roman"/>
                <a:cs typeface="Times New Roman"/>
              </a:rPr>
              <a:t>Tb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130604" y="5614087"/>
            <a:ext cx="1782445" cy="306705"/>
          </a:xfrm>
          <a:prstGeom prst="rect">
            <a:avLst/>
          </a:prstGeom>
        </p:spPr>
        <p:txBody>
          <a:bodyPr wrap="square" lIns="0" tIns="64769" rIns="0" bIns="0" rtlCol="0" vert="horz">
            <a:spAutoFit/>
          </a:bodyPr>
          <a:lstStyle/>
          <a:p>
            <a:pPr marL="850265">
              <a:lnSpc>
                <a:spcPts val="210"/>
              </a:lnSpc>
              <a:spcBef>
                <a:spcPts val="509"/>
              </a:spcBef>
              <a:tabLst>
                <a:tab pos="1239520" algn="l"/>
              </a:tabLst>
            </a:pPr>
            <a:r>
              <a:rPr dirty="0" sz="700" spc="10">
                <a:latin typeface="Times New Roman"/>
                <a:cs typeface="Times New Roman"/>
              </a:rPr>
              <a:t>2	2</a:t>
            </a: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ts val="1590"/>
              </a:lnSpc>
              <a:tabLst>
                <a:tab pos="955675" algn="l"/>
                <a:tab pos="1335405" algn="l"/>
              </a:tabLst>
            </a:pPr>
            <a:r>
              <a:rPr dirty="0" baseline="-19097" sz="2400" spc="-7">
                <a:latin typeface="Times New Roman"/>
                <a:cs typeface="Times New Roman"/>
              </a:rPr>
              <a:t>E</a:t>
            </a:r>
            <a:r>
              <a:rPr dirty="0" baseline="-39682" sz="1575" spc="-7">
                <a:latin typeface="Times New Roman"/>
                <a:cs typeface="Times New Roman"/>
              </a:rPr>
              <a:t>01</a:t>
            </a:r>
            <a:r>
              <a:rPr dirty="0" baseline="-19097" sz="2400" spc="-7">
                <a:latin typeface="Times New Roman"/>
                <a:cs typeface="Times New Roman"/>
              </a:rPr>
              <a:t>= </a:t>
            </a:r>
            <a:r>
              <a:rPr dirty="0" baseline="-18018" sz="2775">
                <a:latin typeface="Symbol"/>
                <a:cs typeface="Symbol"/>
              </a:rPr>
              <a:t></a:t>
            </a:r>
            <a:r>
              <a:rPr dirty="0" baseline="-18018" sz="2775" spc="-6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Symbol"/>
                <a:cs typeface="Symbol"/>
              </a:rPr>
              <a:t></a:t>
            </a:r>
            <a:r>
              <a:rPr dirty="0" sz="1200" spc="20">
                <a:latin typeface="Times New Roman"/>
                <a:cs typeface="Times New Roman"/>
              </a:rPr>
              <a:t>  </a:t>
            </a:r>
            <a:r>
              <a:rPr dirty="0" sz="1200" spc="20" i="1">
                <a:latin typeface="Times New Roman"/>
                <a:cs typeface="Times New Roman"/>
              </a:rPr>
              <a:t>A	</a:t>
            </a:r>
            <a:r>
              <a:rPr dirty="0" sz="1200" spc="40">
                <a:latin typeface="Times New Roman"/>
                <a:cs typeface="Times New Roman"/>
              </a:rPr>
              <a:t>cos	</a:t>
            </a:r>
            <a:r>
              <a:rPr dirty="0" sz="1300" spc="-45" i="1">
                <a:latin typeface="Symbol"/>
                <a:cs typeface="Symbol"/>
              </a:rPr>
              <a:t></a:t>
            </a:r>
            <a:r>
              <a:rPr dirty="0" sz="1300" spc="-45" i="1">
                <a:latin typeface="Times New Roman"/>
                <a:cs typeface="Times New Roman"/>
              </a:rPr>
              <a:t> </a:t>
            </a:r>
            <a:r>
              <a:rPr dirty="0" sz="1200" spc="10" i="1">
                <a:latin typeface="Times New Roman"/>
                <a:cs typeface="Times New Roman"/>
              </a:rPr>
              <a:t>t</a:t>
            </a:r>
            <a:r>
              <a:rPr dirty="0" sz="1200" spc="290" i="1">
                <a:latin typeface="Times New Roman"/>
                <a:cs typeface="Times New Roman"/>
              </a:rPr>
              <a:t> </a:t>
            </a:r>
            <a:r>
              <a:rPr dirty="0" sz="1200" spc="15" i="1">
                <a:latin typeface="Times New Roman"/>
                <a:cs typeface="Times New Roman"/>
              </a:rPr>
              <a:t>dt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010026" y="5718428"/>
            <a:ext cx="9906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=-[A</a:t>
            </a:r>
            <a:r>
              <a:rPr dirty="0" baseline="29100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Tb]/2.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130604" y="5976419"/>
            <a:ext cx="4942840" cy="398145"/>
          </a:xfrm>
          <a:prstGeom prst="rect">
            <a:avLst/>
          </a:prstGeom>
        </p:spPr>
        <p:txBody>
          <a:bodyPr wrap="square" lIns="0" tIns="20955" rIns="0" bIns="0" rtlCol="0" vert="horz">
            <a:spAutoFit/>
          </a:bodyPr>
          <a:lstStyle/>
          <a:p>
            <a:pPr marL="447675">
              <a:lnSpc>
                <a:spcPct val="100000"/>
              </a:lnSpc>
              <a:spcBef>
                <a:spcPts val="165"/>
              </a:spcBef>
            </a:pPr>
            <a:r>
              <a:rPr dirty="0" sz="700" spc="10">
                <a:latin typeface="Times New Roman"/>
                <a:cs typeface="Times New Roman"/>
              </a:rPr>
              <a:t>0</a:t>
            </a: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600" spc="-5">
                <a:latin typeface="Times New Roman"/>
                <a:cs typeface="Times New Roman"/>
              </a:rPr>
              <a:t>Also S=[0.5E</a:t>
            </a:r>
            <a:r>
              <a:rPr dirty="0" baseline="-7936" sz="1575" spc="-7">
                <a:latin typeface="Times New Roman"/>
                <a:cs typeface="Times New Roman"/>
              </a:rPr>
              <a:t>o</a:t>
            </a:r>
            <a:r>
              <a:rPr dirty="0" sz="1600" spc="-5">
                <a:latin typeface="Times New Roman"/>
                <a:cs typeface="Times New Roman"/>
              </a:rPr>
              <a:t>+0.5E</a:t>
            </a:r>
            <a:r>
              <a:rPr dirty="0" baseline="-7936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]/Tb=A</a:t>
            </a:r>
            <a:r>
              <a:rPr dirty="0" baseline="29100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/2=average signal power,</a:t>
            </a:r>
            <a:r>
              <a:rPr dirty="0" sz="1600" spc="7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965009" y="6949619"/>
            <a:ext cx="2236470" cy="0"/>
          </a:xfrm>
          <a:custGeom>
            <a:avLst/>
            <a:gdLst/>
            <a:ahLst/>
            <a:cxnLst/>
            <a:rect l="l" t="t" r="r" b="b"/>
            <a:pathLst>
              <a:path w="2236470" h="0">
                <a:moveTo>
                  <a:pt x="0" y="0"/>
                </a:moveTo>
                <a:lnTo>
                  <a:pt x="2236280" y="0"/>
                </a:lnTo>
              </a:path>
            </a:pathLst>
          </a:custGeom>
          <a:ln w="83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830246" y="7004722"/>
            <a:ext cx="26034" cy="15875"/>
          </a:xfrm>
          <a:custGeom>
            <a:avLst/>
            <a:gdLst/>
            <a:ahLst/>
            <a:cxnLst/>
            <a:rect l="l" t="t" r="r" b="b"/>
            <a:pathLst>
              <a:path w="26035" h="15875">
                <a:moveTo>
                  <a:pt x="0" y="15590"/>
                </a:moveTo>
                <a:lnTo>
                  <a:pt x="26034" y="0"/>
                </a:lnTo>
              </a:path>
            </a:pathLst>
          </a:custGeom>
          <a:ln w="835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856280" y="7009183"/>
            <a:ext cx="38735" cy="216535"/>
          </a:xfrm>
          <a:custGeom>
            <a:avLst/>
            <a:gdLst/>
            <a:ahLst/>
            <a:cxnLst/>
            <a:rect l="l" t="t" r="r" b="b"/>
            <a:pathLst>
              <a:path w="38735" h="216534">
                <a:moveTo>
                  <a:pt x="0" y="0"/>
                </a:moveTo>
                <a:lnTo>
                  <a:pt x="38206" y="215958"/>
                </a:lnTo>
              </a:path>
            </a:pathLst>
          </a:custGeom>
          <a:ln w="172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898686" y="6647388"/>
            <a:ext cx="50800" cy="577850"/>
          </a:xfrm>
          <a:custGeom>
            <a:avLst/>
            <a:gdLst/>
            <a:ahLst/>
            <a:cxnLst/>
            <a:rect l="l" t="t" r="r" b="b"/>
            <a:pathLst>
              <a:path w="50800" h="577850">
                <a:moveTo>
                  <a:pt x="0" y="577754"/>
                </a:moveTo>
                <a:lnTo>
                  <a:pt x="50378" y="0"/>
                </a:lnTo>
              </a:path>
            </a:pathLst>
          </a:custGeom>
          <a:ln w="83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949064" y="6647388"/>
            <a:ext cx="2339975" cy="0"/>
          </a:xfrm>
          <a:custGeom>
            <a:avLst/>
            <a:gdLst/>
            <a:ahLst/>
            <a:cxnLst/>
            <a:rect l="l" t="t" r="r" b="b"/>
            <a:pathLst>
              <a:path w="2339975" h="0">
                <a:moveTo>
                  <a:pt x="0" y="0"/>
                </a:moveTo>
                <a:lnTo>
                  <a:pt x="2339461" y="0"/>
                </a:lnTo>
              </a:path>
            </a:pathLst>
          </a:custGeom>
          <a:ln w="83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866742" y="6949619"/>
            <a:ext cx="445770" cy="0"/>
          </a:xfrm>
          <a:custGeom>
            <a:avLst/>
            <a:gdLst/>
            <a:ahLst/>
            <a:cxnLst/>
            <a:rect l="l" t="t" r="r" b="b"/>
            <a:pathLst>
              <a:path w="445770" h="0">
                <a:moveTo>
                  <a:pt x="0" y="0"/>
                </a:moveTo>
                <a:lnTo>
                  <a:pt x="445398" y="0"/>
                </a:lnTo>
              </a:path>
            </a:pathLst>
          </a:custGeom>
          <a:ln w="83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731876" y="7004722"/>
            <a:ext cx="26670" cy="15875"/>
          </a:xfrm>
          <a:custGeom>
            <a:avLst/>
            <a:gdLst/>
            <a:ahLst/>
            <a:cxnLst/>
            <a:rect l="l" t="t" r="r" b="b"/>
            <a:pathLst>
              <a:path w="26670" h="15875">
                <a:moveTo>
                  <a:pt x="0" y="15590"/>
                </a:moveTo>
                <a:lnTo>
                  <a:pt x="26119" y="0"/>
                </a:lnTo>
              </a:path>
            </a:pathLst>
          </a:custGeom>
          <a:ln w="835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757995" y="7009183"/>
            <a:ext cx="38735" cy="216535"/>
          </a:xfrm>
          <a:custGeom>
            <a:avLst/>
            <a:gdLst/>
            <a:ahLst/>
            <a:cxnLst/>
            <a:rect l="l" t="t" r="r" b="b"/>
            <a:pathLst>
              <a:path w="38735" h="216534">
                <a:moveTo>
                  <a:pt x="0" y="0"/>
                </a:moveTo>
                <a:lnTo>
                  <a:pt x="38240" y="215958"/>
                </a:lnTo>
              </a:path>
            </a:pathLst>
          </a:custGeom>
          <a:ln w="172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800333" y="6647388"/>
            <a:ext cx="50800" cy="577850"/>
          </a:xfrm>
          <a:custGeom>
            <a:avLst/>
            <a:gdLst/>
            <a:ahLst/>
            <a:cxnLst/>
            <a:rect l="l" t="t" r="r" b="b"/>
            <a:pathLst>
              <a:path w="50800" h="577850">
                <a:moveTo>
                  <a:pt x="0" y="577754"/>
                </a:moveTo>
                <a:lnTo>
                  <a:pt x="50361" y="0"/>
                </a:lnTo>
              </a:path>
            </a:pathLst>
          </a:custGeom>
          <a:ln w="83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850694" y="6647388"/>
            <a:ext cx="549275" cy="0"/>
          </a:xfrm>
          <a:custGeom>
            <a:avLst/>
            <a:gdLst/>
            <a:ahLst/>
            <a:cxnLst/>
            <a:rect l="l" t="t" r="r" b="b"/>
            <a:pathLst>
              <a:path w="549275" h="0">
                <a:moveTo>
                  <a:pt x="0" y="0"/>
                </a:moveTo>
                <a:lnTo>
                  <a:pt x="548852" y="0"/>
                </a:lnTo>
              </a:path>
            </a:pathLst>
          </a:custGeom>
          <a:ln w="83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5309171" y="6833190"/>
            <a:ext cx="78105" cy="2127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200" spc="1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089971" y="7110906"/>
            <a:ext cx="71755" cy="1346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700" spc="10" i="1">
                <a:latin typeface="Times New Roman"/>
                <a:cs typeface="Times New Roman"/>
              </a:rPr>
              <a:t>o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136807" y="7110906"/>
            <a:ext cx="71755" cy="1346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700" spc="10" i="1">
                <a:latin typeface="Times New Roman"/>
                <a:cs typeface="Times New Roman"/>
              </a:rPr>
              <a:t>o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883746" y="6703509"/>
            <a:ext cx="386715" cy="2127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200" spc="20" i="1">
                <a:latin typeface="Times New Roman"/>
                <a:cs typeface="Times New Roman"/>
              </a:rPr>
              <a:t>A</a:t>
            </a:r>
            <a:r>
              <a:rPr dirty="0" sz="1200" spc="-200" i="1">
                <a:latin typeface="Times New Roman"/>
                <a:cs typeface="Times New Roman"/>
              </a:rPr>
              <a:t> </a:t>
            </a:r>
            <a:r>
              <a:rPr dirty="0" baseline="59523" sz="1050" spc="15">
                <a:latin typeface="Times New Roman"/>
                <a:cs typeface="Times New Roman"/>
              </a:rPr>
              <a:t>2 </a:t>
            </a:r>
            <a:r>
              <a:rPr dirty="0" sz="1200" spc="45" i="1">
                <a:latin typeface="Times New Roman"/>
                <a:cs typeface="Times New Roman"/>
              </a:rPr>
              <a:t>Tb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950209" y="6703509"/>
            <a:ext cx="728980" cy="2127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200" spc="10">
                <a:latin typeface="Times New Roman"/>
                <a:cs typeface="Times New Roman"/>
              </a:rPr>
              <a:t>[</a:t>
            </a:r>
            <a:r>
              <a:rPr dirty="0" sz="1200" spc="-175">
                <a:latin typeface="Times New Roman"/>
                <a:cs typeface="Times New Roman"/>
              </a:rPr>
              <a:t> </a:t>
            </a:r>
            <a:r>
              <a:rPr dirty="0" sz="1200" spc="15">
                <a:latin typeface="Times New Roman"/>
                <a:cs typeface="Times New Roman"/>
              </a:rPr>
              <a:t>0</a:t>
            </a:r>
            <a:r>
              <a:rPr dirty="0" sz="1200" spc="-125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.5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20" i="1">
                <a:latin typeface="Times New Roman"/>
                <a:cs typeface="Times New Roman"/>
              </a:rPr>
              <a:t>A</a:t>
            </a:r>
            <a:r>
              <a:rPr dirty="0" sz="1200" spc="-55" i="1">
                <a:latin typeface="Times New Roman"/>
                <a:cs typeface="Times New Roman"/>
              </a:rPr>
              <a:t> </a:t>
            </a:r>
            <a:r>
              <a:rPr dirty="0" baseline="59523" sz="1050" spc="15">
                <a:latin typeface="Times New Roman"/>
                <a:cs typeface="Times New Roman"/>
              </a:rPr>
              <a:t>2</a:t>
            </a:r>
            <a:r>
              <a:rPr dirty="0" baseline="59523" sz="1050" spc="-142">
                <a:latin typeface="Times New Roman"/>
                <a:cs typeface="Times New Roman"/>
              </a:rPr>
              <a:t> </a:t>
            </a:r>
            <a:r>
              <a:rPr dirty="0" sz="1200" spc="45" i="1">
                <a:latin typeface="Times New Roman"/>
                <a:cs typeface="Times New Roman"/>
              </a:rPr>
              <a:t>Tb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959032" y="6985510"/>
            <a:ext cx="12065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40" i="1">
                <a:latin typeface="Symbol"/>
                <a:cs typeface="Symbol"/>
              </a:rPr>
              <a:t>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925631" y="6985510"/>
            <a:ext cx="20066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25">
                <a:latin typeface="Times New Roman"/>
                <a:cs typeface="Times New Roman"/>
              </a:rPr>
              <a:t>2</a:t>
            </a:r>
            <a:r>
              <a:rPr dirty="0" sz="1300" spc="-40" i="1">
                <a:latin typeface="Symbol"/>
                <a:cs typeface="Symbol"/>
              </a:rPr>
              <a:t>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198149" y="6833190"/>
            <a:ext cx="518159" cy="2127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200" spc="10">
                <a:latin typeface="Times New Roman"/>
                <a:cs typeface="Times New Roman"/>
              </a:rPr>
              <a:t>) </a:t>
            </a:r>
            <a:r>
              <a:rPr dirty="0" sz="1200" spc="20">
                <a:latin typeface="Symbol"/>
                <a:cs typeface="Symbol"/>
              </a:rPr>
              <a:t>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25" i="1">
                <a:latin typeface="Times New Roman"/>
                <a:cs typeface="Times New Roman"/>
              </a:rPr>
              <a:t>Q</a:t>
            </a:r>
            <a:r>
              <a:rPr dirty="0" sz="1200" spc="-170" i="1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(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736631" y="6703509"/>
            <a:ext cx="1422400" cy="2127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62560" indent="-149860">
              <a:lnSpc>
                <a:spcPct val="100000"/>
              </a:lnSpc>
              <a:spcBef>
                <a:spcPts val="125"/>
              </a:spcBef>
              <a:buFont typeface="Symbol"/>
              <a:buChar char=""/>
              <a:tabLst>
                <a:tab pos="163195" algn="l"/>
              </a:tabLst>
            </a:pPr>
            <a:r>
              <a:rPr dirty="0" sz="1200" spc="15">
                <a:latin typeface="Times New Roman"/>
                <a:cs typeface="Times New Roman"/>
              </a:rPr>
              <a:t>0</a:t>
            </a:r>
            <a:r>
              <a:rPr dirty="0" sz="1200" spc="-114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.5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20" i="1">
                <a:latin typeface="Times New Roman"/>
                <a:cs typeface="Times New Roman"/>
              </a:rPr>
              <a:t>A</a:t>
            </a:r>
            <a:r>
              <a:rPr dirty="0" sz="1200" spc="-40" i="1">
                <a:latin typeface="Times New Roman"/>
                <a:cs typeface="Times New Roman"/>
              </a:rPr>
              <a:t> </a:t>
            </a:r>
            <a:r>
              <a:rPr dirty="0" baseline="59523" sz="1050" spc="15">
                <a:latin typeface="Times New Roman"/>
                <a:cs typeface="Times New Roman"/>
              </a:rPr>
              <a:t>2</a:t>
            </a:r>
            <a:r>
              <a:rPr dirty="0" baseline="59523" sz="1050" spc="-135">
                <a:latin typeface="Times New Roman"/>
                <a:cs typeface="Times New Roman"/>
              </a:rPr>
              <a:t> </a:t>
            </a:r>
            <a:r>
              <a:rPr dirty="0" sz="1200" spc="30" i="1">
                <a:latin typeface="Times New Roman"/>
                <a:cs typeface="Times New Roman"/>
              </a:rPr>
              <a:t>Tb</a:t>
            </a:r>
            <a:r>
              <a:rPr dirty="0" sz="1200" spc="35" i="1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Symbol"/>
                <a:cs typeface="Symbol"/>
              </a:rPr>
              <a:t></a:t>
            </a:r>
            <a:r>
              <a:rPr dirty="0" sz="1200" spc="335">
                <a:latin typeface="Times New Roman"/>
                <a:cs typeface="Times New Roman"/>
              </a:rPr>
              <a:t> </a:t>
            </a:r>
            <a:r>
              <a:rPr dirty="0" sz="1200" spc="20" i="1">
                <a:latin typeface="Times New Roman"/>
                <a:cs typeface="Times New Roman"/>
              </a:rPr>
              <a:t>A</a:t>
            </a:r>
            <a:r>
              <a:rPr dirty="0" sz="1200" spc="-40" i="1">
                <a:latin typeface="Times New Roman"/>
                <a:cs typeface="Times New Roman"/>
              </a:rPr>
              <a:t> </a:t>
            </a:r>
            <a:r>
              <a:rPr dirty="0" baseline="59523" sz="1050" spc="15">
                <a:latin typeface="Times New Roman"/>
                <a:cs typeface="Times New Roman"/>
              </a:rPr>
              <a:t>2</a:t>
            </a:r>
            <a:r>
              <a:rPr dirty="0" baseline="59523" sz="1050" spc="-127">
                <a:latin typeface="Times New Roman"/>
                <a:cs typeface="Times New Roman"/>
              </a:rPr>
              <a:t> </a:t>
            </a:r>
            <a:r>
              <a:rPr dirty="0" sz="1200" spc="45" i="1">
                <a:latin typeface="Times New Roman"/>
                <a:cs typeface="Times New Roman"/>
              </a:rPr>
              <a:t>Tb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187743" y="6833190"/>
            <a:ext cx="626745" cy="2127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200" spc="15" i="1">
                <a:latin typeface="Times New Roman"/>
                <a:cs typeface="Times New Roman"/>
              </a:rPr>
              <a:t>pe </a:t>
            </a:r>
            <a:r>
              <a:rPr dirty="0" sz="1200" spc="20">
                <a:latin typeface="Symbol"/>
                <a:cs typeface="Symbol"/>
              </a:rPr>
              <a:t>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25" i="1">
                <a:latin typeface="Times New Roman"/>
                <a:cs typeface="Times New Roman"/>
              </a:rPr>
              <a:t>Q</a:t>
            </a:r>
            <a:r>
              <a:rPr dirty="0" sz="1200" spc="-90" i="1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(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1973493" y="7608838"/>
            <a:ext cx="440690" cy="0"/>
          </a:xfrm>
          <a:custGeom>
            <a:avLst/>
            <a:gdLst/>
            <a:ahLst/>
            <a:cxnLst/>
            <a:rect l="l" t="t" r="r" b="b"/>
            <a:pathLst>
              <a:path w="440689" h="0">
                <a:moveTo>
                  <a:pt x="0" y="0"/>
                </a:moveTo>
                <a:lnTo>
                  <a:pt x="440561" y="0"/>
                </a:lnTo>
              </a:path>
            </a:pathLst>
          </a:custGeom>
          <a:ln w="82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837113" y="7674686"/>
            <a:ext cx="27305" cy="15240"/>
          </a:xfrm>
          <a:custGeom>
            <a:avLst/>
            <a:gdLst/>
            <a:ahLst/>
            <a:cxnLst/>
            <a:rect l="l" t="t" r="r" b="b"/>
            <a:pathLst>
              <a:path w="27305" h="15240">
                <a:moveTo>
                  <a:pt x="0" y="14923"/>
                </a:moveTo>
                <a:lnTo>
                  <a:pt x="26757" y="0"/>
                </a:lnTo>
              </a:path>
            </a:pathLst>
          </a:custGeom>
          <a:ln w="83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863871" y="7679104"/>
            <a:ext cx="38735" cy="205740"/>
          </a:xfrm>
          <a:custGeom>
            <a:avLst/>
            <a:gdLst/>
            <a:ahLst/>
            <a:cxnLst/>
            <a:rect l="l" t="t" r="r" b="b"/>
            <a:pathLst>
              <a:path w="38735" h="205740">
                <a:moveTo>
                  <a:pt x="0" y="0"/>
                </a:moveTo>
                <a:lnTo>
                  <a:pt x="38245" y="205248"/>
                </a:lnTo>
              </a:path>
            </a:pathLst>
          </a:custGeom>
          <a:ln w="174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906365" y="7332784"/>
            <a:ext cx="51435" cy="551815"/>
          </a:xfrm>
          <a:custGeom>
            <a:avLst/>
            <a:gdLst/>
            <a:ahLst/>
            <a:cxnLst/>
            <a:rect l="l" t="t" r="r" b="b"/>
            <a:pathLst>
              <a:path w="51435" h="551815">
                <a:moveTo>
                  <a:pt x="0" y="551568"/>
                </a:moveTo>
                <a:lnTo>
                  <a:pt x="50976" y="0"/>
                </a:lnTo>
              </a:path>
            </a:pathLst>
          </a:custGeom>
          <a:ln w="849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957341" y="7332784"/>
            <a:ext cx="546100" cy="0"/>
          </a:xfrm>
          <a:custGeom>
            <a:avLst/>
            <a:gdLst/>
            <a:ahLst/>
            <a:cxnLst/>
            <a:rect l="l" t="t" r="r" b="b"/>
            <a:pathLst>
              <a:path w="546100" h="0">
                <a:moveTo>
                  <a:pt x="0" y="0"/>
                </a:moveTo>
                <a:lnTo>
                  <a:pt x="545501" y="0"/>
                </a:lnTo>
              </a:path>
            </a:pathLst>
          </a:custGeom>
          <a:ln w="82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2950988" y="7597777"/>
            <a:ext cx="27305" cy="15875"/>
          </a:xfrm>
          <a:custGeom>
            <a:avLst/>
            <a:gdLst/>
            <a:ahLst/>
            <a:cxnLst/>
            <a:rect l="l" t="t" r="r" b="b"/>
            <a:pathLst>
              <a:path w="27305" h="15875">
                <a:moveTo>
                  <a:pt x="0" y="15496"/>
                </a:moveTo>
                <a:lnTo>
                  <a:pt x="26775" y="0"/>
                </a:lnTo>
              </a:path>
            </a:pathLst>
          </a:custGeom>
          <a:ln w="834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2977763" y="7602211"/>
            <a:ext cx="38735" cy="71120"/>
          </a:xfrm>
          <a:custGeom>
            <a:avLst/>
            <a:gdLst/>
            <a:ahLst/>
            <a:cxnLst/>
            <a:rect l="l" t="t" r="r" b="b"/>
            <a:pathLst>
              <a:path w="38735" h="71120">
                <a:moveTo>
                  <a:pt x="0" y="0"/>
                </a:moveTo>
                <a:lnTo>
                  <a:pt x="38348" y="70805"/>
                </a:lnTo>
              </a:path>
            </a:pathLst>
          </a:custGeom>
          <a:ln w="173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020257" y="7462236"/>
            <a:ext cx="51435" cy="210820"/>
          </a:xfrm>
          <a:custGeom>
            <a:avLst/>
            <a:gdLst/>
            <a:ahLst/>
            <a:cxnLst/>
            <a:rect l="l" t="t" r="r" b="b"/>
            <a:pathLst>
              <a:path w="51435" h="210820">
                <a:moveTo>
                  <a:pt x="0" y="210779"/>
                </a:moveTo>
                <a:lnTo>
                  <a:pt x="50958" y="0"/>
                </a:lnTo>
              </a:path>
            </a:pathLst>
          </a:custGeom>
          <a:ln w="84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3071216" y="7462236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 h="0">
                <a:moveTo>
                  <a:pt x="0" y="0"/>
                </a:moveTo>
                <a:lnTo>
                  <a:pt x="253239" y="0"/>
                </a:lnTo>
              </a:path>
            </a:pathLst>
          </a:custGeom>
          <a:ln w="82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 txBox="1"/>
          <p:nvPr/>
        </p:nvSpPr>
        <p:spPr>
          <a:xfrm>
            <a:off x="2067841" y="7362754"/>
            <a:ext cx="215900" cy="2127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200" spc="25">
                <a:latin typeface="Times New Roman"/>
                <a:cs typeface="Times New Roman"/>
              </a:rPr>
              <a:t>2</a:t>
            </a:r>
            <a:r>
              <a:rPr dirty="0" sz="1200" spc="-130">
                <a:latin typeface="Times New Roman"/>
                <a:cs typeface="Times New Roman"/>
              </a:rPr>
              <a:t> </a:t>
            </a:r>
            <a:r>
              <a:rPr dirty="0" sz="1200" spc="25" i="1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081436" y="7770458"/>
            <a:ext cx="72390" cy="1352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700" spc="15" i="1">
                <a:latin typeface="Times New Roman"/>
                <a:cs typeface="Times New Roman"/>
              </a:rPr>
              <a:t>o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948891" y="7483368"/>
            <a:ext cx="1451610" cy="3841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74345">
              <a:lnSpc>
                <a:spcPts val="1415"/>
              </a:lnSpc>
              <a:spcBef>
                <a:spcPts val="95"/>
              </a:spcBef>
              <a:tabLst>
                <a:tab pos="1135380" algn="l"/>
              </a:tabLst>
            </a:pPr>
            <a:r>
              <a:rPr dirty="0" sz="1200" spc="15">
                <a:latin typeface="Times New Roman"/>
                <a:cs typeface="Times New Roman"/>
              </a:rPr>
              <a:t>)  </a:t>
            </a:r>
            <a:r>
              <a:rPr dirty="0" sz="1200" spc="30">
                <a:latin typeface="Symbol"/>
                <a:cs typeface="Symbol"/>
              </a:rPr>
              <a:t>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 spc="40" i="1">
                <a:latin typeface="Times New Roman"/>
                <a:cs typeface="Times New Roman"/>
              </a:rPr>
              <a:t>Q</a:t>
            </a:r>
            <a:r>
              <a:rPr dirty="0" sz="1200" spc="15" i="1">
                <a:latin typeface="Times New Roman"/>
                <a:cs typeface="Times New Roman"/>
              </a:rPr>
              <a:t> </a:t>
            </a:r>
            <a:r>
              <a:rPr dirty="0" sz="1200" spc="15">
                <a:latin typeface="Times New Roman"/>
                <a:cs typeface="Times New Roman"/>
              </a:rPr>
              <a:t>(	</a:t>
            </a:r>
            <a:r>
              <a:rPr dirty="0" sz="1200" spc="25">
                <a:latin typeface="Times New Roman"/>
                <a:cs typeface="Times New Roman"/>
              </a:rPr>
              <a:t>2 </a:t>
            </a:r>
            <a:r>
              <a:rPr dirty="0" sz="1300" spc="-25" i="1">
                <a:latin typeface="Symbol"/>
                <a:cs typeface="Symbol"/>
              </a:rPr>
              <a:t></a:t>
            </a:r>
            <a:r>
              <a:rPr dirty="0" sz="1300" spc="-85" i="1">
                <a:latin typeface="Times New Roman"/>
                <a:cs typeface="Times New Roman"/>
              </a:rPr>
              <a:t> </a:t>
            </a:r>
            <a:r>
              <a:rPr dirty="0" sz="1200" spc="15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5"/>
              </a:lnSpc>
            </a:pPr>
            <a:r>
              <a:rPr dirty="0" sz="1300" spc="-30" i="1">
                <a:latin typeface="Symbol"/>
                <a:cs typeface="Symbol"/>
              </a:rPr>
              <a:t></a:t>
            </a:r>
            <a:r>
              <a:rPr dirty="0" sz="1300" spc="-20" i="1">
                <a:latin typeface="Times New Roman"/>
                <a:cs typeface="Times New Roman"/>
              </a:rPr>
              <a:t> </a:t>
            </a:r>
            <a:r>
              <a:rPr dirty="0" sz="1200" spc="80" i="1">
                <a:latin typeface="Times New Roman"/>
                <a:cs typeface="Times New Roman"/>
              </a:rPr>
              <a:t>Rb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188415" y="7492207"/>
            <a:ext cx="632460" cy="2127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200" spc="25" i="1">
                <a:latin typeface="Times New Roman"/>
                <a:cs typeface="Times New Roman"/>
              </a:rPr>
              <a:t>pe </a:t>
            </a:r>
            <a:r>
              <a:rPr dirty="0" sz="1200" spc="30">
                <a:latin typeface="Symbol"/>
                <a:cs typeface="Symbol"/>
              </a:rPr>
              <a:t>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40" i="1">
                <a:latin typeface="Times New Roman"/>
                <a:cs typeface="Times New Roman"/>
              </a:rPr>
              <a:t>Q</a:t>
            </a:r>
            <a:r>
              <a:rPr dirty="0" sz="1200" spc="-135" i="1">
                <a:latin typeface="Times New Roman"/>
                <a:cs typeface="Times New Roman"/>
              </a:rPr>
              <a:t> </a:t>
            </a:r>
            <a:r>
              <a:rPr dirty="0" sz="1200" spc="15">
                <a:latin typeface="Times New Roman"/>
                <a:cs typeface="Times New Roman"/>
              </a:rPr>
              <a:t>(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487039" y="7518653"/>
            <a:ext cx="21640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which is better </a:t>
            </a:r>
            <a:r>
              <a:rPr dirty="0" sz="1600">
                <a:latin typeface="Times New Roman"/>
                <a:cs typeface="Times New Roman"/>
              </a:rPr>
              <a:t>than</a:t>
            </a:r>
            <a:r>
              <a:rPr dirty="0" sz="1600" spc="-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OOK.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589280" y="7905750"/>
            <a:ext cx="26384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600" spc="-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3-FSK (frequency </a:t>
            </a:r>
            <a:r>
              <a:rPr dirty="0" u="sng" sz="160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shift</a:t>
            </a:r>
            <a:r>
              <a:rPr dirty="0" u="sng" sz="1600" spc="-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keying):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589280" y="8373617"/>
            <a:ext cx="3448050" cy="767715"/>
          </a:xfrm>
          <a:prstGeom prst="rect">
            <a:avLst/>
          </a:prstGeom>
        </p:spPr>
        <p:txBody>
          <a:bodyPr wrap="square" lIns="0" tIns="7620" rIns="0" bIns="0" rtlCol="0" vert="horz">
            <a:spAutoFit/>
          </a:bodyPr>
          <a:lstStyle/>
          <a:p>
            <a:pPr marL="621030" marR="1358265" indent="-608965">
              <a:lnSpc>
                <a:spcPct val="101899"/>
              </a:lnSpc>
              <a:spcBef>
                <a:spcPts val="60"/>
              </a:spcBef>
            </a:pPr>
            <a:r>
              <a:rPr dirty="0" sz="1600" spc="-5">
                <a:latin typeface="Times New Roman"/>
                <a:cs typeface="Times New Roman"/>
              </a:rPr>
              <a:t>Here the two signals are :  </a:t>
            </a:r>
            <a:r>
              <a:rPr dirty="0" sz="1600">
                <a:latin typeface="Times New Roman"/>
                <a:cs typeface="Times New Roman"/>
              </a:rPr>
              <a:t>s</a:t>
            </a:r>
            <a:r>
              <a:rPr dirty="0" baseline="-7936" sz="1575">
                <a:latin typeface="Times New Roman"/>
                <a:cs typeface="Times New Roman"/>
              </a:rPr>
              <a:t>o</a:t>
            </a:r>
            <a:r>
              <a:rPr dirty="0" sz="1600">
                <a:latin typeface="Times New Roman"/>
                <a:cs typeface="Times New Roman"/>
              </a:rPr>
              <a:t>(t)=Acos</a:t>
            </a:r>
            <a:r>
              <a:rPr dirty="0" sz="1600">
                <a:latin typeface="Symbol"/>
                <a:cs typeface="Symbol"/>
              </a:rPr>
              <a:t></a:t>
            </a:r>
            <a:r>
              <a:rPr dirty="0" baseline="-7936" sz="1575">
                <a:latin typeface="Times New Roman"/>
                <a:cs typeface="Times New Roman"/>
              </a:rPr>
              <a:t>1</a:t>
            </a:r>
            <a:r>
              <a:rPr dirty="0" sz="1600">
                <a:latin typeface="Times New Roman"/>
                <a:cs typeface="Times New Roman"/>
              </a:rPr>
              <a:t>t,</a:t>
            </a:r>
            <a:endParaRPr sz="1600">
              <a:latin typeface="Times New Roman"/>
              <a:cs typeface="Times New Roman"/>
            </a:endParaRPr>
          </a:p>
          <a:p>
            <a:pPr marL="570230">
              <a:lnSpc>
                <a:spcPct val="100000"/>
              </a:lnSpc>
              <a:spcBef>
                <a:spcPts val="50"/>
              </a:spcBef>
            </a:pPr>
            <a:r>
              <a:rPr dirty="0" sz="1600" spc="-5">
                <a:latin typeface="Times New Roman"/>
                <a:cs typeface="Times New Roman"/>
              </a:rPr>
              <a:t>s</a:t>
            </a:r>
            <a:r>
              <a:rPr dirty="0" baseline="-7936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(t)=Acos</a:t>
            </a:r>
            <a:r>
              <a:rPr dirty="0" sz="1600" spc="-5">
                <a:latin typeface="Symbol"/>
                <a:cs typeface="Symbol"/>
              </a:rPr>
              <a:t></a:t>
            </a:r>
            <a:r>
              <a:rPr dirty="0" baseline="-7936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t over bit duration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Tb.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589280" y="9105391"/>
            <a:ext cx="2366010" cy="5175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Note that pe depends also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on</a:t>
            </a:r>
            <a:endParaRPr sz="1600">
              <a:latin typeface="Times New Roman"/>
              <a:cs typeface="Times New Roman"/>
            </a:endParaRPr>
          </a:p>
          <a:p>
            <a:pPr marL="553720">
              <a:lnSpc>
                <a:spcPct val="100000"/>
              </a:lnSpc>
              <a:spcBef>
                <a:spcPts val="35"/>
              </a:spcBef>
            </a:pPr>
            <a:r>
              <a:rPr dirty="0" sz="1600" spc="-5">
                <a:latin typeface="Symbol"/>
                <a:cs typeface="Symbol"/>
              </a:rPr>
              <a:t></a:t>
            </a:r>
            <a:r>
              <a:rPr dirty="0" sz="1600" spc="-5">
                <a:latin typeface="Times New Roman"/>
                <a:cs typeface="Times New Roman"/>
              </a:rPr>
              <a:t>=</a:t>
            </a:r>
            <a:r>
              <a:rPr dirty="0" sz="1600" spc="-5">
                <a:latin typeface="Symbol"/>
                <a:cs typeface="Symbol"/>
              </a:rPr>
              <a:t></a:t>
            </a:r>
            <a:r>
              <a:rPr dirty="0" baseline="-7936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-</a:t>
            </a:r>
            <a:r>
              <a:rPr dirty="0" sz="1600" spc="-5">
                <a:latin typeface="Symbol"/>
                <a:cs typeface="Symbol"/>
              </a:rPr>
              <a:t></a:t>
            </a:r>
            <a:r>
              <a:rPr dirty="0" baseline="-7936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=2π</a:t>
            </a:r>
            <a:r>
              <a:rPr dirty="0" sz="1600" spc="-5">
                <a:latin typeface="Symbol"/>
                <a:cs typeface="Symbol"/>
              </a:rPr>
              <a:t></a:t>
            </a:r>
            <a:r>
              <a:rPr dirty="0" sz="1600" spc="-5">
                <a:latin typeface="Times New Roman"/>
                <a:cs typeface="Times New Roman"/>
              </a:rPr>
              <a:t>f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=2π</a:t>
            </a:r>
            <a:r>
              <a:rPr dirty="0" sz="1200" spc="-5">
                <a:latin typeface="Times New Roman"/>
                <a:cs typeface="Times New Roman"/>
              </a:rPr>
              <a:t>f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1498091" y="914399"/>
            <a:ext cx="4762500" cy="338175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5649467" y="8819388"/>
            <a:ext cx="0" cy="563245"/>
          </a:xfrm>
          <a:custGeom>
            <a:avLst/>
            <a:gdLst/>
            <a:ahLst/>
            <a:cxnLst/>
            <a:rect l="l" t="t" r="r" b="b"/>
            <a:pathLst>
              <a:path w="0" h="563245">
                <a:moveTo>
                  <a:pt x="0" y="0"/>
                </a:moveTo>
                <a:lnTo>
                  <a:pt x="0" y="563245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 txBox="1"/>
          <p:nvPr/>
        </p:nvSpPr>
        <p:spPr>
          <a:xfrm>
            <a:off x="5537072" y="9489439"/>
            <a:ext cx="1092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mbria Math"/>
                <a:cs typeface="Cambria Math"/>
              </a:rPr>
              <a:t>𝑓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5159727" y="9472872"/>
            <a:ext cx="511175" cy="26479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443230" algn="l"/>
              </a:tabLst>
            </a:pPr>
            <a:r>
              <a:rPr dirty="0" sz="1550" spc="-325">
                <a:latin typeface="Times New Roman"/>
                <a:cs typeface="Times New Roman"/>
              </a:rPr>
              <a:t>F</a:t>
            </a:r>
            <a:r>
              <a:rPr dirty="0" baseline="-11695" sz="1425" spc="-254">
                <a:latin typeface="Times New Roman"/>
                <a:cs typeface="Times New Roman"/>
              </a:rPr>
              <a:t>1</a:t>
            </a:r>
            <a:r>
              <a:rPr dirty="0" baseline="-11695" sz="1425">
                <a:latin typeface="Times New Roman"/>
                <a:cs typeface="Times New Roman"/>
              </a:rPr>
              <a:t>	</a:t>
            </a:r>
            <a:r>
              <a:rPr dirty="0" sz="850" spc="85">
                <a:latin typeface="Cambria Math"/>
                <a:cs typeface="Cambria Math"/>
              </a:rPr>
              <a:t>𝑐</a:t>
            </a:r>
            <a:endParaRPr sz="85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60547" y="1653106"/>
            <a:ext cx="0" cy="1356360"/>
          </a:xfrm>
          <a:custGeom>
            <a:avLst/>
            <a:gdLst/>
            <a:ahLst/>
            <a:cxnLst/>
            <a:rect l="l" t="t" r="r" b="b"/>
            <a:pathLst>
              <a:path w="0" h="1356360">
                <a:moveTo>
                  <a:pt x="0" y="1355943"/>
                </a:moveTo>
                <a:lnTo>
                  <a:pt x="0" y="0"/>
                </a:lnTo>
              </a:path>
            </a:pathLst>
          </a:custGeom>
          <a:ln w="3177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375380" y="1566133"/>
            <a:ext cx="170333" cy="1150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453810" y="2372061"/>
            <a:ext cx="2954020" cy="0"/>
          </a:xfrm>
          <a:custGeom>
            <a:avLst/>
            <a:gdLst/>
            <a:ahLst/>
            <a:cxnLst/>
            <a:rect l="l" t="t" r="r" b="b"/>
            <a:pathLst>
              <a:path w="2954020" h="0">
                <a:moveTo>
                  <a:pt x="2953527" y="0"/>
                </a:moveTo>
                <a:lnTo>
                  <a:pt x="0" y="0"/>
                </a:lnTo>
              </a:path>
            </a:pathLst>
          </a:custGeom>
          <a:ln w="2145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366025" y="2314556"/>
            <a:ext cx="170333" cy="11500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287323" y="1231076"/>
            <a:ext cx="45339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270">
                <a:latin typeface="Times New Roman"/>
                <a:cs typeface="Times New Roman"/>
              </a:rPr>
              <a:t>Φ(t)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41663" y="2193784"/>
            <a:ext cx="9652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180">
                <a:latin typeface="Times New Roman"/>
                <a:cs typeface="Times New Roman"/>
              </a:rPr>
              <a:t>t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460547" y="2899189"/>
            <a:ext cx="0" cy="109855"/>
          </a:xfrm>
          <a:custGeom>
            <a:avLst/>
            <a:gdLst/>
            <a:ahLst/>
            <a:cxnLst/>
            <a:rect l="l" t="t" r="r" b="b"/>
            <a:pathLst>
              <a:path w="0" h="109855">
                <a:moveTo>
                  <a:pt x="0" y="0"/>
                </a:moveTo>
                <a:lnTo>
                  <a:pt x="0" y="109860"/>
                </a:lnTo>
              </a:path>
            </a:pathLst>
          </a:custGeom>
          <a:ln w="211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550354" y="2953261"/>
            <a:ext cx="727710" cy="1270"/>
          </a:xfrm>
          <a:custGeom>
            <a:avLst/>
            <a:gdLst/>
            <a:ahLst/>
            <a:cxnLst/>
            <a:rect l="l" t="t" r="r" b="b"/>
            <a:pathLst>
              <a:path w="727710" h="1269">
                <a:moveTo>
                  <a:pt x="0" y="715"/>
                </a:moveTo>
                <a:lnTo>
                  <a:pt x="727455" y="0"/>
                </a:lnTo>
              </a:path>
            </a:pathLst>
          </a:custGeom>
          <a:ln w="143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460547" y="2913923"/>
            <a:ext cx="118724" cy="8010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248890" y="2902050"/>
            <a:ext cx="129317" cy="10699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848216" y="2986980"/>
            <a:ext cx="227329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345">
                <a:latin typeface="Times New Roman"/>
                <a:cs typeface="Times New Roman"/>
              </a:rPr>
              <a:t>T</a:t>
            </a:r>
            <a:r>
              <a:rPr dirty="0" baseline="-11111" sz="1125" spc="284">
                <a:latin typeface="Times New Roman"/>
                <a:cs typeface="Times New Roman"/>
              </a:rPr>
              <a:t>b</a:t>
            </a:r>
            <a:endParaRPr baseline="-11111" sz="1125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457422" y="2951258"/>
            <a:ext cx="765810" cy="1905"/>
          </a:xfrm>
          <a:custGeom>
            <a:avLst/>
            <a:gdLst/>
            <a:ahLst/>
            <a:cxnLst/>
            <a:rect l="l" t="t" r="r" b="b"/>
            <a:pathLst>
              <a:path w="765810" h="1905">
                <a:moveTo>
                  <a:pt x="0" y="0"/>
                </a:moveTo>
                <a:lnTo>
                  <a:pt x="765208" y="1430"/>
                </a:lnTo>
              </a:path>
            </a:pathLst>
          </a:custGeom>
          <a:ln w="143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367615" y="2911205"/>
            <a:ext cx="118809" cy="8010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93605" y="2900190"/>
            <a:ext cx="129445" cy="10685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770844" y="2983690"/>
            <a:ext cx="214629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100" spc="345">
                <a:latin typeface="Times New Roman"/>
                <a:cs typeface="Times New Roman"/>
              </a:rPr>
              <a:t>T</a:t>
            </a:r>
            <a:r>
              <a:rPr dirty="0" baseline="-11111" sz="1125" spc="277">
                <a:latin typeface="Times New Roman"/>
                <a:cs typeface="Times New Roman"/>
              </a:rPr>
              <a:t>b</a:t>
            </a:r>
            <a:endParaRPr baseline="-11111" sz="1125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402285" y="2953404"/>
            <a:ext cx="689610" cy="4445"/>
          </a:xfrm>
          <a:custGeom>
            <a:avLst/>
            <a:gdLst/>
            <a:ahLst/>
            <a:cxnLst/>
            <a:rect l="l" t="t" r="r" b="b"/>
            <a:pathLst>
              <a:path w="689610" h="4444">
                <a:moveTo>
                  <a:pt x="0" y="0"/>
                </a:moveTo>
                <a:lnTo>
                  <a:pt x="689596" y="4434"/>
                </a:lnTo>
              </a:path>
            </a:pathLst>
          </a:custGeom>
          <a:ln w="143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312457" y="2913494"/>
            <a:ext cx="119063" cy="8010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062645" y="2899189"/>
            <a:ext cx="129656" cy="10685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4668601" y="2983690"/>
            <a:ext cx="227329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345">
                <a:latin typeface="Times New Roman"/>
                <a:cs typeface="Times New Roman"/>
              </a:rPr>
              <a:t>T</a:t>
            </a:r>
            <a:r>
              <a:rPr dirty="0" baseline="-11111" sz="1125" spc="277">
                <a:latin typeface="Times New Roman"/>
                <a:cs typeface="Times New Roman"/>
              </a:rPr>
              <a:t>b</a:t>
            </a:r>
            <a:endParaRPr baseline="-11111" sz="1125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883295" y="1990618"/>
            <a:ext cx="397510" cy="796925"/>
          </a:xfrm>
          <a:custGeom>
            <a:avLst/>
            <a:gdLst/>
            <a:ahLst/>
            <a:cxnLst/>
            <a:rect l="l" t="t" r="r" b="b"/>
            <a:pathLst>
              <a:path w="397510" h="796925">
                <a:moveTo>
                  <a:pt x="397395" y="386449"/>
                </a:moveTo>
                <a:lnTo>
                  <a:pt x="394275" y="404292"/>
                </a:lnTo>
                <a:lnTo>
                  <a:pt x="392842" y="424267"/>
                </a:lnTo>
                <a:lnTo>
                  <a:pt x="392446" y="445610"/>
                </a:lnTo>
                <a:lnTo>
                  <a:pt x="392437" y="467556"/>
                </a:lnTo>
                <a:lnTo>
                  <a:pt x="391205" y="532626"/>
                </a:lnTo>
                <a:lnTo>
                  <a:pt x="387967" y="594545"/>
                </a:lnTo>
                <a:lnTo>
                  <a:pt x="383114" y="651459"/>
                </a:lnTo>
                <a:lnTo>
                  <a:pt x="377033" y="701515"/>
                </a:lnTo>
                <a:lnTo>
                  <a:pt x="370114" y="742857"/>
                </a:lnTo>
                <a:lnTo>
                  <a:pt x="355320" y="791987"/>
                </a:lnTo>
                <a:lnTo>
                  <a:pt x="347817" y="796419"/>
                </a:lnTo>
                <a:lnTo>
                  <a:pt x="340650" y="786697"/>
                </a:lnTo>
                <a:lnTo>
                  <a:pt x="327227" y="730882"/>
                </a:lnTo>
                <a:lnTo>
                  <a:pt x="320922" y="687834"/>
                </a:lnTo>
                <a:lnTo>
                  <a:pt x="314856" y="636723"/>
                </a:lnTo>
                <a:lnTo>
                  <a:pt x="309003" y="579070"/>
                </a:lnTo>
                <a:lnTo>
                  <a:pt x="303341" y="516398"/>
                </a:lnTo>
                <a:lnTo>
                  <a:pt x="297844" y="450230"/>
                </a:lnTo>
                <a:lnTo>
                  <a:pt x="292489" y="382088"/>
                </a:lnTo>
                <a:lnTo>
                  <a:pt x="287250" y="313495"/>
                </a:lnTo>
                <a:lnTo>
                  <a:pt x="281634" y="240198"/>
                </a:lnTo>
                <a:lnTo>
                  <a:pt x="275984" y="171279"/>
                </a:lnTo>
                <a:lnTo>
                  <a:pt x="270153" y="109831"/>
                </a:lnTo>
                <a:lnTo>
                  <a:pt x="263997" y="58945"/>
                </a:lnTo>
                <a:lnTo>
                  <a:pt x="250132" y="1223"/>
                </a:lnTo>
                <a:lnTo>
                  <a:pt x="241755" y="0"/>
                </a:lnTo>
                <a:lnTo>
                  <a:pt x="232989" y="17565"/>
                </a:lnTo>
                <a:lnTo>
                  <a:pt x="216131" y="95723"/>
                </a:lnTo>
                <a:lnTo>
                  <a:pt x="208959" y="149644"/>
                </a:lnTo>
                <a:lnTo>
                  <a:pt x="203240" y="209012"/>
                </a:lnTo>
                <a:lnTo>
                  <a:pt x="199432" y="270493"/>
                </a:lnTo>
                <a:lnTo>
                  <a:pt x="197996" y="330750"/>
                </a:lnTo>
                <a:lnTo>
                  <a:pt x="199392" y="386449"/>
                </a:lnTo>
                <a:lnTo>
                  <a:pt x="196276" y="404292"/>
                </a:lnTo>
                <a:lnTo>
                  <a:pt x="194848" y="424267"/>
                </a:lnTo>
                <a:lnTo>
                  <a:pt x="194453" y="445610"/>
                </a:lnTo>
                <a:lnTo>
                  <a:pt x="194435" y="467556"/>
                </a:lnTo>
                <a:lnTo>
                  <a:pt x="193203" y="532626"/>
                </a:lnTo>
                <a:lnTo>
                  <a:pt x="189965" y="594545"/>
                </a:lnTo>
                <a:lnTo>
                  <a:pt x="185112" y="651459"/>
                </a:lnTo>
                <a:lnTo>
                  <a:pt x="179031" y="701515"/>
                </a:lnTo>
                <a:lnTo>
                  <a:pt x="172112" y="742857"/>
                </a:lnTo>
                <a:lnTo>
                  <a:pt x="157318" y="791987"/>
                </a:lnTo>
                <a:lnTo>
                  <a:pt x="149815" y="796419"/>
                </a:lnTo>
                <a:lnTo>
                  <a:pt x="142648" y="786697"/>
                </a:lnTo>
                <a:lnTo>
                  <a:pt x="129225" y="730882"/>
                </a:lnTo>
                <a:lnTo>
                  <a:pt x="122920" y="687834"/>
                </a:lnTo>
                <a:lnTo>
                  <a:pt x="116854" y="636723"/>
                </a:lnTo>
                <a:lnTo>
                  <a:pt x="111001" y="579070"/>
                </a:lnTo>
                <a:lnTo>
                  <a:pt x="105339" y="516398"/>
                </a:lnTo>
                <a:lnTo>
                  <a:pt x="99842" y="450230"/>
                </a:lnTo>
                <a:lnTo>
                  <a:pt x="94487" y="382088"/>
                </a:lnTo>
                <a:lnTo>
                  <a:pt x="89248" y="313495"/>
                </a:lnTo>
                <a:lnTo>
                  <a:pt x="83632" y="240198"/>
                </a:lnTo>
                <a:lnTo>
                  <a:pt x="77982" y="171279"/>
                </a:lnTo>
                <a:lnTo>
                  <a:pt x="72151" y="109831"/>
                </a:lnTo>
                <a:lnTo>
                  <a:pt x="65995" y="58945"/>
                </a:lnTo>
                <a:lnTo>
                  <a:pt x="52130" y="1223"/>
                </a:lnTo>
                <a:lnTo>
                  <a:pt x="43754" y="0"/>
                </a:lnTo>
                <a:lnTo>
                  <a:pt x="34989" y="17565"/>
                </a:lnTo>
                <a:lnTo>
                  <a:pt x="18136" y="95723"/>
                </a:lnTo>
                <a:lnTo>
                  <a:pt x="10966" y="149644"/>
                </a:lnTo>
                <a:lnTo>
                  <a:pt x="5247" y="209012"/>
                </a:lnTo>
                <a:lnTo>
                  <a:pt x="1438" y="270493"/>
                </a:lnTo>
                <a:lnTo>
                  <a:pt x="0" y="330750"/>
                </a:lnTo>
                <a:lnTo>
                  <a:pt x="1390" y="386449"/>
                </a:lnTo>
              </a:path>
            </a:pathLst>
          </a:custGeom>
          <a:ln w="1981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684482" y="1990618"/>
            <a:ext cx="200025" cy="796925"/>
          </a:xfrm>
          <a:custGeom>
            <a:avLst/>
            <a:gdLst/>
            <a:ahLst/>
            <a:cxnLst/>
            <a:rect l="l" t="t" r="r" b="b"/>
            <a:pathLst>
              <a:path w="200025" h="796925">
                <a:moveTo>
                  <a:pt x="199398" y="386449"/>
                </a:moveTo>
                <a:lnTo>
                  <a:pt x="196279" y="404292"/>
                </a:lnTo>
                <a:lnTo>
                  <a:pt x="194846" y="424267"/>
                </a:lnTo>
                <a:lnTo>
                  <a:pt x="194450" y="445610"/>
                </a:lnTo>
                <a:lnTo>
                  <a:pt x="194441" y="467556"/>
                </a:lnTo>
                <a:lnTo>
                  <a:pt x="193208" y="532626"/>
                </a:lnTo>
                <a:lnTo>
                  <a:pt x="189971" y="594545"/>
                </a:lnTo>
                <a:lnTo>
                  <a:pt x="185117" y="651459"/>
                </a:lnTo>
                <a:lnTo>
                  <a:pt x="179036" y="701515"/>
                </a:lnTo>
                <a:lnTo>
                  <a:pt x="172118" y="742857"/>
                </a:lnTo>
                <a:lnTo>
                  <a:pt x="157323" y="791987"/>
                </a:lnTo>
                <a:lnTo>
                  <a:pt x="149815" y="796419"/>
                </a:lnTo>
                <a:lnTo>
                  <a:pt x="142644" y="786697"/>
                </a:lnTo>
                <a:lnTo>
                  <a:pt x="129216" y="730882"/>
                </a:lnTo>
                <a:lnTo>
                  <a:pt x="122910" y="687834"/>
                </a:lnTo>
                <a:lnTo>
                  <a:pt x="116843" y="636723"/>
                </a:lnTo>
                <a:lnTo>
                  <a:pt x="110992" y="579070"/>
                </a:lnTo>
                <a:lnTo>
                  <a:pt x="105332" y="516398"/>
                </a:lnTo>
                <a:lnTo>
                  <a:pt x="99838" y="450230"/>
                </a:lnTo>
                <a:lnTo>
                  <a:pt x="94487" y="382088"/>
                </a:lnTo>
                <a:lnTo>
                  <a:pt x="89253" y="313495"/>
                </a:lnTo>
                <a:lnTo>
                  <a:pt x="83638" y="240198"/>
                </a:lnTo>
                <a:lnTo>
                  <a:pt x="77987" y="171279"/>
                </a:lnTo>
                <a:lnTo>
                  <a:pt x="72156" y="109831"/>
                </a:lnTo>
                <a:lnTo>
                  <a:pt x="66001" y="58945"/>
                </a:lnTo>
                <a:lnTo>
                  <a:pt x="52136" y="1223"/>
                </a:lnTo>
                <a:lnTo>
                  <a:pt x="43759" y="0"/>
                </a:lnTo>
                <a:lnTo>
                  <a:pt x="34993" y="17565"/>
                </a:lnTo>
                <a:lnTo>
                  <a:pt x="18135" y="95723"/>
                </a:lnTo>
                <a:lnTo>
                  <a:pt x="10963" y="149644"/>
                </a:lnTo>
                <a:lnTo>
                  <a:pt x="5243" y="209012"/>
                </a:lnTo>
                <a:lnTo>
                  <a:pt x="1435" y="270493"/>
                </a:lnTo>
                <a:lnTo>
                  <a:pt x="0" y="330750"/>
                </a:lnTo>
                <a:lnTo>
                  <a:pt x="1396" y="386449"/>
                </a:lnTo>
              </a:path>
            </a:pathLst>
          </a:custGeom>
          <a:ln w="2077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491372" y="1996133"/>
            <a:ext cx="247650" cy="784860"/>
          </a:xfrm>
          <a:custGeom>
            <a:avLst/>
            <a:gdLst/>
            <a:ahLst/>
            <a:cxnLst/>
            <a:rect l="l" t="t" r="r" b="b"/>
            <a:pathLst>
              <a:path w="247650" h="784860">
                <a:moveTo>
                  <a:pt x="0" y="0"/>
                </a:moveTo>
                <a:lnTo>
                  <a:pt x="25628" y="35995"/>
                </a:lnTo>
                <a:lnTo>
                  <a:pt x="43144" y="113316"/>
                </a:lnTo>
                <a:lnTo>
                  <a:pt x="49506" y="163614"/>
                </a:lnTo>
                <a:lnTo>
                  <a:pt x="54614" y="219610"/>
                </a:lnTo>
                <a:lnTo>
                  <a:pt x="58727" y="279761"/>
                </a:lnTo>
                <a:lnTo>
                  <a:pt x="62102" y="342523"/>
                </a:lnTo>
                <a:lnTo>
                  <a:pt x="64997" y="406352"/>
                </a:lnTo>
                <a:lnTo>
                  <a:pt x="67672" y="469703"/>
                </a:lnTo>
                <a:lnTo>
                  <a:pt x="70383" y="531032"/>
                </a:lnTo>
                <a:lnTo>
                  <a:pt x="73388" y="588795"/>
                </a:lnTo>
                <a:lnTo>
                  <a:pt x="76947" y="641448"/>
                </a:lnTo>
                <a:lnTo>
                  <a:pt x="81317" y="687447"/>
                </a:lnTo>
                <a:lnTo>
                  <a:pt x="86755" y="725248"/>
                </a:lnTo>
                <a:lnTo>
                  <a:pt x="98867" y="768130"/>
                </a:lnTo>
                <a:lnTo>
                  <a:pt x="113380" y="784282"/>
                </a:lnTo>
                <a:lnTo>
                  <a:pt x="128787" y="775674"/>
                </a:lnTo>
                <a:lnTo>
                  <a:pt x="156266" y="692061"/>
                </a:lnTo>
                <a:lnTo>
                  <a:pt x="162572" y="649763"/>
                </a:lnTo>
                <a:lnTo>
                  <a:pt x="167748" y="601320"/>
                </a:lnTo>
                <a:lnTo>
                  <a:pt x="172085" y="547996"/>
                </a:lnTo>
                <a:lnTo>
                  <a:pt x="175873" y="491051"/>
                </a:lnTo>
                <a:lnTo>
                  <a:pt x="179403" y="431748"/>
                </a:lnTo>
                <a:lnTo>
                  <a:pt x="182965" y="371346"/>
                </a:lnTo>
                <a:lnTo>
                  <a:pt x="186850" y="311109"/>
                </a:lnTo>
                <a:lnTo>
                  <a:pt x="191349" y="252297"/>
                </a:lnTo>
                <a:lnTo>
                  <a:pt x="196753" y="196172"/>
                </a:lnTo>
                <a:lnTo>
                  <a:pt x="203351" y="143995"/>
                </a:lnTo>
                <a:lnTo>
                  <a:pt x="211436" y="97028"/>
                </a:lnTo>
                <a:lnTo>
                  <a:pt x="221297" y="56532"/>
                </a:lnTo>
                <a:lnTo>
                  <a:pt x="233226" y="23769"/>
                </a:lnTo>
                <a:lnTo>
                  <a:pt x="247513" y="0"/>
                </a:lnTo>
              </a:path>
            </a:pathLst>
          </a:custGeom>
          <a:ln w="20562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440843" y="1984874"/>
            <a:ext cx="167640" cy="797560"/>
          </a:xfrm>
          <a:custGeom>
            <a:avLst/>
            <a:gdLst/>
            <a:ahLst/>
            <a:cxnLst/>
            <a:rect l="l" t="t" r="r" b="b"/>
            <a:pathLst>
              <a:path w="167639" h="797560">
                <a:moveTo>
                  <a:pt x="0" y="409502"/>
                </a:moveTo>
                <a:lnTo>
                  <a:pt x="2949" y="391659"/>
                </a:lnTo>
                <a:lnTo>
                  <a:pt x="4528" y="371683"/>
                </a:lnTo>
                <a:lnTo>
                  <a:pt x="5273" y="350340"/>
                </a:lnTo>
                <a:lnTo>
                  <a:pt x="5720" y="328394"/>
                </a:lnTo>
                <a:lnTo>
                  <a:pt x="8588" y="252748"/>
                </a:lnTo>
                <a:lnTo>
                  <a:pt x="13621" y="181834"/>
                </a:lnTo>
                <a:lnTo>
                  <a:pt x="20232" y="118597"/>
                </a:lnTo>
                <a:lnTo>
                  <a:pt x="27831" y="65982"/>
                </a:lnTo>
                <a:lnTo>
                  <a:pt x="35831" y="26932"/>
                </a:lnTo>
                <a:lnTo>
                  <a:pt x="50096" y="0"/>
                </a:lnTo>
                <a:lnTo>
                  <a:pt x="55973" y="9760"/>
                </a:lnTo>
                <a:lnTo>
                  <a:pt x="66211" y="65653"/>
                </a:lnTo>
                <a:lnTo>
                  <a:pt x="70678" y="108740"/>
                </a:lnTo>
                <a:lnTo>
                  <a:pt x="74783" y="159891"/>
                </a:lnTo>
                <a:lnTo>
                  <a:pt x="78578" y="217583"/>
                </a:lnTo>
                <a:lnTo>
                  <a:pt x="82117" y="280294"/>
                </a:lnTo>
                <a:lnTo>
                  <a:pt x="85454" y="346501"/>
                </a:lnTo>
                <a:lnTo>
                  <a:pt x="88642" y="414682"/>
                </a:lnTo>
                <a:lnTo>
                  <a:pt x="91734" y="483314"/>
                </a:lnTo>
                <a:lnTo>
                  <a:pt x="95013" y="556622"/>
                </a:lnTo>
                <a:lnTo>
                  <a:pt x="98403" y="625571"/>
                </a:lnTo>
                <a:lnTo>
                  <a:pt x="102088" y="687067"/>
                </a:lnTo>
                <a:lnTo>
                  <a:pt x="106250" y="738012"/>
                </a:lnTo>
                <a:lnTo>
                  <a:pt x="116733" y="795872"/>
                </a:lnTo>
                <a:lnTo>
                  <a:pt x="123805" y="797148"/>
                </a:lnTo>
                <a:lnTo>
                  <a:pt x="131582" y="779641"/>
                </a:lnTo>
                <a:lnTo>
                  <a:pt x="147421" y="701610"/>
                </a:lnTo>
                <a:lnTo>
                  <a:pt x="154569" y="647748"/>
                </a:lnTo>
                <a:lnTo>
                  <a:pt x="160595" y="588432"/>
                </a:lnTo>
                <a:lnTo>
                  <a:pt x="165041" y="526993"/>
                </a:lnTo>
                <a:lnTo>
                  <a:pt x="167451" y="466764"/>
                </a:lnTo>
                <a:lnTo>
                  <a:pt x="167367" y="411075"/>
                </a:lnTo>
              </a:path>
            </a:pathLst>
          </a:custGeom>
          <a:ln w="2089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608210" y="1991669"/>
            <a:ext cx="154305" cy="796925"/>
          </a:xfrm>
          <a:custGeom>
            <a:avLst/>
            <a:gdLst/>
            <a:ahLst/>
            <a:cxnLst/>
            <a:rect l="l" t="t" r="r" b="b"/>
            <a:pathLst>
              <a:path w="154304" h="796925">
                <a:moveTo>
                  <a:pt x="0" y="410002"/>
                </a:moveTo>
                <a:lnTo>
                  <a:pt x="2472" y="392099"/>
                </a:lnTo>
                <a:lnTo>
                  <a:pt x="3575" y="372130"/>
                </a:lnTo>
                <a:lnTo>
                  <a:pt x="3843" y="350821"/>
                </a:lnTo>
                <a:lnTo>
                  <a:pt x="3813" y="328894"/>
                </a:lnTo>
                <a:lnTo>
                  <a:pt x="5094" y="253177"/>
                </a:lnTo>
                <a:lnTo>
                  <a:pt x="8411" y="182191"/>
                </a:lnTo>
                <a:lnTo>
                  <a:pt x="13294" y="118883"/>
                </a:lnTo>
                <a:lnTo>
                  <a:pt x="19271" y="66196"/>
                </a:lnTo>
                <a:lnTo>
                  <a:pt x="25872" y="27075"/>
                </a:lnTo>
                <a:lnTo>
                  <a:pt x="38390" y="0"/>
                </a:lnTo>
                <a:lnTo>
                  <a:pt x="43909" y="9701"/>
                </a:lnTo>
                <a:lnTo>
                  <a:pt x="54272" y="65505"/>
                </a:lnTo>
                <a:lnTo>
                  <a:pt x="59148" y="108558"/>
                </a:lnTo>
                <a:lnTo>
                  <a:pt x="63844" y="159680"/>
                </a:lnTo>
                <a:lnTo>
                  <a:pt x="68374" y="217345"/>
                </a:lnTo>
                <a:lnTo>
                  <a:pt x="72755" y="280029"/>
                </a:lnTo>
                <a:lnTo>
                  <a:pt x="77003" y="346209"/>
                </a:lnTo>
                <a:lnTo>
                  <a:pt x="81135" y="414359"/>
                </a:lnTo>
                <a:lnTo>
                  <a:pt x="85166" y="482956"/>
                </a:lnTo>
                <a:lnTo>
                  <a:pt x="89492" y="556193"/>
                </a:lnTo>
                <a:lnTo>
                  <a:pt x="93852" y="625071"/>
                </a:lnTo>
                <a:lnTo>
                  <a:pt x="98354" y="686494"/>
                </a:lnTo>
                <a:lnTo>
                  <a:pt x="103104" y="737368"/>
                </a:lnTo>
                <a:lnTo>
                  <a:pt x="113767" y="795085"/>
                </a:lnTo>
                <a:lnTo>
                  <a:pt x="120251" y="796313"/>
                </a:lnTo>
                <a:lnTo>
                  <a:pt x="127038" y="778760"/>
                </a:lnTo>
                <a:lnTo>
                  <a:pt x="140085" y="700645"/>
                </a:lnTo>
                <a:lnTo>
                  <a:pt x="145631" y="646747"/>
                </a:lnTo>
                <a:lnTo>
                  <a:pt x="150050" y="587401"/>
                </a:lnTo>
                <a:lnTo>
                  <a:pt x="152982" y="525940"/>
                </a:lnTo>
                <a:lnTo>
                  <a:pt x="154072" y="465696"/>
                </a:lnTo>
                <a:lnTo>
                  <a:pt x="152961" y="410002"/>
                </a:lnTo>
              </a:path>
            </a:pathLst>
          </a:custGeom>
          <a:ln w="20937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761384" y="1993165"/>
            <a:ext cx="180340" cy="795655"/>
          </a:xfrm>
          <a:custGeom>
            <a:avLst/>
            <a:gdLst/>
            <a:ahLst/>
            <a:cxnLst/>
            <a:rect l="l" t="t" r="r" b="b"/>
            <a:pathLst>
              <a:path w="180339" h="795655">
                <a:moveTo>
                  <a:pt x="0" y="410366"/>
                </a:moveTo>
                <a:lnTo>
                  <a:pt x="2360" y="392463"/>
                </a:lnTo>
                <a:lnTo>
                  <a:pt x="3151" y="372494"/>
                </a:lnTo>
                <a:lnTo>
                  <a:pt x="2949" y="351185"/>
                </a:lnTo>
                <a:lnTo>
                  <a:pt x="2330" y="329258"/>
                </a:lnTo>
                <a:lnTo>
                  <a:pt x="2037" y="253579"/>
                </a:lnTo>
                <a:lnTo>
                  <a:pt x="4221" y="182577"/>
                </a:lnTo>
                <a:lnTo>
                  <a:pt x="8394" y="119211"/>
                </a:lnTo>
                <a:lnTo>
                  <a:pt x="14068" y="66444"/>
                </a:lnTo>
                <a:lnTo>
                  <a:pt x="20755" y="27233"/>
                </a:lnTo>
                <a:lnTo>
                  <a:pt x="34623" y="0"/>
                </a:lnTo>
                <a:lnTo>
                  <a:pt x="41302" y="9624"/>
                </a:lnTo>
                <a:lnTo>
                  <a:pt x="54673" y="65278"/>
                </a:lnTo>
                <a:lnTo>
                  <a:pt x="61343" y="108260"/>
                </a:lnTo>
                <a:lnTo>
                  <a:pt x="67987" y="159313"/>
                </a:lnTo>
                <a:lnTo>
                  <a:pt x="74594" y="216913"/>
                </a:lnTo>
                <a:lnTo>
                  <a:pt x="81152" y="279538"/>
                </a:lnTo>
                <a:lnTo>
                  <a:pt x="87650" y="345663"/>
                </a:lnTo>
                <a:lnTo>
                  <a:pt x="94077" y="413765"/>
                </a:lnTo>
                <a:lnTo>
                  <a:pt x="100420" y="482319"/>
                </a:lnTo>
                <a:lnTo>
                  <a:pt x="107155" y="555484"/>
                </a:lnTo>
                <a:lnTo>
                  <a:pt x="113838" y="624290"/>
                </a:lnTo>
                <a:lnTo>
                  <a:pt x="120520" y="685642"/>
                </a:lnTo>
                <a:lnTo>
                  <a:pt x="127255" y="736444"/>
                </a:lnTo>
                <a:lnTo>
                  <a:pt x="141097" y="794018"/>
                </a:lnTo>
                <a:lnTo>
                  <a:pt x="148644" y="795189"/>
                </a:lnTo>
                <a:lnTo>
                  <a:pt x="156092" y="777566"/>
                </a:lnTo>
                <a:lnTo>
                  <a:pt x="169351" y="699293"/>
                </a:lnTo>
                <a:lnTo>
                  <a:pt x="174493" y="645325"/>
                </a:lnTo>
                <a:lnTo>
                  <a:pt x="178195" y="585922"/>
                </a:lnTo>
                <a:lnTo>
                  <a:pt x="180125" y="524424"/>
                </a:lnTo>
                <a:lnTo>
                  <a:pt x="179946" y="464172"/>
                </a:lnTo>
                <a:lnTo>
                  <a:pt x="177324" y="408506"/>
                </a:lnTo>
              </a:path>
            </a:pathLst>
          </a:custGeom>
          <a:ln w="208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946335" y="1990901"/>
            <a:ext cx="183515" cy="782320"/>
          </a:xfrm>
          <a:custGeom>
            <a:avLst/>
            <a:gdLst/>
            <a:ahLst/>
            <a:cxnLst/>
            <a:rect l="l" t="t" r="r" b="b"/>
            <a:pathLst>
              <a:path w="183514" h="782319">
                <a:moveTo>
                  <a:pt x="0" y="402330"/>
                </a:moveTo>
                <a:lnTo>
                  <a:pt x="2840" y="384834"/>
                </a:lnTo>
                <a:lnTo>
                  <a:pt x="4131" y="365245"/>
                </a:lnTo>
                <a:lnTo>
                  <a:pt x="4468" y="344316"/>
                </a:lnTo>
                <a:lnTo>
                  <a:pt x="4449" y="322796"/>
                </a:lnTo>
                <a:lnTo>
                  <a:pt x="6034" y="248487"/>
                </a:lnTo>
                <a:lnTo>
                  <a:pt x="9996" y="178827"/>
                </a:lnTo>
                <a:lnTo>
                  <a:pt x="15783" y="116701"/>
                </a:lnTo>
                <a:lnTo>
                  <a:pt x="22841" y="64994"/>
                </a:lnTo>
                <a:lnTo>
                  <a:pt x="30617" y="26589"/>
                </a:lnTo>
                <a:lnTo>
                  <a:pt x="45447" y="0"/>
                </a:lnTo>
                <a:lnTo>
                  <a:pt x="52032" y="9523"/>
                </a:lnTo>
                <a:lnTo>
                  <a:pt x="64373" y="64285"/>
                </a:lnTo>
                <a:lnTo>
                  <a:pt x="70170" y="106533"/>
                </a:lnTo>
                <a:lnTo>
                  <a:pt x="75746" y="156699"/>
                </a:lnTo>
                <a:lnTo>
                  <a:pt x="81123" y="213290"/>
                </a:lnTo>
                <a:lnTo>
                  <a:pt x="86322" y="274810"/>
                </a:lnTo>
                <a:lnTo>
                  <a:pt x="91363" y="339764"/>
                </a:lnTo>
                <a:lnTo>
                  <a:pt x="96267" y="406658"/>
                </a:lnTo>
                <a:lnTo>
                  <a:pt x="101056" y="473997"/>
                </a:lnTo>
                <a:lnTo>
                  <a:pt x="106216" y="545897"/>
                </a:lnTo>
                <a:lnTo>
                  <a:pt x="111405" y="613521"/>
                </a:lnTo>
                <a:lnTo>
                  <a:pt x="116759" y="673834"/>
                </a:lnTo>
                <a:lnTo>
                  <a:pt x="122414" y="723800"/>
                </a:lnTo>
                <a:lnTo>
                  <a:pt x="135165" y="780547"/>
                </a:lnTo>
                <a:lnTo>
                  <a:pt x="142894" y="781728"/>
                </a:lnTo>
                <a:lnTo>
                  <a:pt x="150970" y="764471"/>
                </a:lnTo>
                <a:lnTo>
                  <a:pt x="166475" y="687734"/>
                </a:lnTo>
                <a:lnTo>
                  <a:pt x="173061" y="634800"/>
                </a:lnTo>
                <a:lnTo>
                  <a:pt x="178305" y="576519"/>
                </a:lnTo>
                <a:lnTo>
                  <a:pt x="181787" y="516166"/>
                </a:lnTo>
                <a:lnTo>
                  <a:pt x="183083" y="457012"/>
                </a:lnTo>
                <a:lnTo>
                  <a:pt x="181773" y="402330"/>
                </a:lnTo>
              </a:path>
            </a:pathLst>
          </a:custGeom>
          <a:ln w="20827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3724247" y="1648345"/>
            <a:ext cx="177165" cy="270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600" spc="39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778303" y="1659146"/>
            <a:ext cx="177165" cy="2711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spc="39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670296" y="1659146"/>
            <a:ext cx="177165" cy="2711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spc="39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436182" y="2382789"/>
            <a:ext cx="31115" cy="10795"/>
          </a:xfrm>
          <a:custGeom>
            <a:avLst/>
            <a:gdLst/>
            <a:ahLst/>
            <a:cxnLst/>
            <a:rect l="l" t="t" r="r" b="b"/>
            <a:pathLst>
              <a:path w="31114" h="10794">
                <a:moveTo>
                  <a:pt x="30719" y="0"/>
                </a:moveTo>
                <a:lnTo>
                  <a:pt x="25846" y="0"/>
                </a:lnTo>
                <a:lnTo>
                  <a:pt x="0" y="0"/>
                </a:lnTo>
                <a:lnTo>
                  <a:pt x="0" y="2431"/>
                </a:lnTo>
                <a:lnTo>
                  <a:pt x="0" y="8153"/>
                </a:lnTo>
                <a:lnTo>
                  <a:pt x="0" y="10585"/>
                </a:lnTo>
                <a:lnTo>
                  <a:pt x="10169" y="10585"/>
                </a:lnTo>
                <a:lnTo>
                  <a:pt x="15677" y="10585"/>
                </a:lnTo>
                <a:lnTo>
                  <a:pt x="20550" y="10585"/>
                </a:lnTo>
                <a:lnTo>
                  <a:pt x="25846" y="10585"/>
                </a:lnTo>
                <a:lnTo>
                  <a:pt x="30719" y="10585"/>
                </a:lnTo>
              </a:path>
            </a:pathLst>
          </a:custGeom>
          <a:ln w="14916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428344" y="2393661"/>
            <a:ext cx="50800" cy="15875"/>
          </a:xfrm>
          <a:custGeom>
            <a:avLst/>
            <a:gdLst/>
            <a:ahLst/>
            <a:cxnLst/>
            <a:rect l="l" t="t" r="r" b="b"/>
            <a:pathLst>
              <a:path w="50800" h="15875">
                <a:moveTo>
                  <a:pt x="50422" y="0"/>
                </a:moveTo>
                <a:lnTo>
                  <a:pt x="47879" y="0"/>
                </a:lnTo>
                <a:lnTo>
                  <a:pt x="47879" y="715"/>
                </a:lnTo>
                <a:lnTo>
                  <a:pt x="46184" y="715"/>
                </a:lnTo>
                <a:lnTo>
                  <a:pt x="44278" y="3147"/>
                </a:lnTo>
                <a:lnTo>
                  <a:pt x="41947" y="3147"/>
                </a:lnTo>
                <a:lnTo>
                  <a:pt x="40252" y="3147"/>
                </a:lnTo>
                <a:lnTo>
                  <a:pt x="36015" y="3147"/>
                </a:lnTo>
                <a:lnTo>
                  <a:pt x="36015" y="4434"/>
                </a:lnTo>
                <a:lnTo>
                  <a:pt x="34109" y="4434"/>
                </a:lnTo>
                <a:lnTo>
                  <a:pt x="32414" y="4434"/>
                </a:lnTo>
                <a:lnTo>
                  <a:pt x="28177" y="4434"/>
                </a:lnTo>
                <a:lnTo>
                  <a:pt x="28177" y="3147"/>
                </a:lnTo>
                <a:lnTo>
                  <a:pt x="0" y="3147"/>
                </a:lnTo>
                <a:lnTo>
                  <a:pt x="0" y="4434"/>
                </a:lnTo>
                <a:lnTo>
                  <a:pt x="0" y="5149"/>
                </a:lnTo>
                <a:lnTo>
                  <a:pt x="0" y="6437"/>
                </a:lnTo>
                <a:lnTo>
                  <a:pt x="0" y="7581"/>
                </a:lnTo>
                <a:lnTo>
                  <a:pt x="0" y="8439"/>
                </a:lnTo>
                <a:lnTo>
                  <a:pt x="1694" y="8439"/>
                </a:lnTo>
                <a:lnTo>
                  <a:pt x="16101" y="8439"/>
                </a:lnTo>
                <a:lnTo>
                  <a:pt x="16101" y="9727"/>
                </a:lnTo>
                <a:lnTo>
                  <a:pt x="44278" y="9727"/>
                </a:lnTo>
                <a:lnTo>
                  <a:pt x="46184" y="10871"/>
                </a:lnTo>
                <a:lnTo>
                  <a:pt x="46184" y="11729"/>
                </a:lnTo>
                <a:lnTo>
                  <a:pt x="44278" y="12874"/>
                </a:lnTo>
                <a:lnTo>
                  <a:pt x="41947" y="12874"/>
                </a:lnTo>
                <a:lnTo>
                  <a:pt x="41947" y="14161"/>
                </a:lnTo>
                <a:lnTo>
                  <a:pt x="40252" y="14161"/>
                </a:lnTo>
                <a:lnTo>
                  <a:pt x="36015" y="14161"/>
                </a:lnTo>
                <a:lnTo>
                  <a:pt x="29871" y="15306"/>
                </a:lnTo>
                <a:lnTo>
                  <a:pt x="10169" y="15306"/>
                </a:lnTo>
                <a:lnTo>
                  <a:pt x="7838" y="15306"/>
                </a:lnTo>
              </a:path>
            </a:pathLst>
          </a:custGeom>
          <a:ln w="14768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127473" y="2366768"/>
            <a:ext cx="16510" cy="21590"/>
          </a:xfrm>
          <a:custGeom>
            <a:avLst/>
            <a:gdLst/>
            <a:ahLst/>
            <a:cxnLst/>
            <a:rect l="l" t="t" r="r" b="b"/>
            <a:pathLst>
              <a:path w="16510" h="21589">
                <a:moveTo>
                  <a:pt x="4660" y="21027"/>
                </a:moveTo>
                <a:lnTo>
                  <a:pt x="4660" y="18596"/>
                </a:lnTo>
                <a:lnTo>
                  <a:pt x="4660" y="17451"/>
                </a:lnTo>
                <a:lnTo>
                  <a:pt x="2330" y="16593"/>
                </a:lnTo>
                <a:lnTo>
                  <a:pt x="2330" y="14161"/>
                </a:lnTo>
                <a:lnTo>
                  <a:pt x="2330" y="13446"/>
                </a:lnTo>
                <a:lnTo>
                  <a:pt x="0" y="11014"/>
                </a:lnTo>
                <a:lnTo>
                  <a:pt x="0" y="0"/>
                </a:lnTo>
                <a:lnTo>
                  <a:pt x="2330" y="0"/>
                </a:lnTo>
                <a:lnTo>
                  <a:pt x="4660" y="0"/>
                </a:lnTo>
                <a:lnTo>
                  <a:pt x="7203" y="0"/>
                </a:lnTo>
                <a:lnTo>
                  <a:pt x="9533" y="0"/>
                </a:lnTo>
                <a:lnTo>
                  <a:pt x="11440" y="0"/>
                </a:lnTo>
                <a:lnTo>
                  <a:pt x="16101" y="0"/>
                </a:lnTo>
              </a:path>
            </a:pathLst>
          </a:custGeom>
          <a:ln w="1849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363653" y="1990983"/>
            <a:ext cx="941705" cy="795020"/>
          </a:xfrm>
          <a:custGeom>
            <a:avLst/>
            <a:gdLst/>
            <a:ahLst/>
            <a:cxnLst/>
            <a:rect l="l" t="t" r="r" b="b"/>
            <a:pathLst>
              <a:path w="941704" h="795019">
                <a:moveTo>
                  <a:pt x="0" y="8010"/>
                </a:moveTo>
                <a:lnTo>
                  <a:pt x="43236" y="37825"/>
                </a:lnTo>
                <a:lnTo>
                  <a:pt x="73309" y="100826"/>
                </a:lnTo>
                <a:lnTo>
                  <a:pt x="84314" y="142127"/>
                </a:lnTo>
                <a:lnTo>
                  <a:pt x="93116" y="188551"/>
                </a:lnTo>
                <a:lnTo>
                  <a:pt x="100077" y="239041"/>
                </a:lnTo>
                <a:lnTo>
                  <a:pt x="105559" y="292539"/>
                </a:lnTo>
                <a:lnTo>
                  <a:pt x="109925" y="347987"/>
                </a:lnTo>
                <a:lnTo>
                  <a:pt x="113537" y="404327"/>
                </a:lnTo>
                <a:lnTo>
                  <a:pt x="116759" y="460501"/>
                </a:lnTo>
                <a:lnTo>
                  <a:pt x="119951" y="515452"/>
                </a:lnTo>
                <a:lnTo>
                  <a:pt x="123478" y="568121"/>
                </a:lnTo>
                <a:lnTo>
                  <a:pt x="127700" y="617452"/>
                </a:lnTo>
                <a:lnTo>
                  <a:pt x="132982" y="662386"/>
                </a:lnTo>
                <a:lnTo>
                  <a:pt x="139686" y="701865"/>
                </a:lnTo>
                <a:lnTo>
                  <a:pt x="170214" y="778002"/>
                </a:lnTo>
                <a:lnTo>
                  <a:pt x="197459" y="794482"/>
                </a:lnTo>
                <a:lnTo>
                  <a:pt x="226993" y="786216"/>
                </a:lnTo>
                <a:lnTo>
                  <a:pt x="255905" y="755147"/>
                </a:lnTo>
                <a:lnTo>
                  <a:pt x="281283" y="703219"/>
                </a:lnTo>
                <a:lnTo>
                  <a:pt x="293488" y="664049"/>
                </a:lnTo>
                <a:lnTo>
                  <a:pt x="303913" y="619436"/>
                </a:lnTo>
                <a:lnTo>
                  <a:pt x="312985" y="570411"/>
                </a:lnTo>
                <a:lnTo>
                  <a:pt x="321128" y="518003"/>
                </a:lnTo>
                <a:lnTo>
                  <a:pt x="328770" y="463244"/>
                </a:lnTo>
                <a:lnTo>
                  <a:pt x="336336" y="407164"/>
                </a:lnTo>
                <a:lnTo>
                  <a:pt x="344251" y="350793"/>
                </a:lnTo>
                <a:lnTo>
                  <a:pt x="352943" y="295162"/>
                </a:lnTo>
                <a:lnTo>
                  <a:pt x="362835" y="241302"/>
                </a:lnTo>
                <a:lnTo>
                  <a:pt x="374356" y="190242"/>
                </a:lnTo>
                <a:lnTo>
                  <a:pt x="387929" y="143013"/>
                </a:lnTo>
                <a:lnTo>
                  <a:pt x="403983" y="100645"/>
                </a:lnTo>
                <a:lnTo>
                  <a:pt x="422941" y="64170"/>
                </a:lnTo>
                <a:lnTo>
                  <a:pt x="471277" y="13017"/>
                </a:lnTo>
                <a:lnTo>
                  <a:pt x="495518" y="22351"/>
                </a:lnTo>
                <a:lnTo>
                  <a:pt x="535707" y="68372"/>
                </a:lnTo>
                <a:lnTo>
                  <a:pt x="552199" y="102920"/>
                </a:lnTo>
                <a:lnTo>
                  <a:pt x="566653" y="143734"/>
                </a:lnTo>
                <a:lnTo>
                  <a:pt x="579341" y="189746"/>
                </a:lnTo>
                <a:lnTo>
                  <a:pt x="590534" y="239886"/>
                </a:lnTo>
                <a:lnTo>
                  <a:pt x="600505" y="293084"/>
                </a:lnTo>
                <a:lnTo>
                  <a:pt x="609527" y="348273"/>
                </a:lnTo>
                <a:lnTo>
                  <a:pt x="617871" y="404382"/>
                </a:lnTo>
                <a:lnTo>
                  <a:pt x="625809" y="460342"/>
                </a:lnTo>
                <a:lnTo>
                  <a:pt x="633614" y="515085"/>
                </a:lnTo>
                <a:lnTo>
                  <a:pt x="641558" y="567542"/>
                </a:lnTo>
                <a:lnTo>
                  <a:pt x="649914" y="616642"/>
                </a:lnTo>
                <a:lnTo>
                  <a:pt x="658952" y="661317"/>
                </a:lnTo>
                <a:lnTo>
                  <a:pt x="668946" y="700498"/>
                </a:lnTo>
                <a:lnTo>
                  <a:pt x="705818" y="775324"/>
                </a:lnTo>
                <a:lnTo>
                  <a:pt x="734407" y="790705"/>
                </a:lnTo>
                <a:lnTo>
                  <a:pt x="763179" y="781307"/>
                </a:lnTo>
                <a:lnTo>
                  <a:pt x="789378" y="749174"/>
                </a:lnTo>
                <a:lnTo>
                  <a:pt x="810249" y="696353"/>
                </a:lnTo>
                <a:lnTo>
                  <a:pt x="819130" y="656771"/>
                </a:lnTo>
                <a:lnTo>
                  <a:pt x="825778" y="611828"/>
                </a:lnTo>
                <a:lnTo>
                  <a:pt x="830702" y="562534"/>
                </a:lnTo>
                <a:lnTo>
                  <a:pt x="834416" y="509901"/>
                </a:lnTo>
                <a:lnTo>
                  <a:pt x="837429" y="454942"/>
                </a:lnTo>
                <a:lnTo>
                  <a:pt x="840254" y="398668"/>
                </a:lnTo>
                <a:lnTo>
                  <a:pt x="843403" y="342092"/>
                </a:lnTo>
                <a:lnTo>
                  <a:pt x="847386" y="286224"/>
                </a:lnTo>
                <a:lnTo>
                  <a:pt x="852715" y="232077"/>
                </a:lnTo>
                <a:lnTo>
                  <a:pt x="859902" y="180663"/>
                </a:lnTo>
                <a:lnTo>
                  <a:pt x="869458" y="132993"/>
                </a:lnTo>
                <a:lnTo>
                  <a:pt x="881894" y="90080"/>
                </a:lnTo>
                <a:lnTo>
                  <a:pt x="897722" y="52936"/>
                </a:lnTo>
                <a:lnTo>
                  <a:pt x="917454" y="22572"/>
                </a:lnTo>
                <a:lnTo>
                  <a:pt x="941600" y="0"/>
                </a:lnTo>
              </a:path>
            </a:pathLst>
          </a:custGeom>
          <a:ln w="17166">
            <a:solidFill>
              <a:srgbClr val="001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305254" y="1990983"/>
            <a:ext cx="178435" cy="784860"/>
          </a:xfrm>
          <a:custGeom>
            <a:avLst/>
            <a:gdLst/>
            <a:ahLst/>
            <a:cxnLst/>
            <a:rect l="l" t="t" r="r" b="b"/>
            <a:pathLst>
              <a:path w="178435" h="784860">
                <a:moveTo>
                  <a:pt x="0" y="0"/>
                </a:moveTo>
                <a:lnTo>
                  <a:pt x="18450" y="35995"/>
                </a:lnTo>
                <a:lnTo>
                  <a:pt x="31064" y="113316"/>
                </a:lnTo>
                <a:lnTo>
                  <a:pt x="35646" y="163614"/>
                </a:lnTo>
                <a:lnTo>
                  <a:pt x="39327" y="219610"/>
                </a:lnTo>
                <a:lnTo>
                  <a:pt x="42291" y="279761"/>
                </a:lnTo>
                <a:lnTo>
                  <a:pt x="44725" y="342523"/>
                </a:lnTo>
                <a:lnTo>
                  <a:pt x="46813" y="406352"/>
                </a:lnTo>
                <a:lnTo>
                  <a:pt x="48742" y="469703"/>
                </a:lnTo>
                <a:lnTo>
                  <a:pt x="50698" y="531032"/>
                </a:lnTo>
                <a:lnTo>
                  <a:pt x="52866" y="588795"/>
                </a:lnTo>
                <a:lnTo>
                  <a:pt x="55431" y="641448"/>
                </a:lnTo>
                <a:lnTo>
                  <a:pt x="58580" y="687447"/>
                </a:lnTo>
                <a:lnTo>
                  <a:pt x="71112" y="768130"/>
                </a:lnTo>
                <a:lnTo>
                  <a:pt x="81487" y="784282"/>
                </a:lnTo>
                <a:lnTo>
                  <a:pt x="92532" y="775674"/>
                </a:lnTo>
                <a:lnTo>
                  <a:pt x="112284" y="692061"/>
                </a:lnTo>
                <a:lnTo>
                  <a:pt x="116846" y="649763"/>
                </a:lnTo>
                <a:lnTo>
                  <a:pt x="120592" y="601320"/>
                </a:lnTo>
                <a:lnTo>
                  <a:pt x="123731" y="547996"/>
                </a:lnTo>
                <a:lnTo>
                  <a:pt x="126472" y="491051"/>
                </a:lnTo>
                <a:lnTo>
                  <a:pt x="129024" y="431748"/>
                </a:lnTo>
                <a:lnTo>
                  <a:pt x="131596" y="371346"/>
                </a:lnTo>
                <a:lnTo>
                  <a:pt x="134397" y="311109"/>
                </a:lnTo>
                <a:lnTo>
                  <a:pt x="137635" y="252297"/>
                </a:lnTo>
                <a:lnTo>
                  <a:pt x="141521" y="196172"/>
                </a:lnTo>
                <a:lnTo>
                  <a:pt x="146261" y="143995"/>
                </a:lnTo>
                <a:lnTo>
                  <a:pt x="152067" y="97028"/>
                </a:lnTo>
                <a:lnTo>
                  <a:pt x="159146" y="56532"/>
                </a:lnTo>
                <a:lnTo>
                  <a:pt x="167707" y="23769"/>
                </a:lnTo>
                <a:lnTo>
                  <a:pt x="177960" y="0"/>
                </a:lnTo>
              </a:path>
            </a:pathLst>
          </a:custGeom>
          <a:ln w="20848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134678" y="1993987"/>
            <a:ext cx="229235" cy="785495"/>
          </a:xfrm>
          <a:custGeom>
            <a:avLst/>
            <a:gdLst/>
            <a:ahLst/>
            <a:cxnLst/>
            <a:rect l="l" t="t" r="r" b="b"/>
            <a:pathLst>
              <a:path w="229235" h="785494">
                <a:moveTo>
                  <a:pt x="0" y="0"/>
                </a:moveTo>
                <a:lnTo>
                  <a:pt x="22731" y="36281"/>
                </a:lnTo>
                <a:lnTo>
                  <a:pt x="36847" y="113791"/>
                </a:lnTo>
                <a:lnTo>
                  <a:pt x="41375" y="164154"/>
                </a:lnTo>
                <a:lnTo>
                  <a:pt x="44590" y="220200"/>
                </a:lnTo>
                <a:lnTo>
                  <a:pt x="46773" y="280390"/>
                </a:lnTo>
                <a:lnTo>
                  <a:pt x="48203" y="343180"/>
                </a:lnTo>
                <a:lnTo>
                  <a:pt x="49161" y="407031"/>
                </a:lnTo>
                <a:lnTo>
                  <a:pt x="49927" y="470402"/>
                </a:lnTo>
                <a:lnTo>
                  <a:pt x="50782" y="531751"/>
                </a:lnTo>
                <a:lnTo>
                  <a:pt x="52007" y="589537"/>
                </a:lnTo>
                <a:lnTo>
                  <a:pt x="53880" y="642219"/>
                </a:lnTo>
                <a:lnTo>
                  <a:pt x="56683" y="688256"/>
                </a:lnTo>
                <a:lnTo>
                  <a:pt x="70737" y="769105"/>
                </a:lnTo>
                <a:lnTo>
                  <a:pt x="83722" y="785422"/>
                </a:lnTo>
                <a:lnTo>
                  <a:pt x="98207" y="777006"/>
                </a:lnTo>
                <a:lnTo>
                  <a:pt x="125885" y="693778"/>
                </a:lnTo>
                <a:lnTo>
                  <a:pt x="132862" y="651534"/>
                </a:lnTo>
                <a:lnTo>
                  <a:pt x="138959" y="603138"/>
                </a:lnTo>
                <a:lnTo>
                  <a:pt x="144411" y="549853"/>
                </a:lnTo>
                <a:lnTo>
                  <a:pt x="149453" y="492945"/>
                </a:lnTo>
                <a:lnTo>
                  <a:pt x="154319" y="433678"/>
                </a:lnTo>
                <a:lnTo>
                  <a:pt x="159244" y="373318"/>
                </a:lnTo>
                <a:lnTo>
                  <a:pt x="164465" y="313130"/>
                </a:lnTo>
                <a:lnTo>
                  <a:pt x="170214" y="254377"/>
                </a:lnTo>
                <a:lnTo>
                  <a:pt x="176727" y="198326"/>
                </a:lnTo>
                <a:lnTo>
                  <a:pt x="184239" y="146241"/>
                </a:lnTo>
                <a:lnTo>
                  <a:pt x="192985" y="99387"/>
                </a:lnTo>
                <a:lnTo>
                  <a:pt x="203200" y="59029"/>
                </a:lnTo>
                <a:lnTo>
                  <a:pt x="215118" y="26432"/>
                </a:lnTo>
                <a:lnTo>
                  <a:pt x="228975" y="2860"/>
                </a:lnTo>
              </a:path>
            </a:pathLst>
          </a:custGeom>
          <a:ln w="20646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460547" y="3243360"/>
            <a:ext cx="0" cy="1193800"/>
          </a:xfrm>
          <a:custGeom>
            <a:avLst/>
            <a:gdLst/>
            <a:ahLst/>
            <a:cxnLst/>
            <a:rect l="l" t="t" r="r" b="b"/>
            <a:pathLst>
              <a:path w="0" h="1193800">
                <a:moveTo>
                  <a:pt x="0" y="1193584"/>
                </a:moveTo>
                <a:lnTo>
                  <a:pt x="0" y="0"/>
                </a:lnTo>
              </a:path>
            </a:pathLst>
          </a:custGeom>
          <a:ln w="3177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375380" y="3156245"/>
            <a:ext cx="170333" cy="1150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453810" y="3962172"/>
            <a:ext cx="2954020" cy="0"/>
          </a:xfrm>
          <a:custGeom>
            <a:avLst/>
            <a:gdLst/>
            <a:ahLst/>
            <a:cxnLst/>
            <a:rect l="l" t="t" r="r" b="b"/>
            <a:pathLst>
              <a:path w="2954020" h="0">
                <a:moveTo>
                  <a:pt x="2953527" y="0"/>
                </a:moveTo>
                <a:lnTo>
                  <a:pt x="0" y="0"/>
                </a:lnTo>
              </a:path>
            </a:pathLst>
          </a:custGeom>
          <a:ln w="2145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366025" y="3904667"/>
            <a:ext cx="170333" cy="11500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5641663" y="3787614"/>
            <a:ext cx="9652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180">
                <a:latin typeface="Times New Roman"/>
                <a:cs typeface="Times New Roman"/>
              </a:rPr>
              <a:t>t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2892138" y="3580729"/>
            <a:ext cx="406400" cy="796925"/>
          </a:xfrm>
          <a:custGeom>
            <a:avLst/>
            <a:gdLst/>
            <a:ahLst/>
            <a:cxnLst/>
            <a:rect l="l" t="t" r="r" b="b"/>
            <a:pathLst>
              <a:path w="406400" h="796925">
                <a:moveTo>
                  <a:pt x="406369" y="386449"/>
                </a:moveTo>
                <a:lnTo>
                  <a:pt x="403179" y="404352"/>
                </a:lnTo>
                <a:lnTo>
                  <a:pt x="401716" y="424320"/>
                </a:lnTo>
                <a:lnTo>
                  <a:pt x="401313" y="445630"/>
                </a:lnTo>
                <a:lnTo>
                  <a:pt x="401306" y="467556"/>
                </a:lnTo>
                <a:lnTo>
                  <a:pt x="400040" y="532675"/>
                </a:lnTo>
                <a:lnTo>
                  <a:pt x="396725" y="594620"/>
                </a:lnTo>
                <a:lnTo>
                  <a:pt x="391760" y="651542"/>
                </a:lnTo>
                <a:lnTo>
                  <a:pt x="385541" y="701590"/>
                </a:lnTo>
                <a:lnTo>
                  <a:pt x="378466" y="742914"/>
                </a:lnTo>
                <a:lnTo>
                  <a:pt x="363341" y="791987"/>
                </a:lnTo>
                <a:lnTo>
                  <a:pt x="355663" y="796445"/>
                </a:lnTo>
                <a:lnTo>
                  <a:pt x="348331" y="786739"/>
                </a:lnTo>
                <a:lnTo>
                  <a:pt x="334601" y="730933"/>
                </a:lnTo>
                <a:lnTo>
                  <a:pt x="328154" y="687881"/>
                </a:lnTo>
                <a:lnTo>
                  <a:pt x="321952" y="636761"/>
                </a:lnTo>
                <a:lnTo>
                  <a:pt x="315970" y="579099"/>
                </a:lnTo>
                <a:lnTo>
                  <a:pt x="310183" y="516417"/>
                </a:lnTo>
                <a:lnTo>
                  <a:pt x="304567" y="450239"/>
                </a:lnTo>
                <a:lnTo>
                  <a:pt x="299096" y="382091"/>
                </a:lnTo>
                <a:lnTo>
                  <a:pt x="293745" y="313495"/>
                </a:lnTo>
                <a:lnTo>
                  <a:pt x="287995" y="240257"/>
                </a:lnTo>
                <a:lnTo>
                  <a:pt x="282213" y="171375"/>
                </a:lnTo>
                <a:lnTo>
                  <a:pt x="276249" y="109939"/>
                </a:lnTo>
                <a:lnTo>
                  <a:pt x="269955" y="59040"/>
                </a:lnTo>
                <a:lnTo>
                  <a:pt x="255781" y="1223"/>
                </a:lnTo>
                <a:lnTo>
                  <a:pt x="247213" y="0"/>
                </a:lnTo>
                <a:lnTo>
                  <a:pt x="238249" y="17565"/>
                </a:lnTo>
                <a:lnTo>
                  <a:pt x="221013" y="95723"/>
                </a:lnTo>
                <a:lnTo>
                  <a:pt x="213681" y="149644"/>
                </a:lnTo>
                <a:lnTo>
                  <a:pt x="207833" y="209012"/>
                </a:lnTo>
                <a:lnTo>
                  <a:pt x="203940" y="270493"/>
                </a:lnTo>
                <a:lnTo>
                  <a:pt x="202471" y="330750"/>
                </a:lnTo>
                <a:lnTo>
                  <a:pt x="203897" y="386449"/>
                </a:lnTo>
                <a:lnTo>
                  <a:pt x="200707" y="404352"/>
                </a:lnTo>
                <a:lnTo>
                  <a:pt x="199244" y="424320"/>
                </a:lnTo>
                <a:lnTo>
                  <a:pt x="198841" y="445630"/>
                </a:lnTo>
                <a:lnTo>
                  <a:pt x="198833" y="467556"/>
                </a:lnTo>
                <a:lnTo>
                  <a:pt x="197567" y="532675"/>
                </a:lnTo>
                <a:lnTo>
                  <a:pt x="194253" y="594620"/>
                </a:lnTo>
                <a:lnTo>
                  <a:pt x="189287" y="651542"/>
                </a:lnTo>
                <a:lnTo>
                  <a:pt x="183069" y="701590"/>
                </a:lnTo>
                <a:lnTo>
                  <a:pt x="175994" y="742914"/>
                </a:lnTo>
                <a:lnTo>
                  <a:pt x="160868" y="791987"/>
                </a:lnTo>
                <a:lnTo>
                  <a:pt x="153196" y="796445"/>
                </a:lnTo>
                <a:lnTo>
                  <a:pt x="145866" y="786739"/>
                </a:lnTo>
                <a:lnTo>
                  <a:pt x="132138" y="730933"/>
                </a:lnTo>
                <a:lnTo>
                  <a:pt x="125690" y="687881"/>
                </a:lnTo>
                <a:lnTo>
                  <a:pt x="119486" y="636761"/>
                </a:lnTo>
                <a:lnTo>
                  <a:pt x="113503" y="579099"/>
                </a:lnTo>
                <a:lnTo>
                  <a:pt x="107714" y="516417"/>
                </a:lnTo>
                <a:lnTo>
                  <a:pt x="102096" y="450239"/>
                </a:lnTo>
                <a:lnTo>
                  <a:pt x="96624" y="382091"/>
                </a:lnTo>
                <a:lnTo>
                  <a:pt x="91273" y="313495"/>
                </a:lnTo>
                <a:lnTo>
                  <a:pt x="85532" y="240257"/>
                </a:lnTo>
                <a:lnTo>
                  <a:pt x="79754" y="171375"/>
                </a:lnTo>
                <a:lnTo>
                  <a:pt x="73792" y="109939"/>
                </a:lnTo>
                <a:lnTo>
                  <a:pt x="67496" y="59040"/>
                </a:lnTo>
                <a:lnTo>
                  <a:pt x="53308" y="1223"/>
                </a:lnTo>
                <a:lnTo>
                  <a:pt x="44746" y="0"/>
                </a:lnTo>
                <a:lnTo>
                  <a:pt x="35785" y="17565"/>
                </a:lnTo>
                <a:lnTo>
                  <a:pt x="18549" y="95723"/>
                </a:lnTo>
                <a:lnTo>
                  <a:pt x="11216" y="149644"/>
                </a:lnTo>
                <a:lnTo>
                  <a:pt x="5366" y="209012"/>
                </a:lnTo>
                <a:lnTo>
                  <a:pt x="1470" y="270493"/>
                </a:lnTo>
                <a:lnTo>
                  <a:pt x="0" y="330750"/>
                </a:lnTo>
                <a:lnTo>
                  <a:pt x="1424" y="386449"/>
                </a:lnTo>
              </a:path>
            </a:pathLst>
          </a:custGeom>
          <a:ln w="1976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688839" y="3580729"/>
            <a:ext cx="204470" cy="796925"/>
          </a:xfrm>
          <a:custGeom>
            <a:avLst/>
            <a:gdLst/>
            <a:ahLst/>
            <a:cxnLst/>
            <a:rect l="l" t="t" r="r" b="b"/>
            <a:pathLst>
              <a:path w="204469" h="796925">
                <a:moveTo>
                  <a:pt x="203897" y="386449"/>
                </a:moveTo>
                <a:lnTo>
                  <a:pt x="200707" y="404352"/>
                </a:lnTo>
                <a:lnTo>
                  <a:pt x="199244" y="424320"/>
                </a:lnTo>
                <a:lnTo>
                  <a:pt x="198841" y="445630"/>
                </a:lnTo>
                <a:lnTo>
                  <a:pt x="198833" y="467556"/>
                </a:lnTo>
                <a:lnTo>
                  <a:pt x="197567" y="532675"/>
                </a:lnTo>
                <a:lnTo>
                  <a:pt x="194253" y="594620"/>
                </a:lnTo>
                <a:lnTo>
                  <a:pt x="189287" y="651542"/>
                </a:lnTo>
                <a:lnTo>
                  <a:pt x="183069" y="701590"/>
                </a:lnTo>
                <a:lnTo>
                  <a:pt x="175994" y="742914"/>
                </a:lnTo>
                <a:lnTo>
                  <a:pt x="160868" y="791987"/>
                </a:lnTo>
                <a:lnTo>
                  <a:pt x="153196" y="796445"/>
                </a:lnTo>
                <a:lnTo>
                  <a:pt x="145866" y="786739"/>
                </a:lnTo>
                <a:lnTo>
                  <a:pt x="132138" y="730933"/>
                </a:lnTo>
                <a:lnTo>
                  <a:pt x="125690" y="687881"/>
                </a:lnTo>
                <a:lnTo>
                  <a:pt x="119486" y="636761"/>
                </a:lnTo>
                <a:lnTo>
                  <a:pt x="113503" y="579099"/>
                </a:lnTo>
                <a:lnTo>
                  <a:pt x="107714" y="516417"/>
                </a:lnTo>
                <a:lnTo>
                  <a:pt x="102096" y="450239"/>
                </a:lnTo>
                <a:lnTo>
                  <a:pt x="96624" y="382091"/>
                </a:lnTo>
                <a:lnTo>
                  <a:pt x="91273" y="313495"/>
                </a:lnTo>
                <a:lnTo>
                  <a:pt x="85530" y="240257"/>
                </a:lnTo>
                <a:lnTo>
                  <a:pt x="79750" y="171375"/>
                </a:lnTo>
                <a:lnTo>
                  <a:pt x="73784" y="109939"/>
                </a:lnTo>
                <a:lnTo>
                  <a:pt x="67487" y="59040"/>
                </a:lnTo>
                <a:lnTo>
                  <a:pt x="53308" y="1223"/>
                </a:lnTo>
                <a:lnTo>
                  <a:pt x="44746" y="0"/>
                </a:lnTo>
                <a:lnTo>
                  <a:pt x="35785" y="17565"/>
                </a:lnTo>
                <a:lnTo>
                  <a:pt x="18549" y="95723"/>
                </a:lnTo>
                <a:lnTo>
                  <a:pt x="11216" y="149644"/>
                </a:lnTo>
                <a:lnTo>
                  <a:pt x="5366" y="209012"/>
                </a:lnTo>
                <a:lnTo>
                  <a:pt x="1470" y="270493"/>
                </a:lnTo>
                <a:lnTo>
                  <a:pt x="0" y="330750"/>
                </a:lnTo>
                <a:lnTo>
                  <a:pt x="1424" y="386449"/>
                </a:lnTo>
              </a:path>
            </a:pathLst>
          </a:custGeom>
          <a:ln w="20762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491372" y="3586245"/>
            <a:ext cx="253365" cy="784860"/>
          </a:xfrm>
          <a:custGeom>
            <a:avLst/>
            <a:gdLst/>
            <a:ahLst/>
            <a:cxnLst/>
            <a:rect l="l" t="t" r="r" b="b"/>
            <a:pathLst>
              <a:path w="253364" h="784860">
                <a:moveTo>
                  <a:pt x="0" y="0"/>
                </a:moveTo>
                <a:lnTo>
                  <a:pt x="26200" y="36002"/>
                </a:lnTo>
                <a:lnTo>
                  <a:pt x="44110" y="113339"/>
                </a:lnTo>
                <a:lnTo>
                  <a:pt x="50615" y="163645"/>
                </a:lnTo>
                <a:lnTo>
                  <a:pt x="55838" y="219651"/>
                </a:lnTo>
                <a:lnTo>
                  <a:pt x="60045" y="279811"/>
                </a:lnTo>
                <a:lnTo>
                  <a:pt x="63497" y="342580"/>
                </a:lnTo>
                <a:lnTo>
                  <a:pt x="66460" y="406413"/>
                </a:lnTo>
                <a:lnTo>
                  <a:pt x="69197" y="469766"/>
                </a:lnTo>
                <a:lnTo>
                  <a:pt x="71972" y="531093"/>
                </a:lnTo>
                <a:lnTo>
                  <a:pt x="75048" y="588850"/>
                </a:lnTo>
                <a:lnTo>
                  <a:pt x="78690" y="641491"/>
                </a:lnTo>
                <a:lnTo>
                  <a:pt x="83161" y="687472"/>
                </a:lnTo>
                <a:lnTo>
                  <a:pt x="88725" y="725248"/>
                </a:lnTo>
                <a:lnTo>
                  <a:pt x="101096" y="768156"/>
                </a:lnTo>
                <a:lnTo>
                  <a:pt x="115928" y="784334"/>
                </a:lnTo>
                <a:lnTo>
                  <a:pt x="131680" y="775754"/>
                </a:lnTo>
                <a:lnTo>
                  <a:pt x="159782" y="692204"/>
                </a:lnTo>
                <a:lnTo>
                  <a:pt x="166233" y="649877"/>
                </a:lnTo>
                <a:lnTo>
                  <a:pt x="171527" y="601410"/>
                </a:lnTo>
                <a:lnTo>
                  <a:pt x="175962" y="548065"/>
                </a:lnTo>
                <a:lnTo>
                  <a:pt x="179836" y="491104"/>
                </a:lnTo>
                <a:lnTo>
                  <a:pt x="183446" y="431786"/>
                </a:lnTo>
                <a:lnTo>
                  <a:pt x="187088" y="371373"/>
                </a:lnTo>
                <a:lnTo>
                  <a:pt x="191061" y="311127"/>
                </a:lnTo>
                <a:lnTo>
                  <a:pt x="195661" y="252308"/>
                </a:lnTo>
                <a:lnTo>
                  <a:pt x="201185" y="196178"/>
                </a:lnTo>
                <a:lnTo>
                  <a:pt x="207932" y="143998"/>
                </a:lnTo>
                <a:lnTo>
                  <a:pt x="216198" y="97029"/>
                </a:lnTo>
                <a:lnTo>
                  <a:pt x="226281" y="56532"/>
                </a:lnTo>
                <a:lnTo>
                  <a:pt x="238477" y="23769"/>
                </a:lnTo>
                <a:lnTo>
                  <a:pt x="253085" y="0"/>
                </a:lnTo>
              </a:path>
            </a:pathLst>
          </a:custGeom>
          <a:ln w="20536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484697" y="3574986"/>
            <a:ext cx="172085" cy="797560"/>
          </a:xfrm>
          <a:custGeom>
            <a:avLst/>
            <a:gdLst/>
            <a:ahLst/>
            <a:cxnLst/>
            <a:rect l="l" t="t" r="r" b="b"/>
            <a:pathLst>
              <a:path w="172085" h="797560">
                <a:moveTo>
                  <a:pt x="0" y="409502"/>
                </a:moveTo>
                <a:lnTo>
                  <a:pt x="3071" y="391681"/>
                </a:lnTo>
                <a:lnTo>
                  <a:pt x="4713" y="371755"/>
                </a:lnTo>
                <a:lnTo>
                  <a:pt x="5481" y="350461"/>
                </a:lnTo>
                <a:lnTo>
                  <a:pt x="5932" y="328537"/>
                </a:lnTo>
                <a:lnTo>
                  <a:pt x="8816" y="252890"/>
                </a:lnTo>
                <a:lnTo>
                  <a:pt x="13896" y="181972"/>
                </a:lnTo>
                <a:lnTo>
                  <a:pt x="20576" y="118723"/>
                </a:lnTo>
                <a:lnTo>
                  <a:pt x="28263" y="66083"/>
                </a:lnTo>
                <a:lnTo>
                  <a:pt x="36362" y="26992"/>
                </a:lnTo>
                <a:lnTo>
                  <a:pt x="50857" y="0"/>
                </a:lnTo>
                <a:lnTo>
                  <a:pt x="56876" y="9760"/>
                </a:lnTo>
                <a:lnTo>
                  <a:pt x="67426" y="65653"/>
                </a:lnTo>
                <a:lnTo>
                  <a:pt x="72055" y="108740"/>
                </a:lnTo>
                <a:lnTo>
                  <a:pt x="76318" y="159891"/>
                </a:lnTo>
                <a:lnTo>
                  <a:pt x="80264" y="217583"/>
                </a:lnTo>
                <a:lnTo>
                  <a:pt x="83942" y="280294"/>
                </a:lnTo>
                <a:lnTo>
                  <a:pt x="87400" y="346501"/>
                </a:lnTo>
                <a:lnTo>
                  <a:pt x="90687" y="414682"/>
                </a:lnTo>
                <a:lnTo>
                  <a:pt x="93852" y="483314"/>
                </a:lnTo>
                <a:lnTo>
                  <a:pt x="97327" y="556621"/>
                </a:lnTo>
                <a:lnTo>
                  <a:pt x="100891" y="625568"/>
                </a:lnTo>
                <a:lnTo>
                  <a:pt x="104737" y="687061"/>
                </a:lnTo>
                <a:lnTo>
                  <a:pt x="109059" y="738005"/>
                </a:lnTo>
                <a:lnTo>
                  <a:pt x="119911" y="795872"/>
                </a:lnTo>
                <a:lnTo>
                  <a:pt x="127131" y="797164"/>
                </a:lnTo>
                <a:lnTo>
                  <a:pt x="135062" y="779675"/>
                </a:lnTo>
                <a:lnTo>
                  <a:pt x="151196" y="701675"/>
                </a:lnTo>
                <a:lnTo>
                  <a:pt x="158468" y="647821"/>
                </a:lnTo>
                <a:lnTo>
                  <a:pt x="164589" y="588505"/>
                </a:lnTo>
                <a:lnTo>
                  <a:pt x="169094" y="527056"/>
                </a:lnTo>
                <a:lnTo>
                  <a:pt x="171517" y="466803"/>
                </a:lnTo>
                <a:lnTo>
                  <a:pt x="171392" y="411075"/>
                </a:lnTo>
              </a:path>
            </a:pathLst>
          </a:custGeom>
          <a:ln w="20881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656090" y="3581780"/>
            <a:ext cx="157480" cy="796925"/>
          </a:xfrm>
          <a:custGeom>
            <a:avLst/>
            <a:gdLst/>
            <a:ahLst/>
            <a:cxnLst/>
            <a:rect l="l" t="t" r="r" b="b"/>
            <a:pathLst>
              <a:path w="157479" h="796925">
                <a:moveTo>
                  <a:pt x="0" y="410002"/>
                </a:moveTo>
                <a:lnTo>
                  <a:pt x="2383" y="392099"/>
                </a:lnTo>
                <a:lnTo>
                  <a:pt x="3495" y="372130"/>
                </a:lnTo>
                <a:lnTo>
                  <a:pt x="3813" y="350821"/>
                </a:lnTo>
                <a:lnTo>
                  <a:pt x="3813" y="328894"/>
                </a:lnTo>
                <a:lnTo>
                  <a:pt x="5126" y="253236"/>
                </a:lnTo>
                <a:lnTo>
                  <a:pt x="8529" y="182287"/>
                </a:lnTo>
                <a:lnTo>
                  <a:pt x="13532" y="118990"/>
                </a:lnTo>
                <a:lnTo>
                  <a:pt x="19647" y="66292"/>
                </a:lnTo>
                <a:lnTo>
                  <a:pt x="26387" y="27134"/>
                </a:lnTo>
                <a:lnTo>
                  <a:pt x="39184" y="0"/>
                </a:lnTo>
                <a:lnTo>
                  <a:pt x="44835" y="9701"/>
                </a:lnTo>
                <a:lnTo>
                  <a:pt x="55399" y="65505"/>
                </a:lnTo>
                <a:lnTo>
                  <a:pt x="60356" y="108558"/>
                </a:lnTo>
                <a:lnTo>
                  <a:pt x="65124" y="159680"/>
                </a:lnTo>
                <a:lnTo>
                  <a:pt x="69723" y="217345"/>
                </a:lnTo>
                <a:lnTo>
                  <a:pt x="74176" y="280029"/>
                </a:lnTo>
                <a:lnTo>
                  <a:pt x="78502" y="346209"/>
                </a:lnTo>
                <a:lnTo>
                  <a:pt x="82724" y="414359"/>
                </a:lnTo>
                <a:lnTo>
                  <a:pt x="86861" y="482956"/>
                </a:lnTo>
                <a:lnTo>
                  <a:pt x="91293" y="556248"/>
                </a:lnTo>
                <a:lnTo>
                  <a:pt x="95767" y="625154"/>
                </a:lnTo>
                <a:lnTo>
                  <a:pt x="100393" y="686589"/>
                </a:lnTo>
                <a:lnTo>
                  <a:pt x="105285" y="737465"/>
                </a:lnTo>
                <a:lnTo>
                  <a:pt x="116309" y="795199"/>
                </a:lnTo>
                <a:lnTo>
                  <a:pt x="122934" y="796424"/>
                </a:lnTo>
                <a:lnTo>
                  <a:pt x="129858" y="778860"/>
                </a:lnTo>
                <a:lnTo>
                  <a:pt x="143155" y="700711"/>
                </a:lnTo>
                <a:lnTo>
                  <a:pt x="148807" y="646795"/>
                </a:lnTo>
                <a:lnTo>
                  <a:pt x="153314" y="587431"/>
                </a:lnTo>
                <a:lnTo>
                  <a:pt x="156314" y="525954"/>
                </a:lnTo>
                <a:lnTo>
                  <a:pt x="157446" y="465700"/>
                </a:lnTo>
                <a:lnTo>
                  <a:pt x="156350" y="410002"/>
                </a:lnTo>
              </a:path>
            </a:pathLst>
          </a:custGeom>
          <a:ln w="20926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812441" y="3583276"/>
            <a:ext cx="184785" cy="795655"/>
          </a:xfrm>
          <a:custGeom>
            <a:avLst/>
            <a:gdLst/>
            <a:ahLst/>
            <a:cxnLst/>
            <a:rect l="l" t="t" r="r" b="b"/>
            <a:pathLst>
              <a:path w="184785" h="795654">
                <a:moveTo>
                  <a:pt x="0" y="410366"/>
                </a:moveTo>
                <a:lnTo>
                  <a:pt x="2486" y="392463"/>
                </a:lnTo>
                <a:lnTo>
                  <a:pt x="3363" y="372494"/>
                </a:lnTo>
                <a:lnTo>
                  <a:pt x="3247" y="351185"/>
                </a:lnTo>
                <a:lnTo>
                  <a:pt x="2754" y="329258"/>
                </a:lnTo>
                <a:lnTo>
                  <a:pt x="2494" y="253589"/>
                </a:lnTo>
                <a:lnTo>
                  <a:pt x="4770" y="182608"/>
                </a:lnTo>
                <a:lnTo>
                  <a:pt x="9083" y="119265"/>
                </a:lnTo>
                <a:lnTo>
                  <a:pt x="14932" y="66507"/>
                </a:lnTo>
                <a:lnTo>
                  <a:pt x="21816" y="27283"/>
                </a:lnTo>
                <a:lnTo>
                  <a:pt x="36010" y="0"/>
                </a:lnTo>
                <a:lnTo>
                  <a:pt x="42803" y="9624"/>
                </a:lnTo>
                <a:lnTo>
                  <a:pt x="56396" y="65278"/>
                </a:lnTo>
                <a:lnTo>
                  <a:pt x="63172" y="108260"/>
                </a:lnTo>
                <a:lnTo>
                  <a:pt x="69917" y="159313"/>
                </a:lnTo>
                <a:lnTo>
                  <a:pt x="76620" y="216913"/>
                </a:lnTo>
                <a:lnTo>
                  <a:pt x="83266" y="279538"/>
                </a:lnTo>
                <a:lnTo>
                  <a:pt x="89845" y="345663"/>
                </a:lnTo>
                <a:lnTo>
                  <a:pt x="96344" y="413765"/>
                </a:lnTo>
                <a:lnTo>
                  <a:pt x="102750" y="482319"/>
                </a:lnTo>
                <a:lnTo>
                  <a:pt x="109577" y="555540"/>
                </a:lnTo>
                <a:lnTo>
                  <a:pt x="116333" y="624378"/>
                </a:lnTo>
                <a:lnTo>
                  <a:pt x="123089" y="685744"/>
                </a:lnTo>
                <a:lnTo>
                  <a:pt x="129915" y="736552"/>
                </a:lnTo>
                <a:lnTo>
                  <a:pt x="144063" y="794147"/>
                </a:lnTo>
                <a:lnTo>
                  <a:pt x="151765" y="795287"/>
                </a:lnTo>
                <a:lnTo>
                  <a:pt x="159390" y="777638"/>
                </a:lnTo>
                <a:lnTo>
                  <a:pt x="173022" y="699327"/>
                </a:lnTo>
                <a:lnTo>
                  <a:pt x="178339" y="645346"/>
                </a:lnTo>
                <a:lnTo>
                  <a:pt x="182197" y="585933"/>
                </a:lnTo>
                <a:lnTo>
                  <a:pt x="184250" y="524429"/>
                </a:lnTo>
                <a:lnTo>
                  <a:pt x="184153" y="464174"/>
                </a:lnTo>
                <a:lnTo>
                  <a:pt x="181561" y="408506"/>
                </a:lnTo>
              </a:path>
            </a:pathLst>
          </a:custGeom>
          <a:ln w="2083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996969" y="3581015"/>
            <a:ext cx="187325" cy="782320"/>
          </a:xfrm>
          <a:custGeom>
            <a:avLst/>
            <a:gdLst/>
            <a:ahLst/>
            <a:cxnLst/>
            <a:rect l="l" t="t" r="r" b="b"/>
            <a:pathLst>
              <a:path w="187325" h="782320">
                <a:moveTo>
                  <a:pt x="0" y="402470"/>
                </a:moveTo>
                <a:lnTo>
                  <a:pt x="2962" y="384891"/>
                </a:lnTo>
                <a:lnTo>
                  <a:pt x="4316" y="365260"/>
                </a:lnTo>
                <a:lnTo>
                  <a:pt x="4677" y="344315"/>
                </a:lnTo>
                <a:lnTo>
                  <a:pt x="4660" y="322793"/>
                </a:lnTo>
                <a:lnTo>
                  <a:pt x="6205" y="248534"/>
                </a:lnTo>
                <a:lnTo>
                  <a:pt x="10239" y="178887"/>
                </a:lnTo>
                <a:lnTo>
                  <a:pt x="16180" y="116751"/>
                </a:lnTo>
                <a:lnTo>
                  <a:pt x="23445" y="65022"/>
                </a:lnTo>
                <a:lnTo>
                  <a:pt x="31452" y="26596"/>
                </a:lnTo>
                <a:lnTo>
                  <a:pt x="46622" y="0"/>
                </a:lnTo>
                <a:lnTo>
                  <a:pt x="53323" y="9532"/>
                </a:lnTo>
                <a:lnTo>
                  <a:pt x="65894" y="64324"/>
                </a:lnTo>
                <a:lnTo>
                  <a:pt x="71807" y="106591"/>
                </a:lnTo>
                <a:lnTo>
                  <a:pt x="77499" y="156777"/>
                </a:lnTo>
                <a:lnTo>
                  <a:pt x="82992" y="213387"/>
                </a:lnTo>
                <a:lnTo>
                  <a:pt x="88306" y="274924"/>
                </a:lnTo>
                <a:lnTo>
                  <a:pt x="93462" y="339891"/>
                </a:lnTo>
                <a:lnTo>
                  <a:pt x="98482" y="406794"/>
                </a:lnTo>
                <a:lnTo>
                  <a:pt x="103386" y="474137"/>
                </a:lnTo>
                <a:lnTo>
                  <a:pt x="108653" y="546032"/>
                </a:lnTo>
                <a:lnTo>
                  <a:pt x="113955" y="613643"/>
                </a:lnTo>
                <a:lnTo>
                  <a:pt x="119434" y="673936"/>
                </a:lnTo>
                <a:lnTo>
                  <a:pt x="125231" y="723876"/>
                </a:lnTo>
                <a:lnTo>
                  <a:pt x="138342" y="780558"/>
                </a:lnTo>
                <a:lnTo>
                  <a:pt x="146220" y="781762"/>
                </a:lnTo>
                <a:lnTo>
                  <a:pt x="154452" y="764527"/>
                </a:lnTo>
                <a:lnTo>
                  <a:pt x="170269" y="687828"/>
                </a:lnTo>
                <a:lnTo>
                  <a:pt x="176996" y="634909"/>
                </a:lnTo>
                <a:lnTo>
                  <a:pt x="182362" y="576642"/>
                </a:lnTo>
                <a:lnTo>
                  <a:pt x="185939" y="516297"/>
                </a:lnTo>
                <a:lnTo>
                  <a:pt x="187298" y="457149"/>
                </a:lnTo>
                <a:lnTo>
                  <a:pt x="186010" y="402470"/>
                </a:lnTo>
              </a:path>
            </a:pathLst>
          </a:custGeom>
          <a:ln w="20812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467961" y="3981341"/>
            <a:ext cx="32384" cy="10795"/>
          </a:xfrm>
          <a:custGeom>
            <a:avLst/>
            <a:gdLst/>
            <a:ahLst/>
            <a:cxnLst/>
            <a:rect l="l" t="t" r="r" b="b"/>
            <a:pathLst>
              <a:path w="32385" h="10795">
                <a:moveTo>
                  <a:pt x="31778" y="0"/>
                </a:moveTo>
                <a:lnTo>
                  <a:pt x="26482" y="0"/>
                </a:lnTo>
                <a:lnTo>
                  <a:pt x="0" y="0"/>
                </a:lnTo>
                <a:lnTo>
                  <a:pt x="0" y="2431"/>
                </a:lnTo>
                <a:lnTo>
                  <a:pt x="0" y="8153"/>
                </a:lnTo>
                <a:lnTo>
                  <a:pt x="0" y="10585"/>
                </a:lnTo>
                <a:lnTo>
                  <a:pt x="10804" y="10585"/>
                </a:lnTo>
                <a:lnTo>
                  <a:pt x="16313" y="10585"/>
                </a:lnTo>
                <a:lnTo>
                  <a:pt x="20973" y="10585"/>
                </a:lnTo>
                <a:lnTo>
                  <a:pt x="26482" y="10585"/>
                </a:lnTo>
                <a:lnTo>
                  <a:pt x="31778" y="10585"/>
                </a:lnTo>
              </a:path>
            </a:pathLst>
          </a:custGeom>
          <a:ln w="14873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476012" y="3981341"/>
            <a:ext cx="52069" cy="15875"/>
          </a:xfrm>
          <a:custGeom>
            <a:avLst/>
            <a:gdLst/>
            <a:ahLst/>
            <a:cxnLst/>
            <a:rect l="l" t="t" r="r" b="b"/>
            <a:pathLst>
              <a:path w="52070" h="15875">
                <a:moveTo>
                  <a:pt x="51481" y="0"/>
                </a:moveTo>
                <a:lnTo>
                  <a:pt x="49786" y="0"/>
                </a:lnTo>
                <a:lnTo>
                  <a:pt x="49786" y="858"/>
                </a:lnTo>
                <a:lnTo>
                  <a:pt x="47879" y="858"/>
                </a:lnTo>
                <a:lnTo>
                  <a:pt x="45549" y="3290"/>
                </a:lnTo>
                <a:lnTo>
                  <a:pt x="43854" y="3290"/>
                </a:lnTo>
                <a:lnTo>
                  <a:pt x="41312" y="3290"/>
                </a:lnTo>
                <a:lnTo>
                  <a:pt x="37075" y="3290"/>
                </a:lnTo>
                <a:lnTo>
                  <a:pt x="37075" y="4577"/>
                </a:lnTo>
                <a:lnTo>
                  <a:pt x="35380" y="4577"/>
                </a:lnTo>
                <a:lnTo>
                  <a:pt x="33049" y="4577"/>
                </a:lnTo>
                <a:lnTo>
                  <a:pt x="28812" y="4577"/>
                </a:lnTo>
                <a:lnTo>
                  <a:pt x="28812" y="3290"/>
                </a:lnTo>
                <a:lnTo>
                  <a:pt x="0" y="3290"/>
                </a:lnTo>
                <a:lnTo>
                  <a:pt x="0" y="4577"/>
                </a:lnTo>
                <a:lnTo>
                  <a:pt x="0" y="5292"/>
                </a:lnTo>
                <a:lnTo>
                  <a:pt x="0" y="6580"/>
                </a:lnTo>
                <a:lnTo>
                  <a:pt x="0" y="7724"/>
                </a:lnTo>
                <a:lnTo>
                  <a:pt x="0" y="8582"/>
                </a:lnTo>
                <a:lnTo>
                  <a:pt x="1694" y="8582"/>
                </a:lnTo>
                <a:lnTo>
                  <a:pt x="16101" y="8582"/>
                </a:lnTo>
                <a:lnTo>
                  <a:pt x="16101" y="9870"/>
                </a:lnTo>
                <a:lnTo>
                  <a:pt x="45549" y="9870"/>
                </a:lnTo>
                <a:lnTo>
                  <a:pt x="47879" y="11014"/>
                </a:lnTo>
                <a:lnTo>
                  <a:pt x="47879" y="11872"/>
                </a:lnTo>
                <a:lnTo>
                  <a:pt x="45549" y="13017"/>
                </a:lnTo>
                <a:lnTo>
                  <a:pt x="43854" y="13017"/>
                </a:lnTo>
                <a:lnTo>
                  <a:pt x="43854" y="14304"/>
                </a:lnTo>
                <a:lnTo>
                  <a:pt x="41312" y="14304"/>
                </a:lnTo>
                <a:lnTo>
                  <a:pt x="37075" y="14304"/>
                </a:lnTo>
                <a:lnTo>
                  <a:pt x="31143" y="15449"/>
                </a:lnTo>
                <a:lnTo>
                  <a:pt x="10169" y="15449"/>
                </a:lnTo>
                <a:lnTo>
                  <a:pt x="8262" y="15449"/>
                </a:lnTo>
              </a:path>
            </a:pathLst>
          </a:custGeom>
          <a:ln w="14756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5191031" y="3954591"/>
            <a:ext cx="17145" cy="21590"/>
          </a:xfrm>
          <a:custGeom>
            <a:avLst/>
            <a:gdLst/>
            <a:ahLst/>
            <a:cxnLst/>
            <a:rect l="l" t="t" r="r" b="b"/>
            <a:pathLst>
              <a:path w="17145" h="21589">
                <a:moveTo>
                  <a:pt x="4660" y="21027"/>
                </a:moveTo>
                <a:lnTo>
                  <a:pt x="4660" y="18596"/>
                </a:lnTo>
                <a:lnTo>
                  <a:pt x="4660" y="17451"/>
                </a:lnTo>
                <a:lnTo>
                  <a:pt x="2330" y="16593"/>
                </a:lnTo>
                <a:lnTo>
                  <a:pt x="2330" y="14161"/>
                </a:lnTo>
                <a:lnTo>
                  <a:pt x="2330" y="13446"/>
                </a:lnTo>
                <a:lnTo>
                  <a:pt x="0" y="11014"/>
                </a:lnTo>
                <a:lnTo>
                  <a:pt x="0" y="0"/>
                </a:lnTo>
                <a:lnTo>
                  <a:pt x="2330" y="0"/>
                </a:lnTo>
                <a:lnTo>
                  <a:pt x="4660" y="0"/>
                </a:lnTo>
                <a:lnTo>
                  <a:pt x="7203" y="0"/>
                </a:lnTo>
                <a:lnTo>
                  <a:pt x="9533" y="0"/>
                </a:lnTo>
                <a:lnTo>
                  <a:pt x="11864" y="0"/>
                </a:lnTo>
                <a:lnTo>
                  <a:pt x="16736" y="0"/>
                </a:lnTo>
              </a:path>
            </a:pathLst>
          </a:custGeom>
          <a:ln w="18371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346143" y="3581095"/>
            <a:ext cx="182245" cy="784860"/>
          </a:xfrm>
          <a:custGeom>
            <a:avLst/>
            <a:gdLst/>
            <a:ahLst/>
            <a:cxnLst/>
            <a:rect l="l" t="t" r="r" b="b"/>
            <a:pathLst>
              <a:path w="182245" h="784860">
                <a:moveTo>
                  <a:pt x="0" y="0"/>
                </a:moveTo>
                <a:lnTo>
                  <a:pt x="18874" y="36002"/>
                </a:lnTo>
                <a:lnTo>
                  <a:pt x="31767" y="113339"/>
                </a:lnTo>
                <a:lnTo>
                  <a:pt x="36447" y="163645"/>
                </a:lnTo>
                <a:lnTo>
                  <a:pt x="40202" y="219651"/>
                </a:lnTo>
                <a:lnTo>
                  <a:pt x="43222" y="279811"/>
                </a:lnTo>
                <a:lnTo>
                  <a:pt x="45698" y="342580"/>
                </a:lnTo>
                <a:lnTo>
                  <a:pt x="47820" y="406413"/>
                </a:lnTo>
                <a:lnTo>
                  <a:pt x="49778" y="469766"/>
                </a:lnTo>
                <a:lnTo>
                  <a:pt x="51763" y="531093"/>
                </a:lnTo>
                <a:lnTo>
                  <a:pt x="53964" y="588850"/>
                </a:lnTo>
                <a:lnTo>
                  <a:pt x="56572" y="641491"/>
                </a:lnTo>
                <a:lnTo>
                  <a:pt x="59777" y="687472"/>
                </a:lnTo>
                <a:lnTo>
                  <a:pt x="72741" y="768162"/>
                </a:lnTo>
                <a:lnTo>
                  <a:pt x="83432" y="784341"/>
                </a:lnTo>
                <a:lnTo>
                  <a:pt x="94764" y="775759"/>
                </a:lnTo>
                <a:lnTo>
                  <a:pt x="115038" y="692204"/>
                </a:lnTo>
                <a:lnTo>
                  <a:pt x="119639" y="649877"/>
                </a:lnTo>
                <a:lnTo>
                  <a:pt x="123416" y="601410"/>
                </a:lnTo>
                <a:lnTo>
                  <a:pt x="126581" y="548065"/>
                </a:lnTo>
                <a:lnTo>
                  <a:pt x="129348" y="491104"/>
                </a:lnTo>
                <a:lnTo>
                  <a:pt x="131930" y="431786"/>
                </a:lnTo>
                <a:lnTo>
                  <a:pt x="134539" y="371373"/>
                </a:lnTo>
                <a:lnTo>
                  <a:pt x="137389" y="311127"/>
                </a:lnTo>
                <a:lnTo>
                  <a:pt x="140693" y="252308"/>
                </a:lnTo>
                <a:lnTo>
                  <a:pt x="144665" y="196178"/>
                </a:lnTo>
                <a:lnTo>
                  <a:pt x="149516" y="143998"/>
                </a:lnTo>
                <a:lnTo>
                  <a:pt x="155461" y="97029"/>
                </a:lnTo>
                <a:lnTo>
                  <a:pt x="162712" y="56532"/>
                </a:lnTo>
                <a:lnTo>
                  <a:pt x="171482" y="23769"/>
                </a:lnTo>
                <a:lnTo>
                  <a:pt x="181985" y="0"/>
                </a:lnTo>
              </a:path>
            </a:pathLst>
          </a:custGeom>
          <a:ln w="2083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149190" y="3584099"/>
            <a:ext cx="214629" cy="784860"/>
          </a:xfrm>
          <a:custGeom>
            <a:avLst/>
            <a:gdLst/>
            <a:ahLst/>
            <a:cxnLst/>
            <a:rect l="l" t="t" r="r" b="b"/>
            <a:pathLst>
              <a:path w="214629" h="784860">
                <a:moveTo>
                  <a:pt x="0" y="0"/>
                </a:moveTo>
                <a:lnTo>
                  <a:pt x="22189" y="36002"/>
                </a:lnTo>
                <a:lnTo>
                  <a:pt x="37357" y="113339"/>
                </a:lnTo>
                <a:lnTo>
                  <a:pt x="42866" y="163645"/>
                </a:lnTo>
                <a:lnTo>
                  <a:pt x="47291" y="219651"/>
                </a:lnTo>
                <a:lnTo>
                  <a:pt x="50853" y="279811"/>
                </a:lnTo>
                <a:lnTo>
                  <a:pt x="53778" y="342580"/>
                </a:lnTo>
                <a:lnTo>
                  <a:pt x="56287" y="406413"/>
                </a:lnTo>
                <a:lnTo>
                  <a:pt x="58606" y="469766"/>
                </a:lnTo>
                <a:lnTo>
                  <a:pt x="60956" y="531093"/>
                </a:lnTo>
                <a:lnTo>
                  <a:pt x="63562" y="588850"/>
                </a:lnTo>
                <a:lnTo>
                  <a:pt x="66646" y="641491"/>
                </a:lnTo>
                <a:lnTo>
                  <a:pt x="70433" y="687472"/>
                </a:lnTo>
                <a:lnTo>
                  <a:pt x="85623" y="768162"/>
                </a:lnTo>
                <a:lnTo>
                  <a:pt x="98187" y="784341"/>
                </a:lnTo>
                <a:lnTo>
                  <a:pt x="111530" y="775759"/>
                </a:lnTo>
                <a:lnTo>
                  <a:pt x="135334" y="692204"/>
                </a:lnTo>
                <a:lnTo>
                  <a:pt x="140794" y="649877"/>
                </a:lnTo>
                <a:lnTo>
                  <a:pt x="145276" y="601410"/>
                </a:lnTo>
                <a:lnTo>
                  <a:pt x="149031" y="548065"/>
                </a:lnTo>
                <a:lnTo>
                  <a:pt x="152310" y="491104"/>
                </a:lnTo>
                <a:lnTo>
                  <a:pt x="155367" y="431786"/>
                </a:lnTo>
                <a:lnTo>
                  <a:pt x="158452" y="371373"/>
                </a:lnTo>
                <a:lnTo>
                  <a:pt x="161816" y="311127"/>
                </a:lnTo>
                <a:lnTo>
                  <a:pt x="165713" y="252308"/>
                </a:lnTo>
                <a:lnTo>
                  <a:pt x="170393" y="196178"/>
                </a:lnTo>
                <a:lnTo>
                  <a:pt x="176108" y="143998"/>
                </a:lnTo>
                <a:lnTo>
                  <a:pt x="183111" y="97029"/>
                </a:lnTo>
                <a:lnTo>
                  <a:pt x="191652" y="56532"/>
                </a:lnTo>
                <a:lnTo>
                  <a:pt x="201983" y="23769"/>
                </a:lnTo>
                <a:lnTo>
                  <a:pt x="214357" y="0"/>
                </a:lnTo>
              </a:path>
            </a:pathLst>
          </a:custGeom>
          <a:ln w="20707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384564" y="3962172"/>
            <a:ext cx="928369" cy="0"/>
          </a:xfrm>
          <a:custGeom>
            <a:avLst/>
            <a:gdLst/>
            <a:ahLst/>
            <a:cxnLst/>
            <a:rect l="l" t="t" r="r" b="b"/>
            <a:pathLst>
              <a:path w="928370" h="0">
                <a:moveTo>
                  <a:pt x="927893" y="0"/>
                </a:moveTo>
                <a:lnTo>
                  <a:pt x="0" y="0"/>
                </a:lnTo>
              </a:path>
            </a:pathLst>
          </a:custGeom>
          <a:ln w="21457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357531" y="1667411"/>
            <a:ext cx="6985" cy="3803650"/>
          </a:xfrm>
          <a:custGeom>
            <a:avLst/>
            <a:gdLst/>
            <a:ahLst/>
            <a:cxnLst/>
            <a:rect l="l" t="t" r="r" b="b"/>
            <a:pathLst>
              <a:path w="6985" h="3803650">
                <a:moveTo>
                  <a:pt x="6694" y="0"/>
                </a:moveTo>
                <a:lnTo>
                  <a:pt x="0" y="3803107"/>
                </a:lnTo>
              </a:path>
            </a:pathLst>
          </a:custGeom>
          <a:ln w="21185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312458" y="1647241"/>
            <a:ext cx="0" cy="3872865"/>
          </a:xfrm>
          <a:custGeom>
            <a:avLst/>
            <a:gdLst/>
            <a:ahLst/>
            <a:cxnLst/>
            <a:rect l="l" t="t" r="r" b="b"/>
            <a:pathLst>
              <a:path w="0" h="3872865">
                <a:moveTo>
                  <a:pt x="0" y="0"/>
                </a:moveTo>
                <a:lnTo>
                  <a:pt x="0" y="3872356"/>
                </a:lnTo>
              </a:path>
            </a:pathLst>
          </a:custGeom>
          <a:ln w="21185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2457454" y="4795679"/>
            <a:ext cx="0" cy="825500"/>
          </a:xfrm>
          <a:custGeom>
            <a:avLst/>
            <a:gdLst/>
            <a:ahLst/>
            <a:cxnLst/>
            <a:rect l="l" t="t" r="r" b="b"/>
            <a:pathLst>
              <a:path w="0" h="825500">
                <a:moveTo>
                  <a:pt x="0" y="825287"/>
                </a:moveTo>
                <a:lnTo>
                  <a:pt x="0" y="0"/>
                </a:lnTo>
              </a:path>
            </a:pathLst>
          </a:custGeom>
          <a:ln w="3177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372287" y="4708621"/>
            <a:ext cx="170333" cy="11500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450717" y="5267763"/>
            <a:ext cx="2954020" cy="0"/>
          </a:xfrm>
          <a:custGeom>
            <a:avLst/>
            <a:gdLst/>
            <a:ahLst/>
            <a:cxnLst/>
            <a:rect l="l" t="t" r="r" b="b"/>
            <a:pathLst>
              <a:path w="2954020" h="0">
                <a:moveTo>
                  <a:pt x="2953654" y="0"/>
                </a:moveTo>
                <a:lnTo>
                  <a:pt x="0" y="0"/>
                </a:lnTo>
              </a:path>
            </a:pathLst>
          </a:custGeom>
          <a:ln w="2145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5362847" y="5210258"/>
            <a:ext cx="170333" cy="11500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5638485" y="5096180"/>
            <a:ext cx="9652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180">
                <a:latin typeface="Times New Roman"/>
                <a:cs typeface="Times New Roman"/>
              </a:rPr>
              <a:t>t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358188" y="4896384"/>
            <a:ext cx="473709" cy="786130"/>
          </a:xfrm>
          <a:custGeom>
            <a:avLst/>
            <a:gdLst/>
            <a:ahLst/>
            <a:cxnLst/>
            <a:rect l="l" t="t" r="r" b="b"/>
            <a:pathLst>
              <a:path w="473710" h="786129">
                <a:moveTo>
                  <a:pt x="0" y="0"/>
                </a:moveTo>
                <a:lnTo>
                  <a:pt x="43682" y="29682"/>
                </a:lnTo>
                <a:lnTo>
                  <a:pt x="74396" y="92587"/>
                </a:lnTo>
                <a:lnTo>
                  <a:pt x="85780" y="133851"/>
                </a:lnTo>
                <a:lnTo>
                  <a:pt x="94990" y="180244"/>
                </a:lnTo>
                <a:lnTo>
                  <a:pt x="102381" y="230709"/>
                </a:lnTo>
                <a:lnTo>
                  <a:pt x="108311" y="284186"/>
                </a:lnTo>
                <a:lnTo>
                  <a:pt x="113133" y="339617"/>
                </a:lnTo>
                <a:lnTo>
                  <a:pt x="117206" y="395944"/>
                </a:lnTo>
                <a:lnTo>
                  <a:pt x="120883" y="452107"/>
                </a:lnTo>
                <a:lnTo>
                  <a:pt x="124522" y="507048"/>
                </a:lnTo>
                <a:lnTo>
                  <a:pt x="128478" y="559709"/>
                </a:lnTo>
                <a:lnTo>
                  <a:pt x="133107" y="609031"/>
                </a:lnTo>
                <a:lnTo>
                  <a:pt x="138765" y="653955"/>
                </a:lnTo>
                <a:lnTo>
                  <a:pt x="145808" y="693423"/>
                </a:lnTo>
                <a:lnTo>
                  <a:pt x="177078" y="769444"/>
                </a:lnTo>
                <a:lnTo>
                  <a:pt x="204587" y="785814"/>
                </a:lnTo>
                <a:lnTo>
                  <a:pt x="234204" y="777434"/>
                </a:lnTo>
                <a:lnTo>
                  <a:pt x="263015" y="746253"/>
                </a:lnTo>
                <a:lnTo>
                  <a:pt x="288105" y="694221"/>
                </a:lnTo>
                <a:lnTo>
                  <a:pt x="300064" y="655013"/>
                </a:lnTo>
                <a:lnTo>
                  <a:pt x="310193" y="610368"/>
                </a:lnTo>
                <a:lnTo>
                  <a:pt x="318926" y="561316"/>
                </a:lnTo>
                <a:lnTo>
                  <a:pt x="326700" y="508886"/>
                </a:lnTo>
                <a:lnTo>
                  <a:pt x="333951" y="454106"/>
                </a:lnTo>
                <a:lnTo>
                  <a:pt x="341113" y="398006"/>
                </a:lnTo>
                <a:lnTo>
                  <a:pt x="348625" y="341613"/>
                </a:lnTo>
                <a:lnTo>
                  <a:pt x="356920" y="285957"/>
                </a:lnTo>
                <a:lnTo>
                  <a:pt x="366436" y="232066"/>
                </a:lnTo>
                <a:lnTo>
                  <a:pt x="377607" y="180969"/>
                </a:lnTo>
                <a:lnTo>
                  <a:pt x="390871" y="133696"/>
                </a:lnTo>
                <a:lnTo>
                  <a:pt x="406663" y="91274"/>
                </a:lnTo>
                <a:lnTo>
                  <a:pt x="425418" y="54732"/>
                </a:lnTo>
                <a:lnTo>
                  <a:pt x="447574" y="25099"/>
                </a:lnTo>
                <a:lnTo>
                  <a:pt x="473565" y="3404"/>
                </a:lnTo>
              </a:path>
            </a:pathLst>
          </a:custGeom>
          <a:ln w="19352">
            <a:solidFill>
              <a:srgbClr val="001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831753" y="4886743"/>
            <a:ext cx="470534" cy="791210"/>
          </a:xfrm>
          <a:custGeom>
            <a:avLst/>
            <a:gdLst/>
            <a:ahLst/>
            <a:cxnLst/>
            <a:rect l="l" t="t" r="r" b="b"/>
            <a:pathLst>
              <a:path w="470535" h="791210">
                <a:moveTo>
                  <a:pt x="0" y="13045"/>
                </a:moveTo>
                <a:lnTo>
                  <a:pt x="45627" y="41173"/>
                </a:lnTo>
                <a:lnTo>
                  <a:pt x="80925" y="102928"/>
                </a:lnTo>
                <a:lnTo>
                  <a:pt x="95381" y="143741"/>
                </a:lnTo>
                <a:lnTo>
                  <a:pt x="108073" y="189753"/>
                </a:lnTo>
                <a:lnTo>
                  <a:pt x="119272" y="239894"/>
                </a:lnTo>
                <a:lnTo>
                  <a:pt x="129250" y="293094"/>
                </a:lnTo>
                <a:lnTo>
                  <a:pt x="138281" y="348284"/>
                </a:lnTo>
                <a:lnTo>
                  <a:pt x="146637" y="404394"/>
                </a:lnTo>
                <a:lnTo>
                  <a:pt x="154589" y="460355"/>
                </a:lnTo>
                <a:lnTo>
                  <a:pt x="162412" y="515096"/>
                </a:lnTo>
                <a:lnTo>
                  <a:pt x="170376" y="567550"/>
                </a:lnTo>
                <a:lnTo>
                  <a:pt x="178755" y="616645"/>
                </a:lnTo>
                <a:lnTo>
                  <a:pt x="187821" y="661313"/>
                </a:lnTo>
                <a:lnTo>
                  <a:pt x="197846" y="700484"/>
                </a:lnTo>
                <a:lnTo>
                  <a:pt x="234651" y="775319"/>
                </a:lnTo>
                <a:lnTo>
                  <a:pt x="263189" y="790712"/>
                </a:lnTo>
                <a:lnTo>
                  <a:pt x="291961" y="781315"/>
                </a:lnTo>
                <a:lnTo>
                  <a:pt x="318211" y="749175"/>
                </a:lnTo>
                <a:lnTo>
                  <a:pt x="339183" y="696338"/>
                </a:lnTo>
                <a:lnTo>
                  <a:pt x="348025" y="656767"/>
                </a:lnTo>
                <a:lnTo>
                  <a:pt x="354639" y="611831"/>
                </a:lnTo>
                <a:lnTo>
                  <a:pt x="359535" y="562542"/>
                </a:lnTo>
                <a:lnTo>
                  <a:pt x="363226" y="509912"/>
                </a:lnTo>
                <a:lnTo>
                  <a:pt x="366223" y="454954"/>
                </a:lnTo>
                <a:lnTo>
                  <a:pt x="369037" y="398680"/>
                </a:lnTo>
                <a:lnTo>
                  <a:pt x="372179" y="342101"/>
                </a:lnTo>
                <a:lnTo>
                  <a:pt x="376163" y="286232"/>
                </a:lnTo>
                <a:lnTo>
                  <a:pt x="381497" y="232082"/>
                </a:lnTo>
                <a:lnTo>
                  <a:pt x="388695" y="180665"/>
                </a:lnTo>
                <a:lnTo>
                  <a:pt x="398268" y="132993"/>
                </a:lnTo>
                <a:lnTo>
                  <a:pt x="410727" y="90079"/>
                </a:lnTo>
                <a:lnTo>
                  <a:pt x="426583" y="52933"/>
                </a:lnTo>
                <a:lnTo>
                  <a:pt x="446349" y="22570"/>
                </a:lnTo>
                <a:lnTo>
                  <a:pt x="470535" y="0"/>
                </a:lnTo>
              </a:path>
            </a:pathLst>
          </a:custGeom>
          <a:ln w="19386">
            <a:solidFill>
              <a:srgbClr val="001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3786733" y="4635211"/>
            <a:ext cx="155575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100" spc="190">
                <a:latin typeface="Times New Roman"/>
                <a:cs typeface="Times New Roman"/>
              </a:rPr>
              <a:t>f</a:t>
            </a:r>
            <a:r>
              <a:rPr dirty="0" baseline="-11111" sz="1125" spc="277">
                <a:latin typeface="Times New Roman"/>
                <a:cs typeface="Times New Roman"/>
              </a:rPr>
              <a:t>1</a:t>
            </a:r>
            <a:endParaRPr baseline="-11111" sz="1125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704617" y="3352465"/>
            <a:ext cx="1682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190">
                <a:latin typeface="Times New Roman"/>
                <a:cs typeface="Times New Roman"/>
              </a:rPr>
              <a:t>f</a:t>
            </a:r>
            <a:r>
              <a:rPr dirty="0" baseline="-11111" sz="1125" spc="284">
                <a:latin typeface="Times New Roman"/>
                <a:cs typeface="Times New Roman"/>
              </a:rPr>
              <a:t>2</a:t>
            </a:r>
            <a:endParaRPr baseline="-11111" sz="1125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869931" y="3352465"/>
            <a:ext cx="1682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190">
                <a:latin typeface="Times New Roman"/>
                <a:cs typeface="Times New Roman"/>
              </a:rPr>
              <a:t>f</a:t>
            </a:r>
            <a:r>
              <a:rPr dirty="0" baseline="-11111" sz="1125" spc="284">
                <a:latin typeface="Times New Roman"/>
                <a:cs typeface="Times New Roman"/>
              </a:rPr>
              <a:t>2</a:t>
            </a:r>
            <a:endParaRPr baseline="-11111" sz="1125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786280" y="3096697"/>
            <a:ext cx="49085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360">
                <a:latin typeface="Times New Roman"/>
                <a:cs typeface="Times New Roman"/>
              </a:rPr>
              <a:t>S</a:t>
            </a:r>
            <a:r>
              <a:rPr dirty="0" baseline="-13071" sz="1275" spc="337">
                <a:latin typeface="Times New Roman"/>
                <a:cs typeface="Times New Roman"/>
              </a:rPr>
              <a:t>1</a:t>
            </a:r>
            <a:r>
              <a:rPr dirty="0" sz="1350" spc="215">
                <a:latin typeface="Times New Roman"/>
                <a:cs typeface="Times New Roman"/>
              </a:rPr>
              <a:t>(</a:t>
            </a:r>
            <a:r>
              <a:rPr dirty="0" sz="1350" spc="175">
                <a:latin typeface="Times New Roman"/>
                <a:cs typeface="Times New Roman"/>
              </a:rPr>
              <a:t>t</a:t>
            </a:r>
            <a:r>
              <a:rPr dirty="0" sz="1350" spc="215">
                <a:latin typeface="Times New Roman"/>
                <a:cs typeface="Times New Roman"/>
              </a:rPr>
              <a:t>)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833418" y="4559754"/>
            <a:ext cx="49085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235">
                <a:latin typeface="Times New Roman"/>
                <a:cs typeface="Times New Roman"/>
              </a:rPr>
              <a:t>S</a:t>
            </a:r>
            <a:r>
              <a:rPr dirty="0" baseline="-13071" sz="1275" spc="352">
                <a:latin typeface="Times New Roman"/>
                <a:cs typeface="Times New Roman"/>
              </a:rPr>
              <a:t>2</a:t>
            </a:r>
            <a:r>
              <a:rPr dirty="0" sz="1350" spc="235">
                <a:latin typeface="Times New Roman"/>
                <a:cs typeface="Times New Roman"/>
              </a:rPr>
              <a:t>(t)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4299322" y="4888831"/>
            <a:ext cx="974090" cy="379095"/>
          </a:xfrm>
          <a:custGeom>
            <a:avLst/>
            <a:gdLst/>
            <a:ahLst/>
            <a:cxnLst/>
            <a:rect l="l" t="t" r="r" b="b"/>
            <a:pathLst>
              <a:path w="974089" h="379095">
                <a:moveTo>
                  <a:pt x="0" y="0"/>
                </a:moveTo>
                <a:lnTo>
                  <a:pt x="13135" y="378931"/>
                </a:lnTo>
                <a:lnTo>
                  <a:pt x="973909" y="378931"/>
                </a:lnTo>
              </a:path>
            </a:pathLst>
          </a:custGeom>
          <a:ln w="11418">
            <a:solidFill>
              <a:srgbClr val="EAEEF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630881" y="4904123"/>
            <a:ext cx="727710" cy="363855"/>
          </a:xfrm>
          <a:custGeom>
            <a:avLst/>
            <a:gdLst/>
            <a:ahLst/>
            <a:cxnLst/>
            <a:rect l="l" t="t" r="r" b="b"/>
            <a:pathLst>
              <a:path w="727710" h="363854">
                <a:moveTo>
                  <a:pt x="727645" y="0"/>
                </a:moveTo>
                <a:lnTo>
                  <a:pt x="720654" y="363640"/>
                </a:lnTo>
                <a:lnTo>
                  <a:pt x="0" y="363640"/>
                </a:lnTo>
              </a:path>
            </a:pathLst>
          </a:custGeom>
          <a:ln w="11771">
            <a:solidFill>
              <a:srgbClr val="EAEEF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2460547" y="3582239"/>
            <a:ext cx="31115" cy="4445"/>
          </a:xfrm>
          <a:custGeom>
            <a:avLst/>
            <a:gdLst/>
            <a:ahLst/>
            <a:cxnLst/>
            <a:rect l="l" t="t" r="r" b="b"/>
            <a:pathLst>
              <a:path w="31114" h="4445">
                <a:moveTo>
                  <a:pt x="0" y="0"/>
                </a:moveTo>
                <a:lnTo>
                  <a:pt x="30825" y="4005"/>
                </a:lnTo>
              </a:path>
            </a:pathLst>
          </a:custGeom>
          <a:ln w="14418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2460547" y="1991841"/>
            <a:ext cx="31115" cy="4445"/>
          </a:xfrm>
          <a:custGeom>
            <a:avLst/>
            <a:gdLst/>
            <a:ahLst/>
            <a:cxnLst/>
            <a:rect l="l" t="t" r="r" b="b"/>
            <a:pathLst>
              <a:path w="31114" h="4444">
                <a:moveTo>
                  <a:pt x="0" y="0"/>
                </a:moveTo>
                <a:lnTo>
                  <a:pt x="30825" y="4291"/>
                </a:lnTo>
              </a:path>
            </a:pathLst>
          </a:custGeom>
          <a:ln w="1443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589280" y="5982080"/>
            <a:ext cx="5715000" cy="1388745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12700" marR="299085">
              <a:lnSpc>
                <a:spcPts val="1839"/>
              </a:lnSpc>
              <a:spcBef>
                <a:spcPts val="220"/>
              </a:spcBef>
            </a:pPr>
            <a:r>
              <a:rPr dirty="0" sz="1600" spc="-10">
                <a:latin typeface="Times New Roman"/>
                <a:cs typeface="Times New Roman"/>
              </a:rPr>
              <a:t>We </a:t>
            </a:r>
            <a:r>
              <a:rPr dirty="0" sz="1600" spc="-5">
                <a:latin typeface="Times New Roman"/>
                <a:cs typeface="Times New Roman"/>
              </a:rPr>
              <a:t>write s</a:t>
            </a:r>
            <a:r>
              <a:rPr dirty="0" baseline="-7936" sz="1575" spc="-7">
                <a:latin typeface="Times New Roman"/>
                <a:cs typeface="Times New Roman"/>
              </a:rPr>
              <a:t>o</a:t>
            </a:r>
            <a:r>
              <a:rPr dirty="0" sz="1600" spc="-5">
                <a:latin typeface="Times New Roman"/>
                <a:cs typeface="Times New Roman"/>
              </a:rPr>
              <a:t>(t)=A cos[(</a:t>
            </a:r>
            <a:r>
              <a:rPr dirty="0" sz="1600" spc="-5">
                <a:latin typeface="Symbol"/>
                <a:cs typeface="Symbol"/>
              </a:rPr>
              <a:t></a:t>
            </a:r>
            <a:r>
              <a:rPr dirty="0" baseline="-7936" sz="1575" spc="-7">
                <a:latin typeface="Times New Roman"/>
                <a:cs typeface="Times New Roman"/>
              </a:rPr>
              <a:t>c</a:t>
            </a:r>
            <a:r>
              <a:rPr dirty="0" sz="1600" spc="-5">
                <a:latin typeface="Times New Roman"/>
                <a:cs typeface="Times New Roman"/>
              </a:rPr>
              <a:t>-0.5</a:t>
            </a:r>
            <a:r>
              <a:rPr dirty="0" sz="1600" spc="-5">
                <a:latin typeface="Symbol"/>
                <a:cs typeface="Symbol"/>
              </a:rPr>
              <a:t></a:t>
            </a:r>
            <a:r>
              <a:rPr dirty="0" baseline="-7936" sz="1575" spc="-7">
                <a:latin typeface="Times New Roman"/>
                <a:cs typeface="Times New Roman"/>
              </a:rPr>
              <a:t>d</a:t>
            </a:r>
            <a:r>
              <a:rPr dirty="0" sz="1600" spc="-5">
                <a:latin typeface="Times New Roman"/>
                <a:cs typeface="Times New Roman"/>
              </a:rPr>
              <a:t>) t] and s</a:t>
            </a:r>
            <a:r>
              <a:rPr dirty="0" baseline="-7936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(t)=A cos[(</a:t>
            </a:r>
            <a:r>
              <a:rPr dirty="0" sz="1600" spc="-5">
                <a:latin typeface="Symbol"/>
                <a:cs typeface="Symbol"/>
              </a:rPr>
              <a:t></a:t>
            </a:r>
            <a:r>
              <a:rPr dirty="0" baseline="-7936" sz="1575" spc="-7">
                <a:latin typeface="Times New Roman"/>
                <a:cs typeface="Times New Roman"/>
              </a:rPr>
              <a:t>c</a:t>
            </a:r>
            <a:r>
              <a:rPr dirty="0" sz="1600" spc="-5">
                <a:latin typeface="Times New Roman"/>
                <a:cs typeface="Times New Roman"/>
              </a:rPr>
              <a:t>+0.5</a:t>
            </a:r>
            <a:r>
              <a:rPr dirty="0" sz="1600" spc="-5">
                <a:latin typeface="Symbol"/>
                <a:cs typeface="Symbol"/>
              </a:rPr>
              <a:t></a:t>
            </a:r>
            <a:r>
              <a:rPr dirty="0" baseline="-7936" sz="1575" spc="-7">
                <a:latin typeface="Times New Roman"/>
                <a:cs typeface="Times New Roman"/>
              </a:rPr>
              <a:t>d</a:t>
            </a:r>
            <a:r>
              <a:rPr dirty="0" sz="1600" spc="-5">
                <a:latin typeface="Times New Roman"/>
                <a:cs typeface="Times New Roman"/>
              </a:rPr>
              <a:t>) </a:t>
            </a:r>
            <a:r>
              <a:rPr dirty="0" sz="1600">
                <a:latin typeface="Times New Roman"/>
                <a:cs typeface="Times New Roman"/>
              </a:rPr>
              <a:t>t], 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  <a:p>
            <a:pPr algn="just" marL="12700" marR="5080">
              <a:lnSpc>
                <a:spcPct val="99100"/>
              </a:lnSpc>
              <a:spcBef>
                <a:spcPts val="5"/>
              </a:spcBef>
            </a:pPr>
            <a:r>
              <a:rPr dirty="0" sz="1600" spc="-5">
                <a:latin typeface="Times New Roman"/>
                <a:cs typeface="Times New Roman"/>
              </a:rPr>
              <a:t>E</a:t>
            </a:r>
            <a:r>
              <a:rPr dirty="0" baseline="-7936" sz="1575" spc="-7">
                <a:latin typeface="Times New Roman"/>
                <a:cs typeface="Times New Roman"/>
              </a:rPr>
              <a:t>o</a:t>
            </a:r>
            <a:r>
              <a:rPr dirty="0" sz="1600" spc="-5">
                <a:latin typeface="Times New Roman"/>
                <a:cs typeface="Times New Roman"/>
              </a:rPr>
              <a:t>=E</a:t>
            </a:r>
            <a:r>
              <a:rPr dirty="0" baseline="-7936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=[A</a:t>
            </a:r>
            <a:r>
              <a:rPr dirty="0" baseline="29100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Tb]/2, </a:t>
            </a:r>
            <a:r>
              <a:rPr dirty="0" sz="1600">
                <a:latin typeface="Times New Roman"/>
                <a:cs typeface="Times New Roman"/>
              </a:rPr>
              <a:t>since </a:t>
            </a:r>
            <a:r>
              <a:rPr dirty="0" sz="1600" spc="-5">
                <a:latin typeface="Times New Roman"/>
                <a:cs typeface="Times New Roman"/>
              </a:rPr>
              <a:t>the deviation </a:t>
            </a:r>
            <a:r>
              <a:rPr dirty="0" sz="1600" spc="-15">
                <a:latin typeface="Symbol"/>
                <a:cs typeface="Symbol"/>
              </a:rPr>
              <a:t></a:t>
            </a:r>
            <a:r>
              <a:rPr dirty="0" baseline="-7936" sz="1575" spc="-22">
                <a:latin typeface="Times New Roman"/>
                <a:cs typeface="Times New Roman"/>
              </a:rPr>
              <a:t>d </a:t>
            </a:r>
            <a:r>
              <a:rPr dirty="0" sz="1600" spc="-5">
                <a:latin typeface="Times New Roman"/>
                <a:cs typeface="Times New Roman"/>
              </a:rPr>
              <a:t>does not affect the power of a  sinusoid. In fact, the </a:t>
            </a:r>
            <a:r>
              <a:rPr dirty="0" sz="1600">
                <a:latin typeface="Times New Roman"/>
                <a:cs typeface="Times New Roman"/>
              </a:rPr>
              <a:t>effect </a:t>
            </a:r>
            <a:r>
              <a:rPr dirty="0" sz="1600" spc="-5">
                <a:latin typeface="Times New Roman"/>
                <a:cs typeface="Times New Roman"/>
              </a:rPr>
              <a:t>of </a:t>
            </a:r>
            <a:r>
              <a:rPr dirty="0" sz="1600" spc="-15">
                <a:latin typeface="Symbol"/>
                <a:cs typeface="Symbol"/>
              </a:rPr>
              <a:t></a:t>
            </a:r>
            <a:r>
              <a:rPr dirty="0" baseline="-7936" sz="1575" spc="-22">
                <a:latin typeface="Times New Roman"/>
                <a:cs typeface="Times New Roman"/>
              </a:rPr>
              <a:t>d </a:t>
            </a:r>
            <a:r>
              <a:rPr dirty="0" sz="1600" spc="-5">
                <a:latin typeface="Times New Roman"/>
                <a:cs typeface="Times New Roman"/>
              </a:rPr>
              <a:t>appears on the cross energy E</a:t>
            </a:r>
            <a:r>
              <a:rPr dirty="0" baseline="-7936" sz="1575" spc="-7">
                <a:latin typeface="Times New Roman"/>
                <a:cs typeface="Times New Roman"/>
              </a:rPr>
              <a:t>o1</a:t>
            </a:r>
            <a:r>
              <a:rPr dirty="0" sz="1600" spc="-5">
                <a:latin typeface="Times New Roman"/>
                <a:cs typeface="Times New Roman"/>
              </a:rPr>
              <a:t>given  by:</a:t>
            </a:r>
            <a:endParaRPr sz="1600">
              <a:latin typeface="Times New Roman"/>
              <a:cs typeface="Times New Roman"/>
            </a:endParaRPr>
          </a:p>
          <a:p>
            <a:pPr marL="1023619">
              <a:lnSpc>
                <a:spcPct val="100000"/>
              </a:lnSpc>
              <a:spcBef>
                <a:spcPts val="439"/>
              </a:spcBef>
            </a:pPr>
            <a:r>
              <a:rPr dirty="0" sz="650" spc="-45" i="1">
                <a:latin typeface="Times New Roman"/>
                <a:cs typeface="Times New Roman"/>
              </a:rPr>
              <a:t>Tb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164720" y="7451746"/>
            <a:ext cx="226695" cy="1968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baseline="17676" sz="1650" spc="15" i="1">
                <a:latin typeface="Times New Roman"/>
                <a:cs typeface="Times New Roman"/>
              </a:rPr>
              <a:t>E</a:t>
            </a:r>
            <a:r>
              <a:rPr dirty="0" baseline="17676" sz="1650" spc="-142" i="1">
                <a:latin typeface="Times New Roman"/>
                <a:cs typeface="Times New Roman"/>
              </a:rPr>
              <a:t> </a:t>
            </a:r>
            <a:r>
              <a:rPr dirty="0" sz="650" spc="-5">
                <a:latin typeface="Times New Roman"/>
                <a:cs typeface="Times New Roman"/>
              </a:rPr>
              <a:t>01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455914" y="7332957"/>
            <a:ext cx="3436620" cy="28194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422275">
              <a:lnSpc>
                <a:spcPts val="225"/>
              </a:lnSpc>
              <a:spcBef>
                <a:spcPts val="459"/>
              </a:spcBef>
            </a:pPr>
            <a:r>
              <a:rPr dirty="0" sz="650">
                <a:latin typeface="Times New Roman"/>
                <a:cs typeface="Times New Roman"/>
              </a:rPr>
              <a:t>2</a:t>
            </a:r>
            <a:endParaRPr sz="650">
              <a:latin typeface="Times New Roman"/>
              <a:cs typeface="Times New Roman"/>
            </a:endParaRPr>
          </a:p>
          <a:p>
            <a:pPr marL="12700">
              <a:lnSpc>
                <a:spcPts val="1425"/>
              </a:lnSpc>
              <a:tabLst>
                <a:tab pos="522605" algn="l"/>
              </a:tabLst>
            </a:pPr>
            <a:r>
              <a:rPr dirty="0" sz="1100" spc="10">
                <a:latin typeface="Symbol"/>
                <a:cs typeface="Symbol"/>
              </a:rPr>
              <a:t>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baseline="-18518" sz="2475" spc="7">
                <a:latin typeface="Symbol"/>
                <a:cs typeface="Symbol"/>
              </a:rPr>
              <a:t></a:t>
            </a:r>
            <a:r>
              <a:rPr dirty="0" baseline="-18518" sz="2475" spc="97">
                <a:latin typeface="Times New Roman"/>
                <a:cs typeface="Times New Roman"/>
              </a:rPr>
              <a:t> </a:t>
            </a:r>
            <a:r>
              <a:rPr dirty="0" sz="1100" spc="10" i="1">
                <a:latin typeface="Times New Roman"/>
                <a:cs typeface="Times New Roman"/>
              </a:rPr>
              <a:t>A	</a:t>
            </a:r>
            <a:r>
              <a:rPr dirty="0" sz="1100" spc="35">
                <a:latin typeface="Times New Roman"/>
                <a:cs typeface="Times New Roman"/>
              </a:rPr>
              <a:t>cos[( </a:t>
            </a:r>
            <a:r>
              <a:rPr dirty="0" sz="1150" spc="-25" i="1">
                <a:latin typeface="Symbol"/>
                <a:cs typeface="Symbol"/>
              </a:rPr>
              <a:t></a:t>
            </a:r>
            <a:r>
              <a:rPr dirty="0" sz="1150" spc="-25" i="1">
                <a:latin typeface="Times New Roman"/>
                <a:cs typeface="Times New Roman"/>
              </a:rPr>
              <a:t> </a:t>
            </a:r>
            <a:r>
              <a:rPr dirty="0" baseline="-29914" sz="975" i="1">
                <a:latin typeface="Times New Roman"/>
                <a:cs typeface="Times New Roman"/>
              </a:rPr>
              <a:t>c </a:t>
            </a:r>
            <a:r>
              <a:rPr dirty="0" sz="1100" spc="10">
                <a:latin typeface="Symbol"/>
                <a:cs typeface="Symbol"/>
              </a:rPr>
              <a:t>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5">
                <a:latin typeface="Times New Roman"/>
                <a:cs typeface="Times New Roman"/>
              </a:rPr>
              <a:t>0 </a:t>
            </a:r>
            <a:r>
              <a:rPr dirty="0" sz="1100" spc="45">
                <a:latin typeface="Times New Roman"/>
                <a:cs typeface="Times New Roman"/>
              </a:rPr>
              <a:t>.5</a:t>
            </a:r>
            <a:r>
              <a:rPr dirty="0" sz="1150" spc="45" i="1">
                <a:latin typeface="Symbol"/>
                <a:cs typeface="Symbol"/>
              </a:rPr>
              <a:t></a:t>
            </a:r>
            <a:r>
              <a:rPr dirty="0" sz="1150" spc="45" i="1">
                <a:latin typeface="Times New Roman"/>
                <a:cs typeface="Times New Roman"/>
              </a:rPr>
              <a:t> </a:t>
            </a:r>
            <a:r>
              <a:rPr dirty="0" baseline="-29914" sz="975" i="1">
                <a:latin typeface="Times New Roman"/>
                <a:cs typeface="Times New Roman"/>
              </a:rPr>
              <a:t>d </a:t>
            </a:r>
            <a:r>
              <a:rPr dirty="0" sz="1100" spc="5">
                <a:latin typeface="Times New Roman"/>
                <a:cs typeface="Times New Roman"/>
              </a:rPr>
              <a:t>) </a:t>
            </a:r>
            <a:r>
              <a:rPr dirty="0" sz="1100" spc="5" i="1">
                <a:latin typeface="Times New Roman"/>
                <a:cs typeface="Times New Roman"/>
              </a:rPr>
              <a:t>t </a:t>
            </a:r>
            <a:r>
              <a:rPr dirty="0" sz="1100" spc="5">
                <a:latin typeface="Times New Roman"/>
                <a:cs typeface="Times New Roman"/>
              </a:rPr>
              <a:t>] </a:t>
            </a:r>
            <a:r>
              <a:rPr dirty="0" sz="1100" spc="35">
                <a:latin typeface="Times New Roman"/>
                <a:cs typeface="Times New Roman"/>
              </a:rPr>
              <a:t>cos[( </a:t>
            </a:r>
            <a:r>
              <a:rPr dirty="0" sz="1150" spc="-25" i="1">
                <a:latin typeface="Symbol"/>
                <a:cs typeface="Symbol"/>
              </a:rPr>
              <a:t></a:t>
            </a:r>
            <a:r>
              <a:rPr dirty="0" sz="1150" spc="-25" i="1">
                <a:latin typeface="Times New Roman"/>
                <a:cs typeface="Times New Roman"/>
              </a:rPr>
              <a:t> </a:t>
            </a:r>
            <a:r>
              <a:rPr dirty="0" baseline="-29914" sz="975" i="1">
                <a:latin typeface="Times New Roman"/>
                <a:cs typeface="Times New Roman"/>
              </a:rPr>
              <a:t>c </a:t>
            </a:r>
            <a:r>
              <a:rPr dirty="0" sz="1100" spc="10">
                <a:latin typeface="Symbol"/>
                <a:cs typeface="Symbol"/>
              </a:rPr>
              <a:t>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5">
                <a:latin typeface="Times New Roman"/>
                <a:cs typeface="Times New Roman"/>
              </a:rPr>
              <a:t>0 </a:t>
            </a:r>
            <a:r>
              <a:rPr dirty="0" sz="1100" spc="45">
                <a:latin typeface="Times New Roman"/>
                <a:cs typeface="Times New Roman"/>
              </a:rPr>
              <a:t>.5</a:t>
            </a:r>
            <a:r>
              <a:rPr dirty="0" sz="1150" spc="45" i="1">
                <a:latin typeface="Symbol"/>
                <a:cs typeface="Symbol"/>
              </a:rPr>
              <a:t></a:t>
            </a:r>
            <a:r>
              <a:rPr dirty="0" sz="1150" spc="45" i="1">
                <a:latin typeface="Times New Roman"/>
                <a:cs typeface="Times New Roman"/>
              </a:rPr>
              <a:t> </a:t>
            </a:r>
            <a:r>
              <a:rPr dirty="0" baseline="-29914" sz="975" i="1">
                <a:latin typeface="Times New Roman"/>
                <a:cs typeface="Times New Roman"/>
              </a:rPr>
              <a:t>d </a:t>
            </a:r>
            <a:r>
              <a:rPr dirty="0" sz="1100" spc="5">
                <a:latin typeface="Times New Roman"/>
                <a:cs typeface="Times New Roman"/>
              </a:rPr>
              <a:t>) </a:t>
            </a:r>
            <a:r>
              <a:rPr dirty="0" sz="1100" spc="5" i="1">
                <a:latin typeface="Times New Roman"/>
                <a:cs typeface="Times New Roman"/>
              </a:rPr>
              <a:t>t</a:t>
            </a:r>
            <a:r>
              <a:rPr dirty="0" sz="1100" spc="40" i="1">
                <a:latin typeface="Times New Roman"/>
                <a:cs typeface="Times New Roman"/>
              </a:rPr>
              <a:t> </a:t>
            </a:r>
            <a:r>
              <a:rPr dirty="0" sz="1100" spc="30">
                <a:latin typeface="Times New Roman"/>
                <a:cs typeface="Times New Roman"/>
              </a:rPr>
              <a:t>]</a:t>
            </a:r>
            <a:r>
              <a:rPr dirty="0" sz="1100" spc="30" i="1">
                <a:latin typeface="Times New Roman"/>
                <a:cs typeface="Times New Roman"/>
              </a:rPr>
              <a:t>dt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130604" y="7669534"/>
            <a:ext cx="4370705" cy="3803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16255">
              <a:lnSpc>
                <a:spcPct val="100000"/>
              </a:lnSpc>
              <a:spcBef>
                <a:spcPts val="100"/>
              </a:spcBef>
            </a:pPr>
            <a:r>
              <a:rPr dirty="0" sz="650">
                <a:latin typeface="Times New Roman"/>
                <a:cs typeface="Times New Roman"/>
              </a:rPr>
              <a:t>0</a:t>
            </a:r>
            <a:endParaRPr sz="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600" spc="-5">
                <a:latin typeface="Times New Roman"/>
                <a:cs typeface="Times New Roman"/>
              </a:rPr>
              <a:t>Where:</a:t>
            </a:r>
            <a:r>
              <a:rPr dirty="0" sz="1600" spc="4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Cos(A)COS(B)=1/2[COS(A-B)+COS(A+B)]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1615555" y="8345664"/>
            <a:ext cx="229870" cy="0"/>
          </a:xfrm>
          <a:custGeom>
            <a:avLst/>
            <a:gdLst/>
            <a:ahLst/>
            <a:cxnLst/>
            <a:rect l="l" t="t" r="r" b="b"/>
            <a:pathLst>
              <a:path w="229869" h="0">
                <a:moveTo>
                  <a:pt x="0" y="0"/>
                </a:moveTo>
                <a:lnTo>
                  <a:pt x="229456" y="0"/>
                </a:lnTo>
              </a:path>
            </a:pathLst>
          </a:custGeom>
          <a:ln w="758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3883006" y="8345664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 h="0">
                <a:moveTo>
                  <a:pt x="0" y="0"/>
                </a:moveTo>
                <a:lnTo>
                  <a:pt x="229487" y="0"/>
                </a:lnTo>
              </a:path>
            </a:pathLst>
          </a:custGeom>
          <a:ln w="758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 txBox="1"/>
          <p:nvPr/>
        </p:nvSpPr>
        <p:spPr>
          <a:xfrm>
            <a:off x="4503586" y="8492672"/>
            <a:ext cx="67310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i="1">
                <a:latin typeface="Times New Roman"/>
                <a:cs typeface="Times New Roman"/>
              </a:rPr>
              <a:t>d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157588" y="8223658"/>
            <a:ext cx="678180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93065" algn="l"/>
                <a:tab pos="664845" algn="l"/>
              </a:tabLst>
            </a:pPr>
            <a:r>
              <a:rPr dirty="0" u="sng" sz="65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65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d	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164707" y="8237970"/>
            <a:ext cx="388620" cy="1968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297180" algn="l"/>
              </a:tabLst>
            </a:pPr>
            <a:r>
              <a:rPr dirty="0" sz="1100" spc="10" i="1">
                <a:latin typeface="Times New Roman"/>
                <a:cs typeface="Times New Roman"/>
              </a:rPr>
              <a:t>E</a:t>
            </a:r>
            <a:r>
              <a:rPr dirty="0" sz="1100" spc="10" i="1">
                <a:latin typeface="Times New Roman"/>
                <a:cs typeface="Times New Roman"/>
              </a:rPr>
              <a:t>	</a:t>
            </a:r>
            <a:r>
              <a:rPr dirty="0" sz="1100" spc="10">
                <a:latin typeface="Symbol"/>
                <a:cs typeface="Symbol"/>
              </a:rPr>
              <a:t>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1896209" y="8503289"/>
            <a:ext cx="67310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>
                <a:latin typeface="Times New Roman"/>
                <a:cs typeface="Times New Roman"/>
              </a:rPr>
              <a:t>0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629693" y="7990761"/>
            <a:ext cx="339725" cy="526415"/>
          </a:xfrm>
          <a:prstGeom prst="rect">
            <a:avLst/>
          </a:prstGeom>
        </p:spPr>
        <p:txBody>
          <a:bodyPr wrap="square" lIns="0" tIns="44450" rIns="0" bIns="0" rtlCol="0" vert="horz">
            <a:spAutoFit/>
          </a:bodyPr>
          <a:lstStyle/>
          <a:p>
            <a:pPr algn="r" marR="9525">
              <a:lnSpc>
                <a:spcPct val="100000"/>
              </a:lnSpc>
              <a:spcBef>
                <a:spcPts val="350"/>
              </a:spcBef>
            </a:pPr>
            <a:r>
              <a:rPr dirty="0" baseline="-40404" sz="1650" spc="15" i="1">
                <a:latin typeface="Times New Roman"/>
                <a:cs typeface="Times New Roman"/>
              </a:rPr>
              <a:t>A </a:t>
            </a:r>
            <a:r>
              <a:rPr dirty="0" baseline="-8547" sz="975">
                <a:latin typeface="Times New Roman"/>
                <a:cs typeface="Times New Roman"/>
              </a:rPr>
              <a:t>2</a:t>
            </a:r>
            <a:r>
              <a:rPr dirty="0" baseline="-8547" sz="975" spc="165">
                <a:latin typeface="Times New Roman"/>
                <a:cs typeface="Times New Roman"/>
              </a:rPr>
              <a:t> </a:t>
            </a:r>
            <a:r>
              <a:rPr dirty="0" sz="650" spc="-45" i="1">
                <a:latin typeface="Times New Roman"/>
                <a:cs typeface="Times New Roman"/>
              </a:rPr>
              <a:t>Tb</a:t>
            </a:r>
            <a:endParaRPr sz="65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  <a:spcBef>
                <a:spcPts val="385"/>
              </a:spcBef>
            </a:pPr>
            <a:r>
              <a:rPr dirty="0" sz="1650" spc="5">
                <a:latin typeface="Symbol"/>
                <a:cs typeface="Symbol"/>
              </a:rPr>
              <a:t>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280763" y="8345014"/>
            <a:ext cx="107314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-5">
                <a:latin typeface="Times New Roman"/>
                <a:cs typeface="Times New Roman"/>
              </a:rPr>
              <a:t>01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674299" y="8385627"/>
            <a:ext cx="96520" cy="1968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 spc="5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897205" y="8033696"/>
            <a:ext cx="596265" cy="54991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baseline="-32828" sz="1650" spc="15" i="1">
                <a:latin typeface="Times New Roman"/>
                <a:cs typeface="Times New Roman"/>
              </a:rPr>
              <a:t>A</a:t>
            </a:r>
            <a:r>
              <a:rPr dirty="0" baseline="-32828" sz="1650" spc="-52" i="1">
                <a:latin typeface="Times New Roman"/>
                <a:cs typeface="Times New Roman"/>
              </a:rPr>
              <a:t> </a:t>
            </a:r>
            <a:r>
              <a:rPr dirty="0" sz="650">
                <a:latin typeface="Times New Roman"/>
                <a:cs typeface="Times New Roman"/>
              </a:rPr>
              <a:t>2</a:t>
            </a:r>
            <a:endParaRPr sz="6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marL="56515">
              <a:lnSpc>
                <a:spcPct val="100000"/>
              </a:lnSpc>
              <a:tabLst>
                <a:tab pos="485140" algn="l"/>
              </a:tabLst>
            </a:pPr>
            <a:r>
              <a:rPr dirty="0" sz="1100" spc="5">
                <a:latin typeface="Times New Roman"/>
                <a:cs typeface="Times New Roman"/>
              </a:rPr>
              <a:t>2</a:t>
            </a:r>
            <a:r>
              <a:rPr dirty="0" sz="1100" spc="5">
                <a:latin typeface="Times New Roman"/>
                <a:cs typeface="Times New Roman"/>
              </a:rPr>
              <a:t>	</a:t>
            </a:r>
            <a:r>
              <a:rPr dirty="0" sz="1150" spc="-25" i="1">
                <a:latin typeface="Symbol"/>
                <a:cs typeface="Symbol"/>
              </a:rPr>
              <a:t></a:t>
            </a:r>
            <a:endParaRPr sz="1150">
              <a:latin typeface="Symbol"/>
              <a:cs typeface="Symbo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164043" y="8108946"/>
            <a:ext cx="621665" cy="2057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100" spc="-5">
                <a:latin typeface="Times New Roman"/>
                <a:cs typeface="Times New Roman"/>
              </a:rPr>
              <a:t>sin </a:t>
            </a:r>
            <a:r>
              <a:rPr dirty="0" sz="1150" spc="-25" i="1">
                <a:latin typeface="Symbol"/>
                <a:cs typeface="Symbol"/>
              </a:rPr>
              <a:t></a:t>
            </a:r>
            <a:r>
              <a:rPr dirty="0" sz="1150" spc="235" i="1">
                <a:latin typeface="Times New Roman"/>
                <a:cs typeface="Times New Roman"/>
              </a:rPr>
              <a:t> </a:t>
            </a:r>
            <a:r>
              <a:rPr dirty="0" sz="1100" spc="30" i="1">
                <a:latin typeface="Times New Roman"/>
                <a:cs typeface="Times New Roman"/>
              </a:rPr>
              <a:t>Tb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1980502" y="8230303"/>
            <a:ext cx="1840230" cy="240029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>
              <a:lnSpc>
                <a:spcPts val="1125"/>
              </a:lnSpc>
              <a:spcBef>
                <a:spcPts val="130"/>
              </a:spcBef>
            </a:pPr>
            <a:r>
              <a:rPr dirty="0" sz="1100" spc="30">
                <a:latin typeface="Times New Roman"/>
                <a:cs typeface="Times New Roman"/>
              </a:rPr>
              <a:t>[cos </a:t>
            </a:r>
            <a:r>
              <a:rPr dirty="0" sz="1150" spc="-25" i="1">
                <a:latin typeface="Symbol"/>
                <a:cs typeface="Symbol"/>
              </a:rPr>
              <a:t></a:t>
            </a:r>
            <a:r>
              <a:rPr dirty="0" sz="1150" spc="-25" i="1">
                <a:latin typeface="Times New Roman"/>
                <a:cs typeface="Times New Roman"/>
              </a:rPr>
              <a:t> </a:t>
            </a:r>
            <a:r>
              <a:rPr dirty="0" sz="1100" spc="5" i="1">
                <a:latin typeface="Times New Roman"/>
                <a:cs typeface="Times New Roman"/>
              </a:rPr>
              <a:t>t </a:t>
            </a:r>
            <a:r>
              <a:rPr dirty="0" sz="1100" spc="10">
                <a:latin typeface="Symbol"/>
                <a:cs typeface="Symbol"/>
              </a:rPr>
              <a:t>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30">
                <a:latin typeface="Times New Roman"/>
                <a:cs typeface="Times New Roman"/>
              </a:rPr>
              <a:t>cos </a:t>
            </a:r>
            <a:r>
              <a:rPr dirty="0" sz="1100" spc="5">
                <a:latin typeface="Times New Roman"/>
                <a:cs typeface="Times New Roman"/>
              </a:rPr>
              <a:t>2 </a:t>
            </a:r>
            <a:r>
              <a:rPr dirty="0" sz="1150" spc="-25" i="1">
                <a:latin typeface="Symbol"/>
                <a:cs typeface="Symbol"/>
              </a:rPr>
              <a:t></a:t>
            </a:r>
            <a:r>
              <a:rPr dirty="0" sz="1150" spc="-25" i="1">
                <a:latin typeface="Times New Roman"/>
                <a:cs typeface="Times New Roman"/>
              </a:rPr>
              <a:t> </a:t>
            </a:r>
            <a:r>
              <a:rPr dirty="0" sz="1100" spc="5" i="1">
                <a:latin typeface="Times New Roman"/>
                <a:cs typeface="Times New Roman"/>
              </a:rPr>
              <a:t>t </a:t>
            </a:r>
            <a:r>
              <a:rPr dirty="0" sz="1100" spc="5">
                <a:latin typeface="Times New Roman"/>
                <a:cs typeface="Times New Roman"/>
              </a:rPr>
              <a:t>] </a:t>
            </a:r>
            <a:r>
              <a:rPr dirty="0" sz="1100" spc="10" i="1">
                <a:latin typeface="Times New Roman"/>
                <a:cs typeface="Times New Roman"/>
              </a:rPr>
              <a:t>dt</a:t>
            </a:r>
            <a:r>
              <a:rPr dirty="0" sz="1100" spc="145" i="1">
                <a:latin typeface="Times New Roman"/>
                <a:cs typeface="Times New Roman"/>
              </a:rPr>
              <a:t> </a:t>
            </a:r>
            <a:r>
              <a:rPr dirty="0" sz="1100" spc="10">
                <a:latin typeface="Symbol"/>
                <a:cs typeface="Symbol"/>
              </a:rPr>
              <a:t></a:t>
            </a:r>
            <a:endParaRPr sz="1100">
              <a:latin typeface="Symbol"/>
              <a:cs typeface="Symbol"/>
            </a:endParaRPr>
          </a:p>
          <a:p>
            <a:pPr algn="ctr" marR="40005">
              <a:lnSpc>
                <a:spcPts val="525"/>
              </a:lnSpc>
              <a:tabLst>
                <a:tab pos="812165" algn="l"/>
              </a:tabLst>
            </a:pPr>
            <a:r>
              <a:rPr dirty="0" sz="650" i="1">
                <a:latin typeface="Times New Roman"/>
                <a:cs typeface="Times New Roman"/>
              </a:rPr>
              <a:t>d	c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1432220" y="8832446"/>
            <a:ext cx="119380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i="1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2656210" y="9104299"/>
            <a:ext cx="70485" cy="1314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 i="1">
                <a:latin typeface="Times New Roman"/>
                <a:cs typeface="Times New Roman"/>
              </a:rPr>
              <a:t>d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2077334" y="8981951"/>
            <a:ext cx="843915" cy="2171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45134" algn="l"/>
              </a:tabLst>
            </a:pPr>
            <a:r>
              <a:rPr dirty="0" sz="1200">
                <a:latin typeface="Times New Roman"/>
                <a:cs typeface="Times New Roman"/>
              </a:rPr>
              <a:t>2	</a:t>
            </a:r>
            <a:r>
              <a:rPr dirty="0" sz="1250" spc="-35" i="1">
                <a:latin typeface="Symbol"/>
                <a:cs typeface="Symbol"/>
              </a:rPr>
              <a:t></a:t>
            </a:r>
            <a:r>
              <a:rPr dirty="0" sz="1250" spc="229" i="1">
                <a:latin typeface="Times New Roman"/>
                <a:cs typeface="Times New Roman"/>
              </a:rPr>
              <a:t> </a:t>
            </a:r>
            <a:r>
              <a:rPr dirty="0" sz="1200" spc="15" i="1">
                <a:latin typeface="Times New Roman"/>
                <a:cs typeface="Times New Roman"/>
              </a:rPr>
              <a:t>Tb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1130604" y="8838438"/>
            <a:ext cx="55435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1325" algn="l"/>
              </a:tabLst>
            </a:pPr>
            <a:r>
              <a:rPr dirty="0" sz="1600" spc="-5">
                <a:latin typeface="Times New Roman"/>
                <a:cs typeface="Times New Roman"/>
              </a:rPr>
              <a:t>Or	</a:t>
            </a:r>
            <a:r>
              <a:rPr dirty="0" baseline="3968" sz="1050" i="1">
                <a:latin typeface="Times New Roman"/>
                <a:cs typeface="Times New Roman"/>
              </a:rPr>
              <a:t>o</a:t>
            </a:r>
            <a:r>
              <a:rPr dirty="0" baseline="3968" sz="1050" spc="-209" i="1">
                <a:latin typeface="Times New Roman"/>
                <a:cs typeface="Times New Roman"/>
              </a:rPr>
              <a:t> </a:t>
            </a:r>
            <a:r>
              <a:rPr dirty="0" baseline="3968" sz="1050">
                <a:latin typeface="Times New Roman"/>
                <a:cs typeface="Times New Roman"/>
              </a:rPr>
              <a:t>1</a:t>
            </a:r>
            <a:endParaRPr baseline="3968" sz="1050">
              <a:latin typeface="Times New Roman"/>
              <a:cs typeface="Times New Roman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1740520" y="8696959"/>
            <a:ext cx="1363980" cy="25907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03835">
              <a:lnSpc>
                <a:spcPts val="944"/>
              </a:lnSpc>
              <a:spcBef>
                <a:spcPts val="105"/>
              </a:spcBef>
            </a:pPr>
            <a:r>
              <a:rPr dirty="0" sz="1200" i="1">
                <a:latin typeface="Times New Roman"/>
                <a:cs typeface="Times New Roman"/>
              </a:rPr>
              <a:t>A </a:t>
            </a:r>
            <a:r>
              <a:rPr dirty="0" baseline="55555" sz="1050">
                <a:latin typeface="Times New Roman"/>
                <a:cs typeface="Times New Roman"/>
              </a:rPr>
              <a:t>2 </a:t>
            </a:r>
            <a:r>
              <a:rPr dirty="0" sz="1200" spc="5" i="1">
                <a:latin typeface="Times New Roman"/>
                <a:cs typeface="Times New Roman"/>
              </a:rPr>
              <a:t>Tb</a:t>
            </a:r>
            <a:r>
              <a:rPr dirty="0" sz="1200" spc="310" i="1">
                <a:latin typeface="Times New Roman"/>
                <a:cs typeface="Times New Roman"/>
              </a:rPr>
              <a:t> </a:t>
            </a:r>
            <a:r>
              <a:rPr dirty="0" baseline="2314" sz="1800" spc="-22">
                <a:latin typeface="Times New Roman"/>
                <a:cs typeface="Times New Roman"/>
              </a:rPr>
              <a:t>sin </a:t>
            </a:r>
            <a:r>
              <a:rPr dirty="0" baseline="2222" sz="1875" spc="-52" i="1">
                <a:latin typeface="Symbol"/>
                <a:cs typeface="Symbol"/>
              </a:rPr>
              <a:t></a:t>
            </a:r>
            <a:r>
              <a:rPr dirty="0" baseline="2222" sz="1875" spc="157" i="1">
                <a:latin typeface="Times New Roman"/>
                <a:cs typeface="Times New Roman"/>
              </a:rPr>
              <a:t> </a:t>
            </a:r>
            <a:r>
              <a:rPr dirty="0" baseline="2314" sz="1800" spc="22" i="1">
                <a:latin typeface="Times New Roman"/>
                <a:cs typeface="Times New Roman"/>
              </a:rPr>
              <a:t>Tb</a:t>
            </a:r>
            <a:endParaRPr baseline="2314" sz="1800">
              <a:latin typeface="Times New Roman"/>
              <a:cs typeface="Times New Roman"/>
            </a:endParaRPr>
          </a:p>
          <a:p>
            <a:pPr marL="12700">
              <a:lnSpc>
                <a:spcPts val="885"/>
              </a:lnSpc>
              <a:tabLst>
                <a:tab pos="1057275" algn="l"/>
                <a:tab pos="1350010" algn="l"/>
              </a:tabLst>
            </a:pPr>
            <a:r>
              <a:rPr dirty="0" baseline="-30092" sz="1800">
                <a:latin typeface="Symbol"/>
                <a:cs typeface="Symbol"/>
              </a:rPr>
              <a:t>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</a:t>
            </a:r>
            <a:r>
              <a:rPr dirty="0" u="sng" sz="7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3170047" y="8838438"/>
            <a:ext cx="28124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which is a sinc function as shown: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63716" y="5034283"/>
            <a:ext cx="713105" cy="0"/>
          </a:xfrm>
          <a:custGeom>
            <a:avLst/>
            <a:gdLst/>
            <a:ahLst/>
            <a:cxnLst/>
            <a:rect l="l" t="t" r="r" b="b"/>
            <a:pathLst>
              <a:path w="713104" h="0">
                <a:moveTo>
                  <a:pt x="0" y="0"/>
                </a:moveTo>
                <a:lnTo>
                  <a:pt x="712947" y="0"/>
                </a:lnTo>
              </a:path>
            </a:pathLst>
          </a:custGeom>
          <a:ln w="41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828918" y="5275515"/>
            <a:ext cx="26670" cy="15875"/>
          </a:xfrm>
          <a:custGeom>
            <a:avLst/>
            <a:gdLst/>
            <a:ahLst/>
            <a:cxnLst/>
            <a:rect l="l" t="t" r="r" b="b"/>
            <a:pathLst>
              <a:path w="26669" h="15875">
                <a:moveTo>
                  <a:pt x="0" y="15623"/>
                </a:moveTo>
                <a:lnTo>
                  <a:pt x="26048" y="0"/>
                </a:lnTo>
              </a:path>
            </a:pathLst>
          </a:custGeom>
          <a:ln w="837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854966" y="5279974"/>
            <a:ext cx="38735" cy="320040"/>
          </a:xfrm>
          <a:custGeom>
            <a:avLst/>
            <a:gdLst/>
            <a:ahLst/>
            <a:cxnLst/>
            <a:rect l="l" t="t" r="r" b="b"/>
            <a:pathLst>
              <a:path w="38735" h="320039">
                <a:moveTo>
                  <a:pt x="0" y="0"/>
                </a:moveTo>
                <a:lnTo>
                  <a:pt x="38226" y="319953"/>
                </a:lnTo>
              </a:path>
            </a:pathLst>
          </a:custGeom>
          <a:ln w="1722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897395" y="4758451"/>
            <a:ext cx="50165" cy="842010"/>
          </a:xfrm>
          <a:custGeom>
            <a:avLst/>
            <a:gdLst/>
            <a:ahLst/>
            <a:cxnLst/>
            <a:rect l="l" t="t" r="r" b="b"/>
            <a:pathLst>
              <a:path w="50164" h="842010">
                <a:moveTo>
                  <a:pt x="0" y="841476"/>
                </a:moveTo>
                <a:lnTo>
                  <a:pt x="49995" y="0"/>
                </a:lnTo>
              </a:path>
            </a:pathLst>
          </a:custGeom>
          <a:ln w="840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947390" y="4758451"/>
            <a:ext cx="3261995" cy="0"/>
          </a:xfrm>
          <a:custGeom>
            <a:avLst/>
            <a:gdLst/>
            <a:ahLst/>
            <a:cxnLst/>
            <a:rect l="l" t="t" r="r" b="b"/>
            <a:pathLst>
              <a:path w="3261995" h="0">
                <a:moveTo>
                  <a:pt x="0" y="0"/>
                </a:moveTo>
                <a:lnTo>
                  <a:pt x="3261912" y="0"/>
                </a:lnTo>
              </a:path>
            </a:pathLst>
          </a:custGeom>
          <a:ln w="837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596144" y="5486344"/>
            <a:ext cx="71120" cy="1346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700" spc="5" i="1">
                <a:latin typeface="Times New Roman"/>
                <a:cs typeface="Times New Roman"/>
              </a:rPr>
              <a:t>o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50643" y="5130556"/>
            <a:ext cx="3246120" cy="2127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592705" algn="l"/>
                <a:tab pos="3171190" algn="l"/>
              </a:tabLst>
            </a:pPr>
            <a:r>
              <a:rPr dirty="0" u="sng" sz="7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7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sng" sz="700" spc="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</a:t>
            </a:r>
            <a:r>
              <a:rPr dirty="0" u="sng" sz="700" spc="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sz="700" spc="-100" i="1">
                <a:latin typeface="Times New Roman"/>
                <a:cs typeface="Times New Roman"/>
              </a:rPr>
              <a:t> </a:t>
            </a:r>
            <a:r>
              <a:rPr dirty="0" baseline="-27777" sz="1800" spc="15">
                <a:latin typeface="Times New Roman"/>
                <a:cs typeface="Times New Roman"/>
              </a:rPr>
              <a:t>)</a:t>
            </a:r>
            <a:endParaRPr baseline="-27777"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85198" y="5361056"/>
            <a:ext cx="20066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35">
                <a:latin typeface="Times New Roman"/>
                <a:cs typeface="Times New Roman"/>
              </a:rPr>
              <a:t>2</a:t>
            </a:r>
            <a:r>
              <a:rPr dirty="0" sz="1300" spc="-45" i="1">
                <a:latin typeface="Symbol"/>
                <a:cs typeface="Symbol"/>
              </a:rPr>
              <a:t>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85954" y="5070133"/>
            <a:ext cx="41402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50" i="1">
                <a:latin typeface="Symbol"/>
                <a:cs typeface="Symbol"/>
              </a:rPr>
              <a:t></a:t>
            </a:r>
            <a:r>
              <a:rPr dirty="0" sz="1300" spc="165" i="1">
                <a:latin typeface="Times New Roman"/>
                <a:cs typeface="Times New Roman"/>
              </a:rPr>
              <a:t> </a:t>
            </a:r>
            <a:r>
              <a:rPr dirty="0" sz="1200" spc="45" i="1">
                <a:latin typeface="Times New Roman"/>
                <a:cs typeface="Times New Roman"/>
              </a:rPr>
              <a:t>Tb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0604" y="3971671"/>
            <a:ext cx="5109845" cy="11601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99100"/>
              </a:lnSpc>
              <a:spcBef>
                <a:spcPts val="110"/>
              </a:spcBef>
            </a:pPr>
            <a:r>
              <a:rPr dirty="0" sz="1600" spc="-5">
                <a:latin typeface="Times New Roman"/>
                <a:cs typeface="Times New Roman"/>
              </a:rPr>
              <a:t>This has nulls at </a:t>
            </a:r>
            <a:r>
              <a:rPr dirty="0" sz="1600" spc="-5">
                <a:latin typeface="Symbol"/>
                <a:cs typeface="Symbol"/>
              </a:rPr>
              <a:t></a:t>
            </a:r>
            <a:r>
              <a:rPr dirty="0" baseline="-7936" sz="1575" spc="-7">
                <a:latin typeface="Times New Roman"/>
                <a:cs typeface="Times New Roman"/>
              </a:rPr>
              <a:t>d</a:t>
            </a:r>
            <a:r>
              <a:rPr dirty="0" sz="1600" spc="-5">
                <a:latin typeface="Times New Roman"/>
                <a:cs typeface="Times New Roman"/>
              </a:rPr>
              <a:t>Tb=</a:t>
            </a:r>
            <a:r>
              <a:rPr dirty="0" sz="1600" spc="-5">
                <a:latin typeface="Symbol"/>
                <a:cs typeface="Symbol"/>
              </a:rPr>
              <a:t></a:t>
            </a:r>
            <a:r>
              <a:rPr dirty="0" sz="1600" spc="-5">
                <a:latin typeface="Times New Roman"/>
                <a:cs typeface="Times New Roman"/>
              </a:rPr>
              <a:t>, 2</a:t>
            </a:r>
            <a:r>
              <a:rPr dirty="0" sz="1600" spc="-5">
                <a:latin typeface="Symbol"/>
                <a:cs typeface="Symbol"/>
              </a:rPr>
              <a:t></a:t>
            </a:r>
            <a:r>
              <a:rPr dirty="0" sz="1600" spc="-5">
                <a:latin typeface="Times New Roman"/>
                <a:cs typeface="Times New Roman"/>
              </a:rPr>
              <a:t>, 3</a:t>
            </a:r>
            <a:r>
              <a:rPr dirty="0" sz="1600" spc="-5">
                <a:latin typeface="Symbol"/>
                <a:cs typeface="Symbol"/>
              </a:rPr>
              <a:t></a:t>
            </a:r>
            <a:r>
              <a:rPr dirty="0" sz="1600" spc="-5">
                <a:latin typeface="Times New Roman"/>
                <a:cs typeface="Times New Roman"/>
              </a:rPr>
              <a:t>,……and [E</a:t>
            </a:r>
            <a:r>
              <a:rPr dirty="0" baseline="-7936" sz="1575" spc="-7">
                <a:latin typeface="Times New Roman"/>
                <a:cs typeface="Times New Roman"/>
              </a:rPr>
              <a:t>o1</a:t>
            </a:r>
            <a:r>
              <a:rPr dirty="0" sz="1600" spc="-5">
                <a:latin typeface="Times New Roman"/>
                <a:cs typeface="Times New Roman"/>
              </a:rPr>
              <a:t>]min=-  0.217(A</a:t>
            </a:r>
            <a:r>
              <a:rPr dirty="0" baseline="29100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Tb/2) at </a:t>
            </a:r>
            <a:r>
              <a:rPr dirty="0" sz="1600" spc="-5">
                <a:latin typeface="Symbol"/>
                <a:cs typeface="Symbol"/>
              </a:rPr>
              <a:t></a:t>
            </a:r>
            <a:r>
              <a:rPr dirty="0" baseline="-7936" sz="1575" spc="-7">
                <a:latin typeface="Times New Roman"/>
                <a:cs typeface="Times New Roman"/>
              </a:rPr>
              <a:t>d</a:t>
            </a:r>
            <a:r>
              <a:rPr dirty="0" sz="1600" spc="-5">
                <a:latin typeface="Times New Roman"/>
                <a:cs typeface="Times New Roman"/>
              </a:rPr>
              <a:t>Tb=4.49rad or </a:t>
            </a:r>
            <a:r>
              <a:rPr dirty="0" sz="1600">
                <a:latin typeface="Times New Roman"/>
                <a:cs typeface="Times New Roman"/>
              </a:rPr>
              <a:t>at f</a:t>
            </a:r>
            <a:r>
              <a:rPr dirty="0" baseline="-7936" sz="1575">
                <a:latin typeface="Times New Roman"/>
                <a:cs typeface="Times New Roman"/>
              </a:rPr>
              <a:t>d</a:t>
            </a:r>
            <a:r>
              <a:rPr dirty="0" sz="1600">
                <a:latin typeface="Times New Roman"/>
                <a:cs typeface="Times New Roman"/>
              </a:rPr>
              <a:t>Tb=0.715. </a:t>
            </a:r>
            <a:r>
              <a:rPr dirty="0" sz="1600" spc="-5">
                <a:latin typeface="Times New Roman"/>
                <a:cs typeface="Times New Roman"/>
              </a:rPr>
              <a:t>Next to find  pe,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00">
              <a:latin typeface="Times New Roman"/>
              <a:cs typeface="Times New Roman"/>
            </a:endParaRPr>
          </a:p>
          <a:p>
            <a:pPr marL="830580">
              <a:lnSpc>
                <a:spcPct val="100000"/>
              </a:lnSpc>
              <a:spcBef>
                <a:spcPts val="5"/>
              </a:spcBef>
            </a:pPr>
            <a:r>
              <a:rPr dirty="0" sz="1200" spc="10">
                <a:latin typeface="Times New Roman"/>
                <a:cs typeface="Times New Roman"/>
              </a:rPr>
              <a:t>[ </a:t>
            </a:r>
            <a:r>
              <a:rPr dirty="0" sz="1200" spc="15">
                <a:latin typeface="Times New Roman"/>
                <a:cs typeface="Times New Roman"/>
              </a:rPr>
              <a:t>0 </a:t>
            </a:r>
            <a:r>
              <a:rPr dirty="0" sz="1200" spc="55">
                <a:latin typeface="Times New Roman"/>
                <a:cs typeface="Times New Roman"/>
              </a:rPr>
              <a:t>.5 </a:t>
            </a:r>
            <a:r>
              <a:rPr dirty="0" sz="1200" spc="15" i="1">
                <a:latin typeface="Times New Roman"/>
                <a:cs typeface="Times New Roman"/>
              </a:rPr>
              <a:t>A </a:t>
            </a:r>
            <a:r>
              <a:rPr dirty="0" baseline="59523" sz="1050" spc="7">
                <a:latin typeface="Times New Roman"/>
                <a:cs typeface="Times New Roman"/>
              </a:rPr>
              <a:t>2 </a:t>
            </a:r>
            <a:r>
              <a:rPr dirty="0" sz="1200" spc="30" i="1">
                <a:latin typeface="Times New Roman"/>
                <a:cs typeface="Times New Roman"/>
              </a:rPr>
              <a:t>Tb </a:t>
            </a:r>
            <a:r>
              <a:rPr dirty="0" sz="1200" spc="15">
                <a:latin typeface="Symbol"/>
                <a:cs typeface="Symbol"/>
              </a:rPr>
              <a:t></a:t>
            </a:r>
            <a:r>
              <a:rPr dirty="0" sz="1200" spc="15">
                <a:latin typeface="Times New Roman"/>
                <a:cs typeface="Times New Roman"/>
              </a:rPr>
              <a:t> 0 </a:t>
            </a:r>
            <a:r>
              <a:rPr dirty="0" sz="1200" spc="55">
                <a:latin typeface="Times New Roman"/>
                <a:cs typeface="Times New Roman"/>
              </a:rPr>
              <a:t>.5 </a:t>
            </a:r>
            <a:r>
              <a:rPr dirty="0" sz="1200" spc="15" i="1">
                <a:latin typeface="Times New Roman"/>
                <a:cs typeface="Times New Roman"/>
              </a:rPr>
              <a:t>A </a:t>
            </a:r>
            <a:r>
              <a:rPr dirty="0" baseline="59523" sz="1050" spc="7">
                <a:latin typeface="Times New Roman"/>
                <a:cs typeface="Times New Roman"/>
              </a:rPr>
              <a:t>2 </a:t>
            </a:r>
            <a:r>
              <a:rPr dirty="0" sz="1200" spc="30" i="1">
                <a:latin typeface="Times New Roman"/>
                <a:cs typeface="Times New Roman"/>
              </a:rPr>
              <a:t>Tb </a:t>
            </a:r>
            <a:r>
              <a:rPr dirty="0" sz="1200" spc="15">
                <a:latin typeface="Symbol"/>
                <a:cs typeface="Symbol"/>
              </a:rPr>
              <a:t>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15" i="1">
                <a:latin typeface="Times New Roman"/>
                <a:cs typeface="Times New Roman"/>
              </a:rPr>
              <a:t>A </a:t>
            </a:r>
            <a:r>
              <a:rPr dirty="0" baseline="59523" sz="1050" spc="7">
                <a:latin typeface="Times New Roman"/>
                <a:cs typeface="Times New Roman"/>
              </a:rPr>
              <a:t>2 </a:t>
            </a:r>
            <a:r>
              <a:rPr dirty="0" sz="1200" spc="30" i="1">
                <a:latin typeface="Times New Roman"/>
                <a:cs typeface="Times New Roman"/>
              </a:rPr>
              <a:t>Tb </a:t>
            </a:r>
            <a:r>
              <a:rPr dirty="0" sz="1200" spc="10">
                <a:latin typeface="Times New Roman"/>
                <a:cs typeface="Times New Roman"/>
              </a:rPr>
              <a:t>( </a:t>
            </a:r>
            <a:r>
              <a:rPr dirty="0" baseline="46296" sz="1800">
                <a:latin typeface="Times New Roman"/>
                <a:cs typeface="Times New Roman"/>
              </a:rPr>
              <a:t>sin</a:t>
            </a:r>
            <a:r>
              <a:rPr dirty="0" baseline="46296" sz="1800" spc="-104">
                <a:latin typeface="Times New Roman"/>
                <a:cs typeface="Times New Roman"/>
              </a:rPr>
              <a:t> </a:t>
            </a:r>
            <a:r>
              <a:rPr dirty="0" baseline="42735" sz="1950" spc="-75" i="1">
                <a:latin typeface="Symbol"/>
                <a:cs typeface="Symbol"/>
              </a:rPr>
              <a:t></a:t>
            </a:r>
            <a:r>
              <a:rPr dirty="0" baseline="42735" sz="1950" spc="-75" i="1">
                <a:latin typeface="Times New Roman"/>
                <a:cs typeface="Times New Roman"/>
              </a:rPr>
              <a:t> </a:t>
            </a:r>
            <a:r>
              <a:rPr dirty="0" baseline="47619" sz="1050" spc="7" i="1">
                <a:latin typeface="Times New Roman"/>
                <a:cs typeface="Times New Roman"/>
              </a:rPr>
              <a:t>d </a:t>
            </a:r>
            <a:r>
              <a:rPr dirty="0" baseline="46296" sz="1800" spc="44" i="1">
                <a:latin typeface="Times New Roman"/>
                <a:cs typeface="Times New Roman"/>
              </a:rPr>
              <a:t>Tb </a:t>
            </a:r>
            <a:r>
              <a:rPr dirty="0" sz="1200" spc="45">
                <a:latin typeface="Times New Roman"/>
                <a:cs typeface="Times New Roman"/>
              </a:rPr>
              <a:t>)]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87773" y="5208726"/>
            <a:ext cx="624840" cy="2127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200" spc="15" i="1">
                <a:latin typeface="Times New Roman"/>
                <a:cs typeface="Times New Roman"/>
              </a:rPr>
              <a:t>pe </a:t>
            </a:r>
            <a:r>
              <a:rPr dirty="0" sz="1200" spc="15">
                <a:latin typeface="Symbol"/>
                <a:cs typeface="Symbol"/>
              </a:rPr>
              <a:t>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20" i="1">
                <a:latin typeface="Times New Roman"/>
                <a:cs typeface="Times New Roman"/>
              </a:rPr>
              <a:t>Q</a:t>
            </a:r>
            <a:r>
              <a:rPr dirty="0" sz="1200" spc="-80" i="1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(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853133" y="6201837"/>
            <a:ext cx="711835" cy="0"/>
          </a:xfrm>
          <a:custGeom>
            <a:avLst/>
            <a:gdLst/>
            <a:ahLst/>
            <a:cxnLst/>
            <a:rect l="l" t="t" r="r" b="b"/>
            <a:pathLst>
              <a:path w="711835" h="0">
                <a:moveTo>
                  <a:pt x="0" y="0"/>
                </a:moveTo>
                <a:lnTo>
                  <a:pt x="711488" y="0"/>
                </a:lnTo>
              </a:path>
            </a:pathLst>
          </a:custGeom>
          <a:ln w="418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827663" y="6442904"/>
            <a:ext cx="26670" cy="15875"/>
          </a:xfrm>
          <a:custGeom>
            <a:avLst/>
            <a:gdLst/>
            <a:ahLst/>
            <a:cxnLst/>
            <a:rect l="l" t="t" r="r" b="b"/>
            <a:pathLst>
              <a:path w="26669" h="15875">
                <a:moveTo>
                  <a:pt x="0" y="15613"/>
                </a:moveTo>
                <a:lnTo>
                  <a:pt x="26313" y="0"/>
                </a:lnTo>
              </a:path>
            </a:pathLst>
          </a:custGeom>
          <a:ln w="83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853977" y="6447360"/>
            <a:ext cx="38100" cy="320040"/>
          </a:xfrm>
          <a:custGeom>
            <a:avLst/>
            <a:gdLst/>
            <a:ahLst/>
            <a:cxnLst/>
            <a:rect l="l" t="t" r="r" b="b"/>
            <a:pathLst>
              <a:path w="38100" h="320040">
                <a:moveTo>
                  <a:pt x="0" y="0"/>
                </a:moveTo>
                <a:lnTo>
                  <a:pt x="37569" y="319733"/>
                </a:lnTo>
              </a:path>
            </a:pathLst>
          </a:custGeom>
          <a:ln w="171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896147" y="5926194"/>
            <a:ext cx="50165" cy="841375"/>
          </a:xfrm>
          <a:custGeom>
            <a:avLst/>
            <a:gdLst/>
            <a:ahLst/>
            <a:cxnLst/>
            <a:rect l="l" t="t" r="r" b="b"/>
            <a:pathLst>
              <a:path w="50164" h="841375">
                <a:moveTo>
                  <a:pt x="0" y="840899"/>
                </a:moveTo>
                <a:lnTo>
                  <a:pt x="50097" y="0"/>
                </a:lnTo>
              </a:path>
            </a:pathLst>
          </a:custGeom>
          <a:ln w="8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946244" y="5926194"/>
            <a:ext cx="1851025" cy="0"/>
          </a:xfrm>
          <a:custGeom>
            <a:avLst/>
            <a:gdLst/>
            <a:ahLst/>
            <a:cxnLst/>
            <a:rect l="l" t="t" r="r" b="b"/>
            <a:pathLst>
              <a:path w="1851025" h="0">
                <a:moveTo>
                  <a:pt x="0" y="0"/>
                </a:moveTo>
                <a:lnTo>
                  <a:pt x="1850956" y="0"/>
                </a:lnTo>
              </a:path>
            </a:pathLst>
          </a:custGeom>
          <a:ln w="836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889326" y="6653579"/>
            <a:ext cx="71120" cy="1346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700" spc="5" i="1">
                <a:latin typeface="Times New Roman"/>
                <a:cs typeface="Times New Roman"/>
              </a:rPr>
              <a:t>o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949418" y="6298036"/>
            <a:ext cx="1834514" cy="2127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183005" algn="l"/>
                <a:tab pos="1760220" algn="l"/>
              </a:tabLst>
            </a:pPr>
            <a:r>
              <a:rPr dirty="0" u="sng" sz="7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7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sng" sz="700" spc="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</a:t>
            </a:r>
            <a:r>
              <a:rPr dirty="0" u="sng" sz="700" spc="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sz="700" spc="-105" i="1">
                <a:latin typeface="Times New Roman"/>
                <a:cs typeface="Times New Roman"/>
              </a:rPr>
              <a:t> </a:t>
            </a:r>
            <a:r>
              <a:rPr dirty="0" baseline="-27777" sz="1800" spc="7">
                <a:latin typeface="Times New Roman"/>
                <a:cs typeface="Times New Roman"/>
              </a:rPr>
              <a:t>)</a:t>
            </a:r>
            <a:endParaRPr baseline="-27777" sz="1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678833" y="6528467"/>
            <a:ext cx="200025" cy="2222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30">
                <a:latin typeface="Times New Roman"/>
                <a:cs typeface="Times New Roman"/>
              </a:rPr>
              <a:t>2</a:t>
            </a:r>
            <a:r>
              <a:rPr dirty="0" sz="1300" spc="-50" i="1">
                <a:latin typeface="Symbol"/>
                <a:cs typeface="Symbol"/>
              </a:rPr>
              <a:t>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975227" y="6237743"/>
            <a:ext cx="412750" cy="2222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55" i="1">
                <a:latin typeface="Symbol"/>
                <a:cs typeface="Symbol"/>
              </a:rPr>
              <a:t></a:t>
            </a:r>
            <a:r>
              <a:rPr dirty="0" sz="1300" spc="170" i="1">
                <a:latin typeface="Times New Roman"/>
                <a:cs typeface="Times New Roman"/>
              </a:rPr>
              <a:t> </a:t>
            </a:r>
            <a:r>
              <a:rPr dirty="0" sz="1200" spc="40" i="1">
                <a:latin typeface="Times New Roman"/>
                <a:cs typeface="Times New Roman"/>
              </a:rPr>
              <a:t>Tb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947329" y="6077054"/>
            <a:ext cx="1752600" cy="2222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5">
                <a:latin typeface="Times New Roman"/>
                <a:cs typeface="Times New Roman"/>
              </a:rPr>
              <a:t>[ </a:t>
            </a:r>
            <a:r>
              <a:rPr dirty="0" sz="1200" spc="10" i="1">
                <a:latin typeface="Times New Roman"/>
                <a:cs typeface="Times New Roman"/>
              </a:rPr>
              <a:t>A </a:t>
            </a:r>
            <a:r>
              <a:rPr dirty="0" baseline="59523" sz="1050" spc="7">
                <a:latin typeface="Times New Roman"/>
                <a:cs typeface="Times New Roman"/>
              </a:rPr>
              <a:t>2 </a:t>
            </a:r>
            <a:r>
              <a:rPr dirty="0" sz="1200" spc="25" i="1">
                <a:latin typeface="Times New Roman"/>
                <a:cs typeface="Times New Roman"/>
              </a:rPr>
              <a:t>Tb </a:t>
            </a:r>
            <a:r>
              <a:rPr dirty="0" sz="1200">
                <a:latin typeface="Times New Roman"/>
                <a:cs typeface="Times New Roman"/>
              </a:rPr>
              <a:t>(1 </a:t>
            </a:r>
            <a:r>
              <a:rPr dirty="0" sz="1200" spc="10">
                <a:latin typeface="Symbol"/>
                <a:cs typeface="Symbol"/>
              </a:rPr>
              <a:t>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( </a:t>
            </a:r>
            <a:r>
              <a:rPr dirty="0" baseline="46296" sz="1800">
                <a:latin typeface="Times New Roman"/>
                <a:cs typeface="Times New Roman"/>
              </a:rPr>
              <a:t>sin </a:t>
            </a:r>
            <a:r>
              <a:rPr dirty="0" baseline="42735" sz="1950" spc="-82" i="1">
                <a:latin typeface="Symbol"/>
                <a:cs typeface="Symbol"/>
              </a:rPr>
              <a:t></a:t>
            </a:r>
            <a:r>
              <a:rPr dirty="0" baseline="42735" sz="1950" spc="-82" i="1">
                <a:latin typeface="Times New Roman"/>
                <a:cs typeface="Times New Roman"/>
              </a:rPr>
              <a:t> </a:t>
            </a:r>
            <a:r>
              <a:rPr dirty="0" baseline="47619" sz="1050" spc="7" i="1">
                <a:latin typeface="Times New Roman"/>
                <a:cs typeface="Times New Roman"/>
              </a:rPr>
              <a:t>d </a:t>
            </a:r>
            <a:r>
              <a:rPr dirty="0" baseline="46296" sz="1800" spc="37" i="1">
                <a:latin typeface="Times New Roman"/>
                <a:cs typeface="Times New Roman"/>
              </a:rPr>
              <a:t>Tb</a:t>
            </a:r>
            <a:r>
              <a:rPr dirty="0" baseline="46296" sz="1800" spc="127" i="1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)]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87427" y="6376152"/>
            <a:ext cx="624205" cy="2127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200" spc="15" i="1">
                <a:latin typeface="Times New Roman"/>
                <a:cs typeface="Times New Roman"/>
              </a:rPr>
              <a:t>pe </a:t>
            </a:r>
            <a:r>
              <a:rPr dirty="0" sz="1200" spc="10">
                <a:latin typeface="Symbol"/>
                <a:cs typeface="Symbol"/>
              </a:rPr>
              <a:t>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15" i="1">
                <a:latin typeface="Times New Roman"/>
                <a:cs typeface="Times New Roman"/>
              </a:rPr>
              <a:t>Q</a:t>
            </a:r>
            <a:r>
              <a:rPr dirty="0" sz="1200" spc="-65" i="1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(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988346" y="6201837"/>
            <a:ext cx="714375" cy="0"/>
          </a:xfrm>
          <a:custGeom>
            <a:avLst/>
            <a:gdLst/>
            <a:ahLst/>
            <a:cxnLst/>
            <a:rect l="l" t="t" r="r" b="b"/>
            <a:pathLst>
              <a:path w="714375" h="0">
                <a:moveTo>
                  <a:pt x="0" y="0"/>
                </a:moveTo>
                <a:lnTo>
                  <a:pt x="714373" y="0"/>
                </a:lnTo>
              </a:path>
            </a:pathLst>
          </a:custGeom>
          <a:ln w="418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258023" y="6442904"/>
            <a:ext cx="26670" cy="15875"/>
          </a:xfrm>
          <a:custGeom>
            <a:avLst/>
            <a:gdLst/>
            <a:ahLst/>
            <a:cxnLst/>
            <a:rect l="l" t="t" r="r" b="b"/>
            <a:pathLst>
              <a:path w="26670" h="15875">
                <a:moveTo>
                  <a:pt x="0" y="15613"/>
                </a:moveTo>
                <a:lnTo>
                  <a:pt x="26467" y="0"/>
                </a:lnTo>
              </a:path>
            </a:pathLst>
          </a:custGeom>
          <a:ln w="83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284490" y="6447360"/>
            <a:ext cx="38100" cy="320040"/>
          </a:xfrm>
          <a:custGeom>
            <a:avLst/>
            <a:gdLst/>
            <a:ahLst/>
            <a:cxnLst/>
            <a:rect l="l" t="t" r="r" b="b"/>
            <a:pathLst>
              <a:path w="38100" h="320040">
                <a:moveTo>
                  <a:pt x="0" y="0"/>
                </a:moveTo>
                <a:lnTo>
                  <a:pt x="37788" y="319733"/>
                </a:lnTo>
              </a:path>
            </a:pathLst>
          </a:custGeom>
          <a:ln w="1721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326479" y="5926194"/>
            <a:ext cx="50800" cy="841375"/>
          </a:xfrm>
          <a:custGeom>
            <a:avLst/>
            <a:gdLst/>
            <a:ahLst/>
            <a:cxnLst/>
            <a:rect l="l" t="t" r="r" b="b"/>
            <a:pathLst>
              <a:path w="50800" h="841375">
                <a:moveTo>
                  <a:pt x="0" y="840899"/>
                </a:moveTo>
                <a:lnTo>
                  <a:pt x="50390" y="0"/>
                </a:lnTo>
              </a:path>
            </a:pathLst>
          </a:custGeom>
          <a:ln w="8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376869" y="5926194"/>
            <a:ext cx="1559560" cy="0"/>
          </a:xfrm>
          <a:custGeom>
            <a:avLst/>
            <a:gdLst/>
            <a:ahLst/>
            <a:cxnLst/>
            <a:rect l="l" t="t" r="r" b="b"/>
            <a:pathLst>
              <a:path w="1559560" h="0">
                <a:moveTo>
                  <a:pt x="0" y="0"/>
                </a:moveTo>
                <a:lnTo>
                  <a:pt x="1558932" y="0"/>
                </a:lnTo>
              </a:path>
            </a:pathLst>
          </a:custGeom>
          <a:ln w="836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5008824" y="6653579"/>
            <a:ext cx="71120" cy="1346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700" spc="5" i="1">
                <a:latin typeface="Times New Roman"/>
                <a:cs typeface="Times New Roman"/>
              </a:rPr>
              <a:t>o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380135" y="6298036"/>
            <a:ext cx="1542415" cy="2127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889000" algn="l"/>
                <a:tab pos="1467485" algn="l"/>
              </a:tabLst>
            </a:pPr>
            <a:r>
              <a:rPr dirty="0" u="sng" sz="7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7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sng" sz="700" spc="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</a:t>
            </a:r>
            <a:r>
              <a:rPr dirty="0" u="sng" sz="700" spc="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sz="700" spc="-100" i="1">
                <a:latin typeface="Times New Roman"/>
                <a:cs typeface="Times New Roman"/>
              </a:rPr>
              <a:t> </a:t>
            </a:r>
            <a:r>
              <a:rPr dirty="0" baseline="-27777" sz="1800" spc="15">
                <a:latin typeface="Times New Roman"/>
                <a:cs typeface="Times New Roman"/>
              </a:rPr>
              <a:t>)</a:t>
            </a:r>
            <a:endParaRPr baseline="-27777" sz="18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78213" y="6528372"/>
            <a:ext cx="42164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45" i="1">
                <a:latin typeface="Symbol"/>
                <a:cs typeface="Symbol"/>
              </a:rPr>
              <a:t></a:t>
            </a:r>
            <a:r>
              <a:rPr dirty="0" sz="1300" spc="215" i="1">
                <a:latin typeface="Times New Roman"/>
                <a:cs typeface="Times New Roman"/>
              </a:rPr>
              <a:t> </a:t>
            </a:r>
            <a:r>
              <a:rPr dirty="0" sz="1200" spc="65" i="1">
                <a:latin typeface="Times New Roman"/>
                <a:cs typeface="Times New Roman"/>
              </a:rPr>
              <a:t>Rb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110867" y="6237647"/>
            <a:ext cx="41529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50" i="1">
                <a:latin typeface="Symbol"/>
                <a:cs typeface="Symbol"/>
              </a:rPr>
              <a:t></a:t>
            </a:r>
            <a:r>
              <a:rPr dirty="0" sz="1300" spc="165" i="1">
                <a:latin typeface="Times New Roman"/>
                <a:cs typeface="Times New Roman"/>
              </a:rPr>
              <a:t> </a:t>
            </a:r>
            <a:r>
              <a:rPr dirty="0" sz="1200" spc="45" i="1">
                <a:latin typeface="Times New Roman"/>
                <a:cs typeface="Times New Roman"/>
              </a:rPr>
              <a:t>Tb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378035" y="5947497"/>
            <a:ext cx="1460500" cy="35052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617220">
              <a:lnSpc>
                <a:spcPts val="1340"/>
              </a:lnSpc>
              <a:spcBef>
                <a:spcPts val="90"/>
              </a:spcBef>
            </a:pPr>
            <a:r>
              <a:rPr dirty="0" sz="1200">
                <a:latin typeface="Times New Roman"/>
                <a:cs typeface="Times New Roman"/>
              </a:rPr>
              <a:t>sin </a:t>
            </a:r>
            <a:r>
              <a:rPr dirty="0" sz="1300" spc="-50" i="1">
                <a:latin typeface="Symbol"/>
                <a:cs typeface="Symbol"/>
              </a:rPr>
              <a:t></a:t>
            </a:r>
            <a:r>
              <a:rPr dirty="0" sz="1300" spc="-15" i="1">
                <a:latin typeface="Times New Roman"/>
                <a:cs typeface="Times New Roman"/>
              </a:rPr>
              <a:t> </a:t>
            </a:r>
            <a:r>
              <a:rPr dirty="0" sz="1200" spc="45" i="1">
                <a:latin typeface="Times New Roman"/>
                <a:cs typeface="Times New Roman"/>
              </a:rPr>
              <a:t>Tb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220"/>
              </a:lnSpc>
              <a:tabLst>
                <a:tab pos="1025525" algn="l"/>
                <a:tab pos="1334135" algn="l"/>
              </a:tabLst>
            </a:pPr>
            <a:r>
              <a:rPr dirty="0" sz="1200" spc="10">
                <a:latin typeface="Times New Roman"/>
                <a:cs typeface="Times New Roman"/>
              </a:rPr>
              <a:t>[</a:t>
            </a:r>
            <a:r>
              <a:rPr dirty="0" sz="1200" spc="-105">
                <a:latin typeface="Times New Roman"/>
                <a:cs typeface="Times New Roman"/>
              </a:rPr>
              <a:t> </a:t>
            </a:r>
            <a:r>
              <a:rPr dirty="0" sz="1200" spc="15" i="1">
                <a:latin typeface="Times New Roman"/>
                <a:cs typeface="Times New Roman"/>
              </a:rPr>
              <a:t>S</a:t>
            </a:r>
            <a:r>
              <a:rPr dirty="0" sz="1200" spc="40" i="1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(</a:t>
            </a:r>
            <a:r>
              <a:rPr dirty="0" sz="1200" spc="15">
                <a:latin typeface="Times New Roman"/>
                <a:cs typeface="Times New Roman"/>
              </a:rPr>
              <a:t>1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15">
                <a:latin typeface="Symbol"/>
                <a:cs typeface="Symbol"/>
              </a:rPr>
              <a:t>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114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(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baseline="47619" sz="1050" spc="7" i="1">
                <a:latin typeface="Times New Roman"/>
                <a:cs typeface="Times New Roman"/>
              </a:rPr>
              <a:t>d</a:t>
            </a:r>
            <a:r>
              <a:rPr dirty="0" baseline="47619" sz="1050" i="1">
                <a:latin typeface="Times New Roman"/>
                <a:cs typeface="Times New Roman"/>
              </a:rPr>
              <a:t>	</a:t>
            </a:r>
            <a:r>
              <a:rPr dirty="0" sz="1200" spc="45">
                <a:latin typeface="Times New Roman"/>
                <a:cs typeface="Times New Roman"/>
              </a:rPr>
              <a:t>)]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856444" y="6376152"/>
            <a:ext cx="385445" cy="2127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200" spc="15">
                <a:latin typeface="Symbol"/>
                <a:cs typeface="Symbol"/>
              </a:rPr>
              <a:t>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20" i="1">
                <a:latin typeface="Times New Roman"/>
                <a:cs typeface="Times New Roman"/>
              </a:rPr>
              <a:t>Q</a:t>
            </a:r>
            <a:r>
              <a:rPr dirty="0" sz="1200" spc="-165" i="1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(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130604" y="7043165"/>
            <a:ext cx="342011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Where S=[0.5E</a:t>
            </a:r>
            <a:r>
              <a:rPr dirty="0" baseline="-7936" sz="1575" spc="-7">
                <a:latin typeface="Times New Roman"/>
                <a:cs typeface="Times New Roman"/>
              </a:rPr>
              <a:t>o</a:t>
            </a:r>
            <a:r>
              <a:rPr dirty="0" sz="1600" spc="-5">
                <a:latin typeface="Times New Roman"/>
                <a:cs typeface="Times New Roman"/>
              </a:rPr>
              <a:t>+0.5E</a:t>
            </a:r>
            <a:r>
              <a:rPr dirty="0" baseline="-7936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]/Tb=0.5A</a:t>
            </a:r>
            <a:r>
              <a:rPr dirty="0" baseline="29100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, and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if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997074" y="7112827"/>
            <a:ext cx="487045" cy="0"/>
          </a:xfrm>
          <a:custGeom>
            <a:avLst/>
            <a:gdLst/>
            <a:ahLst/>
            <a:cxnLst/>
            <a:rect l="l" t="t" r="r" b="b"/>
            <a:pathLst>
              <a:path w="487045" h="0">
                <a:moveTo>
                  <a:pt x="0" y="0"/>
                </a:moveTo>
                <a:lnTo>
                  <a:pt x="487025" y="0"/>
                </a:lnTo>
              </a:path>
            </a:pathLst>
          </a:custGeom>
          <a:ln w="940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5167168" y="6851606"/>
            <a:ext cx="10795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5" i="1">
                <a:latin typeface="Times New Roman"/>
                <a:cs typeface="Times New Roman"/>
              </a:rPr>
              <a:t>S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121023" y="7285276"/>
            <a:ext cx="73660" cy="1416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750" i="1">
                <a:latin typeface="Times New Roman"/>
                <a:cs typeface="Times New Roman"/>
              </a:rPr>
              <a:t>o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971822" y="7152837"/>
            <a:ext cx="445770" cy="23431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253365" algn="l"/>
              </a:tabLst>
            </a:pPr>
            <a:r>
              <a:rPr dirty="0" sz="1350" spc="-35" i="1">
                <a:latin typeface="Symbol"/>
                <a:cs typeface="Symbol"/>
              </a:rPr>
              <a:t></a:t>
            </a:r>
            <a:r>
              <a:rPr dirty="0" sz="1350" spc="-35">
                <a:latin typeface="Times New Roman"/>
                <a:cs typeface="Times New Roman"/>
              </a:rPr>
              <a:t>	</a:t>
            </a:r>
            <a:r>
              <a:rPr dirty="0" sz="1300" spc="-25" i="1">
                <a:latin typeface="Times New Roman"/>
                <a:cs typeface="Times New Roman"/>
              </a:rPr>
              <a:t>Rb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605320" y="6981323"/>
            <a:ext cx="311150" cy="23431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350" spc="-30" i="1">
                <a:latin typeface="Symbol"/>
                <a:cs typeface="Symbol"/>
              </a:rPr>
              <a:t></a:t>
            </a:r>
            <a:r>
              <a:rPr dirty="0" sz="1350" spc="90" i="1">
                <a:latin typeface="Times New Roman"/>
                <a:cs typeface="Times New Roman"/>
              </a:rPr>
              <a:t> </a:t>
            </a:r>
            <a:r>
              <a:rPr dirty="0" sz="1300" spc="-5">
                <a:latin typeface="Symbol"/>
                <a:cs typeface="Symbol"/>
              </a:rPr>
              <a:t>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518784" y="7043165"/>
            <a:ext cx="5327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,</a:t>
            </a:r>
            <a:r>
              <a:rPr dirty="0" sz="1600" spc="-7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827270" y="7828555"/>
            <a:ext cx="26034" cy="15240"/>
          </a:xfrm>
          <a:custGeom>
            <a:avLst/>
            <a:gdLst/>
            <a:ahLst/>
            <a:cxnLst/>
            <a:rect l="l" t="t" r="r" b="b"/>
            <a:pathLst>
              <a:path w="26035" h="15240">
                <a:moveTo>
                  <a:pt x="0" y="15045"/>
                </a:moveTo>
                <a:lnTo>
                  <a:pt x="25717" y="0"/>
                </a:lnTo>
              </a:path>
            </a:pathLst>
          </a:custGeom>
          <a:ln w="808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852988" y="7832849"/>
            <a:ext cx="37465" cy="203835"/>
          </a:xfrm>
          <a:custGeom>
            <a:avLst/>
            <a:gdLst/>
            <a:ahLst/>
            <a:cxnLst/>
            <a:rect l="l" t="t" r="r" b="b"/>
            <a:pathLst>
              <a:path w="37464" h="203834">
                <a:moveTo>
                  <a:pt x="0" y="0"/>
                </a:moveTo>
                <a:lnTo>
                  <a:pt x="37132" y="203260"/>
                </a:lnTo>
              </a:path>
            </a:pathLst>
          </a:custGeom>
          <a:ln w="167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894202" y="7490317"/>
            <a:ext cx="49530" cy="546100"/>
          </a:xfrm>
          <a:custGeom>
            <a:avLst/>
            <a:gdLst/>
            <a:ahLst/>
            <a:cxnLst/>
            <a:rect l="l" t="t" r="r" b="b"/>
            <a:pathLst>
              <a:path w="49530" h="546100">
                <a:moveTo>
                  <a:pt x="0" y="545793"/>
                </a:moveTo>
                <a:lnTo>
                  <a:pt x="49377" y="0"/>
                </a:lnTo>
              </a:path>
            </a:pathLst>
          </a:custGeom>
          <a:ln w="81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943580" y="7490317"/>
            <a:ext cx="1189990" cy="0"/>
          </a:xfrm>
          <a:custGeom>
            <a:avLst/>
            <a:gdLst/>
            <a:ahLst/>
            <a:cxnLst/>
            <a:rect l="l" t="t" r="r" b="b"/>
            <a:pathLst>
              <a:path w="1189989" h="0">
                <a:moveTo>
                  <a:pt x="0" y="0"/>
                </a:moveTo>
                <a:lnTo>
                  <a:pt x="1189897" y="0"/>
                </a:lnTo>
              </a:path>
            </a:pathLst>
          </a:custGeom>
          <a:ln w="806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2524211" y="7803225"/>
            <a:ext cx="419734" cy="2178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250" spc="-30" i="1">
                <a:latin typeface="Symbol"/>
                <a:cs typeface="Symbol"/>
              </a:rPr>
              <a:t></a:t>
            </a:r>
            <a:r>
              <a:rPr dirty="0" sz="1250" spc="-25" i="1">
                <a:latin typeface="Times New Roman"/>
                <a:cs typeface="Times New Roman"/>
              </a:rPr>
              <a:t> </a:t>
            </a:r>
            <a:r>
              <a:rPr dirty="0" sz="1200" spc="25" i="1">
                <a:latin typeface="Times New Roman"/>
                <a:cs typeface="Times New Roman"/>
              </a:rPr>
              <a:t>Tb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398925" y="7510697"/>
            <a:ext cx="676910" cy="2178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200" spc="-10">
                <a:latin typeface="Times New Roman"/>
                <a:cs typeface="Times New Roman"/>
              </a:rPr>
              <a:t>sin </a:t>
            </a:r>
            <a:r>
              <a:rPr dirty="0" sz="1250" spc="-30" i="1">
                <a:latin typeface="Symbol"/>
                <a:cs typeface="Symbol"/>
              </a:rPr>
              <a:t></a:t>
            </a:r>
            <a:r>
              <a:rPr dirty="0" sz="1250" spc="35" i="1">
                <a:latin typeface="Times New Roman"/>
                <a:cs typeface="Times New Roman"/>
              </a:rPr>
              <a:t> </a:t>
            </a:r>
            <a:r>
              <a:rPr dirty="0" sz="1200" spc="25" i="1">
                <a:latin typeface="Times New Roman"/>
                <a:cs typeface="Times New Roman"/>
              </a:rPr>
              <a:t>Tb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186558" y="7645127"/>
            <a:ext cx="2020570" cy="2178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765810" algn="l"/>
                <a:tab pos="1630680" algn="l"/>
                <a:tab pos="1929764" algn="l"/>
              </a:tabLst>
            </a:pPr>
            <a:r>
              <a:rPr dirty="0" sz="1200" spc="5" i="1">
                <a:latin typeface="Times New Roman"/>
                <a:cs typeface="Times New Roman"/>
              </a:rPr>
              <a:t>p</a:t>
            </a:r>
            <a:r>
              <a:rPr dirty="0" sz="1200" i="1">
                <a:latin typeface="Times New Roman"/>
                <a:cs typeface="Times New Roman"/>
              </a:rPr>
              <a:t>e</a:t>
            </a:r>
            <a:r>
              <a:rPr dirty="0" sz="1200" i="1">
                <a:latin typeface="Times New Roman"/>
                <a:cs typeface="Times New Roman"/>
              </a:rPr>
              <a:t> </a:t>
            </a:r>
            <a:r>
              <a:rPr dirty="0" sz="1200" spc="145" i="1">
                <a:latin typeface="Times New Roman"/>
                <a:cs typeface="Times New Roman"/>
              </a:rPr>
              <a:t> </a:t>
            </a:r>
            <a:r>
              <a:rPr dirty="0" sz="1200">
                <a:latin typeface="Symbol"/>
                <a:cs typeface="Symbol"/>
              </a:rPr>
              <a:t>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5" i="1">
                <a:latin typeface="Times New Roman"/>
                <a:cs typeface="Times New Roman"/>
              </a:rPr>
              <a:t>Q</a:t>
            </a:r>
            <a:r>
              <a:rPr dirty="0" sz="1200" spc="10" i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50" spc="-25" i="1">
                <a:latin typeface="Symbol"/>
                <a:cs typeface="Symbol"/>
              </a:rPr>
              <a:t></a:t>
            </a:r>
            <a:r>
              <a:rPr dirty="0" sz="1250" spc="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(</a:t>
            </a:r>
            <a:r>
              <a:rPr dirty="0" sz="1200">
                <a:latin typeface="Times New Roman"/>
                <a:cs typeface="Times New Roman"/>
              </a:rPr>
              <a:t>1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Symbol"/>
                <a:cs typeface="Symbol"/>
              </a:rPr>
              <a:t>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u="sng" baseline="51587" sz="105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51587" sz="105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sng" baseline="51587" sz="105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</a:t>
            </a:r>
            <a:r>
              <a:rPr dirty="0" u="sng" baseline="51587" sz="105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baseline="51587" sz="1050" spc="44" i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285871" y="7668005"/>
            <a:ext cx="29019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which is a general </a:t>
            </a:r>
            <a:r>
              <a:rPr dirty="0" sz="1600" spc="-10">
                <a:latin typeface="Times New Roman"/>
                <a:cs typeface="Times New Roman"/>
              </a:rPr>
              <a:t>formula </a:t>
            </a:r>
            <a:r>
              <a:rPr dirty="0" sz="1600" spc="-5">
                <a:latin typeface="Times New Roman"/>
                <a:cs typeface="Times New Roman"/>
              </a:rPr>
              <a:t>used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for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130604" y="7914463"/>
            <a:ext cx="3263265" cy="410845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algn="ctr" marR="99695">
              <a:lnSpc>
                <a:spcPct val="100000"/>
              </a:lnSpc>
              <a:spcBef>
                <a:spcPts val="180"/>
              </a:spcBef>
            </a:pPr>
            <a:r>
              <a:rPr dirty="0" sz="700" i="1">
                <a:latin typeface="Times New Roman"/>
                <a:cs typeface="Times New Roman"/>
              </a:rPr>
              <a:t>d</a:t>
            </a:r>
            <a:endParaRPr sz="7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95"/>
              </a:spcBef>
            </a:pPr>
            <a:r>
              <a:rPr dirty="0" sz="1600" spc="-5">
                <a:latin typeface="Times New Roman"/>
                <a:cs typeface="Times New Roman"/>
              </a:rPr>
              <a:t>matched filter detection of FSK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signals.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130604" y="8522969"/>
            <a:ext cx="4828540" cy="5187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Special cases in</a:t>
            </a:r>
            <a:r>
              <a:rPr dirty="0" u="sng" sz="1600" spc="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FSK: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600" spc="-5">
                <a:latin typeface="Times New Roman"/>
                <a:cs typeface="Times New Roman"/>
              </a:rPr>
              <a:t>1-if </a:t>
            </a:r>
            <a:r>
              <a:rPr dirty="0" sz="1600" spc="-5">
                <a:latin typeface="Symbol"/>
                <a:cs typeface="Symbol"/>
              </a:rPr>
              <a:t></a:t>
            </a:r>
            <a:r>
              <a:rPr dirty="0" baseline="-7936" sz="1575" spc="-7">
                <a:latin typeface="Times New Roman"/>
                <a:cs typeface="Times New Roman"/>
              </a:rPr>
              <a:t>d</a:t>
            </a:r>
            <a:r>
              <a:rPr dirty="0" sz="1600" spc="-5">
                <a:latin typeface="Times New Roman"/>
                <a:cs typeface="Times New Roman"/>
              </a:rPr>
              <a:t>Tb=</a:t>
            </a:r>
            <a:r>
              <a:rPr dirty="0" sz="1600" spc="-5">
                <a:latin typeface="Symbol"/>
                <a:cs typeface="Symbol"/>
              </a:rPr>
              <a:t></a:t>
            </a:r>
            <a:r>
              <a:rPr dirty="0" sz="1600" spc="-5">
                <a:latin typeface="Times New Roman"/>
                <a:cs typeface="Times New Roman"/>
              </a:rPr>
              <a:t>, 2</a:t>
            </a:r>
            <a:r>
              <a:rPr dirty="0" sz="1600" spc="-5">
                <a:latin typeface="Symbol"/>
                <a:cs typeface="Symbol"/>
              </a:rPr>
              <a:t></a:t>
            </a:r>
            <a:r>
              <a:rPr dirty="0" sz="1600" spc="-5">
                <a:latin typeface="Times New Roman"/>
                <a:cs typeface="Times New Roman"/>
              </a:rPr>
              <a:t>, 3</a:t>
            </a:r>
            <a:r>
              <a:rPr dirty="0" sz="1600" spc="-5">
                <a:latin typeface="Symbol"/>
                <a:cs typeface="Symbol"/>
              </a:rPr>
              <a:t></a:t>
            </a:r>
            <a:r>
              <a:rPr dirty="0" sz="1600" spc="-5">
                <a:latin typeface="Times New Roman"/>
                <a:cs typeface="Times New Roman"/>
              </a:rPr>
              <a:t>,.., or f</a:t>
            </a:r>
            <a:r>
              <a:rPr dirty="0" baseline="-7936" sz="1575" spc="-7">
                <a:latin typeface="Times New Roman"/>
                <a:cs typeface="Times New Roman"/>
              </a:rPr>
              <a:t>d</a:t>
            </a:r>
            <a:r>
              <a:rPr dirty="0" sz="1600" spc="-5">
                <a:latin typeface="Times New Roman"/>
                <a:cs typeface="Times New Roman"/>
              </a:rPr>
              <a:t>=0.5Rb, Rb, 1.5Rb,... this</a:t>
            </a:r>
            <a:r>
              <a:rPr dirty="0" sz="1600" spc="5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gives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130604" y="9090152"/>
            <a:ext cx="23825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E</a:t>
            </a:r>
            <a:r>
              <a:rPr dirty="0" baseline="-7936" sz="1575" spc="-7">
                <a:latin typeface="Times New Roman"/>
                <a:cs typeface="Times New Roman"/>
              </a:rPr>
              <a:t>o1</a:t>
            </a:r>
            <a:r>
              <a:rPr dirty="0" sz="1600" spc="-5">
                <a:latin typeface="Times New Roman"/>
                <a:cs typeface="Times New Roman"/>
              </a:rPr>
              <a:t>=0 (orthogonal FSK),</a:t>
            </a:r>
            <a:r>
              <a:rPr dirty="0" sz="1600" spc="-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and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4246579" y="9213721"/>
            <a:ext cx="27305" cy="15240"/>
          </a:xfrm>
          <a:custGeom>
            <a:avLst/>
            <a:gdLst/>
            <a:ahLst/>
            <a:cxnLst/>
            <a:rect l="l" t="t" r="r" b="b"/>
            <a:pathLst>
              <a:path w="27304" h="15240">
                <a:moveTo>
                  <a:pt x="0" y="14619"/>
                </a:moveTo>
                <a:lnTo>
                  <a:pt x="26694" y="0"/>
                </a:lnTo>
              </a:path>
            </a:pathLst>
          </a:custGeom>
          <a:ln w="84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4273274" y="9217656"/>
            <a:ext cx="38735" cy="70485"/>
          </a:xfrm>
          <a:custGeom>
            <a:avLst/>
            <a:gdLst/>
            <a:ahLst/>
            <a:cxnLst/>
            <a:rect l="l" t="t" r="r" b="b"/>
            <a:pathLst>
              <a:path w="38735" h="70484">
                <a:moveTo>
                  <a:pt x="0" y="0"/>
                </a:moveTo>
                <a:lnTo>
                  <a:pt x="38155" y="70288"/>
                </a:lnTo>
              </a:path>
            </a:pathLst>
          </a:custGeom>
          <a:ln w="1735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316083" y="9078770"/>
            <a:ext cx="50800" cy="209550"/>
          </a:xfrm>
          <a:custGeom>
            <a:avLst/>
            <a:gdLst/>
            <a:ahLst/>
            <a:cxnLst/>
            <a:rect l="l" t="t" r="r" b="b"/>
            <a:pathLst>
              <a:path w="50800" h="209550">
                <a:moveTo>
                  <a:pt x="0" y="209174"/>
                </a:moveTo>
                <a:lnTo>
                  <a:pt x="50442" y="0"/>
                </a:lnTo>
              </a:path>
            </a:pathLst>
          </a:custGeom>
          <a:ln w="84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366525" y="9078770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658" y="0"/>
                </a:lnTo>
              </a:path>
            </a:pathLst>
          </a:custGeom>
          <a:ln w="843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3599376" y="9060744"/>
            <a:ext cx="109537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76605" algn="l"/>
              </a:tabLst>
            </a:pPr>
            <a:r>
              <a:rPr dirty="0" sz="1200" spc="20" i="1">
                <a:latin typeface="Times New Roman"/>
                <a:cs typeface="Times New Roman"/>
              </a:rPr>
              <a:t>pe  </a:t>
            </a:r>
            <a:r>
              <a:rPr dirty="0" sz="1200" spc="10">
                <a:latin typeface="Symbol"/>
                <a:cs typeface="Symbol"/>
              </a:rPr>
              <a:t>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15" i="1">
                <a:latin typeface="Times New Roman"/>
                <a:cs typeface="Times New Roman"/>
              </a:rPr>
              <a:t>Q</a:t>
            </a:r>
            <a:r>
              <a:rPr dirty="0" sz="1200" spc="35" i="1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(	</a:t>
            </a:r>
            <a:r>
              <a:rPr dirty="0" sz="1250" spc="-15" i="1">
                <a:latin typeface="Symbol"/>
                <a:cs typeface="Symbol"/>
              </a:rPr>
              <a:t></a:t>
            </a:r>
            <a:r>
              <a:rPr dirty="0" sz="1250" spc="-15" i="1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)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baseline="-8680" sz="2400" spc="-7">
                <a:latin typeface="Times New Roman"/>
                <a:cs typeface="Times New Roman"/>
              </a:rPr>
              <a:t>.</a:t>
            </a:r>
            <a:endParaRPr baseline="-8680" sz="24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1143000" y="914399"/>
            <a:ext cx="5338572" cy="3072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ali</dc:creator>
  <dcterms:created xsi:type="dcterms:W3CDTF">2019-01-20T18:22:31Z</dcterms:created>
  <dcterms:modified xsi:type="dcterms:W3CDTF">2019-01-20T18:22:31Z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2018-12-17T00:00:00Z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2019-01-20T00:00:00Z</vt:filetime>
  </property>
</Properties>
</file>