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53230" y="9998285"/>
            <a:ext cx="1270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936" y="504443"/>
            <a:ext cx="6374765" cy="26225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L="1905">
              <a:lnSpc>
                <a:spcPts val="2030"/>
              </a:lnSpc>
            </a:pPr>
            <a:r>
              <a:rPr dirty="0" sz="1800" spc="-5" b="1">
                <a:latin typeface="Times New Roman"/>
                <a:cs typeface="Times New Roman"/>
              </a:rPr>
              <a:t>Convolutional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codes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7700" y="2630677"/>
            <a:ext cx="3105150" cy="239395"/>
          </a:xfrm>
          <a:custGeom>
            <a:avLst/>
            <a:gdLst/>
            <a:ahLst/>
            <a:cxnLst/>
            <a:rect l="l" t="t" r="r" b="b"/>
            <a:pathLst>
              <a:path w="3105150" h="239394">
                <a:moveTo>
                  <a:pt x="0" y="239268"/>
                </a:moveTo>
                <a:lnTo>
                  <a:pt x="3105023" y="239268"/>
                </a:lnTo>
                <a:lnTo>
                  <a:pt x="3105023" y="0"/>
                </a:lnTo>
                <a:lnTo>
                  <a:pt x="0" y="0"/>
                </a:lnTo>
                <a:lnTo>
                  <a:pt x="0" y="23926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35000" y="970534"/>
            <a:ext cx="6361430" cy="370586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8890">
              <a:lnSpc>
                <a:spcPct val="957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In previous linear block coding, each k data digits are encoded into n digits to  generate (n,k) code by adding the r parity digits. An alternative </a:t>
            </a:r>
            <a:r>
              <a:rPr dirty="0" sz="1600" spc="-10">
                <a:latin typeface="Times New Roman"/>
                <a:cs typeface="Times New Roman"/>
              </a:rPr>
              <a:t>scheme </a:t>
            </a:r>
            <a:r>
              <a:rPr dirty="0" sz="1600" spc="-5">
                <a:latin typeface="Times New Roman"/>
                <a:cs typeface="Times New Roman"/>
              </a:rPr>
              <a:t>that  groups the data stream into </a:t>
            </a:r>
            <a:r>
              <a:rPr dirty="0" sz="1600" spc="-15">
                <a:latin typeface="Times New Roman"/>
                <a:cs typeface="Times New Roman"/>
              </a:rPr>
              <a:t>much </a:t>
            </a:r>
            <a:r>
              <a:rPr dirty="0" sz="1600" spc="-10">
                <a:latin typeface="Times New Roman"/>
                <a:cs typeface="Times New Roman"/>
              </a:rPr>
              <a:t>smaller </a:t>
            </a:r>
            <a:r>
              <a:rPr dirty="0" sz="1600" spc="-5">
                <a:latin typeface="Times New Roman"/>
                <a:cs typeface="Times New Roman"/>
              </a:rPr>
              <a:t>blocks k digits and encode them  into n digits with order of k say 1, 2 or 3 digits at </a:t>
            </a:r>
            <a:r>
              <a:rPr dirty="0" sz="1600" spc="-15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is the convolutional  codes. Such code structure can be realized using convolutional structure </a:t>
            </a:r>
            <a:r>
              <a:rPr dirty="0" sz="1600">
                <a:latin typeface="Times New Roman"/>
                <a:cs typeface="Times New Roman"/>
              </a:rPr>
              <a:t>for  </a:t>
            </a:r>
            <a:r>
              <a:rPr dirty="0" sz="1600" spc="-5">
                <a:latin typeface="Times New Roman"/>
                <a:cs typeface="Times New Roman"/>
              </a:rPr>
              <a:t>the data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digits.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Structure of the convolutional codes:</a:t>
            </a:r>
            <a:r>
              <a:rPr dirty="0" sz="1600" spc="-5">
                <a:latin typeface="Times New Roman"/>
                <a:cs typeface="Times New Roman"/>
              </a:rPr>
              <a:t> A convolutional code is generated by  passing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information stream through a linear finite state </a:t>
            </a:r>
            <a:r>
              <a:rPr dirty="0" sz="1600">
                <a:latin typeface="Times New Roman"/>
                <a:cs typeface="Times New Roman"/>
              </a:rPr>
              <a:t>shift </a:t>
            </a:r>
            <a:r>
              <a:rPr dirty="0" sz="1600" spc="-5">
                <a:latin typeface="Times New Roman"/>
                <a:cs typeface="Times New Roman"/>
              </a:rPr>
              <a:t>register. In  general, the </a:t>
            </a:r>
            <a:r>
              <a:rPr dirty="0" sz="1600">
                <a:latin typeface="Times New Roman"/>
                <a:cs typeface="Times New Roman"/>
              </a:rPr>
              <a:t>shift </a:t>
            </a:r>
            <a:r>
              <a:rPr dirty="0" sz="1600" spc="-5">
                <a:latin typeface="Times New Roman"/>
                <a:cs typeface="Times New Roman"/>
              </a:rPr>
              <a:t>register consists of L </a:t>
            </a:r>
            <a:r>
              <a:rPr dirty="0" sz="1600">
                <a:latin typeface="Times New Roman"/>
                <a:cs typeface="Times New Roman"/>
              </a:rPr>
              <a:t>(k-bit) </a:t>
            </a:r>
            <a:r>
              <a:rPr dirty="0" sz="1600" spc="-5">
                <a:latin typeface="Times New Roman"/>
                <a:cs typeface="Times New Roman"/>
              </a:rPr>
              <a:t>stages(groups) and n module-2  adders as shown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below: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R="76263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L k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stages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 marR="5751195">
              <a:lnSpc>
                <a:spcPts val="1260"/>
              </a:lnSpc>
              <a:spcBef>
                <a:spcPts val="1200"/>
              </a:spcBef>
            </a:pPr>
            <a:r>
              <a:rPr dirty="0" sz="1100" b="1">
                <a:latin typeface="Times New Roman"/>
                <a:cs typeface="Times New Roman"/>
              </a:rPr>
              <a:t>k-bit</a:t>
            </a:r>
            <a:r>
              <a:rPr dirty="0" sz="1100" spc="-8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data  at a</a:t>
            </a:r>
            <a:r>
              <a:rPr dirty="0" sz="1100" spc="-4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time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6136" y="5447156"/>
            <a:ext cx="9588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2020" y="5447156"/>
            <a:ext cx="9588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3268" y="5447156"/>
            <a:ext cx="9588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7325" y="5447156"/>
            <a:ext cx="10350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0107" y="6090284"/>
            <a:ext cx="220916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encoded data sequence to</a:t>
            </a:r>
            <a:r>
              <a:rPr dirty="0" sz="1100" spc="-4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modulator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000" y="6724268"/>
            <a:ext cx="6356985" cy="1904364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9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The input to the encoder, which is </a:t>
            </a:r>
            <a:r>
              <a:rPr dirty="0" sz="1600" spc="-10">
                <a:latin typeface="Times New Roman"/>
                <a:cs typeface="Times New Roman"/>
              </a:rPr>
              <a:t>assumed </a:t>
            </a:r>
            <a:r>
              <a:rPr dirty="0" sz="1600" spc="-5">
                <a:latin typeface="Times New Roman"/>
                <a:cs typeface="Times New Roman"/>
              </a:rPr>
              <a:t>to be binary, is shifted into and  along the </a:t>
            </a:r>
            <a:r>
              <a:rPr dirty="0" sz="1600">
                <a:latin typeface="Times New Roman"/>
                <a:cs typeface="Times New Roman"/>
              </a:rPr>
              <a:t>shift </a:t>
            </a:r>
            <a:r>
              <a:rPr dirty="0" sz="1600" spc="-5">
                <a:latin typeface="Times New Roman"/>
                <a:cs typeface="Times New Roman"/>
              </a:rPr>
              <a:t>register k bit at a </a:t>
            </a:r>
            <a:r>
              <a:rPr dirty="0" sz="1600" spc="-10">
                <a:latin typeface="Times New Roman"/>
                <a:cs typeface="Times New Roman"/>
              </a:rPr>
              <a:t>time.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 spc="-10">
                <a:latin typeface="Times New Roman"/>
                <a:cs typeface="Times New Roman"/>
              </a:rPr>
              <a:t>number </a:t>
            </a:r>
            <a:r>
              <a:rPr dirty="0" sz="1600" spc="-5">
                <a:latin typeface="Times New Roman"/>
                <a:cs typeface="Times New Roman"/>
              </a:rPr>
              <a:t>of output bits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each k  input is n </a:t>
            </a:r>
            <a:r>
              <a:rPr dirty="0" sz="1600">
                <a:latin typeface="Times New Roman"/>
                <a:cs typeface="Times New Roman"/>
              </a:rPr>
              <a:t>bits. </a:t>
            </a:r>
            <a:r>
              <a:rPr dirty="0" sz="1600" spc="-5">
                <a:latin typeface="Times New Roman"/>
                <a:cs typeface="Times New Roman"/>
              </a:rPr>
              <a:t>Hence the code rate is k/n. The </a:t>
            </a:r>
            <a:r>
              <a:rPr dirty="0" sz="1600" spc="-10">
                <a:latin typeface="Times New Roman"/>
                <a:cs typeface="Times New Roman"/>
              </a:rPr>
              <a:t>parameter </a:t>
            </a:r>
            <a:r>
              <a:rPr dirty="0" sz="1600" spc="-5">
                <a:latin typeface="Times New Roman"/>
                <a:cs typeface="Times New Roman"/>
              </a:rPr>
              <a:t>L is called  constraint length of the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code.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Convolutional code is defined by </a:t>
            </a:r>
            <a:r>
              <a:rPr dirty="0" sz="1600">
                <a:latin typeface="Times New Roman"/>
                <a:cs typeface="Times New Roman"/>
              </a:rPr>
              <a:t>giving </a:t>
            </a:r>
            <a:r>
              <a:rPr dirty="0" sz="1600" spc="-5">
                <a:latin typeface="Times New Roman"/>
                <a:cs typeface="Times New Roman"/>
              </a:rPr>
              <a:t>it’s generators. These are n vectors  each of Lk length describing the selected taps from the </a:t>
            </a:r>
            <a:r>
              <a:rPr dirty="0" sz="1600">
                <a:latin typeface="Times New Roman"/>
                <a:cs typeface="Times New Roman"/>
              </a:rPr>
              <a:t>shift </a:t>
            </a:r>
            <a:r>
              <a:rPr dirty="0" sz="1600" spc="-5">
                <a:latin typeface="Times New Roman"/>
                <a:cs typeface="Times New Roman"/>
              </a:rPr>
              <a:t>register to be  </a:t>
            </a:r>
            <a:r>
              <a:rPr dirty="0" sz="1600" spc="-10">
                <a:latin typeface="Times New Roman"/>
                <a:cs typeface="Times New Roman"/>
              </a:rPr>
              <a:t>mod-2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summed.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88210" y="4125594"/>
            <a:ext cx="189229" cy="182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092517" y="4120832"/>
          <a:ext cx="1111885" cy="19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"/>
                <a:gridCol w="274320"/>
                <a:gridCol w="274320"/>
                <a:gridCol w="274319"/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372677" y="4120832"/>
          <a:ext cx="1111885" cy="19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"/>
                <a:gridCol w="274320"/>
                <a:gridCol w="274320"/>
                <a:gridCol w="274319"/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931409" y="4178934"/>
            <a:ext cx="189230" cy="76200"/>
          </a:xfrm>
          <a:custGeom>
            <a:avLst/>
            <a:gdLst/>
            <a:ahLst/>
            <a:cxnLst/>
            <a:rect l="l" t="t" r="r" b="b"/>
            <a:pathLst>
              <a:path w="189229" h="76200">
                <a:moveTo>
                  <a:pt x="113029" y="0"/>
                </a:moveTo>
                <a:lnTo>
                  <a:pt x="113029" y="76200"/>
                </a:lnTo>
                <a:lnTo>
                  <a:pt x="176529" y="44450"/>
                </a:lnTo>
                <a:lnTo>
                  <a:pt x="129286" y="44450"/>
                </a:lnTo>
                <a:lnTo>
                  <a:pt x="132079" y="41656"/>
                </a:lnTo>
                <a:lnTo>
                  <a:pt x="132079" y="34544"/>
                </a:lnTo>
                <a:lnTo>
                  <a:pt x="129286" y="31750"/>
                </a:lnTo>
                <a:lnTo>
                  <a:pt x="176529" y="31750"/>
                </a:lnTo>
                <a:lnTo>
                  <a:pt x="113029" y="0"/>
                </a:lnTo>
                <a:close/>
              </a:path>
              <a:path w="189229" h="76200">
                <a:moveTo>
                  <a:pt x="11302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13029" y="44450"/>
                </a:lnTo>
                <a:lnTo>
                  <a:pt x="113029" y="31750"/>
                </a:lnTo>
                <a:close/>
              </a:path>
              <a:path w="189229" h="76200">
                <a:moveTo>
                  <a:pt x="176529" y="31750"/>
                </a:moveTo>
                <a:lnTo>
                  <a:pt x="129286" y="31750"/>
                </a:lnTo>
                <a:lnTo>
                  <a:pt x="132079" y="34544"/>
                </a:lnTo>
                <a:lnTo>
                  <a:pt x="132079" y="41656"/>
                </a:lnTo>
                <a:lnTo>
                  <a:pt x="129286" y="44450"/>
                </a:lnTo>
                <a:lnTo>
                  <a:pt x="176529" y="44450"/>
                </a:lnTo>
                <a:lnTo>
                  <a:pt x="189229" y="38100"/>
                </a:lnTo>
                <a:lnTo>
                  <a:pt x="17652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115877" y="4120832"/>
          <a:ext cx="1203325" cy="192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"/>
                <a:gridCol w="274320"/>
                <a:gridCol w="365759"/>
                <a:gridCol w="274319"/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1097280" y="3851274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18287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309359" y="3851274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25570" y="3904614"/>
            <a:ext cx="2383790" cy="76200"/>
          </a:xfrm>
          <a:custGeom>
            <a:avLst/>
            <a:gdLst/>
            <a:ahLst/>
            <a:cxnLst/>
            <a:rect l="l" t="t" r="r" b="b"/>
            <a:pathLst>
              <a:path w="2383790" h="76200">
                <a:moveTo>
                  <a:pt x="2307590" y="0"/>
                </a:moveTo>
                <a:lnTo>
                  <a:pt x="2307590" y="76200"/>
                </a:lnTo>
                <a:lnTo>
                  <a:pt x="2371090" y="44450"/>
                </a:lnTo>
                <a:lnTo>
                  <a:pt x="2323845" y="44450"/>
                </a:lnTo>
                <a:lnTo>
                  <a:pt x="2326640" y="41655"/>
                </a:lnTo>
                <a:lnTo>
                  <a:pt x="2326640" y="34544"/>
                </a:lnTo>
                <a:lnTo>
                  <a:pt x="2323845" y="31750"/>
                </a:lnTo>
                <a:lnTo>
                  <a:pt x="2371090" y="31750"/>
                </a:lnTo>
                <a:lnTo>
                  <a:pt x="2307590" y="0"/>
                </a:lnTo>
                <a:close/>
              </a:path>
              <a:path w="2383790" h="76200">
                <a:moveTo>
                  <a:pt x="230759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307590" y="44450"/>
                </a:lnTo>
                <a:lnTo>
                  <a:pt x="2307590" y="31750"/>
                </a:lnTo>
                <a:close/>
              </a:path>
              <a:path w="2383790" h="76200">
                <a:moveTo>
                  <a:pt x="2371090" y="31750"/>
                </a:moveTo>
                <a:lnTo>
                  <a:pt x="2323845" y="31750"/>
                </a:lnTo>
                <a:lnTo>
                  <a:pt x="2326640" y="34544"/>
                </a:lnTo>
                <a:lnTo>
                  <a:pt x="2326640" y="41655"/>
                </a:lnTo>
                <a:lnTo>
                  <a:pt x="2323845" y="44450"/>
                </a:lnTo>
                <a:lnTo>
                  <a:pt x="2371090" y="44450"/>
                </a:lnTo>
                <a:lnTo>
                  <a:pt x="2383790" y="38100"/>
                </a:lnTo>
                <a:lnTo>
                  <a:pt x="237109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97280" y="3904614"/>
            <a:ext cx="1835150" cy="76200"/>
          </a:xfrm>
          <a:custGeom>
            <a:avLst/>
            <a:gdLst/>
            <a:ahLst/>
            <a:cxnLst/>
            <a:rect l="l" t="t" r="r" b="b"/>
            <a:pathLst>
              <a:path w="183515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4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835150" h="76200">
                <a:moveTo>
                  <a:pt x="76200" y="31750"/>
                </a:moveTo>
                <a:lnTo>
                  <a:pt x="59994" y="31750"/>
                </a:lnTo>
                <a:lnTo>
                  <a:pt x="57150" y="34544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835150" h="76200">
                <a:moveTo>
                  <a:pt x="183235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832356" y="44450"/>
                </a:lnTo>
                <a:lnTo>
                  <a:pt x="1835150" y="41655"/>
                </a:lnTo>
                <a:lnTo>
                  <a:pt x="1835150" y="34544"/>
                </a:lnTo>
                <a:lnTo>
                  <a:pt x="183235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88719" y="4744084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805" y="6998"/>
                </a:lnTo>
                <a:lnTo>
                  <a:pt x="56153" y="26481"/>
                </a:lnTo>
                <a:lnTo>
                  <a:pt x="26462" y="56180"/>
                </a:lnTo>
                <a:lnTo>
                  <a:pt x="6992" y="93829"/>
                </a:lnTo>
                <a:lnTo>
                  <a:pt x="0" y="137160"/>
                </a:lnTo>
                <a:lnTo>
                  <a:pt x="6992" y="180539"/>
                </a:lnTo>
                <a:lnTo>
                  <a:pt x="26462" y="218194"/>
                </a:lnTo>
                <a:lnTo>
                  <a:pt x="56153" y="247875"/>
                </a:lnTo>
                <a:lnTo>
                  <a:pt x="93805" y="267333"/>
                </a:lnTo>
                <a:lnTo>
                  <a:pt x="137160" y="274320"/>
                </a:lnTo>
                <a:lnTo>
                  <a:pt x="180490" y="267333"/>
                </a:lnTo>
                <a:lnTo>
                  <a:pt x="218139" y="247875"/>
                </a:lnTo>
                <a:lnTo>
                  <a:pt x="247838" y="218194"/>
                </a:lnTo>
                <a:lnTo>
                  <a:pt x="267321" y="180539"/>
                </a:lnTo>
                <a:lnTo>
                  <a:pt x="274320" y="137160"/>
                </a:lnTo>
                <a:lnTo>
                  <a:pt x="267321" y="93829"/>
                </a:lnTo>
                <a:lnTo>
                  <a:pt x="247838" y="56180"/>
                </a:lnTo>
                <a:lnTo>
                  <a:pt x="218139" y="26481"/>
                </a:lnTo>
                <a:lnTo>
                  <a:pt x="180490" y="6998"/>
                </a:lnTo>
                <a:lnTo>
                  <a:pt x="13716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188719" y="4881244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25880" y="4744084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28800" y="4744084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780" y="6998"/>
                </a:lnTo>
                <a:lnTo>
                  <a:pt x="56125" y="26481"/>
                </a:lnTo>
                <a:lnTo>
                  <a:pt x="26444" y="56180"/>
                </a:lnTo>
                <a:lnTo>
                  <a:pt x="6986" y="93829"/>
                </a:lnTo>
                <a:lnTo>
                  <a:pt x="0" y="137160"/>
                </a:lnTo>
                <a:lnTo>
                  <a:pt x="6986" y="180539"/>
                </a:lnTo>
                <a:lnTo>
                  <a:pt x="26444" y="218194"/>
                </a:lnTo>
                <a:lnTo>
                  <a:pt x="56125" y="247875"/>
                </a:lnTo>
                <a:lnTo>
                  <a:pt x="93780" y="267333"/>
                </a:lnTo>
                <a:lnTo>
                  <a:pt x="137160" y="274320"/>
                </a:lnTo>
                <a:lnTo>
                  <a:pt x="180539" y="267333"/>
                </a:lnTo>
                <a:lnTo>
                  <a:pt x="218194" y="247875"/>
                </a:lnTo>
                <a:lnTo>
                  <a:pt x="247875" y="218194"/>
                </a:lnTo>
                <a:lnTo>
                  <a:pt x="267333" y="180539"/>
                </a:lnTo>
                <a:lnTo>
                  <a:pt x="274319" y="137160"/>
                </a:lnTo>
                <a:lnTo>
                  <a:pt x="267333" y="93829"/>
                </a:lnTo>
                <a:lnTo>
                  <a:pt x="247875" y="56180"/>
                </a:lnTo>
                <a:lnTo>
                  <a:pt x="218194" y="26481"/>
                </a:lnTo>
                <a:lnTo>
                  <a:pt x="180539" y="6998"/>
                </a:lnTo>
                <a:lnTo>
                  <a:pt x="13716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28800" y="4881244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965960" y="4744084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60320" y="4744084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829" y="6998"/>
                </a:lnTo>
                <a:lnTo>
                  <a:pt x="56180" y="26481"/>
                </a:lnTo>
                <a:lnTo>
                  <a:pt x="26481" y="56180"/>
                </a:lnTo>
                <a:lnTo>
                  <a:pt x="6998" y="93829"/>
                </a:lnTo>
                <a:lnTo>
                  <a:pt x="0" y="137160"/>
                </a:lnTo>
                <a:lnTo>
                  <a:pt x="6998" y="180539"/>
                </a:lnTo>
                <a:lnTo>
                  <a:pt x="26481" y="218194"/>
                </a:lnTo>
                <a:lnTo>
                  <a:pt x="56180" y="247875"/>
                </a:lnTo>
                <a:lnTo>
                  <a:pt x="93829" y="267333"/>
                </a:lnTo>
                <a:lnTo>
                  <a:pt x="137160" y="274320"/>
                </a:lnTo>
                <a:lnTo>
                  <a:pt x="180539" y="267333"/>
                </a:lnTo>
                <a:lnTo>
                  <a:pt x="218194" y="247875"/>
                </a:lnTo>
                <a:lnTo>
                  <a:pt x="247875" y="218194"/>
                </a:lnTo>
                <a:lnTo>
                  <a:pt x="267333" y="180539"/>
                </a:lnTo>
                <a:lnTo>
                  <a:pt x="274319" y="137160"/>
                </a:lnTo>
                <a:lnTo>
                  <a:pt x="267333" y="93829"/>
                </a:lnTo>
                <a:lnTo>
                  <a:pt x="247875" y="56180"/>
                </a:lnTo>
                <a:lnTo>
                  <a:pt x="218194" y="26481"/>
                </a:lnTo>
                <a:lnTo>
                  <a:pt x="180539" y="6998"/>
                </a:lnTo>
                <a:lnTo>
                  <a:pt x="13716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60320" y="4881244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97479" y="4744084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03520" y="4744084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137159" y="0"/>
                </a:moveTo>
                <a:lnTo>
                  <a:pt x="93829" y="6998"/>
                </a:lnTo>
                <a:lnTo>
                  <a:pt x="56180" y="26481"/>
                </a:lnTo>
                <a:lnTo>
                  <a:pt x="26481" y="56180"/>
                </a:lnTo>
                <a:lnTo>
                  <a:pt x="6998" y="93829"/>
                </a:lnTo>
                <a:lnTo>
                  <a:pt x="0" y="137160"/>
                </a:lnTo>
                <a:lnTo>
                  <a:pt x="6998" y="180539"/>
                </a:lnTo>
                <a:lnTo>
                  <a:pt x="26481" y="218194"/>
                </a:lnTo>
                <a:lnTo>
                  <a:pt x="56180" y="247875"/>
                </a:lnTo>
                <a:lnTo>
                  <a:pt x="93829" y="267333"/>
                </a:lnTo>
                <a:lnTo>
                  <a:pt x="137159" y="274320"/>
                </a:lnTo>
                <a:lnTo>
                  <a:pt x="180490" y="267333"/>
                </a:lnTo>
                <a:lnTo>
                  <a:pt x="218139" y="247875"/>
                </a:lnTo>
                <a:lnTo>
                  <a:pt x="247838" y="218194"/>
                </a:lnTo>
                <a:lnTo>
                  <a:pt x="267321" y="180539"/>
                </a:lnTo>
                <a:lnTo>
                  <a:pt x="274319" y="137160"/>
                </a:lnTo>
                <a:lnTo>
                  <a:pt x="267321" y="93829"/>
                </a:lnTo>
                <a:lnTo>
                  <a:pt x="247838" y="56180"/>
                </a:lnTo>
                <a:lnTo>
                  <a:pt x="218139" y="26481"/>
                </a:lnTo>
                <a:lnTo>
                  <a:pt x="180490" y="6998"/>
                </a:lnTo>
                <a:lnTo>
                  <a:pt x="13715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03520" y="4881244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440679" y="4744084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42060" y="4302124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6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403606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6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71600" y="4301362"/>
            <a:ext cx="373380" cy="464820"/>
          </a:xfrm>
          <a:custGeom>
            <a:avLst/>
            <a:gdLst/>
            <a:ahLst/>
            <a:cxnLst/>
            <a:rect l="l" t="t" r="r" b="b"/>
            <a:pathLst>
              <a:path w="373380" h="464820">
                <a:moveTo>
                  <a:pt x="17906" y="381000"/>
                </a:moveTo>
                <a:lnTo>
                  <a:pt x="0" y="464312"/>
                </a:lnTo>
                <a:lnTo>
                  <a:pt x="77343" y="428625"/>
                </a:lnTo>
                <a:lnTo>
                  <a:pt x="68942" y="421894"/>
                </a:lnTo>
                <a:lnTo>
                  <a:pt x="38481" y="421894"/>
                </a:lnTo>
                <a:lnTo>
                  <a:pt x="35687" y="419735"/>
                </a:lnTo>
                <a:lnTo>
                  <a:pt x="33019" y="417449"/>
                </a:lnTo>
                <a:lnTo>
                  <a:pt x="32512" y="413512"/>
                </a:lnTo>
                <a:lnTo>
                  <a:pt x="34671" y="410718"/>
                </a:lnTo>
                <a:lnTo>
                  <a:pt x="42611" y="400795"/>
                </a:lnTo>
                <a:lnTo>
                  <a:pt x="17906" y="381000"/>
                </a:lnTo>
                <a:close/>
              </a:path>
              <a:path w="373380" h="464820">
                <a:moveTo>
                  <a:pt x="42611" y="400795"/>
                </a:moveTo>
                <a:lnTo>
                  <a:pt x="34671" y="410718"/>
                </a:lnTo>
                <a:lnTo>
                  <a:pt x="32512" y="413512"/>
                </a:lnTo>
                <a:lnTo>
                  <a:pt x="33019" y="417449"/>
                </a:lnTo>
                <a:lnTo>
                  <a:pt x="35687" y="419735"/>
                </a:lnTo>
                <a:lnTo>
                  <a:pt x="38481" y="421894"/>
                </a:lnTo>
                <a:lnTo>
                  <a:pt x="42418" y="421386"/>
                </a:lnTo>
                <a:lnTo>
                  <a:pt x="44577" y="418719"/>
                </a:lnTo>
                <a:lnTo>
                  <a:pt x="52547" y="408756"/>
                </a:lnTo>
                <a:lnTo>
                  <a:pt x="42611" y="400795"/>
                </a:lnTo>
                <a:close/>
              </a:path>
              <a:path w="373380" h="464820">
                <a:moveTo>
                  <a:pt x="52547" y="408756"/>
                </a:moveTo>
                <a:lnTo>
                  <a:pt x="44577" y="418719"/>
                </a:lnTo>
                <a:lnTo>
                  <a:pt x="42418" y="421386"/>
                </a:lnTo>
                <a:lnTo>
                  <a:pt x="38481" y="421894"/>
                </a:lnTo>
                <a:lnTo>
                  <a:pt x="68942" y="421894"/>
                </a:lnTo>
                <a:lnTo>
                  <a:pt x="52547" y="408756"/>
                </a:lnTo>
                <a:close/>
              </a:path>
              <a:path w="373380" h="464820">
                <a:moveTo>
                  <a:pt x="367030" y="0"/>
                </a:moveTo>
                <a:lnTo>
                  <a:pt x="362966" y="381"/>
                </a:lnTo>
                <a:lnTo>
                  <a:pt x="360806" y="3175"/>
                </a:lnTo>
                <a:lnTo>
                  <a:pt x="42611" y="400795"/>
                </a:lnTo>
                <a:lnTo>
                  <a:pt x="52547" y="408756"/>
                </a:lnTo>
                <a:lnTo>
                  <a:pt x="370713" y="11049"/>
                </a:lnTo>
                <a:lnTo>
                  <a:pt x="372872" y="8382"/>
                </a:lnTo>
                <a:lnTo>
                  <a:pt x="372491" y="4318"/>
                </a:lnTo>
                <a:lnTo>
                  <a:pt x="369697" y="2159"/>
                </a:lnTo>
                <a:lnTo>
                  <a:pt x="367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71600" y="4301362"/>
            <a:ext cx="1470660" cy="478155"/>
          </a:xfrm>
          <a:custGeom>
            <a:avLst/>
            <a:gdLst/>
            <a:ahLst/>
            <a:cxnLst/>
            <a:rect l="l" t="t" r="r" b="b"/>
            <a:pathLst>
              <a:path w="1470660" h="478154">
                <a:moveTo>
                  <a:pt x="61340" y="405257"/>
                </a:moveTo>
                <a:lnTo>
                  <a:pt x="0" y="464312"/>
                </a:lnTo>
                <a:lnTo>
                  <a:pt x="84074" y="477900"/>
                </a:lnTo>
                <a:lnTo>
                  <a:pt x="76125" y="452500"/>
                </a:lnTo>
                <a:lnTo>
                  <a:pt x="59181" y="452500"/>
                </a:lnTo>
                <a:lnTo>
                  <a:pt x="55625" y="450596"/>
                </a:lnTo>
                <a:lnTo>
                  <a:pt x="54609" y="447294"/>
                </a:lnTo>
                <a:lnTo>
                  <a:pt x="53466" y="443865"/>
                </a:lnTo>
                <a:lnTo>
                  <a:pt x="55371" y="440309"/>
                </a:lnTo>
                <a:lnTo>
                  <a:pt x="70805" y="435501"/>
                </a:lnTo>
                <a:lnTo>
                  <a:pt x="61340" y="405257"/>
                </a:lnTo>
                <a:close/>
              </a:path>
              <a:path w="1470660" h="478154">
                <a:moveTo>
                  <a:pt x="70805" y="435501"/>
                </a:moveTo>
                <a:lnTo>
                  <a:pt x="55371" y="440309"/>
                </a:lnTo>
                <a:lnTo>
                  <a:pt x="53466" y="443865"/>
                </a:lnTo>
                <a:lnTo>
                  <a:pt x="54732" y="447692"/>
                </a:lnTo>
                <a:lnTo>
                  <a:pt x="55625" y="450596"/>
                </a:lnTo>
                <a:lnTo>
                  <a:pt x="59181" y="452500"/>
                </a:lnTo>
                <a:lnTo>
                  <a:pt x="74620" y="447692"/>
                </a:lnTo>
                <a:lnTo>
                  <a:pt x="70805" y="435501"/>
                </a:lnTo>
                <a:close/>
              </a:path>
              <a:path w="1470660" h="478154">
                <a:moveTo>
                  <a:pt x="74620" y="447692"/>
                </a:moveTo>
                <a:lnTo>
                  <a:pt x="59181" y="452500"/>
                </a:lnTo>
                <a:lnTo>
                  <a:pt x="76125" y="452500"/>
                </a:lnTo>
                <a:lnTo>
                  <a:pt x="74620" y="447692"/>
                </a:lnTo>
                <a:close/>
              </a:path>
              <a:path w="1470660" h="478154">
                <a:moveTo>
                  <a:pt x="1464437" y="0"/>
                </a:moveTo>
                <a:lnTo>
                  <a:pt x="70805" y="435501"/>
                </a:lnTo>
                <a:lnTo>
                  <a:pt x="74620" y="447692"/>
                </a:lnTo>
                <a:lnTo>
                  <a:pt x="1464945" y="13208"/>
                </a:lnTo>
                <a:lnTo>
                  <a:pt x="1468247" y="12065"/>
                </a:lnTo>
                <a:lnTo>
                  <a:pt x="1470152" y="8509"/>
                </a:lnTo>
                <a:lnTo>
                  <a:pt x="1469136" y="5207"/>
                </a:lnTo>
                <a:lnTo>
                  <a:pt x="1467993" y="1905"/>
                </a:lnTo>
                <a:lnTo>
                  <a:pt x="14644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47367" y="4301362"/>
            <a:ext cx="373380" cy="464820"/>
          </a:xfrm>
          <a:custGeom>
            <a:avLst/>
            <a:gdLst/>
            <a:ahLst/>
            <a:cxnLst/>
            <a:rect l="l" t="t" r="r" b="b"/>
            <a:pathLst>
              <a:path w="373380" h="464820">
                <a:moveTo>
                  <a:pt x="320324" y="408756"/>
                </a:moveTo>
                <a:lnTo>
                  <a:pt x="295529" y="428625"/>
                </a:lnTo>
                <a:lnTo>
                  <a:pt x="372871" y="464312"/>
                </a:lnTo>
                <a:lnTo>
                  <a:pt x="363754" y="421894"/>
                </a:lnTo>
                <a:lnTo>
                  <a:pt x="334390" y="421894"/>
                </a:lnTo>
                <a:lnTo>
                  <a:pt x="330454" y="421386"/>
                </a:lnTo>
                <a:lnTo>
                  <a:pt x="328294" y="418719"/>
                </a:lnTo>
                <a:lnTo>
                  <a:pt x="320324" y="408756"/>
                </a:lnTo>
                <a:close/>
              </a:path>
              <a:path w="373380" h="464820">
                <a:moveTo>
                  <a:pt x="330260" y="400795"/>
                </a:moveTo>
                <a:lnTo>
                  <a:pt x="320324" y="408756"/>
                </a:lnTo>
                <a:lnTo>
                  <a:pt x="328294" y="418719"/>
                </a:lnTo>
                <a:lnTo>
                  <a:pt x="330454" y="421386"/>
                </a:lnTo>
                <a:lnTo>
                  <a:pt x="334390" y="421894"/>
                </a:lnTo>
                <a:lnTo>
                  <a:pt x="337184" y="419735"/>
                </a:lnTo>
                <a:lnTo>
                  <a:pt x="339851" y="417449"/>
                </a:lnTo>
                <a:lnTo>
                  <a:pt x="340359" y="413512"/>
                </a:lnTo>
                <a:lnTo>
                  <a:pt x="338200" y="410718"/>
                </a:lnTo>
                <a:lnTo>
                  <a:pt x="330260" y="400795"/>
                </a:lnTo>
                <a:close/>
              </a:path>
              <a:path w="373380" h="464820">
                <a:moveTo>
                  <a:pt x="354964" y="381000"/>
                </a:moveTo>
                <a:lnTo>
                  <a:pt x="330260" y="400795"/>
                </a:lnTo>
                <a:lnTo>
                  <a:pt x="338200" y="410718"/>
                </a:lnTo>
                <a:lnTo>
                  <a:pt x="340359" y="413512"/>
                </a:lnTo>
                <a:lnTo>
                  <a:pt x="339851" y="417449"/>
                </a:lnTo>
                <a:lnTo>
                  <a:pt x="337184" y="419735"/>
                </a:lnTo>
                <a:lnTo>
                  <a:pt x="334390" y="421894"/>
                </a:lnTo>
                <a:lnTo>
                  <a:pt x="363754" y="421894"/>
                </a:lnTo>
                <a:lnTo>
                  <a:pt x="354964" y="381000"/>
                </a:lnTo>
                <a:close/>
              </a:path>
              <a:path w="373380" h="464820">
                <a:moveTo>
                  <a:pt x="5841" y="0"/>
                </a:moveTo>
                <a:lnTo>
                  <a:pt x="3175" y="2159"/>
                </a:lnTo>
                <a:lnTo>
                  <a:pt x="381" y="4318"/>
                </a:lnTo>
                <a:lnTo>
                  <a:pt x="0" y="8382"/>
                </a:lnTo>
                <a:lnTo>
                  <a:pt x="2159" y="11049"/>
                </a:lnTo>
                <a:lnTo>
                  <a:pt x="320324" y="408756"/>
                </a:lnTo>
                <a:lnTo>
                  <a:pt x="330260" y="400795"/>
                </a:lnTo>
                <a:lnTo>
                  <a:pt x="12065" y="3175"/>
                </a:lnTo>
                <a:lnTo>
                  <a:pt x="9906" y="381"/>
                </a:lnTo>
                <a:lnTo>
                  <a:pt x="58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989201" y="4301616"/>
            <a:ext cx="121285" cy="464184"/>
          </a:xfrm>
          <a:custGeom>
            <a:avLst/>
            <a:gdLst/>
            <a:ahLst/>
            <a:cxnLst/>
            <a:rect l="l" t="t" r="r" b="b"/>
            <a:pathLst>
              <a:path w="121285" h="464185">
                <a:moveTo>
                  <a:pt x="0" y="381888"/>
                </a:moveTo>
                <a:lnTo>
                  <a:pt x="22479" y="464057"/>
                </a:lnTo>
                <a:lnTo>
                  <a:pt x="65522" y="408686"/>
                </a:lnTo>
                <a:lnTo>
                  <a:pt x="37084" y="408686"/>
                </a:lnTo>
                <a:lnTo>
                  <a:pt x="33655" y="408050"/>
                </a:lnTo>
                <a:lnTo>
                  <a:pt x="30225" y="407288"/>
                </a:lnTo>
                <a:lnTo>
                  <a:pt x="28067" y="403987"/>
                </a:lnTo>
                <a:lnTo>
                  <a:pt x="28701" y="400557"/>
                </a:lnTo>
                <a:lnTo>
                  <a:pt x="31196" y="388085"/>
                </a:lnTo>
                <a:lnTo>
                  <a:pt x="0" y="381888"/>
                </a:lnTo>
                <a:close/>
              </a:path>
              <a:path w="121285" h="464185">
                <a:moveTo>
                  <a:pt x="31196" y="388085"/>
                </a:moveTo>
                <a:lnTo>
                  <a:pt x="28701" y="400557"/>
                </a:lnTo>
                <a:lnTo>
                  <a:pt x="28067" y="403987"/>
                </a:lnTo>
                <a:lnTo>
                  <a:pt x="30225" y="407288"/>
                </a:lnTo>
                <a:lnTo>
                  <a:pt x="33655" y="408050"/>
                </a:lnTo>
                <a:lnTo>
                  <a:pt x="37084" y="408686"/>
                </a:lnTo>
                <a:lnTo>
                  <a:pt x="40512" y="406526"/>
                </a:lnTo>
                <a:lnTo>
                  <a:pt x="41148" y="403097"/>
                </a:lnTo>
                <a:lnTo>
                  <a:pt x="43655" y="390560"/>
                </a:lnTo>
                <a:lnTo>
                  <a:pt x="31196" y="388085"/>
                </a:lnTo>
                <a:close/>
              </a:path>
              <a:path w="121285" h="464185">
                <a:moveTo>
                  <a:pt x="43655" y="390560"/>
                </a:moveTo>
                <a:lnTo>
                  <a:pt x="41148" y="403097"/>
                </a:lnTo>
                <a:lnTo>
                  <a:pt x="40512" y="406526"/>
                </a:lnTo>
                <a:lnTo>
                  <a:pt x="37084" y="408686"/>
                </a:lnTo>
                <a:lnTo>
                  <a:pt x="65522" y="408686"/>
                </a:lnTo>
                <a:lnTo>
                  <a:pt x="74803" y="396747"/>
                </a:lnTo>
                <a:lnTo>
                  <a:pt x="43655" y="390560"/>
                </a:lnTo>
                <a:close/>
              </a:path>
              <a:path w="121285" h="464185">
                <a:moveTo>
                  <a:pt x="111760" y="0"/>
                </a:moveTo>
                <a:lnTo>
                  <a:pt x="108331" y="2158"/>
                </a:lnTo>
                <a:lnTo>
                  <a:pt x="107696" y="5587"/>
                </a:lnTo>
                <a:lnTo>
                  <a:pt x="31196" y="388085"/>
                </a:lnTo>
                <a:lnTo>
                  <a:pt x="43655" y="390560"/>
                </a:lnTo>
                <a:lnTo>
                  <a:pt x="120142" y="8127"/>
                </a:lnTo>
                <a:lnTo>
                  <a:pt x="120776" y="4699"/>
                </a:lnTo>
                <a:lnTo>
                  <a:pt x="118618" y="1269"/>
                </a:lnTo>
                <a:lnTo>
                  <a:pt x="1117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011679" y="4301235"/>
            <a:ext cx="1104900" cy="470534"/>
          </a:xfrm>
          <a:custGeom>
            <a:avLst/>
            <a:gdLst/>
            <a:ahLst/>
            <a:cxnLst/>
            <a:rect l="l" t="t" r="r" b="b"/>
            <a:pathLst>
              <a:path w="1104900" h="470535">
                <a:moveTo>
                  <a:pt x="55625" y="399923"/>
                </a:moveTo>
                <a:lnTo>
                  <a:pt x="0" y="464438"/>
                </a:lnTo>
                <a:lnTo>
                  <a:pt x="84962" y="470281"/>
                </a:lnTo>
                <a:lnTo>
                  <a:pt x="75325" y="447167"/>
                </a:lnTo>
                <a:lnTo>
                  <a:pt x="57784" y="447167"/>
                </a:lnTo>
                <a:lnTo>
                  <a:pt x="54101" y="445643"/>
                </a:lnTo>
                <a:lnTo>
                  <a:pt x="52705" y="442468"/>
                </a:lnTo>
                <a:lnTo>
                  <a:pt x="51434" y="439165"/>
                </a:lnTo>
                <a:lnTo>
                  <a:pt x="52958" y="435483"/>
                </a:lnTo>
                <a:lnTo>
                  <a:pt x="56133" y="434213"/>
                </a:lnTo>
                <a:lnTo>
                  <a:pt x="67882" y="429317"/>
                </a:lnTo>
                <a:lnTo>
                  <a:pt x="55625" y="399923"/>
                </a:lnTo>
                <a:close/>
              </a:path>
              <a:path w="1104900" h="470535">
                <a:moveTo>
                  <a:pt x="67882" y="429317"/>
                </a:moveTo>
                <a:lnTo>
                  <a:pt x="56133" y="434213"/>
                </a:lnTo>
                <a:lnTo>
                  <a:pt x="52958" y="435483"/>
                </a:lnTo>
                <a:lnTo>
                  <a:pt x="51434" y="439165"/>
                </a:lnTo>
                <a:lnTo>
                  <a:pt x="52705" y="442468"/>
                </a:lnTo>
                <a:lnTo>
                  <a:pt x="54101" y="445643"/>
                </a:lnTo>
                <a:lnTo>
                  <a:pt x="57784" y="447167"/>
                </a:lnTo>
                <a:lnTo>
                  <a:pt x="61087" y="445897"/>
                </a:lnTo>
                <a:lnTo>
                  <a:pt x="72766" y="441029"/>
                </a:lnTo>
                <a:lnTo>
                  <a:pt x="67882" y="429317"/>
                </a:lnTo>
                <a:close/>
              </a:path>
              <a:path w="1104900" h="470535">
                <a:moveTo>
                  <a:pt x="72766" y="441029"/>
                </a:moveTo>
                <a:lnTo>
                  <a:pt x="61087" y="445897"/>
                </a:lnTo>
                <a:lnTo>
                  <a:pt x="57784" y="447167"/>
                </a:lnTo>
                <a:lnTo>
                  <a:pt x="75325" y="447167"/>
                </a:lnTo>
                <a:lnTo>
                  <a:pt x="72766" y="441029"/>
                </a:lnTo>
                <a:close/>
              </a:path>
              <a:path w="1104900" h="470535">
                <a:moveTo>
                  <a:pt x="1098042" y="0"/>
                </a:moveTo>
                <a:lnTo>
                  <a:pt x="1094867" y="1397"/>
                </a:lnTo>
                <a:lnTo>
                  <a:pt x="67882" y="429317"/>
                </a:lnTo>
                <a:lnTo>
                  <a:pt x="72766" y="441029"/>
                </a:lnTo>
                <a:lnTo>
                  <a:pt x="1099693" y="13081"/>
                </a:lnTo>
                <a:lnTo>
                  <a:pt x="1102995" y="11811"/>
                </a:lnTo>
                <a:lnTo>
                  <a:pt x="1104519" y="8000"/>
                </a:lnTo>
                <a:lnTo>
                  <a:pt x="1103121" y="4825"/>
                </a:lnTo>
                <a:lnTo>
                  <a:pt x="1101852" y="1524"/>
                </a:lnTo>
                <a:lnTo>
                  <a:pt x="10980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461641" y="4301235"/>
            <a:ext cx="281940" cy="464820"/>
          </a:xfrm>
          <a:custGeom>
            <a:avLst/>
            <a:gdLst/>
            <a:ahLst/>
            <a:cxnLst/>
            <a:rect l="l" t="t" r="r" b="b"/>
            <a:pathLst>
              <a:path w="281939" h="464820">
                <a:moveTo>
                  <a:pt x="236924" y="402370"/>
                </a:moveTo>
                <a:lnTo>
                  <a:pt x="209676" y="418719"/>
                </a:lnTo>
                <a:lnTo>
                  <a:pt x="281558" y="464438"/>
                </a:lnTo>
                <a:lnTo>
                  <a:pt x="277957" y="417195"/>
                </a:lnTo>
                <a:lnTo>
                  <a:pt x="249173" y="417195"/>
                </a:lnTo>
                <a:lnTo>
                  <a:pt x="245236" y="416306"/>
                </a:lnTo>
                <a:lnTo>
                  <a:pt x="243458" y="413258"/>
                </a:lnTo>
                <a:lnTo>
                  <a:pt x="236924" y="402370"/>
                </a:lnTo>
                <a:close/>
              </a:path>
              <a:path w="281939" h="464820">
                <a:moveTo>
                  <a:pt x="247814" y="395836"/>
                </a:moveTo>
                <a:lnTo>
                  <a:pt x="236924" y="402370"/>
                </a:lnTo>
                <a:lnTo>
                  <a:pt x="243458" y="413258"/>
                </a:lnTo>
                <a:lnTo>
                  <a:pt x="245236" y="416306"/>
                </a:lnTo>
                <a:lnTo>
                  <a:pt x="249173" y="417195"/>
                </a:lnTo>
                <a:lnTo>
                  <a:pt x="252094" y="415417"/>
                </a:lnTo>
                <a:lnTo>
                  <a:pt x="255142" y="413638"/>
                </a:lnTo>
                <a:lnTo>
                  <a:pt x="256158" y="409701"/>
                </a:lnTo>
                <a:lnTo>
                  <a:pt x="254381" y="406781"/>
                </a:lnTo>
                <a:lnTo>
                  <a:pt x="247814" y="395836"/>
                </a:lnTo>
                <a:close/>
              </a:path>
              <a:path w="281939" h="464820">
                <a:moveTo>
                  <a:pt x="275081" y="379475"/>
                </a:moveTo>
                <a:lnTo>
                  <a:pt x="247814" y="395836"/>
                </a:lnTo>
                <a:lnTo>
                  <a:pt x="254381" y="406781"/>
                </a:lnTo>
                <a:lnTo>
                  <a:pt x="256158" y="409701"/>
                </a:lnTo>
                <a:lnTo>
                  <a:pt x="255142" y="413638"/>
                </a:lnTo>
                <a:lnTo>
                  <a:pt x="252094" y="415417"/>
                </a:lnTo>
                <a:lnTo>
                  <a:pt x="249173" y="417195"/>
                </a:lnTo>
                <a:lnTo>
                  <a:pt x="277957" y="417195"/>
                </a:lnTo>
                <a:lnTo>
                  <a:pt x="275081" y="379475"/>
                </a:lnTo>
                <a:close/>
              </a:path>
              <a:path w="281939" h="464820">
                <a:moveTo>
                  <a:pt x="6984" y="0"/>
                </a:moveTo>
                <a:lnTo>
                  <a:pt x="3936" y="1777"/>
                </a:lnTo>
                <a:lnTo>
                  <a:pt x="1015" y="3556"/>
                </a:lnTo>
                <a:lnTo>
                  <a:pt x="0" y="7493"/>
                </a:lnTo>
                <a:lnTo>
                  <a:pt x="1777" y="10540"/>
                </a:lnTo>
                <a:lnTo>
                  <a:pt x="236924" y="402370"/>
                </a:lnTo>
                <a:lnTo>
                  <a:pt x="247814" y="395836"/>
                </a:lnTo>
                <a:lnTo>
                  <a:pt x="12700" y="3937"/>
                </a:lnTo>
                <a:lnTo>
                  <a:pt x="10921" y="1015"/>
                </a:lnTo>
                <a:lnTo>
                  <a:pt x="69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96007" y="4301362"/>
            <a:ext cx="556260" cy="464820"/>
          </a:xfrm>
          <a:custGeom>
            <a:avLst/>
            <a:gdLst/>
            <a:ahLst/>
            <a:cxnLst/>
            <a:rect l="l" t="t" r="r" b="b"/>
            <a:pathLst>
              <a:path w="556260" h="464820">
                <a:moveTo>
                  <a:pt x="493146" y="420353"/>
                </a:moveTo>
                <a:lnTo>
                  <a:pt x="472821" y="444754"/>
                </a:lnTo>
                <a:lnTo>
                  <a:pt x="555752" y="464312"/>
                </a:lnTo>
                <a:lnTo>
                  <a:pt x="541086" y="430784"/>
                </a:lnTo>
                <a:lnTo>
                  <a:pt x="505587" y="430784"/>
                </a:lnTo>
                <a:lnTo>
                  <a:pt x="502919" y="428498"/>
                </a:lnTo>
                <a:lnTo>
                  <a:pt x="493146" y="420353"/>
                </a:lnTo>
                <a:close/>
              </a:path>
              <a:path w="556260" h="464820">
                <a:moveTo>
                  <a:pt x="501283" y="410584"/>
                </a:moveTo>
                <a:lnTo>
                  <a:pt x="493146" y="420353"/>
                </a:lnTo>
                <a:lnTo>
                  <a:pt x="502919" y="428498"/>
                </a:lnTo>
                <a:lnTo>
                  <a:pt x="505587" y="430784"/>
                </a:lnTo>
                <a:lnTo>
                  <a:pt x="509650" y="430403"/>
                </a:lnTo>
                <a:lnTo>
                  <a:pt x="511810" y="427736"/>
                </a:lnTo>
                <a:lnTo>
                  <a:pt x="514096" y="425069"/>
                </a:lnTo>
                <a:lnTo>
                  <a:pt x="513715" y="421005"/>
                </a:lnTo>
                <a:lnTo>
                  <a:pt x="511048" y="418719"/>
                </a:lnTo>
                <a:lnTo>
                  <a:pt x="501283" y="410584"/>
                </a:lnTo>
                <a:close/>
              </a:path>
              <a:path w="556260" h="464820">
                <a:moveTo>
                  <a:pt x="521589" y="386207"/>
                </a:moveTo>
                <a:lnTo>
                  <a:pt x="501283" y="410584"/>
                </a:lnTo>
                <a:lnTo>
                  <a:pt x="511048" y="418719"/>
                </a:lnTo>
                <a:lnTo>
                  <a:pt x="513715" y="421005"/>
                </a:lnTo>
                <a:lnTo>
                  <a:pt x="514096" y="425069"/>
                </a:lnTo>
                <a:lnTo>
                  <a:pt x="511810" y="427736"/>
                </a:lnTo>
                <a:lnTo>
                  <a:pt x="509650" y="430403"/>
                </a:lnTo>
                <a:lnTo>
                  <a:pt x="505587" y="430784"/>
                </a:lnTo>
                <a:lnTo>
                  <a:pt x="541086" y="430784"/>
                </a:lnTo>
                <a:lnTo>
                  <a:pt x="521589" y="386207"/>
                </a:lnTo>
                <a:close/>
              </a:path>
              <a:path w="556260" h="464820">
                <a:moveTo>
                  <a:pt x="8509" y="0"/>
                </a:moveTo>
                <a:lnTo>
                  <a:pt x="4444" y="381"/>
                </a:lnTo>
                <a:lnTo>
                  <a:pt x="2286" y="3048"/>
                </a:lnTo>
                <a:lnTo>
                  <a:pt x="0" y="5715"/>
                </a:lnTo>
                <a:lnTo>
                  <a:pt x="381" y="9779"/>
                </a:lnTo>
                <a:lnTo>
                  <a:pt x="3048" y="11937"/>
                </a:lnTo>
                <a:lnTo>
                  <a:pt x="493146" y="420353"/>
                </a:lnTo>
                <a:lnTo>
                  <a:pt x="501283" y="410584"/>
                </a:lnTo>
                <a:lnTo>
                  <a:pt x="11175" y="2286"/>
                </a:lnTo>
                <a:lnTo>
                  <a:pt x="8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743200" y="4301235"/>
            <a:ext cx="647700" cy="464820"/>
          </a:xfrm>
          <a:custGeom>
            <a:avLst/>
            <a:gdLst/>
            <a:ahLst/>
            <a:cxnLst/>
            <a:rect l="l" t="t" r="r" b="b"/>
            <a:pathLst>
              <a:path w="647700" h="464820">
                <a:moveTo>
                  <a:pt x="39877" y="389127"/>
                </a:moveTo>
                <a:lnTo>
                  <a:pt x="0" y="464438"/>
                </a:lnTo>
                <a:lnTo>
                  <a:pt x="84200" y="451103"/>
                </a:lnTo>
                <a:lnTo>
                  <a:pt x="72484" y="434721"/>
                </a:lnTo>
                <a:lnTo>
                  <a:pt x="52450" y="434721"/>
                </a:lnTo>
                <a:lnTo>
                  <a:pt x="48513" y="434086"/>
                </a:lnTo>
                <a:lnTo>
                  <a:pt x="46481" y="431164"/>
                </a:lnTo>
                <a:lnTo>
                  <a:pt x="44450" y="428371"/>
                </a:lnTo>
                <a:lnTo>
                  <a:pt x="45085" y="424434"/>
                </a:lnTo>
                <a:lnTo>
                  <a:pt x="48006" y="422401"/>
                </a:lnTo>
                <a:lnTo>
                  <a:pt x="58375" y="414993"/>
                </a:lnTo>
                <a:lnTo>
                  <a:pt x="39877" y="389127"/>
                </a:lnTo>
                <a:close/>
              </a:path>
              <a:path w="647700" h="464820">
                <a:moveTo>
                  <a:pt x="58375" y="414993"/>
                </a:moveTo>
                <a:lnTo>
                  <a:pt x="48006" y="422401"/>
                </a:lnTo>
                <a:lnTo>
                  <a:pt x="45085" y="424434"/>
                </a:lnTo>
                <a:lnTo>
                  <a:pt x="44450" y="428371"/>
                </a:lnTo>
                <a:lnTo>
                  <a:pt x="46481" y="431164"/>
                </a:lnTo>
                <a:lnTo>
                  <a:pt x="48513" y="434086"/>
                </a:lnTo>
                <a:lnTo>
                  <a:pt x="52450" y="434721"/>
                </a:lnTo>
                <a:lnTo>
                  <a:pt x="55372" y="432688"/>
                </a:lnTo>
                <a:lnTo>
                  <a:pt x="65736" y="425286"/>
                </a:lnTo>
                <a:lnTo>
                  <a:pt x="58375" y="414993"/>
                </a:lnTo>
                <a:close/>
              </a:path>
              <a:path w="647700" h="464820">
                <a:moveTo>
                  <a:pt x="65736" y="425286"/>
                </a:moveTo>
                <a:lnTo>
                  <a:pt x="55372" y="432688"/>
                </a:lnTo>
                <a:lnTo>
                  <a:pt x="52450" y="434721"/>
                </a:lnTo>
                <a:lnTo>
                  <a:pt x="72484" y="434721"/>
                </a:lnTo>
                <a:lnTo>
                  <a:pt x="65736" y="425286"/>
                </a:lnTo>
                <a:close/>
              </a:path>
              <a:path w="647700" h="464820">
                <a:moveTo>
                  <a:pt x="639190" y="0"/>
                </a:moveTo>
                <a:lnTo>
                  <a:pt x="636397" y="2032"/>
                </a:lnTo>
                <a:lnTo>
                  <a:pt x="58375" y="414993"/>
                </a:lnTo>
                <a:lnTo>
                  <a:pt x="65736" y="425286"/>
                </a:lnTo>
                <a:lnTo>
                  <a:pt x="643763" y="12446"/>
                </a:lnTo>
                <a:lnTo>
                  <a:pt x="646684" y="10413"/>
                </a:lnTo>
                <a:lnTo>
                  <a:pt x="647319" y="6350"/>
                </a:lnTo>
                <a:lnTo>
                  <a:pt x="645287" y="3556"/>
                </a:lnTo>
                <a:lnTo>
                  <a:pt x="643254" y="635"/>
                </a:lnTo>
                <a:lnTo>
                  <a:pt x="6391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76167" y="4301362"/>
            <a:ext cx="1927860" cy="571500"/>
          </a:xfrm>
          <a:custGeom>
            <a:avLst/>
            <a:gdLst/>
            <a:ahLst/>
            <a:cxnLst/>
            <a:rect l="l" t="t" r="r" b="b"/>
            <a:pathLst>
              <a:path w="1927860" h="571500">
                <a:moveTo>
                  <a:pt x="1852344" y="540943"/>
                </a:moveTo>
                <a:lnTo>
                  <a:pt x="1843659" y="571500"/>
                </a:lnTo>
                <a:lnTo>
                  <a:pt x="1927352" y="555751"/>
                </a:lnTo>
                <a:lnTo>
                  <a:pt x="1915972" y="545338"/>
                </a:lnTo>
                <a:lnTo>
                  <a:pt x="1867916" y="545338"/>
                </a:lnTo>
                <a:lnTo>
                  <a:pt x="1864614" y="544449"/>
                </a:lnTo>
                <a:lnTo>
                  <a:pt x="1852344" y="540943"/>
                </a:lnTo>
                <a:close/>
              </a:path>
              <a:path w="1927860" h="571500">
                <a:moveTo>
                  <a:pt x="1855806" y="528760"/>
                </a:moveTo>
                <a:lnTo>
                  <a:pt x="1852344" y="540943"/>
                </a:lnTo>
                <a:lnTo>
                  <a:pt x="1864614" y="544449"/>
                </a:lnTo>
                <a:lnTo>
                  <a:pt x="1867916" y="545338"/>
                </a:lnTo>
                <a:lnTo>
                  <a:pt x="1871472" y="543433"/>
                </a:lnTo>
                <a:lnTo>
                  <a:pt x="1872361" y="540004"/>
                </a:lnTo>
                <a:lnTo>
                  <a:pt x="1873377" y="536701"/>
                </a:lnTo>
                <a:lnTo>
                  <a:pt x="1871472" y="533146"/>
                </a:lnTo>
                <a:lnTo>
                  <a:pt x="1868043" y="532257"/>
                </a:lnTo>
                <a:lnTo>
                  <a:pt x="1855806" y="528760"/>
                </a:lnTo>
                <a:close/>
              </a:path>
              <a:path w="1927860" h="571500">
                <a:moveTo>
                  <a:pt x="1864487" y="498221"/>
                </a:moveTo>
                <a:lnTo>
                  <a:pt x="1855806" y="528760"/>
                </a:lnTo>
                <a:lnTo>
                  <a:pt x="1868043" y="532257"/>
                </a:lnTo>
                <a:lnTo>
                  <a:pt x="1871472" y="533146"/>
                </a:lnTo>
                <a:lnTo>
                  <a:pt x="1873377" y="536701"/>
                </a:lnTo>
                <a:lnTo>
                  <a:pt x="1872361" y="540004"/>
                </a:lnTo>
                <a:lnTo>
                  <a:pt x="1871472" y="543433"/>
                </a:lnTo>
                <a:lnTo>
                  <a:pt x="1867916" y="545338"/>
                </a:lnTo>
                <a:lnTo>
                  <a:pt x="1915972" y="545338"/>
                </a:lnTo>
                <a:lnTo>
                  <a:pt x="1864487" y="498221"/>
                </a:lnTo>
                <a:close/>
              </a:path>
              <a:path w="1927860" h="571500">
                <a:moveTo>
                  <a:pt x="5461" y="0"/>
                </a:moveTo>
                <a:lnTo>
                  <a:pt x="2032" y="2032"/>
                </a:lnTo>
                <a:lnTo>
                  <a:pt x="1016" y="5334"/>
                </a:lnTo>
                <a:lnTo>
                  <a:pt x="0" y="8762"/>
                </a:lnTo>
                <a:lnTo>
                  <a:pt x="2032" y="12192"/>
                </a:lnTo>
                <a:lnTo>
                  <a:pt x="5334" y="13208"/>
                </a:lnTo>
                <a:lnTo>
                  <a:pt x="1852344" y="540943"/>
                </a:lnTo>
                <a:lnTo>
                  <a:pt x="1855806" y="528760"/>
                </a:lnTo>
                <a:lnTo>
                  <a:pt x="8890" y="1016"/>
                </a:lnTo>
                <a:lnTo>
                  <a:pt x="54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96661" y="4301616"/>
            <a:ext cx="120650" cy="464184"/>
          </a:xfrm>
          <a:custGeom>
            <a:avLst/>
            <a:gdLst/>
            <a:ahLst/>
            <a:cxnLst/>
            <a:rect l="l" t="t" r="r" b="b"/>
            <a:pathLst>
              <a:path w="120650" h="464185">
                <a:moveTo>
                  <a:pt x="77119" y="390550"/>
                </a:moveTo>
                <a:lnTo>
                  <a:pt x="45974" y="396747"/>
                </a:lnTo>
                <a:lnTo>
                  <a:pt x="98298" y="464057"/>
                </a:lnTo>
                <a:lnTo>
                  <a:pt x="113360" y="408686"/>
                </a:lnTo>
                <a:lnTo>
                  <a:pt x="83692" y="408686"/>
                </a:lnTo>
                <a:lnTo>
                  <a:pt x="80263" y="406526"/>
                </a:lnTo>
                <a:lnTo>
                  <a:pt x="79628" y="403097"/>
                </a:lnTo>
                <a:lnTo>
                  <a:pt x="77119" y="390550"/>
                </a:lnTo>
                <a:close/>
              </a:path>
              <a:path w="120650" h="464185">
                <a:moveTo>
                  <a:pt x="89577" y="388071"/>
                </a:moveTo>
                <a:lnTo>
                  <a:pt x="77119" y="390550"/>
                </a:lnTo>
                <a:lnTo>
                  <a:pt x="79628" y="403097"/>
                </a:lnTo>
                <a:lnTo>
                  <a:pt x="80263" y="406526"/>
                </a:lnTo>
                <a:lnTo>
                  <a:pt x="83692" y="408686"/>
                </a:lnTo>
                <a:lnTo>
                  <a:pt x="87122" y="408050"/>
                </a:lnTo>
                <a:lnTo>
                  <a:pt x="90550" y="407288"/>
                </a:lnTo>
                <a:lnTo>
                  <a:pt x="92710" y="403987"/>
                </a:lnTo>
                <a:lnTo>
                  <a:pt x="92075" y="400557"/>
                </a:lnTo>
                <a:lnTo>
                  <a:pt x="89577" y="388071"/>
                </a:lnTo>
                <a:close/>
              </a:path>
              <a:path w="120650" h="464185">
                <a:moveTo>
                  <a:pt x="120650" y="381888"/>
                </a:moveTo>
                <a:lnTo>
                  <a:pt x="89577" y="388071"/>
                </a:lnTo>
                <a:lnTo>
                  <a:pt x="92075" y="400557"/>
                </a:lnTo>
                <a:lnTo>
                  <a:pt x="92710" y="403987"/>
                </a:lnTo>
                <a:lnTo>
                  <a:pt x="90550" y="407288"/>
                </a:lnTo>
                <a:lnTo>
                  <a:pt x="87122" y="408050"/>
                </a:lnTo>
                <a:lnTo>
                  <a:pt x="83692" y="408686"/>
                </a:lnTo>
                <a:lnTo>
                  <a:pt x="113360" y="408686"/>
                </a:lnTo>
                <a:lnTo>
                  <a:pt x="120650" y="381888"/>
                </a:lnTo>
                <a:close/>
              </a:path>
              <a:path w="120650" h="464185">
                <a:moveTo>
                  <a:pt x="9016" y="0"/>
                </a:moveTo>
                <a:lnTo>
                  <a:pt x="2159" y="1269"/>
                </a:lnTo>
                <a:lnTo>
                  <a:pt x="0" y="4699"/>
                </a:lnTo>
                <a:lnTo>
                  <a:pt x="635" y="8127"/>
                </a:lnTo>
                <a:lnTo>
                  <a:pt x="77119" y="390550"/>
                </a:lnTo>
                <a:lnTo>
                  <a:pt x="89577" y="388071"/>
                </a:lnTo>
                <a:lnTo>
                  <a:pt x="13080" y="5587"/>
                </a:lnTo>
                <a:lnTo>
                  <a:pt x="12446" y="2158"/>
                </a:lnTo>
                <a:lnTo>
                  <a:pt x="9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463921" y="4301616"/>
            <a:ext cx="121285" cy="464184"/>
          </a:xfrm>
          <a:custGeom>
            <a:avLst/>
            <a:gdLst/>
            <a:ahLst/>
            <a:cxnLst/>
            <a:rect l="l" t="t" r="r" b="b"/>
            <a:pathLst>
              <a:path w="121285" h="464185">
                <a:moveTo>
                  <a:pt x="0" y="381888"/>
                </a:moveTo>
                <a:lnTo>
                  <a:pt x="22478" y="464057"/>
                </a:lnTo>
                <a:lnTo>
                  <a:pt x="65522" y="408686"/>
                </a:lnTo>
                <a:lnTo>
                  <a:pt x="37083" y="408686"/>
                </a:lnTo>
                <a:lnTo>
                  <a:pt x="33654" y="408050"/>
                </a:lnTo>
                <a:lnTo>
                  <a:pt x="30225" y="407288"/>
                </a:lnTo>
                <a:lnTo>
                  <a:pt x="28066" y="403987"/>
                </a:lnTo>
                <a:lnTo>
                  <a:pt x="28701" y="400557"/>
                </a:lnTo>
                <a:lnTo>
                  <a:pt x="31196" y="388085"/>
                </a:lnTo>
                <a:lnTo>
                  <a:pt x="0" y="381888"/>
                </a:lnTo>
                <a:close/>
              </a:path>
              <a:path w="121285" h="464185">
                <a:moveTo>
                  <a:pt x="31196" y="388085"/>
                </a:moveTo>
                <a:lnTo>
                  <a:pt x="28701" y="400557"/>
                </a:lnTo>
                <a:lnTo>
                  <a:pt x="28066" y="403987"/>
                </a:lnTo>
                <a:lnTo>
                  <a:pt x="30225" y="407288"/>
                </a:lnTo>
                <a:lnTo>
                  <a:pt x="33654" y="408050"/>
                </a:lnTo>
                <a:lnTo>
                  <a:pt x="37083" y="408686"/>
                </a:lnTo>
                <a:lnTo>
                  <a:pt x="40512" y="406526"/>
                </a:lnTo>
                <a:lnTo>
                  <a:pt x="41148" y="403097"/>
                </a:lnTo>
                <a:lnTo>
                  <a:pt x="43655" y="390560"/>
                </a:lnTo>
                <a:lnTo>
                  <a:pt x="31196" y="388085"/>
                </a:lnTo>
                <a:close/>
              </a:path>
              <a:path w="121285" h="464185">
                <a:moveTo>
                  <a:pt x="43655" y="390560"/>
                </a:moveTo>
                <a:lnTo>
                  <a:pt x="41148" y="403097"/>
                </a:lnTo>
                <a:lnTo>
                  <a:pt x="40512" y="406526"/>
                </a:lnTo>
                <a:lnTo>
                  <a:pt x="37083" y="408686"/>
                </a:lnTo>
                <a:lnTo>
                  <a:pt x="65522" y="408686"/>
                </a:lnTo>
                <a:lnTo>
                  <a:pt x="74802" y="396747"/>
                </a:lnTo>
                <a:lnTo>
                  <a:pt x="43655" y="390560"/>
                </a:lnTo>
                <a:close/>
              </a:path>
              <a:path w="121285" h="464185">
                <a:moveTo>
                  <a:pt x="111759" y="0"/>
                </a:moveTo>
                <a:lnTo>
                  <a:pt x="108330" y="2158"/>
                </a:lnTo>
                <a:lnTo>
                  <a:pt x="107695" y="5587"/>
                </a:lnTo>
                <a:lnTo>
                  <a:pt x="31196" y="388085"/>
                </a:lnTo>
                <a:lnTo>
                  <a:pt x="43655" y="390560"/>
                </a:lnTo>
                <a:lnTo>
                  <a:pt x="120141" y="8127"/>
                </a:lnTo>
                <a:lnTo>
                  <a:pt x="120776" y="4699"/>
                </a:lnTo>
                <a:lnTo>
                  <a:pt x="118617" y="1269"/>
                </a:lnTo>
                <a:lnTo>
                  <a:pt x="1117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77840" y="4301489"/>
            <a:ext cx="555625" cy="555625"/>
          </a:xfrm>
          <a:custGeom>
            <a:avLst/>
            <a:gdLst/>
            <a:ahLst/>
            <a:cxnLst/>
            <a:rect l="l" t="t" r="r" b="b"/>
            <a:pathLst>
              <a:path w="555625" h="555625">
                <a:moveTo>
                  <a:pt x="26924" y="474853"/>
                </a:moveTo>
                <a:lnTo>
                  <a:pt x="0" y="555625"/>
                </a:lnTo>
                <a:lnTo>
                  <a:pt x="80772" y="528701"/>
                </a:lnTo>
                <a:lnTo>
                  <a:pt x="69723" y="517652"/>
                </a:lnTo>
                <a:lnTo>
                  <a:pt x="42925" y="517652"/>
                </a:lnTo>
                <a:lnTo>
                  <a:pt x="40386" y="515239"/>
                </a:lnTo>
                <a:lnTo>
                  <a:pt x="37973" y="512699"/>
                </a:lnTo>
                <a:lnTo>
                  <a:pt x="37973" y="508762"/>
                </a:lnTo>
                <a:lnTo>
                  <a:pt x="40386" y="506222"/>
                </a:lnTo>
                <a:lnTo>
                  <a:pt x="49340" y="497269"/>
                </a:lnTo>
                <a:lnTo>
                  <a:pt x="26924" y="474853"/>
                </a:lnTo>
                <a:close/>
              </a:path>
              <a:path w="555625" h="555625">
                <a:moveTo>
                  <a:pt x="49340" y="497269"/>
                </a:moveTo>
                <a:lnTo>
                  <a:pt x="40326" y="506284"/>
                </a:lnTo>
                <a:lnTo>
                  <a:pt x="37973" y="508762"/>
                </a:lnTo>
                <a:lnTo>
                  <a:pt x="37973" y="512699"/>
                </a:lnTo>
                <a:lnTo>
                  <a:pt x="40386" y="515239"/>
                </a:lnTo>
                <a:lnTo>
                  <a:pt x="42925" y="517652"/>
                </a:lnTo>
                <a:lnTo>
                  <a:pt x="46862" y="517652"/>
                </a:lnTo>
                <a:lnTo>
                  <a:pt x="49402" y="515239"/>
                </a:lnTo>
                <a:lnTo>
                  <a:pt x="58355" y="506284"/>
                </a:lnTo>
                <a:lnTo>
                  <a:pt x="49340" y="497269"/>
                </a:lnTo>
                <a:close/>
              </a:path>
              <a:path w="555625" h="555625">
                <a:moveTo>
                  <a:pt x="58355" y="506284"/>
                </a:moveTo>
                <a:lnTo>
                  <a:pt x="49402" y="515239"/>
                </a:lnTo>
                <a:lnTo>
                  <a:pt x="46862" y="517652"/>
                </a:lnTo>
                <a:lnTo>
                  <a:pt x="69723" y="517652"/>
                </a:lnTo>
                <a:lnTo>
                  <a:pt x="58355" y="506284"/>
                </a:lnTo>
                <a:close/>
              </a:path>
              <a:path w="555625" h="555625">
                <a:moveTo>
                  <a:pt x="550672" y="0"/>
                </a:moveTo>
                <a:lnTo>
                  <a:pt x="546608" y="0"/>
                </a:lnTo>
                <a:lnTo>
                  <a:pt x="544195" y="2540"/>
                </a:lnTo>
                <a:lnTo>
                  <a:pt x="49340" y="497269"/>
                </a:lnTo>
                <a:lnTo>
                  <a:pt x="58355" y="506284"/>
                </a:lnTo>
                <a:lnTo>
                  <a:pt x="553085" y="11430"/>
                </a:lnTo>
                <a:lnTo>
                  <a:pt x="555625" y="9017"/>
                </a:lnTo>
                <a:lnTo>
                  <a:pt x="555625" y="4953"/>
                </a:lnTo>
                <a:lnTo>
                  <a:pt x="553085" y="2540"/>
                </a:lnTo>
                <a:lnTo>
                  <a:pt x="550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333500" y="501141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882139" y="501141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705100" y="501141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3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3" y="406400"/>
                </a:lnTo>
                <a:lnTo>
                  <a:pt x="41656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6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48300" y="501141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31750" y="387350"/>
                </a:moveTo>
                <a:lnTo>
                  <a:pt x="0" y="387350"/>
                </a:lnTo>
                <a:lnTo>
                  <a:pt x="38100" y="463550"/>
                </a:lnTo>
                <a:lnTo>
                  <a:pt x="66675" y="406400"/>
                </a:lnTo>
                <a:lnTo>
                  <a:pt x="34544" y="406400"/>
                </a:lnTo>
                <a:lnTo>
                  <a:pt x="31750" y="403605"/>
                </a:lnTo>
                <a:lnTo>
                  <a:pt x="31750" y="387350"/>
                </a:lnTo>
                <a:close/>
              </a:path>
              <a:path w="76200" h="4635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403605"/>
                </a:lnTo>
                <a:lnTo>
                  <a:pt x="34544" y="406400"/>
                </a:lnTo>
                <a:lnTo>
                  <a:pt x="41655" y="406400"/>
                </a:lnTo>
                <a:lnTo>
                  <a:pt x="44450" y="4036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63550">
                <a:moveTo>
                  <a:pt x="76200" y="387350"/>
                </a:moveTo>
                <a:lnTo>
                  <a:pt x="44450" y="387350"/>
                </a:lnTo>
                <a:lnTo>
                  <a:pt x="44450" y="403605"/>
                </a:lnTo>
                <a:lnTo>
                  <a:pt x="41655" y="406400"/>
                </a:lnTo>
                <a:lnTo>
                  <a:pt x="66675" y="406400"/>
                </a:lnTo>
                <a:lnTo>
                  <a:pt x="76200" y="387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25169" y="4157344"/>
            <a:ext cx="372110" cy="76200"/>
          </a:xfrm>
          <a:custGeom>
            <a:avLst/>
            <a:gdLst/>
            <a:ahLst/>
            <a:cxnLst/>
            <a:rect l="l" t="t" r="r" b="b"/>
            <a:pathLst>
              <a:path w="372109" h="76200">
                <a:moveTo>
                  <a:pt x="295910" y="0"/>
                </a:moveTo>
                <a:lnTo>
                  <a:pt x="295910" y="76200"/>
                </a:lnTo>
                <a:lnTo>
                  <a:pt x="359410" y="44450"/>
                </a:lnTo>
                <a:lnTo>
                  <a:pt x="312115" y="44450"/>
                </a:lnTo>
                <a:lnTo>
                  <a:pt x="314960" y="41656"/>
                </a:lnTo>
                <a:lnTo>
                  <a:pt x="314960" y="34544"/>
                </a:lnTo>
                <a:lnTo>
                  <a:pt x="312115" y="31750"/>
                </a:lnTo>
                <a:lnTo>
                  <a:pt x="359409" y="31750"/>
                </a:lnTo>
                <a:lnTo>
                  <a:pt x="295910" y="0"/>
                </a:lnTo>
                <a:close/>
              </a:path>
              <a:path w="372109" h="76200">
                <a:moveTo>
                  <a:pt x="295910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295910" y="44450"/>
                </a:lnTo>
                <a:lnTo>
                  <a:pt x="295910" y="31750"/>
                </a:lnTo>
                <a:close/>
              </a:path>
              <a:path w="372109" h="76200">
                <a:moveTo>
                  <a:pt x="359409" y="31750"/>
                </a:moveTo>
                <a:lnTo>
                  <a:pt x="312115" y="31750"/>
                </a:lnTo>
                <a:lnTo>
                  <a:pt x="314960" y="34544"/>
                </a:lnTo>
                <a:lnTo>
                  <a:pt x="314960" y="41656"/>
                </a:lnTo>
                <a:lnTo>
                  <a:pt x="312115" y="44450"/>
                </a:lnTo>
                <a:lnTo>
                  <a:pt x="359410" y="44450"/>
                </a:lnTo>
                <a:lnTo>
                  <a:pt x="372110" y="38100"/>
                </a:lnTo>
                <a:lnTo>
                  <a:pt x="35940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71600" y="5567044"/>
            <a:ext cx="1097280" cy="822960"/>
          </a:xfrm>
          <a:custGeom>
            <a:avLst/>
            <a:gdLst/>
            <a:ahLst/>
            <a:cxnLst/>
            <a:rect l="l" t="t" r="r" b="b"/>
            <a:pathLst>
              <a:path w="1097280" h="822960">
                <a:moveTo>
                  <a:pt x="0" y="0"/>
                </a:moveTo>
                <a:lnTo>
                  <a:pt x="1097280" y="8229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462529" y="6351904"/>
            <a:ext cx="3663950" cy="76200"/>
          </a:xfrm>
          <a:custGeom>
            <a:avLst/>
            <a:gdLst/>
            <a:ahLst/>
            <a:cxnLst/>
            <a:rect l="l" t="t" r="r" b="b"/>
            <a:pathLst>
              <a:path w="3663950" h="76200">
                <a:moveTo>
                  <a:pt x="3587750" y="0"/>
                </a:moveTo>
                <a:lnTo>
                  <a:pt x="3587750" y="76200"/>
                </a:lnTo>
                <a:lnTo>
                  <a:pt x="3651250" y="44450"/>
                </a:lnTo>
                <a:lnTo>
                  <a:pt x="3604005" y="44450"/>
                </a:lnTo>
                <a:lnTo>
                  <a:pt x="3606800" y="41655"/>
                </a:lnTo>
                <a:lnTo>
                  <a:pt x="3606800" y="34543"/>
                </a:lnTo>
                <a:lnTo>
                  <a:pt x="3604005" y="31750"/>
                </a:lnTo>
                <a:lnTo>
                  <a:pt x="3651250" y="31750"/>
                </a:lnTo>
                <a:lnTo>
                  <a:pt x="3587750" y="0"/>
                </a:lnTo>
                <a:close/>
              </a:path>
              <a:path w="3663950" h="76200">
                <a:moveTo>
                  <a:pt x="35877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3587750" y="44450"/>
                </a:lnTo>
                <a:lnTo>
                  <a:pt x="3587750" y="31750"/>
                </a:lnTo>
                <a:close/>
              </a:path>
              <a:path w="3663950" h="76200">
                <a:moveTo>
                  <a:pt x="3651250" y="31750"/>
                </a:moveTo>
                <a:lnTo>
                  <a:pt x="3604005" y="31750"/>
                </a:lnTo>
                <a:lnTo>
                  <a:pt x="3606800" y="34543"/>
                </a:lnTo>
                <a:lnTo>
                  <a:pt x="3606800" y="41655"/>
                </a:lnTo>
                <a:lnTo>
                  <a:pt x="3604005" y="44450"/>
                </a:lnTo>
                <a:lnTo>
                  <a:pt x="3651250" y="44450"/>
                </a:lnTo>
                <a:lnTo>
                  <a:pt x="3663950" y="38100"/>
                </a:lnTo>
                <a:lnTo>
                  <a:pt x="3651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27830" y="9998285"/>
            <a:ext cx="177800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9412" y="737615"/>
            <a:ext cx="6374765" cy="233679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77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Decoding of convolutional codes(Viterbi</a:t>
            </a:r>
            <a:r>
              <a:rPr dirty="0" u="sng" sz="1600" spc="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Algorithm):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000" y="1174749"/>
            <a:ext cx="6362065" cy="517715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6985">
              <a:lnSpc>
                <a:spcPct val="958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Unlike a block code which has a fixed length n, a convolutional code has no  well-defined block size. Of course, a convolutional code can be truncated  periodically, thus </a:t>
            </a:r>
            <a:r>
              <a:rPr dirty="0" sz="1600">
                <a:latin typeface="Times New Roman"/>
                <a:cs typeface="Times New Roman"/>
              </a:rPr>
              <a:t>forcing </a:t>
            </a:r>
            <a:r>
              <a:rPr dirty="0" sz="1600" spc="-5">
                <a:latin typeface="Times New Roman"/>
                <a:cs typeface="Times New Roman"/>
              </a:rPr>
              <a:t>it to have a fixed length. When this is done, a  </a:t>
            </a:r>
            <a:r>
              <a:rPr dirty="0" sz="1600" spc="-10">
                <a:latin typeface="Times New Roman"/>
                <a:cs typeface="Times New Roman"/>
              </a:rPr>
              <a:t>number </a:t>
            </a:r>
            <a:r>
              <a:rPr dirty="0" sz="1600" spc="-5">
                <a:latin typeface="Times New Roman"/>
                <a:cs typeface="Times New Roman"/>
              </a:rPr>
              <a:t>of 0 bits are appended to the last information bit to clear the </a:t>
            </a:r>
            <a:r>
              <a:rPr dirty="0" sz="1600">
                <a:latin typeface="Times New Roman"/>
                <a:cs typeface="Times New Roman"/>
              </a:rPr>
              <a:t>shift  </a:t>
            </a:r>
            <a:r>
              <a:rPr dirty="0" sz="1600" spc="-5">
                <a:latin typeface="Times New Roman"/>
                <a:cs typeface="Times New Roman"/>
              </a:rPr>
              <a:t>register. Since these appended 0’s carry no information, then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efficiency is  reduced. In order to keep the efficiency as </a:t>
            </a:r>
            <a:r>
              <a:rPr dirty="0" sz="1600" spc="5">
                <a:latin typeface="Times New Roman"/>
                <a:cs typeface="Times New Roman"/>
              </a:rPr>
              <a:t>close </a:t>
            </a:r>
            <a:r>
              <a:rPr dirty="0" sz="1600" spc="-5">
                <a:latin typeface="Times New Roman"/>
                <a:cs typeface="Times New Roman"/>
              </a:rPr>
              <a:t>as to the code rate, a  convolutional code is truncated periodically with period of several </a:t>
            </a:r>
            <a:r>
              <a:rPr dirty="0" sz="1600" spc="-10">
                <a:latin typeface="Times New Roman"/>
                <a:cs typeface="Times New Roman"/>
              </a:rPr>
              <a:t>times </a:t>
            </a:r>
            <a:r>
              <a:rPr dirty="0" sz="1600" spc="-5">
                <a:latin typeface="Times New Roman"/>
                <a:cs typeface="Times New Roman"/>
              </a:rPr>
              <a:t>the  constraint length </a:t>
            </a:r>
            <a:r>
              <a:rPr dirty="0" sz="1600" spc="-10">
                <a:latin typeface="Times New Roman"/>
                <a:cs typeface="Times New Roman"/>
              </a:rPr>
              <a:t>L. </a:t>
            </a:r>
            <a:r>
              <a:rPr dirty="0" sz="1600" spc="-5">
                <a:latin typeface="Times New Roman"/>
                <a:cs typeface="Times New Roman"/>
              </a:rPr>
              <a:t>These are called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frames.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8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Viterbi algorithm</a:t>
            </a:r>
            <a:r>
              <a:rPr dirty="0" sz="1600" spc="-5">
                <a:latin typeface="Times New Roman"/>
                <a:cs typeface="Times New Roman"/>
              </a:rPr>
              <a:t>: This is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as </a:t>
            </a:r>
            <a:r>
              <a:rPr dirty="0" sz="1600" spc="-15">
                <a:latin typeface="Times New Roman"/>
                <a:cs typeface="Times New Roman"/>
              </a:rPr>
              <a:t>maximum </a:t>
            </a:r>
            <a:r>
              <a:rPr dirty="0" sz="1600" spc="-5">
                <a:latin typeface="Times New Roman"/>
                <a:cs typeface="Times New Roman"/>
              </a:rPr>
              <a:t>likelihood criterion since it  depends on choosing the </a:t>
            </a:r>
            <a:r>
              <a:rPr dirty="0" sz="1600">
                <a:latin typeface="Times New Roman"/>
                <a:cs typeface="Times New Roman"/>
              </a:rPr>
              <a:t>correct </a:t>
            </a:r>
            <a:r>
              <a:rPr dirty="0" sz="1600" spc="-5">
                <a:latin typeface="Times New Roman"/>
                <a:cs typeface="Times New Roman"/>
              </a:rPr>
              <a:t>decoded data corresponding to </a:t>
            </a:r>
            <a:r>
              <a:rPr dirty="0" sz="1600" spc="-15">
                <a:latin typeface="Times New Roman"/>
                <a:cs typeface="Times New Roman"/>
              </a:rPr>
              <a:t>minimum  Hamming </a:t>
            </a:r>
            <a:r>
              <a:rPr dirty="0" sz="1600" spc="-5">
                <a:latin typeface="Times New Roman"/>
                <a:cs typeface="Times New Roman"/>
              </a:rPr>
              <a:t>distance,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each </a:t>
            </a:r>
            <a:r>
              <a:rPr dirty="0" sz="1600" spc="-10">
                <a:latin typeface="Times New Roman"/>
                <a:cs typeface="Times New Roman"/>
              </a:rPr>
              <a:t>frame. </a:t>
            </a:r>
            <a:r>
              <a:rPr dirty="0" sz="1600" spc="-5">
                <a:latin typeface="Times New Roman"/>
                <a:cs typeface="Times New Roman"/>
              </a:rPr>
              <a:t>This algorithm is best explained with the  help of the trellis </a:t>
            </a:r>
            <a:r>
              <a:rPr dirty="0" sz="1600" spc="-10">
                <a:latin typeface="Times New Roman"/>
                <a:cs typeface="Times New Roman"/>
              </a:rPr>
              <a:t>diagram. </a:t>
            </a:r>
            <a:r>
              <a:rPr dirty="0" sz="1600" spc="-5">
                <a:latin typeface="Times New Roman"/>
                <a:cs typeface="Times New Roman"/>
              </a:rPr>
              <a:t>Let us recall the encoder of </a:t>
            </a:r>
            <a:r>
              <a:rPr dirty="0" sz="1600" spc="-10">
                <a:latin typeface="Times New Roman"/>
                <a:cs typeface="Times New Roman"/>
              </a:rPr>
              <a:t>example1. </a:t>
            </a:r>
            <a:r>
              <a:rPr dirty="0" sz="1600" spc="-5">
                <a:latin typeface="Times New Roman"/>
                <a:cs typeface="Times New Roman"/>
              </a:rPr>
              <a:t>Choosing  </a:t>
            </a:r>
            <a:r>
              <a:rPr dirty="0" sz="1600" spc="-10">
                <a:latin typeface="Times New Roman"/>
                <a:cs typeface="Times New Roman"/>
              </a:rPr>
              <a:t>frame </a:t>
            </a:r>
            <a:r>
              <a:rPr dirty="0" sz="1600" spc="-5">
                <a:latin typeface="Times New Roman"/>
                <a:cs typeface="Times New Roman"/>
              </a:rPr>
              <a:t>length of 2 </a:t>
            </a:r>
            <a:r>
              <a:rPr dirty="0" sz="1600" spc="-10">
                <a:latin typeface="Times New Roman"/>
                <a:cs typeface="Times New Roman"/>
              </a:rPr>
              <a:t>times </a:t>
            </a:r>
            <a:r>
              <a:rPr dirty="0" sz="1600" spc="-5">
                <a:latin typeface="Times New Roman"/>
                <a:cs typeface="Times New Roman"/>
              </a:rPr>
              <a:t>L( say), then the data input </a:t>
            </a:r>
            <a:r>
              <a:rPr dirty="0" sz="1600" spc="5">
                <a:latin typeface="Times New Roman"/>
                <a:cs typeface="Times New Roman"/>
              </a:rPr>
              <a:t>sequence </a:t>
            </a:r>
            <a:r>
              <a:rPr dirty="0" sz="1600" spc="-5">
                <a:latin typeface="Times New Roman"/>
                <a:cs typeface="Times New Roman"/>
              </a:rPr>
              <a:t>to encoder is  </a:t>
            </a:r>
            <a:r>
              <a:rPr dirty="0" sz="1600">
                <a:latin typeface="Times New Roman"/>
                <a:cs typeface="Times New Roman"/>
              </a:rPr>
              <a:t>10110100… </a:t>
            </a:r>
            <a:r>
              <a:rPr dirty="0" sz="1600" spc="-5">
                <a:latin typeface="Times New Roman"/>
                <a:cs typeface="Times New Roman"/>
              </a:rPr>
              <a:t>where the last 2 bits are appended 0’s(at </a:t>
            </a:r>
            <a:r>
              <a:rPr dirty="0" sz="1600" spc="-10">
                <a:latin typeface="Times New Roman"/>
                <a:cs typeface="Times New Roman"/>
              </a:rPr>
              <a:t>most </a:t>
            </a:r>
            <a:r>
              <a:rPr dirty="0" sz="1600" spc="-5">
                <a:latin typeface="Times New Roman"/>
                <a:cs typeface="Times New Roman"/>
              </a:rPr>
              <a:t>as </a:t>
            </a:r>
            <a:r>
              <a:rPr dirty="0" sz="1600" spc="-10">
                <a:latin typeface="Times New Roman"/>
                <a:cs typeface="Times New Roman"/>
              </a:rPr>
              <a:t>much </a:t>
            </a:r>
            <a:r>
              <a:rPr dirty="0" sz="1600" spc="-5">
                <a:latin typeface="Times New Roman"/>
                <a:cs typeface="Times New Roman"/>
              </a:rPr>
              <a:t>as </a:t>
            </a:r>
            <a:r>
              <a:rPr dirty="0" sz="1600">
                <a:latin typeface="Times New Roman"/>
                <a:cs typeface="Times New Roman"/>
              </a:rPr>
              <a:t>L-1  </a:t>
            </a:r>
            <a:r>
              <a:rPr dirty="0" sz="1600" spc="-5">
                <a:latin typeface="Times New Roman"/>
                <a:cs typeface="Times New Roman"/>
              </a:rPr>
              <a:t>since if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encoder </a:t>
            </a:r>
            <a:r>
              <a:rPr dirty="0" sz="1600" spc="-10">
                <a:latin typeface="Times New Roman"/>
                <a:cs typeface="Times New Roman"/>
              </a:rPr>
              <a:t>was </a:t>
            </a:r>
            <a:r>
              <a:rPr dirty="0" sz="1600" spc="-5">
                <a:latin typeface="Times New Roman"/>
                <a:cs typeface="Times New Roman"/>
              </a:rPr>
              <a:t>at any </a:t>
            </a:r>
            <a:r>
              <a:rPr dirty="0" sz="1600" spc="-10">
                <a:latin typeface="Times New Roman"/>
                <a:cs typeface="Times New Roman"/>
              </a:rPr>
              <a:t>state, </a:t>
            </a:r>
            <a:r>
              <a:rPr dirty="0" sz="1600" spc="-5">
                <a:latin typeface="Times New Roman"/>
                <a:cs typeface="Times New Roman"/>
              </a:rPr>
              <a:t>two successive 0’s </a:t>
            </a:r>
            <a:r>
              <a:rPr dirty="0" sz="1600" spc="-10">
                <a:latin typeface="Times New Roman"/>
                <a:cs typeface="Times New Roman"/>
              </a:rPr>
              <a:t>will </a:t>
            </a:r>
            <a:r>
              <a:rPr dirty="0" sz="1600" spc="-5">
                <a:latin typeface="Times New Roman"/>
                <a:cs typeface="Times New Roman"/>
              </a:rPr>
              <a:t>bring </a:t>
            </a:r>
            <a:r>
              <a:rPr dirty="0" sz="1600">
                <a:latin typeface="Times New Roman"/>
                <a:cs typeface="Times New Roman"/>
              </a:rPr>
              <a:t>the  </a:t>
            </a:r>
            <a:r>
              <a:rPr dirty="0" sz="1600" spc="-5">
                <a:latin typeface="Times New Roman"/>
                <a:cs typeface="Times New Roman"/>
              </a:rPr>
              <a:t>encoder back to state a ).This data input will give </a:t>
            </a:r>
            <a:r>
              <a:rPr dirty="0" sz="1600" spc="-10">
                <a:latin typeface="Times New Roman"/>
                <a:cs typeface="Times New Roman"/>
              </a:rPr>
              <a:t>transmitted </a:t>
            </a:r>
            <a:r>
              <a:rPr dirty="0" sz="1600" spc="-5">
                <a:latin typeface="Times New Roman"/>
                <a:cs typeface="Times New Roman"/>
              </a:rPr>
              <a:t>output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just" marL="12700" marR="10160" indent="50165">
              <a:lnSpc>
                <a:spcPts val="185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111 001 100 110 010 100 001 011….. </a:t>
            </a:r>
            <a:r>
              <a:rPr dirty="0" sz="1600" spc="-10">
                <a:latin typeface="Times New Roman"/>
                <a:cs typeface="Times New Roman"/>
              </a:rPr>
              <a:t>Assuming </a:t>
            </a:r>
            <a:r>
              <a:rPr dirty="0" sz="1600" spc="-5">
                <a:latin typeface="Times New Roman"/>
                <a:cs typeface="Times New Roman"/>
              </a:rPr>
              <a:t>that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received sequence  is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just" marL="62865">
              <a:lnSpc>
                <a:spcPts val="1785"/>
              </a:lnSpc>
            </a:pPr>
            <a:r>
              <a:rPr dirty="0" sz="1600">
                <a:latin typeface="Times New Roman"/>
                <a:cs typeface="Times New Roman"/>
              </a:rPr>
              <a:t>111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01 100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</a:t>
            </a:r>
            <a:r>
              <a:rPr dirty="0" sz="1600" spc="-5">
                <a:latin typeface="Times New Roman"/>
                <a:cs typeface="Times New Roman"/>
              </a:rPr>
              <a:t>10 010 </a:t>
            </a:r>
            <a:r>
              <a:rPr dirty="0" sz="1600">
                <a:latin typeface="Times New Roman"/>
                <a:cs typeface="Times New Roman"/>
              </a:rPr>
              <a:t>10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001 011 with three underlined erroneous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62865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Let us redraw the trellis of this encoder once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again.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000" y="941577"/>
            <a:ext cx="1440815" cy="445134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204"/>
              </a:spcBef>
              <a:tabLst>
                <a:tab pos="768350" algn="l"/>
              </a:tabLst>
            </a:pPr>
            <a:r>
              <a:rPr dirty="0" sz="1400">
                <a:latin typeface="Times New Roman"/>
                <a:cs typeface="Times New Roman"/>
              </a:rPr>
              <a:t>Received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sequence:  111	101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78821" y="1147318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70047" y="1147318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010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9758" y="1147318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010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4046" y="1147318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5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02020" y="1147318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001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46308" y="1147318"/>
            <a:ext cx="294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0</a:t>
            </a: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15950" y="5447918"/>
          <a:ext cx="6144260" cy="427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790"/>
                <a:gridCol w="721360"/>
                <a:gridCol w="768985"/>
                <a:gridCol w="852805"/>
                <a:gridCol w="875030"/>
                <a:gridCol w="828039"/>
                <a:gridCol w="821055"/>
                <a:gridCol w="674370"/>
              </a:tblGrid>
              <a:tr h="226096">
                <a:tc>
                  <a:txBody>
                    <a:bodyPr/>
                    <a:lstStyle/>
                    <a:p>
                      <a:pPr marL="31750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baseline="40123" sz="1350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dirty="0" baseline="40123" sz="1350" spc="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R="36195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40123" sz="1350" spc="-7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dirty="0" baseline="40123" sz="1350" spc="1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40123" sz="1350" spc="-7">
                          <a:latin typeface="Times New Roman"/>
                          <a:cs typeface="Times New Roman"/>
                        </a:rPr>
                        <a:t>rd</a:t>
                      </a:r>
                      <a:r>
                        <a:rPr dirty="0" baseline="40123" sz="1350" spc="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191770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40123" sz="135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dirty="0" baseline="40123" sz="1350" spc="5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147320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baseline="40123" sz="135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dirty="0" baseline="40123" sz="1350" spc="5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144145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baseline="40123" sz="135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dirty="0" baseline="40123" sz="13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baseline="40123" sz="135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dirty="0" baseline="40123" sz="1350" spc="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63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baseline="40123" sz="135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dirty="0" baseline="40123" sz="1350" spc="4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/>
                </a:tc>
              </a:tr>
              <a:tr h="200839">
                <a:tc>
                  <a:txBody>
                    <a:bodyPr/>
                    <a:lstStyle/>
                    <a:p>
                      <a:pPr marL="3175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5080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98755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7399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4139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bit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4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635000" y="6052184"/>
            <a:ext cx="6362065" cy="379031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algn="just" marL="12700" marR="5080">
              <a:lnSpc>
                <a:spcPct val="96300"/>
              </a:lnSpc>
              <a:spcBef>
                <a:spcPts val="165"/>
              </a:spcBef>
            </a:pPr>
            <a:r>
              <a:rPr dirty="0" sz="1600" spc="-10">
                <a:latin typeface="Times New Roman"/>
                <a:cs typeface="Times New Roman"/>
              </a:rPr>
              <a:t>Assuming </a:t>
            </a:r>
            <a:r>
              <a:rPr dirty="0" sz="1600" spc="-5">
                <a:latin typeface="Times New Roman"/>
                <a:cs typeface="Times New Roman"/>
              </a:rPr>
              <a:t>zero initial state(state a) , then we find the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  between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3 bits received( corresponding to one data bit) and the two  output bit sequences </a:t>
            </a:r>
            <a:r>
              <a:rPr dirty="0" sz="1600" spc="-10">
                <a:latin typeface="Times New Roman"/>
                <a:cs typeface="Times New Roman"/>
              </a:rPr>
              <a:t>merging </a:t>
            </a:r>
            <a:r>
              <a:rPr dirty="0" sz="1600" spc="-5">
                <a:latin typeface="Times New Roman"/>
                <a:cs typeface="Times New Roman"/>
              </a:rPr>
              <a:t>from state a (000 &amp; 111), these are 3 and 0  </a:t>
            </a:r>
            <a:r>
              <a:rPr dirty="0" sz="1600" spc="-10">
                <a:latin typeface="Times New Roman"/>
                <a:cs typeface="Times New Roman"/>
              </a:rPr>
              <a:t>numbers marked </a:t>
            </a:r>
            <a:r>
              <a:rPr dirty="0" sz="1600" spc="-5">
                <a:latin typeface="Times New Roman"/>
                <a:cs typeface="Times New Roman"/>
              </a:rPr>
              <a:t>on these lines. Next, we proceed to the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nd</a:t>
            </a:r>
            <a:r>
              <a:rPr dirty="0" sz="1600" spc="10">
                <a:latin typeface="Times New Roman"/>
                <a:cs typeface="Times New Roman"/>
              </a:rPr>
              <a:t>. </a:t>
            </a:r>
            <a:r>
              <a:rPr dirty="0" sz="1600">
                <a:latin typeface="Times New Roman"/>
                <a:cs typeface="Times New Roman"/>
              </a:rPr>
              <a:t>3- </a:t>
            </a:r>
            <a:r>
              <a:rPr dirty="0" sz="1600" spc="-5">
                <a:latin typeface="Times New Roman"/>
                <a:cs typeface="Times New Roman"/>
              </a:rPr>
              <a:t>bit received.  These will give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distances of 2 </a:t>
            </a:r>
            <a:r>
              <a:rPr dirty="0" sz="1600" spc="-10">
                <a:latin typeface="Times New Roman"/>
                <a:cs typeface="Times New Roman"/>
              </a:rPr>
              <a:t>&amp;1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branches of state a and 1 &amp; 2 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branches of state c. we then find the </a:t>
            </a:r>
            <a:r>
              <a:rPr dirty="0" sz="1600" spc="5">
                <a:latin typeface="Times New Roman"/>
                <a:cs typeface="Times New Roman"/>
              </a:rPr>
              <a:t>total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first  two data bits at each node, these are [5],[1],[4],&amp;[2]. Of course, if these two  data bits are the only bits received, then we decide on state b since it has the  lowest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distance. But, if we proceed to the </a:t>
            </a:r>
            <a:r>
              <a:rPr dirty="0" sz="1600" spc="10">
                <a:latin typeface="Times New Roman"/>
                <a:cs typeface="Times New Roman"/>
              </a:rPr>
              <a:t>3</a:t>
            </a:r>
            <a:r>
              <a:rPr dirty="0" baseline="39682" sz="1575" spc="15">
                <a:latin typeface="Times New Roman"/>
                <a:cs typeface="Times New Roman"/>
              </a:rPr>
              <a:t>rd </a:t>
            </a:r>
            <a:r>
              <a:rPr dirty="0" sz="1600" spc="-5">
                <a:latin typeface="Times New Roman"/>
                <a:cs typeface="Times New Roman"/>
              </a:rPr>
              <a:t>data </a:t>
            </a:r>
            <a:r>
              <a:rPr dirty="0" sz="1600">
                <a:latin typeface="Times New Roman"/>
                <a:cs typeface="Times New Roman"/>
              </a:rPr>
              <a:t>bit </a:t>
            </a:r>
            <a:r>
              <a:rPr dirty="0" sz="1600" spc="-5">
                <a:latin typeface="Times New Roman"/>
                <a:cs typeface="Times New Roman"/>
              </a:rPr>
              <a:t>then the 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two branches of each state will be </a:t>
            </a:r>
            <a:r>
              <a:rPr dirty="0" sz="1600" spc="-10">
                <a:latin typeface="Times New Roman"/>
                <a:cs typeface="Times New Roman"/>
              </a:rPr>
              <a:t>1&amp;2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state a,  </a:t>
            </a:r>
            <a:r>
              <a:rPr dirty="0" sz="1600" spc="-10">
                <a:latin typeface="Times New Roman"/>
                <a:cs typeface="Times New Roman"/>
              </a:rPr>
              <a:t>3&amp;0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state b, </a:t>
            </a:r>
            <a:r>
              <a:rPr dirty="0" sz="1600" spc="-10">
                <a:latin typeface="Times New Roman"/>
                <a:cs typeface="Times New Roman"/>
              </a:rPr>
              <a:t>2&amp;1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state c and </a:t>
            </a:r>
            <a:r>
              <a:rPr dirty="0" sz="1600" spc="-10">
                <a:latin typeface="Times New Roman"/>
                <a:cs typeface="Times New Roman"/>
              </a:rPr>
              <a:t>2&amp;1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state d.If we sum total </a:t>
            </a:r>
            <a:r>
              <a:rPr dirty="0" sz="1600" spc="-15">
                <a:latin typeface="Times New Roman"/>
                <a:cs typeface="Times New Roman"/>
              </a:rPr>
              <a:t>Hamming  </a:t>
            </a:r>
            <a:r>
              <a:rPr dirty="0" sz="1600" spc="-5">
                <a:latin typeface="Times New Roman"/>
                <a:cs typeface="Times New Roman"/>
              </a:rPr>
              <a:t>distance at the end of the </a:t>
            </a:r>
            <a:r>
              <a:rPr dirty="0" sz="1600" spc="5">
                <a:latin typeface="Times New Roman"/>
                <a:cs typeface="Times New Roman"/>
              </a:rPr>
              <a:t>3</a:t>
            </a:r>
            <a:r>
              <a:rPr dirty="0" baseline="39682" sz="1575" spc="7">
                <a:latin typeface="Times New Roman"/>
                <a:cs typeface="Times New Roman"/>
              </a:rPr>
              <a:t>rd </a:t>
            </a:r>
            <a:r>
              <a:rPr dirty="0" sz="1600" spc="-5">
                <a:latin typeface="Times New Roman"/>
                <a:cs typeface="Times New Roman"/>
              </a:rPr>
              <a:t>data bit, then we will have two paths entering  into each </a:t>
            </a:r>
            <a:r>
              <a:rPr dirty="0" sz="1600">
                <a:latin typeface="Times New Roman"/>
                <a:cs typeface="Times New Roman"/>
              </a:rPr>
              <a:t>node. </a:t>
            </a:r>
            <a:r>
              <a:rPr dirty="0" sz="1600" spc="-5">
                <a:latin typeface="Times New Roman"/>
                <a:cs typeface="Times New Roman"/>
              </a:rPr>
              <a:t>Here, we select only one of these paths having the lowest 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distance. This path is called the survivor. These survivors are  branches not crossed with </a:t>
            </a:r>
            <a:r>
              <a:rPr dirty="0" sz="1600" spc="-5">
                <a:latin typeface="Symbol"/>
                <a:cs typeface="Symbol"/>
              </a:rPr>
              <a:t></a:t>
            </a:r>
            <a:r>
              <a:rPr dirty="0" sz="1600" spc="-5">
                <a:latin typeface="Times New Roman"/>
                <a:cs typeface="Times New Roman"/>
              </a:rPr>
              <a:t>. Proceed to the </a:t>
            </a:r>
            <a:r>
              <a:rPr dirty="0" sz="1600">
                <a:latin typeface="Times New Roman"/>
                <a:cs typeface="Times New Roman"/>
              </a:rPr>
              <a:t>4</a:t>
            </a:r>
            <a:r>
              <a:rPr dirty="0" baseline="39682" sz="1575">
                <a:latin typeface="Times New Roman"/>
                <a:cs typeface="Times New Roman"/>
              </a:rPr>
              <a:t>th </a:t>
            </a:r>
            <a:r>
              <a:rPr dirty="0" sz="1600" spc="-5">
                <a:latin typeface="Times New Roman"/>
                <a:cs typeface="Times New Roman"/>
              </a:rPr>
              <a:t>data bit we will get a total 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 of [5],[3],[6],[2] at nodes a,b,c </a:t>
            </a:r>
            <a:r>
              <a:rPr dirty="0" sz="1600" spc="-10">
                <a:latin typeface="Times New Roman"/>
                <a:cs typeface="Times New Roman"/>
              </a:rPr>
              <a:t>&amp;d </a:t>
            </a:r>
            <a:r>
              <a:rPr dirty="0" sz="1600" spc="-5">
                <a:latin typeface="Times New Roman"/>
                <a:cs typeface="Times New Roman"/>
              </a:rPr>
              <a:t>respectively</a:t>
            </a:r>
            <a:r>
              <a:rPr dirty="0" sz="1600" spc="3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after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5759" y="1665604"/>
            <a:ext cx="6766559" cy="0"/>
          </a:xfrm>
          <a:custGeom>
            <a:avLst/>
            <a:gdLst/>
            <a:ahLst/>
            <a:cxnLst/>
            <a:rect l="l" t="t" r="r" b="b"/>
            <a:pathLst>
              <a:path w="6766559" h="0">
                <a:moveTo>
                  <a:pt x="0" y="0"/>
                </a:moveTo>
                <a:lnTo>
                  <a:pt x="676656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5759" y="2945764"/>
            <a:ext cx="6766559" cy="0"/>
          </a:xfrm>
          <a:custGeom>
            <a:avLst/>
            <a:gdLst/>
            <a:ahLst/>
            <a:cxnLst/>
            <a:rect l="l" t="t" r="r" b="b"/>
            <a:pathLst>
              <a:path w="6766559" h="0">
                <a:moveTo>
                  <a:pt x="0" y="0"/>
                </a:moveTo>
                <a:lnTo>
                  <a:pt x="676656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5759" y="4225924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 h="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5759" y="5323204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 h="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49040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575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1167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13231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39495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18871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2607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0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309359" y="1665604"/>
            <a:ext cx="0" cy="3657600"/>
          </a:xfrm>
          <a:custGeom>
            <a:avLst/>
            <a:gdLst/>
            <a:ahLst/>
            <a:cxnLst/>
            <a:rect l="l" t="t" r="r" b="b"/>
            <a:pathLst>
              <a:path w="0"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59409" y="1627504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15" y="44450"/>
                </a:lnTo>
                <a:lnTo>
                  <a:pt x="772160" y="41655"/>
                </a:lnTo>
                <a:lnTo>
                  <a:pt x="772160" y="34544"/>
                </a:lnTo>
                <a:lnTo>
                  <a:pt x="76931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10" h="76200">
                <a:moveTo>
                  <a:pt x="753110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844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10" h="76200">
                <a:moveTo>
                  <a:pt x="816610" y="31750"/>
                </a:moveTo>
                <a:lnTo>
                  <a:pt x="769315" y="31750"/>
                </a:lnTo>
                <a:lnTo>
                  <a:pt x="772160" y="34544"/>
                </a:lnTo>
                <a:lnTo>
                  <a:pt x="772160" y="41655"/>
                </a:lnTo>
                <a:lnTo>
                  <a:pt x="76931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182369" y="1627504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6" y="44450"/>
                </a:lnTo>
                <a:lnTo>
                  <a:pt x="772160" y="41655"/>
                </a:lnTo>
                <a:lnTo>
                  <a:pt x="772160" y="34544"/>
                </a:lnTo>
                <a:lnTo>
                  <a:pt x="769366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10" h="76200">
                <a:moveTo>
                  <a:pt x="753110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844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10" h="76200">
                <a:moveTo>
                  <a:pt x="816610" y="31750"/>
                </a:moveTo>
                <a:lnTo>
                  <a:pt x="769366" y="31750"/>
                </a:lnTo>
                <a:lnTo>
                  <a:pt x="772160" y="34544"/>
                </a:lnTo>
                <a:lnTo>
                  <a:pt x="772160" y="41655"/>
                </a:lnTo>
                <a:lnTo>
                  <a:pt x="769366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05329" y="1627504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844550" y="0"/>
                </a:moveTo>
                <a:lnTo>
                  <a:pt x="844550" y="76200"/>
                </a:lnTo>
                <a:lnTo>
                  <a:pt x="908050" y="44450"/>
                </a:lnTo>
                <a:lnTo>
                  <a:pt x="860806" y="44450"/>
                </a:lnTo>
                <a:lnTo>
                  <a:pt x="863600" y="41655"/>
                </a:lnTo>
                <a:lnTo>
                  <a:pt x="863600" y="34544"/>
                </a:lnTo>
                <a:lnTo>
                  <a:pt x="860806" y="31750"/>
                </a:lnTo>
                <a:lnTo>
                  <a:pt x="908050" y="31750"/>
                </a:lnTo>
                <a:lnTo>
                  <a:pt x="844550" y="0"/>
                </a:lnTo>
                <a:close/>
              </a:path>
              <a:path w="920750" h="76200">
                <a:moveTo>
                  <a:pt x="8445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844550" y="44450"/>
                </a:lnTo>
                <a:lnTo>
                  <a:pt x="844550" y="31750"/>
                </a:lnTo>
                <a:close/>
              </a:path>
              <a:path w="920750" h="76200">
                <a:moveTo>
                  <a:pt x="908050" y="31750"/>
                </a:moveTo>
                <a:lnTo>
                  <a:pt x="860806" y="31750"/>
                </a:lnTo>
                <a:lnTo>
                  <a:pt x="863600" y="34544"/>
                </a:lnTo>
                <a:lnTo>
                  <a:pt x="863600" y="41655"/>
                </a:lnTo>
                <a:lnTo>
                  <a:pt x="860806" y="44450"/>
                </a:lnTo>
                <a:lnTo>
                  <a:pt x="908050" y="44450"/>
                </a:lnTo>
                <a:lnTo>
                  <a:pt x="920750" y="38100"/>
                </a:lnTo>
                <a:lnTo>
                  <a:pt x="908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19729" y="1627504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09" y="0"/>
                </a:moveTo>
                <a:lnTo>
                  <a:pt x="753109" y="76200"/>
                </a:lnTo>
                <a:lnTo>
                  <a:pt x="816609" y="44450"/>
                </a:lnTo>
                <a:lnTo>
                  <a:pt x="769366" y="44450"/>
                </a:lnTo>
                <a:lnTo>
                  <a:pt x="772159" y="41655"/>
                </a:lnTo>
                <a:lnTo>
                  <a:pt x="772159" y="34544"/>
                </a:lnTo>
                <a:lnTo>
                  <a:pt x="769366" y="31750"/>
                </a:lnTo>
                <a:lnTo>
                  <a:pt x="816609" y="31750"/>
                </a:lnTo>
                <a:lnTo>
                  <a:pt x="753109" y="0"/>
                </a:lnTo>
                <a:close/>
              </a:path>
              <a:path w="829310" h="76200">
                <a:moveTo>
                  <a:pt x="75310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753109" y="44450"/>
                </a:lnTo>
                <a:lnTo>
                  <a:pt x="753109" y="31750"/>
                </a:lnTo>
                <a:close/>
              </a:path>
              <a:path w="829310" h="76200">
                <a:moveTo>
                  <a:pt x="816609" y="31750"/>
                </a:moveTo>
                <a:lnTo>
                  <a:pt x="769366" y="31750"/>
                </a:lnTo>
                <a:lnTo>
                  <a:pt x="772159" y="34544"/>
                </a:lnTo>
                <a:lnTo>
                  <a:pt x="772159" y="41655"/>
                </a:lnTo>
                <a:lnTo>
                  <a:pt x="769366" y="44450"/>
                </a:lnTo>
                <a:lnTo>
                  <a:pt x="816609" y="44450"/>
                </a:lnTo>
                <a:lnTo>
                  <a:pt x="829309" y="38100"/>
                </a:lnTo>
                <a:lnTo>
                  <a:pt x="81660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42690" y="1627504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5" y="44450"/>
                </a:lnTo>
                <a:lnTo>
                  <a:pt x="772160" y="41655"/>
                </a:lnTo>
                <a:lnTo>
                  <a:pt x="772160" y="34544"/>
                </a:lnTo>
                <a:lnTo>
                  <a:pt x="76936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10" h="76200">
                <a:moveTo>
                  <a:pt x="75311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10" h="76200">
                <a:moveTo>
                  <a:pt x="816610" y="31750"/>
                </a:moveTo>
                <a:lnTo>
                  <a:pt x="769365" y="31750"/>
                </a:lnTo>
                <a:lnTo>
                  <a:pt x="772160" y="34544"/>
                </a:lnTo>
                <a:lnTo>
                  <a:pt x="772160" y="41655"/>
                </a:lnTo>
                <a:lnTo>
                  <a:pt x="76936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65650" y="1627504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5" y="44450"/>
                </a:lnTo>
                <a:lnTo>
                  <a:pt x="772160" y="41655"/>
                </a:lnTo>
                <a:lnTo>
                  <a:pt x="772160" y="34544"/>
                </a:lnTo>
                <a:lnTo>
                  <a:pt x="76936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10" h="76200">
                <a:moveTo>
                  <a:pt x="75311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10" h="76200">
                <a:moveTo>
                  <a:pt x="816610" y="31750"/>
                </a:moveTo>
                <a:lnTo>
                  <a:pt x="769365" y="31750"/>
                </a:lnTo>
                <a:lnTo>
                  <a:pt x="772160" y="34544"/>
                </a:lnTo>
                <a:lnTo>
                  <a:pt x="772160" y="41655"/>
                </a:lnTo>
                <a:lnTo>
                  <a:pt x="76936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88609" y="1627504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844550" y="0"/>
                </a:moveTo>
                <a:lnTo>
                  <a:pt x="844550" y="76200"/>
                </a:lnTo>
                <a:lnTo>
                  <a:pt x="908050" y="44450"/>
                </a:lnTo>
                <a:lnTo>
                  <a:pt x="860805" y="44450"/>
                </a:lnTo>
                <a:lnTo>
                  <a:pt x="863600" y="41655"/>
                </a:lnTo>
                <a:lnTo>
                  <a:pt x="863600" y="34544"/>
                </a:lnTo>
                <a:lnTo>
                  <a:pt x="860805" y="31750"/>
                </a:lnTo>
                <a:lnTo>
                  <a:pt x="908050" y="31750"/>
                </a:lnTo>
                <a:lnTo>
                  <a:pt x="844550" y="0"/>
                </a:lnTo>
                <a:close/>
              </a:path>
              <a:path w="920750" h="76200">
                <a:moveTo>
                  <a:pt x="8445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844550" y="44450"/>
                </a:lnTo>
                <a:lnTo>
                  <a:pt x="844550" y="31750"/>
                </a:lnTo>
                <a:close/>
              </a:path>
              <a:path w="920750" h="76200">
                <a:moveTo>
                  <a:pt x="908050" y="31750"/>
                </a:moveTo>
                <a:lnTo>
                  <a:pt x="860805" y="31750"/>
                </a:lnTo>
                <a:lnTo>
                  <a:pt x="863600" y="34544"/>
                </a:lnTo>
                <a:lnTo>
                  <a:pt x="863600" y="41655"/>
                </a:lnTo>
                <a:lnTo>
                  <a:pt x="860805" y="44450"/>
                </a:lnTo>
                <a:lnTo>
                  <a:pt x="908050" y="44450"/>
                </a:lnTo>
                <a:lnTo>
                  <a:pt x="920750" y="38100"/>
                </a:lnTo>
                <a:lnTo>
                  <a:pt x="908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303009" y="1627504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09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5" y="44450"/>
                </a:lnTo>
                <a:lnTo>
                  <a:pt x="772160" y="41655"/>
                </a:lnTo>
                <a:lnTo>
                  <a:pt x="772160" y="34544"/>
                </a:lnTo>
                <a:lnTo>
                  <a:pt x="76936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09" h="76200">
                <a:moveTo>
                  <a:pt x="75311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09" h="76200">
                <a:moveTo>
                  <a:pt x="816610" y="31750"/>
                </a:moveTo>
                <a:lnTo>
                  <a:pt x="769365" y="31750"/>
                </a:lnTo>
                <a:lnTo>
                  <a:pt x="772160" y="34544"/>
                </a:lnTo>
                <a:lnTo>
                  <a:pt x="772160" y="41655"/>
                </a:lnTo>
                <a:lnTo>
                  <a:pt x="76936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181595" y="1658492"/>
            <a:ext cx="843280" cy="2567940"/>
          </a:xfrm>
          <a:custGeom>
            <a:avLst/>
            <a:gdLst/>
            <a:ahLst/>
            <a:cxnLst/>
            <a:rect l="l" t="t" r="r" b="b"/>
            <a:pathLst>
              <a:path w="843280" h="2567940">
                <a:moveTo>
                  <a:pt x="800697" y="2496875"/>
                </a:moveTo>
                <a:lnTo>
                  <a:pt x="770521" y="2506599"/>
                </a:lnTo>
                <a:lnTo>
                  <a:pt x="830084" y="2567432"/>
                </a:lnTo>
                <a:lnTo>
                  <a:pt x="838290" y="2514092"/>
                </a:lnTo>
                <a:lnTo>
                  <a:pt x="809256" y="2514092"/>
                </a:lnTo>
                <a:lnTo>
                  <a:pt x="805700" y="2512314"/>
                </a:lnTo>
                <a:lnTo>
                  <a:pt x="804557" y="2508885"/>
                </a:lnTo>
                <a:lnTo>
                  <a:pt x="800697" y="2496875"/>
                </a:lnTo>
                <a:close/>
              </a:path>
              <a:path w="843280" h="2567940">
                <a:moveTo>
                  <a:pt x="812854" y="2492957"/>
                </a:moveTo>
                <a:lnTo>
                  <a:pt x="800697" y="2496875"/>
                </a:lnTo>
                <a:lnTo>
                  <a:pt x="804557" y="2508885"/>
                </a:lnTo>
                <a:lnTo>
                  <a:pt x="805700" y="2512314"/>
                </a:lnTo>
                <a:lnTo>
                  <a:pt x="809256" y="2514092"/>
                </a:lnTo>
                <a:lnTo>
                  <a:pt x="812558" y="2513076"/>
                </a:lnTo>
                <a:lnTo>
                  <a:pt x="815987" y="2511933"/>
                </a:lnTo>
                <a:lnTo>
                  <a:pt x="817765" y="2508377"/>
                </a:lnTo>
                <a:lnTo>
                  <a:pt x="816749" y="2505075"/>
                </a:lnTo>
                <a:lnTo>
                  <a:pt x="812854" y="2492957"/>
                </a:lnTo>
                <a:close/>
              </a:path>
              <a:path w="843280" h="2567940">
                <a:moveTo>
                  <a:pt x="843038" y="2483231"/>
                </a:moveTo>
                <a:lnTo>
                  <a:pt x="812854" y="2492957"/>
                </a:lnTo>
                <a:lnTo>
                  <a:pt x="816749" y="2505075"/>
                </a:lnTo>
                <a:lnTo>
                  <a:pt x="817765" y="2508377"/>
                </a:lnTo>
                <a:lnTo>
                  <a:pt x="815987" y="2511933"/>
                </a:lnTo>
                <a:lnTo>
                  <a:pt x="812558" y="2513076"/>
                </a:lnTo>
                <a:lnTo>
                  <a:pt x="809256" y="2514092"/>
                </a:lnTo>
                <a:lnTo>
                  <a:pt x="838290" y="2514092"/>
                </a:lnTo>
                <a:lnTo>
                  <a:pt x="843038" y="2483231"/>
                </a:lnTo>
                <a:close/>
              </a:path>
              <a:path w="843280" h="2567940">
                <a:moveTo>
                  <a:pt x="8521" y="0"/>
                </a:moveTo>
                <a:lnTo>
                  <a:pt x="5181" y="1016"/>
                </a:lnTo>
                <a:lnTo>
                  <a:pt x="1841" y="2159"/>
                </a:lnTo>
                <a:lnTo>
                  <a:pt x="0" y="5715"/>
                </a:lnTo>
                <a:lnTo>
                  <a:pt x="1079" y="9017"/>
                </a:lnTo>
                <a:lnTo>
                  <a:pt x="800697" y="2496875"/>
                </a:lnTo>
                <a:lnTo>
                  <a:pt x="812854" y="2492957"/>
                </a:lnTo>
                <a:lnTo>
                  <a:pt x="13169" y="5207"/>
                </a:lnTo>
                <a:lnTo>
                  <a:pt x="12103" y="1777"/>
                </a:lnTo>
                <a:lnTo>
                  <a:pt x="85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004567" y="1658492"/>
            <a:ext cx="932180" cy="2567940"/>
          </a:xfrm>
          <a:custGeom>
            <a:avLst/>
            <a:gdLst/>
            <a:ahLst/>
            <a:cxnLst/>
            <a:rect l="l" t="t" r="r" b="b"/>
            <a:pathLst>
              <a:path w="932180" h="2567940">
                <a:moveTo>
                  <a:pt x="889936" y="2497816"/>
                </a:moveTo>
                <a:lnTo>
                  <a:pt x="860044" y="2508504"/>
                </a:lnTo>
                <a:lnTo>
                  <a:pt x="921512" y="2567432"/>
                </a:lnTo>
                <a:lnTo>
                  <a:pt x="927906" y="2514854"/>
                </a:lnTo>
                <a:lnTo>
                  <a:pt x="899032" y="2514854"/>
                </a:lnTo>
                <a:lnTo>
                  <a:pt x="895350" y="2513076"/>
                </a:lnTo>
                <a:lnTo>
                  <a:pt x="893753" y="2508504"/>
                </a:lnTo>
                <a:lnTo>
                  <a:pt x="889936" y="2497816"/>
                </a:lnTo>
                <a:close/>
              </a:path>
              <a:path w="932180" h="2567940">
                <a:moveTo>
                  <a:pt x="901890" y="2493543"/>
                </a:moveTo>
                <a:lnTo>
                  <a:pt x="889936" y="2497816"/>
                </a:lnTo>
                <a:lnTo>
                  <a:pt x="894207" y="2509774"/>
                </a:lnTo>
                <a:lnTo>
                  <a:pt x="895350" y="2513076"/>
                </a:lnTo>
                <a:lnTo>
                  <a:pt x="899032" y="2514854"/>
                </a:lnTo>
                <a:lnTo>
                  <a:pt x="902334" y="2513584"/>
                </a:lnTo>
                <a:lnTo>
                  <a:pt x="905637" y="2512441"/>
                </a:lnTo>
                <a:lnTo>
                  <a:pt x="907288" y="2508758"/>
                </a:lnTo>
                <a:lnTo>
                  <a:pt x="906144" y="2505456"/>
                </a:lnTo>
                <a:lnTo>
                  <a:pt x="901890" y="2493543"/>
                </a:lnTo>
                <a:close/>
              </a:path>
              <a:path w="932180" h="2567940">
                <a:moveTo>
                  <a:pt x="931799" y="2482850"/>
                </a:moveTo>
                <a:lnTo>
                  <a:pt x="901890" y="2493543"/>
                </a:lnTo>
                <a:lnTo>
                  <a:pt x="906144" y="2505456"/>
                </a:lnTo>
                <a:lnTo>
                  <a:pt x="907288" y="2508758"/>
                </a:lnTo>
                <a:lnTo>
                  <a:pt x="905637" y="2512441"/>
                </a:lnTo>
                <a:lnTo>
                  <a:pt x="902334" y="2513584"/>
                </a:lnTo>
                <a:lnTo>
                  <a:pt x="899032" y="2514854"/>
                </a:lnTo>
                <a:lnTo>
                  <a:pt x="927906" y="2514854"/>
                </a:lnTo>
                <a:lnTo>
                  <a:pt x="931799" y="2482850"/>
                </a:lnTo>
                <a:close/>
              </a:path>
              <a:path w="932180" h="2567940">
                <a:moveTo>
                  <a:pt x="8255" y="0"/>
                </a:moveTo>
                <a:lnTo>
                  <a:pt x="1650" y="2286"/>
                </a:lnTo>
                <a:lnTo>
                  <a:pt x="0" y="5969"/>
                </a:lnTo>
                <a:lnTo>
                  <a:pt x="1143" y="9271"/>
                </a:lnTo>
                <a:lnTo>
                  <a:pt x="889936" y="2497816"/>
                </a:lnTo>
                <a:lnTo>
                  <a:pt x="901890" y="2493543"/>
                </a:lnTo>
                <a:lnTo>
                  <a:pt x="13081" y="4952"/>
                </a:lnTo>
                <a:lnTo>
                  <a:pt x="11937" y="1650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18967" y="1658492"/>
            <a:ext cx="843280" cy="2567940"/>
          </a:xfrm>
          <a:custGeom>
            <a:avLst/>
            <a:gdLst/>
            <a:ahLst/>
            <a:cxnLst/>
            <a:rect l="l" t="t" r="r" b="b"/>
            <a:pathLst>
              <a:path w="843279" h="2567940">
                <a:moveTo>
                  <a:pt x="800684" y="2496875"/>
                </a:moveTo>
                <a:lnTo>
                  <a:pt x="770508" y="2506599"/>
                </a:lnTo>
                <a:lnTo>
                  <a:pt x="830071" y="2567432"/>
                </a:lnTo>
                <a:lnTo>
                  <a:pt x="838278" y="2514092"/>
                </a:lnTo>
                <a:lnTo>
                  <a:pt x="809244" y="2514092"/>
                </a:lnTo>
                <a:lnTo>
                  <a:pt x="805687" y="2512314"/>
                </a:lnTo>
                <a:lnTo>
                  <a:pt x="804544" y="2508885"/>
                </a:lnTo>
                <a:lnTo>
                  <a:pt x="800684" y="2496875"/>
                </a:lnTo>
                <a:close/>
              </a:path>
              <a:path w="843279" h="2567940">
                <a:moveTo>
                  <a:pt x="812842" y="2492957"/>
                </a:moveTo>
                <a:lnTo>
                  <a:pt x="800684" y="2496875"/>
                </a:lnTo>
                <a:lnTo>
                  <a:pt x="804544" y="2508885"/>
                </a:lnTo>
                <a:lnTo>
                  <a:pt x="805687" y="2512314"/>
                </a:lnTo>
                <a:lnTo>
                  <a:pt x="809244" y="2514092"/>
                </a:lnTo>
                <a:lnTo>
                  <a:pt x="812545" y="2513076"/>
                </a:lnTo>
                <a:lnTo>
                  <a:pt x="815974" y="2511933"/>
                </a:lnTo>
                <a:lnTo>
                  <a:pt x="817753" y="2508377"/>
                </a:lnTo>
                <a:lnTo>
                  <a:pt x="816736" y="2505075"/>
                </a:lnTo>
                <a:lnTo>
                  <a:pt x="812842" y="2492957"/>
                </a:lnTo>
                <a:close/>
              </a:path>
              <a:path w="843279" h="2567940">
                <a:moveTo>
                  <a:pt x="843026" y="2483231"/>
                </a:moveTo>
                <a:lnTo>
                  <a:pt x="812842" y="2492957"/>
                </a:lnTo>
                <a:lnTo>
                  <a:pt x="816736" y="2505075"/>
                </a:lnTo>
                <a:lnTo>
                  <a:pt x="817753" y="2508377"/>
                </a:lnTo>
                <a:lnTo>
                  <a:pt x="815974" y="2511933"/>
                </a:lnTo>
                <a:lnTo>
                  <a:pt x="812545" y="2513076"/>
                </a:lnTo>
                <a:lnTo>
                  <a:pt x="809244" y="2514092"/>
                </a:lnTo>
                <a:lnTo>
                  <a:pt x="838278" y="2514092"/>
                </a:lnTo>
                <a:lnTo>
                  <a:pt x="843026" y="2483231"/>
                </a:lnTo>
                <a:close/>
              </a:path>
              <a:path w="843279" h="2567940">
                <a:moveTo>
                  <a:pt x="8508" y="0"/>
                </a:moveTo>
                <a:lnTo>
                  <a:pt x="5206" y="1016"/>
                </a:lnTo>
                <a:lnTo>
                  <a:pt x="1777" y="2159"/>
                </a:lnTo>
                <a:lnTo>
                  <a:pt x="0" y="5715"/>
                </a:lnTo>
                <a:lnTo>
                  <a:pt x="1015" y="9017"/>
                </a:lnTo>
                <a:lnTo>
                  <a:pt x="800684" y="2496875"/>
                </a:lnTo>
                <a:lnTo>
                  <a:pt x="812842" y="2492957"/>
                </a:lnTo>
                <a:lnTo>
                  <a:pt x="13207" y="5207"/>
                </a:lnTo>
                <a:lnTo>
                  <a:pt x="12064" y="1777"/>
                </a:lnTo>
                <a:lnTo>
                  <a:pt x="85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741928" y="1658492"/>
            <a:ext cx="843280" cy="2567940"/>
          </a:xfrm>
          <a:custGeom>
            <a:avLst/>
            <a:gdLst/>
            <a:ahLst/>
            <a:cxnLst/>
            <a:rect l="l" t="t" r="r" b="b"/>
            <a:pathLst>
              <a:path w="843279" h="2567940">
                <a:moveTo>
                  <a:pt x="800684" y="2496875"/>
                </a:moveTo>
                <a:lnTo>
                  <a:pt x="770509" y="2506599"/>
                </a:lnTo>
                <a:lnTo>
                  <a:pt x="830072" y="2567432"/>
                </a:lnTo>
                <a:lnTo>
                  <a:pt x="838278" y="2514092"/>
                </a:lnTo>
                <a:lnTo>
                  <a:pt x="809244" y="2514092"/>
                </a:lnTo>
                <a:lnTo>
                  <a:pt x="805688" y="2512314"/>
                </a:lnTo>
                <a:lnTo>
                  <a:pt x="804545" y="2508885"/>
                </a:lnTo>
                <a:lnTo>
                  <a:pt x="800684" y="2496875"/>
                </a:lnTo>
                <a:close/>
              </a:path>
              <a:path w="843279" h="2567940">
                <a:moveTo>
                  <a:pt x="812842" y="2492957"/>
                </a:moveTo>
                <a:lnTo>
                  <a:pt x="800684" y="2496875"/>
                </a:lnTo>
                <a:lnTo>
                  <a:pt x="804545" y="2508885"/>
                </a:lnTo>
                <a:lnTo>
                  <a:pt x="805688" y="2512314"/>
                </a:lnTo>
                <a:lnTo>
                  <a:pt x="809244" y="2514092"/>
                </a:lnTo>
                <a:lnTo>
                  <a:pt x="812546" y="2513076"/>
                </a:lnTo>
                <a:lnTo>
                  <a:pt x="815975" y="2511933"/>
                </a:lnTo>
                <a:lnTo>
                  <a:pt x="817752" y="2508377"/>
                </a:lnTo>
                <a:lnTo>
                  <a:pt x="816737" y="2505075"/>
                </a:lnTo>
                <a:lnTo>
                  <a:pt x="812842" y="2492957"/>
                </a:lnTo>
                <a:close/>
              </a:path>
              <a:path w="843279" h="2567940">
                <a:moveTo>
                  <a:pt x="843026" y="2483231"/>
                </a:moveTo>
                <a:lnTo>
                  <a:pt x="812842" y="2492957"/>
                </a:lnTo>
                <a:lnTo>
                  <a:pt x="816737" y="2505075"/>
                </a:lnTo>
                <a:lnTo>
                  <a:pt x="817752" y="2508377"/>
                </a:lnTo>
                <a:lnTo>
                  <a:pt x="815975" y="2511933"/>
                </a:lnTo>
                <a:lnTo>
                  <a:pt x="812546" y="2513076"/>
                </a:lnTo>
                <a:lnTo>
                  <a:pt x="809244" y="2514092"/>
                </a:lnTo>
                <a:lnTo>
                  <a:pt x="838278" y="2514092"/>
                </a:lnTo>
                <a:lnTo>
                  <a:pt x="843026" y="2483231"/>
                </a:lnTo>
                <a:close/>
              </a:path>
              <a:path w="843279" h="2567940">
                <a:moveTo>
                  <a:pt x="8509" y="0"/>
                </a:moveTo>
                <a:lnTo>
                  <a:pt x="5207" y="1016"/>
                </a:lnTo>
                <a:lnTo>
                  <a:pt x="1777" y="2159"/>
                </a:lnTo>
                <a:lnTo>
                  <a:pt x="0" y="5715"/>
                </a:lnTo>
                <a:lnTo>
                  <a:pt x="1016" y="9017"/>
                </a:lnTo>
                <a:lnTo>
                  <a:pt x="800684" y="2496875"/>
                </a:lnTo>
                <a:lnTo>
                  <a:pt x="812842" y="2492957"/>
                </a:lnTo>
                <a:lnTo>
                  <a:pt x="13208" y="5207"/>
                </a:lnTo>
                <a:lnTo>
                  <a:pt x="12064" y="1777"/>
                </a:lnTo>
                <a:lnTo>
                  <a:pt x="8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64888" y="1658492"/>
            <a:ext cx="843280" cy="2567940"/>
          </a:xfrm>
          <a:custGeom>
            <a:avLst/>
            <a:gdLst/>
            <a:ahLst/>
            <a:cxnLst/>
            <a:rect l="l" t="t" r="r" b="b"/>
            <a:pathLst>
              <a:path w="843279" h="2567940">
                <a:moveTo>
                  <a:pt x="800684" y="2496875"/>
                </a:moveTo>
                <a:lnTo>
                  <a:pt x="770509" y="2506599"/>
                </a:lnTo>
                <a:lnTo>
                  <a:pt x="830072" y="2567432"/>
                </a:lnTo>
                <a:lnTo>
                  <a:pt x="838278" y="2514092"/>
                </a:lnTo>
                <a:lnTo>
                  <a:pt x="809244" y="2514092"/>
                </a:lnTo>
                <a:lnTo>
                  <a:pt x="805688" y="2512314"/>
                </a:lnTo>
                <a:lnTo>
                  <a:pt x="804545" y="2508885"/>
                </a:lnTo>
                <a:lnTo>
                  <a:pt x="800684" y="2496875"/>
                </a:lnTo>
                <a:close/>
              </a:path>
              <a:path w="843279" h="2567940">
                <a:moveTo>
                  <a:pt x="812842" y="2492957"/>
                </a:moveTo>
                <a:lnTo>
                  <a:pt x="800684" y="2496875"/>
                </a:lnTo>
                <a:lnTo>
                  <a:pt x="804545" y="2508885"/>
                </a:lnTo>
                <a:lnTo>
                  <a:pt x="805688" y="2512314"/>
                </a:lnTo>
                <a:lnTo>
                  <a:pt x="809244" y="2514092"/>
                </a:lnTo>
                <a:lnTo>
                  <a:pt x="812546" y="2513076"/>
                </a:lnTo>
                <a:lnTo>
                  <a:pt x="815975" y="2511933"/>
                </a:lnTo>
                <a:lnTo>
                  <a:pt x="817752" y="2508377"/>
                </a:lnTo>
                <a:lnTo>
                  <a:pt x="816737" y="2505075"/>
                </a:lnTo>
                <a:lnTo>
                  <a:pt x="812842" y="2492957"/>
                </a:lnTo>
                <a:close/>
              </a:path>
              <a:path w="843279" h="2567940">
                <a:moveTo>
                  <a:pt x="843026" y="2483231"/>
                </a:moveTo>
                <a:lnTo>
                  <a:pt x="812842" y="2492957"/>
                </a:lnTo>
                <a:lnTo>
                  <a:pt x="816737" y="2505075"/>
                </a:lnTo>
                <a:lnTo>
                  <a:pt x="817752" y="2508377"/>
                </a:lnTo>
                <a:lnTo>
                  <a:pt x="815975" y="2511933"/>
                </a:lnTo>
                <a:lnTo>
                  <a:pt x="812546" y="2513076"/>
                </a:lnTo>
                <a:lnTo>
                  <a:pt x="809244" y="2514092"/>
                </a:lnTo>
                <a:lnTo>
                  <a:pt x="838278" y="2514092"/>
                </a:lnTo>
                <a:lnTo>
                  <a:pt x="843026" y="2483231"/>
                </a:lnTo>
                <a:close/>
              </a:path>
              <a:path w="843279" h="2567940">
                <a:moveTo>
                  <a:pt x="8509" y="0"/>
                </a:moveTo>
                <a:lnTo>
                  <a:pt x="5207" y="1016"/>
                </a:lnTo>
                <a:lnTo>
                  <a:pt x="1777" y="2159"/>
                </a:lnTo>
                <a:lnTo>
                  <a:pt x="0" y="5715"/>
                </a:lnTo>
                <a:lnTo>
                  <a:pt x="1015" y="9017"/>
                </a:lnTo>
                <a:lnTo>
                  <a:pt x="800684" y="2496875"/>
                </a:lnTo>
                <a:lnTo>
                  <a:pt x="812842" y="2492957"/>
                </a:lnTo>
                <a:lnTo>
                  <a:pt x="13208" y="5207"/>
                </a:lnTo>
                <a:lnTo>
                  <a:pt x="12064" y="1777"/>
                </a:lnTo>
                <a:lnTo>
                  <a:pt x="8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387847" y="1658492"/>
            <a:ext cx="932180" cy="2567940"/>
          </a:xfrm>
          <a:custGeom>
            <a:avLst/>
            <a:gdLst/>
            <a:ahLst/>
            <a:cxnLst/>
            <a:rect l="l" t="t" r="r" b="b"/>
            <a:pathLst>
              <a:path w="932179" h="2567940">
                <a:moveTo>
                  <a:pt x="889936" y="2497816"/>
                </a:moveTo>
                <a:lnTo>
                  <a:pt x="860043" y="2508504"/>
                </a:lnTo>
                <a:lnTo>
                  <a:pt x="921512" y="2567432"/>
                </a:lnTo>
                <a:lnTo>
                  <a:pt x="927906" y="2514854"/>
                </a:lnTo>
                <a:lnTo>
                  <a:pt x="899032" y="2514854"/>
                </a:lnTo>
                <a:lnTo>
                  <a:pt x="895350" y="2513076"/>
                </a:lnTo>
                <a:lnTo>
                  <a:pt x="893753" y="2508504"/>
                </a:lnTo>
                <a:lnTo>
                  <a:pt x="889936" y="2497816"/>
                </a:lnTo>
                <a:close/>
              </a:path>
              <a:path w="932179" h="2567940">
                <a:moveTo>
                  <a:pt x="901890" y="2493543"/>
                </a:moveTo>
                <a:lnTo>
                  <a:pt x="889936" y="2497816"/>
                </a:lnTo>
                <a:lnTo>
                  <a:pt x="894206" y="2509774"/>
                </a:lnTo>
                <a:lnTo>
                  <a:pt x="895350" y="2513076"/>
                </a:lnTo>
                <a:lnTo>
                  <a:pt x="899032" y="2514854"/>
                </a:lnTo>
                <a:lnTo>
                  <a:pt x="902335" y="2513584"/>
                </a:lnTo>
                <a:lnTo>
                  <a:pt x="905637" y="2512441"/>
                </a:lnTo>
                <a:lnTo>
                  <a:pt x="907288" y="2508758"/>
                </a:lnTo>
                <a:lnTo>
                  <a:pt x="906144" y="2505456"/>
                </a:lnTo>
                <a:lnTo>
                  <a:pt x="901890" y="2493543"/>
                </a:lnTo>
                <a:close/>
              </a:path>
              <a:path w="932179" h="2567940">
                <a:moveTo>
                  <a:pt x="931799" y="2482850"/>
                </a:moveTo>
                <a:lnTo>
                  <a:pt x="901890" y="2493543"/>
                </a:lnTo>
                <a:lnTo>
                  <a:pt x="906144" y="2505456"/>
                </a:lnTo>
                <a:lnTo>
                  <a:pt x="907288" y="2508758"/>
                </a:lnTo>
                <a:lnTo>
                  <a:pt x="905637" y="2512441"/>
                </a:lnTo>
                <a:lnTo>
                  <a:pt x="902335" y="2513584"/>
                </a:lnTo>
                <a:lnTo>
                  <a:pt x="899032" y="2514854"/>
                </a:lnTo>
                <a:lnTo>
                  <a:pt x="927906" y="2514854"/>
                </a:lnTo>
                <a:lnTo>
                  <a:pt x="931799" y="2482850"/>
                </a:lnTo>
                <a:close/>
              </a:path>
              <a:path w="932179" h="2567940">
                <a:moveTo>
                  <a:pt x="8254" y="0"/>
                </a:moveTo>
                <a:lnTo>
                  <a:pt x="1650" y="2286"/>
                </a:lnTo>
                <a:lnTo>
                  <a:pt x="0" y="5969"/>
                </a:lnTo>
                <a:lnTo>
                  <a:pt x="1142" y="9271"/>
                </a:lnTo>
                <a:lnTo>
                  <a:pt x="889936" y="2497816"/>
                </a:lnTo>
                <a:lnTo>
                  <a:pt x="901890" y="2493543"/>
                </a:lnTo>
                <a:lnTo>
                  <a:pt x="13080" y="4952"/>
                </a:lnTo>
                <a:lnTo>
                  <a:pt x="11937" y="1650"/>
                </a:lnTo>
                <a:lnTo>
                  <a:pt x="82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302247" y="1658492"/>
            <a:ext cx="843280" cy="2567940"/>
          </a:xfrm>
          <a:custGeom>
            <a:avLst/>
            <a:gdLst/>
            <a:ahLst/>
            <a:cxnLst/>
            <a:rect l="l" t="t" r="r" b="b"/>
            <a:pathLst>
              <a:path w="843279" h="2567940">
                <a:moveTo>
                  <a:pt x="800684" y="2496875"/>
                </a:moveTo>
                <a:lnTo>
                  <a:pt x="770508" y="2506599"/>
                </a:lnTo>
                <a:lnTo>
                  <a:pt x="830072" y="2567432"/>
                </a:lnTo>
                <a:lnTo>
                  <a:pt x="838278" y="2514092"/>
                </a:lnTo>
                <a:lnTo>
                  <a:pt x="809244" y="2514092"/>
                </a:lnTo>
                <a:lnTo>
                  <a:pt x="805687" y="2512314"/>
                </a:lnTo>
                <a:lnTo>
                  <a:pt x="804545" y="2508885"/>
                </a:lnTo>
                <a:lnTo>
                  <a:pt x="800684" y="2496875"/>
                </a:lnTo>
                <a:close/>
              </a:path>
              <a:path w="843279" h="2567940">
                <a:moveTo>
                  <a:pt x="812842" y="2492957"/>
                </a:moveTo>
                <a:lnTo>
                  <a:pt x="800684" y="2496875"/>
                </a:lnTo>
                <a:lnTo>
                  <a:pt x="804545" y="2508885"/>
                </a:lnTo>
                <a:lnTo>
                  <a:pt x="805687" y="2512314"/>
                </a:lnTo>
                <a:lnTo>
                  <a:pt x="809244" y="2514092"/>
                </a:lnTo>
                <a:lnTo>
                  <a:pt x="812546" y="2513076"/>
                </a:lnTo>
                <a:lnTo>
                  <a:pt x="815975" y="2511933"/>
                </a:lnTo>
                <a:lnTo>
                  <a:pt x="817752" y="2508377"/>
                </a:lnTo>
                <a:lnTo>
                  <a:pt x="816736" y="2505075"/>
                </a:lnTo>
                <a:lnTo>
                  <a:pt x="812842" y="2492957"/>
                </a:lnTo>
                <a:close/>
              </a:path>
              <a:path w="843279" h="2567940">
                <a:moveTo>
                  <a:pt x="843026" y="2483231"/>
                </a:moveTo>
                <a:lnTo>
                  <a:pt x="812842" y="2492957"/>
                </a:lnTo>
                <a:lnTo>
                  <a:pt x="816736" y="2505075"/>
                </a:lnTo>
                <a:lnTo>
                  <a:pt x="817752" y="2508377"/>
                </a:lnTo>
                <a:lnTo>
                  <a:pt x="815975" y="2511933"/>
                </a:lnTo>
                <a:lnTo>
                  <a:pt x="812546" y="2513076"/>
                </a:lnTo>
                <a:lnTo>
                  <a:pt x="809244" y="2514092"/>
                </a:lnTo>
                <a:lnTo>
                  <a:pt x="838278" y="2514092"/>
                </a:lnTo>
                <a:lnTo>
                  <a:pt x="843026" y="2483231"/>
                </a:lnTo>
                <a:close/>
              </a:path>
              <a:path w="843279" h="2567940">
                <a:moveTo>
                  <a:pt x="8509" y="0"/>
                </a:moveTo>
                <a:lnTo>
                  <a:pt x="5206" y="1016"/>
                </a:lnTo>
                <a:lnTo>
                  <a:pt x="1777" y="2159"/>
                </a:lnTo>
                <a:lnTo>
                  <a:pt x="0" y="5715"/>
                </a:lnTo>
                <a:lnTo>
                  <a:pt x="1015" y="9017"/>
                </a:lnTo>
                <a:lnTo>
                  <a:pt x="800684" y="2496875"/>
                </a:lnTo>
                <a:lnTo>
                  <a:pt x="812842" y="2492957"/>
                </a:lnTo>
                <a:lnTo>
                  <a:pt x="13207" y="5207"/>
                </a:lnTo>
                <a:lnTo>
                  <a:pt x="12064" y="1777"/>
                </a:lnTo>
                <a:lnTo>
                  <a:pt x="8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04441" y="2945764"/>
            <a:ext cx="922019" cy="1287780"/>
          </a:xfrm>
          <a:custGeom>
            <a:avLst/>
            <a:gdLst/>
            <a:ahLst/>
            <a:cxnLst/>
            <a:rect l="l" t="t" r="r" b="b"/>
            <a:pathLst>
              <a:path w="922019" h="1287779">
                <a:moveTo>
                  <a:pt x="872193" y="58376"/>
                </a:moveTo>
                <a:lnTo>
                  <a:pt x="2031" y="1276477"/>
                </a:lnTo>
                <a:lnTo>
                  <a:pt x="0" y="1279271"/>
                </a:lnTo>
                <a:lnTo>
                  <a:pt x="634" y="1283335"/>
                </a:lnTo>
                <a:lnTo>
                  <a:pt x="3556" y="1285367"/>
                </a:lnTo>
                <a:lnTo>
                  <a:pt x="6350" y="1287399"/>
                </a:lnTo>
                <a:lnTo>
                  <a:pt x="10413" y="1286764"/>
                </a:lnTo>
                <a:lnTo>
                  <a:pt x="12445" y="1283843"/>
                </a:lnTo>
                <a:lnTo>
                  <a:pt x="882485" y="65736"/>
                </a:lnTo>
                <a:lnTo>
                  <a:pt x="872193" y="58376"/>
                </a:lnTo>
                <a:close/>
              </a:path>
              <a:path w="922019" h="1287779">
                <a:moveTo>
                  <a:pt x="914599" y="44450"/>
                </a:moveTo>
                <a:lnTo>
                  <a:pt x="885570" y="44450"/>
                </a:lnTo>
                <a:lnTo>
                  <a:pt x="888364" y="46482"/>
                </a:lnTo>
                <a:lnTo>
                  <a:pt x="891285" y="48514"/>
                </a:lnTo>
                <a:lnTo>
                  <a:pt x="891920" y="52450"/>
                </a:lnTo>
                <a:lnTo>
                  <a:pt x="889888" y="55372"/>
                </a:lnTo>
                <a:lnTo>
                  <a:pt x="882485" y="65736"/>
                </a:lnTo>
                <a:lnTo>
                  <a:pt x="908303" y="84200"/>
                </a:lnTo>
                <a:lnTo>
                  <a:pt x="914599" y="44450"/>
                </a:lnTo>
                <a:close/>
              </a:path>
              <a:path w="922019" h="1287779">
                <a:moveTo>
                  <a:pt x="885570" y="44450"/>
                </a:moveTo>
                <a:lnTo>
                  <a:pt x="881633" y="45085"/>
                </a:lnTo>
                <a:lnTo>
                  <a:pt x="879601" y="48005"/>
                </a:lnTo>
                <a:lnTo>
                  <a:pt x="872193" y="58376"/>
                </a:lnTo>
                <a:lnTo>
                  <a:pt x="882485" y="65736"/>
                </a:lnTo>
                <a:lnTo>
                  <a:pt x="889888" y="55372"/>
                </a:lnTo>
                <a:lnTo>
                  <a:pt x="891920" y="52450"/>
                </a:lnTo>
                <a:lnTo>
                  <a:pt x="891285" y="48514"/>
                </a:lnTo>
                <a:lnTo>
                  <a:pt x="888364" y="46482"/>
                </a:lnTo>
                <a:lnTo>
                  <a:pt x="885570" y="44450"/>
                </a:lnTo>
                <a:close/>
              </a:path>
              <a:path w="922019" h="1287779">
                <a:moveTo>
                  <a:pt x="921638" y="0"/>
                </a:moveTo>
                <a:lnTo>
                  <a:pt x="846327" y="39877"/>
                </a:lnTo>
                <a:lnTo>
                  <a:pt x="872193" y="58376"/>
                </a:lnTo>
                <a:lnTo>
                  <a:pt x="879601" y="48005"/>
                </a:lnTo>
                <a:lnTo>
                  <a:pt x="881633" y="45085"/>
                </a:lnTo>
                <a:lnTo>
                  <a:pt x="885570" y="44450"/>
                </a:lnTo>
                <a:lnTo>
                  <a:pt x="914599" y="44450"/>
                </a:lnTo>
                <a:lnTo>
                  <a:pt x="921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004567" y="4218812"/>
            <a:ext cx="922019" cy="1104900"/>
          </a:xfrm>
          <a:custGeom>
            <a:avLst/>
            <a:gdLst/>
            <a:ahLst/>
            <a:cxnLst/>
            <a:rect l="l" t="t" r="r" b="b"/>
            <a:pathLst>
              <a:path w="922019" h="1104900">
                <a:moveTo>
                  <a:pt x="867857" y="1049862"/>
                </a:moveTo>
                <a:lnTo>
                  <a:pt x="843407" y="1070229"/>
                </a:lnTo>
                <a:lnTo>
                  <a:pt x="921512" y="1104392"/>
                </a:lnTo>
                <a:lnTo>
                  <a:pt x="911688" y="1062736"/>
                </a:lnTo>
                <a:lnTo>
                  <a:pt x="882269" y="1062736"/>
                </a:lnTo>
                <a:lnTo>
                  <a:pt x="878205" y="1062355"/>
                </a:lnTo>
                <a:lnTo>
                  <a:pt x="876045" y="1059688"/>
                </a:lnTo>
                <a:lnTo>
                  <a:pt x="867857" y="1049862"/>
                </a:lnTo>
                <a:close/>
              </a:path>
              <a:path w="922019" h="1104900">
                <a:moveTo>
                  <a:pt x="877553" y="1041786"/>
                </a:moveTo>
                <a:lnTo>
                  <a:pt x="867857" y="1049862"/>
                </a:lnTo>
                <a:lnTo>
                  <a:pt x="876045" y="1059688"/>
                </a:lnTo>
                <a:lnTo>
                  <a:pt x="878205" y="1062355"/>
                </a:lnTo>
                <a:lnTo>
                  <a:pt x="882269" y="1062736"/>
                </a:lnTo>
                <a:lnTo>
                  <a:pt x="884936" y="1060450"/>
                </a:lnTo>
                <a:lnTo>
                  <a:pt x="887602" y="1058291"/>
                </a:lnTo>
                <a:lnTo>
                  <a:pt x="887983" y="1054227"/>
                </a:lnTo>
                <a:lnTo>
                  <a:pt x="885698" y="1051560"/>
                </a:lnTo>
                <a:lnTo>
                  <a:pt x="877553" y="1041786"/>
                </a:lnTo>
                <a:close/>
              </a:path>
              <a:path w="922019" h="1104900">
                <a:moveTo>
                  <a:pt x="901954" y="1021461"/>
                </a:moveTo>
                <a:lnTo>
                  <a:pt x="877553" y="1041786"/>
                </a:lnTo>
                <a:lnTo>
                  <a:pt x="885698" y="1051560"/>
                </a:lnTo>
                <a:lnTo>
                  <a:pt x="887983" y="1054227"/>
                </a:lnTo>
                <a:lnTo>
                  <a:pt x="887602" y="1058291"/>
                </a:lnTo>
                <a:lnTo>
                  <a:pt x="884936" y="1060450"/>
                </a:lnTo>
                <a:lnTo>
                  <a:pt x="882269" y="1062736"/>
                </a:lnTo>
                <a:lnTo>
                  <a:pt x="911688" y="1062736"/>
                </a:lnTo>
                <a:lnTo>
                  <a:pt x="901954" y="1021461"/>
                </a:lnTo>
                <a:close/>
              </a:path>
              <a:path w="922019" h="1104900">
                <a:moveTo>
                  <a:pt x="5714" y="0"/>
                </a:moveTo>
                <a:lnTo>
                  <a:pt x="3048" y="2286"/>
                </a:lnTo>
                <a:lnTo>
                  <a:pt x="381" y="4445"/>
                </a:lnTo>
                <a:lnTo>
                  <a:pt x="0" y="8509"/>
                </a:lnTo>
                <a:lnTo>
                  <a:pt x="2286" y="11175"/>
                </a:lnTo>
                <a:lnTo>
                  <a:pt x="867857" y="1049862"/>
                </a:lnTo>
                <a:lnTo>
                  <a:pt x="877553" y="1041786"/>
                </a:lnTo>
                <a:lnTo>
                  <a:pt x="11937" y="3048"/>
                </a:lnTo>
                <a:lnTo>
                  <a:pt x="9779" y="381"/>
                </a:lnTo>
                <a:lnTo>
                  <a:pt x="57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918841" y="294576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60686"/>
                </a:moveTo>
                <a:lnTo>
                  <a:pt x="1904" y="1276731"/>
                </a:lnTo>
                <a:lnTo>
                  <a:pt x="0" y="1279652"/>
                </a:lnTo>
                <a:lnTo>
                  <a:pt x="888" y="1283589"/>
                </a:lnTo>
                <a:lnTo>
                  <a:pt x="6731" y="1287399"/>
                </a:lnTo>
                <a:lnTo>
                  <a:pt x="10667" y="1286510"/>
                </a:lnTo>
                <a:lnTo>
                  <a:pt x="12572" y="1283589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79">
                <a:moveTo>
                  <a:pt x="825208" y="46227"/>
                </a:moveTo>
                <a:lnTo>
                  <a:pt x="796289" y="46227"/>
                </a:lnTo>
                <a:lnTo>
                  <a:pt x="799337" y="48133"/>
                </a:lnTo>
                <a:lnTo>
                  <a:pt x="802258" y="49911"/>
                </a:lnTo>
                <a:lnTo>
                  <a:pt x="803147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5" y="84709"/>
                </a:lnTo>
                <a:lnTo>
                  <a:pt x="825208" y="46227"/>
                </a:lnTo>
                <a:close/>
              </a:path>
              <a:path w="830579" h="1287779">
                <a:moveTo>
                  <a:pt x="796289" y="46227"/>
                </a:moveTo>
                <a:lnTo>
                  <a:pt x="792353" y="46990"/>
                </a:lnTo>
                <a:lnTo>
                  <a:pt x="790574" y="50038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7" y="53848"/>
                </a:lnTo>
                <a:lnTo>
                  <a:pt x="802258" y="49911"/>
                </a:lnTo>
                <a:lnTo>
                  <a:pt x="799337" y="48133"/>
                </a:lnTo>
                <a:lnTo>
                  <a:pt x="796289" y="46227"/>
                </a:lnTo>
                <a:close/>
              </a:path>
              <a:path w="830579" h="1287779">
                <a:moveTo>
                  <a:pt x="830198" y="0"/>
                </a:moveTo>
                <a:lnTo>
                  <a:pt x="756919" y="43434"/>
                </a:lnTo>
                <a:lnTo>
                  <a:pt x="783728" y="60686"/>
                </a:lnTo>
                <a:lnTo>
                  <a:pt x="790649" y="49911"/>
                </a:lnTo>
                <a:lnTo>
                  <a:pt x="792353" y="46990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41801" y="294576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60686"/>
                </a:moveTo>
                <a:lnTo>
                  <a:pt x="1904" y="1276731"/>
                </a:lnTo>
                <a:lnTo>
                  <a:pt x="0" y="1279652"/>
                </a:lnTo>
                <a:lnTo>
                  <a:pt x="888" y="1283589"/>
                </a:lnTo>
                <a:lnTo>
                  <a:pt x="6731" y="1287399"/>
                </a:lnTo>
                <a:lnTo>
                  <a:pt x="10668" y="1286510"/>
                </a:lnTo>
                <a:lnTo>
                  <a:pt x="12573" y="1283589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79">
                <a:moveTo>
                  <a:pt x="825208" y="46227"/>
                </a:moveTo>
                <a:lnTo>
                  <a:pt x="796289" y="46227"/>
                </a:lnTo>
                <a:lnTo>
                  <a:pt x="799338" y="48133"/>
                </a:lnTo>
                <a:lnTo>
                  <a:pt x="802259" y="49911"/>
                </a:lnTo>
                <a:lnTo>
                  <a:pt x="803148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4" y="84709"/>
                </a:lnTo>
                <a:lnTo>
                  <a:pt x="825208" y="46227"/>
                </a:lnTo>
                <a:close/>
              </a:path>
              <a:path w="830579" h="1287779">
                <a:moveTo>
                  <a:pt x="796289" y="46227"/>
                </a:moveTo>
                <a:lnTo>
                  <a:pt x="792352" y="46990"/>
                </a:lnTo>
                <a:lnTo>
                  <a:pt x="790575" y="50038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8" y="53848"/>
                </a:lnTo>
                <a:lnTo>
                  <a:pt x="802259" y="49911"/>
                </a:lnTo>
                <a:lnTo>
                  <a:pt x="799338" y="48133"/>
                </a:lnTo>
                <a:lnTo>
                  <a:pt x="796289" y="46227"/>
                </a:lnTo>
                <a:close/>
              </a:path>
              <a:path w="830579" h="1287779">
                <a:moveTo>
                  <a:pt x="830199" y="0"/>
                </a:moveTo>
                <a:lnTo>
                  <a:pt x="756920" y="43434"/>
                </a:lnTo>
                <a:lnTo>
                  <a:pt x="783728" y="60686"/>
                </a:lnTo>
                <a:lnTo>
                  <a:pt x="790649" y="49911"/>
                </a:lnTo>
                <a:lnTo>
                  <a:pt x="792352" y="46990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64760" y="294576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60686"/>
                </a:moveTo>
                <a:lnTo>
                  <a:pt x="1904" y="1276731"/>
                </a:lnTo>
                <a:lnTo>
                  <a:pt x="0" y="1279652"/>
                </a:lnTo>
                <a:lnTo>
                  <a:pt x="888" y="1283589"/>
                </a:lnTo>
                <a:lnTo>
                  <a:pt x="6730" y="1287399"/>
                </a:lnTo>
                <a:lnTo>
                  <a:pt x="10667" y="1286510"/>
                </a:lnTo>
                <a:lnTo>
                  <a:pt x="12573" y="1283589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79">
                <a:moveTo>
                  <a:pt x="825208" y="46227"/>
                </a:moveTo>
                <a:lnTo>
                  <a:pt x="796289" y="46227"/>
                </a:lnTo>
                <a:lnTo>
                  <a:pt x="799338" y="48133"/>
                </a:lnTo>
                <a:lnTo>
                  <a:pt x="802259" y="49911"/>
                </a:lnTo>
                <a:lnTo>
                  <a:pt x="803148" y="53848"/>
                </a:lnTo>
                <a:lnTo>
                  <a:pt x="801242" y="56896"/>
                </a:lnTo>
                <a:lnTo>
                  <a:pt x="794393" y="67550"/>
                </a:lnTo>
                <a:lnTo>
                  <a:pt x="821054" y="84709"/>
                </a:lnTo>
                <a:lnTo>
                  <a:pt x="825208" y="46227"/>
                </a:lnTo>
                <a:close/>
              </a:path>
              <a:path w="830579" h="1287779">
                <a:moveTo>
                  <a:pt x="796289" y="46227"/>
                </a:moveTo>
                <a:lnTo>
                  <a:pt x="792352" y="46990"/>
                </a:lnTo>
                <a:lnTo>
                  <a:pt x="790575" y="50038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2" y="56896"/>
                </a:lnTo>
                <a:lnTo>
                  <a:pt x="803148" y="53848"/>
                </a:lnTo>
                <a:lnTo>
                  <a:pt x="802259" y="49911"/>
                </a:lnTo>
                <a:lnTo>
                  <a:pt x="799338" y="48133"/>
                </a:lnTo>
                <a:lnTo>
                  <a:pt x="796289" y="46227"/>
                </a:lnTo>
                <a:close/>
              </a:path>
              <a:path w="830579" h="1287779">
                <a:moveTo>
                  <a:pt x="830199" y="0"/>
                </a:moveTo>
                <a:lnTo>
                  <a:pt x="756919" y="43434"/>
                </a:lnTo>
                <a:lnTo>
                  <a:pt x="783728" y="60686"/>
                </a:lnTo>
                <a:lnTo>
                  <a:pt x="790649" y="49911"/>
                </a:lnTo>
                <a:lnTo>
                  <a:pt x="792352" y="46990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387721" y="2945764"/>
            <a:ext cx="922019" cy="1287780"/>
          </a:xfrm>
          <a:custGeom>
            <a:avLst/>
            <a:gdLst/>
            <a:ahLst/>
            <a:cxnLst/>
            <a:rect l="l" t="t" r="r" b="b"/>
            <a:pathLst>
              <a:path w="922020" h="1287779">
                <a:moveTo>
                  <a:pt x="872193" y="58376"/>
                </a:moveTo>
                <a:lnTo>
                  <a:pt x="2031" y="1276477"/>
                </a:lnTo>
                <a:lnTo>
                  <a:pt x="0" y="1279271"/>
                </a:lnTo>
                <a:lnTo>
                  <a:pt x="634" y="1283335"/>
                </a:lnTo>
                <a:lnTo>
                  <a:pt x="3555" y="1285367"/>
                </a:lnTo>
                <a:lnTo>
                  <a:pt x="6350" y="1287399"/>
                </a:lnTo>
                <a:lnTo>
                  <a:pt x="10413" y="1286764"/>
                </a:lnTo>
                <a:lnTo>
                  <a:pt x="12445" y="1283843"/>
                </a:lnTo>
                <a:lnTo>
                  <a:pt x="882485" y="65736"/>
                </a:lnTo>
                <a:lnTo>
                  <a:pt x="872193" y="58376"/>
                </a:lnTo>
                <a:close/>
              </a:path>
              <a:path w="922020" h="1287779">
                <a:moveTo>
                  <a:pt x="914599" y="44450"/>
                </a:moveTo>
                <a:lnTo>
                  <a:pt x="885570" y="44450"/>
                </a:lnTo>
                <a:lnTo>
                  <a:pt x="888364" y="46482"/>
                </a:lnTo>
                <a:lnTo>
                  <a:pt x="891286" y="48514"/>
                </a:lnTo>
                <a:lnTo>
                  <a:pt x="891920" y="52450"/>
                </a:lnTo>
                <a:lnTo>
                  <a:pt x="889888" y="55372"/>
                </a:lnTo>
                <a:lnTo>
                  <a:pt x="882485" y="65736"/>
                </a:lnTo>
                <a:lnTo>
                  <a:pt x="908303" y="84200"/>
                </a:lnTo>
                <a:lnTo>
                  <a:pt x="914599" y="44450"/>
                </a:lnTo>
                <a:close/>
              </a:path>
              <a:path w="922020" h="1287779">
                <a:moveTo>
                  <a:pt x="885570" y="44450"/>
                </a:moveTo>
                <a:lnTo>
                  <a:pt x="881633" y="45085"/>
                </a:lnTo>
                <a:lnTo>
                  <a:pt x="879601" y="48005"/>
                </a:lnTo>
                <a:lnTo>
                  <a:pt x="872193" y="58376"/>
                </a:lnTo>
                <a:lnTo>
                  <a:pt x="882485" y="65736"/>
                </a:lnTo>
                <a:lnTo>
                  <a:pt x="889888" y="55372"/>
                </a:lnTo>
                <a:lnTo>
                  <a:pt x="891920" y="52450"/>
                </a:lnTo>
                <a:lnTo>
                  <a:pt x="891286" y="48514"/>
                </a:lnTo>
                <a:lnTo>
                  <a:pt x="888364" y="46482"/>
                </a:lnTo>
                <a:lnTo>
                  <a:pt x="885570" y="44450"/>
                </a:lnTo>
                <a:close/>
              </a:path>
              <a:path w="922020" h="1287779">
                <a:moveTo>
                  <a:pt x="921638" y="0"/>
                </a:moveTo>
                <a:lnTo>
                  <a:pt x="846327" y="39877"/>
                </a:lnTo>
                <a:lnTo>
                  <a:pt x="872193" y="58376"/>
                </a:lnTo>
                <a:lnTo>
                  <a:pt x="879601" y="48005"/>
                </a:lnTo>
                <a:lnTo>
                  <a:pt x="881633" y="45085"/>
                </a:lnTo>
                <a:lnTo>
                  <a:pt x="885570" y="44450"/>
                </a:lnTo>
                <a:lnTo>
                  <a:pt x="914599" y="44450"/>
                </a:lnTo>
                <a:lnTo>
                  <a:pt x="921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02121" y="294576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60686"/>
                </a:moveTo>
                <a:lnTo>
                  <a:pt x="1904" y="1276731"/>
                </a:lnTo>
                <a:lnTo>
                  <a:pt x="0" y="1279652"/>
                </a:lnTo>
                <a:lnTo>
                  <a:pt x="888" y="1283589"/>
                </a:lnTo>
                <a:lnTo>
                  <a:pt x="6730" y="1287399"/>
                </a:lnTo>
                <a:lnTo>
                  <a:pt x="10667" y="1286510"/>
                </a:lnTo>
                <a:lnTo>
                  <a:pt x="12573" y="1283589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79">
                <a:moveTo>
                  <a:pt x="825208" y="46227"/>
                </a:moveTo>
                <a:lnTo>
                  <a:pt x="796289" y="46227"/>
                </a:lnTo>
                <a:lnTo>
                  <a:pt x="799337" y="48133"/>
                </a:lnTo>
                <a:lnTo>
                  <a:pt x="802258" y="49911"/>
                </a:lnTo>
                <a:lnTo>
                  <a:pt x="803148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4" y="84709"/>
                </a:lnTo>
                <a:lnTo>
                  <a:pt x="825208" y="46227"/>
                </a:lnTo>
                <a:close/>
              </a:path>
              <a:path w="830579" h="1287779">
                <a:moveTo>
                  <a:pt x="796289" y="46227"/>
                </a:moveTo>
                <a:lnTo>
                  <a:pt x="792352" y="46990"/>
                </a:lnTo>
                <a:lnTo>
                  <a:pt x="790575" y="50038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8" y="53848"/>
                </a:lnTo>
                <a:lnTo>
                  <a:pt x="802258" y="49911"/>
                </a:lnTo>
                <a:lnTo>
                  <a:pt x="799337" y="48133"/>
                </a:lnTo>
                <a:lnTo>
                  <a:pt x="796289" y="46227"/>
                </a:lnTo>
                <a:close/>
              </a:path>
              <a:path w="830579" h="1287779">
                <a:moveTo>
                  <a:pt x="830199" y="0"/>
                </a:moveTo>
                <a:lnTo>
                  <a:pt x="756920" y="43434"/>
                </a:lnTo>
                <a:lnTo>
                  <a:pt x="783728" y="60686"/>
                </a:lnTo>
                <a:lnTo>
                  <a:pt x="790649" y="49911"/>
                </a:lnTo>
                <a:lnTo>
                  <a:pt x="792352" y="46990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18841" y="4218685"/>
            <a:ext cx="830580" cy="1104900"/>
          </a:xfrm>
          <a:custGeom>
            <a:avLst/>
            <a:gdLst/>
            <a:ahLst/>
            <a:cxnLst/>
            <a:rect l="l" t="t" r="r" b="b"/>
            <a:pathLst>
              <a:path w="830579" h="1104900">
                <a:moveTo>
                  <a:pt x="779399" y="1047368"/>
                </a:moveTo>
                <a:lnTo>
                  <a:pt x="753998" y="1066419"/>
                </a:lnTo>
                <a:lnTo>
                  <a:pt x="830198" y="1104519"/>
                </a:lnTo>
                <a:lnTo>
                  <a:pt x="822278" y="1060958"/>
                </a:lnTo>
                <a:lnTo>
                  <a:pt x="793114" y="1060958"/>
                </a:lnTo>
                <a:lnTo>
                  <a:pt x="789178" y="1060323"/>
                </a:lnTo>
                <a:lnTo>
                  <a:pt x="787019" y="1057528"/>
                </a:lnTo>
                <a:lnTo>
                  <a:pt x="779399" y="1047368"/>
                </a:lnTo>
                <a:close/>
              </a:path>
              <a:path w="830579" h="1104900">
                <a:moveTo>
                  <a:pt x="789558" y="1039749"/>
                </a:moveTo>
                <a:lnTo>
                  <a:pt x="779399" y="1047368"/>
                </a:lnTo>
                <a:lnTo>
                  <a:pt x="787019" y="1057528"/>
                </a:lnTo>
                <a:lnTo>
                  <a:pt x="789178" y="1060323"/>
                </a:lnTo>
                <a:lnTo>
                  <a:pt x="793114" y="1060958"/>
                </a:lnTo>
                <a:lnTo>
                  <a:pt x="798703" y="1056639"/>
                </a:lnTo>
                <a:lnTo>
                  <a:pt x="799337" y="1052702"/>
                </a:lnTo>
                <a:lnTo>
                  <a:pt x="797179" y="1049909"/>
                </a:lnTo>
                <a:lnTo>
                  <a:pt x="789558" y="1039749"/>
                </a:lnTo>
                <a:close/>
              </a:path>
              <a:path w="830579" h="1104900">
                <a:moveTo>
                  <a:pt x="814958" y="1020699"/>
                </a:moveTo>
                <a:lnTo>
                  <a:pt x="789558" y="1039749"/>
                </a:lnTo>
                <a:lnTo>
                  <a:pt x="797179" y="1049909"/>
                </a:lnTo>
                <a:lnTo>
                  <a:pt x="799337" y="1052702"/>
                </a:lnTo>
                <a:lnTo>
                  <a:pt x="798703" y="1056639"/>
                </a:lnTo>
                <a:lnTo>
                  <a:pt x="793114" y="1060958"/>
                </a:lnTo>
                <a:lnTo>
                  <a:pt x="822278" y="1060958"/>
                </a:lnTo>
                <a:lnTo>
                  <a:pt x="814958" y="1020699"/>
                </a:lnTo>
                <a:close/>
              </a:path>
              <a:path w="830579" h="1104900">
                <a:moveTo>
                  <a:pt x="6222" y="0"/>
                </a:moveTo>
                <a:lnTo>
                  <a:pt x="634" y="4318"/>
                </a:lnTo>
                <a:lnTo>
                  <a:pt x="0" y="8255"/>
                </a:lnTo>
                <a:lnTo>
                  <a:pt x="2158" y="11049"/>
                </a:lnTo>
                <a:lnTo>
                  <a:pt x="779399" y="1047368"/>
                </a:lnTo>
                <a:lnTo>
                  <a:pt x="789558" y="1039749"/>
                </a:lnTo>
                <a:lnTo>
                  <a:pt x="12318" y="3428"/>
                </a:lnTo>
                <a:lnTo>
                  <a:pt x="10159" y="635"/>
                </a:lnTo>
                <a:lnTo>
                  <a:pt x="62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741801" y="4218685"/>
            <a:ext cx="830580" cy="1104900"/>
          </a:xfrm>
          <a:custGeom>
            <a:avLst/>
            <a:gdLst/>
            <a:ahLst/>
            <a:cxnLst/>
            <a:rect l="l" t="t" r="r" b="b"/>
            <a:pathLst>
              <a:path w="830579" h="1104900">
                <a:moveTo>
                  <a:pt x="779399" y="1047368"/>
                </a:moveTo>
                <a:lnTo>
                  <a:pt x="753999" y="1066419"/>
                </a:lnTo>
                <a:lnTo>
                  <a:pt x="830199" y="1104519"/>
                </a:lnTo>
                <a:lnTo>
                  <a:pt x="822278" y="1060958"/>
                </a:lnTo>
                <a:lnTo>
                  <a:pt x="793114" y="1060958"/>
                </a:lnTo>
                <a:lnTo>
                  <a:pt x="789177" y="1060323"/>
                </a:lnTo>
                <a:lnTo>
                  <a:pt x="787019" y="1057528"/>
                </a:lnTo>
                <a:lnTo>
                  <a:pt x="779399" y="1047368"/>
                </a:lnTo>
                <a:close/>
              </a:path>
              <a:path w="830579" h="1104900">
                <a:moveTo>
                  <a:pt x="789559" y="1039749"/>
                </a:moveTo>
                <a:lnTo>
                  <a:pt x="779399" y="1047368"/>
                </a:lnTo>
                <a:lnTo>
                  <a:pt x="787019" y="1057528"/>
                </a:lnTo>
                <a:lnTo>
                  <a:pt x="789177" y="1060323"/>
                </a:lnTo>
                <a:lnTo>
                  <a:pt x="793114" y="1060958"/>
                </a:lnTo>
                <a:lnTo>
                  <a:pt x="798702" y="1056639"/>
                </a:lnTo>
                <a:lnTo>
                  <a:pt x="799338" y="1052702"/>
                </a:lnTo>
                <a:lnTo>
                  <a:pt x="797178" y="1049909"/>
                </a:lnTo>
                <a:lnTo>
                  <a:pt x="789559" y="1039749"/>
                </a:lnTo>
                <a:close/>
              </a:path>
              <a:path w="830579" h="1104900">
                <a:moveTo>
                  <a:pt x="814959" y="1020699"/>
                </a:moveTo>
                <a:lnTo>
                  <a:pt x="789559" y="1039749"/>
                </a:lnTo>
                <a:lnTo>
                  <a:pt x="797178" y="1049909"/>
                </a:lnTo>
                <a:lnTo>
                  <a:pt x="799338" y="1052702"/>
                </a:lnTo>
                <a:lnTo>
                  <a:pt x="798702" y="1056639"/>
                </a:lnTo>
                <a:lnTo>
                  <a:pt x="793114" y="1060958"/>
                </a:lnTo>
                <a:lnTo>
                  <a:pt x="822278" y="1060958"/>
                </a:lnTo>
                <a:lnTo>
                  <a:pt x="814959" y="1020699"/>
                </a:lnTo>
                <a:close/>
              </a:path>
              <a:path w="830579" h="1104900">
                <a:moveTo>
                  <a:pt x="6223" y="0"/>
                </a:moveTo>
                <a:lnTo>
                  <a:pt x="635" y="4318"/>
                </a:lnTo>
                <a:lnTo>
                  <a:pt x="0" y="8255"/>
                </a:lnTo>
                <a:lnTo>
                  <a:pt x="2159" y="11049"/>
                </a:lnTo>
                <a:lnTo>
                  <a:pt x="779399" y="1047368"/>
                </a:lnTo>
                <a:lnTo>
                  <a:pt x="789559" y="1039749"/>
                </a:lnTo>
                <a:lnTo>
                  <a:pt x="12319" y="3428"/>
                </a:lnTo>
                <a:lnTo>
                  <a:pt x="10160" y="635"/>
                </a:lnTo>
                <a:lnTo>
                  <a:pt x="62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64760" y="4218685"/>
            <a:ext cx="830580" cy="1104900"/>
          </a:xfrm>
          <a:custGeom>
            <a:avLst/>
            <a:gdLst/>
            <a:ahLst/>
            <a:cxnLst/>
            <a:rect l="l" t="t" r="r" b="b"/>
            <a:pathLst>
              <a:path w="830579" h="1104900">
                <a:moveTo>
                  <a:pt x="779399" y="1047369"/>
                </a:moveTo>
                <a:lnTo>
                  <a:pt x="753999" y="1066419"/>
                </a:lnTo>
                <a:lnTo>
                  <a:pt x="830199" y="1104519"/>
                </a:lnTo>
                <a:lnTo>
                  <a:pt x="822278" y="1060958"/>
                </a:lnTo>
                <a:lnTo>
                  <a:pt x="793114" y="1060958"/>
                </a:lnTo>
                <a:lnTo>
                  <a:pt x="789177" y="1060323"/>
                </a:lnTo>
                <a:lnTo>
                  <a:pt x="787018" y="1057528"/>
                </a:lnTo>
                <a:lnTo>
                  <a:pt x="779399" y="1047369"/>
                </a:lnTo>
                <a:close/>
              </a:path>
              <a:path w="830579" h="1104900">
                <a:moveTo>
                  <a:pt x="789559" y="1039749"/>
                </a:moveTo>
                <a:lnTo>
                  <a:pt x="779399" y="1047369"/>
                </a:lnTo>
                <a:lnTo>
                  <a:pt x="787018" y="1057528"/>
                </a:lnTo>
                <a:lnTo>
                  <a:pt x="789177" y="1060323"/>
                </a:lnTo>
                <a:lnTo>
                  <a:pt x="793114" y="1060958"/>
                </a:lnTo>
                <a:lnTo>
                  <a:pt x="798702" y="1056639"/>
                </a:lnTo>
                <a:lnTo>
                  <a:pt x="799338" y="1052702"/>
                </a:lnTo>
                <a:lnTo>
                  <a:pt x="797178" y="1049909"/>
                </a:lnTo>
                <a:lnTo>
                  <a:pt x="789559" y="1039749"/>
                </a:lnTo>
                <a:close/>
              </a:path>
              <a:path w="830579" h="1104900">
                <a:moveTo>
                  <a:pt x="814959" y="1020699"/>
                </a:moveTo>
                <a:lnTo>
                  <a:pt x="789559" y="1039749"/>
                </a:lnTo>
                <a:lnTo>
                  <a:pt x="797178" y="1049909"/>
                </a:lnTo>
                <a:lnTo>
                  <a:pt x="799338" y="1052702"/>
                </a:lnTo>
                <a:lnTo>
                  <a:pt x="798702" y="1056639"/>
                </a:lnTo>
                <a:lnTo>
                  <a:pt x="793114" y="1060958"/>
                </a:lnTo>
                <a:lnTo>
                  <a:pt x="822278" y="1060958"/>
                </a:lnTo>
                <a:lnTo>
                  <a:pt x="814959" y="1020699"/>
                </a:lnTo>
                <a:close/>
              </a:path>
              <a:path w="830579" h="1104900">
                <a:moveTo>
                  <a:pt x="6223" y="0"/>
                </a:moveTo>
                <a:lnTo>
                  <a:pt x="635" y="4318"/>
                </a:lnTo>
                <a:lnTo>
                  <a:pt x="0" y="8255"/>
                </a:lnTo>
                <a:lnTo>
                  <a:pt x="2159" y="11049"/>
                </a:lnTo>
                <a:lnTo>
                  <a:pt x="779399" y="1047369"/>
                </a:lnTo>
                <a:lnTo>
                  <a:pt x="789559" y="1039749"/>
                </a:lnTo>
                <a:lnTo>
                  <a:pt x="12318" y="3428"/>
                </a:lnTo>
                <a:lnTo>
                  <a:pt x="10160" y="635"/>
                </a:lnTo>
                <a:lnTo>
                  <a:pt x="62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387847" y="4218812"/>
            <a:ext cx="922019" cy="1104900"/>
          </a:xfrm>
          <a:custGeom>
            <a:avLst/>
            <a:gdLst/>
            <a:ahLst/>
            <a:cxnLst/>
            <a:rect l="l" t="t" r="r" b="b"/>
            <a:pathLst>
              <a:path w="922020" h="1104900">
                <a:moveTo>
                  <a:pt x="867783" y="1049924"/>
                </a:moveTo>
                <a:lnTo>
                  <a:pt x="843406" y="1070229"/>
                </a:lnTo>
                <a:lnTo>
                  <a:pt x="921512" y="1104392"/>
                </a:lnTo>
                <a:lnTo>
                  <a:pt x="911688" y="1062736"/>
                </a:lnTo>
                <a:lnTo>
                  <a:pt x="882268" y="1062736"/>
                </a:lnTo>
                <a:lnTo>
                  <a:pt x="878204" y="1062355"/>
                </a:lnTo>
                <a:lnTo>
                  <a:pt x="875918" y="1059688"/>
                </a:lnTo>
                <a:lnTo>
                  <a:pt x="867783" y="1049924"/>
                </a:lnTo>
                <a:close/>
              </a:path>
              <a:path w="922020" h="1104900">
                <a:moveTo>
                  <a:pt x="877553" y="1041786"/>
                </a:moveTo>
                <a:lnTo>
                  <a:pt x="867783" y="1049924"/>
                </a:lnTo>
                <a:lnTo>
                  <a:pt x="875918" y="1059688"/>
                </a:lnTo>
                <a:lnTo>
                  <a:pt x="878204" y="1062355"/>
                </a:lnTo>
                <a:lnTo>
                  <a:pt x="882268" y="1062736"/>
                </a:lnTo>
                <a:lnTo>
                  <a:pt x="884936" y="1060450"/>
                </a:lnTo>
                <a:lnTo>
                  <a:pt x="887602" y="1058291"/>
                </a:lnTo>
                <a:lnTo>
                  <a:pt x="887984" y="1054227"/>
                </a:lnTo>
                <a:lnTo>
                  <a:pt x="885698" y="1051560"/>
                </a:lnTo>
                <a:lnTo>
                  <a:pt x="877553" y="1041786"/>
                </a:lnTo>
                <a:close/>
              </a:path>
              <a:path w="922020" h="1104900">
                <a:moveTo>
                  <a:pt x="901953" y="1021461"/>
                </a:moveTo>
                <a:lnTo>
                  <a:pt x="877553" y="1041786"/>
                </a:lnTo>
                <a:lnTo>
                  <a:pt x="885698" y="1051560"/>
                </a:lnTo>
                <a:lnTo>
                  <a:pt x="887984" y="1054227"/>
                </a:lnTo>
                <a:lnTo>
                  <a:pt x="887602" y="1058291"/>
                </a:lnTo>
                <a:lnTo>
                  <a:pt x="884936" y="1060450"/>
                </a:lnTo>
                <a:lnTo>
                  <a:pt x="882268" y="1062736"/>
                </a:lnTo>
                <a:lnTo>
                  <a:pt x="911688" y="1062736"/>
                </a:lnTo>
                <a:lnTo>
                  <a:pt x="901953" y="1021461"/>
                </a:lnTo>
                <a:close/>
              </a:path>
              <a:path w="922020" h="1104900">
                <a:moveTo>
                  <a:pt x="5714" y="0"/>
                </a:moveTo>
                <a:lnTo>
                  <a:pt x="3048" y="2286"/>
                </a:lnTo>
                <a:lnTo>
                  <a:pt x="380" y="4445"/>
                </a:lnTo>
                <a:lnTo>
                  <a:pt x="0" y="8509"/>
                </a:lnTo>
                <a:lnTo>
                  <a:pt x="2286" y="11175"/>
                </a:lnTo>
                <a:lnTo>
                  <a:pt x="867783" y="1049924"/>
                </a:lnTo>
                <a:lnTo>
                  <a:pt x="877553" y="1041786"/>
                </a:lnTo>
                <a:lnTo>
                  <a:pt x="11937" y="3048"/>
                </a:lnTo>
                <a:lnTo>
                  <a:pt x="9778" y="381"/>
                </a:lnTo>
                <a:lnTo>
                  <a:pt x="57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302121" y="4218685"/>
            <a:ext cx="830580" cy="1104900"/>
          </a:xfrm>
          <a:custGeom>
            <a:avLst/>
            <a:gdLst/>
            <a:ahLst/>
            <a:cxnLst/>
            <a:rect l="l" t="t" r="r" b="b"/>
            <a:pathLst>
              <a:path w="830579" h="1104900">
                <a:moveTo>
                  <a:pt x="779399" y="1047368"/>
                </a:moveTo>
                <a:lnTo>
                  <a:pt x="753999" y="1066419"/>
                </a:lnTo>
                <a:lnTo>
                  <a:pt x="830199" y="1104519"/>
                </a:lnTo>
                <a:lnTo>
                  <a:pt x="822278" y="1060958"/>
                </a:lnTo>
                <a:lnTo>
                  <a:pt x="793114" y="1060958"/>
                </a:lnTo>
                <a:lnTo>
                  <a:pt x="789177" y="1060323"/>
                </a:lnTo>
                <a:lnTo>
                  <a:pt x="787019" y="1057528"/>
                </a:lnTo>
                <a:lnTo>
                  <a:pt x="779399" y="1047368"/>
                </a:lnTo>
                <a:close/>
              </a:path>
              <a:path w="830579" h="1104900">
                <a:moveTo>
                  <a:pt x="789558" y="1039749"/>
                </a:moveTo>
                <a:lnTo>
                  <a:pt x="779399" y="1047368"/>
                </a:lnTo>
                <a:lnTo>
                  <a:pt x="787019" y="1057528"/>
                </a:lnTo>
                <a:lnTo>
                  <a:pt x="789177" y="1060323"/>
                </a:lnTo>
                <a:lnTo>
                  <a:pt x="793114" y="1060958"/>
                </a:lnTo>
                <a:lnTo>
                  <a:pt x="798702" y="1056639"/>
                </a:lnTo>
                <a:lnTo>
                  <a:pt x="799337" y="1052702"/>
                </a:lnTo>
                <a:lnTo>
                  <a:pt x="797178" y="1049909"/>
                </a:lnTo>
                <a:lnTo>
                  <a:pt x="789558" y="1039749"/>
                </a:lnTo>
                <a:close/>
              </a:path>
              <a:path w="830579" h="1104900">
                <a:moveTo>
                  <a:pt x="814958" y="1020699"/>
                </a:moveTo>
                <a:lnTo>
                  <a:pt x="789558" y="1039749"/>
                </a:lnTo>
                <a:lnTo>
                  <a:pt x="797178" y="1049909"/>
                </a:lnTo>
                <a:lnTo>
                  <a:pt x="799337" y="1052702"/>
                </a:lnTo>
                <a:lnTo>
                  <a:pt x="798702" y="1056639"/>
                </a:lnTo>
                <a:lnTo>
                  <a:pt x="793114" y="1060958"/>
                </a:lnTo>
                <a:lnTo>
                  <a:pt x="822278" y="1060958"/>
                </a:lnTo>
                <a:lnTo>
                  <a:pt x="814958" y="1020699"/>
                </a:lnTo>
                <a:close/>
              </a:path>
              <a:path w="830579" h="1104900">
                <a:moveTo>
                  <a:pt x="6223" y="0"/>
                </a:moveTo>
                <a:lnTo>
                  <a:pt x="634" y="4318"/>
                </a:lnTo>
                <a:lnTo>
                  <a:pt x="0" y="8255"/>
                </a:lnTo>
                <a:lnTo>
                  <a:pt x="2158" y="11049"/>
                </a:lnTo>
                <a:lnTo>
                  <a:pt x="779399" y="1047368"/>
                </a:lnTo>
                <a:lnTo>
                  <a:pt x="789558" y="1039749"/>
                </a:lnTo>
                <a:lnTo>
                  <a:pt x="12318" y="3428"/>
                </a:lnTo>
                <a:lnTo>
                  <a:pt x="10159" y="635"/>
                </a:lnTo>
                <a:lnTo>
                  <a:pt x="62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918841" y="166560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80">
                <a:moveTo>
                  <a:pt x="783728" y="60686"/>
                </a:moveTo>
                <a:lnTo>
                  <a:pt x="1904" y="1276730"/>
                </a:lnTo>
                <a:lnTo>
                  <a:pt x="0" y="1279652"/>
                </a:lnTo>
                <a:lnTo>
                  <a:pt x="888" y="1283588"/>
                </a:lnTo>
                <a:lnTo>
                  <a:pt x="6731" y="1287399"/>
                </a:lnTo>
                <a:lnTo>
                  <a:pt x="10667" y="1286509"/>
                </a:lnTo>
                <a:lnTo>
                  <a:pt x="12572" y="1283588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80">
                <a:moveTo>
                  <a:pt x="825208" y="46227"/>
                </a:moveTo>
                <a:lnTo>
                  <a:pt x="796289" y="46227"/>
                </a:lnTo>
                <a:lnTo>
                  <a:pt x="799337" y="48132"/>
                </a:lnTo>
                <a:lnTo>
                  <a:pt x="802258" y="49910"/>
                </a:lnTo>
                <a:lnTo>
                  <a:pt x="803147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5" y="84708"/>
                </a:lnTo>
                <a:lnTo>
                  <a:pt x="825208" y="46227"/>
                </a:lnTo>
                <a:close/>
              </a:path>
              <a:path w="830579" h="1287780">
                <a:moveTo>
                  <a:pt x="796289" y="46227"/>
                </a:moveTo>
                <a:lnTo>
                  <a:pt x="792353" y="46989"/>
                </a:lnTo>
                <a:lnTo>
                  <a:pt x="790574" y="50037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7" y="53848"/>
                </a:lnTo>
                <a:lnTo>
                  <a:pt x="802258" y="49910"/>
                </a:lnTo>
                <a:lnTo>
                  <a:pt x="799337" y="48132"/>
                </a:lnTo>
                <a:lnTo>
                  <a:pt x="796289" y="46227"/>
                </a:lnTo>
                <a:close/>
              </a:path>
              <a:path w="830579" h="1287780">
                <a:moveTo>
                  <a:pt x="830198" y="0"/>
                </a:moveTo>
                <a:lnTo>
                  <a:pt x="756919" y="43433"/>
                </a:lnTo>
                <a:lnTo>
                  <a:pt x="783728" y="60686"/>
                </a:lnTo>
                <a:lnTo>
                  <a:pt x="790649" y="49910"/>
                </a:lnTo>
                <a:lnTo>
                  <a:pt x="792353" y="46989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918841" y="2938525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1226712"/>
                </a:moveTo>
                <a:lnTo>
                  <a:pt x="756919" y="1243964"/>
                </a:lnTo>
                <a:lnTo>
                  <a:pt x="830198" y="1287398"/>
                </a:lnTo>
                <a:lnTo>
                  <a:pt x="825208" y="1241171"/>
                </a:lnTo>
                <a:lnTo>
                  <a:pt x="796289" y="1241171"/>
                </a:lnTo>
                <a:lnTo>
                  <a:pt x="792480" y="1240408"/>
                </a:lnTo>
                <a:lnTo>
                  <a:pt x="790574" y="1237360"/>
                </a:lnTo>
                <a:lnTo>
                  <a:pt x="783728" y="1226712"/>
                </a:lnTo>
                <a:close/>
              </a:path>
              <a:path w="830579" h="1287779">
                <a:moveTo>
                  <a:pt x="794393" y="1219848"/>
                </a:moveTo>
                <a:lnTo>
                  <a:pt x="783728" y="1226712"/>
                </a:lnTo>
                <a:lnTo>
                  <a:pt x="790654" y="1237487"/>
                </a:lnTo>
                <a:lnTo>
                  <a:pt x="792480" y="1240408"/>
                </a:lnTo>
                <a:lnTo>
                  <a:pt x="796289" y="1241171"/>
                </a:lnTo>
                <a:lnTo>
                  <a:pt x="799337" y="1239265"/>
                </a:lnTo>
                <a:lnTo>
                  <a:pt x="802258" y="1237487"/>
                </a:lnTo>
                <a:lnTo>
                  <a:pt x="803147" y="1233551"/>
                </a:lnTo>
                <a:lnTo>
                  <a:pt x="801243" y="1230502"/>
                </a:lnTo>
                <a:lnTo>
                  <a:pt x="794393" y="1219848"/>
                </a:lnTo>
                <a:close/>
              </a:path>
              <a:path w="830579" h="1287779">
                <a:moveTo>
                  <a:pt x="821055" y="1202689"/>
                </a:moveTo>
                <a:lnTo>
                  <a:pt x="794393" y="1219848"/>
                </a:lnTo>
                <a:lnTo>
                  <a:pt x="801243" y="1230502"/>
                </a:lnTo>
                <a:lnTo>
                  <a:pt x="803147" y="1233551"/>
                </a:lnTo>
                <a:lnTo>
                  <a:pt x="802258" y="1237487"/>
                </a:lnTo>
                <a:lnTo>
                  <a:pt x="799337" y="1239265"/>
                </a:lnTo>
                <a:lnTo>
                  <a:pt x="796289" y="1241171"/>
                </a:lnTo>
                <a:lnTo>
                  <a:pt x="825208" y="1241171"/>
                </a:lnTo>
                <a:lnTo>
                  <a:pt x="821055" y="1202689"/>
                </a:lnTo>
                <a:close/>
              </a:path>
              <a:path w="830579" h="1287779">
                <a:moveTo>
                  <a:pt x="6731" y="0"/>
                </a:moveTo>
                <a:lnTo>
                  <a:pt x="888" y="3809"/>
                </a:lnTo>
                <a:lnTo>
                  <a:pt x="0" y="7747"/>
                </a:lnTo>
                <a:lnTo>
                  <a:pt x="1904" y="10667"/>
                </a:lnTo>
                <a:lnTo>
                  <a:pt x="783728" y="1226712"/>
                </a:lnTo>
                <a:lnTo>
                  <a:pt x="794393" y="1219848"/>
                </a:lnTo>
                <a:lnTo>
                  <a:pt x="12572" y="3809"/>
                </a:lnTo>
                <a:lnTo>
                  <a:pt x="10667" y="888"/>
                </a:lnTo>
                <a:lnTo>
                  <a:pt x="6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918967" y="3037204"/>
            <a:ext cx="840105" cy="2293620"/>
          </a:xfrm>
          <a:custGeom>
            <a:avLst/>
            <a:gdLst/>
            <a:ahLst/>
            <a:cxnLst/>
            <a:rect l="l" t="t" r="r" b="b"/>
            <a:pathLst>
              <a:path w="840104" h="2293620">
                <a:moveTo>
                  <a:pt x="798348" y="69579"/>
                </a:moveTo>
                <a:lnTo>
                  <a:pt x="1143" y="2283841"/>
                </a:lnTo>
                <a:lnTo>
                  <a:pt x="0" y="2287142"/>
                </a:lnTo>
                <a:lnTo>
                  <a:pt x="1650" y="2290826"/>
                </a:lnTo>
                <a:lnTo>
                  <a:pt x="8255" y="2293112"/>
                </a:lnTo>
                <a:lnTo>
                  <a:pt x="11937" y="2291461"/>
                </a:lnTo>
                <a:lnTo>
                  <a:pt x="13081" y="2288158"/>
                </a:lnTo>
                <a:lnTo>
                  <a:pt x="810254" y="73857"/>
                </a:lnTo>
                <a:lnTo>
                  <a:pt x="798348" y="69579"/>
                </a:lnTo>
                <a:close/>
              </a:path>
              <a:path w="840104" h="2293620">
                <a:moveTo>
                  <a:pt x="836308" y="52577"/>
                </a:moveTo>
                <a:lnTo>
                  <a:pt x="807466" y="52577"/>
                </a:lnTo>
                <a:lnTo>
                  <a:pt x="810768" y="53721"/>
                </a:lnTo>
                <a:lnTo>
                  <a:pt x="814069" y="54990"/>
                </a:lnTo>
                <a:lnTo>
                  <a:pt x="815720" y="58547"/>
                </a:lnTo>
                <a:lnTo>
                  <a:pt x="814578" y="61849"/>
                </a:lnTo>
                <a:lnTo>
                  <a:pt x="810254" y="73857"/>
                </a:lnTo>
                <a:lnTo>
                  <a:pt x="840105" y="84581"/>
                </a:lnTo>
                <a:lnTo>
                  <a:pt x="836308" y="52577"/>
                </a:lnTo>
                <a:close/>
              </a:path>
              <a:path w="840104" h="2293620">
                <a:moveTo>
                  <a:pt x="807466" y="52577"/>
                </a:moveTo>
                <a:lnTo>
                  <a:pt x="803782" y="54355"/>
                </a:lnTo>
                <a:lnTo>
                  <a:pt x="802228" y="58800"/>
                </a:lnTo>
                <a:lnTo>
                  <a:pt x="798348" y="69579"/>
                </a:lnTo>
                <a:lnTo>
                  <a:pt x="810254" y="73857"/>
                </a:lnTo>
                <a:lnTo>
                  <a:pt x="814578" y="61849"/>
                </a:lnTo>
                <a:lnTo>
                  <a:pt x="815720" y="58547"/>
                </a:lnTo>
                <a:lnTo>
                  <a:pt x="814069" y="54990"/>
                </a:lnTo>
                <a:lnTo>
                  <a:pt x="810768" y="53721"/>
                </a:lnTo>
                <a:lnTo>
                  <a:pt x="807466" y="52577"/>
                </a:lnTo>
                <a:close/>
              </a:path>
              <a:path w="840104" h="2293620">
                <a:moveTo>
                  <a:pt x="830071" y="0"/>
                </a:moveTo>
                <a:lnTo>
                  <a:pt x="768349" y="58800"/>
                </a:lnTo>
                <a:lnTo>
                  <a:pt x="798348" y="69579"/>
                </a:lnTo>
                <a:lnTo>
                  <a:pt x="802640" y="57657"/>
                </a:lnTo>
                <a:lnTo>
                  <a:pt x="803782" y="54355"/>
                </a:lnTo>
                <a:lnTo>
                  <a:pt x="807466" y="52577"/>
                </a:lnTo>
                <a:lnTo>
                  <a:pt x="836308" y="52577"/>
                </a:lnTo>
                <a:lnTo>
                  <a:pt x="8300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919729" y="5285739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09" y="0"/>
                </a:moveTo>
                <a:lnTo>
                  <a:pt x="753109" y="76200"/>
                </a:lnTo>
                <a:lnTo>
                  <a:pt x="816609" y="44450"/>
                </a:lnTo>
                <a:lnTo>
                  <a:pt x="769366" y="44450"/>
                </a:lnTo>
                <a:lnTo>
                  <a:pt x="772159" y="41656"/>
                </a:lnTo>
                <a:lnTo>
                  <a:pt x="772159" y="34544"/>
                </a:lnTo>
                <a:lnTo>
                  <a:pt x="769366" y="31750"/>
                </a:lnTo>
                <a:lnTo>
                  <a:pt x="816609" y="31750"/>
                </a:lnTo>
                <a:lnTo>
                  <a:pt x="753109" y="0"/>
                </a:lnTo>
                <a:close/>
              </a:path>
              <a:path w="829310" h="76200">
                <a:moveTo>
                  <a:pt x="75310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753109" y="44450"/>
                </a:lnTo>
                <a:lnTo>
                  <a:pt x="753109" y="31750"/>
                </a:lnTo>
                <a:close/>
              </a:path>
              <a:path w="829310" h="76200">
                <a:moveTo>
                  <a:pt x="816609" y="31750"/>
                </a:moveTo>
                <a:lnTo>
                  <a:pt x="769366" y="31750"/>
                </a:lnTo>
                <a:lnTo>
                  <a:pt x="772159" y="34544"/>
                </a:lnTo>
                <a:lnTo>
                  <a:pt x="772159" y="41656"/>
                </a:lnTo>
                <a:lnTo>
                  <a:pt x="769366" y="44450"/>
                </a:lnTo>
                <a:lnTo>
                  <a:pt x="816609" y="44450"/>
                </a:lnTo>
                <a:lnTo>
                  <a:pt x="829309" y="38100"/>
                </a:lnTo>
                <a:lnTo>
                  <a:pt x="81660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741801" y="166560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80">
                <a:moveTo>
                  <a:pt x="783728" y="60686"/>
                </a:moveTo>
                <a:lnTo>
                  <a:pt x="1904" y="1276730"/>
                </a:lnTo>
                <a:lnTo>
                  <a:pt x="0" y="1279652"/>
                </a:lnTo>
                <a:lnTo>
                  <a:pt x="888" y="1283588"/>
                </a:lnTo>
                <a:lnTo>
                  <a:pt x="6731" y="1287399"/>
                </a:lnTo>
                <a:lnTo>
                  <a:pt x="10668" y="1286509"/>
                </a:lnTo>
                <a:lnTo>
                  <a:pt x="12573" y="1283588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80">
                <a:moveTo>
                  <a:pt x="825208" y="46227"/>
                </a:moveTo>
                <a:lnTo>
                  <a:pt x="796289" y="46227"/>
                </a:lnTo>
                <a:lnTo>
                  <a:pt x="799338" y="48132"/>
                </a:lnTo>
                <a:lnTo>
                  <a:pt x="802259" y="49910"/>
                </a:lnTo>
                <a:lnTo>
                  <a:pt x="803148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4" y="84708"/>
                </a:lnTo>
                <a:lnTo>
                  <a:pt x="825208" y="46227"/>
                </a:lnTo>
                <a:close/>
              </a:path>
              <a:path w="830579" h="1287780">
                <a:moveTo>
                  <a:pt x="796289" y="46227"/>
                </a:moveTo>
                <a:lnTo>
                  <a:pt x="792352" y="46989"/>
                </a:lnTo>
                <a:lnTo>
                  <a:pt x="790575" y="50037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8" y="53848"/>
                </a:lnTo>
                <a:lnTo>
                  <a:pt x="802259" y="49910"/>
                </a:lnTo>
                <a:lnTo>
                  <a:pt x="799338" y="48132"/>
                </a:lnTo>
                <a:lnTo>
                  <a:pt x="796289" y="46227"/>
                </a:lnTo>
                <a:close/>
              </a:path>
              <a:path w="830579" h="1287780">
                <a:moveTo>
                  <a:pt x="830199" y="0"/>
                </a:moveTo>
                <a:lnTo>
                  <a:pt x="756920" y="43433"/>
                </a:lnTo>
                <a:lnTo>
                  <a:pt x="783728" y="60686"/>
                </a:lnTo>
                <a:lnTo>
                  <a:pt x="790649" y="49910"/>
                </a:lnTo>
                <a:lnTo>
                  <a:pt x="792352" y="46989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564760" y="166560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80">
                <a:moveTo>
                  <a:pt x="783728" y="60686"/>
                </a:moveTo>
                <a:lnTo>
                  <a:pt x="1904" y="1276730"/>
                </a:lnTo>
                <a:lnTo>
                  <a:pt x="0" y="1279652"/>
                </a:lnTo>
                <a:lnTo>
                  <a:pt x="888" y="1283588"/>
                </a:lnTo>
                <a:lnTo>
                  <a:pt x="6730" y="1287399"/>
                </a:lnTo>
                <a:lnTo>
                  <a:pt x="10667" y="1286509"/>
                </a:lnTo>
                <a:lnTo>
                  <a:pt x="12573" y="1283588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80">
                <a:moveTo>
                  <a:pt x="825208" y="46227"/>
                </a:moveTo>
                <a:lnTo>
                  <a:pt x="796289" y="46227"/>
                </a:lnTo>
                <a:lnTo>
                  <a:pt x="799338" y="48132"/>
                </a:lnTo>
                <a:lnTo>
                  <a:pt x="802259" y="49910"/>
                </a:lnTo>
                <a:lnTo>
                  <a:pt x="803148" y="53848"/>
                </a:lnTo>
                <a:lnTo>
                  <a:pt x="801242" y="56896"/>
                </a:lnTo>
                <a:lnTo>
                  <a:pt x="794393" y="67550"/>
                </a:lnTo>
                <a:lnTo>
                  <a:pt x="821054" y="84708"/>
                </a:lnTo>
                <a:lnTo>
                  <a:pt x="825208" y="46227"/>
                </a:lnTo>
                <a:close/>
              </a:path>
              <a:path w="830579" h="1287780">
                <a:moveTo>
                  <a:pt x="796289" y="46227"/>
                </a:moveTo>
                <a:lnTo>
                  <a:pt x="792352" y="46989"/>
                </a:lnTo>
                <a:lnTo>
                  <a:pt x="790575" y="50037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2" y="56896"/>
                </a:lnTo>
                <a:lnTo>
                  <a:pt x="803148" y="53848"/>
                </a:lnTo>
                <a:lnTo>
                  <a:pt x="802259" y="49910"/>
                </a:lnTo>
                <a:lnTo>
                  <a:pt x="799338" y="48132"/>
                </a:lnTo>
                <a:lnTo>
                  <a:pt x="796289" y="46227"/>
                </a:lnTo>
                <a:close/>
              </a:path>
              <a:path w="830579" h="1287780">
                <a:moveTo>
                  <a:pt x="830199" y="0"/>
                </a:moveTo>
                <a:lnTo>
                  <a:pt x="756919" y="43433"/>
                </a:lnTo>
                <a:lnTo>
                  <a:pt x="783728" y="60686"/>
                </a:lnTo>
                <a:lnTo>
                  <a:pt x="790649" y="49910"/>
                </a:lnTo>
                <a:lnTo>
                  <a:pt x="792352" y="46989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387721" y="166560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80">
                <a:moveTo>
                  <a:pt x="783728" y="60686"/>
                </a:moveTo>
                <a:lnTo>
                  <a:pt x="1904" y="1276730"/>
                </a:lnTo>
                <a:lnTo>
                  <a:pt x="0" y="1279652"/>
                </a:lnTo>
                <a:lnTo>
                  <a:pt x="888" y="1283588"/>
                </a:lnTo>
                <a:lnTo>
                  <a:pt x="6730" y="1287399"/>
                </a:lnTo>
                <a:lnTo>
                  <a:pt x="10667" y="1286509"/>
                </a:lnTo>
                <a:lnTo>
                  <a:pt x="12573" y="1283588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80">
                <a:moveTo>
                  <a:pt x="825208" y="46227"/>
                </a:moveTo>
                <a:lnTo>
                  <a:pt x="796289" y="46227"/>
                </a:lnTo>
                <a:lnTo>
                  <a:pt x="799338" y="48132"/>
                </a:lnTo>
                <a:lnTo>
                  <a:pt x="802258" y="49910"/>
                </a:lnTo>
                <a:lnTo>
                  <a:pt x="803148" y="53848"/>
                </a:lnTo>
                <a:lnTo>
                  <a:pt x="801242" y="56896"/>
                </a:lnTo>
                <a:lnTo>
                  <a:pt x="794393" y="67550"/>
                </a:lnTo>
                <a:lnTo>
                  <a:pt x="821054" y="84708"/>
                </a:lnTo>
                <a:lnTo>
                  <a:pt x="825208" y="46227"/>
                </a:lnTo>
                <a:close/>
              </a:path>
              <a:path w="830579" h="1287780">
                <a:moveTo>
                  <a:pt x="796289" y="46227"/>
                </a:moveTo>
                <a:lnTo>
                  <a:pt x="792352" y="46989"/>
                </a:lnTo>
                <a:lnTo>
                  <a:pt x="790575" y="50037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2" y="56896"/>
                </a:lnTo>
                <a:lnTo>
                  <a:pt x="803148" y="53848"/>
                </a:lnTo>
                <a:lnTo>
                  <a:pt x="802258" y="49910"/>
                </a:lnTo>
                <a:lnTo>
                  <a:pt x="799338" y="48132"/>
                </a:lnTo>
                <a:lnTo>
                  <a:pt x="796289" y="46227"/>
                </a:lnTo>
                <a:close/>
              </a:path>
              <a:path w="830579" h="1287780">
                <a:moveTo>
                  <a:pt x="830199" y="0"/>
                </a:moveTo>
                <a:lnTo>
                  <a:pt x="756919" y="43433"/>
                </a:lnTo>
                <a:lnTo>
                  <a:pt x="783728" y="60686"/>
                </a:lnTo>
                <a:lnTo>
                  <a:pt x="790649" y="49910"/>
                </a:lnTo>
                <a:lnTo>
                  <a:pt x="792352" y="46989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302121" y="1665604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80">
                <a:moveTo>
                  <a:pt x="783728" y="60686"/>
                </a:moveTo>
                <a:lnTo>
                  <a:pt x="1904" y="1276730"/>
                </a:lnTo>
                <a:lnTo>
                  <a:pt x="0" y="1279652"/>
                </a:lnTo>
                <a:lnTo>
                  <a:pt x="888" y="1283588"/>
                </a:lnTo>
                <a:lnTo>
                  <a:pt x="6730" y="1287399"/>
                </a:lnTo>
                <a:lnTo>
                  <a:pt x="10667" y="1286509"/>
                </a:lnTo>
                <a:lnTo>
                  <a:pt x="12573" y="1283588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79" h="1287780">
                <a:moveTo>
                  <a:pt x="825208" y="46227"/>
                </a:moveTo>
                <a:lnTo>
                  <a:pt x="796289" y="46227"/>
                </a:lnTo>
                <a:lnTo>
                  <a:pt x="799337" y="48132"/>
                </a:lnTo>
                <a:lnTo>
                  <a:pt x="802258" y="49910"/>
                </a:lnTo>
                <a:lnTo>
                  <a:pt x="803148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4" y="84708"/>
                </a:lnTo>
                <a:lnTo>
                  <a:pt x="825208" y="46227"/>
                </a:lnTo>
                <a:close/>
              </a:path>
              <a:path w="830579" h="1287780">
                <a:moveTo>
                  <a:pt x="796289" y="46227"/>
                </a:moveTo>
                <a:lnTo>
                  <a:pt x="792352" y="46989"/>
                </a:lnTo>
                <a:lnTo>
                  <a:pt x="790575" y="50037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8" y="53848"/>
                </a:lnTo>
                <a:lnTo>
                  <a:pt x="802258" y="49910"/>
                </a:lnTo>
                <a:lnTo>
                  <a:pt x="799337" y="48132"/>
                </a:lnTo>
                <a:lnTo>
                  <a:pt x="796289" y="46227"/>
                </a:lnTo>
                <a:close/>
              </a:path>
              <a:path w="830579" h="1287780">
                <a:moveTo>
                  <a:pt x="830199" y="0"/>
                </a:moveTo>
                <a:lnTo>
                  <a:pt x="756920" y="43433"/>
                </a:lnTo>
                <a:lnTo>
                  <a:pt x="783728" y="60686"/>
                </a:lnTo>
                <a:lnTo>
                  <a:pt x="790649" y="49910"/>
                </a:lnTo>
                <a:lnTo>
                  <a:pt x="792352" y="46989"/>
                </a:lnTo>
                <a:lnTo>
                  <a:pt x="796289" y="46227"/>
                </a:lnTo>
                <a:lnTo>
                  <a:pt x="825208" y="46227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742690" y="5285739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5" y="44450"/>
                </a:lnTo>
                <a:lnTo>
                  <a:pt x="772160" y="41656"/>
                </a:lnTo>
                <a:lnTo>
                  <a:pt x="772160" y="34544"/>
                </a:lnTo>
                <a:lnTo>
                  <a:pt x="76936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10" h="76200">
                <a:moveTo>
                  <a:pt x="75311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10" h="76200">
                <a:moveTo>
                  <a:pt x="816610" y="31750"/>
                </a:moveTo>
                <a:lnTo>
                  <a:pt x="769365" y="31750"/>
                </a:lnTo>
                <a:lnTo>
                  <a:pt x="772160" y="34544"/>
                </a:lnTo>
                <a:lnTo>
                  <a:pt x="772160" y="41656"/>
                </a:lnTo>
                <a:lnTo>
                  <a:pt x="76936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65650" y="5285739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10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5" y="44450"/>
                </a:lnTo>
                <a:lnTo>
                  <a:pt x="772160" y="41656"/>
                </a:lnTo>
                <a:lnTo>
                  <a:pt x="772160" y="34544"/>
                </a:lnTo>
                <a:lnTo>
                  <a:pt x="76936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10" h="76200">
                <a:moveTo>
                  <a:pt x="75311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10" h="76200">
                <a:moveTo>
                  <a:pt x="816610" y="31750"/>
                </a:moveTo>
                <a:lnTo>
                  <a:pt x="769365" y="31750"/>
                </a:lnTo>
                <a:lnTo>
                  <a:pt x="772160" y="34544"/>
                </a:lnTo>
                <a:lnTo>
                  <a:pt x="772160" y="41656"/>
                </a:lnTo>
                <a:lnTo>
                  <a:pt x="76936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388609" y="5285739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844550" y="0"/>
                </a:moveTo>
                <a:lnTo>
                  <a:pt x="844550" y="76200"/>
                </a:lnTo>
                <a:lnTo>
                  <a:pt x="908050" y="44450"/>
                </a:lnTo>
                <a:lnTo>
                  <a:pt x="860805" y="44450"/>
                </a:lnTo>
                <a:lnTo>
                  <a:pt x="863600" y="41656"/>
                </a:lnTo>
                <a:lnTo>
                  <a:pt x="863600" y="34544"/>
                </a:lnTo>
                <a:lnTo>
                  <a:pt x="860805" y="31750"/>
                </a:lnTo>
                <a:lnTo>
                  <a:pt x="908050" y="31750"/>
                </a:lnTo>
                <a:lnTo>
                  <a:pt x="844550" y="0"/>
                </a:lnTo>
                <a:close/>
              </a:path>
              <a:path w="920750" h="76200">
                <a:moveTo>
                  <a:pt x="84455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844550" y="44450"/>
                </a:lnTo>
                <a:lnTo>
                  <a:pt x="844550" y="31750"/>
                </a:lnTo>
                <a:close/>
              </a:path>
              <a:path w="920750" h="76200">
                <a:moveTo>
                  <a:pt x="908050" y="31750"/>
                </a:moveTo>
                <a:lnTo>
                  <a:pt x="860805" y="31750"/>
                </a:lnTo>
                <a:lnTo>
                  <a:pt x="863600" y="34544"/>
                </a:lnTo>
                <a:lnTo>
                  <a:pt x="863600" y="41656"/>
                </a:lnTo>
                <a:lnTo>
                  <a:pt x="860805" y="44450"/>
                </a:lnTo>
                <a:lnTo>
                  <a:pt x="908050" y="44450"/>
                </a:lnTo>
                <a:lnTo>
                  <a:pt x="920750" y="38100"/>
                </a:lnTo>
                <a:lnTo>
                  <a:pt x="908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303009" y="5285739"/>
            <a:ext cx="829310" cy="76200"/>
          </a:xfrm>
          <a:custGeom>
            <a:avLst/>
            <a:gdLst/>
            <a:ahLst/>
            <a:cxnLst/>
            <a:rect l="l" t="t" r="r" b="b"/>
            <a:pathLst>
              <a:path w="829309" h="76200">
                <a:moveTo>
                  <a:pt x="753110" y="0"/>
                </a:moveTo>
                <a:lnTo>
                  <a:pt x="753110" y="76200"/>
                </a:lnTo>
                <a:lnTo>
                  <a:pt x="816610" y="44450"/>
                </a:lnTo>
                <a:lnTo>
                  <a:pt x="769365" y="44450"/>
                </a:lnTo>
                <a:lnTo>
                  <a:pt x="772160" y="41656"/>
                </a:lnTo>
                <a:lnTo>
                  <a:pt x="772160" y="34544"/>
                </a:lnTo>
                <a:lnTo>
                  <a:pt x="769365" y="31750"/>
                </a:lnTo>
                <a:lnTo>
                  <a:pt x="816610" y="31750"/>
                </a:lnTo>
                <a:lnTo>
                  <a:pt x="753110" y="0"/>
                </a:lnTo>
                <a:close/>
              </a:path>
              <a:path w="829309" h="76200">
                <a:moveTo>
                  <a:pt x="75311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753110" y="44450"/>
                </a:lnTo>
                <a:lnTo>
                  <a:pt x="753110" y="31750"/>
                </a:lnTo>
                <a:close/>
              </a:path>
              <a:path w="829309" h="76200">
                <a:moveTo>
                  <a:pt x="816610" y="31750"/>
                </a:moveTo>
                <a:lnTo>
                  <a:pt x="769365" y="31750"/>
                </a:lnTo>
                <a:lnTo>
                  <a:pt x="772160" y="34544"/>
                </a:lnTo>
                <a:lnTo>
                  <a:pt x="772160" y="41656"/>
                </a:lnTo>
                <a:lnTo>
                  <a:pt x="769365" y="44450"/>
                </a:lnTo>
                <a:lnTo>
                  <a:pt x="816610" y="44450"/>
                </a:lnTo>
                <a:lnTo>
                  <a:pt x="829310" y="38100"/>
                </a:lnTo>
                <a:lnTo>
                  <a:pt x="8166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741928" y="3037204"/>
            <a:ext cx="840105" cy="2293620"/>
          </a:xfrm>
          <a:custGeom>
            <a:avLst/>
            <a:gdLst/>
            <a:ahLst/>
            <a:cxnLst/>
            <a:rect l="l" t="t" r="r" b="b"/>
            <a:pathLst>
              <a:path w="840104" h="2293620">
                <a:moveTo>
                  <a:pt x="798348" y="69579"/>
                </a:moveTo>
                <a:lnTo>
                  <a:pt x="1143" y="2283841"/>
                </a:lnTo>
                <a:lnTo>
                  <a:pt x="0" y="2287142"/>
                </a:lnTo>
                <a:lnTo>
                  <a:pt x="1650" y="2290826"/>
                </a:lnTo>
                <a:lnTo>
                  <a:pt x="8255" y="2293112"/>
                </a:lnTo>
                <a:lnTo>
                  <a:pt x="11937" y="2291461"/>
                </a:lnTo>
                <a:lnTo>
                  <a:pt x="13081" y="2288158"/>
                </a:lnTo>
                <a:lnTo>
                  <a:pt x="810254" y="73857"/>
                </a:lnTo>
                <a:lnTo>
                  <a:pt x="798348" y="69579"/>
                </a:lnTo>
                <a:close/>
              </a:path>
              <a:path w="840104" h="2293620">
                <a:moveTo>
                  <a:pt x="836308" y="52577"/>
                </a:moveTo>
                <a:lnTo>
                  <a:pt x="807466" y="52577"/>
                </a:lnTo>
                <a:lnTo>
                  <a:pt x="810768" y="53721"/>
                </a:lnTo>
                <a:lnTo>
                  <a:pt x="814070" y="54990"/>
                </a:lnTo>
                <a:lnTo>
                  <a:pt x="815721" y="58547"/>
                </a:lnTo>
                <a:lnTo>
                  <a:pt x="814577" y="61849"/>
                </a:lnTo>
                <a:lnTo>
                  <a:pt x="810254" y="73857"/>
                </a:lnTo>
                <a:lnTo>
                  <a:pt x="840105" y="84581"/>
                </a:lnTo>
                <a:lnTo>
                  <a:pt x="836308" y="52577"/>
                </a:lnTo>
                <a:close/>
              </a:path>
              <a:path w="840104" h="2293620">
                <a:moveTo>
                  <a:pt x="807466" y="52577"/>
                </a:moveTo>
                <a:lnTo>
                  <a:pt x="803783" y="54355"/>
                </a:lnTo>
                <a:lnTo>
                  <a:pt x="802228" y="58800"/>
                </a:lnTo>
                <a:lnTo>
                  <a:pt x="798348" y="69579"/>
                </a:lnTo>
                <a:lnTo>
                  <a:pt x="810254" y="73857"/>
                </a:lnTo>
                <a:lnTo>
                  <a:pt x="814577" y="61849"/>
                </a:lnTo>
                <a:lnTo>
                  <a:pt x="815721" y="58547"/>
                </a:lnTo>
                <a:lnTo>
                  <a:pt x="814070" y="54990"/>
                </a:lnTo>
                <a:lnTo>
                  <a:pt x="810768" y="53721"/>
                </a:lnTo>
                <a:lnTo>
                  <a:pt x="807466" y="52577"/>
                </a:lnTo>
                <a:close/>
              </a:path>
              <a:path w="840104" h="2293620">
                <a:moveTo>
                  <a:pt x="830072" y="0"/>
                </a:moveTo>
                <a:lnTo>
                  <a:pt x="768350" y="58800"/>
                </a:lnTo>
                <a:lnTo>
                  <a:pt x="798348" y="69579"/>
                </a:lnTo>
                <a:lnTo>
                  <a:pt x="802639" y="57657"/>
                </a:lnTo>
                <a:lnTo>
                  <a:pt x="803783" y="54355"/>
                </a:lnTo>
                <a:lnTo>
                  <a:pt x="807466" y="52577"/>
                </a:lnTo>
                <a:lnTo>
                  <a:pt x="836308" y="52577"/>
                </a:lnTo>
                <a:lnTo>
                  <a:pt x="830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564888" y="2945764"/>
            <a:ext cx="841375" cy="2385060"/>
          </a:xfrm>
          <a:custGeom>
            <a:avLst/>
            <a:gdLst/>
            <a:ahLst/>
            <a:cxnLst/>
            <a:rect l="l" t="t" r="r" b="b"/>
            <a:pathLst>
              <a:path w="841375" h="2385060">
                <a:moveTo>
                  <a:pt x="799114" y="69934"/>
                </a:moveTo>
                <a:lnTo>
                  <a:pt x="0" y="2378710"/>
                </a:lnTo>
                <a:lnTo>
                  <a:pt x="1777" y="2382266"/>
                </a:lnTo>
                <a:lnTo>
                  <a:pt x="8382" y="2384552"/>
                </a:lnTo>
                <a:lnTo>
                  <a:pt x="11937" y="2382774"/>
                </a:lnTo>
                <a:lnTo>
                  <a:pt x="811184" y="74106"/>
                </a:lnTo>
                <a:lnTo>
                  <a:pt x="799114" y="69934"/>
                </a:lnTo>
                <a:close/>
              </a:path>
              <a:path w="841375" h="2385060">
                <a:moveTo>
                  <a:pt x="836983" y="52832"/>
                </a:moveTo>
                <a:lnTo>
                  <a:pt x="808101" y="52832"/>
                </a:lnTo>
                <a:lnTo>
                  <a:pt x="814704" y="55118"/>
                </a:lnTo>
                <a:lnTo>
                  <a:pt x="816483" y="58800"/>
                </a:lnTo>
                <a:lnTo>
                  <a:pt x="811184" y="74106"/>
                </a:lnTo>
                <a:lnTo>
                  <a:pt x="841121" y="84454"/>
                </a:lnTo>
                <a:lnTo>
                  <a:pt x="836983" y="52832"/>
                </a:lnTo>
                <a:close/>
              </a:path>
              <a:path w="841375" h="2385060">
                <a:moveTo>
                  <a:pt x="808101" y="52832"/>
                </a:moveTo>
                <a:lnTo>
                  <a:pt x="804417" y="54610"/>
                </a:lnTo>
                <a:lnTo>
                  <a:pt x="799114" y="69934"/>
                </a:lnTo>
                <a:lnTo>
                  <a:pt x="811184" y="74106"/>
                </a:lnTo>
                <a:lnTo>
                  <a:pt x="816483" y="58800"/>
                </a:lnTo>
                <a:lnTo>
                  <a:pt x="814704" y="55118"/>
                </a:lnTo>
                <a:lnTo>
                  <a:pt x="808101" y="52832"/>
                </a:lnTo>
                <a:close/>
              </a:path>
              <a:path w="841375" h="2385060">
                <a:moveTo>
                  <a:pt x="830072" y="0"/>
                </a:moveTo>
                <a:lnTo>
                  <a:pt x="769112" y="59563"/>
                </a:lnTo>
                <a:lnTo>
                  <a:pt x="799114" y="69934"/>
                </a:lnTo>
                <a:lnTo>
                  <a:pt x="804417" y="54610"/>
                </a:lnTo>
                <a:lnTo>
                  <a:pt x="808101" y="52832"/>
                </a:lnTo>
                <a:lnTo>
                  <a:pt x="836983" y="52832"/>
                </a:lnTo>
                <a:lnTo>
                  <a:pt x="830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387721" y="3037204"/>
            <a:ext cx="929005" cy="2293620"/>
          </a:xfrm>
          <a:custGeom>
            <a:avLst/>
            <a:gdLst/>
            <a:ahLst/>
            <a:cxnLst/>
            <a:rect l="l" t="t" r="r" b="b"/>
            <a:pathLst>
              <a:path w="929004" h="2293620">
                <a:moveTo>
                  <a:pt x="887459" y="68431"/>
                </a:moveTo>
                <a:lnTo>
                  <a:pt x="1396" y="2283587"/>
                </a:lnTo>
                <a:lnTo>
                  <a:pt x="0" y="2286889"/>
                </a:lnTo>
                <a:lnTo>
                  <a:pt x="1650" y="2290571"/>
                </a:lnTo>
                <a:lnTo>
                  <a:pt x="4825" y="2291841"/>
                </a:lnTo>
                <a:lnTo>
                  <a:pt x="8127" y="2293239"/>
                </a:lnTo>
                <a:lnTo>
                  <a:pt x="11811" y="2291588"/>
                </a:lnTo>
                <a:lnTo>
                  <a:pt x="899259" y="73155"/>
                </a:lnTo>
                <a:lnTo>
                  <a:pt x="887459" y="68431"/>
                </a:lnTo>
                <a:close/>
              </a:path>
              <a:path w="929004" h="2293620">
                <a:moveTo>
                  <a:pt x="925976" y="51815"/>
                </a:moveTo>
                <a:lnTo>
                  <a:pt x="897127" y="51815"/>
                </a:lnTo>
                <a:lnTo>
                  <a:pt x="903731" y="54355"/>
                </a:lnTo>
                <a:lnTo>
                  <a:pt x="905255" y="58038"/>
                </a:lnTo>
                <a:lnTo>
                  <a:pt x="903986" y="61340"/>
                </a:lnTo>
                <a:lnTo>
                  <a:pt x="899259" y="73155"/>
                </a:lnTo>
                <a:lnTo>
                  <a:pt x="928751" y="84962"/>
                </a:lnTo>
                <a:lnTo>
                  <a:pt x="925976" y="51815"/>
                </a:lnTo>
                <a:close/>
              </a:path>
              <a:path w="929004" h="2293620">
                <a:moveTo>
                  <a:pt x="897127" y="51815"/>
                </a:moveTo>
                <a:lnTo>
                  <a:pt x="893444" y="53339"/>
                </a:lnTo>
                <a:lnTo>
                  <a:pt x="892175" y="56642"/>
                </a:lnTo>
                <a:lnTo>
                  <a:pt x="887459" y="68431"/>
                </a:lnTo>
                <a:lnTo>
                  <a:pt x="899259" y="73155"/>
                </a:lnTo>
                <a:lnTo>
                  <a:pt x="903986" y="61340"/>
                </a:lnTo>
                <a:lnTo>
                  <a:pt x="905255" y="58038"/>
                </a:lnTo>
                <a:lnTo>
                  <a:pt x="903731" y="54355"/>
                </a:lnTo>
                <a:lnTo>
                  <a:pt x="897127" y="51815"/>
                </a:lnTo>
                <a:close/>
              </a:path>
              <a:path w="929004" h="2293620">
                <a:moveTo>
                  <a:pt x="921638" y="0"/>
                </a:moveTo>
                <a:lnTo>
                  <a:pt x="858012" y="56642"/>
                </a:lnTo>
                <a:lnTo>
                  <a:pt x="887459" y="68431"/>
                </a:lnTo>
                <a:lnTo>
                  <a:pt x="892175" y="56642"/>
                </a:lnTo>
                <a:lnTo>
                  <a:pt x="893444" y="53339"/>
                </a:lnTo>
                <a:lnTo>
                  <a:pt x="897127" y="51815"/>
                </a:lnTo>
                <a:lnTo>
                  <a:pt x="925976" y="51815"/>
                </a:lnTo>
                <a:lnTo>
                  <a:pt x="921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302247" y="2945764"/>
            <a:ext cx="841375" cy="2385060"/>
          </a:xfrm>
          <a:custGeom>
            <a:avLst/>
            <a:gdLst/>
            <a:ahLst/>
            <a:cxnLst/>
            <a:rect l="l" t="t" r="r" b="b"/>
            <a:pathLst>
              <a:path w="841375" h="2385060">
                <a:moveTo>
                  <a:pt x="799114" y="69934"/>
                </a:moveTo>
                <a:lnTo>
                  <a:pt x="0" y="2378710"/>
                </a:lnTo>
                <a:lnTo>
                  <a:pt x="1777" y="2382266"/>
                </a:lnTo>
                <a:lnTo>
                  <a:pt x="8381" y="2384552"/>
                </a:lnTo>
                <a:lnTo>
                  <a:pt x="11937" y="2382774"/>
                </a:lnTo>
                <a:lnTo>
                  <a:pt x="811184" y="74106"/>
                </a:lnTo>
                <a:lnTo>
                  <a:pt x="799114" y="69934"/>
                </a:lnTo>
                <a:close/>
              </a:path>
              <a:path w="841375" h="2385060">
                <a:moveTo>
                  <a:pt x="836983" y="52832"/>
                </a:moveTo>
                <a:lnTo>
                  <a:pt x="808101" y="52832"/>
                </a:lnTo>
                <a:lnTo>
                  <a:pt x="814704" y="55118"/>
                </a:lnTo>
                <a:lnTo>
                  <a:pt x="816482" y="58800"/>
                </a:lnTo>
                <a:lnTo>
                  <a:pt x="811184" y="74106"/>
                </a:lnTo>
                <a:lnTo>
                  <a:pt x="841121" y="84454"/>
                </a:lnTo>
                <a:lnTo>
                  <a:pt x="836983" y="52832"/>
                </a:lnTo>
                <a:close/>
              </a:path>
              <a:path w="841375" h="2385060">
                <a:moveTo>
                  <a:pt x="808101" y="52832"/>
                </a:moveTo>
                <a:lnTo>
                  <a:pt x="804418" y="54610"/>
                </a:lnTo>
                <a:lnTo>
                  <a:pt x="799114" y="69934"/>
                </a:lnTo>
                <a:lnTo>
                  <a:pt x="811184" y="74106"/>
                </a:lnTo>
                <a:lnTo>
                  <a:pt x="816482" y="58800"/>
                </a:lnTo>
                <a:lnTo>
                  <a:pt x="814704" y="55118"/>
                </a:lnTo>
                <a:lnTo>
                  <a:pt x="808101" y="52832"/>
                </a:lnTo>
                <a:close/>
              </a:path>
              <a:path w="841375" h="2385060">
                <a:moveTo>
                  <a:pt x="830072" y="0"/>
                </a:moveTo>
                <a:lnTo>
                  <a:pt x="769111" y="59563"/>
                </a:lnTo>
                <a:lnTo>
                  <a:pt x="799114" y="69934"/>
                </a:lnTo>
                <a:lnTo>
                  <a:pt x="804418" y="54610"/>
                </a:lnTo>
                <a:lnTo>
                  <a:pt x="808101" y="52832"/>
                </a:lnTo>
                <a:lnTo>
                  <a:pt x="836983" y="52832"/>
                </a:lnTo>
                <a:lnTo>
                  <a:pt x="830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741801" y="2938525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1226712"/>
                </a:moveTo>
                <a:lnTo>
                  <a:pt x="756920" y="1243964"/>
                </a:lnTo>
                <a:lnTo>
                  <a:pt x="830199" y="1287398"/>
                </a:lnTo>
                <a:lnTo>
                  <a:pt x="825208" y="1241171"/>
                </a:lnTo>
                <a:lnTo>
                  <a:pt x="796289" y="1241171"/>
                </a:lnTo>
                <a:lnTo>
                  <a:pt x="792352" y="1240408"/>
                </a:lnTo>
                <a:lnTo>
                  <a:pt x="790575" y="1237360"/>
                </a:lnTo>
                <a:lnTo>
                  <a:pt x="783728" y="1226712"/>
                </a:lnTo>
                <a:close/>
              </a:path>
              <a:path w="830579" h="1287779">
                <a:moveTo>
                  <a:pt x="794393" y="1219848"/>
                </a:moveTo>
                <a:lnTo>
                  <a:pt x="783728" y="1226712"/>
                </a:lnTo>
                <a:lnTo>
                  <a:pt x="790649" y="1237487"/>
                </a:lnTo>
                <a:lnTo>
                  <a:pt x="792352" y="1240408"/>
                </a:lnTo>
                <a:lnTo>
                  <a:pt x="796289" y="1241171"/>
                </a:lnTo>
                <a:lnTo>
                  <a:pt x="799338" y="1239265"/>
                </a:lnTo>
                <a:lnTo>
                  <a:pt x="802259" y="1237487"/>
                </a:lnTo>
                <a:lnTo>
                  <a:pt x="803148" y="1233551"/>
                </a:lnTo>
                <a:lnTo>
                  <a:pt x="801243" y="1230502"/>
                </a:lnTo>
                <a:lnTo>
                  <a:pt x="794393" y="1219848"/>
                </a:lnTo>
                <a:close/>
              </a:path>
              <a:path w="830579" h="1287779">
                <a:moveTo>
                  <a:pt x="821054" y="1202689"/>
                </a:moveTo>
                <a:lnTo>
                  <a:pt x="794393" y="1219848"/>
                </a:lnTo>
                <a:lnTo>
                  <a:pt x="801243" y="1230502"/>
                </a:lnTo>
                <a:lnTo>
                  <a:pt x="803148" y="1233551"/>
                </a:lnTo>
                <a:lnTo>
                  <a:pt x="802259" y="1237487"/>
                </a:lnTo>
                <a:lnTo>
                  <a:pt x="799338" y="1239265"/>
                </a:lnTo>
                <a:lnTo>
                  <a:pt x="796289" y="1241171"/>
                </a:lnTo>
                <a:lnTo>
                  <a:pt x="825208" y="1241171"/>
                </a:lnTo>
                <a:lnTo>
                  <a:pt x="821054" y="1202689"/>
                </a:lnTo>
                <a:close/>
              </a:path>
              <a:path w="830579" h="1287779">
                <a:moveTo>
                  <a:pt x="6731" y="0"/>
                </a:moveTo>
                <a:lnTo>
                  <a:pt x="888" y="3809"/>
                </a:lnTo>
                <a:lnTo>
                  <a:pt x="0" y="7747"/>
                </a:lnTo>
                <a:lnTo>
                  <a:pt x="1904" y="10667"/>
                </a:lnTo>
                <a:lnTo>
                  <a:pt x="783728" y="1226712"/>
                </a:lnTo>
                <a:lnTo>
                  <a:pt x="794393" y="1219848"/>
                </a:lnTo>
                <a:lnTo>
                  <a:pt x="12573" y="3809"/>
                </a:lnTo>
                <a:lnTo>
                  <a:pt x="10668" y="888"/>
                </a:lnTo>
                <a:lnTo>
                  <a:pt x="6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564760" y="2938525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1226712"/>
                </a:moveTo>
                <a:lnTo>
                  <a:pt x="756919" y="1243964"/>
                </a:lnTo>
                <a:lnTo>
                  <a:pt x="830199" y="1287398"/>
                </a:lnTo>
                <a:lnTo>
                  <a:pt x="825208" y="1241171"/>
                </a:lnTo>
                <a:lnTo>
                  <a:pt x="796289" y="1241171"/>
                </a:lnTo>
                <a:lnTo>
                  <a:pt x="792352" y="1240408"/>
                </a:lnTo>
                <a:lnTo>
                  <a:pt x="790575" y="1237360"/>
                </a:lnTo>
                <a:lnTo>
                  <a:pt x="783728" y="1226712"/>
                </a:lnTo>
                <a:close/>
              </a:path>
              <a:path w="830579" h="1287779">
                <a:moveTo>
                  <a:pt x="794393" y="1219848"/>
                </a:moveTo>
                <a:lnTo>
                  <a:pt x="783728" y="1226712"/>
                </a:lnTo>
                <a:lnTo>
                  <a:pt x="790649" y="1237487"/>
                </a:lnTo>
                <a:lnTo>
                  <a:pt x="792352" y="1240408"/>
                </a:lnTo>
                <a:lnTo>
                  <a:pt x="796289" y="1241171"/>
                </a:lnTo>
                <a:lnTo>
                  <a:pt x="799338" y="1239265"/>
                </a:lnTo>
                <a:lnTo>
                  <a:pt x="802259" y="1237487"/>
                </a:lnTo>
                <a:lnTo>
                  <a:pt x="803148" y="1233551"/>
                </a:lnTo>
                <a:lnTo>
                  <a:pt x="801242" y="1230502"/>
                </a:lnTo>
                <a:lnTo>
                  <a:pt x="794393" y="1219848"/>
                </a:lnTo>
                <a:close/>
              </a:path>
              <a:path w="830579" h="1287779">
                <a:moveTo>
                  <a:pt x="821054" y="1202689"/>
                </a:moveTo>
                <a:lnTo>
                  <a:pt x="794393" y="1219848"/>
                </a:lnTo>
                <a:lnTo>
                  <a:pt x="801242" y="1230502"/>
                </a:lnTo>
                <a:lnTo>
                  <a:pt x="803148" y="1233551"/>
                </a:lnTo>
                <a:lnTo>
                  <a:pt x="802259" y="1237487"/>
                </a:lnTo>
                <a:lnTo>
                  <a:pt x="799338" y="1239265"/>
                </a:lnTo>
                <a:lnTo>
                  <a:pt x="796289" y="1241171"/>
                </a:lnTo>
                <a:lnTo>
                  <a:pt x="825208" y="1241171"/>
                </a:lnTo>
                <a:lnTo>
                  <a:pt x="821054" y="1202689"/>
                </a:lnTo>
                <a:close/>
              </a:path>
              <a:path w="830579" h="1287779">
                <a:moveTo>
                  <a:pt x="6730" y="0"/>
                </a:moveTo>
                <a:lnTo>
                  <a:pt x="888" y="3809"/>
                </a:lnTo>
                <a:lnTo>
                  <a:pt x="0" y="7747"/>
                </a:lnTo>
                <a:lnTo>
                  <a:pt x="1904" y="10667"/>
                </a:lnTo>
                <a:lnTo>
                  <a:pt x="783728" y="1226712"/>
                </a:lnTo>
                <a:lnTo>
                  <a:pt x="794393" y="1219848"/>
                </a:lnTo>
                <a:lnTo>
                  <a:pt x="12573" y="3809"/>
                </a:lnTo>
                <a:lnTo>
                  <a:pt x="10667" y="888"/>
                </a:lnTo>
                <a:lnTo>
                  <a:pt x="67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387847" y="2938652"/>
            <a:ext cx="922019" cy="1196340"/>
          </a:xfrm>
          <a:custGeom>
            <a:avLst/>
            <a:gdLst/>
            <a:ahLst/>
            <a:cxnLst/>
            <a:rect l="l" t="t" r="r" b="b"/>
            <a:pathLst>
              <a:path w="922020" h="1196339">
                <a:moveTo>
                  <a:pt x="870058" y="1139255"/>
                </a:moveTo>
                <a:lnTo>
                  <a:pt x="844803" y="1158621"/>
                </a:lnTo>
                <a:lnTo>
                  <a:pt x="921512" y="1195831"/>
                </a:lnTo>
                <a:lnTo>
                  <a:pt x="913112" y="1152652"/>
                </a:lnTo>
                <a:lnTo>
                  <a:pt x="883919" y="1152652"/>
                </a:lnTo>
                <a:lnTo>
                  <a:pt x="879855" y="1152144"/>
                </a:lnTo>
                <a:lnTo>
                  <a:pt x="877824" y="1149350"/>
                </a:lnTo>
                <a:lnTo>
                  <a:pt x="870058" y="1139255"/>
                </a:lnTo>
                <a:close/>
              </a:path>
              <a:path w="922020" h="1196339">
                <a:moveTo>
                  <a:pt x="880123" y="1131537"/>
                </a:moveTo>
                <a:lnTo>
                  <a:pt x="870058" y="1139255"/>
                </a:lnTo>
                <a:lnTo>
                  <a:pt x="877824" y="1149350"/>
                </a:lnTo>
                <a:lnTo>
                  <a:pt x="879855" y="1152144"/>
                </a:lnTo>
                <a:lnTo>
                  <a:pt x="883919" y="1152652"/>
                </a:lnTo>
                <a:lnTo>
                  <a:pt x="889507" y="1148333"/>
                </a:lnTo>
                <a:lnTo>
                  <a:pt x="890015" y="1144397"/>
                </a:lnTo>
                <a:lnTo>
                  <a:pt x="880123" y="1131537"/>
                </a:lnTo>
                <a:close/>
              </a:path>
              <a:path w="922020" h="1196339">
                <a:moveTo>
                  <a:pt x="905255" y="1112265"/>
                </a:moveTo>
                <a:lnTo>
                  <a:pt x="880123" y="1131537"/>
                </a:lnTo>
                <a:lnTo>
                  <a:pt x="890015" y="1144397"/>
                </a:lnTo>
                <a:lnTo>
                  <a:pt x="889507" y="1148333"/>
                </a:lnTo>
                <a:lnTo>
                  <a:pt x="883919" y="1152652"/>
                </a:lnTo>
                <a:lnTo>
                  <a:pt x="913112" y="1152652"/>
                </a:lnTo>
                <a:lnTo>
                  <a:pt x="905255" y="1112265"/>
                </a:lnTo>
                <a:close/>
              </a:path>
              <a:path w="922020" h="1196339">
                <a:moveTo>
                  <a:pt x="5968" y="0"/>
                </a:moveTo>
                <a:lnTo>
                  <a:pt x="507" y="4190"/>
                </a:lnTo>
                <a:lnTo>
                  <a:pt x="0" y="8254"/>
                </a:lnTo>
                <a:lnTo>
                  <a:pt x="2031" y="10922"/>
                </a:lnTo>
                <a:lnTo>
                  <a:pt x="870058" y="1139255"/>
                </a:lnTo>
                <a:lnTo>
                  <a:pt x="880123" y="1131537"/>
                </a:lnTo>
                <a:lnTo>
                  <a:pt x="10032" y="507"/>
                </a:lnTo>
                <a:lnTo>
                  <a:pt x="5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302121" y="2938525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79" h="1287779">
                <a:moveTo>
                  <a:pt x="783728" y="1226712"/>
                </a:moveTo>
                <a:lnTo>
                  <a:pt x="756920" y="1243964"/>
                </a:lnTo>
                <a:lnTo>
                  <a:pt x="830199" y="1287398"/>
                </a:lnTo>
                <a:lnTo>
                  <a:pt x="825208" y="1241171"/>
                </a:lnTo>
                <a:lnTo>
                  <a:pt x="796289" y="1241171"/>
                </a:lnTo>
                <a:lnTo>
                  <a:pt x="792352" y="1240408"/>
                </a:lnTo>
                <a:lnTo>
                  <a:pt x="790575" y="1237360"/>
                </a:lnTo>
                <a:lnTo>
                  <a:pt x="783728" y="1226712"/>
                </a:lnTo>
                <a:close/>
              </a:path>
              <a:path w="830579" h="1287779">
                <a:moveTo>
                  <a:pt x="794393" y="1219848"/>
                </a:moveTo>
                <a:lnTo>
                  <a:pt x="783728" y="1226712"/>
                </a:lnTo>
                <a:lnTo>
                  <a:pt x="790649" y="1237487"/>
                </a:lnTo>
                <a:lnTo>
                  <a:pt x="792352" y="1240408"/>
                </a:lnTo>
                <a:lnTo>
                  <a:pt x="796289" y="1241171"/>
                </a:lnTo>
                <a:lnTo>
                  <a:pt x="799337" y="1239265"/>
                </a:lnTo>
                <a:lnTo>
                  <a:pt x="802258" y="1237487"/>
                </a:lnTo>
                <a:lnTo>
                  <a:pt x="803148" y="1233551"/>
                </a:lnTo>
                <a:lnTo>
                  <a:pt x="801243" y="1230502"/>
                </a:lnTo>
                <a:lnTo>
                  <a:pt x="794393" y="1219848"/>
                </a:lnTo>
                <a:close/>
              </a:path>
              <a:path w="830579" h="1287779">
                <a:moveTo>
                  <a:pt x="821054" y="1202689"/>
                </a:moveTo>
                <a:lnTo>
                  <a:pt x="794393" y="1219848"/>
                </a:lnTo>
                <a:lnTo>
                  <a:pt x="801243" y="1230502"/>
                </a:lnTo>
                <a:lnTo>
                  <a:pt x="803148" y="1233551"/>
                </a:lnTo>
                <a:lnTo>
                  <a:pt x="802258" y="1237487"/>
                </a:lnTo>
                <a:lnTo>
                  <a:pt x="799337" y="1239265"/>
                </a:lnTo>
                <a:lnTo>
                  <a:pt x="796289" y="1241171"/>
                </a:lnTo>
                <a:lnTo>
                  <a:pt x="825208" y="1241171"/>
                </a:lnTo>
                <a:lnTo>
                  <a:pt x="821054" y="1202689"/>
                </a:lnTo>
                <a:close/>
              </a:path>
              <a:path w="830579" h="1287779">
                <a:moveTo>
                  <a:pt x="6730" y="0"/>
                </a:moveTo>
                <a:lnTo>
                  <a:pt x="888" y="3809"/>
                </a:lnTo>
                <a:lnTo>
                  <a:pt x="0" y="7747"/>
                </a:lnTo>
                <a:lnTo>
                  <a:pt x="1904" y="10667"/>
                </a:lnTo>
                <a:lnTo>
                  <a:pt x="783728" y="1226712"/>
                </a:lnTo>
                <a:lnTo>
                  <a:pt x="794393" y="1219848"/>
                </a:lnTo>
                <a:lnTo>
                  <a:pt x="12573" y="3809"/>
                </a:lnTo>
                <a:lnTo>
                  <a:pt x="10667" y="888"/>
                </a:lnTo>
                <a:lnTo>
                  <a:pt x="67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58635" y="1698497"/>
            <a:ext cx="843280" cy="2567940"/>
          </a:xfrm>
          <a:custGeom>
            <a:avLst/>
            <a:gdLst/>
            <a:ahLst/>
            <a:cxnLst/>
            <a:rect l="l" t="t" r="r" b="b"/>
            <a:pathLst>
              <a:path w="843280" h="2567940">
                <a:moveTo>
                  <a:pt x="800742" y="2496855"/>
                </a:moveTo>
                <a:lnTo>
                  <a:pt x="770496" y="2506598"/>
                </a:lnTo>
                <a:lnTo>
                  <a:pt x="830084" y="2567431"/>
                </a:lnTo>
                <a:lnTo>
                  <a:pt x="838290" y="2514091"/>
                </a:lnTo>
                <a:lnTo>
                  <a:pt x="809256" y="2514091"/>
                </a:lnTo>
                <a:lnTo>
                  <a:pt x="805688" y="2512313"/>
                </a:lnTo>
                <a:lnTo>
                  <a:pt x="804608" y="2508884"/>
                </a:lnTo>
                <a:lnTo>
                  <a:pt x="800742" y="2496855"/>
                </a:lnTo>
                <a:close/>
              </a:path>
              <a:path w="843280" h="2567940">
                <a:moveTo>
                  <a:pt x="812807" y="2492969"/>
                </a:moveTo>
                <a:lnTo>
                  <a:pt x="800742" y="2496855"/>
                </a:lnTo>
                <a:lnTo>
                  <a:pt x="804608" y="2508884"/>
                </a:lnTo>
                <a:lnTo>
                  <a:pt x="805688" y="2512313"/>
                </a:lnTo>
                <a:lnTo>
                  <a:pt x="809256" y="2514091"/>
                </a:lnTo>
                <a:lnTo>
                  <a:pt x="812596" y="2513075"/>
                </a:lnTo>
                <a:lnTo>
                  <a:pt x="815936" y="2511932"/>
                </a:lnTo>
                <a:lnTo>
                  <a:pt x="817778" y="2508376"/>
                </a:lnTo>
                <a:lnTo>
                  <a:pt x="816698" y="2505074"/>
                </a:lnTo>
                <a:lnTo>
                  <a:pt x="812807" y="2492969"/>
                </a:lnTo>
                <a:close/>
              </a:path>
              <a:path w="843280" h="2567940">
                <a:moveTo>
                  <a:pt x="843038" y="2483230"/>
                </a:moveTo>
                <a:lnTo>
                  <a:pt x="812807" y="2492969"/>
                </a:lnTo>
                <a:lnTo>
                  <a:pt x="816698" y="2505074"/>
                </a:lnTo>
                <a:lnTo>
                  <a:pt x="817778" y="2508376"/>
                </a:lnTo>
                <a:lnTo>
                  <a:pt x="815936" y="2511932"/>
                </a:lnTo>
                <a:lnTo>
                  <a:pt x="812596" y="2513075"/>
                </a:lnTo>
                <a:lnTo>
                  <a:pt x="809256" y="2514091"/>
                </a:lnTo>
                <a:lnTo>
                  <a:pt x="838290" y="2514091"/>
                </a:lnTo>
                <a:lnTo>
                  <a:pt x="843038" y="2483230"/>
                </a:lnTo>
                <a:close/>
              </a:path>
              <a:path w="843280" h="2567940">
                <a:moveTo>
                  <a:pt x="8521" y="0"/>
                </a:moveTo>
                <a:lnTo>
                  <a:pt x="5181" y="1015"/>
                </a:lnTo>
                <a:lnTo>
                  <a:pt x="1841" y="2158"/>
                </a:lnTo>
                <a:lnTo>
                  <a:pt x="0" y="5714"/>
                </a:lnTo>
                <a:lnTo>
                  <a:pt x="1079" y="9016"/>
                </a:lnTo>
                <a:lnTo>
                  <a:pt x="800742" y="2496855"/>
                </a:lnTo>
                <a:lnTo>
                  <a:pt x="812807" y="2492969"/>
                </a:lnTo>
                <a:lnTo>
                  <a:pt x="13169" y="5206"/>
                </a:lnTo>
                <a:lnTo>
                  <a:pt x="12103" y="1777"/>
                </a:lnTo>
                <a:lnTo>
                  <a:pt x="85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181480" y="2985769"/>
            <a:ext cx="830580" cy="1287780"/>
          </a:xfrm>
          <a:custGeom>
            <a:avLst/>
            <a:gdLst/>
            <a:ahLst/>
            <a:cxnLst/>
            <a:rect l="l" t="t" r="r" b="b"/>
            <a:pathLst>
              <a:path w="830580" h="1287779">
                <a:moveTo>
                  <a:pt x="783728" y="60686"/>
                </a:moveTo>
                <a:lnTo>
                  <a:pt x="0" y="1279652"/>
                </a:lnTo>
                <a:lnTo>
                  <a:pt x="850" y="1283589"/>
                </a:lnTo>
                <a:lnTo>
                  <a:pt x="6756" y="1287399"/>
                </a:lnTo>
                <a:lnTo>
                  <a:pt x="10680" y="1286510"/>
                </a:lnTo>
                <a:lnTo>
                  <a:pt x="12585" y="1283589"/>
                </a:lnTo>
                <a:lnTo>
                  <a:pt x="794393" y="67550"/>
                </a:lnTo>
                <a:lnTo>
                  <a:pt x="783728" y="60686"/>
                </a:lnTo>
                <a:close/>
              </a:path>
              <a:path w="830580" h="1287779">
                <a:moveTo>
                  <a:pt x="825208" y="46228"/>
                </a:moveTo>
                <a:lnTo>
                  <a:pt x="796289" y="46228"/>
                </a:lnTo>
                <a:lnTo>
                  <a:pt x="799338" y="48133"/>
                </a:lnTo>
                <a:lnTo>
                  <a:pt x="802258" y="49911"/>
                </a:lnTo>
                <a:lnTo>
                  <a:pt x="803148" y="53848"/>
                </a:lnTo>
                <a:lnTo>
                  <a:pt x="801243" y="56896"/>
                </a:lnTo>
                <a:lnTo>
                  <a:pt x="794393" y="67550"/>
                </a:lnTo>
                <a:lnTo>
                  <a:pt x="821055" y="84709"/>
                </a:lnTo>
                <a:lnTo>
                  <a:pt x="825208" y="46228"/>
                </a:lnTo>
                <a:close/>
              </a:path>
              <a:path w="830580" h="1287779">
                <a:moveTo>
                  <a:pt x="796289" y="46228"/>
                </a:moveTo>
                <a:lnTo>
                  <a:pt x="792352" y="46990"/>
                </a:lnTo>
                <a:lnTo>
                  <a:pt x="790575" y="50038"/>
                </a:lnTo>
                <a:lnTo>
                  <a:pt x="783728" y="60686"/>
                </a:lnTo>
                <a:lnTo>
                  <a:pt x="794393" y="67550"/>
                </a:lnTo>
                <a:lnTo>
                  <a:pt x="801243" y="56896"/>
                </a:lnTo>
                <a:lnTo>
                  <a:pt x="803148" y="53848"/>
                </a:lnTo>
                <a:lnTo>
                  <a:pt x="802258" y="49911"/>
                </a:lnTo>
                <a:lnTo>
                  <a:pt x="799338" y="48133"/>
                </a:lnTo>
                <a:lnTo>
                  <a:pt x="796289" y="46228"/>
                </a:lnTo>
                <a:close/>
              </a:path>
              <a:path w="830580" h="1287779">
                <a:moveTo>
                  <a:pt x="830199" y="0"/>
                </a:moveTo>
                <a:lnTo>
                  <a:pt x="756919" y="43434"/>
                </a:lnTo>
                <a:lnTo>
                  <a:pt x="783728" y="60686"/>
                </a:lnTo>
                <a:lnTo>
                  <a:pt x="790649" y="49911"/>
                </a:lnTo>
                <a:lnTo>
                  <a:pt x="792352" y="46990"/>
                </a:lnTo>
                <a:lnTo>
                  <a:pt x="796289" y="46228"/>
                </a:lnTo>
                <a:lnTo>
                  <a:pt x="825208" y="46228"/>
                </a:lnTo>
                <a:lnTo>
                  <a:pt x="830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005329" y="5233669"/>
            <a:ext cx="920750" cy="76200"/>
          </a:xfrm>
          <a:custGeom>
            <a:avLst/>
            <a:gdLst/>
            <a:ahLst/>
            <a:cxnLst/>
            <a:rect l="l" t="t" r="r" b="b"/>
            <a:pathLst>
              <a:path w="920750" h="76200">
                <a:moveTo>
                  <a:pt x="844550" y="0"/>
                </a:moveTo>
                <a:lnTo>
                  <a:pt x="844550" y="76200"/>
                </a:lnTo>
                <a:lnTo>
                  <a:pt x="908050" y="44450"/>
                </a:lnTo>
                <a:lnTo>
                  <a:pt x="860806" y="44450"/>
                </a:lnTo>
                <a:lnTo>
                  <a:pt x="863600" y="41655"/>
                </a:lnTo>
                <a:lnTo>
                  <a:pt x="863600" y="34543"/>
                </a:lnTo>
                <a:lnTo>
                  <a:pt x="860806" y="31750"/>
                </a:lnTo>
                <a:lnTo>
                  <a:pt x="908050" y="31750"/>
                </a:lnTo>
                <a:lnTo>
                  <a:pt x="844550" y="0"/>
                </a:lnTo>
                <a:close/>
              </a:path>
              <a:path w="920750" h="76200">
                <a:moveTo>
                  <a:pt x="84455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844550" y="44450"/>
                </a:lnTo>
                <a:lnTo>
                  <a:pt x="844550" y="31750"/>
                </a:lnTo>
                <a:close/>
              </a:path>
              <a:path w="920750" h="76200">
                <a:moveTo>
                  <a:pt x="908050" y="31750"/>
                </a:moveTo>
                <a:lnTo>
                  <a:pt x="860806" y="31750"/>
                </a:lnTo>
                <a:lnTo>
                  <a:pt x="863600" y="34543"/>
                </a:lnTo>
                <a:lnTo>
                  <a:pt x="863600" y="41655"/>
                </a:lnTo>
                <a:lnTo>
                  <a:pt x="860806" y="44450"/>
                </a:lnTo>
                <a:lnTo>
                  <a:pt x="908050" y="44450"/>
                </a:lnTo>
                <a:lnTo>
                  <a:pt x="920750" y="38100"/>
                </a:lnTo>
                <a:lnTo>
                  <a:pt x="9080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181582" y="4258817"/>
            <a:ext cx="830580" cy="1013460"/>
          </a:xfrm>
          <a:custGeom>
            <a:avLst/>
            <a:gdLst/>
            <a:ahLst/>
            <a:cxnLst/>
            <a:rect l="l" t="t" r="r" b="b"/>
            <a:pathLst>
              <a:path w="830580" h="1013460">
                <a:moveTo>
                  <a:pt x="776956" y="958021"/>
                </a:moveTo>
                <a:lnTo>
                  <a:pt x="752373" y="978153"/>
                </a:lnTo>
                <a:lnTo>
                  <a:pt x="830097" y="1012951"/>
                </a:lnTo>
                <a:lnTo>
                  <a:pt x="820584" y="970914"/>
                </a:lnTo>
                <a:lnTo>
                  <a:pt x="791235" y="970914"/>
                </a:lnTo>
                <a:lnTo>
                  <a:pt x="787171" y="970533"/>
                </a:lnTo>
                <a:lnTo>
                  <a:pt x="785012" y="967866"/>
                </a:lnTo>
                <a:lnTo>
                  <a:pt x="776956" y="958021"/>
                </a:lnTo>
                <a:close/>
              </a:path>
              <a:path w="830580" h="1013460">
                <a:moveTo>
                  <a:pt x="786794" y="949964"/>
                </a:moveTo>
                <a:lnTo>
                  <a:pt x="776956" y="958021"/>
                </a:lnTo>
                <a:lnTo>
                  <a:pt x="785012" y="967866"/>
                </a:lnTo>
                <a:lnTo>
                  <a:pt x="787171" y="970533"/>
                </a:lnTo>
                <a:lnTo>
                  <a:pt x="791235" y="970914"/>
                </a:lnTo>
                <a:lnTo>
                  <a:pt x="793902" y="968755"/>
                </a:lnTo>
                <a:lnTo>
                  <a:pt x="796569" y="966469"/>
                </a:lnTo>
                <a:lnTo>
                  <a:pt x="797077" y="962532"/>
                </a:lnTo>
                <a:lnTo>
                  <a:pt x="786794" y="949964"/>
                </a:lnTo>
                <a:close/>
              </a:path>
              <a:path w="830580" h="1013460">
                <a:moveTo>
                  <a:pt x="811301" y="929893"/>
                </a:moveTo>
                <a:lnTo>
                  <a:pt x="786794" y="949964"/>
                </a:lnTo>
                <a:lnTo>
                  <a:pt x="797077" y="962532"/>
                </a:lnTo>
                <a:lnTo>
                  <a:pt x="796569" y="966469"/>
                </a:lnTo>
                <a:lnTo>
                  <a:pt x="793902" y="968755"/>
                </a:lnTo>
                <a:lnTo>
                  <a:pt x="791235" y="970914"/>
                </a:lnTo>
                <a:lnTo>
                  <a:pt x="820584" y="970914"/>
                </a:lnTo>
                <a:lnTo>
                  <a:pt x="811301" y="929893"/>
                </a:lnTo>
                <a:close/>
              </a:path>
              <a:path w="830580" h="1013460">
                <a:moveTo>
                  <a:pt x="5829" y="0"/>
                </a:moveTo>
                <a:lnTo>
                  <a:pt x="3111" y="2158"/>
                </a:lnTo>
                <a:lnTo>
                  <a:pt x="406" y="4444"/>
                </a:lnTo>
                <a:lnTo>
                  <a:pt x="0" y="8381"/>
                </a:lnTo>
                <a:lnTo>
                  <a:pt x="2222" y="11175"/>
                </a:lnTo>
                <a:lnTo>
                  <a:pt x="776956" y="958021"/>
                </a:lnTo>
                <a:lnTo>
                  <a:pt x="786794" y="949964"/>
                </a:lnTo>
                <a:lnTo>
                  <a:pt x="12052" y="3048"/>
                </a:lnTo>
                <a:lnTo>
                  <a:pt x="9829" y="380"/>
                </a:lnTo>
                <a:lnTo>
                  <a:pt x="5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004441" y="2985769"/>
            <a:ext cx="929005" cy="2293620"/>
          </a:xfrm>
          <a:custGeom>
            <a:avLst/>
            <a:gdLst/>
            <a:ahLst/>
            <a:cxnLst/>
            <a:rect l="l" t="t" r="r" b="b"/>
            <a:pathLst>
              <a:path w="929005" h="2293620">
                <a:moveTo>
                  <a:pt x="887477" y="68385"/>
                </a:moveTo>
                <a:lnTo>
                  <a:pt x="1396" y="2283587"/>
                </a:lnTo>
                <a:lnTo>
                  <a:pt x="0" y="2286889"/>
                </a:lnTo>
                <a:lnTo>
                  <a:pt x="1650" y="2290572"/>
                </a:lnTo>
                <a:lnTo>
                  <a:pt x="4825" y="2291842"/>
                </a:lnTo>
                <a:lnTo>
                  <a:pt x="8127" y="2293239"/>
                </a:lnTo>
                <a:lnTo>
                  <a:pt x="11810" y="2291588"/>
                </a:lnTo>
                <a:lnTo>
                  <a:pt x="899285" y="73092"/>
                </a:lnTo>
                <a:lnTo>
                  <a:pt x="887477" y="68385"/>
                </a:lnTo>
                <a:close/>
              </a:path>
              <a:path w="929005" h="2293620">
                <a:moveTo>
                  <a:pt x="925982" y="51816"/>
                </a:moveTo>
                <a:lnTo>
                  <a:pt x="897127" y="51816"/>
                </a:lnTo>
                <a:lnTo>
                  <a:pt x="903732" y="54356"/>
                </a:lnTo>
                <a:lnTo>
                  <a:pt x="905256" y="58039"/>
                </a:lnTo>
                <a:lnTo>
                  <a:pt x="903985" y="61341"/>
                </a:lnTo>
                <a:lnTo>
                  <a:pt x="899285" y="73092"/>
                </a:lnTo>
                <a:lnTo>
                  <a:pt x="928751" y="84836"/>
                </a:lnTo>
                <a:lnTo>
                  <a:pt x="925982" y="51816"/>
                </a:lnTo>
                <a:close/>
              </a:path>
              <a:path w="929005" h="2293620">
                <a:moveTo>
                  <a:pt x="897127" y="51816"/>
                </a:moveTo>
                <a:lnTo>
                  <a:pt x="893444" y="53340"/>
                </a:lnTo>
                <a:lnTo>
                  <a:pt x="892175" y="56642"/>
                </a:lnTo>
                <a:lnTo>
                  <a:pt x="887477" y="68385"/>
                </a:lnTo>
                <a:lnTo>
                  <a:pt x="899285" y="73092"/>
                </a:lnTo>
                <a:lnTo>
                  <a:pt x="903985" y="61341"/>
                </a:lnTo>
                <a:lnTo>
                  <a:pt x="905256" y="58039"/>
                </a:lnTo>
                <a:lnTo>
                  <a:pt x="903732" y="54356"/>
                </a:lnTo>
                <a:lnTo>
                  <a:pt x="897127" y="51816"/>
                </a:lnTo>
                <a:close/>
              </a:path>
              <a:path w="929005" h="2293620">
                <a:moveTo>
                  <a:pt x="921638" y="0"/>
                </a:moveTo>
                <a:lnTo>
                  <a:pt x="858011" y="56642"/>
                </a:lnTo>
                <a:lnTo>
                  <a:pt x="887477" y="68385"/>
                </a:lnTo>
                <a:lnTo>
                  <a:pt x="892175" y="56642"/>
                </a:lnTo>
                <a:lnTo>
                  <a:pt x="893444" y="53340"/>
                </a:lnTo>
                <a:lnTo>
                  <a:pt x="897127" y="51816"/>
                </a:lnTo>
                <a:lnTo>
                  <a:pt x="925982" y="51816"/>
                </a:lnTo>
                <a:lnTo>
                  <a:pt x="921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004441" y="1705609"/>
            <a:ext cx="922019" cy="1287780"/>
          </a:xfrm>
          <a:custGeom>
            <a:avLst/>
            <a:gdLst/>
            <a:ahLst/>
            <a:cxnLst/>
            <a:rect l="l" t="t" r="r" b="b"/>
            <a:pathLst>
              <a:path w="922019" h="1287780">
                <a:moveTo>
                  <a:pt x="872193" y="58376"/>
                </a:moveTo>
                <a:lnTo>
                  <a:pt x="2031" y="1276477"/>
                </a:lnTo>
                <a:lnTo>
                  <a:pt x="0" y="1279271"/>
                </a:lnTo>
                <a:lnTo>
                  <a:pt x="634" y="1283334"/>
                </a:lnTo>
                <a:lnTo>
                  <a:pt x="3556" y="1285367"/>
                </a:lnTo>
                <a:lnTo>
                  <a:pt x="6350" y="1287399"/>
                </a:lnTo>
                <a:lnTo>
                  <a:pt x="10413" y="1286764"/>
                </a:lnTo>
                <a:lnTo>
                  <a:pt x="12445" y="1283843"/>
                </a:lnTo>
                <a:lnTo>
                  <a:pt x="882485" y="65736"/>
                </a:lnTo>
                <a:lnTo>
                  <a:pt x="872193" y="58376"/>
                </a:lnTo>
                <a:close/>
              </a:path>
              <a:path w="922019" h="1287780">
                <a:moveTo>
                  <a:pt x="914599" y="44450"/>
                </a:moveTo>
                <a:lnTo>
                  <a:pt x="885570" y="44450"/>
                </a:lnTo>
                <a:lnTo>
                  <a:pt x="888364" y="46481"/>
                </a:lnTo>
                <a:lnTo>
                  <a:pt x="891285" y="48514"/>
                </a:lnTo>
                <a:lnTo>
                  <a:pt x="891920" y="52450"/>
                </a:lnTo>
                <a:lnTo>
                  <a:pt x="889888" y="55372"/>
                </a:lnTo>
                <a:lnTo>
                  <a:pt x="882485" y="65736"/>
                </a:lnTo>
                <a:lnTo>
                  <a:pt x="908303" y="84200"/>
                </a:lnTo>
                <a:lnTo>
                  <a:pt x="914599" y="44450"/>
                </a:lnTo>
                <a:close/>
              </a:path>
              <a:path w="922019" h="1287780">
                <a:moveTo>
                  <a:pt x="885570" y="44450"/>
                </a:moveTo>
                <a:lnTo>
                  <a:pt x="881633" y="45084"/>
                </a:lnTo>
                <a:lnTo>
                  <a:pt x="879601" y="48005"/>
                </a:lnTo>
                <a:lnTo>
                  <a:pt x="872193" y="58376"/>
                </a:lnTo>
                <a:lnTo>
                  <a:pt x="882485" y="65736"/>
                </a:lnTo>
                <a:lnTo>
                  <a:pt x="889888" y="55372"/>
                </a:lnTo>
                <a:lnTo>
                  <a:pt x="891920" y="52450"/>
                </a:lnTo>
                <a:lnTo>
                  <a:pt x="891285" y="48514"/>
                </a:lnTo>
                <a:lnTo>
                  <a:pt x="888364" y="46481"/>
                </a:lnTo>
                <a:lnTo>
                  <a:pt x="885570" y="44450"/>
                </a:lnTo>
                <a:close/>
              </a:path>
              <a:path w="922019" h="1287780">
                <a:moveTo>
                  <a:pt x="921638" y="0"/>
                </a:moveTo>
                <a:lnTo>
                  <a:pt x="846327" y="39877"/>
                </a:lnTo>
                <a:lnTo>
                  <a:pt x="872193" y="58376"/>
                </a:lnTo>
                <a:lnTo>
                  <a:pt x="879601" y="48005"/>
                </a:lnTo>
                <a:lnTo>
                  <a:pt x="881633" y="45084"/>
                </a:lnTo>
                <a:lnTo>
                  <a:pt x="885570" y="44450"/>
                </a:lnTo>
                <a:lnTo>
                  <a:pt x="914599" y="44450"/>
                </a:lnTo>
                <a:lnTo>
                  <a:pt x="921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004567" y="2978657"/>
            <a:ext cx="922019" cy="1196340"/>
          </a:xfrm>
          <a:custGeom>
            <a:avLst/>
            <a:gdLst/>
            <a:ahLst/>
            <a:cxnLst/>
            <a:rect l="l" t="t" r="r" b="b"/>
            <a:pathLst>
              <a:path w="922019" h="1196339">
                <a:moveTo>
                  <a:pt x="870058" y="1139255"/>
                </a:moveTo>
                <a:lnTo>
                  <a:pt x="844804" y="1158621"/>
                </a:lnTo>
                <a:lnTo>
                  <a:pt x="921512" y="1195831"/>
                </a:lnTo>
                <a:lnTo>
                  <a:pt x="913112" y="1152652"/>
                </a:lnTo>
                <a:lnTo>
                  <a:pt x="883919" y="1152652"/>
                </a:lnTo>
                <a:lnTo>
                  <a:pt x="879856" y="1152144"/>
                </a:lnTo>
                <a:lnTo>
                  <a:pt x="877824" y="1149350"/>
                </a:lnTo>
                <a:lnTo>
                  <a:pt x="870058" y="1139255"/>
                </a:lnTo>
                <a:close/>
              </a:path>
              <a:path w="922019" h="1196339">
                <a:moveTo>
                  <a:pt x="880123" y="1131537"/>
                </a:moveTo>
                <a:lnTo>
                  <a:pt x="870058" y="1139255"/>
                </a:lnTo>
                <a:lnTo>
                  <a:pt x="877824" y="1149350"/>
                </a:lnTo>
                <a:lnTo>
                  <a:pt x="879856" y="1152144"/>
                </a:lnTo>
                <a:lnTo>
                  <a:pt x="883919" y="1152652"/>
                </a:lnTo>
                <a:lnTo>
                  <a:pt x="889507" y="1148333"/>
                </a:lnTo>
                <a:lnTo>
                  <a:pt x="890015" y="1144397"/>
                </a:lnTo>
                <a:lnTo>
                  <a:pt x="880123" y="1131537"/>
                </a:lnTo>
                <a:close/>
              </a:path>
              <a:path w="922019" h="1196339">
                <a:moveTo>
                  <a:pt x="905256" y="1112266"/>
                </a:moveTo>
                <a:lnTo>
                  <a:pt x="880123" y="1131537"/>
                </a:lnTo>
                <a:lnTo>
                  <a:pt x="890015" y="1144397"/>
                </a:lnTo>
                <a:lnTo>
                  <a:pt x="889507" y="1148333"/>
                </a:lnTo>
                <a:lnTo>
                  <a:pt x="883919" y="1152652"/>
                </a:lnTo>
                <a:lnTo>
                  <a:pt x="913112" y="1152652"/>
                </a:lnTo>
                <a:lnTo>
                  <a:pt x="905256" y="1112266"/>
                </a:lnTo>
                <a:close/>
              </a:path>
              <a:path w="922019" h="1196339">
                <a:moveTo>
                  <a:pt x="5968" y="0"/>
                </a:moveTo>
                <a:lnTo>
                  <a:pt x="507" y="4191"/>
                </a:lnTo>
                <a:lnTo>
                  <a:pt x="0" y="8254"/>
                </a:lnTo>
                <a:lnTo>
                  <a:pt x="2031" y="10922"/>
                </a:lnTo>
                <a:lnTo>
                  <a:pt x="870058" y="1139255"/>
                </a:lnTo>
                <a:lnTo>
                  <a:pt x="880123" y="1131537"/>
                </a:lnTo>
                <a:lnTo>
                  <a:pt x="10032" y="507"/>
                </a:lnTo>
                <a:lnTo>
                  <a:pt x="5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3727830" y="9998285"/>
            <a:ext cx="177800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27830" y="9998285"/>
            <a:ext cx="177800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5000" y="473455"/>
            <a:ext cx="6362700" cy="538162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715">
              <a:lnSpc>
                <a:spcPct val="958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discarding other branches and keeping only the survivors at each node. If we  proceed until the last data bit we will obtain a total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distances of  [3],[7],[6] &amp;[8]. Of course, this is expected since we </a:t>
            </a:r>
            <a:r>
              <a:rPr dirty="0" sz="1600" spc="-15">
                <a:latin typeface="Times New Roman"/>
                <a:cs typeface="Times New Roman"/>
              </a:rPr>
              <a:t>made </a:t>
            </a:r>
            <a:r>
              <a:rPr dirty="0" sz="1600" spc="-5">
                <a:latin typeface="Times New Roman"/>
                <a:cs typeface="Times New Roman"/>
              </a:rPr>
              <a:t>three errors. The  path leading to the last node having </a:t>
            </a:r>
            <a:r>
              <a:rPr dirty="0" sz="1600" spc="-15">
                <a:latin typeface="Times New Roman"/>
                <a:cs typeface="Times New Roman"/>
              </a:rPr>
              <a:t>minimum Hamming </a:t>
            </a:r>
            <a:r>
              <a:rPr dirty="0" sz="1600" spc="-5">
                <a:latin typeface="Times New Roman"/>
                <a:cs typeface="Times New Roman"/>
              </a:rPr>
              <a:t>distance is selected.  This path is labeled bold giving the actual transmitted sequence 111 001 100  110 010 100 001 011…. And this gives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actual data bits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10110100…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5800"/>
              </a:lnSpc>
            </a:pPr>
            <a:r>
              <a:rPr dirty="0" sz="1600" spc="-5">
                <a:latin typeface="Times New Roman"/>
                <a:cs typeface="Times New Roman"/>
              </a:rPr>
              <a:t>The worked out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>
                <a:latin typeface="Times New Roman"/>
                <a:cs typeface="Times New Roman"/>
              </a:rPr>
              <a:t>for Viterbi </a:t>
            </a:r>
            <a:r>
              <a:rPr dirty="0" sz="1600" spc="-5">
                <a:latin typeface="Times New Roman"/>
                <a:cs typeface="Times New Roman"/>
              </a:rPr>
              <a:t>decoding procedure succeeds in  correcting the three chosen errors. However, if </a:t>
            </a:r>
            <a:r>
              <a:rPr dirty="0" sz="1600" spc="-15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errors are added, the  decoder will reach to </a:t>
            </a:r>
            <a:r>
              <a:rPr dirty="0" sz="1600" spc="-15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than one </a:t>
            </a:r>
            <a:r>
              <a:rPr dirty="0" sz="1600" spc="-10">
                <a:latin typeface="Times New Roman"/>
                <a:cs typeface="Times New Roman"/>
              </a:rPr>
              <a:t>optimum </a:t>
            </a:r>
            <a:r>
              <a:rPr dirty="0" sz="1600" spc="-5">
                <a:latin typeface="Times New Roman"/>
                <a:cs typeface="Times New Roman"/>
              </a:rPr>
              <a:t>solutions ( </a:t>
            </a:r>
            <a:r>
              <a:rPr dirty="0" sz="1600" spc="-15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than one paths  having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15">
                <a:latin typeface="Times New Roman"/>
                <a:cs typeface="Times New Roman"/>
              </a:rPr>
              <a:t>minimum </a:t>
            </a:r>
            <a:r>
              <a:rPr dirty="0" sz="1600" spc="-5">
                <a:latin typeface="Times New Roman"/>
                <a:cs typeface="Times New Roman"/>
              </a:rPr>
              <a:t>of total </a:t>
            </a:r>
            <a:r>
              <a:rPr dirty="0" sz="1600" spc="-15">
                <a:latin typeface="Times New Roman"/>
                <a:cs typeface="Times New Roman"/>
              </a:rPr>
              <a:t>Hamming </a:t>
            </a:r>
            <a:r>
              <a:rPr dirty="0" sz="1600" spc="-5">
                <a:latin typeface="Times New Roman"/>
                <a:cs typeface="Times New Roman"/>
              </a:rPr>
              <a:t>distance from the </a:t>
            </a:r>
            <a:r>
              <a:rPr dirty="0" sz="1600" spc="15">
                <a:latin typeface="Times New Roman"/>
                <a:cs typeface="Times New Roman"/>
              </a:rPr>
              <a:t>1</a:t>
            </a:r>
            <a:r>
              <a:rPr dirty="0" baseline="39682" sz="1575" spc="22">
                <a:latin typeface="Times New Roman"/>
                <a:cs typeface="Times New Roman"/>
              </a:rPr>
              <a:t>st </a:t>
            </a:r>
            <a:r>
              <a:rPr dirty="0" sz="1600" spc="-5">
                <a:latin typeface="Times New Roman"/>
                <a:cs typeface="Times New Roman"/>
              </a:rPr>
              <a:t>data bit up  to the last data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bits.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839"/>
              </a:lnSpc>
              <a:spcBef>
                <a:spcPts val="60"/>
              </a:spcBef>
            </a:pPr>
            <a:r>
              <a:rPr dirty="0" sz="1600" spc="-5">
                <a:latin typeface="Times New Roman"/>
                <a:cs typeface="Times New Roman"/>
              </a:rPr>
              <a:t>For convolutional codes to correct </a:t>
            </a:r>
            <a:r>
              <a:rPr dirty="0" sz="1600" spc="-15">
                <a:latin typeface="Times New Roman"/>
                <a:cs typeface="Times New Roman"/>
              </a:rPr>
              <a:t>more </a:t>
            </a:r>
            <a:r>
              <a:rPr dirty="0" sz="1600" spc="-5">
                <a:latin typeface="Times New Roman"/>
                <a:cs typeface="Times New Roman"/>
              </a:rPr>
              <a:t>errors, then this can </a:t>
            </a:r>
            <a:r>
              <a:rPr dirty="0" sz="1600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done either </a:t>
            </a:r>
            <a:r>
              <a:rPr dirty="0" sz="1600" spc="25">
                <a:latin typeface="Times New Roman"/>
                <a:cs typeface="Times New Roman"/>
              </a:rPr>
              <a:t>1-  </a:t>
            </a:r>
            <a:r>
              <a:rPr dirty="0" sz="1600" spc="-5">
                <a:latin typeface="Times New Roman"/>
                <a:cs typeface="Times New Roman"/>
              </a:rPr>
              <a:t>by increasing L and hence increasing the </a:t>
            </a:r>
            <a:r>
              <a:rPr dirty="0" sz="1600" spc="-15">
                <a:latin typeface="Times New Roman"/>
                <a:cs typeface="Times New Roman"/>
              </a:rPr>
              <a:t>memory </a:t>
            </a:r>
            <a:r>
              <a:rPr dirty="0" sz="1600" spc="-5">
                <a:latin typeface="Times New Roman"/>
                <a:cs typeface="Times New Roman"/>
              </a:rPr>
              <a:t>locations required to store  all distances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increased </a:t>
            </a:r>
            <a:r>
              <a:rPr dirty="0" sz="1600" spc="-10">
                <a:latin typeface="Times New Roman"/>
                <a:cs typeface="Times New Roman"/>
              </a:rPr>
              <a:t>number </a:t>
            </a:r>
            <a:r>
              <a:rPr dirty="0" sz="1600" spc="-5">
                <a:latin typeface="Times New Roman"/>
                <a:cs typeface="Times New Roman"/>
              </a:rPr>
              <a:t>of states. Or </a:t>
            </a:r>
            <a:r>
              <a:rPr dirty="0" sz="1600" spc="5">
                <a:latin typeface="Times New Roman"/>
                <a:cs typeface="Times New Roman"/>
              </a:rPr>
              <a:t>2-by </a:t>
            </a:r>
            <a:r>
              <a:rPr dirty="0" sz="1600" spc="-5">
                <a:latin typeface="Times New Roman"/>
                <a:cs typeface="Times New Roman"/>
              </a:rPr>
              <a:t>increasing n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k i.e. reducing the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rate.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ts val="1745"/>
              </a:lnSpc>
            </a:pPr>
            <a:r>
              <a:rPr dirty="0" sz="1600" spc="-5">
                <a:latin typeface="Times New Roman"/>
                <a:cs typeface="Times New Roman"/>
              </a:rPr>
              <a:t>Usually</a:t>
            </a:r>
            <a:r>
              <a:rPr dirty="0" sz="1600" spc="1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tables</a:t>
            </a:r>
            <a:r>
              <a:rPr dirty="0" sz="1600" spc="1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give</a:t>
            </a:r>
            <a:r>
              <a:rPr dirty="0" sz="1600" spc="1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generators</a:t>
            </a:r>
            <a:r>
              <a:rPr dirty="0" sz="1600" spc="1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</a:t>
            </a:r>
            <a:r>
              <a:rPr dirty="0" sz="1600" spc="1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r>
              <a:rPr dirty="0" sz="1600" spc="1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octal</a:t>
            </a:r>
            <a:r>
              <a:rPr dirty="0" sz="1600" spc="18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form)</a:t>
            </a:r>
            <a:r>
              <a:rPr dirty="0" sz="1600" spc="18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for</a:t>
            </a:r>
            <a:r>
              <a:rPr dirty="0" sz="1600" spc="17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different</a:t>
            </a:r>
            <a:r>
              <a:rPr dirty="0" sz="1600" spc="1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values</a:t>
            </a:r>
            <a:r>
              <a:rPr dirty="0" sz="1600" spc="1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1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and rates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k/n.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algn="just" marL="12700" marR="7620">
              <a:lnSpc>
                <a:spcPct val="95800"/>
              </a:lnSpc>
            </a:pP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Homework: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Draw the trellis diagram of the convolutional encoder having  L=3,k=1, with generators [g1]=[101], [g2]=[111], [g3]=[111]. Use this  diagram and repeat Viterbi decoding procedure with 3 &amp; 4 random errors in 8  data bits (i.e. in 24 bits received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sequences).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000" y="473455"/>
            <a:ext cx="6355080" cy="88709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Example1</a:t>
            </a:r>
            <a:r>
              <a:rPr dirty="0" sz="1600" spc="-5">
                <a:latin typeface="Times New Roman"/>
                <a:cs typeface="Times New Roman"/>
              </a:rPr>
              <a:t>: Consider the convolutional encoder with L=3, k=1, n=3 shown  below: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algn="ctr" marL="1770380">
              <a:lnSpc>
                <a:spcPct val="100000"/>
              </a:lnSpc>
            </a:pPr>
            <a:r>
              <a:rPr dirty="0" sz="1200" spc="-10" b="1">
                <a:latin typeface="Times New Roman"/>
                <a:cs typeface="Times New Roman"/>
              </a:rPr>
              <a:t>C1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7753" y="1735581"/>
            <a:ext cx="3911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Inpu</a:t>
            </a:r>
            <a:r>
              <a:rPr dirty="0" sz="1200" b="1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0" y="1728469"/>
            <a:ext cx="365760" cy="3035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98425">
              <a:lnSpc>
                <a:spcPct val="100000"/>
              </a:lnSpc>
              <a:spcBef>
                <a:spcPts val="155"/>
              </a:spcBef>
            </a:pPr>
            <a:r>
              <a:rPr dirty="0" sz="1200" b="1">
                <a:latin typeface="Times New Roman"/>
                <a:cs typeface="Times New Roman"/>
              </a:rPr>
              <a:t>Q1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1760" y="1728469"/>
            <a:ext cx="457200" cy="3035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55"/>
              </a:spcBef>
            </a:pPr>
            <a:r>
              <a:rPr dirty="0" sz="1200" b="1">
                <a:latin typeface="Times New Roman"/>
                <a:cs typeface="Times New Roman"/>
              </a:rPr>
              <a:t>Q2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08960" y="1728469"/>
            <a:ext cx="457200" cy="3035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155"/>
              </a:spcBef>
            </a:pPr>
            <a:r>
              <a:rPr dirty="0" sz="1200" b="1">
                <a:latin typeface="Times New Roman"/>
                <a:cs typeface="Times New Roman"/>
              </a:rPr>
              <a:t>Q3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6731" y="1735581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5464" y="1735581"/>
            <a:ext cx="4584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output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000" y="2115057"/>
            <a:ext cx="6360160" cy="2717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6938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Times New Roman"/>
                <a:cs typeface="Times New Roman"/>
              </a:rPr>
              <a:t>C3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000"/>
              </a:lnSpc>
            </a:pPr>
            <a:r>
              <a:rPr dirty="0" sz="1600" spc="-5">
                <a:latin typeface="Times New Roman"/>
                <a:cs typeface="Times New Roman"/>
              </a:rPr>
              <a:t>Initially,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shift register is </a:t>
            </a:r>
            <a:r>
              <a:rPr dirty="0" sz="1600" spc="-10">
                <a:latin typeface="Times New Roman"/>
                <a:cs typeface="Times New Roman"/>
              </a:rPr>
              <a:t>assumed </a:t>
            </a:r>
            <a:r>
              <a:rPr dirty="0" sz="1600" spc="-5">
                <a:latin typeface="Times New Roman"/>
                <a:cs typeface="Times New Roman"/>
              </a:rPr>
              <a:t>to be loaded </a:t>
            </a:r>
            <a:r>
              <a:rPr dirty="0" sz="1600" spc="-10">
                <a:latin typeface="Times New Roman"/>
                <a:cs typeface="Times New Roman"/>
              </a:rPr>
              <a:t>with </a:t>
            </a:r>
            <a:r>
              <a:rPr dirty="0" sz="1600" spc="-5">
                <a:latin typeface="Times New Roman"/>
                <a:cs typeface="Times New Roman"/>
              </a:rPr>
              <a:t>0’s. </a:t>
            </a:r>
            <a:r>
              <a:rPr dirty="0" sz="1600" spc="-10">
                <a:latin typeface="Times New Roman"/>
                <a:cs typeface="Times New Roman"/>
              </a:rPr>
              <a:t>Here,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3  vectors generators are: </a:t>
            </a:r>
            <a:r>
              <a:rPr dirty="0" sz="1600">
                <a:latin typeface="Times New Roman"/>
                <a:cs typeface="Times New Roman"/>
              </a:rPr>
              <a:t>[g</a:t>
            </a:r>
            <a:r>
              <a:rPr dirty="0" baseline="-13227" sz="1575">
                <a:latin typeface="Times New Roman"/>
                <a:cs typeface="Times New Roman"/>
              </a:rPr>
              <a:t>1</a:t>
            </a:r>
            <a:r>
              <a:rPr dirty="0" sz="1600">
                <a:latin typeface="Times New Roman"/>
                <a:cs typeface="Times New Roman"/>
              </a:rPr>
              <a:t>]=[100], [g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]=[101], [g</a:t>
            </a:r>
            <a:r>
              <a:rPr dirty="0" baseline="-13227" sz="1575">
                <a:latin typeface="Times New Roman"/>
                <a:cs typeface="Times New Roman"/>
              </a:rPr>
              <a:t>3</a:t>
            </a:r>
            <a:r>
              <a:rPr dirty="0" sz="1600">
                <a:latin typeface="Times New Roman"/>
                <a:cs typeface="Times New Roman"/>
              </a:rPr>
              <a:t>]=[111] </a:t>
            </a:r>
            <a:r>
              <a:rPr dirty="0" sz="1600" spc="-5">
                <a:latin typeface="Times New Roman"/>
                <a:cs typeface="Times New Roman"/>
              </a:rPr>
              <a:t>describing the  connections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C1,C2 and C3 output (in octal </a:t>
            </a:r>
            <a:r>
              <a:rPr dirty="0" sz="1600" spc="-10">
                <a:latin typeface="Times New Roman"/>
                <a:cs typeface="Times New Roman"/>
              </a:rPr>
              <a:t>form, </a:t>
            </a:r>
            <a:r>
              <a:rPr dirty="0" sz="1600" spc="-5">
                <a:latin typeface="Times New Roman"/>
                <a:cs typeface="Times New Roman"/>
              </a:rPr>
              <a:t>these generators are  given as 4, 5, 7). Suppose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</a:t>
            </a:r>
            <a:r>
              <a:rPr dirty="0" sz="1600" spc="5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input bit is a 1, then the outputs C1C2C3  will be 111. If 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</a:t>
            </a:r>
            <a:r>
              <a:rPr dirty="0" sz="1600">
                <a:latin typeface="Times New Roman"/>
                <a:cs typeface="Times New Roman"/>
              </a:rPr>
              <a:t>.bit </a:t>
            </a:r>
            <a:r>
              <a:rPr dirty="0" sz="1600" spc="-5">
                <a:latin typeface="Times New Roman"/>
                <a:cs typeface="Times New Roman"/>
              </a:rPr>
              <a:t>is a 0, the output will be 001 and so</a:t>
            </a:r>
            <a:r>
              <a:rPr dirty="0" sz="1600" spc="5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5900"/>
              </a:lnSpc>
            </a:pP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Example2: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Consider the 2/3 rate convolutional encoder with generators  [g</a:t>
            </a:r>
            <a:r>
              <a:rPr dirty="0" baseline="-13227" sz="1575" spc="-7">
                <a:latin typeface="Times New Roman"/>
                <a:cs typeface="Times New Roman"/>
              </a:rPr>
              <a:t>1</a:t>
            </a:r>
            <a:r>
              <a:rPr dirty="0" sz="1600" spc="-5">
                <a:latin typeface="Times New Roman"/>
                <a:cs typeface="Times New Roman"/>
              </a:rPr>
              <a:t>]=[1011], </a:t>
            </a:r>
            <a:r>
              <a:rPr dirty="0" sz="1600">
                <a:latin typeface="Times New Roman"/>
                <a:cs typeface="Times New Roman"/>
              </a:rPr>
              <a:t>[g</a:t>
            </a:r>
            <a:r>
              <a:rPr dirty="0" baseline="-13227" sz="1575">
                <a:latin typeface="Times New Roman"/>
                <a:cs typeface="Times New Roman"/>
              </a:rPr>
              <a:t>2</a:t>
            </a:r>
            <a:r>
              <a:rPr dirty="0" sz="1600">
                <a:latin typeface="Times New Roman"/>
                <a:cs typeface="Times New Roman"/>
              </a:rPr>
              <a:t>]=[1101], </a:t>
            </a:r>
            <a:r>
              <a:rPr dirty="0" sz="1600" spc="-5">
                <a:latin typeface="Times New Roman"/>
                <a:cs typeface="Times New Roman"/>
              </a:rPr>
              <a:t>[g</a:t>
            </a:r>
            <a:r>
              <a:rPr dirty="0" baseline="-13227" sz="1575" spc="-7">
                <a:latin typeface="Times New Roman"/>
                <a:cs typeface="Times New Roman"/>
              </a:rPr>
              <a:t>3</a:t>
            </a:r>
            <a:r>
              <a:rPr dirty="0" sz="1600" spc="-5">
                <a:latin typeface="Times New Roman"/>
                <a:cs typeface="Times New Roman"/>
              </a:rPr>
              <a:t>]=[1010](in octal these generators are 13,15,12).  This is shown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below: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28800" y="6042659"/>
            <a:ext cx="457200" cy="3657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4"/>
              </a:lnSpc>
            </a:pPr>
            <a:r>
              <a:rPr dirty="0" sz="1400" b="1">
                <a:latin typeface="Times New Roman"/>
                <a:cs typeface="Times New Roman"/>
              </a:rPr>
              <a:t>Q1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6000" y="6042659"/>
            <a:ext cx="365760" cy="3657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4"/>
              </a:lnSpc>
            </a:pPr>
            <a:r>
              <a:rPr dirty="0" sz="1400" b="1">
                <a:latin typeface="Times New Roman"/>
                <a:cs typeface="Times New Roman"/>
              </a:rPr>
              <a:t>Q2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58632" y="6027800"/>
            <a:ext cx="2533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Q3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66159" y="6042659"/>
            <a:ext cx="365760" cy="3657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4"/>
              </a:lnSpc>
            </a:pPr>
            <a:r>
              <a:rPr dirty="0" sz="1400" b="1">
                <a:latin typeface="Times New Roman"/>
                <a:cs typeface="Times New Roman"/>
              </a:rPr>
              <a:t>Q4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7284" y="6027800"/>
            <a:ext cx="2419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Times New Roman"/>
                <a:cs typeface="Times New Roman"/>
              </a:rPr>
              <a:t>C1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9112" y="6027800"/>
            <a:ext cx="481330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56515" marR="5080" indent="-44450">
              <a:lnSpc>
                <a:spcPts val="1610"/>
              </a:lnSpc>
              <a:spcBef>
                <a:spcPts val="215"/>
              </a:spcBef>
            </a:pPr>
            <a:r>
              <a:rPr dirty="0" sz="1400" b="1">
                <a:latin typeface="Times New Roman"/>
                <a:cs typeface="Times New Roman"/>
              </a:rPr>
              <a:t>Input  2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bits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91480" y="6846189"/>
            <a:ext cx="2432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b="1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53483" y="6846189"/>
            <a:ext cx="5308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output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7700" y="8560053"/>
            <a:ext cx="1151255" cy="239395"/>
          </a:xfrm>
          <a:custGeom>
            <a:avLst/>
            <a:gdLst/>
            <a:ahLst/>
            <a:cxnLst/>
            <a:rect l="l" t="t" r="r" b="b"/>
            <a:pathLst>
              <a:path w="1151255" h="239395">
                <a:moveTo>
                  <a:pt x="0" y="239267"/>
                </a:moveTo>
                <a:lnTo>
                  <a:pt x="1150924" y="239267"/>
                </a:lnTo>
                <a:lnTo>
                  <a:pt x="1150924" y="0"/>
                </a:lnTo>
                <a:lnTo>
                  <a:pt x="0" y="0"/>
                </a:lnTo>
                <a:lnTo>
                  <a:pt x="0" y="23926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35000" y="7663433"/>
            <a:ext cx="6356985" cy="1842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14520">
              <a:lnSpc>
                <a:spcPts val="1630"/>
              </a:lnSpc>
              <a:spcBef>
                <a:spcPts val="100"/>
              </a:spcBef>
            </a:pPr>
            <a:r>
              <a:rPr dirty="0" sz="1400" spc="-10" b="1">
                <a:latin typeface="Times New Roman"/>
                <a:cs typeface="Times New Roman"/>
              </a:rPr>
              <a:t>C3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839"/>
              </a:lnSpc>
              <a:spcBef>
                <a:spcPts val="80"/>
              </a:spcBef>
            </a:pPr>
            <a:r>
              <a:rPr dirty="0" sz="1600" spc="-5">
                <a:latin typeface="Times New Roman"/>
                <a:cs typeface="Times New Roman"/>
              </a:rPr>
              <a:t>There are 3 </a:t>
            </a:r>
            <a:r>
              <a:rPr dirty="0" sz="1600" spc="-10">
                <a:latin typeface="Times New Roman"/>
                <a:cs typeface="Times New Roman"/>
              </a:rPr>
              <a:t>methods </a:t>
            </a:r>
            <a:r>
              <a:rPr dirty="0" sz="1600" spc="-5">
                <a:latin typeface="Times New Roman"/>
                <a:cs typeface="Times New Roman"/>
              </a:rPr>
              <a:t>that are used to describe a convolutional code. These are  tree </a:t>
            </a:r>
            <a:r>
              <a:rPr dirty="0" sz="1600" spc="-10">
                <a:latin typeface="Times New Roman"/>
                <a:cs typeface="Times New Roman"/>
              </a:rPr>
              <a:t>diagram, </a:t>
            </a:r>
            <a:r>
              <a:rPr dirty="0" sz="1600" spc="-5">
                <a:latin typeface="Times New Roman"/>
                <a:cs typeface="Times New Roman"/>
              </a:rPr>
              <a:t>state diagram and trellis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diagram.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90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Tree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diagram: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 draw the tree diagram of the coder described in </a:t>
            </a:r>
            <a:r>
              <a:rPr dirty="0" sz="1600" spc="-10">
                <a:latin typeface="Times New Roman"/>
                <a:cs typeface="Times New Roman"/>
              </a:rPr>
              <a:t>example1.  </a:t>
            </a:r>
            <a:r>
              <a:rPr dirty="0" sz="1600" spc="-5">
                <a:latin typeface="Times New Roman"/>
                <a:cs typeface="Times New Roman"/>
              </a:rPr>
              <a:t>Here, we </a:t>
            </a:r>
            <a:r>
              <a:rPr dirty="0" sz="1600" spc="-15">
                <a:latin typeface="Times New Roman"/>
                <a:cs typeface="Times New Roman"/>
              </a:rPr>
              <a:t>make </a:t>
            </a:r>
            <a:r>
              <a:rPr dirty="0" sz="1600" spc="-5">
                <a:latin typeface="Times New Roman"/>
                <a:cs typeface="Times New Roman"/>
              </a:rPr>
              <a:t>a </a:t>
            </a:r>
            <a:r>
              <a:rPr dirty="0" sz="1600" spc="-10">
                <a:latin typeface="Times New Roman"/>
                <a:cs typeface="Times New Roman"/>
              </a:rPr>
              <a:t>simple </a:t>
            </a:r>
            <a:r>
              <a:rPr dirty="0" sz="1600" spc="-5">
                <a:latin typeface="Times New Roman"/>
                <a:cs typeface="Times New Roman"/>
              </a:rPr>
              <a:t>tree structure starting with Q1Q2Q3=[000], at each  node of the tree there are two branches one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0 input &amp; the other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1 input  between ( )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brackets.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86000" y="1728469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60" h="0">
                <a:moveTo>
                  <a:pt x="0" y="0"/>
                </a:moveTo>
                <a:lnTo>
                  <a:pt x="128016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86000" y="2031999"/>
            <a:ext cx="1280160" cy="0"/>
          </a:xfrm>
          <a:custGeom>
            <a:avLst/>
            <a:gdLst/>
            <a:ahLst/>
            <a:cxnLst/>
            <a:rect l="l" t="t" r="r" b="b"/>
            <a:pathLst>
              <a:path w="1280160" h="0">
                <a:moveTo>
                  <a:pt x="0" y="0"/>
                </a:moveTo>
                <a:lnTo>
                  <a:pt x="128016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13889" y="1873249"/>
            <a:ext cx="372110" cy="76200"/>
          </a:xfrm>
          <a:custGeom>
            <a:avLst/>
            <a:gdLst/>
            <a:ahLst/>
            <a:cxnLst/>
            <a:rect l="l" t="t" r="r" b="b"/>
            <a:pathLst>
              <a:path w="372110" h="76200">
                <a:moveTo>
                  <a:pt x="295910" y="0"/>
                </a:moveTo>
                <a:lnTo>
                  <a:pt x="295910" y="76200"/>
                </a:lnTo>
                <a:lnTo>
                  <a:pt x="359410" y="44450"/>
                </a:lnTo>
                <a:lnTo>
                  <a:pt x="312166" y="44450"/>
                </a:lnTo>
                <a:lnTo>
                  <a:pt x="314960" y="41655"/>
                </a:lnTo>
                <a:lnTo>
                  <a:pt x="314960" y="34543"/>
                </a:lnTo>
                <a:lnTo>
                  <a:pt x="312166" y="31750"/>
                </a:lnTo>
                <a:lnTo>
                  <a:pt x="359410" y="31750"/>
                </a:lnTo>
                <a:lnTo>
                  <a:pt x="295910" y="0"/>
                </a:lnTo>
                <a:close/>
              </a:path>
              <a:path w="372110" h="76200">
                <a:moveTo>
                  <a:pt x="29591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295910" y="44450"/>
                </a:lnTo>
                <a:lnTo>
                  <a:pt x="295910" y="31750"/>
                </a:lnTo>
                <a:close/>
              </a:path>
              <a:path w="372110" h="76200">
                <a:moveTo>
                  <a:pt x="359410" y="31750"/>
                </a:moveTo>
                <a:lnTo>
                  <a:pt x="312166" y="31750"/>
                </a:lnTo>
                <a:lnTo>
                  <a:pt x="314960" y="34543"/>
                </a:lnTo>
                <a:lnTo>
                  <a:pt x="314960" y="41655"/>
                </a:lnTo>
                <a:lnTo>
                  <a:pt x="312166" y="44450"/>
                </a:lnTo>
                <a:lnTo>
                  <a:pt x="359410" y="44450"/>
                </a:lnTo>
                <a:lnTo>
                  <a:pt x="372110" y="38100"/>
                </a:lnTo>
                <a:lnTo>
                  <a:pt x="3594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38437" y="1295717"/>
            <a:ext cx="192405" cy="192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68879" y="1117599"/>
            <a:ext cx="0" cy="640080"/>
          </a:xfrm>
          <a:custGeom>
            <a:avLst/>
            <a:gdLst/>
            <a:ahLst/>
            <a:cxnLst/>
            <a:rect l="l" t="t" r="r" b="b"/>
            <a:pathLst>
              <a:path w="0" h="640080">
                <a:moveTo>
                  <a:pt x="0" y="64007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62529" y="1324609"/>
            <a:ext cx="280670" cy="76200"/>
          </a:xfrm>
          <a:custGeom>
            <a:avLst/>
            <a:gdLst/>
            <a:ahLst/>
            <a:cxnLst/>
            <a:rect l="l" t="t" r="r" b="b"/>
            <a:pathLst>
              <a:path w="280669" h="76200">
                <a:moveTo>
                  <a:pt x="204469" y="0"/>
                </a:moveTo>
                <a:lnTo>
                  <a:pt x="204469" y="76200"/>
                </a:lnTo>
                <a:lnTo>
                  <a:pt x="267969" y="44450"/>
                </a:lnTo>
                <a:lnTo>
                  <a:pt x="220725" y="44450"/>
                </a:lnTo>
                <a:lnTo>
                  <a:pt x="223519" y="41655"/>
                </a:lnTo>
                <a:lnTo>
                  <a:pt x="223519" y="34544"/>
                </a:lnTo>
                <a:lnTo>
                  <a:pt x="220725" y="31750"/>
                </a:lnTo>
                <a:lnTo>
                  <a:pt x="267969" y="31750"/>
                </a:lnTo>
                <a:lnTo>
                  <a:pt x="204469" y="0"/>
                </a:lnTo>
                <a:close/>
              </a:path>
              <a:path w="280669" h="76200">
                <a:moveTo>
                  <a:pt x="20446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3" y="44450"/>
                </a:lnTo>
                <a:lnTo>
                  <a:pt x="204469" y="44450"/>
                </a:lnTo>
                <a:lnTo>
                  <a:pt x="204469" y="31750"/>
                </a:lnTo>
                <a:close/>
              </a:path>
              <a:path w="280669" h="76200">
                <a:moveTo>
                  <a:pt x="267969" y="31750"/>
                </a:moveTo>
                <a:lnTo>
                  <a:pt x="220725" y="31750"/>
                </a:lnTo>
                <a:lnTo>
                  <a:pt x="223519" y="34544"/>
                </a:lnTo>
                <a:lnTo>
                  <a:pt x="223519" y="41655"/>
                </a:lnTo>
                <a:lnTo>
                  <a:pt x="220725" y="44450"/>
                </a:lnTo>
                <a:lnTo>
                  <a:pt x="267969" y="44450"/>
                </a:lnTo>
                <a:lnTo>
                  <a:pt x="280669" y="38100"/>
                </a:lnTo>
                <a:lnTo>
                  <a:pt x="26796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68879" y="1117599"/>
            <a:ext cx="1463040" cy="0"/>
          </a:xfrm>
          <a:custGeom>
            <a:avLst/>
            <a:gdLst/>
            <a:ahLst/>
            <a:cxnLst/>
            <a:rect l="l" t="t" r="r" b="b"/>
            <a:pathLst>
              <a:path w="1463039" h="0">
                <a:moveTo>
                  <a:pt x="0" y="0"/>
                </a:moveTo>
                <a:lnTo>
                  <a:pt x="14630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91840" y="1362709"/>
            <a:ext cx="0" cy="365760"/>
          </a:xfrm>
          <a:custGeom>
            <a:avLst/>
            <a:gdLst/>
            <a:ahLst/>
            <a:cxnLst/>
            <a:rect l="l" t="t" r="r" b="b"/>
            <a:pathLst>
              <a:path w="0" h="365760">
                <a:moveTo>
                  <a:pt x="0" y="36575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26079" y="1324609"/>
            <a:ext cx="372110" cy="76200"/>
          </a:xfrm>
          <a:custGeom>
            <a:avLst/>
            <a:gdLst/>
            <a:ahLst/>
            <a:cxnLst/>
            <a:rect l="l" t="t" r="r" b="b"/>
            <a:pathLst>
              <a:path w="37211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7211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72110" h="76200">
                <a:moveTo>
                  <a:pt x="36931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69316" y="44450"/>
                </a:lnTo>
                <a:lnTo>
                  <a:pt x="372109" y="41655"/>
                </a:lnTo>
                <a:lnTo>
                  <a:pt x="372109" y="34544"/>
                </a:lnTo>
                <a:lnTo>
                  <a:pt x="36931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38437" y="2243137"/>
            <a:ext cx="192405" cy="192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370201" y="2057780"/>
            <a:ext cx="373380" cy="281940"/>
          </a:xfrm>
          <a:custGeom>
            <a:avLst/>
            <a:gdLst/>
            <a:ahLst/>
            <a:cxnLst/>
            <a:rect l="l" t="t" r="r" b="b"/>
            <a:pathLst>
              <a:path w="373380" h="281939">
                <a:moveTo>
                  <a:pt x="308229" y="240918"/>
                </a:moveTo>
                <a:lnTo>
                  <a:pt x="289179" y="266319"/>
                </a:lnTo>
                <a:lnTo>
                  <a:pt x="372999" y="281558"/>
                </a:lnTo>
                <a:lnTo>
                  <a:pt x="357568" y="250698"/>
                </a:lnTo>
                <a:lnTo>
                  <a:pt x="321182" y="250698"/>
                </a:lnTo>
                <a:lnTo>
                  <a:pt x="318388" y="248538"/>
                </a:lnTo>
                <a:lnTo>
                  <a:pt x="308229" y="240918"/>
                </a:lnTo>
                <a:close/>
              </a:path>
              <a:path w="373380" h="281939">
                <a:moveTo>
                  <a:pt x="315849" y="230758"/>
                </a:moveTo>
                <a:lnTo>
                  <a:pt x="308229" y="240918"/>
                </a:lnTo>
                <a:lnTo>
                  <a:pt x="318388" y="248538"/>
                </a:lnTo>
                <a:lnTo>
                  <a:pt x="321182" y="250698"/>
                </a:lnTo>
                <a:lnTo>
                  <a:pt x="325119" y="250062"/>
                </a:lnTo>
                <a:lnTo>
                  <a:pt x="329438" y="244475"/>
                </a:lnTo>
                <a:lnTo>
                  <a:pt x="328803" y="240537"/>
                </a:lnTo>
                <a:lnTo>
                  <a:pt x="326009" y="238378"/>
                </a:lnTo>
                <a:lnTo>
                  <a:pt x="315849" y="230758"/>
                </a:lnTo>
                <a:close/>
              </a:path>
              <a:path w="373380" h="281939">
                <a:moveTo>
                  <a:pt x="334899" y="205358"/>
                </a:moveTo>
                <a:lnTo>
                  <a:pt x="315849" y="230758"/>
                </a:lnTo>
                <a:lnTo>
                  <a:pt x="326009" y="238378"/>
                </a:lnTo>
                <a:lnTo>
                  <a:pt x="328803" y="240537"/>
                </a:lnTo>
                <a:lnTo>
                  <a:pt x="329438" y="244475"/>
                </a:lnTo>
                <a:lnTo>
                  <a:pt x="325119" y="250062"/>
                </a:lnTo>
                <a:lnTo>
                  <a:pt x="321182" y="250698"/>
                </a:lnTo>
                <a:lnTo>
                  <a:pt x="357568" y="250698"/>
                </a:lnTo>
                <a:lnTo>
                  <a:pt x="334899" y="205358"/>
                </a:lnTo>
                <a:close/>
              </a:path>
              <a:path w="373380" h="281939">
                <a:moveTo>
                  <a:pt x="8255" y="0"/>
                </a:moveTo>
                <a:lnTo>
                  <a:pt x="4318" y="634"/>
                </a:lnTo>
                <a:lnTo>
                  <a:pt x="0" y="6223"/>
                </a:lnTo>
                <a:lnTo>
                  <a:pt x="635" y="10159"/>
                </a:lnTo>
                <a:lnTo>
                  <a:pt x="3429" y="12319"/>
                </a:lnTo>
                <a:lnTo>
                  <a:pt x="308229" y="240918"/>
                </a:lnTo>
                <a:lnTo>
                  <a:pt x="315849" y="230758"/>
                </a:lnTo>
                <a:lnTo>
                  <a:pt x="11049" y="2158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96539" y="2058669"/>
            <a:ext cx="76200" cy="1892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26079" y="2057780"/>
            <a:ext cx="373380" cy="281940"/>
          </a:xfrm>
          <a:custGeom>
            <a:avLst/>
            <a:gdLst/>
            <a:ahLst/>
            <a:cxnLst/>
            <a:rect l="l" t="t" r="r" b="b"/>
            <a:pathLst>
              <a:path w="373379" h="281939">
                <a:moveTo>
                  <a:pt x="38100" y="205358"/>
                </a:moveTo>
                <a:lnTo>
                  <a:pt x="0" y="281558"/>
                </a:lnTo>
                <a:lnTo>
                  <a:pt x="83819" y="266319"/>
                </a:lnTo>
                <a:lnTo>
                  <a:pt x="72104" y="250698"/>
                </a:lnTo>
                <a:lnTo>
                  <a:pt x="51815" y="250698"/>
                </a:lnTo>
                <a:lnTo>
                  <a:pt x="47878" y="250062"/>
                </a:lnTo>
                <a:lnTo>
                  <a:pt x="43561" y="244475"/>
                </a:lnTo>
                <a:lnTo>
                  <a:pt x="44195" y="240537"/>
                </a:lnTo>
                <a:lnTo>
                  <a:pt x="46989" y="238378"/>
                </a:lnTo>
                <a:lnTo>
                  <a:pt x="57150" y="230758"/>
                </a:lnTo>
                <a:lnTo>
                  <a:pt x="38100" y="205358"/>
                </a:lnTo>
                <a:close/>
              </a:path>
              <a:path w="373379" h="281939">
                <a:moveTo>
                  <a:pt x="57150" y="230758"/>
                </a:moveTo>
                <a:lnTo>
                  <a:pt x="46989" y="238378"/>
                </a:lnTo>
                <a:lnTo>
                  <a:pt x="44195" y="240537"/>
                </a:lnTo>
                <a:lnTo>
                  <a:pt x="43561" y="244475"/>
                </a:lnTo>
                <a:lnTo>
                  <a:pt x="47878" y="250062"/>
                </a:lnTo>
                <a:lnTo>
                  <a:pt x="51815" y="250698"/>
                </a:lnTo>
                <a:lnTo>
                  <a:pt x="54609" y="248538"/>
                </a:lnTo>
                <a:lnTo>
                  <a:pt x="64769" y="240918"/>
                </a:lnTo>
                <a:lnTo>
                  <a:pt x="57150" y="230758"/>
                </a:lnTo>
                <a:close/>
              </a:path>
              <a:path w="373379" h="281939">
                <a:moveTo>
                  <a:pt x="64769" y="240918"/>
                </a:moveTo>
                <a:lnTo>
                  <a:pt x="54609" y="248538"/>
                </a:lnTo>
                <a:lnTo>
                  <a:pt x="51815" y="250698"/>
                </a:lnTo>
                <a:lnTo>
                  <a:pt x="72104" y="250698"/>
                </a:lnTo>
                <a:lnTo>
                  <a:pt x="64769" y="240918"/>
                </a:lnTo>
                <a:close/>
              </a:path>
              <a:path w="373379" h="281939">
                <a:moveTo>
                  <a:pt x="364744" y="0"/>
                </a:moveTo>
                <a:lnTo>
                  <a:pt x="361949" y="2158"/>
                </a:lnTo>
                <a:lnTo>
                  <a:pt x="57150" y="230758"/>
                </a:lnTo>
                <a:lnTo>
                  <a:pt x="64769" y="240918"/>
                </a:lnTo>
                <a:lnTo>
                  <a:pt x="369569" y="12319"/>
                </a:lnTo>
                <a:lnTo>
                  <a:pt x="372364" y="10159"/>
                </a:lnTo>
                <a:lnTo>
                  <a:pt x="372998" y="6223"/>
                </a:lnTo>
                <a:lnTo>
                  <a:pt x="368681" y="634"/>
                </a:lnTo>
                <a:lnTo>
                  <a:pt x="3647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834639" y="2397759"/>
            <a:ext cx="1188720" cy="182880"/>
          </a:xfrm>
          <a:custGeom>
            <a:avLst/>
            <a:gdLst/>
            <a:ahLst/>
            <a:cxnLst/>
            <a:rect l="l" t="t" r="r" b="b"/>
            <a:pathLst>
              <a:path w="1188720" h="182880">
                <a:moveTo>
                  <a:pt x="0" y="0"/>
                </a:moveTo>
                <a:lnTo>
                  <a:pt x="0" y="182879"/>
                </a:lnTo>
                <a:lnTo>
                  <a:pt x="1188720" y="1828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34639" y="1209039"/>
            <a:ext cx="914400" cy="91440"/>
          </a:xfrm>
          <a:custGeom>
            <a:avLst/>
            <a:gdLst/>
            <a:ahLst/>
            <a:cxnLst/>
            <a:rect l="l" t="t" r="r" b="b"/>
            <a:pathLst>
              <a:path w="914400" h="91440">
                <a:moveTo>
                  <a:pt x="0" y="91440"/>
                </a:moveTo>
                <a:lnTo>
                  <a:pt x="0" y="0"/>
                </a:lnTo>
                <a:lnTo>
                  <a:pt x="91440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924680" y="1110360"/>
            <a:ext cx="830580" cy="377190"/>
          </a:xfrm>
          <a:custGeom>
            <a:avLst/>
            <a:gdLst/>
            <a:ahLst/>
            <a:cxnLst/>
            <a:rect l="l" t="t" r="r" b="b"/>
            <a:pathLst>
              <a:path w="830579" h="377190">
                <a:moveTo>
                  <a:pt x="757985" y="347889"/>
                </a:moveTo>
                <a:lnTo>
                  <a:pt x="745109" y="376808"/>
                </a:lnTo>
                <a:lnTo>
                  <a:pt x="830199" y="372999"/>
                </a:lnTo>
                <a:lnTo>
                  <a:pt x="814950" y="354456"/>
                </a:lnTo>
                <a:lnTo>
                  <a:pt x="772795" y="354456"/>
                </a:lnTo>
                <a:lnTo>
                  <a:pt x="757985" y="347889"/>
                </a:lnTo>
                <a:close/>
              </a:path>
              <a:path w="830579" h="377190">
                <a:moveTo>
                  <a:pt x="763167" y="336250"/>
                </a:moveTo>
                <a:lnTo>
                  <a:pt x="757985" y="347889"/>
                </a:lnTo>
                <a:lnTo>
                  <a:pt x="772795" y="354456"/>
                </a:lnTo>
                <a:lnTo>
                  <a:pt x="776605" y="352932"/>
                </a:lnTo>
                <a:lnTo>
                  <a:pt x="779399" y="346582"/>
                </a:lnTo>
                <a:lnTo>
                  <a:pt x="778002" y="342773"/>
                </a:lnTo>
                <a:lnTo>
                  <a:pt x="774700" y="341375"/>
                </a:lnTo>
                <a:lnTo>
                  <a:pt x="763167" y="336250"/>
                </a:lnTo>
                <a:close/>
              </a:path>
              <a:path w="830579" h="377190">
                <a:moveTo>
                  <a:pt x="776097" y="307213"/>
                </a:moveTo>
                <a:lnTo>
                  <a:pt x="763167" y="336250"/>
                </a:lnTo>
                <a:lnTo>
                  <a:pt x="774700" y="341375"/>
                </a:lnTo>
                <a:lnTo>
                  <a:pt x="778002" y="342773"/>
                </a:lnTo>
                <a:lnTo>
                  <a:pt x="779399" y="346582"/>
                </a:lnTo>
                <a:lnTo>
                  <a:pt x="776605" y="352932"/>
                </a:lnTo>
                <a:lnTo>
                  <a:pt x="772795" y="354456"/>
                </a:lnTo>
                <a:lnTo>
                  <a:pt x="814950" y="354456"/>
                </a:lnTo>
                <a:lnTo>
                  <a:pt x="776097" y="307213"/>
                </a:lnTo>
                <a:close/>
              </a:path>
              <a:path w="830579" h="377190">
                <a:moveTo>
                  <a:pt x="6604" y="0"/>
                </a:moveTo>
                <a:lnTo>
                  <a:pt x="2921" y="1397"/>
                </a:lnTo>
                <a:lnTo>
                  <a:pt x="1397" y="4699"/>
                </a:lnTo>
                <a:lnTo>
                  <a:pt x="0" y="7874"/>
                </a:lnTo>
                <a:lnTo>
                  <a:pt x="1397" y="11556"/>
                </a:lnTo>
                <a:lnTo>
                  <a:pt x="4699" y="13080"/>
                </a:lnTo>
                <a:lnTo>
                  <a:pt x="757985" y="347889"/>
                </a:lnTo>
                <a:lnTo>
                  <a:pt x="763167" y="336250"/>
                </a:lnTo>
                <a:lnTo>
                  <a:pt x="66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741801" y="1201800"/>
            <a:ext cx="1013460" cy="647700"/>
          </a:xfrm>
          <a:custGeom>
            <a:avLst/>
            <a:gdLst/>
            <a:ahLst/>
            <a:cxnLst/>
            <a:rect l="l" t="t" r="r" b="b"/>
            <a:pathLst>
              <a:path w="1013460" h="647700">
                <a:moveTo>
                  <a:pt x="945381" y="611823"/>
                </a:moveTo>
                <a:lnTo>
                  <a:pt x="928370" y="638555"/>
                </a:lnTo>
                <a:lnTo>
                  <a:pt x="1013078" y="647318"/>
                </a:lnTo>
                <a:lnTo>
                  <a:pt x="997000" y="620522"/>
                </a:lnTo>
                <a:lnTo>
                  <a:pt x="959103" y="620522"/>
                </a:lnTo>
                <a:lnTo>
                  <a:pt x="956056" y="618616"/>
                </a:lnTo>
                <a:lnTo>
                  <a:pt x="945381" y="611823"/>
                </a:lnTo>
                <a:close/>
              </a:path>
              <a:path w="1013460" h="647700">
                <a:moveTo>
                  <a:pt x="952247" y="601034"/>
                </a:moveTo>
                <a:lnTo>
                  <a:pt x="945381" y="611823"/>
                </a:lnTo>
                <a:lnTo>
                  <a:pt x="956056" y="618616"/>
                </a:lnTo>
                <a:lnTo>
                  <a:pt x="959103" y="620522"/>
                </a:lnTo>
                <a:lnTo>
                  <a:pt x="963040" y="619632"/>
                </a:lnTo>
                <a:lnTo>
                  <a:pt x="964819" y="616584"/>
                </a:lnTo>
                <a:lnTo>
                  <a:pt x="966724" y="613663"/>
                </a:lnTo>
                <a:lnTo>
                  <a:pt x="965835" y="609726"/>
                </a:lnTo>
                <a:lnTo>
                  <a:pt x="962913" y="607822"/>
                </a:lnTo>
                <a:lnTo>
                  <a:pt x="952247" y="601034"/>
                </a:lnTo>
                <a:close/>
              </a:path>
              <a:path w="1013460" h="647700">
                <a:moveTo>
                  <a:pt x="969263" y="574293"/>
                </a:moveTo>
                <a:lnTo>
                  <a:pt x="952247" y="601034"/>
                </a:lnTo>
                <a:lnTo>
                  <a:pt x="962913" y="607822"/>
                </a:lnTo>
                <a:lnTo>
                  <a:pt x="965835" y="609726"/>
                </a:lnTo>
                <a:lnTo>
                  <a:pt x="966724" y="613663"/>
                </a:lnTo>
                <a:lnTo>
                  <a:pt x="964819" y="616584"/>
                </a:lnTo>
                <a:lnTo>
                  <a:pt x="963040" y="619632"/>
                </a:lnTo>
                <a:lnTo>
                  <a:pt x="959103" y="620522"/>
                </a:lnTo>
                <a:lnTo>
                  <a:pt x="997000" y="620522"/>
                </a:lnTo>
                <a:lnTo>
                  <a:pt x="969263" y="574293"/>
                </a:lnTo>
                <a:close/>
              </a:path>
              <a:path w="1013460" h="647700">
                <a:moveTo>
                  <a:pt x="7747" y="0"/>
                </a:moveTo>
                <a:lnTo>
                  <a:pt x="3810" y="888"/>
                </a:lnTo>
                <a:lnTo>
                  <a:pt x="0" y="6730"/>
                </a:lnTo>
                <a:lnTo>
                  <a:pt x="888" y="10667"/>
                </a:lnTo>
                <a:lnTo>
                  <a:pt x="3810" y="12573"/>
                </a:lnTo>
                <a:lnTo>
                  <a:pt x="945381" y="611823"/>
                </a:lnTo>
                <a:lnTo>
                  <a:pt x="952247" y="601034"/>
                </a:lnTo>
                <a:lnTo>
                  <a:pt x="10668" y="1904"/>
                </a:lnTo>
                <a:lnTo>
                  <a:pt x="77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16247" y="2065019"/>
            <a:ext cx="647700" cy="556260"/>
          </a:xfrm>
          <a:custGeom>
            <a:avLst/>
            <a:gdLst/>
            <a:ahLst/>
            <a:cxnLst/>
            <a:rect l="l" t="t" r="r" b="b"/>
            <a:pathLst>
              <a:path w="647700" h="556260">
                <a:moveTo>
                  <a:pt x="585182" y="44750"/>
                </a:moveTo>
                <a:lnTo>
                  <a:pt x="253" y="546100"/>
                </a:lnTo>
                <a:lnTo>
                  <a:pt x="0" y="550164"/>
                </a:lnTo>
                <a:lnTo>
                  <a:pt x="4572" y="555498"/>
                </a:lnTo>
                <a:lnTo>
                  <a:pt x="8636" y="555752"/>
                </a:lnTo>
                <a:lnTo>
                  <a:pt x="593460" y="54384"/>
                </a:lnTo>
                <a:lnTo>
                  <a:pt x="585182" y="44750"/>
                </a:lnTo>
                <a:close/>
              </a:path>
              <a:path w="647700" h="556260">
                <a:moveTo>
                  <a:pt x="632819" y="34163"/>
                </a:moveTo>
                <a:lnTo>
                  <a:pt x="597535" y="34163"/>
                </a:lnTo>
                <a:lnTo>
                  <a:pt x="601472" y="34544"/>
                </a:lnTo>
                <a:lnTo>
                  <a:pt x="606043" y="39878"/>
                </a:lnTo>
                <a:lnTo>
                  <a:pt x="605789" y="43815"/>
                </a:lnTo>
                <a:lnTo>
                  <a:pt x="593460" y="54384"/>
                </a:lnTo>
                <a:lnTo>
                  <a:pt x="614172" y="78486"/>
                </a:lnTo>
                <a:lnTo>
                  <a:pt x="632819" y="34163"/>
                </a:lnTo>
                <a:close/>
              </a:path>
              <a:path w="647700" h="556260">
                <a:moveTo>
                  <a:pt x="597535" y="34163"/>
                </a:moveTo>
                <a:lnTo>
                  <a:pt x="585182" y="44750"/>
                </a:lnTo>
                <a:lnTo>
                  <a:pt x="593460" y="54384"/>
                </a:lnTo>
                <a:lnTo>
                  <a:pt x="605789" y="43815"/>
                </a:lnTo>
                <a:lnTo>
                  <a:pt x="606043" y="39878"/>
                </a:lnTo>
                <a:lnTo>
                  <a:pt x="601472" y="34544"/>
                </a:lnTo>
                <a:lnTo>
                  <a:pt x="597535" y="34163"/>
                </a:lnTo>
                <a:close/>
              </a:path>
              <a:path w="647700" h="556260">
                <a:moveTo>
                  <a:pt x="647191" y="0"/>
                </a:moveTo>
                <a:lnTo>
                  <a:pt x="564514" y="20700"/>
                </a:lnTo>
                <a:lnTo>
                  <a:pt x="585182" y="44750"/>
                </a:lnTo>
                <a:lnTo>
                  <a:pt x="597535" y="34163"/>
                </a:lnTo>
                <a:lnTo>
                  <a:pt x="632819" y="34163"/>
                </a:lnTo>
                <a:lnTo>
                  <a:pt x="647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114290" y="1781809"/>
            <a:ext cx="646430" cy="76200"/>
          </a:xfrm>
          <a:custGeom>
            <a:avLst/>
            <a:gdLst/>
            <a:ahLst/>
            <a:cxnLst/>
            <a:rect l="l" t="t" r="r" b="b"/>
            <a:pathLst>
              <a:path w="646429" h="76200">
                <a:moveTo>
                  <a:pt x="570230" y="0"/>
                </a:moveTo>
                <a:lnTo>
                  <a:pt x="570230" y="76200"/>
                </a:lnTo>
                <a:lnTo>
                  <a:pt x="633730" y="44450"/>
                </a:lnTo>
                <a:lnTo>
                  <a:pt x="586486" y="44450"/>
                </a:lnTo>
                <a:lnTo>
                  <a:pt x="589280" y="41655"/>
                </a:lnTo>
                <a:lnTo>
                  <a:pt x="589280" y="34544"/>
                </a:lnTo>
                <a:lnTo>
                  <a:pt x="586486" y="31750"/>
                </a:lnTo>
                <a:lnTo>
                  <a:pt x="633730" y="31750"/>
                </a:lnTo>
                <a:lnTo>
                  <a:pt x="570230" y="0"/>
                </a:lnTo>
                <a:close/>
              </a:path>
              <a:path w="646429" h="76200">
                <a:moveTo>
                  <a:pt x="57023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570230" y="44450"/>
                </a:lnTo>
                <a:lnTo>
                  <a:pt x="570230" y="31750"/>
                </a:lnTo>
                <a:close/>
              </a:path>
              <a:path w="646429" h="76200">
                <a:moveTo>
                  <a:pt x="633730" y="31750"/>
                </a:moveTo>
                <a:lnTo>
                  <a:pt x="586486" y="31750"/>
                </a:lnTo>
                <a:lnTo>
                  <a:pt x="589280" y="34544"/>
                </a:lnTo>
                <a:lnTo>
                  <a:pt x="589280" y="41655"/>
                </a:lnTo>
                <a:lnTo>
                  <a:pt x="586486" y="44450"/>
                </a:lnTo>
                <a:lnTo>
                  <a:pt x="633730" y="44450"/>
                </a:lnTo>
                <a:lnTo>
                  <a:pt x="646430" y="38100"/>
                </a:lnTo>
                <a:lnTo>
                  <a:pt x="63373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54879" y="1545589"/>
            <a:ext cx="373380" cy="281940"/>
          </a:xfrm>
          <a:custGeom>
            <a:avLst/>
            <a:gdLst/>
            <a:ahLst/>
            <a:cxnLst/>
            <a:rect l="l" t="t" r="r" b="b"/>
            <a:pathLst>
              <a:path w="373379" h="281939">
                <a:moveTo>
                  <a:pt x="64770" y="40640"/>
                </a:moveTo>
                <a:lnTo>
                  <a:pt x="57150" y="50800"/>
                </a:lnTo>
                <a:lnTo>
                  <a:pt x="361950" y="279400"/>
                </a:lnTo>
                <a:lnTo>
                  <a:pt x="364744" y="281559"/>
                </a:lnTo>
                <a:lnTo>
                  <a:pt x="368681" y="280924"/>
                </a:lnTo>
                <a:lnTo>
                  <a:pt x="372999" y="275336"/>
                </a:lnTo>
                <a:lnTo>
                  <a:pt x="372364" y="271399"/>
                </a:lnTo>
                <a:lnTo>
                  <a:pt x="369570" y="269240"/>
                </a:lnTo>
                <a:lnTo>
                  <a:pt x="64770" y="40640"/>
                </a:lnTo>
                <a:close/>
              </a:path>
              <a:path w="373379" h="281939">
                <a:moveTo>
                  <a:pt x="0" y="0"/>
                </a:moveTo>
                <a:lnTo>
                  <a:pt x="38100" y="76200"/>
                </a:lnTo>
                <a:lnTo>
                  <a:pt x="57150" y="50800"/>
                </a:lnTo>
                <a:lnTo>
                  <a:pt x="46990" y="43179"/>
                </a:lnTo>
                <a:lnTo>
                  <a:pt x="44196" y="41021"/>
                </a:lnTo>
                <a:lnTo>
                  <a:pt x="43561" y="37084"/>
                </a:lnTo>
                <a:lnTo>
                  <a:pt x="47879" y="31496"/>
                </a:lnTo>
                <a:lnTo>
                  <a:pt x="51816" y="30861"/>
                </a:lnTo>
                <a:lnTo>
                  <a:pt x="72104" y="30861"/>
                </a:lnTo>
                <a:lnTo>
                  <a:pt x="83820" y="15240"/>
                </a:lnTo>
                <a:lnTo>
                  <a:pt x="0" y="0"/>
                </a:lnTo>
                <a:close/>
              </a:path>
              <a:path w="373379" h="281939">
                <a:moveTo>
                  <a:pt x="51816" y="30861"/>
                </a:moveTo>
                <a:lnTo>
                  <a:pt x="47879" y="31496"/>
                </a:lnTo>
                <a:lnTo>
                  <a:pt x="43561" y="37084"/>
                </a:lnTo>
                <a:lnTo>
                  <a:pt x="44196" y="41021"/>
                </a:lnTo>
                <a:lnTo>
                  <a:pt x="46990" y="43179"/>
                </a:lnTo>
                <a:lnTo>
                  <a:pt x="57150" y="50800"/>
                </a:lnTo>
                <a:lnTo>
                  <a:pt x="64770" y="40640"/>
                </a:lnTo>
                <a:lnTo>
                  <a:pt x="54610" y="33020"/>
                </a:lnTo>
                <a:lnTo>
                  <a:pt x="51816" y="30861"/>
                </a:lnTo>
                <a:close/>
              </a:path>
              <a:path w="373379" h="281939">
                <a:moveTo>
                  <a:pt x="72104" y="30861"/>
                </a:moveTo>
                <a:lnTo>
                  <a:pt x="51816" y="30861"/>
                </a:lnTo>
                <a:lnTo>
                  <a:pt x="54610" y="33020"/>
                </a:lnTo>
                <a:lnTo>
                  <a:pt x="64770" y="40640"/>
                </a:lnTo>
                <a:lnTo>
                  <a:pt x="72104" y="30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200400" y="6042659"/>
            <a:ext cx="0" cy="365760"/>
          </a:xfrm>
          <a:custGeom>
            <a:avLst/>
            <a:gdLst/>
            <a:ahLst/>
            <a:cxnLst/>
            <a:rect l="l" t="t" r="r" b="b"/>
            <a:pathLst>
              <a:path w="0"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273810" y="6187439"/>
            <a:ext cx="554990" cy="76200"/>
          </a:xfrm>
          <a:custGeom>
            <a:avLst/>
            <a:gdLst/>
            <a:ahLst/>
            <a:cxnLst/>
            <a:rect l="l" t="t" r="r" b="b"/>
            <a:pathLst>
              <a:path w="554989" h="76200">
                <a:moveTo>
                  <a:pt x="478790" y="0"/>
                </a:moveTo>
                <a:lnTo>
                  <a:pt x="478790" y="76200"/>
                </a:lnTo>
                <a:lnTo>
                  <a:pt x="542290" y="44450"/>
                </a:lnTo>
                <a:lnTo>
                  <a:pt x="495046" y="44450"/>
                </a:lnTo>
                <a:lnTo>
                  <a:pt x="497840" y="41656"/>
                </a:lnTo>
                <a:lnTo>
                  <a:pt x="497840" y="34544"/>
                </a:lnTo>
                <a:lnTo>
                  <a:pt x="495046" y="31750"/>
                </a:lnTo>
                <a:lnTo>
                  <a:pt x="542290" y="31750"/>
                </a:lnTo>
                <a:lnTo>
                  <a:pt x="478790" y="0"/>
                </a:lnTo>
                <a:close/>
              </a:path>
              <a:path w="554989" h="76200">
                <a:moveTo>
                  <a:pt x="47879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478790" y="44450"/>
                </a:lnTo>
                <a:lnTo>
                  <a:pt x="478790" y="31750"/>
                </a:lnTo>
                <a:close/>
              </a:path>
              <a:path w="554989" h="76200">
                <a:moveTo>
                  <a:pt x="542290" y="31750"/>
                </a:moveTo>
                <a:lnTo>
                  <a:pt x="495046" y="31750"/>
                </a:lnTo>
                <a:lnTo>
                  <a:pt x="497840" y="34544"/>
                </a:lnTo>
                <a:lnTo>
                  <a:pt x="497840" y="41656"/>
                </a:lnTo>
                <a:lnTo>
                  <a:pt x="495046" y="44450"/>
                </a:lnTo>
                <a:lnTo>
                  <a:pt x="542290" y="44450"/>
                </a:lnTo>
                <a:lnTo>
                  <a:pt x="554990" y="38100"/>
                </a:lnTo>
                <a:lnTo>
                  <a:pt x="54229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645410" y="6187439"/>
            <a:ext cx="554990" cy="76200"/>
          </a:xfrm>
          <a:custGeom>
            <a:avLst/>
            <a:gdLst/>
            <a:ahLst/>
            <a:cxnLst/>
            <a:rect l="l" t="t" r="r" b="b"/>
            <a:pathLst>
              <a:path w="554989" h="76200">
                <a:moveTo>
                  <a:pt x="478789" y="0"/>
                </a:moveTo>
                <a:lnTo>
                  <a:pt x="478789" y="76200"/>
                </a:lnTo>
                <a:lnTo>
                  <a:pt x="542289" y="44450"/>
                </a:lnTo>
                <a:lnTo>
                  <a:pt x="495045" y="44450"/>
                </a:lnTo>
                <a:lnTo>
                  <a:pt x="497839" y="41656"/>
                </a:lnTo>
                <a:lnTo>
                  <a:pt x="497839" y="34544"/>
                </a:lnTo>
                <a:lnTo>
                  <a:pt x="495045" y="31750"/>
                </a:lnTo>
                <a:lnTo>
                  <a:pt x="542289" y="31750"/>
                </a:lnTo>
                <a:lnTo>
                  <a:pt x="478789" y="0"/>
                </a:lnTo>
                <a:close/>
              </a:path>
              <a:path w="554989" h="76200">
                <a:moveTo>
                  <a:pt x="47878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478789" y="44450"/>
                </a:lnTo>
                <a:lnTo>
                  <a:pt x="478789" y="31750"/>
                </a:lnTo>
                <a:close/>
              </a:path>
              <a:path w="554989" h="76200">
                <a:moveTo>
                  <a:pt x="542289" y="31750"/>
                </a:moveTo>
                <a:lnTo>
                  <a:pt x="495045" y="31750"/>
                </a:lnTo>
                <a:lnTo>
                  <a:pt x="497839" y="34544"/>
                </a:lnTo>
                <a:lnTo>
                  <a:pt x="497839" y="41656"/>
                </a:lnTo>
                <a:lnTo>
                  <a:pt x="495045" y="44450"/>
                </a:lnTo>
                <a:lnTo>
                  <a:pt x="542289" y="44450"/>
                </a:lnTo>
                <a:lnTo>
                  <a:pt x="554989" y="38100"/>
                </a:lnTo>
                <a:lnTo>
                  <a:pt x="54228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834639" y="5311139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780" y="6998"/>
                </a:lnTo>
                <a:lnTo>
                  <a:pt x="56125" y="26481"/>
                </a:lnTo>
                <a:lnTo>
                  <a:pt x="26444" y="56180"/>
                </a:lnTo>
                <a:lnTo>
                  <a:pt x="6986" y="93829"/>
                </a:lnTo>
                <a:lnTo>
                  <a:pt x="0" y="137160"/>
                </a:lnTo>
                <a:lnTo>
                  <a:pt x="6986" y="180490"/>
                </a:lnTo>
                <a:lnTo>
                  <a:pt x="26444" y="218139"/>
                </a:lnTo>
                <a:lnTo>
                  <a:pt x="56125" y="247838"/>
                </a:lnTo>
                <a:lnTo>
                  <a:pt x="93780" y="267321"/>
                </a:lnTo>
                <a:lnTo>
                  <a:pt x="137160" y="274320"/>
                </a:lnTo>
                <a:lnTo>
                  <a:pt x="180539" y="267321"/>
                </a:lnTo>
                <a:lnTo>
                  <a:pt x="218194" y="247838"/>
                </a:lnTo>
                <a:lnTo>
                  <a:pt x="247875" y="218139"/>
                </a:lnTo>
                <a:lnTo>
                  <a:pt x="267333" y="180490"/>
                </a:lnTo>
                <a:lnTo>
                  <a:pt x="274320" y="137160"/>
                </a:lnTo>
                <a:lnTo>
                  <a:pt x="267333" y="93829"/>
                </a:lnTo>
                <a:lnTo>
                  <a:pt x="247875" y="56180"/>
                </a:lnTo>
                <a:lnTo>
                  <a:pt x="218194" y="26481"/>
                </a:lnTo>
                <a:lnTo>
                  <a:pt x="180539" y="6998"/>
                </a:lnTo>
                <a:lnTo>
                  <a:pt x="13716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34639" y="5448299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971800" y="5311139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60320" y="7139940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829" y="6986"/>
                </a:lnTo>
                <a:lnTo>
                  <a:pt x="56180" y="26444"/>
                </a:lnTo>
                <a:lnTo>
                  <a:pt x="26481" y="56125"/>
                </a:lnTo>
                <a:lnTo>
                  <a:pt x="6998" y="93780"/>
                </a:lnTo>
                <a:lnTo>
                  <a:pt x="0" y="137160"/>
                </a:lnTo>
                <a:lnTo>
                  <a:pt x="6998" y="180539"/>
                </a:lnTo>
                <a:lnTo>
                  <a:pt x="26481" y="218194"/>
                </a:lnTo>
                <a:lnTo>
                  <a:pt x="56180" y="247875"/>
                </a:lnTo>
                <a:lnTo>
                  <a:pt x="93829" y="267333"/>
                </a:lnTo>
                <a:lnTo>
                  <a:pt x="137160" y="274320"/>
                </a:lnTo>
                <a:lnTo>
                  <a:pt x="180539" y="267333"/>
                </a:lnTo>
                <a:lnTo>
                  <a:pt x="218194" y="247875"/>
                </a:lnTo>
                <a:lnTo>
                  <a:pt x="247875" y="218194"/>
                </a:lnTo>
                <a:lnTo>
                  <a:pt x="267333" y="180539"/>
                </a:lnTo>
                <a:lnTo>
                  <a:pt x="274319" y="137160"/>
                </a:lnTo>
                <a:lnTo>
                  <a:pt x="267333" y="93780"/>
                </a:lnTo>
                <a:lnTo>
                  <a:pt x="247875" y="56125"/>
                </a:lnTo>
                <a:lnTo>
                  <a:pt x="218194" y="26444"/>
                </a:lnTo>
                <a:lnTo>
                  <a:pt x="180539" y="6986"/>
                </a:lnTo>
                <a:lnTo>
                  <a:pt x="13716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560320" y="7277100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97479" y="7139940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60320" y="6591300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829" y="6986"/>
                </a:lnTo>
                <a:lnTo>
                  <a:pt x="56180" y="26444"/>
                </a:lnTo>
                <a:lnTo>
                  <a:pt x="26481" y="56125"/>
                </a:lnTo>
                <a:lnTo>
                  <a:pt x="6998" y="93780"/>
                </a:lnTo>
                <a:lnTo>
                  <a:pt x="0" y="137160"/>
                </a:lnTo>
                <a:lnTo>
                  <a:pt x="6998" y="180539"/>
                </a:lnTo>
                <a:lnTo>
                  <a:pt x="26481" y="218194"/>
                </a:lnTo>
                <a:lnTo>
                  <a:pt x="56180" y="247875"/>
                </a:lnTo>
                <a:lnTo>
                  <a:pt x="93829" y="267333"/>
                </a:lnTo>
                <a:lnTo>
                  <a:pt x="137160" y="274320"/>
                </a:lnTo>
                <a:lnTo>
                  <a:pt x="180539" y="267333"/>
                </a:lnTo>
                <a:lnTo>
                  <a:pt x="218194" y="247875"/>
                </a:lnTo>
                <a:lnTo>
                  <a:pt x="247875" y="218194"/>
                </a:lnTo>
                <a:lnTo>
                  <a:pt x="267333" y="180539"/>
                </a:lnTo>
                <a:lnTo>
                  <a:pt x="274319" y="137160"/>
                </a:lnTo>
                <a:lnTo>
                  <a:pt x="267333" y="93780"/>
                </a:lnTo>
                <a:lnTo>
                  <a:pt x="247875" y="56125"/>
                </a:lnTo>
                <a:lnTo>
                  <a:pt x="218194" y="26444"/>
                </a:lnTo>
                <a:lnTo>
                  <a:pt x="180539" y="6986"/>
                </a:lnTo>
                <a:lnTo>
                  <a:pt x="13716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560320" y="6728459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697479" y="6591300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4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004441" y="5494019"/>
            <a:ext cx="830580" cy="556260"/>
          </a:xfrm>
          <a:custGeom>
            <a:avLst/>
            <a:gdLst/>
            <a:ahLst/>
            <a:cxnLst/>
            <a:rect l="l" t="t" r="r" b="b"/>
            <a:pathLst>
              <a:path w="830580" h="556260">
                <a:moveTo>
                  <a:pt x="763271" y="36996"/>
                </a:moveTo>
                <a:lnTo>
                  <a:pt x="3682" y="543305"/>
                </a:lnTo>
                <a:lnTo>
                  <a:pt x="761" y="545338"/>
                </a:lnTo>
                <a:lnTo>
                  <a:pt x="0" y="549275"/>
                </a:lnTo>
                <a:lnTo>
                  <a:pt x="1904" y="552196"/>
                </a:lnTo>
                <a:lnTo>
                  <a:pt x="3936" y="555116"/>
                </a:lnTo>
                <a:lnTo>
                  <a:pt x="7873" y="555878"/>
                </a:lnTo>
                <a:lnTo>
                  <a:pt x="10794" y="553974"/>
                </a:lnTo>
                <a:lnTo>
                  <a:pt x="770331" y="47574"/>
                </a:lnTo>
                <a:lnTo>
                  <a:pt x="763271" y="36996"/>
                </a:lnTo>
                <a:close/>
              </a:path>
              <a:path w="830580" h="556260">
                <a:moveTo>
                  <a:pt x="814212" y="27939"/>
                </a:moveTo>
                <a:lnTo>
                  <a:pt x="776732" y="27939"/>
                </a:lnTo>
                <a:lnTo>
                  <a:pt x="780669" y="28828"/>
                </a:lnTo>
                <a:lnTo>
                  <a:pt x="782701" y="31750"/>
                </a:lnTo>
                <a:lnTo>
                  <a:pt x="784606" y="34671"/>
                </a:lnTo>
                <a:lnTo>
                  <a:pt x="783844" y="38608"/>
                </a:lnTo>
                <a:lnTo>
                  <a:pt x="780922" y="40512"/>
                </a:lnTo>
                <a:lnTo>
                  <a:pt x="770331" y="47574"/>
                </a:lnTo>
                <a:lnTo>
                  <a:pt x="787907" y="73913"/>
                </a:lnTo>
                <a:lnTo>
                  <a:pt x="814212" y="27939"/>
                </a:lnTo>
                <a:close/>
              </a:path>
              <a:path w="830580" h="556260">
                <a:moveTo>
                  <a:pt x="776732" y="27939"/>
                </a:moveTo>
                <a:lnTo>
                  <a:pt x="773810" y="29972"/>
                </a:lnTo>
                <a:lnTo>
                  <a:pt x="763271" y="36996"/>
                </a:lnTo>
                <a:lnTo>
                  <a:pt x="770331" y="47574"/>
                </a:lnTo>
                <a:lnTo>
                  <a:pt x="780922" y="40512"/>
                </a:lnTo>
                <a:lnTo>
                  <a:pt x="783844" y="38608"/>
                </a:lnTo>
                <a:lnTo>
                  <a:pt x="784606" y="34671"/>
                </a:lnTo>
                <a:lnTo>
                  <a:pt x="782701" y="31750"/>
                </a:lnTo>
                <a:lnTo>
                  <a:pt x="780669" y="28828"/>
                </a:lnTo>
                <a:lnTo>
                  <a:pt x="776732" y="27939"/>
                </a:lnTo>
                <a:close/>
              </a:path>
              <a:path w="830580" h="556260">
                <a:moveTo>
                  <a:pt x="830198" y="0"/>
                </a:moveTo>
                <a:lnTo>
                  <a:pt x="745616" y="10540"/>
                </a:lnTo>
                <a:lnTo>
                  <a:pt x="763271" y="36996"/>
                </a:lnTo>
                <a:lnTo>
                  <a:pt x="773810" y="29972"/>
                </a:lnTo>
                <a:lnTo>
                  <a:pt x="776732" y="27939"/>
                </a:lnTo>
                <a:lnTo>
                  <a:pt x="814212" y="27939"/>
                </a:lnTo>
                <a:lnTo>
                  <a:pt x="8301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017520" y="5585459"/>
            <a:ext cx="281940" cy="464820"/>
          </a:xfrm>
          <a:custGeom>
            <a:avLst/>
            <a:gdLst/>
            <a:ahLst/>
            <a:cxnLst/>
            <a:rect l="l" t="t" r="r" b="b"/>
            <a:pathLst>
              <a:path w="281939" h="464820">
                <a:moveTo>
                  <a:pt x="44634" y="62068"/>
                </a:moveTo>
                <a:lnTo>
                  <a:pt x="33744" y="68602"/>
                </a:lnTo>
                <a:lnTo>
                  <a:pt x="268858" y="460501"/>
                </a:lnTo>
                <a:lnTo>
                  <a:pt x="270637" y="463423"/>
                </a:lnTo>
                <a:lnTo>
                  <a:pt x="274574" y="464438"/>
                </a:lnTo>
                <a:lnTo>
                  <a:pt x="277621" y="462661"/>
                </a:lnTo>
                <a:lnTo>
                  <a:pt x="280543" y="460883"/>
                </a:lnTo>
                <a:lnTo>
                  <a:pt x="281558" y="456946"/>
                </a:lnTo>
                <a:lnTo>
                  <a:pt x="279781" y="453898"/>
                </a:lnTo>
                <a:lnTo>
                  <a:pt x="44634" y="62068"/>
                </a:lnTo>
                <a:close/>
              </a:path>
              <a:path w="281939" h="464820">
                <a:moveTo>
                  <a:pt x="0" y="0"/>
                </a:moveTo>
                <a:lnTo>
                  <a:pt x="6477" y="84962"/>
                </a:lnTo>
                <a:lnTo>
                  <a:pt x="33744" y="68602"/>
                </a:lnTo>
                <a:lnTo>
                  <a:pt x="27178" y="57658"/>
                </a:lnTo>
                <a:lnTo>
                  <a:pt x="25400" y="54737"/>
                </a:lnTo>
                <a:lnTo>
                  <a:pt x="26416" y="50800"/>
                </a:lnTo>
                <a:lnTo>
                  <a:pt x="29463" y="49022"/>
                </a:lnTo>
                <a:lnTo>
                  <a:pt x="32385" y="47244"/>
                </a:lnTo>
                <a:lnTo>
                  <a:pt x="69341" y="47244"/>
                </a:lnTo>
                <a:lnTo>
                  <a:pt x="71881" y="45720"/>
                </a:lnTo>
                <a:lnTo>
                  <a:pt x="0" y="0"/>
                </a:lnTo>
                <a:close/>
              </a:path>
              <a:path w="281939" h="464820">
                <a:moveTo>
                  <a:pt x="32385" y="47244"/>
                </a:moveTo>
                <a:lnTo>
                  <a:pt x="29463" y="49022"/>
                </a:lnTo>
                <a:lnTo>
                  <a:pt x="26416" y="50800"/>
                </a:lnTo>
                <a:lnTo>
                  <a:pt x="25400" y="54737"/>
                </a:lnTo>
                <a:lnTo>
                  <a:pt x="27178" y="57658"/>
                </a:lnTo>
                <a:lnTo>
                  <a:pt x="33744" y="68602"/>
                </a:lnTo>
                <a:lnTo>
                  <a:pt x="44634" y="62068"/>
                </a:lnTo>
                <a:lnTo>
                  <a:pt x="38100" y="51181"/>
                </a:lnTo>
                <a:lnTo>
                  <a:pt x="36322" y="48133"/>
                </a:lnTo>
                <a:lnTo>
                  <a:pt x="32385" y="47244"/>
                </a:lnTo>
                <a:close/>
              </a:path>
              <a:path w="281939" h="464820">
                <a:moveTo>
                  <a:pt x="69341" y="47244"/>
                </a:moveTo>
                <a:lnTo>
                  <a:pt x="32385" y="47244"/>
                </a:lnTo>
                <a:lnTo>
                  <a:pt x="36322" y="48133"/>
                </a:lnTo>
                <a:lnTo>
                  <a:pt x="38100" y="51181"/>
                </a:lnTo>
                <a:lnTo>
                  <a:pt x="44634" y="62068"/>
                </a:lnTo>
                <a:lnTo>
                  <a:pt x="69341" y="47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108960" y="5494019"/>
            <a:ext cx="647700" cy="556260"/>
          </a:xfrm>
          <a:custGeom>
            <a:avLst/>
            <a:gdLst/>
            <a:ahLst/>
            <a:cxnLst/>
            <a:rect l="l" t="t" r="r" b="b"/>
            <a:pathLst>
              <a:path w="647700" h="556260">
                <a:moveTo>
                  <a:pt x="62009" y="44750"/>
                </a:moveTo>
                <a:lnTo>
                  <a:pt x="53731" y="54384"/>
                </a:lnTo>
                <a:lnTo>
                  <a:pt x="638555" y="555751"/>
                </a:lnTo>
                <a:lnTo>
                  <a:pt x="642619" y="555498"/>
                </a:lnTo>
                <a:lnTo>
                  <a:pt x="647191" y="550163"/>
                </a:lnTo>
                <a:lnTo>
                  <a:pt x="646938" y="546100"/>
                </a:lnTo>
                <a:lnTo>
                  <a:pt x="62009" y="44750"/>
                </a:lnTo>
                <a:close/>
              </a:path>
              <a:path w="647700" h="556260">
                <a:moveTo>
                  <a:pt x="0" y="0"/>
                </a:moveTo>
                <a:lnTo>
                  <a:pt x="33019" y="78486"/>
                </a:lnTo>
                <a:lnTo>
                  <a:pt x="53731" y="54384"/>
                </a:lnTo>
                <a:lnTo>
                  <a:pt x="41401" y="43814"/>
                </a:lnTo>
                <a:lnTo>
                  <a:pt x="41147" y="39877"/>
                </a:lnTo>
                <a:lnTo>
                  <a:pt x="45719" y="34543"/>
                </a:lnTo>
                <a:lnTo>
                  <a:pt x="49656" y="34162"/>
                </a:lnTo>
                <a:lnTo>
                  <a:pt x="71108" y="34162"/>
                </a:lnTo>
                <a:lnTo>
                  <a:pt x="82676" y="20700"/>
                </a:lnTo>
                <a:lnTo>
                  <a:pt x="0" y="0"/>
                </a:lnTo>
                <a:close/>
              </a:path>
              <a:path w="647700" h="556260">
                <a:moveTo>
                  <a:pt x="49656" y="34162"/>
                </a:moveTo>
                <a:lnTo>
                  <a:pt x="45719" y="34543"/>
                </a:lnTo>
                <a:lnTo>
                  <a:pt x="41147" y="39877"/>
                </a:lnTo>
                <a:lnTo>
                  <a:pt x="41401" y="43814"/>
                </a:lnTo>
                <a:lnTo>
                  <a:pt x="53731" y="54384"/>
                </a:lnTo>
                <a:lnTo>
                  <a:pt x="62009" y="44750"/>
                </a:lnTo>
                <a:lnTo>
                  <a:pt x="49656" y="34162"/>
                </a:lnTo>
                <a:close/>
              </a:path>
              <a:path w="647700" h="556260">
                <a:moveTo>
                  <a:pt x="71108" y="34162"/>
                </a:moveTo>
                <a:lnTo>
                  <a:pt x="49656" y="34162"/>
                </a:lnTo>
                <a:lnTo>
                  <a:pt x="62009" y="44750"/>
                </a:lnTo>
                <a:lnTo>
                  <a:pt x="71108" y="341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926079" y="5219699"/>
            <a:ext cx="1737360" cy="91440"/>
          </a:xfrm>
          <a:custGeom>
            <a:avLst/>
            <a:gdLst/>
            <a:ahLst/>
            <a:cxnLst/>
            <a:rect l="l" t="t" r="r" b="b"/>
            <a:pathLst>
              <a:path w="1737360" h="91439">
                <a:moveTo>
                  <a:pt x="0" y="91439"/>
                </a:moveTo>
                <a:lnTo>
                  <a:pt x="0" y="0"/>
                </a:lnTo>
                <a:lnTo>
                  <a:pt x="1737359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913001" y="6401180"/>
            <a:ext cx="647700" cy="373380"/>
          </a:xfrm>
          <a:custGeom>
            <a:avLst/>
            <a:gdLst/>
            <a:ahLst/>
            <a:cxnLst/>
            <a:rect l="l" t="t" r="r" b="b"/>
            <a:pathLst>
              <a:path w="647700" h="373379">
                <a:moveTo>
                  <a:pt x="578027" y="340679"/>
                </a:moveTo>
                <a:lnTo>
                  <a:pt x="562229" y="368300"/>
                </a:lnTo>
                <a:lnTo>
                  <a:pt x="647319" y="372999"/>
                </a:lnTo>
                <a:lnTo>
                  <a:pt x="631147" y="348741"/>
                </a:lnTo>
                <a:lnTo>
                  <a:pt x="592074" y="348741"/>
                </a:lnTo>
                <a:lnTo>
                  <a:pt x="589026" y="346963"/>
                </a:lnTo>
                <a:lnTo>
                  <a:pt x="578027" y="340679"/>
                </a:lnTo>
                <a:close/>
              </a:path>
              <a:path w="647700" h="373379">
                <a:moveTo>
                  <a:pt x="584299" y="329712"/>
                </a:moveTo>
                <a:lnTo>
                  <a:pt x="578027" y="340679"/>
                </a:lnTo>
                <a:lnTo>
                  <a:pt x="589026" y="346963"/>
                </a:lnTo>
                <a:lnTo>
                  <a:pt x="592074" y="348741"/>
                </a:lnTo>
                <a:lnTo>
                  <a:pt x="596011" y="347725"/>
                </a:lnTo>
                <a:lnTo>
                  <a:pt x="597662" y="344677"/>
                </a:lnTo>
                <a:lnTo>
                  <a:pt x="599440" y="341629"/>
                </a:lnTo>
                <a:lnTo>
                  <a:pt x="598424" y="337692"/>
                </a:lnTo>
                <a:lnTo>
                  <a:pt x="595376" y="336041"/>
                </a:lnTo>
                <a:lnTo>
                  <a:pt x="584299" y="329712"/>
                </a:lnTo>
                <a:close/>
              </a:path>
              <a:path w="647700" h="373379">
                <a:moveTo>
                  <a:pt x="600075" y="302132"/>
                </a:moveTo>
                <a:lnTo>
                  <a:pt x="584299" y="329712"/>
                </a:lnTo>
                <a:lnTo>
                  <a:pt x="595376" y="336041"/>
                </a:lnTo>
                <a:lnTo>
                  <a:pt x="598424" y="337692"/>
                </a:lnTo>
                <a:lnTo>
                  <a:pt x="599440" y="341629"/>
                </a:lnTo>
                <a:lnTo>
                  <a:pt x="597662" y="344677"/>
                </a:lnTo>
                <a:lnTo>
                  <a:pt x="596011" y="347725"/>
                </a:lnTo>
                <a:lnTo>
                  <a:pt x="592074" y="348741"/>
                </a:lnTo>
                <a:lnTo>
                  <a:pt x="631147" y="348741"/>
                </a:lnTo>
                <a:lnTo>
                  <a:pt x="600075" y="302132"/>
                </a:lnTo>
                <a:close/>
              </a:path>
              <a:path w="647700" h="373379">
                <a:moveTo>
                  <a:pt x="7366" y="0"/>
                </a:moveTo>
                <a:lnTo>
                  <a:pt x="3429" y="1015"/>
                </a:lnTo>
                <a:lnTo>
                  <a:pt x="1778" y="4063"/>
                </a:lnTo>
                <a:lnTo>
                  <a:pt x="0" y="7112"/>
                </a:lnTo>
                <a:lnTo>
                  <a:pt x="1016" y="11049"/>
                </a:lnTo>
                <a:lnTo>
                  <a:pt x="4063" y="12700"/>
                </a:lnTo>
                <a:lnTo>
                  <a:pt x="578027" y="340679"/>
                </a:lnTo>
                <a:lnTo>
                  <a:pt x="584299" y="329712"/>
                </a:lnTo>
                <a:lnTo>
                  <a:pt x="10413" y="1777"/>
                </a:lnTo>
                <a:lnTo>
                  <a:pt x="73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461895" y="6401434"/>
            <a:ext cx="189865" cy="1898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834639" y="6401307"/>
            <a:ext cx="1013460" cy="298450"/>
          </a:xfrm>
          <a:custGeom>
            <a:avLst/>
            <a:gdLst/>
            <a:ahLst/>
            <a:cxnLst/>
            <a:rect l="l" t="t" r="r" b="b"/>
            <a:pathLst>
              <a:path w="1013460" h="298450">
                <a:moveTo>
                  <a:pt x="63500" y="224662"/>
                </a:moveTo>
                <a:lnTo>
                  <a:pt x="0" y="281431"/>
                </a:lnTo>
                <a:lnTo>
                  <a:pt x="83566" y="298196"/>
                </a:lnTo>
                <a:lnTo>
                  <a:pt x="76357" y="271779"/>
                </a:lnTo>
                <a:lnTo>
                  <a:pt x="59562" y="271779"/>
                </a:lnTo>
                <a:lnTo>
                  <a:pt x="56007" y="269748"/>
                </a:lnTo>
                <a:lnTo>
                  <a:pt x="55118" y="266446"/>
                </a:lnTo>
                <a:lnTo>
                  <a:pt x="54229" y="263016"/>
                </a:lnTo>
                <a:lnTo>
                  <a:pt x="56261" y="259461"/>
                </a:lnTo>
                <a:lnTo>
                  <a:pt x="71836" y="255214"/>
                </a:lnTo>
                <a:lnTo>
                  <a:pt x="63500" y="224662"/>
                </a:lnTo>
                <a:close/>
              </a:path>
              <a:path w="1013460" h="298450">
                <a:moveTo>
                  <a:pt x="71836" y="255214"/>
                </a:moveTo>
                <a:lnTo>
                  <a:pt x="56261" y="259461"/>
                </a:lnTo>
                <a:lnTo>
                  <a:pt x="54229" y="263016"/>
                </a:lnTo>
                <a:lnTo>
                  <a:pt x="55118" y="266446"/>
                </a:lnTo>
                <a:lnTo>
                  <a:pt x="56007" y="269748"/>
                </a:lnTo>
                <a:lnTo>
                  <a:pt x="59562" y="271779"/>
                </a:lnTo>
                <a:lnTo>
                  <a:pt x="62992" y="270890"/>
                </a:lnTo>
                <a:lnTo>
                  <a:pt x="75205" y="267558"/>
                </a:lnTo>
                <a:lnTo>
                  <a:pt x="71836" y="255214"/>
                </a:lnTo>
                <a:close/>
              </a:path>
              <a:path w="1013460" h="298450">
                <a:moveTo>
                  <a:pt x="75205" y="267558"/>
                </a:moveTo>
                <a:lnTo>
                  <a:pt x="62992" y="270890"/>
                </a:lnTo>
                <a:lnTo>
                  <a:pt x="59562" y="271779"/>
                </a:lnTo>
                <a:lnTo>
                  <a:pt x="76357" y="271779"/>
                </a:lnTo>
                <a:lnTo>
                  <a:pt x="75205" y="267558"/>
                </a:lnTo>
                <a:close/>
              </a:path>
              <a:path w="1013460" h="298450">
                <a:moveTo>
                  <a:pt x="1007490" y="0"/>
                </a:moveTo>
                <a:lnTo>
                  <a:pt x="1004188" y="1015"/>
                </a:lnTo>
                <a:lnTo>
                  <a:pt x="71836" y="255214"/>
                </a:lnTo>
                <a:lnTo>
                  <a:pt x="75205" y="267558"/>
                </a:lnTo>
                <a:lnTo>
                  <a:pt x="1007490" y="13208"/>
                </a:lnTo>
                <a:lnTo>
                  <a:pt x="1010920" y="12318"/>
                </a:lnTo>
                <a:lnTo>
                  <a:pt x="1012951" y="8762"/>
                </a:lnTo>
                <a:lnTo>
                  <a:pt x="1011936" y="5461"/>
                </a:lnTo>
                <a:lnTo>
                  <a:pt x="1011047" y="2031"/>
                </a:lnTo>
                <a:lnTo>
                  <a:pt x="10074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913127" y="6401307"/>
            <a:ext cx="647700" cy="830580"/>
          </a:xfrm>
          <a:custGeom>
            <a:avLst/>
            <a:gdLst/>
            <a:ahLst/>
            <a:cxnLst/>
            <a:rect l="l" t="t" r="r" b="b"/>
            <a:pathLst>
              <a:path w="647700" h="830579">
                <a:moveTo>
                  <a:pt x="595430" y="773808"/>
                </a:moveTo>
                <a:lnTo>
                  <a:pt x="570357" y="793368"/>
                </a:lnTo>
                <a:lnTo>
                  <a:pt x="647192" y="830072"/>
                </a:lnTo>
                <a:lnTo>
                  <a:pt x="638580" y="787146"/>
                </a:lnTo>
                <a:lnTo>
                  <a:pt x="609346" y="787146"/>
                </a:lnTo>
                <a:lnTo>
                  <a:pt x="605409" y="786638"/>
                </a:lnTo>
                <a:lnTo>
                  <a:pt x="595430" y="773808"/>
                </a:lnTo>
                <a:close/>
              </a:path>
              <a:path w="647700" h="830579">
                <a:moveTo>
                  <a:pt x="605433" y="766005"/>
                </a:moveTo>
                <a:lnTo>
                  <a:pt x="595430" y="773808"/>
                </a:lnTo>
                <a:lnTo>
                  <a:pt x="605409" y="786638"/>
                </a:lnTo>
                <a:lnTo>
                  <a:pt x="609346" y="787146"/>
                </a:lnTo>
                <a:lnTo>
                  <a:pt x="614934" y="782827"/>
                </a:lnTo>
                <a:lnTo>
                  <a:pt x="615315" y="778763"/>
                </a:lnTo>
                <a:lnTo>
                  <a:pt x="613283" y="776097"/>
                </a:lnTo>
                <a:lnTo>
                  <a:pt x="605433" y="766005"/>
                </a:lnTo>
                <a:close/>
              </a:path>
              <a:path w="647700" h="830579">
                <a:moveTo>
                  <a:pt x="630428" y="746505"/>
                </a:moveTo>
                <a:lnTo>
                  <a:pt x="605433" y="766005"/>
                </a:lnTo>
                <a:lnTo>
                  <a:pt x="613283" y="776097"/>
                </a:lnTo>
                <a:lnTo>
                  <a:pt x="615315" y="778763"/>
                </a:lnTo>
                <a:lnTo>
                  <a:pt x="614934" y="782827"/>
                </a:lnTo>
                <a:lnTo>
                  <a:pt x="609346" y="787146"/>
                </a:lnTo>
                <a:lnTo>
                  <a:pt x="638580" y="787146"/>
                </a:lnTo>
                <a:lnTo>
                  <a:pt x="630428" y="746505"/>
                </a:lnTo>
                <a:close/>
              </a:path>
              <a:path w="647700" h="830579">
                <a:moveTo>
                  <a:pt x="5969" y="0"/>
                </a:moveTo>
                <a:lnTo>
                  <a:pt x="508" y="4190"/>
                </a:lnTo>
                <a:lnTo>
                  <a:pt x="0" y="8254"/>
                </a:lnTo>
                <a:lnTo>
                  <a:pt x="595430" y="773808"/>
                </a:lnTo>
                <a:lnTo>
                  <a:pt x="605433" y="766005"/>
                </a:lnTo>
                <a:lnTo>
                  <a:pt x="12065" y="3175"/>
                </a:lnTo>
                <a:lnTo>
                  <a:pt x="10033" y="380"/>
                </a:lnTo>
                <a:lnTo>
                  <a:pt x="59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34639" y="6401180"/>
            <a:ext cx="464820" cy="830580"/>
          </a:xfrm>
          <a:custGeom>
            <a:avLst/>
            <a:gdLst/>
            <a:ahLst/>
            <a:cxnLst/>
            <a:rect l="l" t="t" r="r" b="b"/>
            <a:pathLst>
              <a:path w="464820" h="830579">
                <a:moveTo>
                  <a:pt x="3683" y="745108"/>
                </a:moveTo>
                <a:lnTo>
                  <a:pt x="0" y="830199"/>
                </a:lnTo>
                <a:lnTo>
                  <a:pt x="70358" y="782065"/>
                </a:lnTo>
                <a:lnTo>
                  <a:pt x="70128" y="781938"/>
                </a:lnTo>
                <a:lnTo>
                  <a:pt x="30861" y="781938"/>
                </a:lnTo>
                <a:lnTo>
                  <a:pt x="27812" y="780288"/>
                </a:lnTo>
                <a:lnTo>
                  <a:pt x="24637" y="778510"/>
                </a:lnTo>
                <a:lnTo>
                  <a:pt x="23622" y="774700"/>
                </a:lnTo>
                <a:lnTo>
                  <a:pt x="25273" y="771651"/>
                </a:lnTo>
                <a:lnTo>
                  <a:pt x="31463" y="760507"/>
                </a:lnTo>
                <a:lnTo>
                  <a:pt x="3683" y="745108"/>
                </a:lnTo>
                <a:close/>
              </a:path>
              <a:path w="464820" h="830579">
                <a:moveTo>
                  <a:pt x="31463" y="760507"/>
                </a:moveTo>
                <a:lnTo>
                  <a:pt x="25273" y="771651"/>
                </a:lnTo>
                <a:lnTo>
                  <a:pt x="23622" y="774700"/>
                </a:lnTo>
                <a:lnTo>
                  <a:pt x="24637" y="778510"/>
                </a:lnTo>
                <a:lnTo>
                  <a:pt x="27812" y="780288"/>
                </a:lnTo>
                <a:lnTo>
                  <a:pt x="30861" y="781938"/>
                </a:lnTo>
                <a:lnTo>
                  <a:pt x="34671" y="780795"/>
                </a:lnTo>
                <a:lnTo>
                  <a:pt x="36449" y="777748"/>
                </a:lnTo>
                <a:lnTo>
                  <a:pt x="42598" y="766679"/>
                </a:lnTo>
                <a:lnTo>
                  <a:pt x="31463" y="760507"/>
                </a:lnTo>
                <a:close/>
              </a:path>
              <a:path w="464820" h="830579">
                <a:moveTo>
                  <a:pt x="42598" y="766679"/>
                </a:moveTo>
                <a:lnTo>
                  <a:pt x="36449" y="777748"/>
                </a:lnTo>
                <a:lnTo>
                  <a:pt x="34671" y="780795"/>
                </a:lnTo>
                <a:lnTo>
                  <a:pt x="30861" y="781938"/>
                </a:lnTo>
                <a:lnTo>
                  <a:pt x="70128" y="781938"/>
                </a:lnTo>
                <a:lnTo>
                  <a:pt x="42598" y="766679"/>
                </a:lnTo>
                <a:close/>
              </a:path>
              <a:path w="464820" h="830579">
                <a:moveTo>
                  <a:pt x="457200" y="0"/>
                </a:moveTo>
                <a:lnTo>
                  <a:pt x="453389" y="1142"/>
                </a:lnTo>
                <a:lnTo>
                  <a:pt x="451612" y="4190"/>
                </a:lnTo>
                <a:lnTo>
                  <a:pt x="31463" y="760507"/>
                </a:lnTo>
                <a:lnTo>
                  <a:pt x="42598" y="766679"/>
                </a:lnTo>
                <a:lnTo>
                  <a:pt x="462788" y="10287"/>
                </a:lnTo>
                <a:lnTo>
                  <a:pt x="464438" y="7238"/>
                </a:lnTo>
                <a:lnTo>
                  <a:pt x="463296" y="3428"/>
                </a:lnTo>
                <a:lnTo>
                  <a:pt x="460248" y="165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743200" y="6865619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743200" y="7414259"/>
            <a:ext cx="0" cy="182880"/>
          </a:xfrm>
          <a:custGeom>
            <a:avLst/>
            <a:gdLst/>
            <a:ahLst/>
            <a:cxnLst/>
            <a:rect l="l" t="t" r="r" b="b"/>
            <a:pathLst>
              <a:path w="0" h="182879">
                <a:moveTo>
                  <a:pt x="0" y="0"/>
                </a:moveTo>
                <a:lnTo>
                  <a:pt x="0" y="1828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736850" y="7010400"/>
            <a:ext cx="2475230" cy="76200"/>
          </a:xfrm>
          <a:custGeom>
            <a:avLst/>
            <a:gdLst/>
            <a:ahLst/>
            <a:cxnLst/>
            <a:rect l="l" t="t" r="r" b="b"/>
            <a:pathLst>
              <a:path w="2475229" h="76200">
                <a:moveTo>
                  <a:pt x="2399029" y="0"/>
                </a:moveTo>
                <a:lnTo>
                  <a:pt x="2399029" y="76200"/>
                </a:lnTo>
                <a:lnTo>
                  <a:pt x="2462529" y="44450"/>
                </a:lnTo>
                <a:lnTo>
                  <a:pt x="2415286" y="44450"/>
                </a:lnTo>
                <a:lnTo>
                  <a:pt x="2418079" y="41656"/>
                </a:lnTo>
                <a:lnTo>
                  <a:pt x="2418079" y="34544"/>
                </a:lnTo>
                <a:lnTo>
                  <a:pt x="2415286" y="31750"/>
                </a:lnTo>
                <a:lnTo>
                  <a:pt x="2462529" y="31750"/>
                </a:lnTo>
                <a:lnTo>
                  <a:pt x="2399029" y="0"/>
                </a:lnTo>
                <a:close/>
              </a:path>
              <a:path w="2475229" h="76200">
                <a:moveTo>
                  <a:pt x="239902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399029" y="44450"/>
                </a:lnTo>
                <a:lnTo>
                  <a:pt x="2399029" y="31750"/>
                </a:lnTo>
                <a:close/>
              </a:path>
              <a:path w="2475229" h="76200">
                <a:moveTo>
                  <a:pt x="2462529" y="31750"/>
                </a:moveTo>
                <a:lnTo>
                  <a:pt x="2415286" y="31750"/>
                </a:lnTo>
                <a:lnTo>
                  <a:pt x="2418079" y="34544"/>
                </a:lnTo>
                <a:lnTo>
                  <a:pt x="2418079" y="41656"/>
                </a:lnTo>
                <a:lnTo>
                  <a:pt x="2415286" y="44450"/>
                </a:lnTo>
                <a:lnTo>
                  <a:pt x="2462529" y="44450"/>
                </a:lnTo>
                <a:lnTo>
                  <a:pt x="2475229" y="38100"/>
                </a:lnTo>
                <a:lnTo>
                  <a:pt x="246252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736850" y="7559040"/>
            <a:ext cx="2475230" cy="76200"/>
          </a:xfrm>
          <a:custGeom>
            <a:avLst/>
            <a:gdLst/>
            <a:ahLst/>
            <a:cxnLst/>
            <a:rect l="l" t="t" r="r" b="b"/>
            <a:pathLst>
              <a:path w="2475229" h="76200">
                <a:moveTo>
                  <a:pt x="2399029" y="0"/>
                </a:moveTo>
                <a:lnTo>
                  <a:pt x="2399029" y="76200"/>
                </a:lnTo>
                <a:lnTo>
                  <a:pt x="2462529" y="44450"/>
                </a:lnTo>
                <a:lnTo>
                  <a:pt x="2415286" y="44450"/>
                </a:lnTo>
                <a:lnTo>
                  <a:pt x="2418079" y="41656"/>
                </a:lnTo>
                <a:lnTo>
                  <a:pt x="2418079" y="34544"/>
                </a:lnTo>
                <a:lnTo>
                  <a:pt x="2415286" y="31750"/>
                </a:lnTo>
                <a:lnTo>
                  <a:pt x="2462529" y="31750"/>
                </a:lnTo>
                <a:lnTo>
                  <a:pt x="2399029" y="0"/>
                </a:lnTo>
                <a:close/>
              </a:path>
              <a:path w="2475229" h="76200">
                <a:moveTo>
                  <a:pt x="239902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2399029" y="44450"/>
                </a:lnTo>
                <a:lnTo>
                  <a:pt x="2399029" y="31750"/>
                </a:lnTo>
                <a:close/>
              </a:path>
              <a:path w="2475229" h="76200">
                <a:moveTo>
                  <a:pt x="2462529" y="31750"/>
                </a:moveTo>
                <a:lnTo>
                  <a:pt x="2415286" y="31750"/>
                </a:lnTo>
                <a:lnTo>
                  <a:pt x="2418079" y="34544"/>
                </a:lnTo>
                <a:lnTo>
                  <a:pt x="2418079" y="41656"/>
                </a:lnTo>
                <a:lnTo>
                  <a:pt x="2415286" y="44450"/>
                </a:lnTo>
                <a:lnTo>
                  <a:pt x="2462529" y="44450"/>
                </a:lnTo>
                <a:lnTo>
                  <a:pt x="2475229" y="38100"/>
                </a:lnTo>
                <a:lnTo>
                  <a:pt x="246252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663440" y="5219699"/>
            <a:ext cx="0" cy="1005840"/>
          </a:xfrm>
          <a:custGeom>
            <a:avLst/>
            <a:gdLst/>
            <a:ahLst/>
            <a:cxnLst/>
            <a:rect l="l" t="t" r="r" b="b"/>
            <a:pathLst>
              <a:path w="0" h="1005839">
                <a:moveTo>
                  <a:pt x="0" y="0"/>
                </a:moveTo>
                <a:lnTo>
                  <a:pt x="0" y="10058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657090" y="6187439"/>
            <a:ext cx="554990" cy="76200"/>
          </a:xfrm>
          <a:custGeom>
            <a:avLst/>
            <a:gdLst/>
            <a:ahLst/>
            <a:cxnLst/>
            <a:rect l="l" t="t" r="r" b="b"/>
            <a:pathLst>
              <a:path w="554989" h="76200">
                <a:moveTo>
                  <a:pt x="478789" y="0"/>
                </a:moveTo>
                <a:lnTo>
                  <a:pt x="478789" y="76200"/>
                </a:lnTo>
                <a:lnTo>
                  <a:pt x="542289" y="44450"/>
                </a:lnTo>
                <a:lnTo>
                  <a:pt x="495046" y="44450"/>
                </a:lnTo>
                <a:lnTo>
                  <a:pt x="497839" y="41656"/>
                </a:lnTo>
                <a:lnTo>
                  <a:pt x="497839" y="34544"/>
                </a:lnTo>
                <a:lnTo>
                  <a:pt x="495046" y="31750"/>
                </a:lnTo>
                <a:lnTo>
                  <a:pt x="542289" y="31750"/>
                </a:lnTo>
                <a:lnTo>
                  <a:pt x="478789" y="0"/>
                </a:lnTo>
                <a:close/>
              </a:path>
              <a:path w="554989" h="76200">
                <a:moveTo>
                  <a:pt x="478789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478789" y="44450"/>
                </a:lnTo>
                <a:lnTo>
                  <a:pt x="478789" y="31750"/>
                </a:lnTo>
                <a:close/>
              </a:path>
              <a:path w="554989" h="76200">
                <a:moveTo>
                  <a:pt x="542289" y="31750"/>
                </a:moveTo>
                <a:lnTo>
                  <a:pt x="495046" y="31750"/>
                </a:lnTo>
                <a:lnTo>
                  <a:pt x="497839" y="34544"/>
                </a:lnTo>
                <a:lnTo>
                  <a:pt x="497839" y="41656"/>
                </a:lnTo>
                <a:lnTo>
                  <a:pt x="495046" y="44450"/>
                </a:lnTo>
                <a:lnTo>
                  <a:pt x="542289" y="44450"/>
                </a:lnTo>
                <a:lnTo>
                  <a:pt x="554989" y="38100"/>
                </a:lnTo>
                <a:lnTo>
                  <a:pt x="54228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662929" y="6827519"/>
            <a:ext cx="1012190" cy="76200"/>
          </a:xfrm>
          <a:custGeom>
            <a:avLst/>
            <a:gdLst/>
            <a:ahLst/>
            <a:cxnLst/>
            <a:rect l="l" t="t" r="r" b="b"/>
            <a:pathLst>
              <a:path w="1012190" h="76200">
                <a:moveTo>
                  <a:pt x="935990" y="0"/>
                </a:moveTo>
                <a:lnTo>
                  <a:pt x="935990" y="76199"/>
                </a:lnTo>
                <a:lnTo>
                  <a:pt x="999490" y="44449"/>
                </a:lnTo>
                <a:lnTo>
                  <a:pt x="952246" y="44449"/>
                </a:lnTo>
                <a:lnTo>
                  <a:pt x="955040" y="41655"/>
                </a:lnTo>
                <a:lnTo>
                  <a:pt x="955040" y="34543"/>
                </a:lnTo>
                <a:lnTo>
                  <a:pt x="952246" y="31749"/>
                </a:lnTo>
                <a:lnTo>
                  <a:pt x="999490" y="31749"/>
                </a:lnTo>
                <a:lnTo>
                  <a:pt x="935990" y="0"/>
                </a:lnTo>
                <a:close/>
              </a:path>
              <a:path w="1012190" h="76200">
                <a:moveTo>
                  <a:pt x="935990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935990" y="44449"/>
                </a:lnTo>
                <a:lnTo>
                  <a:pt x="935990" y="31749"/>
                </a:lnTo>
                <a:close/>
              </a:path>
              <a:path w="1012190" h="76200">
                <a:moveTo>
                  <a:pt x="999490" y="31749"/>
                </a:moveTo>
                <a:lnTo>
                  <a:pt x="952246" y="31749"/>
                </a:lnTo>
                <a:lnTo>
                  <a:pt x="955040" y="34543"/>
                </a:lnTo>
                <a:lnTo>
                  <a:pt x="955040" y="41655"/>
                </a:lnTo>
                <a:lnTo>
                  <a:pt x="952246" y="44449"/>
                </a:lnTo>
                <a:lnTo>
                  <a:pt x="999490" y="44449"/>
                </a:lnTo>
                <a:lnTo>
                  <a:pt x="1012190" y="38099"/>
                </a:lnTo>
                <a:lnTo>
                  <a:pt x="99949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303520" y="6316979"/>
            <a:ext cx="373380" cy="556260"/>
          </a:xfrm>
          <a:custGeom>
            <a:avLst/>
            <a:gdLst/>
            <a:ahLst/>
            <a:cxnLst/>
            <a:rect l="l" t="t" r="r" b="b"/>
            <a:pathLst>
              <a:path w="373379" h="556259">
                <a:moveTo>
                  <a:pt x="47575" y="59867"/>
                </a:moveTo>
                <a:lnTo>
                  <a:pt x="36996" y="66927"/>
                </a:lnTo>
                <a:lnTo>
                  <a:pt x="360425" y="552195"/>
                </a:lnTo>
                <a:lnTo>
                  <a:pt x="362457" y="555116"/>
                </a:lnTo>
                <a:lnTo>
                  <a:pt x="366394" y="555878"/>
                </a:lnTo>
                <a:lnTo>
                  <a:pt x="369315" y="553974"/>
                </a:lnTo>
                <a:lnTo>
                  <a:pt x="372237" y="551941"/>
                </a:lnTo>
                <a:lnTo>
                  <a:pt x="372999" y="548004"/>
                </a:lnTo>
                <a:lnTo>
                  <a:pt x="371093" y="545083"/>
                </a:lnTo>
                <a:lnTo>
                  <a:pt x="47575" y="59867"/>
                </a:lnTo>
                <a:close/>
              </a:path>
              <a:path w="373379" h="556259">
                <a:moveTo>
                  <a:pt x="0" y="0"/>
                </a:moveTo>
                <a:lnTo>
                  <a:pt x="10540" y="84581"/>
                </a:lnTo>
                <a:lnTo>
                  <a:pt x="36996" y="66927"/>
                </a:lnTo>
                <a:lnTo>
                  <a:pt x="29971" y="56387"/>
                </a:lnTo>
                <a:lnTo>
                  <a:pt x="27939" y="53466"/>
                </a:lnTo>
                <a:lnTo>
                  <a:pt x="28828" y="49529"/>
                </a:lnTo>
                <a:lnTo>
                  <a:pt x="31750" y="47498"/>
                </a:lnTo>
                <a:lnTo>
                  <a:pt x="34670" y="45592"/>
                </a:lnTo>
                <a:lnTo>
                  <a:pt x="68965" y="45592"/>
                </a:lnTo>
                <a:lnTo>
                  <a:pt x="73913" y="42290"/>
                </a:lnTo>
                <a:lnTo>
                  <a:pt x="0" y="0"/>
                </a:lnTo>
                <a:close/>
              </a:path>
              <a:path w="373379" h="556259">
                <a:moveTo>
                  <a:pt x="34670" y="45592"/>
                </a:moveTo>
                <a:lnTo>
                  <a:pt x="31750" y="47498"/>
                </a:lnTo>
                <a:lnTo>
                  <a:pt x="28828" y="49529"/>
                </a:lnTo>
                <a:lnTo>
                  <a:pt x="27939" y="53466"/>
                </a:lnTo>
                <a:lnTo>
                  <a:pt x="29971" y="56387"/>
                </a:lnTo>
                <a:lnTo>
                  <a:pt x="36996" y="66927"/>
                </a:lnTo>
                <a:lnTo>
                  <a:pt x="47575" y="59867"/>
                </a:lnTo>
                <a:lnTo>
                  <a:pt x="40512" y="49275"/>
                </a:lnTo>
                <a:lnTo>
                  <a:pt x="38607" y="46354"/>
                </a:lnTo>
                <a:lnTo>
                  <a:pt x="34670" y="45592"/>
                </a:lnTo>
                <a:close/>
              </a:path>
              <a:path w="373379" h="556259">
                <a:moveTo>
                  <a:pt x="68965" y="45592"/>
                </a:moveTo>
                <a:lnTo>
                  <a:pt x="34670" y="45592"/>
                </a:lnTo>
                <a:lnTo>
                  <a:pt x="38607" y="46354"/>
                </a:lnTo>
                <a:lnTo>
                  <a:pt x="40512" y="49275"/>
                </a:lnTo>
                <a:lnTo>
                  <a:pt x="47575" y="59867"/>
                </a:lnTo>
                <a:lnTo>
                  <a:pt x="68965" y="455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08858" y="1122933"/>
            <a:ext cx="4000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(1)111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32177" y="1284477"/>
            <a:ext cx="8547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Q1Q2Q3</a:t>
            </a:r>
            <a:r>
              <a:rPr dirty="0" sz="1100" spc="-10" b="1">
                <a:latin typeface="Times New Roman"/>
                <a:cs typeface="Times New Roman"/>
              </a:rPr>
              <a:t>=</a:t>
            </a:r>
            <a:r>
              <a:rPr dirty="0" sz="1100" b="1">
                <a:latin typeface="Times New Roman"/>
                <a:cs typeface="Times New Roman"/>
              </a:rPr>
              <a:t>100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9482" y="962913"/>
            <a:ext cx="1682750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Q1Q2Q3=000</a:t>
            </a:r>
            <a:endParaRPr sz="1100">
              <a:latin typeface="Times New Roman"/>
              <a:cs typeface="Times New Roman"/>
            </a:endParaRPr>
          </a:p>
          <a:p>
            <a:pPr algn="ctr" marR="34925">
              <a:lnSpc>
                <a:spcPts val="1265"/>
              </a:lnSpc>
            </a:pPr>
            <a:r>
              <a:rPr dirty="0" sz="1100" b="1">
                <a:latin typeface="Times New Roman"/>
                <a:cs typeface="Times New Roman"/>
              </a:rPr>
              <a:t>(0)000</a:t>
            </a:r>
            <a:endParaRPr sz="1100">
              <a:latin typeface="Times New Roman"/>
              <a:cs typeface="Times New Roman"/>
            </a:endParaRPr>
          </a:p>
          <a:p>
            <a:pPr marL="840740">
              <a:lnSpc>
                <a:spcPts val="1295"/>
              </a:lnSpc>
            </a:pPr>
            <a:r>
              <a:rPr dirty="0" sz="1100" b="1">
                <a:latin typeface="Times New Roman"/>
                <a:cs typeface="Times New Roman"/>
              </a:rPr>
              <a:t>Q1Q2Q3</a:t>
            </a:r>
            <a:r>
              <a:rPr dirty="0" sz="1100" spc="-10" b="1">
                <a:latin typeface="Times New Roman"/>
                <a:cs typeface="Times New Roman"/>
              </a:rPr>
              <a:t>=</a:t>
            </a:r>
            <a:r>
              <a:rPr dirty="0" sz="1100" b="1">
                <a:latin typeface="Times New Roman"/>
                <a:cs typeface="Times New Roman"/>
              </a:rPr>
              <a:t>000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1553" y="1606041"/>
            <a:ext cx="4000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(1)110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17125" y="1606041"/>
            <a:ext cx="4000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(0)001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83529" y="1606041"/>
            <a:ext cx="4000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(1)111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59205" y="1606041"/>
            <a:ext cx="4000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(0)000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000" y="1927606"/>
            <a:ext cx="1489075" cy="822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81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Q1Q2Q3=110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21590">
              <a:lnSpc>
                <a:spcPct val="100000"/>
              </a:lnSpc>
              <a:spcBef>
                <a:spcPts val="5"/>
              </a:spcBef>
              <a:tabLst>
                <a:tab pos="922019" algn="l"/>
              </a:tabLst>
            </a:pPr>
            <a:r>
              <a:rPr dirty="0" sz="1100" b="1">
                <a:latin typeface="Times New Roman"/>
                <a:cs typeface="Times New Roman"/>
              </a:rPr>
              <a:t>(1)101	(0)010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900" spc="-5" b="1">
                <a:latin typeface="Times New Roman"/>
                <a:cs typeface="Times New Roman"/>
              </a:rPr>
              <a:t>Q1Q2Q3=111</a:t>
            </a:r>
            <a:r>
              <a:rPr dirty="0" sz="900" spc="195" b="1">
                <a:latin typeface="Times New Roman"/>
                <a:cs typeface="Times New Roman"/>
              </a:rPr>
              <a:t> </a:t>
            </a:r>
            <a:r>
              <a:rPr dirty="0" sz="900" spc="-5" b="1">
                <a:latin typeface="Times New Roman"/>
                <a:cs typeface="Times New Roman"/>
              </a:rPr>
              <a:t>Q1Q2Q3=011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1690" y="1927606"/>
            <a:ext cx="4672965" cy="822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6830">
              <a:lnSpc>
                <a:spcPct val="100000"/>
              </a:lnSpc>
              <a:spcBef>
                <a:spcPts val="100"/>
              </a:spcBef>
              <a:tabLst>
                <a:tab pos="1108710" algn="l"/>
                <a:tab pos="2885440" algn="l"/>
              </a:tabLst>
            </a:pPr>
            <a:r>
              <a:rPr dirty="0" sz="1100" b="1">
                <a:latin typeface="Times New Roman"/>
                <a:cs typeface="Times New Roman"/>
              </a:rPr>
              <a:t>Q1Q2Q3=010	Q1Q2Q3=100	Q1Q2Q3=000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49530">
              <a:lnSpc>
                <a:spcPct val="100000"/>
              </a:lnSpc>
              <a:spcBef>
                <a:spcPts val="5"/>
              </a:spcBef>
              <a:tabLst>
                <a:tab pos="915035" algn="l"/>
                <a:tab pos="1534795" algn="l"/>
                <a:tab pos="2329815" algn="l"/>
                <a:tab pos="3020060" algn="l"/>
                <a:tab pos="3853815" algn="l"/>
              </a:tabLst>
            </a:pPr>
            <a:r>
              <a:rPr dirty="0" sz="1100" b="1">
                <a:latin typeface="Times New Roman"/>
                <a:cs typeface="Times New Roman"/>
              </a:rPr>
              <a:t>(1)100	(0)011	(1)110	(0)001	(1)111	(0)000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1515110" algn="l"/>
                <a:tab pos="2332355" algn="l"/>
                <a:tab pos="3973195" algn="l"/>
              </a:tabLst>
            </a:pPr>
            <a:r>
              <a:rPr dirty="0" sz="900" spc="5" b="1">
                <a:latin typeface="Times New Roman"/>
                <a:cs typeface="Times New Roman"/>
              </a:rPr>
              <a:t>1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2</a:t>
            </a:r>
            <a:r>
              <a:rPr dirty="0" sz="900" spc="5" b="1">
                <a:latin typeface="Times New Roman"/>
                <a:cs typeface="Times New Roman"/>
              </a:rPr>
              <a:t>Q3</a:t>
            </a:r>
            <a:r>
              <a:rPr dirty="0" sz="900" spc="-10" b="1">
                <a:latin typeface="Times New Roman"/>
                <a:cs typeface="Times New Roman"/>
              </a:rPr>
              <a:t>=</a:t>
            </a:r>
            <a:r>
              <a:rPr dirty="0" sz="900" spc="5" b="1">
                <a:latin typeface="Times New Roman"/>
                <a:cs typeface="Times New Roman"/>
              </a:rPr>
              <a:t>1</a:t>
            </a:r>
            <a:r>
              <a:rPr dirty="0" sz="900" spc="-10" b="1">
                <a:latin typeface="Times New Roman"/>
                <a:cs typeface="Times New Roman"/>
              </a:rPr>
              <a:t>0</a:t>
            </a:r>
            <a:r>
              <a:rPr dirty="0" sz="900" b="1">
                <a:latin typeface="Times New Roman"/>
                <a:cs typeface="Times New Roman"/>
              </a:rPr>
              <a:t>1    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1</a:t>
            </a:r>
            <a:r>
              <a:rPr dirty="0" sz="900" spc="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2</a:t>
            </a:r>
            <a:r>
              <a:rPr dirty="0" sz="900" spc="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3</a:t>
            </a:r>
            <a:r>
              <a:rPr dirty="0" sz="900" b="1">
                <a:latin typeface="Times New Roman"/>
                <a:cs typeface="Times New Roman"/>
              </a:rPr>
              <a:t>=</a:t>
            </a:r>
            <a:r>
              <a:rPr dirty="0" sz="900" spc="-10" b="1">
                <a:latin typeface="Times New Roman"/>
                <a:cs typeface="Times New Roman"/>
              </a:rPr>
              <a:t>0</a:t>
            </a:r>
            <a:r>
              <a:rPr dirty="0" sz="900" spc="5" b="1">
                <a:latin typeface="Times New Roman"/>
                <a:cs typeface="Times New Roman"/>
              </a:rPr>
              <a:t>0</a:t>
            </a:r>
            <a:r>
              <a:rPr dirty="0" sz="900" b="1">
                <a:latin typeface="Times New Roman"/>
                <a:cs typeface="Times New Roman"/>
              </a:rPr>
              <a:t>1	</a:t>
            </a:r>
            <a:r>
              <a:rPr dirty="0" sz="900" spc="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1</a:t>
            </a:r>
            <a:r>
              <a:rPr dirty="0" sz="900" spc="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2</a:t>
            </a:r>
            <a:r>
              <a:rPr dirty="0" sz="900" spc="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3</a:t>
            </a:r>
            <a:r>
              <a:rPr dirty="0" sz="900" b="1">
                <a:latin typeface="Times New Roman"/>
                <a:cs typeface="Times New Roman"/>
              </a:rPr>
              <a:t>=</a:t>
            </a:r>
            <a:r>
              <a:rPr dirty="0" sz="900" spc="-10" b="1">
                <a:latin typeface="Times New Roman"/>
                <a:cs typeface="Times New Roman"/>
              </a:rPr>
              <a:t>1</a:t>
            </a:r>
            <a:r>
              <a:rPr dirty="0" sz="900" spc="5" b="1">
                <a:latin typeface="Times New Roman"/>
                <a:cs typeface="Times New Roman"/>
              </a:rPr>
              <a:t>1</a:t>
            </a:r>
            <a:r>
              <a:rPr dirty="0" sz="900" b="1">
                <a:latin typeface="Times New Roman"/>
                <a:cs typeface="Times New Roman"/>
              </a:rPr>
              <a:t>0	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1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2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3</a:t>
            </a:r>
            <a:r>
              <a:rPr dirty="0" sz="900" spc="-10" b="1">
                <a:latin typeface="Times New Roman"/>
                <a:cs typeface="Times New Roman"/>
              </a:rPr>
              <a:t>=</a:t>
            </a:r>
            <a:r>
              <a:rPr dirty="0" sz="900" spc="5" b="1">
                <a:latin typeface="Times New Roman"/>
                <a:cs typeface="Times New Roman"/>
              </a:rPr>
              <a:t>0</a:t>
            </a:r>
            <a:r>
              <a:rPr dirty="0" sz="900" spc="-10" b="1">
                <a:latin typeface="Times New Roman"/>
                <a:cs typeface="Times New Roman"/>
              </a:rPr>
              <a:t>1</a:t>
            </a:r>
            <a:r>
              <a:rPr dirty="0" sz="900" b="1">
                <a:latin typeface="Times New Roman"/>
                <a:cs typeface="Times New Roman"/>
              </a:rPr>
              <a:t>0    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1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65" b="1">
                <a:latin typeface="Times New Roman"/>
                <a:cs typeface="Times New Roman"/>
              </a:rPr>
              <a:t>2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3</a:t>
            </a:r>
            <a:r>
              <a:rPr dirty="0" sz="900" spc="-10" b="1">
                <a:latin typeface="Times New Roman"/>
                <a:cs typeface="Times New Roman"/>
              </a:rPr>
              <a:t>=</a:t>
            </a:r>
            <a:r>
              <a:rPr dirty="0" sz="900" spc="5" b="1">
                <a:latin typeface="Times New Roman"/>
                <a:cs typeface="Times New Roman"/>
              </a:rPr>
              <a:t>1</a:t>
            </a:r>
            <a:r>
              <a:rPr dirty="0" sz="900" spc="-10" b="1">
                <a:latin typeface="Times New Roman"/>
                <a:cs typeface="Times New Roman"/>
              </a:rPr>
              <a:t>0</a:t>
            </a:r>
            <a:r>
              <a:rPr dirty="0" sz="900" b="1">
                <a:latin typeface="Times New Roman"/>
                <a:cs typeface="Times New Roman"/>
              </a:rPr>
              <a:t>0	</a:t>
            </a:r>
            <a:r>
              <a:rPr dirty="0" sz="900" spc="5" b="1">
                <a:latin typeface="Times New Roman"/>
                <a:cs typeface="Times New Roman"/>
              </a:rPr>
              <a:t>Q</a:t>
            </a:r>
            <a:r>
              <a:rPr dirty="0" sz="900" spc="-10" b="1">
                <a:latin typeface="Times New Roman"/>
                <a:cs typeface="Times New Roman"/>
              </a:rPr>
              <a:t>1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2</a:t>
            </a:r>
            <a:r>
              <a:rPr dirty="0" sz="900" spc="-5" b="1">
                <a:latin typeface="Times New Roman"/>
                <a:cs typeface="Times New Roman"/>
              </a:rPr>
              <a:t>Q</a:t>
            </a:r>
            <a:r>
              <a:rPr dirty="0" sz="900" spc="5" b="1">
                <a:latin typeface="Times New Roman"/>
                <a:cs typeface="Times New Roman"/>
              </a:rPr>
              <a:t>3</a:t>
            </a:r>
            <a:r>
              <a:rPr dirty="0" sz="900" b="1">
                <a:latin typeface="Times New Roman"/>
                <a:cs typeface="Times New Roman"/>
              </a:rPr>
              <a:t>=</a:t>
            </a:r>
            <a:r>
              <a:rPr dirty="0" sz="900" spc="-10" b="1">
                <a:latin typeface="Times New Roman"/>
                <a:cs typeface="Times New Roman"/>
              </a:rPr>
              <a:t>00</a:t>
            </a:r>
            <a:r>
              <a:rPr dirty="0" sz="900" b="1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000" y="3145662"/>
            <a:ext cx="6362700" cy="622998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9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starting with Q1Q2Q3=000, then if the input is 1 then </a:t>
            </a:r>
            <a:r>
              <a:rPr dirty="0" sz="1600">
                <a:latin typeface="Times New Roman"/>
                <a:cs typeface="Times New Roman"/>
              </a:rPr>
              <a:t>shift </a:t>
            </a:r>
            <a:r>
              <a:rPr dirty="0" sz="1600" spc="-5">
                <a:latin typeface="Times New Roman"/>
                <a:cs typeface="Times New Roman"/>
              </a:rPr>
              <a:t>register state  </a:t>
            </a:r>
            <a:r>
              <a:rPr dirty="0" sz="1600" spc="-10">
                <a:latin typeface="Times New Roman"/>
                <a:cs typeface="Times New Roman"/>
              </a:rPr>
              <a:t>becomes </a:t>
            </a:r>
            <a:r>
              <a:rPr dirty="0" sz="1600" spc="-5">
                <a:latin typeface="Times New Roman"/>
                <a:cs typeface="Times New Roman"/>
              </a:rPr>
              <a:t>100 and this will give 111 output (shown adjacent to the input bit in  brackets) according to the connections of C1 C2 C3. However, if the input </a:t>
            </a:r>
            <a:r>
              <a:rPr dirty="0" sz="1600" spc="30">
                <a:latin typeface="Times New Roman"/>
                <a:cs typeface="Times New Roman"/>
              </a:rPr>
              <a:t>is  </a:t>
            </a:r>
            <a:r>
              <a:rPr dirty="0" sz="1600" spc="-5">
                <a:latin typeface="Times New Roman"/>
                <a:cs typeface="Times New Roman"/>
              </a:rPr>
              <a:t>0 then the state is not changed giving 000 output. So </a:t>
            </a:r>
            <a:r>
              <a:rPr dirty="0" sz="1600" spc="10">
                <a:latin typeface="Times New Roman"/>
                <a:cs typeface="Times New Roman"/>
              </a:rPr>
              <a:t>1</a:t>
            </a:r>
            <a:r>
              <a:rPr dirty="0" baseline="39682" sz="1575" spc="15">
                <a:latin typeface="Times New Roman"/>
                <a:cs typeface="Times New Roman"/>
              </a:rPr>
              <a:t>st</a:t>
            </a:r>
            <a:r>
              <a:rPr dirty="0" sz="1600" spc="10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level of branching  occurs due to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</a:t>
            </a:r>
            <a:r>
              <a:rPr dirty="0" sz="1600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data bit. For the </a:t>
            </a:r>
            <a:r>
              <a:rPr dirty="0" sz="1600" spc="5">
                <a:latin typeface="Times New Roman"/>
                <a:cs typeface="Times New Roman"/>
              </a:rPr>
              <a:t>2</a:t>
            </a:r>
            <a:r>
              <a:rPr dirty="0" baseline="39682" sz="1575" spc="7">
                <a:latin typeface="Times New Roman"/>
                <a:cs typeface="Times New Roman"/>
              </a:rPr>
              <a:t>nd</a:t>
            </a:r>
            <a:r>
              <a:rPr dirty="0" sz="1600" spc="5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data bit, and </a:t>
            </a:r>
            <a:r>
              <a:rPr dirty="0" sz="1600" spc="-10">
                <a:latin typeface="Times New Roman"/>
                <a:cs typeface="Times New Roman"/>
              </a:rPr>
              <a:t>assuming </a:t>
            </a:r>
            <a:r>
              <a:rPr dirty="0" sz="1600" spc="-5">
                <a:latin typeface="Times New Roman"/>
                <a:cs typeface="Times New Roman"/>
              </a:rPr>
              <a:t>that the </a:t>
            </a:r>
            <a:r>
              <a:rPr dirty="0" sz="1600" spc="5">
                <a:latin typeface="Times New Roman"/>
                <a:cs typeface="Times New Roman"/>
              </a:rPr>
              <a:t>1</a:t>
            </a:r>
            <a:r>
              <a:rPr dirty="0" baseline="39682" sz="1575" spc="7">
                <a:latin typeface="Times New Roman"/>
                <a:cs typeface="Times New Roman"/>
              </a:rPr>
              <a:t>st</a:t>
            </a:r>
            <a:r>
              <a:rPr dirty="0" sz="1600" spc="5">
                <a:latin typeface="Times New Roman"/>
                <a:cs typeface="Times New Roman"/>
              </a:rPr>
              <a:t>.  </a:t>
            </a:r>
            <a:r>
              <a:rPr dirty="0" sz="1600" spc="-5">
                <a:latin typeface="Times New Roman"/>
                <a:cs typeface="Times New Roman"/>
              </a:rPr>
              <a:t>bit was 0, then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two branches will be repeated. But if the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nd</a:t>
            </a:r>
            <a:r>
              <a:rPr dirty="0" sz="1600" spc="10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bit is a  1 and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</a:t>
            </a:r>
            <a:r>
              <a:rPr dirty="0" sz="1600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bit was a 1 also, then the new state will be 110 giving 110  output. But if the </a:t>
            </a:r>
            <a:r>
              <a:rPr dirty="0" sz="1600" spc="5">
                <a:latin typeface="Times New Roman"/>
                <a:cs typeface="Times New Roman"/>
              </a:rPr>
              <a:t>2</a:t>
            </a:r>
            <a:r>
              <a:rPr dirty="0" baseline="39682" sz="1575" spc="7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data bit was a 0 and the </a:t>
            </a:r>
            <a:r>
              <a:rPr dirty="0" sz="1600">
                <a:latin typeface="Times New Roman"/>
                <a:cs typeface="Times New Roman"/>
              </a:rPr>
              <a:t>1</a:t>
            </a:r>
            <a:r>
              <a:rPr dirty="0" baseline="39682" sz="1575">
                <a:latin typeface="Times New Roman"/>
                <a:cs typeface="Times New Roman"/>
              </a:rPr>
              <a:t>st</a:t>
            </a:r>
            <a:r>
              <a:rPr dirty="0" sz="1600">
                <a:latin typeface="Times New Roman"/>
                <a:cs typeface="Times New Roman"/>
              </a:rPr>
              <a:t>. </a:t>
            </a:r>
            <a:r>
              <a:rPr dirty="0" sz="1600" spc="-5">
                <a:latin typeface="Times New Roman"/>
                <a:cs typeface="Times New Roman"/>
              </a:rPr>
              <a:t>bit was a 1 then the new  state will be 010 giving 001 output. So the </a:t>
            </a:r>
            <a:r>
              <a:rPr dirty="0" sz="1600" spc="15">
                <a:latin typeface="Times New Roman"/>
                <a:cs typeface="Times New Roman"/>
              </a:rPr>
              <a:t>2</a:t>
            </a:r>
            <a:r>
              <a:rPr dirty="0" baseline="39682" sz="1575" spc="22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level of branching occurs due  to the </a:t>
            </a:r>
            <a:r>
              <a:rPr dirty="0" sz="1600">
                <a:latin typeface="Times New Roman"/>
                <a:cs typeface="Times New Roman"/>
              </a:rPr>
              <a:t>2</a:t>
            </a:r>
            <a:r>
              <a:rPr dirty="0" baseline="39682" sz="1575">
                <a:latin typeface="Times New Roman"/>
                <a:cs typeface="Times New Roman"/>
              </a:rPr>
              <a:t>nd </a:t>
            </a:r>
            <a:r>
              <a:rPr dirty="0" sz="1600" spc="-5">
                <a:latin typeface="Times New Roman"/>
                <a:cs typeface="Times New Roman"/>
              </a:rPr>
              <a:t>data bit and so on, the </a:t>
            </a:r>
            <a:r>
              <a:rPr dirty="0" sz="1600" spc="5">
                <a:latin typeface="Times New Roman"/>
                <a:cs typeface="Times New Roman"/>
              </a:rPr>
              <a:t>3</a:t>
            </a:r>
            <a:r>
              <a:rPr dirty="0" baseline="39682" sz="1575" spc="7">
                <a:latin typeface="Times New Roman"/>
                <a:cs typeface="Times New Roman"/>
              </a:rPr>
              <a:t>rd</a:t>
            </a:r>
            <a:r>
              <a:rPr dirty="0" baseline="39682" sz="1575" spc="4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data bit will give the </a:t>
            </a:r>
            <a:r>
              <a:rPr dirty="0" sz="1600" spc="5">
                <a:latin typeface="Times New Roman"/>
                <a:cs typeface="Times New Roman"/>
              </a:rPr>
              <a:t>3</a:t>
            </a:r>
            <a:r>
              <a:rPr dirty="0" baseline="39682" sz="1575" spc="7">
                <a:latin typeface="Times New Roman"/>
                <a:cs typeface="Times New Roman"/>
              </a:rPr>
              <a:t>rd  </a:t>
            </a:r>
            <a:r>
              <a:rPr dirty="0" sz="1600" spc="-5">
                <a:latin typeface="Times New Roman"/>
                <a:cs typeface="Times New Roman"/>
              </a:rPr>
              <a:t>level of  branching. Also, if we draw the </a:t>
            </a:r>
            <a:r>
              <a:rPr dirty="0" sz="1600" spc="5">
                <a:latin typeface="Times New Roman"/>
                <a:cs typeface="Times New Roman"/>
              </a:rPr>
              <a:t>4</a:t>
            </a:r>
            <a:r>
              <a:rPr dirty="0" baseline="39682" sz="1575" spc="7">
                <a:latin typeface="Times New Roman"/>
                <a:cs typeface="Times New Roman"/>
              </a:rPr>
              <a:t>th </a:t>
            </a:r>
            <a:r>
              <a:rPr dirty="0" sz="1600" spc="-5">
                <a:latin typeface="Times New Roman"/>
                <a:cs typeface="Times New Roman"/>
              </a:rPr>
              <a:t>level due to the </a:t>
            </a:r>
            <a:r>
              <a:rPr dirty="0" sz="1600">
                <a:latin typeface="Times New Roman"/>
                <a:cs typeface="Times New Roman"/>
              </a:rPr>
              <a:t>4</a:t>
            </a:r>
            <a:r>
              <a:rPr dirty="0" baseline="39682" sz="1575">
                <a:latin typeface="Times New Roman"/>
                <a:cs typeface="Times New Roman"/>
              </a:rPr>
              <a:t>th </a:t>
            </a:r>
            <a:r>
              <a:rPr dirty="0" sz="1600" spc="-5">
                <a:latin typeface="Times New Roman"/>
                <a:cs typeface="Times New Roman"/>
              </a:rPr>
              <a:t>data bit, then we will  notice that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tree structure will be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repeated.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  <a:spcBef>
                <a:spcPts val="118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Notes:</a:t>
            </a:r>
            <a:endParaRPr sz="1600">
              <a:latin typeface="Times New Roman"/>
              <a:cs typeface="Times New Roman"/>
            </a:endParaRPr>
          </a:p>
          <a:p>
            <a:pPr marL="12700" marR="13335">
              <a:lnSpc>
                <a:spcPts val="1839"/>
              </a:lnSpc>
              <a:spcBef>
                <a:spcPts val="90"/>
              </a:spcBef>
              <a:buSzPct val="93750"/>
              <a:buAutoNum type="arabicPlain"/>
              <a:tabLst>
                <a:tab pos="183515" algn="l"/>
              </a:tabLst>
            </a:pPr>
            <a:r>
              <a:rPr dirty="0" sz="1600" spc="-5">
                <a:latin typeface="Times New Roman"/>
                <a:cs typeface="Times New Roman"/>
              </a:rPr>
              <a:t>at each node, the output C1C2C3 is </a:t>
            </a:r>
            <a:r>
              <a:rPr dirty="0" sz="1600" spc="-10">
                <a:latin typeface="Times New Roman"/>
                <a:cs typeface="Times New Roman"/>
              </a:rPr>
              <a:t>determined </a:t>
            </a:r>
            <a:r>
              <a:rPr dirty="0" sz="1600" spc="-5">
                <a:latin typeface="Times New Roman"/>
                <a:cs typeface="Times New Roman"/>
              </a:rPr>
              <a:t>by the input bit and the  four possible states of Q2Q3.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AutoNum type="arabicPlain"/>
            </a:pPr>
            <a:endParaRPr sz="1450">
              <a:latin typeface="Times New Roman"/>
              <a:cs typeface="Times New Roman"/>
            </a:endParaRPr>
          </a:p>
          <a:p>
            <a:pPr marL="297815" indent="-234950">
              <a:lnSpc>
                <a:spcPts val="1889"/>
              </a:lnSpc>
              <a:buSzPct val="93750"/>
              <a:buAutoNum type="arabicPlain"/>
              <a:tabLst>
                <a:tab pos="298450" algn="l"/>
              </a:tabLst>
            </a:pPr>
            <a:r>
              <a:rPr dirty="0" sz="1600" spc="-5">
                <a:latin typeface="Times New Roman"/>
                <a:cs typeface="Times New Roman"/>
              </a:rPr>
              <a:t>Above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tree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not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suitable</a:t>
            </a:r>
            <a:r>
              <a:rPr dirty="0" sz="1600" spc="1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some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cases,</a:t>
            </a:r>
            <a:r>
              <a:rPr dirty="0" sz="1600" spc="1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in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stead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we</a:t>
            </a:r>
            <a:r>
              <a:rPr dirty="0" sz="1600" spc="1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redraw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it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</a:t>
            </a:r>
            <a:r>
              <a:rPr dirty="0" sz="1600" spc="1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shown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600"/>
              </a:lnSpc>
            </a:pP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00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 marR="9525" indent="76200">
              <a:lnSpc>
                <a:spcPct val="959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Note that only </a:t>
            </a:r>
            <a:r>
              <a:rPr dirty="0" sz="1600">
                <a:latin typeface="Times New Roman"/>
                <a:cs typeface="Times New Roman"/>
              </a:rPr>
              <a:t>output </a:t>
            </a:r>
            <a:r>
              <a:rPr dirty="0" sz="1600" spc="-5">
                <a:latin typeface="Times New Roman"/>
                <a:cs typeface="Times New Roman"/>
              </a:rPr>
              <a:t>bits are shown </a:t>
            </a:r>
            <a:r>
              <a:rPr dirty="0" sz="1600" spc="5">
                <a:latin typeface="Times New Roman"/>
                <a:cs typeface="Times New Roman"/>
              </a:rPr>
              <a:t>at </a:t>
            </a:r>
            <a:r>
              <a:rPr dirty="0" sz="1600" spc="-5">
                <a:latin typeface="Times New Roman"/>
                <a:cs typeface="Times New Roman"/>
              </a:rPr>
              <a:t>each node. Upward branching is </a:t>
            </a:r>
            <a:r>
              <a:rPr dirty="0" sz="1600">
                <a:latin typeface="Times New Roman"/>
                <a:cs typeface="Times New Roman"/>
              </a:rPr>
              <a:t>for  </a:t>
            </a:r>
            <a:r>
              <a:rPr dirty="0" sz="1600" spc="-5">
                <a:latin typeface="Times New Roman"/>
                <a:cs typeface="Times New Roman"/>
              </a:rPr>
              <a:t>0 input and </a:t>
            </a:r>
            <a:r>
              <a:rPr dirty="0" sz="1600" spc="-10">
                <a:latin typeface="Times New Roman"/>
                <a:cs typeface="Times New Roman"/>
              </a:rPr>
              <a:t>downward </a:t>
            </a:r>
            <a:r>
              <a:rPr dirty="0" sz="1600" spc="-5">
                <a:latin typeface="Times New Roman"/>
                <a:cs typeface="Times New Roman"/>
              </a:rPr>
              <a:t>branching for’1’ input. Also, the new </a:t>
            </a:r>
            <a:r>
              <a:rPr dirty="0" sz="1600">
                <a:latin typeface="Times New Roman"/>
                <a:cs typeface="Times New Roman"/>
              </a:rPr>
              <a:t>state </a:t>
            </a:r>
            <a:r>
              <a:rPr dirty="0" sz="1600" spc="-5">
                <a:latin typeface="Times New Roman"/>
                <a:cs typeface="Times New Roman"/>
              </a:rPr>
              <a:t>of Q2Q3 is  given as letters a,b,c,d that stand for Q2Q3=00,01,10,11 respectively. </a:t>
            </a:r>
            <a:r>
              <a:rPr dirty="0" sz="1600" spc="10">
                <a:latin typeface="Times New Roman"/>
                <a:cs typeface="Times New Roman"/>
              </a:rPr>
              <a:t>Note  </a:t>
            </a:r>
            <a:r>
              <a:rPr dirty="0" sz="1600" spc="-5">
                <a:latin typeface="Times New Roman"/>
                <a:cs typeface="Times New Roman"/>
              </a:rPr>
              <a:t>that the tree starts </a:t>
            </a:r>
            <a:r>
              <a:rPr dirty="0" sz="1600">
                <a:latin typeface="Times New Roman"/>
                <a:cs typeface="Times New Roman"/>
              </a:rPr>
              <a:t>to </a:t>
            </a:r>
            <a:r>
              <a:rPr dirty="0" sz="1600" spc="-5">
                <a:latin typeface="Times New Roman"/>
                <a:cs typeface="Times New Roman"/>
              </a:rPr>
              <a:t>repeat at the 4th data input.This tree can be used to find  the output sequence for a given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data.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08960" y="1123695"/>
            <a:ext cx="647700" cy="373380"/>
          </a:xfrm>
          <a:custGeom>
            <a:avLst/>
            <a:gdLst/>
            <a:ahLst/>
            <a:cxnLst/>
            <a:rect l="l" t="t" r="r" b="b"/>
            <a:pathLst>
              <a:path w="647700" h="373380">
                <a:moveTo>
                  <a:pt x="47243" y="302133"/>
                </a:moveTo>
                <a:lnTo>
                  <a:pt x="0" y="372999"/>
                </a:lnTo>
                <a:lnTo>
                  <a:pt x="85089" y="368300"/>
                </a:lnTo>
                <a:lnTo>
                  <a:pt x="73903" y="348742"/>
                </a:lnTo>
                <a:lnTo>
                  <a:pt x="55244" y="348742"/>
                </a:lnTo>
                <a:lnTo>
                  <a:pt x="51307" y="347726"/>
                </a:lnTo>
                <a:lnTo>
                  <a:pt x="49656" y="344678"/>
                </a:lnTo>
                <a:lnTo>
                  <a:pt x="47878" y="341630"/>
                </a:lnTo>
                <a:lnTo>
                  <a:pt x="48894" y="337693"/>
                </a:lnTo>
                <a:lnTo>
                  <a:pt x="51942" y="336042"/>
                </a:lnTo>
                <a:lnTo>
                  <a:pt x="63019" y="329712"/>
                </a:lnTo>
                <a:lnTo>
                  <a:pt x="47243" y="302133"/>
                </a:lnTo>
                <a:close/>
              </a:path>
              <a:path w="647700" h="373380">
                <a:moveTo>
                  <a:pt x="63019" y="329712"/>
                </a:moveTo>
                <a:lnTo>
                  <a:pt x="51942" y="336042"/>
                </a:lnTo>
                <a:lnTo>
                  <a:pt x="48894" y="337693"/>
                </a:lnTo>
                <a:lnTo>
                  <a:pt x="47878" y="341630"/>
                </a:lnTo>
                <a:lnTo>
                  <a:pt x="49656" y="344678"/>
                </a:lnTo>
                <a:lnTo>
                  <a:pt x="51307" y="347726"/>
                </a:lnTo>
                <a:lnTo>
                  <a:pt x="55244" y="348742"/>
                </a:lnTo>
                <a:lnTo>
                  <a:pt x="58292" y="346964"/>
                </a:lnTo>
                <a:lnTo>
                  <a:pt x="69291" y="340679"/>
                </a:lnTo>
                <a:lnTo>
                  <a:pt x="63019" y="329712"/>
                </a:lnTo>
                <a:close/>
              </a:path>
              <a:path w="647700" h="373380">
                <a:moveTo>
                  <a:pt x="69291" y="340679"/>
                </a:moveTo>
                <a:lnTo>
                  <a:pt x="58292" y="346964"/>
                </a:lnTo>
                <a:lnTo>
                  <a:pt x="55244" y="348742"/>
                </a:lnTo>
                <a:lnTo>
                  <a:pt x="73903" y="348742"/>
                </a:lnTo>
                <a:lnTo>
                  <a:pt x="69291" y="340679"/>
                </a:lnTo>
                <a:close/>
              </a:path>
              <a:path w="647700" h="373380">
                <a:moveTo>
                  <a:pt x="639952" y="0"/>
                </a:moveTo>
                <a:lnTo>
                  <a:pt x="636904" y="1778"/>
                </a:lnTo>
                <a:lnTo>
                  <a:pt x="63019" y="329712"/>
                </a:lnTo>
                <a:lnTo>
                  <a:pt x="69291" y="340679"/>
                </a:lnTo>
                <a:lnTo>
                  <a:pt x="643254" y="12700"/>
                </a:lnTo>
                <a:lnTo>
                  <a:pt x="646302" y="11049"/>
                </a:lnTo>
                <a:lnTo>
                  <a:pt x="647318" y="7112"/>
                </a:lnTo>
                <a:lnTo>
                  <a:pt x="645540" y="4064"/>
                </a:lnTo>
                <a:lnTo>
                  <a:pt x="643889" y="1016"/>
                </a:lnTo>
                <a:lnTo>
                  <a:pt x="6399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20239" y="1460499"/>
            <a:ext cx="555625" cy="555625"/>
          </a:xfrm>
          <a:custGeom>
            <a:avLst/>
            <a:gdLst/>
            <a:ahLst/>
            <a:cxnLst/>
            <a:rect l="l" t="t" r="r" b="b"/>
            <a:pathLst>
              <a:path w="555625" h="555625">
                <a:moveTo>
                  <a:pt x="26924" y="474852"/>
                </a:moveTo>
                <a:lnTo>
                  <a:pt x="0" y="555625"/>
                </a:lnTo>
                <a:lnTo>
                  <a:pt x="80772" y="528701"/>
                </a:lnTo>
                <a:lnTo>
                  <a:pt x="69723" y="517651"/>
                </a:lnTo>
                <a:lnTo>
                  <a:pt x="42926" y="517651"/>
                </a:lnTo>
                <a:lnTo>
                  <a:pt x="40386" y="515238"/>
                </a:lnTo>
                <a:lnTo>
                  <a:pt x="37973" y="512699"/>
                </a:lnTo>
                <a:lnTo>
                  <a:pt x="37973" y="508761"/>
                </a:lnTo>
                <a:lnTo>
                  <a:pt x="40386" y="506222"/>
                </a:lnTo>
                <a:lnTo>
                  <a:pt x="49340" y="497269"/>
                </a:lnTo>
                <a:lnTo>
                  <a:pt x="26924" y="474852"/>
                </a:lnTo>
                <a:close/>
              </a:path>
              <a:path w="555625" h="555625">
                <a:moveTo>
                  <a:pt x="49340" y="497269"/>
                </a:moveTo>
                <a:lnTo>
                  <a:pt x="40326" y="506284"/>
                </a:lnTo>
                <a:lnTo>
                  <a:pt x="37973" y="508761"/>
                </a:lnTo>
                <a:lnTo>
                  <a:pt x="37973" y="512699"/>
                </a:lnTo>
                <a:lnTo>
                  <a:pt x="40386" y="515238"/>
                </a:lnTo>
                <a:lnTo>
                  <a:pt x="42926" y="517651"/>
                </a:lnTo>
                <a:lnTo>
                  <a:pt x="46862" y="517651"/>
                </a:lnTo>
                <a:lnTo>
                  <a:pt x="49403" y="515238"/>
                </a:lnTo>
                <a:lnTo>
                  <a:pt x="58355" y="506284"/>
                </a:lnTo>
                <a:lnTo>
                  <a:pt x="49340" y="497269"/>
                </a:lnTo>
                <a:close/>
              </a:path>
              <a:path w="555625" h="555625">
                <a:moveTo>
                  <a:pt x="58355" y="506284"/>
                </a:moveTo>
                <a:lnTo>
                  <a:pt x="49403" y="515238"/>
                </a:lnTo>
                <a:lnTo>
                  <a:pt x="46862" y="517651"/>
                </a:lnTo>
                <a:lnTo>
                  <a:pt x="69723" y="517651"/>
                </a:lnTo>
                <a:lnTo>
                  <a:pt x="58355" y="506284"/>
                </a:lnTo>
                <a:close/>
              </a:path>
              <a:path w="555625" h="555625">
                <a:moveTo>
                  <a:pt x="550672" y="0"/>
                </a:moveTo>
                <a:lnTo>
                  <a:pt x="546608" y="0"/>
                </a:lnTo>
                <a:lnTo>
                  <a:pt x="544195" y="2539"/>
                </a:lnTo>
                <a:lnTo>
                  <a:pt x="49340" y="497269"/>
                </a:lnTo>
                <a:lnTo>
                  <a:pt x="58355" y="506284"/>
                </a:lnTo>
                <a:lnTo>
                  <a:pt x="553085" y="11429"/>
                </a:lnTo>
                <a:lnTo>
                  <a:pt x="555625" y="9016"/>
                </a:lnTo>
                <a:lnTo>
                  <a:pt x="555625" y="4952"/>
                </a:lnTo>
                <a:lnTo>
                  <a:pt x="553085" y="2539"/>
                </a:lnTo>
                <a:lnTo>
                  <a:pt x="550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61895" y="1460499"/>
            <a:ext cx="555625" cy="555625"/>
          </a:xfrm>
          <a:custGeom>
            <a:avLst/>
            <a:gdLst/>
            <a:ahLst/>
            <a:cxnLst/>
            <a:rect l="l" t="t" r="r" b="b"/>
            <a:pathLst>
              <a:path w="555625" h="555625">
                <a:moveTo>
                  <a:pt x="497269" y="506284"/>
                </a:moveTo>
                <a:lnTo>
                  <a:pt x="474853" y="528701"/>
                </a:lnTo>
                <a:lnTo>
                  <a:pt x="555625" y="555625"/>
                </a:lnTo>
                <a:lnTo>
                  <a:pt x="542967" y="517651"/>
                </a:lnTo>
                <a:lnTo>
                  <a:pt x="508762" y="517651"/>
                </a:lnTo>
                <a:lnTo>
                  <a:pt x="506222" y="515238"/>
                </a:lnTo>
                <a:lnTo>
                  <a:pt x="497269" y="506284"/>
                </a:lnTo>
                <a:close/>
              </a:path>
              <a:path w="555625" h="555625">
                <a:moveTo>
                  <a:pt x="506284" y="497269"/>
                </a:moveTo>
                <a:lnTo>
                  <a:pt x="497269" y="506284"/>
                </a:lnTo>
                <a:lnTo>
                  <a:pt x="506222" y="515238"/>
                </a:lnTo>
                <a:lnTo>
                  <a:pt x="508762" y="517651"/>
                </a:lnTo>
                <a:lnTo>
                  <a:pt x="512699" y="517651"/>
                </a:lnTo>
                <a:lnTo>
                  <a:pt x="515238" y="515238"/>
                </a:lnTo>
                <a:lnTo>
                  <a:pt x="517652" y="512699"/>
                </a:lnTo>
                <a:lnTo>
                  <a:pt x="517652" y="508761"/>
                </a:lnTo>
                <a:lnTo>
                  <a:pt x="515238" y="506222"/>
                </a:lnTo>
                <a:lnTo>
                  <a:pt x="506284" y="497269"/>
                </a:lnTo>
                <a:close/>
              </a:path>
              <a:path w="555625" h="555625">
                <a:moveTo>
                  <a:pt x="528701" y="474852"/>
                </a:moveTo>
                <a:lnTo>
                  <a:pt x="506284" y="497269"/>
                </a:lnTo>
                <a:lnTo>
                  <a:pt x="515298" y="506284"/>
                </a:lnTo>
                <a:lnTo>
                  <a:pt x="517652" y="508761"/>
                </a:lnTo>
                <a:lnTo>
                  <a:pt x="517652" y="512699"/>
                </a:lnTo>
                <a:lnTo>
                  <a:pt x="515238" y="515238"/>
                </a:lnTo>
                <a:lnTo>
                  <a:pt x="512699" y="517651"/>
                </a:lnTo>
                <a:lnTo>
                  <a:pt x="542967" y="517651"/>
                </a:lnTo>
                <a:lnTo>
                  <a:pt x="528701" y="474852"/>
                </a:lnTo>
                <a:close/>
              </a:path>
              <a:path w="555625" h="555625">
                <a:moveTo>
                  <a:pt x="9017" y="0"/>
                </a:moveTo>
                <a:lnTo>
                  <a:pt x="4953" y="0"/>
                </a:lnTo>
                <a:lnTo>
                  <a:pt x="2540" y="2539"/>
                </a:lnTo>
                <a:lnTo>
                  <a:pt x="0" y="4952"/>
                </a:lnTo>
                <a:lnTo>
                  <a:pt x="0" y="9016"/>
                </a:lnTo>
                <a:lnTo>
                  <a:pt x="2540" y="11429"/>
                </a:lnTo>
                <a:lnTo>
                  <a:pt x="497269" y="506284"/>
                </a:lnTo>
                <a:lnTo>
                  <a:pt x="506284" y="497269"/>
                </a:lnTo>
                <a:lnTo>
                  <a:pt x="11430" y="2539"/>
                </a:lnTo>
                <a:lnTo>
                  <a:pt x="9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0" y="1460245"/>
            <a:ext cx="281940" cy="556260"/>
          </a:xfrm>
          <a:custGeom>
            <a:avLst/>
            <a:gdLst/>
            <a:ahLst/>
            <a:cxnLst/>
            <a:rect l="l" t="t" r="r" b="b"/>
            <a:pathLst>
              <a:path w="281939" h="556260">
                <a:moveTo>
                  <a:pt x="0" y="470662"/>
                </a:moveTo>
                <a:lnTo>
                  <a:pt x="0" y="555879"/>
                </a:lnTo>
                <a:lnTo>
                  <a:pt x="66163" y="506349"/>
                </a:lnTo>
                <a:lnTo>
                  <a:pt x="28701" y="506349"/>
                </a:lnTo>
                <a:lnTo>
                  <a:pt x="25526" y="504825"/>
                </a:lnTo>
                <a:lnTo>
                  <a:pt x="22478" y="503174"/>
                </a:lnTo>
                <a:lnTo>
                  <a:pt x="21209" y="499364"/>
                </a:lnTo>
                <a:lnTo>
                  <a:pt x="22733" y="496189"/>
                </a:lnTo>
                <a:lnTo>
                  <a:pt x="28386" y="484881"/>
                </a:lnTo>
                <a:lnTo>
                  <a:pt x="0" y="470662"/>
                </a:lnTo>
                <a:close/>
              </a:path>
              <a:path w="281939" h="556260">
                <a:moveTo>
                  <a:pt x="28386" y="484881"/>
                </a:moveTo>
                <a:lnTo>
                  <a:pt x="22733" y="496189"/>
                </a:lnTo>
                <a:lnTo>
                  <a:pt x="21209" y="499364"/>
                </a:lnTo>
                <a:lnTo>
                  <a:pt x="22478" y="503174"/>
                </a:lnTo>
                <a:lnTo>
                  <a:pt x="25526" y="504825"/>
                </a:lnTo>
                <a:lnTo>
                  <a:pt x="28701" y="506349"/>
                </a:lnTo>
                <a:lnTo>
                  <a:pt x="32512" y="505079"/>
                </a:lnTo>
                <a:lnTo>
                  <a:pt x="34036" y="501904"/>
                </a:lnTo>
                <a:lnTo>
                  <a:pt x="39711" y="490554"/>
                </a:lnTo>
                <a:lnTo>
                  <a:pt x="28386" y="484881"/>
                </a:lnTo>
                <a:close/>
              </a:path>
              <a:path w="281939" h="556260">
                <a:moveTo>
                  <a:pt x="39711" y="490554"/>
                </a:moveTo>
                <a:lnTo>
                  <a:pt x="34036" y="501904"/>
                </a:lnTo>
                <a:lnTo>
                  <a:pt x="32512" y="505079"/>
                </a:lnTo>
                <a:lnTo>
                  <a:pt x="28701" y="506349"/>
                </a:lnTo>
                <a:lnTo>
                  <a:pt x="66163" y="506349"/>
                </a:lnTo>
                <a:lnTo>
                  <a:pt x="68199" y="504825"/>
                </a:lnTo>
                <a:lnTo>
                  <a:pt x="39711" y="490554"/>
                </a:lnTo>
                <a:close/>
              </a:path>
              <a:path w="281939" h="556260">
                <a:moveTo>
                  <a:pt x="274065" y="0"/>
                </a:moveTo>
                <a:lnTo>
                  <a:pt x="270255" y="1270"/>
                </a:lnTo>
                <a:lnTo>
                  <a:pt x="268604" y="4445"/>
                </a:lnTo>
                <a:lnTo>
                  <a:pt x="28386" y="484881"/>
                </a:lnTo>
                <a:lnTo>
                  <a:pt x="39711" y="490554"/>
                </a:lnTo>
                <a:lnTo>
                  <a:pt x="281559" y="6985"/>
                </a:lnTo>
                <a:lnTo>
                  <a:pt x="280288" y="3175"/>
                </a:lnTo>
                <a:lnTo>
                  <a:pt x="277113" y="1524"/>
                </a:lnTo>
                <a:lnTo>
                  <a:pt x="2740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839080" y="1460245"/>
            <a:ext cx="1104900" cy="556260"/>
          </a:xfrm>
          <a:custGeom>
            <a:avLst/>
            <a:gdLst/>
            <a:ahLst/>
            <a:cxnLst/>
            <a:rect l="l" t="t" r="r" b="b"/>
            <a:pathLst>
              <a:path w="1104900" h="556260">
                <a:moveTo>
                  <a:pt x="1033521" y="527492"/>
                </a:moveTo>
                <a:lnTo>
                  <a:pt x="1019302" y="555879"/>
                </a:lnTo>
                <a:lnTo>
                  <a:pt x="1104519" y="555879"/>
                </a:lnTo>
                <a:lnTo>
                  <a:pt x="1088641" y="534670"/>
                </a:lnTo>
                <a:lnTo>
                  <a:pt x="1048004" y="534670"/>
                </a:lnTo>
                <a:lnTo>
                  <a:pt x="1044829" y="533146"/>
                </a:lnTo>
                <a:lnTo>
                  <a:pt x="1033521" y="527492"/>
                </a:lnTo>
                <a:close/>
              </a:path>
              <a:path w="1104900" h="556260">
                <a:moveTo>
                  <a:pt x="1039194" y="516167"/>
                </a:moveTo>
                <a:lnTo>
                  <a:pt x="1033521" y="527492"/>
                </a:lnTo>
                <a:lnTo>
                  <a:pt x="1044829" y="533146"/>
                </a:lnTo>
                <a:lnTo>
                  <a:pt x="1048004" y="534670"/>
                </a:lnTo>
                <a:lnTo>
                  <a:pt x="1051814" y="533400"/>
                </a:lnTo>
                <a:lnTo>
                  <a:pt x="1053465" y="530352"/>
                </a:lnTo>
                <a:lnTo>
                  <a:pt x="1054989" y="527177"/>
                </a:lnTo>
                <a:lnTo>
                  <a:pt x="1053719" y="523367"/>
                </a:lnTo>
                <a:lnTo>
                  <a:pt x="1050544" y="521843"/>
                </a:lnTo>
                <a:lnTo>
                  <a:pt x="1039194" y="516167"/>
                </a:lnTo>
                <a:close/>
              </a:path>
              <a:path w="1104900" h="556260">
                <a:moveTo>
                  <a:pt x="1053465" y="487680"/>
                </a:moveTo>
                <a:lnTo>
                  <a:pt x="1039194" y="516167"/>
                </a:lnTo>
                <a:lnTo>
                  <a:pt x="1050544" y="521843"/>
                </a:lnTo>
                <a:lnTo>
                  <a:pt x="1053719" y="523367"/>
                </a:lnTo>
                <a:lnTo>
                  <a:pt x="1054989" y="527177"/>
                </a:lnTo>
                <a:lnTo>
                  <a:pt x="1053465" y="530352"/>
                </a:lnTo>
                <a:lnTo>
                  <a:pt x="1051814" y="533400"/>
                </a:lnTo>
                <a:lnTo>
                  <a:pt x="1048004" y="534670"/>
                </a:lnTo>
                <a:lnTo>
                  <a:pt x="1088641" y="534670"/>
                </a:lnTo>
                <a:lnTo>
                  <a:pt x="1053465" y="487680"/>
                </a:lnTo>
                <a:close/>
              </a:path>
              <a:path w="1104900" h="556260">
                <a:moveTo>
                  <a:pt x="6985" y="0"/>
                </a:moveTo>
                <a:lnTo>
                  <a:pt x="3175" y="1270"/>
                </a:lnTo>
                <a:lnTo>
                  <a:pt x="1524" y="4445"/>
                </a:lnTo>
                <a:lnTo>
                  <a:pt x="0" y="7493"/>
                </a:lnTo>
                <a:lnTo>
                  <a:pt x="1270" y="11303"/>
                </a:lnTo>
                <a:lnTo>
                  <a:pt x="4445" y="12954"/>
                </a:lnTo>
                <a:lnTo>
                  <a:pt x="1033521" y="527492"/>
                </a:lnTo>
                <a:lnTo>
                  <a:pt x="1039194" y="516167"/>
                </a:lnTo>
                <a:lnTo>
                  <a:pt x="6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06240" y="2129535"/>
            <a:ext cx="281940" cy="464820"/>
          </a:xfrm>
          <a:custGeom>
            <a:avLst/>
            <a:gdLst/>
            <a:ahLst/>
            <a:cxnLst/>
            <a:rect l="l" t="t" r="r" b="b"/>
            <a:pathLst>
              <a:path w="281939" h="464819">
                <a:moveTo>
                  <a:pt x="6476" y="379475"/>
                </a:moveTo>
                <a:lnTo>
                  <a:pt x="0" y="464439"/>
                </a:lnTo>
                <a:lnTo>
                  <a:pt x="71882" y="418719"/>
                </a:lnTo>
                <a:lnTo>
                  <a:pt x="69342" y="417195"/>
                </a:lnTo>
                <a:lnTo>
                  <a:pt x="32385" y="417195"/>
                </a:lnTo>
                <a:lnTo>
                  <a:pt x="29463" y="415417"/>
                </a:lnTo>
                <a:lnTo>
                  <a:pt x="26415" y="413639"/>
                </a:lnTo>
                <a:lnTo>
                  <a:pt x="25400" y="409701"/>
                </a:lnTo>
                <a:lnTo>
                  <a:pt x="27177" y="406780"/>
                </a:lnTo>
                <a:lnTo>
                  <a:pt x="33744" y="395836"/>
                </a:lnTo>
                <a:lnTo>
                  <a:pt x="6476" y="379475"/>
                </a:lnTo>
                <a:close/>
              </a:path>
              <a:path w="281939" h="464819">
                <a:moveTo>
                  <a:pt x="33744" y="395836"/>
                </a:moveTo>
                <a:lnTo>
                  <a:pt x="27177" y="406780"/>
                </a:lnTo>
                <a:lnTo>
                  <a:pt x="25400" y="409701"/>
                </a:lnTo>
                <a:lnTo>
                  <a:pt x="26415" y="413639"/>
                </a:lnTo>
                <a:lnTo>
                  <a:pt x="29463" y="415417"/>
                </a:lnTo>
                <a:lnTo>
                  <a:pt x="32385" y="417195"/>
                </a:lnTo>
                <a:lnTo>
                  <a:pt x="36322" y="416305"/>
                </a:lnTo>
                <a:lnTo>
                  <a:pt x="38100" y="413257"/>
                </a:lnTo>
                <a:lnTo>
                  <a:pt x="44634" y="402370"/>
                </a:lnTo>
                <a:lnTo>
                  <a:pt x="33744" y="395836"/>
                </a:lnTo>
                <a:close/>
              </a:path>
              <a:path w="281939" h="464819">
                <a:moveTo>
                  <a:pt x="44634" y="402370"/>
                </a:moveTo>
                <a:lnTo>
                  <a:pt x="38100" y="413257"/>
                </a:lnTo>
                <a:lnTo>
                  <a:pt x="36322" y="416305"/>
                </a:lnTo>
                <a:lnTo>
                  <a:pt x="32385" y="417195"/>
                </a:lnTo>
                <a:lnTo>
                  <a:pt x="69342" y="417195"/>
                </a:lnTo>
                <a:lnTo>
                  <a:pt x="44634" y="402370"/>
                </a:lnTo>
                <a:close/>
              </a:path>
              <a:path w="281939" h="464819">
                <a:moveTo>
                  <a:pt x="274574" y="0"/>
                </a:moveTo>
                <a:lnTo>
                  <a:pt x="270637" y="1016"/>
                </a:lnTo>
                <a:lnTo>
                  <a:pt x="268859" y="3937"/>
                </a:lnTo>
                <a:lnTo>
                  <a:pt x="33744" y="395836"/>
                </a:lnTo>
                <a:lnTo>
                  <a:pt x="44634" y="402370"/>
                </a:lnTo>
                <a:lnTo>
                  <a:pt x="279781" y="10541"/>
                </a:lnTo>
                <a:lnTo>
                  <a:pt x="281559" y="7493"/>
                </a:lnTo>
                <a:lnTo>
                  <a:pt x="280543" y="3555"/>
                </a:lnTo>
                <a:lnTo>
                  <a:pt x="277622" y="1777"/>
                </a:lnTo>
                <a:lnTo>
                  <a:pt x="274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36360" y="2129535"/>
            <a:ext cx="647700" cy="464820"/>
          </a:xfrm>
          <a:custGeom>
            <a:avLst/>
            <a:gdLst/>
            <a:ahLst/>
            <a:cxnLst/>
            <a:rect l="l" t="t" r="r" b="b"/>
            <a:pathLst>
              <a:path w="647700" h="464819">
                <a:moveTo>
                  <a:pt x="581582" y="425286"/>
                </a:moveTo>
                <a:lnTo>
                  <a:pt x="563117" y="451103"/>
                </a:lnTo>
                <a:lnTo>
                  <a:pt x="647318" y="464439"/>
                </a:lnTo>
                <a:lnTo>
                  <a:pt x="631582" y="434721"/>
                </a:lnTo>
                <a:lnTo>
                  <a:pt x="594867" y="434721"/>
                </a:lnTo>
                <a:lnTo>
                  <a:pt x="591946" y="432689"/>
                </a:lnTo>
                <a:lnTo>
                  <a:pt x="581582" y="425286"/>
                </a:lnTo>
                <a:close/>
              </a:path>
              <a:path w="647700" h="464819">
                <a:moveTo>
                  <a:pt x="588943" y="414993"/>
                </a:moveTo>
                <a:lnTo>
                  <a:pt x="581582" y="425286"/>
                </a:lnTo>
                <a:lnTo>
                  <a:pt x="591946" y="432689"/>
                </a:lnTo>
                <a:lnTo>
                  <a:pt x="594867" y="434721"/>
                </a:lnTo>
                <a:lnTo>
                  <a:pt x="598805" y="434086"/>
                </a:lnTo>
                <a:lnTo>
                  <a:pt x="600837" y="431165"/>
                </a:lnTo>
                <a:lnTo>
                  <a:pt x="602868" y="428371"/>
                </a:lnTo>
                <a:lnTo>
                  <a:pt x="602234" y="424433"/>
                </a:lnTo>
                <a:lnTo>
                  <a:pt x="599313" y="422401"/>
                </a:lnTo>
                <a:lnTo>
                  <a:pt x="588943" y="414993"/>
                </a:lnTo>
                <a:close/>
              </a:path>
              <a:path w="647700" h="464819">
                <a:moveTo>
                  <a:pt x="607440" y="389127"/>
                </a:moveTo>
                <a:lnTo>
                  <a:pt x="588943" y="414993"/>
                </a:lnTo>
                <a:lnTo>
                  <a:pt x="599313" y="422401"/>
                </a:lnTo>
                <a:lnTo>
                  <a:pt x="602234" y="424433"/>
                </a:lnTo>
                <a:lnTo>
                  <a:pt x="602868" y="428371"/>
                </a:lnTo>
                <a:lnTo>
                  <a:pt x="600837" y="431165"/>
                </a:lnTo>
                <a:lnTo>
                  <a:pt x="598805" y="434086"/>
                </a:lnTo>
                <a:lnTo>
                  <a:pt x="594867" y="434721"/>
                </a:lnTo>
                <a:lnTo>
                  <a:pt x="631582" y="434721"/>
                </a:lnTo>
                <a:lnTo>
                  <a:pt x="607440" y="389127"/>
                </a:lnTo>
                <a:close/>
              </a:path>
              <a:path w="647700" h="464819">
                <a:moveTo>
                  <a:pt x="8127" y="0"/>
                </a:moveTo>
                <a:lnTo>
                  <a:pt x="4063" y="634"/>
                </a:lnTo>
                <a:lnTo>
                  <a:pt x="2031" y="3555"/>
                </a:lnTo>
                <a:lnTo>
                  <a:pt x="0" y="6350"/>
                </a:lnTo>
                <a:lnTo>
                  <a:pt x="635" y="10414"/>
                </a:lnTo>
                <a:lnTo>
                  <a:pt x="3555" y="12446"/>
                </a:lnTo>
                <a:lnTo>
                  <a:pt x="581582" y="425286"/>
                </a:lnTo>
                <a:lnTo>
                  <a:pt x="588943" y="414993"/>
                </a:lnTo>
                <a:lnTo>
                  <a:pt x="10922" y="2031"/>
                </a:lnTo>
                <a:lnTo>
                  <a:pt x="81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69279" y="2129535"/>
            <a:ext cx="281940" cy="464820"/>
          </a:xfrm>
          <a:custGeom>
            <a:avLst/>
            <a:gdLst/>
            <a:ahLst/>
            <a:cxnLst/>
            <a:rect l="l" t="t" r="r" b="b"/>
            <a:pathLst>
              <a:path w="281939" h="464819">
                <a:moveTo>
                  <a:pt x="6477" y="379475"/>
                </a:moveTo>
                <a:lnTo>
                  <a:pt x="0" y="464439"/>
                </a:lnTo>
                <a:lnTo>
                  <a:pt x="71882" y="418719"/>
                </a:lnTo>
                <a:lnTo>
                  <a:pt x="69342" y="417195"/>
                </a:lnTo>
                <a:lnTo>
                  <a:pt x="32385" y="417195"/>
                </a:lnTo>
                <a:lnTo>
                  <a:pt x="29464" y="415417"/>
                </a:lnTo>
                <a:lnTo>
                  <a:pt x="26416" y="413639"/>
                </a:lnTo>
                <a:lnTo>
                  <a:pt x="25400" y="409701"/>
                </a:lnTo>
                <a:lnTo>
                  <a:pt x="27178" y="406780"/>
                </a:lnTo>
                <a:lnTo>
                  <a:pt x="33744" y="395836"/>
                </a:lnTo>
                <a:lnTo>
                  <a:pt x="6477" y="379475"/>
                </a:lnTo>
                <a:close/>
              </a:path>
              <a:path w="281939" h="464819">
                <a:moveTo>
                  <a:pt x="33744" y="395836"/>
                </a:moveTo>
                <a:lnTo>
                  <a:pt x="27178" y="406780"/>
                </a:lnTo>
                <a:lnTo>
                  <a:pt x="25400" y="409701"/>
                </a:lnTo>
                <a:lnTo>
                  <a:pt x="26416" y="413639"/>
                </a:lnTo>
                <a:lnTo>
                  <a:pt x="29464" y="415417"/>
                </a:lnTo>
                <a:lnTo>
                  <a:pt x="32385" y="417195"/>
                </a:lnTo>
                <a:lnTo>
                  <a:pt x="36322" y="416305"/>
                </a:lnTo>
                <a:lnTo>
                  <a:pt x="38100" y="413257"/>
                </a:lnTo>
                <a:lnTo>
                  <a:pt x="44634" y="402370"/>
                </a:lnTo>
                <a:lnTo>
                  <a:pt x="33744" y="395836"/>
                </a:lnTo>
                <a:close/>
              </a:path>
              <a:path w="281939" h="464819">
                <a:moveTo>
                  <a:pt x="44634" y="402370"/>
                </a:moveTo>
                <a:lnTo>
                  <a:pt x="38100" y="413257"/>
                </a:lnTo>
                <a:lnTo>
                  <a:pt x="36322" y="416305"/>
                </a:lnTo>
                <a:lnTo>
                  <a:pt x="32385" y="417195"/>
                </a:lnTo>
                <a:lnTo>
                  <a:pt x="69342" y="417195"/>
                </a:lnTo>
                <a:lnTo>
                  <a:pt x="44634" y="402370"/>
                </a:lnTo>
                <a:close/>
              </a:path>
              <a:path w="281939" h="464819">
                <a:moveTo>
                  <a:pt x="274574" y="0"/>
                </a:moveTo>
                <a:lnTo>
                  <a:pt x="270637" y="1016"/>
                </a:lnTo>
                <a:lnTo>
                  <a:pt x="268859" y="3937"/>
                </a:lnTo>
                <a:lnTo>
                  <a:pt x="33744" y="395836"/>
                </a:lnTo>
                <a:lnTo>
                  <a:pt x="44634" y="402370"/>
                </a:lnTo>
                <a:lnTo>
                  <a:pt x="279781" y="10541"/>
                </a:lnTo>
                <a:lnTo>
                  <a:pt x="281559" y="7493"/>
                </a:lnTo>
                <a:lnTo>
                  <a:pt x="280543" y="3555"/>
                </a:lnTo>
                <a:lnTo>
                  <a:pt x="277622" y="1777"/>
                </a:lnTo>
                <a:lnTo>
                  <a:pt x="2745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73575" y="2129789"/>
            <a:ext cx="464184" cy="464184"/>
          </a:xfrm>
          <a:custGeom>
            <a:avLst/>
            <a:gdLst/>
            <a:ahLst/>
            <a:cxnLst/>
            <a:rect l="l" t="t" r="r" b="b"/>
            <a:pathLst>
              <a:path w="464185" h="464185">
                <a:moveTo>
                  <a:pt x="405829" y="414844"/>
                </a:moveTo>
                <a:lnTo>
                  <a:pt x="383413" y="437261"/>
                </a:lnTo>
                <a:lnTo>
                  <a:pt x="464185" y="464185"/>
                </a:lnTo>
                <a:lnTo>
                  <a:pt x="451527" y="426212"/>
                </a:lnTo>
                <a:lnTo>
                  <a:pt x="417322" y="426212"/>
                </a:lnTo>
                <a:lnTo>
                  <a:pt x="414782" y="423799"/>
                </a:lnTo>
                <a:lnTo>
                  <a:pt x="405829" y="414844"/>
                </a:lnTo>
                <a:close/>
              </a:path>
              <a:path w="464185" h="464185">
                <a:moveTo>
                  <a:pt x="414844" y="405829"/>
                </a:moveTo>
                <a:lnTo>
                  <a:pt x="405829" y="414844"/>
                </a:lnTo>
                <a:lnTo>
                  <a:pt x="414782" y="423799"/>
                </a:lnTo>
                <a:lnTo>
                  <a:pt x="417322" y="426212"/>
                </a:lnTo>
                <a:lnTo>
                  <a:pt x="421259" y="426212"/>
                </a:lnTo>
                <a:lnTo>
                  <a:pt x="423799" y="423799"/>
                </a:lnTo>
                <a:lnTo>
                  <a:pt x="426212" y="421259"/>
                </a:lnTo>
                <a:lnTo>
                  <a:pt x="426212" y="417322"/>
                </a:lnTo>
                <a:lnTo>
                  <a:pt x="423799" y="414782"/>
                </a:lnTo>
                <a:lnTo>
                  <a:pt x="414844" y="405829"/>
                </a:lnTo>
                <a:close/>
              </a:path>
              <a:path w="464185" h="464185">
                <a:moveTo>
                  <a:pt x="437261" y="383413"/>
                </a:moveTo>
                <a:lnTo>
                  <a:pt x="414844" y="405829"/>
                </a:lnTo>
                <a:lnTo>
                  <a:pt x="423858" y="414844"/>
                </a:lnTo>
                <a:lnTo>
                  <a:pt x="426212" y="417322"/>
                </a:lnTo>
                <a:lnTo>
                  <a:pt x="426212" y="421259"/>
                </a:lnTo>
                <a:lnTo>
                  <a:pt x="423799" y="423799"/>
                </a:lnTo>
                <a:lnTo>
                  <a:pt x="421259" y="426212"/>
                </a:lnTo>
                <a:lnTo>
                  <a:pt x="451527" y="426212"/>
                </a:lnTo>
                <a:lnTo>
                  <a:pt x="437261" y="383413"/>
                </a:lnTo>
                <a:close/>
              </a:path>
              <a:path w="464185" h="464185">
                <a:moveTo>
                  <a:pt x="9016" y="0"/>
                </a:moveTo>
                <a:lnTo>
                  <a:pt x="4952" y="0"/>
                </a:lnTo>
                <a:lnTo>
                  <a:pt x="2539" y="2540"/>
                </a:lnTo>
                <a:lnTo>
                  <a:pt x="0" y="4952"/>
                </a:lnTo>
                <a:lnTo>
                  <a:pt x="0" y="9017"/>
                </a:lnTo>
                <a:lnTo>
                  <a:pt x="2539" y="11429"/>
                </a:lnTo>
                <a:lnTo>
                  <a:pt x="405829" y="414844"/>
                </a:lnTo>
                <a:lnTo>
                  <a:pt x="414844" y="405829"/>
                </a:lnTo>
                <a:lnTo>
                  <a:pt x="11429" y="2540"/>
                </a:lnTo>
                <a:lnTo>
                  <a:pt x="9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01848" y="2129662"/>
            <a:ext cx="373380" cy="464820"/>
          </a:xfrm>
          <a:custGeom>
            <a:avLst/>
            <a:gdLst/>
            <a:ahLst/>
            <a:cxnLst/>
            <a:rect l="l" t="t" r="r" b="b"/>
            <a:pathLst>
              <a:path w="373379" h="464819">
                <a:moveTo>
                  <a:pt x="320324" y="408756"/>
                </a:moveTo>
                <a:lnTo>
                  <a:pt x="295528" y="428625"/>
                </a:lnTo>
                <a:lnTo>
                  <a:pt x="372872" y="464312"/>
                </a:lnTo>
                <a:lnTo>
                  <a:pt x="363754" y="421894"/>
                </a:lnTo>
                <a:lnTo>
                  <a:pt x="334390" y="421894"/>
                </a:lnTo>
                <a:lnTo>
                  <a:pt x="330453" y="421386"/>
                </a:lnTo>
                <a:lnTo>
                  <a:pt x="328294" y="418719"/>
                </a:lnTo>
                <a:lnTo>
                  <a:pt x="320324" y="408756"/>
                </a:lnTo>
                <a:close/>
              </a:path>
              <a:path w="373379" h="464819">
                <a:moveTo>
                  <a:pt x="330260" y="400795"/>
                </a:moveTo>
                <a:lnTo>
                  <a:pt x="320324" y="408756"/>
                </a:lnTo>
                <a:lnTo>
                  <a:pt x="328294" y="418719"/>
                </a:lnTo>
                <a:lnTo>
                  <a:pt x="330453" y="421386"/>
                </a:lnTo>
                <a:lnTo>
                  <a:pt x="334390" y="421894"/>
                </a:lnTo>
                <a:lnTo>
                  <a:pt x="337185" y="419735"/>
                </a:lnTo>
                <a:lnTo>
                  <a:pt x="339851" y="417449"/>
                </a:lnTo>
                <a:lnTo>
                  <a:pt x="340360" y="413512"/>
                </a:lnTo>
                <a:lnTo>
                  <a:pt x="338200" y="410718"/>
                </a:lnTo>
                <a:lnTo>
                  <a:pt x="330260" y="400795"/>
                </a:lnTo>
                <a:close/>
              </a:path>
              <a:path w="373379" h="464819">
                <a:moveTo>
                  <a:pt x="354964" y="381000"/>
                </a:moveTo>
                <a:lnTo>
                  <a:pt x="330260" y="400795"/>
                </a:lnTo>
                <a:lnTo>
                  <a:pt x="338200" y="410718"/>
                </a:lnTo>
                <a:lnTo>
                  <a:pt x="340360" y="413512"/>
                </a:lnTo>
                <a:lnTo>
                  <a:pt x="339851" y="417449"/>
                </a:lnTo>
                <a:lnTo>
                  <a:pt x="337185" y="419735"/>
                </a:lnTo>
                <a:lnTo>
                  <a:pt x="334390" y="421894"/>
                </a:lnTo>
                <a:lnTo>
                  <a:pt x="363754" y="421894"/>
                </a:lnTo>
                <a:lnTo>
                  <a:pt x="354964" y="381000"/>
                </a:lnTo>
                <a:close/>
              </a:path>
              <a:path w="373379" h="464819">
                <a:moveTo>
                  <a:pt x="5841" y="0"/>
                </a:moveTo>
                <a:lnTo>
                  <a:pt x="3175" y="2159"/>
                </a:lnTo>
                <a:lnTo>
                  <a:pt x="381" y="4318"/>
                </a:lnTo>
                <a:lnTo>
                  <a:pt x="0" y="8381"/>
                </a:lnTo>
                <a:lnTo>
                  <a:pt x="2158" y="11049"/>
                </a:lnTo>
                <a:lnTo>
                  <a:pt x="320324" y="408756"/>
                </a:lnTo>
                <a:lnTo>
                  <a:pt x="330260" y="400795"/>
                </a:lnTo>
                <a:lnTo>
                  <a:pt x="12064" y="3175"/>
                </a:lnTo>
                <a:lnTo>
                  <a:pt x="9906" y="380"/>
                </a:lnTo>
                <a:lnTo>
                  <a:pt x="58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72921" y="2129535"/>
            <a:ext cx="647700" cy="464820"/>
          </a:xfrm>
          <a:custGeom>
            <a:avLst/>
            <a:gdLst/>
            <a:ahLst/>
            <a:cxnLst/>
            <a:rect l="l" t="t" r="r" b="b"/>
            <a:pathLst>
              <a:path w="647700" h="464819">
                <a:moveTo>
                  <a:pt x="581582" y="425286"/>
                </a:moveTo>
                <a:lnTo>
                  <a:pt x="563117" y="451103"/>
                </a:lnTo>
                <a:lnTo>
                  <a:pt x="647318" y="464439"/>
                </a:lnTo>
                <a:lnTo>
                  <a:pt x="631582" y="434721"/>
                </a:lnTo>
                <a:lnTo>
                  <a:pt x="594867" y="434721"/>
                </a:lnTo>
                <a:lnTo>
                  <a:pt x="591947" y="432689"/>
                </a:lnTo>
                <a:lnTo>
                  <a:pt x="581582" y="425286"/>
                </a:lnTo>
                <a:close/>
              </a:path>
              <a:path w="647700" h="464819">
                <a:moveTo>
                  <a:pt x="588943" y="414993"/>
                </a:moveTo>
                <a:lnTo>
                  <a:pt x="581582" y="425286"/>
                </a:lnTo>
                <a:lnTo>
                  <a:pt x="591947" y="432689"/>
                </a:lnTo>
                <a:lnTo>
                  <a:pt x="594867" y="434721"/>
                </a:lnTo>
                <a:lnTo>
                  <a:pt x="598804" y="434086"/>
                </a:lnTo>
                <a:lnTo>
                  <a:pt x="600836" y="431165"/>
                </a:lnTo>
                <a:lnTo>
                  <a:pt x="602868" y="428371"/>
                </a:lnTo>
                <a:lnTo>
                  <a:pt x="602234" y="424433"/>
                </a:lnTo>
                <a:lnTo>
                  <a:pt x="599312" y="422401"/>
                </a:lnTo>
                <a:lnTo>
                  <a:pt x="588943" y="414993"/>
                </a:lnTo>
                <a:close/>
              </a:path>
              <a:path w="647700" h="464819">
                <a:moveTo>
                  <a:pt x="607441" y="389127"/>
                </a:moveTo>
                <a:lnTo>
                  <a:pt x="588943" y="414993"/>
                </a:lnTo>
                <a:lnTo>
                  <a:pt x="599312" y="422401"/>
                </a:lnTo>
                <a:lnTo>
                  <a:pt x="602234" y="424433"/>
                </a:lnTo>
                <a:lnTo>
                  <a:pt x="602868" y="428371"/>
                </a:lnTo>
                <a:lnTo>
                  <a:pt x="600836" y="431165"/>
                </a:lnTo>
                <a:lnTo>
                  <a:pt x="598804" y="434086"/>
                </a:lnTo>
                <a:lnTo>
                  <a:pt x="594867" y="434721"/>
                </a:lnTo>
                <a:lnTo>
                  <a:pt x="631582" y="434721"/>
                </a:lnTo>
                <a:lnTo>
                  <a:pt x="607441" y="389127"/>
                </a:lnTo>
                <a:close/>
              </a:path>
              <a:path w="647700" h="464819">
                <a:moveTo>
                  <a:pt x="8128" y="0"/>
                </a:moveTo>
                <a:lnTo>
                  <a:pt x="4063" y="634"/>
                </a:lnTo>
                <a:lnTo>
                  <a:pt x="2031" y="3555"/>
                </a:lnTo>
                <a:lnTo>
                  <a:pt x="0" y="6350"/>
                </a:lnTo>
                <a:lnTo>
                  <a:pt x="634" y="10414"/>
                </a:lnTo>
                <a:lnTo>
                  <a:pt x="3556" y="12446"/>
                </a:lnTo>
                <a:lnTo>
                  <a:pt x="581582" y="425286"/>
                </a:lnTo>
                <a:lnTo>
                  <a:pt x="588943" y="414993"/>
                </a:lnTo>
                <a:lnTo>
                  <a:pt x="10921" y="2031"/>
                </a:lnTo>
                <a:lnTo>
                  <a:pt x="81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05839" y="2129535"/>
            <a:ext cx="281940" cy="464820"/>
          </a:xfrm>
          <a:custGeom>
            <a:avLst/>
            <a:gdLst/>
            <a:ahLst/>
            <a:cxnLst/>
            <a:rect l="l" t="t" r="r" b="b"/>
            <a:pathLst>
              <a:path w="281940" h="464819">
                <a:moveTo>
                  <a:pt x="6527" y="379475"/>
                </a:moveTo>
                <a:lnTo>
                  <a:pt x="0" y="464439"/>
                </a:lnTo>
                <a:lnTo>
                  <a:pt x="71869" y="418719"/>
                </a:lnTo>
                <a:lnTo>
                  <a:pt x="69331" y="417195"/>
                </a:lnTo>
                <a:lnTo>
                  <a:pt x="32410" y="417195"/>
                </a:lnTo>
                <a:lnTo>
                  <a:pt x="26390" y="413639"/>
                </a:lnTo>
                <a:lnTo>
                  <a:pt x="25425" y="409701"/>
                </a:lnTo>
                <a:lnTo>
                  <a:pt x="27228" y="406780"/>
                </a:lnTo>
                <a:lnTo>
                  <a:pt x="33786" y="395847"/>
                </a:lnTo>
                <a:lnTo>
                  <a:pt x="6527" y="379475"/>
                </a:lnTo>
                <a:close/>
              </a:path>
              <a:path w="281940" h="464819">
                <a:moveTo>
                  <a:pt x="33786" y="395847"/>
                </a:moveTo>
                <a:lnTo>
                  <a:pt x="27228" y="406780"/>
                </a:lnTo>
                <a:lnTo>
                  <a:pt x="25425" y="409701"/>
                </a:lnTo>
                <a:lnTo>
                  <a:pt x="26390" y="413639"/>
                </a:lnTo>
                <a:lnTo>
                  <a:pt x="32410" y="417195"/>
                </a:lnTo>
                <a:lnTo>
                  <a:pt x="36309" y="416305"/>
                </a:lnTo>
                <a:lnTo>
                  <a:pt x="38112" y="413257"/>
                </a:lnTo>
                <a:lnTo>
                  <a:pt x="44646" y="402369"/>
                </a:lnTo>
                <a:lnTo>
                  <a:pt x="33786" y="395847"/>
                </a:lnTo>
                <a:close/>
              </a:path>
              <a:path w="281940" h="464819">
                <a:moveTo>
                  <a:pt x="44646" y="402369"/>
                </a:moveTo>
                <a:lnTo>
                  <a:pt x="38112" y="413257"/>
                </a:lnTo>
                <a:lnTo>
                  <a:pt x="36309" y="416305"/>
                </a:lnTo>
                <a:lnTo>
                  <a:pt x="32410" y="417195"/>
                </a:lnTo>
                <a:lnTo>
                  <a:pt x="69331" y="417195"/>
                </a:lnTo>
                <a:lnTo>
                  <a:pt x="44646" y="402369"/>
                </a:lnTo>
                <a:close/>
              </a:path>
              <a:path w="281940" h="464819">
                <a:moveTo>
                  <a:pt x="274573" y="0"/>
                </a:moveTo>
                <a:lnTo>
                  <a:pt x="270637" y="1016"/>
                </a:lnTo>
                <a:lnTo>
                  <a:pt x="268859" y="3937"/>
                </a:lnTo>
                <a:lnTo>
                  <a:pt x="33786" y="395847"/>
                </a:lnTo>
                <a:lnTo>
                  <a:pt x="44646" y="402369"/>
                </a:lnTo>
                <a:lnTo>
                  <a:pt x="279781" y="10541"/>
                </a:lnTo>
                <a:lnTo>
                  <a:pt x="281559" y="7493"/>
                </a:lnTo>
                <a:lnTo>
                  <a:pt x="280543" y="3555"/>
                </a:lnTo>
                <a:lnTo>
                  <a:pt x="277622" y="1777"/>
                </a:lnTo>
                <a:lnTo>
                  <a:pt x="2745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60320" y="2129662"/>
            <a:ext cx="556260" cy="464820"/>
          </a:xfrm>
          <a:custGeom>
            <a:avLst/>
            <a:gdLst/>
            <a:ahLst/>
            <a:cxnLst/>
            <a:rect l="l" t="t" r="r" b="b"/>
            <a:pathLst>
              <a:path w="556260" h="464819">
                <a:moveTo>
                  <a:pt x="34162" y="386206"/>
                </a:moveTo>
                <a:lnTo>
                  <a:pt x="0" y="464312"/>
                </a:lnTo>
                <a:lnTo>
                  <a:pt x="82931" y="444753"/>
                </a:lnTo>
                <a:lnTo>
                  <a:pt x="71294" y="430784"/>
                </a:lnTo>
                <a:lnTo>
                  <a:pt x="50165" y="430784"/>
                </a:lnTo>
                <a:lnTo>
                  <a:pt x="46100" y="430402"/>
                </a:lnTo>
                <a:lnTo>
                  <a:pt x="43942" y="427736"/>
                </a:lnTo>
                <a:lnTo>
                  <a:pt x="41656" y="425069"/>
                </a:lnTo>
                <a:lnTo>
                  <a:pt x="42037" y="421004"/>
                </a:lnTo>
                <a:lnTo>
                  <a:pt x="44704" y="418719"/>
                </a:lnTo>
                <a:lnTo>
                  <a:pt x="54468" y="410584"/>
                </a:lnTo>
                <a:lnTo>
                  <a:pt x="34162" y="386206"/>
                </a:lnTo>
                <a:close/>
              </a:path>
              <a:path w="556260" h="464819">
                <a:moveTo>
                  <a:pt x="54468" y="410584"/>
                </a:moveTo>
                <a:lnTo>
                  <a:pt x="44704" y="418719"/>
                </a:lnTo>
                <a:lnTo>
                  <a:pt x="42037" y="421004"/>
                </a:lnTo>
                <a:lnTo>
                  <a:pt x="41656" y="425069"/>
                </a:lnTo>
                <a:lnTo>
                  <a:pt x="43942" y="427736"/>
                </a:lnTo>
                <a:lnTo>
                  <a:pt x="46100" y="430402"/>
                </a:lnTo>
                <a:lnTo>
                  <a:pt x="50165" y="430784"/>
                </a:lnTo>
                <a:lnTo>
                  <a:pt x="52831" y="428498"/>
                </a:lnTo>
                <a:lnTo>
                  <a:pt x="62605" y="420353"/>
                </a:lnTo>
                <a:lnTo>
                  <a:pt x="54468" y="410584"/>
                </a:lnTo>
                <a:close/>
              </a:path>
              <a:path w="556260" h="464819">
                <a:moveTo>
                  <a:pt x="62605" y="420353"/>
                </a:moveTo>
                <a:lnTo>
                  <a:pt x="52831" y="428498"/>
                </a:lnTo>
                <a:lnTo>
                  <a:pt x="50165" y="430784"/>
                </a:lnTo>
                <a:lnTo>
                  <a:pt x="71294" y="430784"/>
                </a:lnTo>
                <a:lnTo>
                  <a:pt x="62605" y="420353"/>
                </a:lnTo>
                <a:close/>
              </a:path>
              <a:path w="556260" h="464819">
                <a:moveTo>
                  <a:pt x="547243" y="0"/>
                </a:moveTo>
                <a:lnTo>
                  <a:pt x="544576" y="2286"/>
                </a:lnTo>
                <a:lnTo>
                  <a:pt x="54468" y="410584"/>
                </a:lnTo>
                <a:lnTo>
                  <a:pt x="62605" y="420353"/>
                </a:lnTo>
                <a:lnTo>
                  <a:pt x="552704" y="11938"/>
                </a:lnTo>
                <a:lnTo>
                  <a:pt x="555371" y="9778"/>
                </a:lnTo>
                <a:lnTo>
                  <a:pt x="555752" y="5715"/>
                </a:lnTo>
                <a:lnTo>
                  <a:pt x="553466" y="3048"/>
                </a:lnTo>
                <a:lnTo>
                  <a:pt x="551307" y="380"/>
                </a:lnTo>
                <a:lnTo>
                  <a:pt x="5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41801" y="1123695"/>
            <a:ext cx="464820" cy="281940"/>
          </a:xfrm>
          <a:custGeom>
            <a:avLst/>
            <a:gdLst/>
            <a:ahLst/>
            <a:cxnLst/>
            <a:rect l="l" t="t" r="r" b="b"/>
            <a:pathLst>
              <a:path w="464820" h="281940">
                <a:moveTo>
                  <a:pt x="395836" y="247814"/>
                </a:moveTo>
                <a:lnTo>
                  <a:pt x="379475" y="275082"/>
                </a:lnTo>
                <a:lnTo>
                  <a:pt x="464438" y="281559"/>
                </a:lnTo>
                <a:lnTo>
                  <a:pt x="448283" y="256159"/>
                </a:lnTo>
                <a:lnTo>
                  <a:pt x="409701" y="256159"/>
                </a:lnTo>
                <a:lnTo>
                  <a:pt x="395836" y="247814"/>
                </a:lnTo>
                <a:close/>
              </a:path>
              <a:path w="464820" h="281940">
                <a:moveTo>
                  <a:pt x="402370" y="236924"/>
                </a:moveTo>
                <a:lnTo>
                  <a:pt x="395836" y="247814"/>
                </a:lnTo>
                <a:lnTo>
                  <a:pt x="409701" y="256159"/>
                </a:lnTo>
                <a:lnTo>
                  <a:pt x="413638" y="255143"/>
                </a:lnTo>
                <a:lnTo>
                  <a:pt x="415416" y="252095"/>
                </a:lnTo>
                <a:lnTo>
                  <a:pt x="417195" y="249174"/>
                </a:lnTo>
                <a:lnTo>
                  <a:pt x="416306" y="245237"/>
                </a:lnTo>
                <a:lnTo>
                  <a:pt x="413258" y="243459"/>
                </a:lnTo>
                <a:lnTo>
                  <a:pt x="402370" y="236924"/>
                </a:lnTo>
                <a:close/>
              </a:path>
              <a:path w="464820" h="281940">
                <a:moveTo>
                  <a:pt x="418719" y="209677"/>
                </a:moveTo>
                <a:lnTo>
                  <a:pt x="402370" y="236924"/>
                </a:lnTo>
                <a:lnTo>
                  <a:pt x="413258" y="243459"/>
                </a:lnTo>
                <a:lnTo>
                  <a:pt x="416306" y="245237"/>
                </a:lnTo>
                <a:lnTo>
                  <a:pt x="417195" y="249174"/>
                </a:lnTo>
                <a:lnTo>
                  <a:pt x="415416" y="252095"/>
                </a:lnTo>
                <a:lnTo>
                  <a:pt x="413638" y="255143"/>
                </a:lnTo>
                <a:lnTo>
                  <a:pt x="409701" y="256159"/>
                </a:lnTo>
                <a:lnTo>
                  <a:pt x="448283" y="256159"/>
                </a:lnTo>
                <a:lnTo>
                  <a:pt x="418719" y="209677"/>
                </a:lnTo>
                <a:close/>
              </a:path>
              <a:path w="464820" h="281940">
                <a:moveTo>
                  <a:pt x="7493" y="0"/>
                </a:moveTo>
                <a:lnTo>
                  <a:pt x="3556" y="1016"/>
                </a:lnTo>
                <a:lnTo>
                  <a:pt x="1777" y="3937"/>
                </a:lnTo>
                <a:lnTo>
                  <a:pt x="0" y="6985"/>
                </a:lnTo>
                <a:lnTo>
                  <a:pt x="1015" y="10922"/>
                </a:lnTo>
                <a:lnTo>
                  <a:pt x="395836" y="247814"/>
                </a:lnTo>
                <a:lnTo>
                  <a:pt x="402370" y="236924"/>
                </a:lnTo>
                <a:lnTo>
                  <a:pt x="10540" y="1778"/>
                </a:lnTo>
                <a:lnTo>
                  <a:pt x="74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8175" y="983614"/>
            <a:ext cx="2735579" cy="518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19575" y="1898014"/>
            <a:ext cx="3340989" cy="1831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38175" y="3650614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23975" y="3650614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23975" y="4946014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1175" y="4260214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6858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81175" y="4269104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14575" y="4260214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14575" y="4641214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35710" y="4184014"/>
            <a:ext cx="1307465" cy="1305560"/>
          </a:xfrm>
          <a:custGeom>
            <a:avLst/>
            <a:gdLst/>
            <a:ahLst/>
            <a:cxnLst/>
            <a:rect l="l" t="t" r="r" b="b"/>
            <a:pathLst>
              <a:path w="1307464" h="1305560">
                <a:moveTo>
                  <a:pt x="164465" y="762000"/>
                </a:moveTo>
                <a:lnTo>
                  <a:pt x="68580" y="866140"/>
                </a:lnTo>
                <a:lnTo>
                  <a:pt x="117475" y="880110"/>
                </a:lnTo>
                <a:lnTo>
                  <a:pt x="0" y="1291590"/>
                </a:lnTo>
                <a:lnTo>
                  <a:pt x="12065" y="1295400"/>
                </a:lnTo>
                <a:lnTo>
                  <a:pt x="19050" y="1305560"/>
                </a:lnTo>
                <a:lnTo>
                  <a:pt x="92670" y="1257935"/>
                </a:lnTo>
                <a:lnTo>
                  <a:pt x="46355" y="1257935"/>
                </a:lnTo>
                <a:lnTo>
                  <a:pt x="87398" y="1180465"/>
                </a:lnTo>
                <a:lnTo>
                  <a:pt x="58420" y="1180465"/>
                </a:lnTo>
                <a:lnTo>
                  <a:pt x="142240" y="887095"/>
                </a:lnTo>
                <a:lnTo>
                  <a:pt x="187884" y="887095"/>
                </a:lnTo>
                <a:lnTo>
                  <a:pt x="164465" y="762000"/>
                </a:lnTo>
                <a:close/>
              </a:path>
              <a:path w="1307464" h="1305560">
                <a:moveTo>
                  <a:pt x="1307465" y="457200"/>
                </a:moveTo>
                <a:lnTo>
                  <a:pt x="1166495" y="473075"/>
                </a:lnTo>
                <a:lnTo>
                  <a:pt x="1193800" y="514985"/>
                </a:lnTo>
                <a:lnTo>
                  <a:pt x="46355" y="1257935"/>
                </a:lnTo>
                <a:lnTo>
                  <a:pt x="92670" y="1257935"/>
                </a:lnTo>
                <a:lnTo>
                  <a:pt x="1207770" y="536575"/>
                </a:lnTo>
                <a:lnTo>
                  <a:pt x="1260336" y="536575"/>
                </a:lnTo>
                <a:lnTo>
                  <a:pt x="1307465" y="457200"/>
                </a:lnTo>
                <a:close/>
              </a:path>
              <a:path w="1307464" h="1305560">
                <a:moveTo>
                  <a:pt x="697865" y="0"/>
                </a:moveTo>
                <a:lnTo>
                  <a:pt x="582295" y="81915"/>
                </a:lnTo>
                <a:lnTo>
                  <a:pt x="627379" y="106045"/>
                </a:lnTo>
                <a:lnTo>
                  <a:pt x="58420" y="1180465"/>
                </a:lnTo>
                <a:lnTo>
                  <a:pt x="87398" y="1180465"/>
                </a:lnTo>
                <a:lnTo>
                  <a:pt x="650240" y="118110"/>
                </a:lnTo>
                <a:lnTo>
                  <a:pt x="695216" y="118110"/>
                </a:lnTo>
                <a:lnTo>
                  <a:pt x="697865" y="0"/>
                </a:lnTo>
                <a:close/>
              </a:path>
              <a:path w="1307464" h="1305560">
                <a:moveTo>
                  <a:pt x="187884" y="887095"/>
                </a:moveTo>
                <a:lnTo>
                  <a:pt x="142240" y="887095"/>
                </a:lnTo>
                <a:lnTo>
                  <a:pt x="145415" y="888365"/>
                </a:lnTo>
                <a:lnTo>
                  <a:pt x="190500" y="901065"/>
                </a:lnTo>
                <a:lnTo>
                  <a:pt x="187884" y="887095"/>
                </a:lnTo>
                <a:close/>
              </a:path>
              <a:path w="1307464" h="1305560">
                <a:moveTo>
                  <a:pt x="1260336" y="536575"/>
                </a:moveTo>
                <a:lnTo>
                  <a:pt x="1207770" y="536575"/>
                </a:lnTo>
                <a:lnTo>
                  <a:pt x="1218565" y="553085"/>
                </a:lnTo>
                <a:lnTo>
                  <a:pt x="1235075" y="579120"/>
                </a:lnTo>
                <a:lnTo>
                  <a:pt x="1260336" y="536575"/>
                </a:lnTo>
                <a:close/>
              </a:path>
              <a:path w="1307464" h="1305560">
                <a:moveTo>
                  <a:pt x="695216" y="118110"/>
                </a:moveTo>
                <a:lnTo>
                  <a:pt x="650240" y="118110"/>
                </a:lnTo>
                <a:lnTo>
                  <a:pt x="655954" y="121285"/>
                </a:lnTo>
                <a:lnTo>
                  <a:pt x="694690" y="141605"/>
                </a:lnTo>
                <a:lnTo>
                  <a:pt x="695216" y="118110"/>
                </a:lnTo>
                <a:close/>
              </a:path>
            </a:pathLst>
          </a:custGeom>
          <a:solidFill>
            <a:srgbClr val="FF66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29175" y="2583814"/>
            <a:ext cx="838200" cy="457200"/>
          </a:xfrm>
          <a:custGeom>
            <a:avLst/>
            <a:gdLst/>
            <a:ahLst/>
            <a:cxnLst/>
            <a:rect l="l" t="t" r="r" b="b"/>
            <a:pathLst>
              <a:path w="838200" h="457200">
                <a:moveTo>
                  <a:pt x="0" y="457200"/>
                </a:moveTo>
                <a:lnTo>
                  <a:pt x="838200" y="457200"/>
                </a:lnTo>
                <a:lnTo>
                  <a:pt x="838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67175" y="3041014"/>
            <a:ext cx="762000" cy="1567815"/>
          </a:xfrm>
          <a:custGeom>
            <a:avLst/>
            <a:gdLst/>
            <a:ahLst/>
            <a:cxnLst/>
            <a:rect l="l" t="t" r="r" b="b"/>
            <a:pathLst>
              <a:path w="762000" h="1567814">
                <a:moveTo>
                  <a:pt x="508635" y="927735"/>
                </a:moveTo>
                <a:lnTo>
                  <a:pt x="508635" y="1567815"/>
                </a:lnTo>
                <a:lnTo>
                  <a:pt x="762000" y="1280160"/>
                </a:lnTo>
                <a:lnTo>
                  <a:pt x="508635" y="927735"/>
                </a:lnTo>
                <a:close/>
              </a:path>
              <a:path w="762000" h="1567814">
                <a:moveTo>
                  <a:pt x="32385" y="720090"/>
                </a:moveTo>
                <a:lnTo>
                  <a:pt x="32385" y="1041400"/>
                </a:lnTo>
                <a:lnTo>
                  <a:pt x="50164" y="1079500"/>
                </a:lnTo>
                <a:lnTo>
                  <a:pt x="71754" y="1116965"/>
                </a:lnTo>
                <a:lnTo>
                  <a:pt x="96520" y="1152525"/>
                </a:lnTo>
                <a:lnTo>
                  <a:pt x="124460" y="1186815"/>
                </a:lnTo>
                <a:lnTo>
                  <a:pt x="156210" y="1219200"/>
                </a:lnTo>
                <a:lnTo>
                  <a:pt x="190500" y="1250315"/>
                </a:lnTo>
                <a:lnTo>
                  <a:pt x="227964" y="1278890"/>
                </a:lnTo>
                <a:lnTo>
                  <a:pt x="268604" y="1306195"/>
                </a:lnTo>
                <a:lnTo>
                  <a:pt x="311150" y="1331595"/>
                </a:lnTo>
                <a:lnTo>
                  <a:pt x="356870" y="1354455"/>
                </a:lnTo>
                <a:lnTo>
                  <a:pt x="405129" y="1374775"/>
                </a:lnTo>
                <a:lnTo>
                  <a:pt x="455929" y="1392555"/>
                </a:lnTo>
                <a:lnTo>
                  <a:pt x="508635" y="1407795"/>
                </a:lnTo>
                <a:lnTo>
                  <a:pt x="508635" y="1087754"/>
                </a:lnTo>
                <a:lnTo>
                  <a:pt x="456564" y="1072515"/>
                </a:lnTo>
                <a:lnTo>
                  <a:pt x="406400" y="1055370"/>
                </a:lnTo>
                <a:lnTo>
                  <a:pt x="358139" y="1035050"/>
                </a:lnTo>
                <a:lnTo>
                  <a:pt x="312420" y="1012190"/>
                </a:lnTo>
                <a:lnTo>
                  <a:pt x="269875" y="987425"/>
                </a:lnTo>
                <a:lnTo>
                  <a:pt x="229235" y="960120"/>
                </a:lnTo>
                <a:lnTo>
                  <a:pt x="191770" y="930910"/>
                </a:lnTo>
                <a:lnTo>
                  <a:pt x="156845" y="899795"/>
                </a:lnTo>
                <a:lnTo>
                  <a:pt x="125095" y="867410"/>
                </a:lnTo>
                <a:lnTo>
                  <a:pt x="96520" y="832485"/>
                </a:lnTo>
                <a:lnTo>
                  <a:pt x="71754" y="796290"/>
                </a:lnTo>
                <a:lnTo>
                  <a:pt x="50164" y="758825"/>
                </a:lnTo>
                <a:lnTo>
                  <a:pt x="32385" y="720090"/>
                </a:lnTo>
                <a:close/>
              </a:path>
              <a:path w="762000" h="1567814">
                <a:moveTo>
                  <a:pt x="762000" y="0"/>
                </a:moveTo>
                <a:lnTo>
                  <a:pt x="708025" y="1270"/>
                </a:lnTo>
                <a:lnTo>
                  <a:pt x="654685" y="5079"/>
                </a:lnTo>
                <a:lnTo>
                  <a:pt x="601979" y="12065"/>
                </a:lnTo>
                <a:lnTo>
                  <a:pt x="551179" y="21590"/>
                </a:lnTo>
                <a:lnTo>
                  <a:pt x="501650" y="33020"/>
                </a:lnTo>
                <a:lnTo>
                  <a:pt x="454025" y="47625"/>
                </a:lnTo>
                <a:lnTo>
                  <a:pt x="407670" y="64135"/>
                </a:lnTo>
                <a:lnTo>
                  <a:pt x="363220" y="82550"/>
                </a:lnTo>
                <a:lnTo>
                  <a:pt x="320675" y="103504"/>
                </a:lnTo>
                <a:lnTo>
                  <a:pt x="280035" y="126365"/>
                </a:lnTo>
                <a:lnTo>
                  <a:pt x="241935" y="150495"/>
                </a:lnTo>
                <a:lnTo>
                  <a:pt x="205739" y="177165"/>
                </a:lnTo>
                <a:lnTo>
                  <a:pt x="172085" y="205104"/>
                </a:lnTo>
                <a:lnTo>
                  <a:pt x="140970" y="234950"/>
                </a:lnTo>
                <a:lnTo>
                  <a:pt x="113029" y="266065"/>
                </a:lnTo>
                <a:lnTo>
                  <a:pt x="87629" y="299085"/>
                </a:lnTo>
                <a:lnTo>
                  <a:pt x="65404" y="333375"/>
                </a:lnTo>
                <a:lnTo>
                  <a:pt x="45720" y="368300"/>
                </a:lnTo>
                <a:lnTo>
                  <a:pt x="29845" y="404495"/>
                </a:lnTo>
                <a:lnTo>
                  <a:pt x="17145" y="441960"/>
                </a:lnTo>
                <a:lnTo>
                  <a:pt x="7620" y="480695"/>
                </a:lnTo>
                <a:lnTo>
                  <a:pt x="1904" y="520065"/>
                </a:lnTo>
                <a:lnTo>
                  <a:pt x="0" y="560070"/>
                </a:lnTo>
                <a:lnTo>
                  <a:pt x="0" y="880110"/>
                </a:lnTo>
                <a:lnTo>
                  <a:pt x="2539" y="921385"/>
                </a:lnTo>
                <a:lnTo>
                  <a:pt x="8254" y="962025"/>
                </a:lnTo>
                <a:lnTo>
                  <a:pt x="18414" y="1002665"/>
                </a:lnTo>
                <a:lnTo>
                  <a:pt x="32385" y="1040129"/>
                </a:lnTo>
                <a:lnTo>
                  <a:pt x="32385" y="720090"/>
                </a:lnTo>
                <a:lnTo>
                  <a:pt x="50164" y="680720"/>
                </a:lnTo>
                <a:lnTo>
                  <a:pt x="71120" y="643254"/>
                </a:lnTo>
                <a:lnTo>
                  <a:pt x="95885" y="607695"/>
                </a:lnTo>
                <a:lnTo>
                  <a:pt x="124460" y="573404"/>
                </a:lnTo>
                <a:lnTo>
                  <a:pt x="155575" y="541020"/>
                </a:lnTo>
                <a:lnTo>
                  <a:pt x="189229" y="510540"/>
                </a:lnTo>
                <a:lnTo>
                  <a:pt x="226060" y="481965"/>
                </a:lnTo>
                <a:lnTo>
                  <a:pt x="265429" y="455295"/>
                </a:lnTo>
                <a:lnTo>
                  <a:pt x="306704" y="430529"/>
                </a:lnTo>
                <a:lnTo>
                  <a:pt x="350520" y="408304"/>
                </a:lnTo>
                <a:lnTo>
                  <a:pt x="396875" y="388620"/>
                </a:lnTo>
                <a:lnTo>
                  <a:pt x="444500" y="370840"/>
                </a:lnTo>
                <a:lnTo>
                  <a:pt x="494029" y="355600"/>
                </a:lnTo>
                <a:lnTo>
                  <a:pt x="545464" y="342900"/>
                </a:lnTo>
                <a:lnTo>
                  <a:pt x="597535" y="332740"/>
                </a:lnTo>
                <a:lnTo>
                  <a:pt x="651510" y="325754"/>
                </a:lnTo>
                <a:lnTo>
                  <a:pt x="706120" y="321310"/>
                </a:lnTo>
                <a:lnTo>
                  <a:pt x="762000" y="320040"/>
                </a:lnTo>
                <a:lnTo>
                  <a:pt x="762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67175" y="3041014"/>
            <a:ext cx="762000" cy="720090"/>
          </a:xfrm>
          <a:custGeom>
            <a:avLst/>
            <a:gdLst/>
            <a:ahLst/>
            <a:cxnLst/>
            <a:rect l="l" t="t" r="r" b="b"/>
            <a:pathLst>
              <a:path w="762000" h="720089">
                <a:moveTo>
                  <a:pt x="762000" y="0"/>
                </a:moveTo>
                <a:lnTo>
                  <a:pt x="708025" y="1270"/>
                </a:lnTo>
                <a:lnTo>
                  <a:pt x="654685" y="5079"/>
                </a:lnTo>
                <a:lnTo>
                  <a:pt x="601979" y="12065"/>
                </a:lnTo>
                <a:lnTo>
                  <a:pt x="551179" y="21590"/>
                </a:lnTo>
                <a:lnTo>
                  <a:pt x="501650" y="33020"/>
                </a:lnTo>
                <a:lnTo>
                  <a:pt x="454025" y="47625"/>
                </a:lnTo>
                <a:lnTo>
                  <a:pt x="407670" y="64135"/>
                </a:lnTo>
                <a:lnTo>
                  <a:pt x="363220" y="82550"/>
                </a:lnTo>
                <a:lnTo>
                  <a:pt x="320675" y="103504"/>
                </a:lnTo>
                <a:lnTo>
                  <a:pt x="280035" y="126365"/>
                </a:lnTo>
                <a:lnTo>
                  <a:pt x="241935" y="150495"/>
                </a:lnTo>
                <a:lnTo>
                  <a:pt x="205739" y="177165"/>
                </a:lnTo>
                <a:lnTo>
                  <a:pt x="172085" y="205104"/>
                </a:lnTo>
                <a:lnTo>
                  <a:pt x="140970" y="234950"/>
                </a:lnTo>
                <a:lnTo>
                  <a:pt x="113029" y="266065"/>
                </a:lnTo>
                <a:lnTo>
                  <a:pt x="87629" y="299085"/>
                </a:lnTo>
                <a:lnTo>
                  <a:pt x="65404" y="333375"/>
                </a:lnTo>
                <a:lnTo>
                  <a:pt x="45720" y="368300"/>
                </a:lnTo>
                <a:lnTo>
                  <a:pt x="29845" y="404495"/>
                </a:lnTo>
                <a:lnTo>
                  <a:pt x="17145" y="441960"/>
                </a:lnTo>
                <a:lnTo>
                  <a:pt x="7620" y="480695"/>
                </a:lnTo>
                <a:lnTo>
                  <a:pt x="1904" y="520065"/>
                </a:lnTo>
                <a:lnTo>
                  <a:pt x="0" y="560070"/>
                </a:lnTo>
                <a:lnTo>
                  <a:pt x="1904" y="600075"/>
                </a:lnTo>
                <a:lnTo>
                  <a:pt x="8254" y="640715"/>
                </a:lnTo>
                <a:lnTo>
                  <a:pt x="18414" y="680720"/>
                </a:lnTo>
                <a:lnTo>
                  <a:pt x="32385" y="720090"/>
                </a:lnTo>
                <a:lnTo>
                  <a:pt x="50164" y="680720"/>
                </a:lnTo>
                <a:lnTo>
                  <a:pt x="71120" y="643254"/>
                </a:lnTo>
                <a:lnTo>
                  <a:pt x="95885" y="607695"/>
                </a:lnTo>
                <a:lnTo>
                  <a:pt x="124460" y="573404"/>
                </a:lnTo>
                <a:lnTo>
                  <a:pt x="155575" y="541020"/>
                </a:lnTo>
                <a:lnTo>
                  <a:pt x="189229" y="510540"/>
                </a:lnTo>
                <a:lnTo>
                  <a:pt x="226060" y="481965"/>
                </a:lnTo>
                <a:lnTo>
                  <a:pt x="265429" y="455295"/>
                </a:lnTo>
                <a:lnTo>
                  <a:pt x="306704" y="430529"/>
                </a:lnTo>
                <a:lnTo>
                  <a:pt x="350520" y="408304"/>
                </a:lnTo>
                <a:lnTo>
                  <a:pt x="396875" y="388620"/>
                </a:lnTo>
                <a:lnTo>
                  <a:pt x="444500" y="370840"/>
                </a:lnTo>
                <a:lnTo>
                  <a:pt x="494029" y="355600"/>
                </a:lnTo>
                <a:lnTo>
                  <a:pt x="545464" y="342900"/>
                </a:lnTo>
                <a:lnTo>
                  <a:pt x="597535" y="332740"/>
                </a:lnTo>
                <a:lnTo>
                  <a:pt x="651510" y="325754"/>
                </a:lnTo>
                <a:lnTo>
                  <a:pt x="706120" y="321310"/>
                </a:lnTo>
                <a:lnTo>
                  <a:pt x="762000" y="320040"/>
                </a:lnTo>
                <a:lnTo>
                  <a:pt x="762000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33575" y="1669414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0" y="228600"/>
                </a:lnTo>
                <a:lnTo>
                  <a:pt x="304800" y="2286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33575" y="3026409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0" y="228600"/>
                </a:lnTo>
                <a:lnTo>
                  <a:pt x="304800" y="2286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33575" y="4288154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0" y="228600"/>
                </a:lnTo>
                <a:lnTo>
                  <a:pt x="304800" y="2286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33575" y="5631814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0" y="228600"/>
                </a:lnTo>
                <a:lnTo>
                  <a:pt x="304800" y="228600"/>
                </a:lnTo>
                <a:lnTo>
                  <a:pt x="3048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35000" y="6262496"/>
            <a:ext cx="6359525" cy="167132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0" marR="1052195" indent="-64135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If </a:t>
            </a:r>
            <a:r>
              <a:rPr dirty="0" sz="1600" spc="-10">
                <a:latin typeface="Times New Roman"/>
                <a:cs typeface="Times New Roman"/>
              </a:rPr>
              <a:t>say </a:t>
            </a:r>
            <a:r>
              <a:rPr dirty="0" sz="1600" spc="-5">
                <a:latin typeface="Times New Roman"/>
                <a:cs typeface="Times New Roman"/>
              </a:rPr>
              <a:t>the data </a:t>
            </a:r>
            <a:r>
              <a:rPr dirty="0" sz="1600">
                <a:latin typeface="Times New Roman"/>
                <a:cs typeface="Times New Roman"/>
              </a:rPr>
              <a:t>input </a:t>
            </a:r>
            <a:r>
              <a:rPr dirty="0" sz="1600" spc="-5">
                <a:latin typeface="Times New Roman"/>
                <a:cs typeface="Times New Roman"/>
              </a:rPr>
              <a:t>is 1011…, then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output sequence will </a:t>
            </a:r>
            <a:r>
              <a:rPr dirty="0" sz="1600">
                <a:latin typeface="Times New Roman"/>
                <a:cs typeface="Times New Roman"/>
              </a:rPr>
              <a:t>be</a:t>
            </a:r>
            <a:r>
              <a:rPr dirty="0" sz="1400">
                <a:latin typeface="Times New Roman"/>
                <a:cs typeface="Times New Roman"/>
              </a:rPr>
              <a:t>:  </a:t>
            </a:r>
            <a:r>
              <a:rPr dirty="0" sz="1600" spc="-5">
                <a:latin typeface="Times New Roman"/>
                <a:cs typeface="Times New Roman"/>
              </a:rPr>
              <a:t>111 001 100 </a:t>
            </a:r>
            <a:r>
              <a:rPr dirty="0" sz="1600" spc="-10">
                <a:latin typeface="Times New Roman"/>
                <a:cs typeface="Times New Roman"/>
              </a:rPr>
              <a:t>110….. </a:t>
            </a:r>
            <a:r>
              <a:rPr dirty="0" sz="1600" spc="-5">
                <a:latin typeface="Times New Roman"/>
                <a:cs typeface="Times New Roman"/>
              </a:rPr>
              <a:t>which is a certain path traced on this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tree</a:t>
            </a:r>
            <a:endParaRPr sz="1600">
              <a:latin typeface="Times New Roman"/>
              <a:cs typeface="Times New Roman"/>
            </a:endParaRPr>
          </a:p>
          <a:p>
            <a:pPr marL="12700" marR="10160">
              <a:lnSpc>
                <a:spcPts val="1839"/>
              </a:lnSpc>
              <a:spcBef>
                <a:spcPts val="5"/>
              </a:spcBef>
            </a:pP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Example2</a:t>
            </a:r>
            <a:r>
              <a:rPr dirty="0" sz="1600" spc="-10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Draw the tree diagram of the convolutional encoder given in  </a:t>
            </a:r>
            <a:r>
              <a:rPr dirty="0" sz="1600" spc="-10">
                <a:latin typeface="Times New Roman"/>
                <a:cs typeface="Times New Roman"/>
              </a:rPr>
              <a:t>example2.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dirty="0" sz="1600" spc="-5">
                <a:latin typeface="Times New Roman"/>
                <a:cs typeface="Times New Roman"/>
              </a:rPr>
              <a:t>(hint: note that here there are 4 branches at each node</a:t>
            </a:r>
            <a:r>
              <a:rPr dirty="0" sz="1600" spc="2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corresponding to the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four possible inputs 00, 01, 10, 11 . Also the output sequence is </a:t>
            </a:r>
            <a:r>
              <a:rPr dirty="0" sz="1600" spc="-10">
                <a:latin typeface="Times New Roman"/>
                <a:cs typeface="Times New Roman"/>
              </a:rPr>
              <a:t>determined  </a:t>
            </a:r>
            <a:r>
              <a:rPr dirty="0" sz="1600" spc="-5">
                <a:latin typeface="Times New Roman"/>
                <a:cs typeface="Times New Roman"/>
              </a:rPr>
              <a:t>by the two data input and the states of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Q3Q4).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  <p:sp>
        <p:nvSpPr>
          <p:cNvPr id="20" name="object 20"/>
          <p:cNvSpPr txBox="1"/>
          <p:nvPr/>
        </p:nvSpPr>
        <p:spPr>
          <a:xfrm>
            <a:off x="4572634" y="4075429"/>
            <a:ext cx="2971800" cy="132778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400685">
              <a:lnSpc>
                <a:spcPct val="100000"/>
              </a:lnSpc>
              <a:spcBef>
                <a:spcPts val="350"/>
              </a:spcBef>
            </a:pPr>
            <a:r>
              <a:rPr dirty="0" sz="1800">
                <a:latin typeface="Times New Roman"/>
                <a:cs typeface="Times New Roman"/>
              </a:rPr>
              <a:t>The </a:t>
            </a:r>
            <a:r>
              <a:rPr dirty="0" sz="1800" spc="-5">
                <a:latin typeface="Times New Roman"/>
                <a:cs typeface="Times New Roman"/>
              </a:rPr>
              <a:t>state </a:t>
            </a:r>
            <a:r>
              <a:rPr dirty="0" sz="1800">
                <a:latin typeface="Times New Roman"/>
                <a:cs typeface="Times New Roman"/>
              </a:rPr>
              <a:t>of the </a:t>
            </a:r>
            <a:r>
              <a:rPr dirty="0" sz="1800" spc="-5">
                <a:latin typeface="Times New Roman"/>
                <a:cs typeface="Times New Roman"/>
              </a:rPr>
              <a:t>first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 spc="-10" i="1">
                <a:latin typeface="Times New Roman"/>
                <a:cs typeface="Times New Roman"/>
              </a:rPr>
              <a:t>(L-1)k</a:t>
            </a:r>
            <a:endParaRPr sz="1800">
              <a:latin typeface="Times New Roman"/>
              <a:cs typeface="Times New Roman"/>
            </a:endParaRPr>
          </a:p>
          <a:p>
            <a:pPr marL="457200">
              <a:lnSpc>
                <a:spcPct val="100000"/>
              </a:lnSpc>
            </a:pPr>
            <a:r>
              <a:rPr dirty="0" sz="1800">
                <a:latin typeface="Times New Roman"/>
                <a:cs typeface="Times New Roman"/>
              </a:rPr>
              <a:t>stages of the </a:t>
            </a:r>
            <a:r>
              <a:rPr dirty="0" sz="1800" spc="-5">
                <a:latin typeface="Times New Roman"/>
                <a:cs typeface="Times New Roman"/>
              </a:rPr>
              <a:t>shift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register:</a:t>
            </a:r>
            <a:endParaRPr sz="1800">
              <a:latin typeface="Times New Roman"/>
              <a:cs typeface="Times New Roman"/>
            </a:endParaRPr>
          </a:p>
          <a:p>
            <a:pPr marL="659765" marR="1007110" indent="-62865">
              <a:lnSpc>
                <a:spcPts val="2670"/>
              </a:lnSpc>
              <a:spcBef>
                <a:spcPts val="120"/>
              </a:spcBef>
              <a:tabLst>
                <a:tab pos="1376045" algn="l"/>
                <a:tab pos="1432560" algn="l"/>
              </a:tabLst>
            </a:pPr>
            <a:r>
              <a:rPr dirty="0" sz="1800">
                <a:latin typeface="Times New Roman"/>
                <a:cs typeface="Times New Roman"/>
              </a:rPr>
              <a:t>b=01; 		 a=00;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d=11	c=10;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904" y="1375409"/>
            <a:ext cx="2555875" cy="518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32504" y="4460874"/>
            <a:ext cx="3962400" cy="2216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27704" y="5457189"/>
            <a:ext cx="914400" cy="2016125"/>
          </a:xfrm>
          <a:custGeom>
            <a:avLst/>
            <a:gdLst/>
            <a:ahLst/>
            <a:cxnLst/>
            <a:rect l="l" t="t" r="r" b="b"/>
            <a:pathLst>
              <a:path w="914400" h="2016125">
                <a:moveTo>
                  <a:pt x="609599" y="1193165"/>
                </a:moveTo>
                <a:lnTo>
                  <a:pt x="609599" y="2016125"/>
                </a:lnTo>
                <a:lnTo>
                  <a:pt x="914399" y="1645920"/>
                </a:lnTo>
                <a:lnTo>
                  <a:pt x="609599" y="1193165"/>
                </a:lnTo>
                <a:close/>
              </a:path>
              <a:path w="914400" h="2016125">
                <a:moveTo>
                  <a:pt x="38099" y="925830"/>
                </a:moveTo>
                <a:lnTo>
                  <a:pt x="38099" y="1336675"/>
                </a:lnTo>
                <a:lnTo>
                  <a:pt x="40005" y="1341755"/>
                </a:lnTo>
                <a:lnTo>
                  <a:pt x="57149" y="1381125"/>
                </a:lnTo>
                <a:lnTo>
                  <a:pt x="76834" y="1420495"/>
                </a:lnTo>
                <a:lnTo>
                  <a:pt x="99694" y="1457960"/>
                </a:lnTo>
                <a:lnTo>
                  <a:pt x="125094" y="1494790"/>
                </a:lnTo>
                <a:lnTo>
                  <a:pt x="153034" y="1529715"/>
                </a:lnTo>
                <a:lnTo>
                  <a:pt x="183515" y="1564005"/>
                </a:lnTo>
                <a:lnTo>
                  <a:pt x="216534" y="1596390"/>
                </a:lnTo>
                <a:lnTo>
                  <a:pt x="252094" y="1627505"/>
                </a:lnTo>
                <a:lnTo>
                  <a:pt x="289559" y="1656715"/>
                </a:lnTo>
                <a:lnTo>
                  <a:pt x="329565" y="1684655"/>
                </a:lnTo>
                <a:lnTo>
                  <a:pt x="371474" y="1710055"/>
                </a:lnTo>
                <a:lnTo>
                  <a:pt x="415290" y="1734185"/>
                </a:lnTo>
                <a:lnTo>
                  <a:pt x="461009" y="1756410"/>
                </a:lnTo>
                <a:lnTo>
                  <a:pt x="508634" y="1776095"/>
                </a:lnTo>
                <a:lnTo>
                  <a:pt x="558165" y="1794510"/>
                </a:lnTo>
                <a:lnTo>
                  <a:pt x="609599" y="1809750"/>
                </a:lnTo>
                <a:lnTo>
                  <a:pt x="609599" y="1400175"/>
                </a:lnTo>
                <a:lnTo>
                  <a:pt x="558799" y="1384300"/>
                </a:lnTo>
                <a:lnTo>
                  <a:pt x="509269" y="1366520"/>
                </a:lnTo>
                <a:lnTo>
                  <a:pt x="461644" y="1346835"/>
                </a:lnTo>
                <a:lnTo>
                  <a:pt x="415924" y="1324610"/>
                </a:lnTo>
                <a:lnTo>
                  <a:pt x="371474" y="1300480"/>
                </a:lnTo>
                <a:lnTo>
                  <a:pt x="329565" y="1274445"/>
                </a:lnTo>
                <a:lnTo>
                  <a:pt x="289559" y="1246505"/>
                </a:lnTo>
                <a:lnTo>
                  <a:pt x="251459" y="1216660"/>
                </a:lnTo>
                <a:lnTo>
                  <a:pt x="215899" y="1185545"/>
                </a:lnTo>
                <a:lnTo>
                  <a:pt x="182880" y="1152525"/>
                </a:lnTo>
                <a:lnTo>
                  <a:pt x="151765" y="1118235"/>
                </a:lnTo>
                <a:lnTo>
                  <a:pt x="123824" y="1082675"/>
                </a:lnTo>
                <a:lnTo>
                  <a:pt x="98424" y="1045210"/>
                </a:lnTo>
                <a:lnTo>
                  <a:pt x="75565" y="1006475"/>
                </a:lnTo>
                <a:lnTo>
                  <a:pt x="55244" y="967105"/>
                </a:lnTo>
                <a:lnTo>
                  <a:pt x="38099" y="925830"/>
                </a:lnTo>
                <a:close/>
              </a:path>
              <a:path w="914400" h="2016125">
                <a:moveTo>
                  <a:pt x="914399" y="0"/>
                </a:moveTo>
                <a:lnTo>
                  <a:pt x="861059" y="1270"/>
                </a:lnTo>
                <a:lnTo>
                  <a:pt x="807719" y="5080"/>
                </a:lnTo>
                <a:lnTo>
                  <a:pt x="755649" y="10795"/>
                </a:lnTo>
                <a:lnTo>
                  <a:pt x="704849" y="19050"/>
                </a:lnTo>
                <a:lnTo>
                  <a:pt x="654684" y="29845"/>
                </a:lnTo>
                <a:lnTo>
                  <a:pt x="605790" y="41910"/>
                </a:lnTo>
                <a:lnTo>
                  <a:pt x="558165" y="57150"/>
                </a:lnTo>
                <a:lnTo>
                  <a:pt x="512444" y="73660"/>
                </a:lnTo>
                <a:lnTo>
                  <a:pt x="467359" y="92075"/>
                </a:lnTo>
                <a:lnTo>
                  <a:pt x="424180" y="112395"/>
                </a:lnTo>
                <a:lnTo>
                  <a:pt x="382269" y="134620"/>
                </a:lnTo>
                <a:lnTo>
                  <a:pt x="342265" y="158750"/>
                </a:lnTo>
                <a:lnTo>
                  <a:pt x="304165" y="184150"/>
                </a:lnTo>
                <a:lnTo>
                  <a:pt x="267969" y="211455"/>
                </a:lnTo>
                <a:lnTo>
                  <a:pt x="233680" y="240030"/>
                </a:lnTo>
                <a:lnTo>
                  <a:pt x="200659" y="270510"/>
                </a:lnTo>
                <a:lnTo>
                  <a:pt x="170815" y="301625"/>
                </a:lnTo>
                <a:lnTo>
                  <a:pt x="142240" y="334645"/>
                </a:lnTo>
                <a:lnTo>
                  <a:pt x="116840" y="368935"/>
                </a:lnTo>
                <a:lnTo>
                  <a:pt x="93344" y="403860"/>
                </a:lnTo>
                <a:lnTo>
                  <a:pt x="71755" y="440690"/>
                </a:lnTo>
                <a:lnTo>
                  <a:pt x="53340" y="478155"/>
                </a:lnTo>
                <a:lnTo>
                  <a:pt x="37465" y="516255"/>
                </a:lnTo>
                <a:lnTo>
                  <a:pt x="24130" y="555625"/>
                </a:lnTo>
                <a:lnTo>
                  <a:pt x="13969" y="596265"/>
                </a:lnTo>
                <a:lnTo>
                  <a:pt x="6350" y="636905"/>
                </a:lnTo>
                <a:lnTo>
                  <a:pt x="1905" y="678815"/>
                </a:lnTo>
                <a:lnTo>
                  <a:pt x="0" y="720725"/>
                </a:lnTo>
                <a:lnTo>
                  <a:pt x="0" y="1130935"/>
                </a:lnTo>
                <a:lnTo>
                  <a:pt x="1905" y="1174115"/>
                </a:lnTo>
                <a:lnTo>
                  <a:pt x="6984" y="1217295"/>
                </a:lnTo>
                <a:lnTo>
                  <a:pt x="14605" y="1259205"/>
                </a:lnTo>
                <a:lnTo>
                  <a:pt x="26034" y="1301115"/>
                </a:lnTo>
                <a:lnTo>
                  <a:pt x="38099" y="1336675"/>
                </a:lnTo>
                <a:lnTo>
                  <a:pt x="38099" y="925830"/>
                </a:lnTo>
                <a:lnTo>
                  <a:pt x="54609" y="886460"/>
                </a:lnTo>
                <a:lnTo>
                  <a:pt x="73659" y="848360"/>
                </a:lnTo>
                <a:lnTo>
                  <a:pt x="95249" y="811530"/>
                </a:lnTo>
                <a:lnTo>
                  <a:pt x="119380" y="775970"/>
                </a:lnTo>
                <a:lnTo>
                  <a:pt x="145415" y="741680"/>
                </a:lnTo>
                <a:lnTo>
                  <a:pt x="173990" y="708660"/>
                </a:lnTo>
                <a:lnTo>
                  <a:pt x="205105" y="676910"/>
                </a:lnTo>
                <a:lnTo>
                  <a:pt x="238124" y="646430"/>
                </a:lnTo>
                <a:lnTo>
                  <a:pt x="272415" y="617855"/>
                </a:lnTo>
                <a:lnTo>
                  <a:pt x="309244" y="591185"/>
                </a:lnTo>
                <a:lnTo>
                  <a:pt x="347980" y="565785"/>
                </a:lnTo>
                <a:lnTo>
                  <a:pt x="387984" y="542290"/>
                </a:lnTo>
                <a:lnTo>
                  <a:pt x="429894" y="520065"/>
                </a:lnTo>
                <a:lnTo>
                  <a:pt x="473074" y="500380"/>
                </a:lnTo>
                <a:lnTo>
                  <a:pt x="518159" y="481965"/>
                </a:lnTo>
                <a:lnTo>
                  <a:pt x="563880" y="466090"/>
                </a:lnTo>
                <a:lnTo>
                  <a:pt x="610869" y="451485"/>
                </a:lnTo>
                <a:lnTo>
                  <a:pt x="659765" y="439420"/>
                </a:lnTo>
                <a:lnTo>
                  <a:pt x="708659" y="429260"/>
                </a:lnTo>
                <a:lnTo>
                  <a:pt x="758824" y="421005"/>
                </a:lnTo>
                <a:lnTo>
                  <a:pt x="810259" y="415290"/>
                </a:lnTo>
                <a:lnTo>
                  <a:pt x="862330" y="412115"/>
                </a:lnTo>
                <a:lnTo>
                  <a:pt x="914399" y="410845"/>
                </a:lnTo>
                <a:lnTo>
                  <a:pt x="91439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27704" y="5457189"/>
            <a:ext cx="914400" cy="925830"/>
          </a:xfrm>
          <a:custGeom>
            <a:avLst/>
            <a:gdLst/>
            <a:ahLst/>
            <a:cxnLst/>
            <a:rect l="l" t="t" r="r" b="b"/>
            <a:pathLst>
              <a:path w="914400" h="925829">
                <a:moveTo>
                  <a:pt x="914399" y="0"/>
                </a:moveTo>
                <a:lnTo>
                  <a:pt x="861059" y="1270"/>
                </a:lnTo>
                <a:lnTo>
                  <a:pt x="807719" y="5080"/>
                </a:lnTo>
                <a:lnTo>
                  <a:pt x="755649" y="10795"/>
                </a:lnTo>
                <a:lnTo>
                  <a:pt x="704849" y="19050"/>
                </a:lnTo>
                <a:lnTo>
                  <a:pt x="654684" y="29845"/>
                </a:lnTo>
                <a:lnTo>
                  <a:pt x="605790" y="41910"/>
                </a:lnTo>
                <a:lnTo>
                  <a:pt x="558799" y="56515"/>
                </a:lnTo>
                <a:lnTo>
                  <a:pt x="512444" y="73660"/>
                </a:lnTo>
                <a:lnTo>
                  <a:pt x="467359" y="92075"/>
                </a:lnTo>
                <a:lnTo>
                  <a:pt x="424180" y="112395"/>
                </a:lnTo>
                <a:lnTo>
                  <a:pt x="382269" y="134620"/>
                </a:lnTo>
                <a:lnTo>
                  <a:pt x="342265" y="158750"/>
                </a:lnTo>
                <a:lnTo>
                  <a:pt x="304165" y="184150"/>
                </a:lnTo>
                <a:lnTo>
                  <a:pt x="267969" y="211455"/>
                </a:lnTo>
                <a:lnTo>
                  <a:pt x="233680" y="240030"/>
                </a:lnTo>
                <a:lnTo>
                  <a:pt x="200659" y="270510"/>
                </a:lnTo>
                <a:lnTo>
                  <a:pt x="170815" y="301625"/>
                </a:lnTo>
                <a:lnTo>
                  <a:pt x="142240" y="334645"/>
                </a:lnTo>
                <a:lnTo>
                  <a:pt x="116840" y="368935"/>
                </a:lnTo>
                <a:lnTo>
                  <a:pt x="93344" y="403860"/>
                </a:lnTo>
                <a:lnTo>
                  <a:pt x="71755" y="440690"/>
                </a:lnTo>
                <a:lnTo>
                  <a:pt x="53340" y="478155"/>
                </a:lnTo>
                <a:lnTo>
                  <a:pt x="37465" y="516255"/>
                </a:lnTo>
                <a:lnTo>
                  <a:pt x="24130" y="555625"/>
                </a:lnTo>
                <a:lnTo>
                  <a:pt x="13969" y="596265"/>
                </a:lnTo>
                <a:lnTo>
                  <a:pt x="6350" y="636905"/>
                </a:lnTo>
                <a:lnTo>
                  <a:pt x="1905" y="678815"/>
                </a:lnTo>
                <a:lnTo>
                  <a:pt x="0" y="720725"/>
                </a:lnTo>
                <a:lnTo>
                  <a:pt x="2539" y="772795"/>
                </a:lnTo>
                <a:lnTo>
                  <a:pt x="9525" y="824865"/>
                </a:lnTo>
                <a:lnTo>
                  <a:pt x="21589" y="875665"/>
                </a:lnTo>
                <a:lnTo>
                  <a:pt x="38099" y="925830"/>
                </a:lnTo>
                <a:lnTo>
                  <a:pt x="54609" y="886460"/>
                </a:lnTo>
                <a:lnTo>
                  <a:pt x="73659" y="848360"/>
                </a:lnTo>
                <a:lnTo>
                  <a:pt x="95249" y="811530"/>
                </a:lnTo>
                <a:lnTo>
                  <a:pt x="119380" y="775970"/>
                </a:lnTo>
                <a:lnTo>
                  <a:pt x="145415" y="741680"/>
                </a:lnTo>
                <a:lnTo>
                  <a:pt x="173990" y="708660"/>
                </a:lnTo>
                <a:lnTo>
                  <a:pt x="205105" y="676910"/>
                </a:lnTo>
                <a:lnTo>
                  <a:pt x="238124" y="646430"/>
                </a:lnTo>
                <a:lnTo>
                  <a:pt x="272415" y="617855"/>
                </a:lnTo>
                <a:lnTo>
                  <a:pt x="309244" y="591185"/>
                </a:lnTo>
                <a:lnTo>
                  <a:pt x="347980" y="565785"/>
                </a:lnTo>
                <a:lnTo>
                  <a:pt x="387984" y="542290"/>
                </a:lnTo>
                <a:lnTo>
                  <a:pt x="429894" y="520065"/>
                </a:lnTo>
                <a:lnTo>
                  <a:pt x="473074" y="500380"/>
                </a:lnTo>
                <a:lnTo>
                  <a:pt x="518159" y="481965"/>
                </a:lnTo>
                <a:lnTo>
                  <a:pt x="563880" y="466090"/>
                </a:lnTo>
                <a:lnTo>
                  <a:pt x="610869" y="451485"/>
                </a:lnTo>
                <a:lnTo>
                  <a:pt x="659765" y="439420"/>
                </a:lnTo>
                <a:lnTo>
                  <a:pt x="708659" y="429260"/>
                </a:lnTo>
                <a:lnTo>
                  <a:pt x="758824" y="421005"/>
                </a:lnTo>
                <a:lnTo>
                  <a:pt x="810259" y="415290"/>
                </a:lnTo>
                <a:lnTo>
                  <a:pt x="862330" y="412115"/>
                </a:lnTo>
                <a:lnTo>
                  <a:pt x="914399" y="410845"/>
                </a:lnTo>
                <a:lnTo>
                  <a:pt x="914399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65904" y="4999989"/>
            <a:ext cx="762000" cy="381000"/>
          </a:xfrm>
          <a:custGeom>
            <a:avLst/>
            <a:gdLst/>
            <a:ahLst/>
            <a:cxnLst/>
            <a:rect l="l" t="t" r="r" b="b"/>
            <a:pathLst>
              <a:path w="762000" h="381000">
                <a:moveTo>
                  <a:pt x="0" y="381000"/>
                </a:moveTo>
                <a:lnTo>
                  <a:pt x="762000" y="381000"/>
                </a:lnTo>
                <a:lnTo>
                  <a:pt x="762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5904" y="4051299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0" y="0"/>
                </a:moveTo>
                <a:lnTo>
                  <a:pt x="6096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43280" y="4051299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65505" y="4712969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1760" y="4737099"/>
            <a:ext cx="0" cy="457200"/>
          </a:xfrm>
          <a:custGeom>
            <a:avLst/>
            <a:gdLst/>
            <a:ahLst/>
            <a:cxnLst/>
            <a:rect l="l" t="t" r="r" b="b"/>
            <a:pathLst>
              <a:path w="0"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98905" y="5194299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282950" y="1375409"/>
            <a:ext cx="3707129" cy="392430"/>
          </a:xfrm>
          <a:prstGeom prst="rect">
            <a:avLst/>
          </a:prstGeom>
          <a:ln w="25400">
            <a:solidFill>
              <a:srgbClr val="0000FF"/>
            </a:solidFill>
          </a:ln>
        </p:spPr>
        <p:txBody>
          <a:bodyPr wrap="square" lIns="0" tIns="107314" rIns="0" bIns="0" rtlCol="0" vert="horz">
            <a:spAutoFit/>
          </a:bodyPr>
          <a:lstStyle/>
          <a:p>
            <a:pPr marL="126364">
              <a:lnSpc>
                <a:spcPct val="100000"/>
              </a:lnSpc>
              <a:spcBef>
                <a:spcPts val="844"/>
              </a:spcBef>
            </a:pPr>
            <a:r>
              <a:rPr dirty="0" sz="1800" spc="-5" i="1">
                <a:solidFill>
                  <a:srgbClr val="0000FF"/>
                </a:solidFill>
                <a:latin typeface="Times New Roman"/>
                <a:cs typeface="Times New Roman"/>
              </a:rPr>
              <a:t>L=2, </a:t>
            </a:r>
            <a:r>
              <a:rPr dirty="0" sz="1800" i="1">
                <a:solidFill>
                  <a:srgbClr val="0000FF"/>
                </a:solidFill>
                <a:latin typeface="Times New Roman"/>
                <a:cs typeface="Times New Roman"/>
              </a:rPr>
              <a:t>k=2, </a:t>
            </a:r>
            <a:r>
              <a:rPr dirty="0" sz="1800" spc="-5" i="1">
                <a:solidFill>
                  <a:srgbClr val="0000FF"/>
                </a:solidFill>
                <a:latin typeface="Times New Roman"/>
                <a:cs typeface="Times New Roman"/>
              </a:rPr>
              <a:t>n=3 </a:t>
            </a:r>
            <a:r>
              <a:rPr dirty="0" sz="1800" spc="-5">
                <a:solidFill>
                  <a:srgbClr val="0000FF"/>
                </a:solidFill>
                <a:latin typeface="Times New Roman"/>
                <a:cs typeface="Times New Roman"/>
              </a:rPr>
              <a:t>convolutional</a:t>
            </a:r>
            <a:r>
              <a:rPr dirty="0" sz="1800" spc="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0000FF"/>
                </a:solidFill>
                <a:latin typeface="Times New Roman"/>
                <a:cs typeface="Times New Roman"/>
              </a:rPr>
              <a:t>encoder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9412" y="8235441"/>
            <a:ext cx="6374765" cy="46799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730"/>
              </a:lnSpc>
            </a:pPr>
            <a:r>
              <a:rPr dirty="0" sz="1600" spc="-5">
                <a:latin typeface="Times New Roman"/>
                <a:cs typeface="Times New Roman"/>
              </a:rPr>
              <a:t>If the input bits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1011</a:t>
            </a:r>
            <a:endParaRPr sz="1600">
              <a:latin typeface="Times New Roman"/>
              <a:cs typeface="Times New Roman"/>
            </a:endParaRPr>
          </a:p>
          <a:p>
            <a:pPr marL="17780">
              <a:lnSpc>
                <a:spcPts val="1880"/>
              </a:lnSpc>
            </a:pPr>
            <a:r>
              <a:rPr dirty="0" sz="1600" spc="-5">
                <a:latin typeface="Times New Roman"/>
                <a:cs typeface="Times New Roman"/>
              </a:rPr>
              <a:t>Then the output bits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111000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47700" y="8930334"/>
            <a:ext cx="1184910" cy="240029"/>
          </a:xfrm>
          <a:custGeom>
            <a:avLst/>
            <a:gdLst/>
            <a:ahLst/>
            <a:cxnLst/>
            <a:rect l="l" t="t" r="r" b="b"/>
            <a:pathLst>
              <a:path w="1184910" h="240029">
                <a:moveTo>
                  <a:pt x="0" y="239572"/>
                </a:moveTo>
                <a:lnTo>
                  <a:pt x="1184452" y="239572"/>
                </a:lnTo>
                <a:lnTo>
                  <a:pt x="1184452" y="0"/>
                </a:lnTo>
                <a:lnTo>
                  <a:pt x="0" y="0"/>
                </a:lnTo>
                <a:lnTo>
                  <a:pt x="0" y="2395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35000" y="8905747"/>
            <a:ext cx="6360160" cy="97028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State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diagram</a:t>
            </a:r>
            <a:r>
              <a:rPr dirty="0" sz="1600" spc="-10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An alternative picture to the </a:t>
            </a:r>
            <a:r>
              <a:rPr dirty="0" sz="1600">
                <a:latin typeface="Times New Roman"/>
                <a:cs typeface="Times New Roman"/>
              </a:rPr>
              <a:t>convolutional </a:t>
            </a:r>
            <a:r>
              <a:rPr dirty="0" sz="1600" spc="-5">
                <a:latin typeface="Times New Roman"/>
                <a:cs typeface="Times New Roman"/>
              </a:rPr>
              <a:t>encoder is to draw  the state diagram of the encoder as a finite state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machine.</a:t>
            </a:r>
            <a:endParaRPr sz="1600">
              <a:latin typeface="Times New Roman"/>
              <a:cs typeface="Times New Roman"/>
            </a:endParaRPr>
          </a:p>
          <a:p>
            <a:pPr marL="12700" marR="8255">
              <a:lnSpc>
                <a:spcPts val="1839"/>
              </a:lnSpc>
            </a:pPr>
            <a:r>
              <a:rPr dirty="0" sz="1600" spc="-5">
                <a:latin typeface="Times New Roman"/>
                <a:cs typeface="Times New Roman"/>
              </a:rPr>
              <a:t>Given the convolutional encoder having constraint length L (L groups) each  has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bit.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This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encoder</a:t>
            </a:r>
            <a:r>
              <a:rPr dirty="0" sz="1600" spc="1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has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2</a:t>
            </a:r>
            <a:r>
              <a:rPr dirty="0" baseline="39682" sz="1575" spc="-7">
                <a:latin typeface="Times New Roman"/>
                <a:cs typeface="Times New Roman"/>
              </a:rPr>
              <a:t>k(L-1) </a:t>
            </a:r>
            <a:r>
              <a:rPr dirty="0" sz="1600" spc="-5">
                <a:latin typeface="Times New Roman"/>
                <a:cs typeface="Times New Roman"/>
              </a:rPr>
              <a:t>states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depending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on</a:t>
            </a:r>
            <a:r>
              <a:rPr dirty="0" sz="1600" spc="1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content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 spc="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1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last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4142104" y="6889115"/>
            <a:ext cx="2971800" cy="132778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400050">
              <a:lnSpc>
                <a:spcPts val="2155"/>
              </a:lnSpc>
              <a:spcBef>
                <a:spcPts val="365"/>
              </a:spcBef>
            </a:pPr>
            <a:r>
              <a:rPr dirty="0" sz="1800">
                <a:latin typeface="Times New Roman"/>
                <a:cs typeface="Times New Roman"/>
              </a:rPr>
              <a:t>The </a:t>
            </a:r>
            <a:r>
              <a:rPr dirty="0" sz="1800" spc="-5">
                <a:latin typeface="Times New Roman"/>
                <a:cs typeface="Times New Roman"/>
              </a:rPr>
              <a:t>state </a:t>
            </a:r>
            <a:r>
              <a:rPr dirty="0" sz="1800">
                <a:latin typeface="Times New Roman"/>
                <a:cs typeface="Times New Roman"/>
              </a:rPr>
              <a:t>of the </a:t>
            </a:r>
            <a:r>
              <a:rPr dirty="0" sz="1800" spc="-5">
                <a:latin typeface="Times New Roman"/>
                <a:cs typeface="Times New Roman"/>
              </a:rPr>
              <a:t>first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 spc="-10" i="1">
                <a:latin typeface="Times New Roman"/>
                <a:cs typeface="Times New Roman"/>
              </a:rPr>
              <a:t>(L-1)k</a:t>
            </a:r>
            <a:endParaRPr sz="1800">
              <a:latin typeface="Times New Roman"/>
              <a:cs typeface="Times New Roman"/>
            </a:endParaRPr>
          </a:p>
          <a:p>
            <a:pPr marL="456565">
              <a:lnSpc>
                <a:spcPts val="2155"/>
              </a:lnSpc>
            </a:pPr>
            <a:r>
              <a:rPr dirty="0" sz="1800">
                <a:latin typeface="Times New Roman"/>
                <a:cs typeface="Times New Roman"/>
              </a:rPr>
              <a:t>stages of the </a:t>
            </a:r>
            <a:r>
              <a:rPr dirty="0" sz="1800" spc="-5">
                <a:latin typeface="Times New Roman"/>
                <a:cs typeface="Times New Roman"/>
              </a:rPr>
              <a:t>shift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register:</a:t>
            </a:r>
            <a:endParaRPr sz="1800">
              <a:latin typeface="Times New Roman"/>
              <a:cs typeface="Times New Roman"/>
            </a:endParaRPr>
          </a:p>
          <a:p>
            <a:pPr marL="596900">
              <a:lnSpc>
                <a:spcPct val="100000"/>
              </a:lnSpc>
              <a:spcBef>
                <a:spcPts val="455"/>
              </a:spcBef>
              <a:tabLst>
                <a:tab pos="1489710" algn="l"/>
              </a:tabLst>
            </a:pPr>
            <a:r>
              <a:rPr dirty="0" sz="1800">
                <a:latin typeface="Times New Roman"/>
                <a:cs typeface="Times New Roman"/>
              </a:rPr>
              <a:t>b=01;	a=00;</a:t>
            </a:r>
            <a:endParaRPr sz="1800">
              <a:latin typeface="Times New Roman"/>
              <a:cs typeface="Times New Roman"/>
            </a:endParaRPr>
          </a:p>
          <a:p>
            <a:pPr marL="659130">
              <a:lnSpc>
                <a:spcPct val="100000"/>
              </a:lnSpc>
              <a:spcBef>
                <a:spcPts val="505"/>
              </a:spcBef>
              <a:tabLst>
                <a:tab pos="1489710" algn="l"/>
              </a:tabLst>
            </a:pPr>
            <a:r>
              <a:rPr dirty="0" sz="1800">
                <a:latin typeface="Times New Roman"/>
                <a:cs typeface="Times New Roman"/>
              </a:rPr>
              <a:t>d=11	c=10;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27904" y="2043429"/>
            <a:ext cx="1276350" cy="1173480"/>
          </a:xfrm>
          <a:prstGeom prst="rect">
            <a:avLst/>
          </a:prstGeom>
          <a:ln w="28575">
            <a:solidFill>
              <a:srgbClr val="0000FF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270"/>
              </a:spcBef>
            </a:pPr>
            <a:r>
              <a:rPr dirty="0" sz="2000" b="1">
                <a:latin typeface="Times New Roman"/>
                <a:cs typeface="Times New Roman"/>
              </a:rPr>
              <a:t>g</a:t>
            </a:r>
            <a:r>
              <a:rPr dirty="0" baseline="-21739" sz="1725">
                <a:latin typeface="Times New Roman"/>
                <a:cs typeface="Times New Roman"/>
              </a:rPr>
              <a:t>1 </a:t>
            </a:r>
            <a:r>
              <a:rPr dirty="0" sz="2000" b="1">
                <a:latin typeface="Symbol"/>
                <a:cs typeface="Symbol"/>
              </a:rPr>
              <a:t>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(1011)</a:t>
            </a:r>
            <a:endParaRPr sz="2000">
              <a:latin typeface="Times New Roman"/>
              <a:cs typeface="Times New Roman"/>
            </a:endParaRPr>
          </a:p>
          <a:p>
            <a:pPr marL="106045">
              <a:lnSpc>
                <a:spcPct val="100000"/>
              </a:lnSpc>
              <a:spcBef>
                <a:spcPts val="409"/>
              </a:spcBef>
            </a:pPr>
            <a:r>
              <a:rPr dirty="0" sz="2000" b="1">
                <a:latin typeface="Times New Roman"/>
                <a:cs typeface="Times New Roman"/>
              </a:rPr>
              <a:t>g</a:t>
            </a:r>
            <a:r>
              <a:rPr dirty="0" baseline="-21739" sz="1725">
                <a:latin typeface="Times New Roman"/>
                <a:cs typeface="Times New Roman"/>
              </a:rPr>
              <a:t>2 </a:t>
            </a:r>
            <a:r>
              <a:rPr dirty="0" sz="2000" b="1">
                <a:latin typeface="Symbol"/>
                <a:cs typeface="Symbol"/>
              </a:rPr>
              <a:t>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(1101)</a:t>
            </a:r>
            <a:endParaRPr sz="2000">
              <a:latin typeface="Times New Roman"/>
              <a:cs typeface="Times New Roman"/>
            </a:endParaRPr>
          </a:p>
          <a:p>
            <a:pPr marL="106045">
              <a:lnSpc>
                <a:spcPct val="100000"/>
              </a:lnSpc>
              <a:spcBef>
                <a:spcPts val="625"/>
              </a:spcBef>
            </a:pPr>
            <a:r>
              <a:rPr dirty="0" sz="2000" b="1">
                <a:latin typeface="Times New Roman"/>
                <a:cs typeface="Times New Roman"/>
              </a:rPr>
              <a:t>g</a:t>
            </a:r>
            <a:r>
              <a:rPr dirty="0" baseline="-21739" sz="1725">
                <a:latin typeface="Times New Roman"/>
                <a:cs typeface="Times New Roman"/>
              </a:rPr>
              <a:t>3 </a:t>
            </a:r>
            <a:r>
              <a:rPr dirty="0" sz="2000" b="1">
                <a:latin typeface="Symbol"/>
                <a:cs typeface="Symbol"/>
              </a:rPr>
              <a:t>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(1010)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000" y="473455"/>
            <a:ext cx="6362065" cy="304482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900"/>
              </a:lnSpc>
              <a:spcBef>
                <a:spcPts val="175"/>
              </a:spcBef>
            </a:pPr>
            <a:r>
              <a:rPr dirty="0" sz="1600" spc="-10">
                <a:latin typeface="Times New Roman"/>
                <a:cs typeface="Times New Roman"/>
              </a:rPr>
              <a:t>L-1 </a:t>
            </a:r>
            <a:r>
              <a:rPr dirty="0" sz="1600" spc="-5">
                <a:latin typeface="Times New Roman"/>
                <a:cs typeface="Times New Roman"/>
              </a:rPr>
              <a:t>groups. Also this encoder has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k </a:t>
            </a:r>
            <a:r>
              <a:rPr dirty="0" sz="1600" spc="-5">
                <a:latin typeface="Times New Roman"/>
                <a:cs typeface="Times New Roman"/>
              </a:rPr>
              <a:t>branches leaving each state and </a:t>
            </a:r>
            <a:r>
              <a:rPr dirty="0" sz="1600" spc="15">
                <a:latin typeface="Times New Roman"/>
                <a:cs typeface="Times New Roman"/>
              </a:rPr>
              <a:t>2</a:t>
            </a:r>
            <a:r>
              <a:rPr dirty="0" baseline="39682" sz="1575" spc="22">
                <a:latin typeface="Times New Roman"/>
                <a:cs typeface="Times New Roman"/>
              </a:rPr>
              <a:t>k </a:t>
            </a:r>
            <a:r>
              <a:rPr dirty="0" sz="105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branches entering into each state. To draw the state </a:t>
            </a:r>
            <a:r>
              <a:rPr dirty="0" sz="1600" spc="-10">
                <a:latin typeface="Times New Roman"/>
                <a:cs typeface="Times New Roman"/>
              </a:rPr>
              <a:t>diagram, </a:t>
            </a:r>
            <a:r>
              <a:rPr dirty="0" sz="1600" spc="-5">
                <a:latin typeface="Times New Roman"/>
                <a:cs typeface="Times New Roman"/>
              </a:rPr>
              <a:t>a </a:t>
            </a:r>
            <a:r>
              <a:rPr dirty="0" sz="1600" spc="-10">
                <a:latin typeface="Times New Roman"/>
                <a:cs typeface="Times New Roman"/>
              </a:rPr>
              <a:t>simple </a:t>
            </a:r>
            <a:r>
              <a:rPr dirty="0" sz="1600" spc="-5">
                <a:latin typeface="Times New Roman"/>
                <a:cs typeface="Times New Roman"/>
              </a:rPr>
              <a:t>state  transition table is prepared first according to the generator vectors and the  values of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L&amp;k.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10795">
              <a:lnSpc>
                <a:spcPts val="1850"/>
              </a:lnSpc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Example1</a:t>
            </a:r>
            <a:r>
              <a:rPr dirty="0" sz="1600" spc="-5">
                <a:latin typeface="Times New Roman"/>
                <a:cs typeface="Times New Roman"/>
              </a:rPr>
              <a:t>: Draw the state </a:t>
            </a:r>
            <a:r>
              <a:rPr dirty="0" sz="1600">
                <a:latin typeface="Times New Roman"/>
                <a:cs typeface="Times New Roman"/>
              </a:rPr>
              <a:t>diagram </a:t>
            </a:r>
            <a:r>
              <a:rPr dirty="0" sz="1600" spc="-5">
                <a:latin typeface="Times New Roman"/>
                <a:cs typeface="Times New Roman"/>
              </a:rPr>
              <a:t>of the convolutional encoder given in  </a:t>
            </a:r>
            <a:r>
              <a:rPr dirty="0" sz="1600" spc="-10">
                <a:latin typeface="Times New Roman"/>
                <a:cs typeface="Times New Roman"/>
              </a:rPr>
              <a:t>example1.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ts val="1739"/>
              </a:lnSpc>
            </a:pPr>
            <a:r>
              <a:rPr dirty="0" sz="1600" spc="-5">
                <a:latin typeface="Times New Roman"/>
                <a:cs typeface="Times New Roman"/>
              </a:rPr>
              <a:t>Here L=3, k=1, [g1]=[100],[g2]=[101],[g3]=[111]. Hence, there are</a:t>
            </a:r>
            <a:r>
              <a:rPr dirty="0" sz="1600" spc="310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Times New Roman"/>
                <a:cs typeface="Times New Roman"/>
              </a:rPr>
              <a:t>2</a:t>
            </a:r>
            <a:r>
              <a:rPr dirty="0" baseline="39682" sz="1575" spc="15">
                <a:latin typeface="Times New Roman"/>
                <a:cs typeface="Times New Roman"/>
              </a:rPr>
              <a:t>2</a:t>
            </a:r>
            <a:r>
              <a:rPr dirty="0" sz="1600" spc="10">
                <a:latin typeface="Times New Roman"/>
                <a:cs typeface="Times New Roman"/>
              </a:rPr>
              <a:t>=4</a:t>
            </a:r>
            <a:endParaRPr sz="1600">
              <a:latin typeface="Times New Roman"/>
              <a:cs typeface="Times New Roman"/>
            </a:endParaRPr>
          </a:p>
          <a:p>
            <a:pPr algn="just" marL="12700" marR="7620">
              <a:lnSpc>
                <a:spcPct val="96000"/>
              </a:lnSpc>
              <a:spcBef>
                <a:spcPts val="35"/>
              </a:spcBef>
            </a:pPr>
            <a:r>
              <a:rPr dirty="0" sz="1600" spc="-5">
                <a:latin typeface="Times New Roman"/>
                <a:cs typeface="Times New Roman"/>
              </a:rPr>
              <a:t>states which are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states a,b,c,d already defined when we explained  the tree </a:t>
            </a:r>
            <a:r>
              <a:rPr dirty="0" sz="1600" spc="-10">
                <a:latin typeface="Times New Roman"/>
                <a:cs typeface="Times New Roman"/>
              </a:rPr>
              <a:t>diagram. </a:t>
            </a:r>
            <a:r>
              <a:rPr dirty="0" sz="1600" spc="-5">
                <a:latin typeface="Times New Roman"/>
                <a:cs typeface="Times New Roman"/>
              </a:rPr>
              <a:t>Also there are </a:t>
            </a:r>
            <a:r>
              <a:rPr dirty="0" sz="1600" spc="5">
                <a:latin typeface="Times New Roman"/>
                <a:cs typeface="Times New Roman"/>
              </a:rPr>
              <a:t>2</a:t>
            </a:r>
            <a:r>
              <a:rPr dirty="0" baseline="39682" sz="1575" spc="7">
                <a:latin typeface="Times New Roman"/>
                <a:cs typeface="Times New Roman"/>
              </a:rPr>
              <a:t>1</a:t>
            </a:r>
            <a:r>
              <a:rPr dirty="0" sz="1600" spc="5">
                <a:latin typeface="Times New Roman"/>
                <a:cs typeface="Times New Roman"/>
              </a:rPr>
              <a:t>=2 </a:t>
            </a:r>
            <a:r>
              <a:rPr dirty="0" sz="1600" spc="-5">
                <a:latin typeface="Times New Roman"/>
                <a:cs typeface="Times New Roman"/>
              </a:rPr>
              <a:t>branches leaving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or entering into  each node( state). First, we will prepare the transition table that gives the  present state of Q2Q3, next state of Q2Q3 and the output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each possible  two inputs: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8058" y="3750409"/>
          <a:ext cx="6008370" cy="2094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540"/>
                <a:gridCol w="2105660"/>
                <a:gridCol w="1818004"/>
                <a:gridCol w="1446529"/>
              </a:tblGrid>
              <a:tr h="228818">
                <a:tc>
                  <a:txBody>
                    <a:bodyPr/>
                    <a:lstStyle/>
                    <a:p>
                      <a:pPr marL="31750">
                        <a:lnSpc>
                          <a:spcPts val="17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Input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7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present state of Q2Q3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ts val="17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next state of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Q2Q3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7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output</a:t>
                      </a:r>
                      <a:r>
                        <a:rPr dirty="0" sz="16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C1C2C3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3">
                <a:tc>
                  <a:txBody>
                    <a:bodyPr/>
                    <a:lstStyle/>
                    <a:p>
                      <a:pPr marL="13208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3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2810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4">
                <a:tc>
                  <a:txBody>
                    <a:bodyPr/>
                    <a:lstStyle/>
                    <a:p>
                      <a:pPr marL="13208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3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92810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172">
                <a:tc>
                  <a:txBody>
                    <a:bodyPr/>
                    <a:lstStyle/>
                    <a:p>
                      <a:pPr marL="132080">
                        <a:lnSpc>
                          <a:spcPts val="173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0480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868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4061">
                <a:tc>
                  <a:txBody>
                    <a:bodyPr/>
                    <a:lstStyle/>
                    <a:p>
                      <a:pPr marL="132080">
                        <a:lnSpc>
                          <a:spcPts val="174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ts val="174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ts val="174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4875">
                        <a:lnSpc>
                          <a:spcPts val="174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4060">
                <a:tc>
                  <a:txBody>
                    <a:bodyPr/>
                    <a:lstStyle/>
                    <a:p>
                      <a:pPr marL="132080">
                        <a:lnSpc>
                          <a:spcPts val="174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35">
                        <a:lnSpc>
                          <a:spcPts val="174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3815">
                        <a:lnSpc>
                          <a:spcPts val="174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11860">
                        <a:lnSpc>
                          <a:spcPts val="174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172">
                <a:tc>
                  <a:txBody>
                    <a:bodyPr/>
                    <a:lstStyle/>
                    <a:p>
                      <a:pPr marL="132080">
                        <a:lnSpc>
                          <a:spcPts val="173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3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381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0487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4">
                <a:tc>
                  <a:txBody>
                    <a:bodyPr/>
                    <a:lstStyle/>
                    <a:p>
                      <a:pPr marL="13208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1630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9580">
                <a:tc>
                  <a:txBody>
                    <a:bodyPr/>
                    <a:lstStyle/>
                    <a:p>
                      <a:pPr marL="132080">
                        <a:lnSpc>
                          <a:spcPts val="171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ts val="17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8580">
                        <a:lnSpc>
                          <a:spcPts val="17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17575">
                        <a:lnSpc>
                          <a:spcPts val="17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258439" y="7753350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(1</a:t>
            </a:r>
            <a:r>
              <a:rPr dirty="0" sz="1200" spc="-10" b="1">
                <a:latin typeface="Times New Roman"/>
                <a:cs typeface="Times New Roman"/>
              </a:rPr>
              <a:t>)</a:t>
            </a:r>
            <a:r>
              <a:rPr dirty="0" sz="1200" b="1">
                <a:latin typeface="Times New Roman"/>
                <a:cs typeface="Times New Roman"/>
              </a:rPr>
              <a:t>111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7722" y="7753350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b="1">
                <a:latin typeface="Times New Roman"/>
                <a:cs typeface="Times New Roman"/>
              </a:rPr>
              <a:t>0</a:t>
            </a:r>
            <a:r>
              <a:rPr dirty="0" sz="1200" spc="-5" b="1">
                <a:latin typeface="Times New Roman"/>
                <a:cs typeface="Times New Roman"/>
              </a:rPr>
              <a:t>)</a:t>
            </a:r>
            <a:r>
              <a:rPr dirty="0" sz="1200" b="1">
                <a:latin typeface="Times New Roman"/>
                <a:cs typeface="Times New Roman"/>
              </a:rPr>
              <a:t>011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91158" y="7928609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(1</a:t>
            </a:r>
            <a:r>
              <a:rPr dirty="0" sz="1200" spc="-10" b="1">
                <a:latin typeface="Times New Roman"/>
                <a:cs typeface="Times New Roman"/>
              </a:rPr>
              <a:t>)</a:t>
            </a:r>
            <a:r>
              <a:rPr dirty="0" sz="1200" b="1">
                <a:latin typeface="Times New Roman"/>
                <a:cs typeface="Times New Roman"/>
              </a:rPr>
              <a:t>111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3430" y="8103869"/>
            <a:ext cx="4768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(0)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4935" y="8891778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(1</a:t>
            </a:r>
            <a:r>
              <a:rPr dirty="0" sz="1200" spc="-10" b="1">
                <a:latin typeface="Times New Roman"/>
                <a:cs typeface="Times New Roman"/>
              </a:rPr>
              <a:t>)</a:t>
            </a:r>
            <a:r>
              <a:rPr dirty="0" sz="1200" b="1">
                <a:latin typeface="Times New Roman"/>
                <a:cs typeface="Times New Roman"/>
              </a:rPr>
              <a:t>110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85590" y="8891778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spc="-5" b="1">
                <a:latin typeface="Times New Roman"/>
                <a:cs typeface="Times New Roman"/>
              </a:rPr>
              <a:t>)</a:t>
            </a:r>
            <a:r>
              <a:rPr dirty="0" sz="1200" b="1">
                <a:latin typeface="Times New Roman"/>
                <a:cs typeface="Times New Roman"/>
              </a:rPr>
              <a:t>100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5774" y="8891778"/>
            <a:ext cx="431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b="1">
                <a:latin typeface="Times New Roman"/>
                <a:cs typeface="Times New Roman"/>
              </a:rPr>
              <a:t>0</a:t>
            </a:r>
            <a:r>
              <a:rPr dirty="0" sz="1200" spc="-5" b="1">
                <a:latin typeface="Times New Roman"/>
                <a:cs typeface="Times New Roman"/>
              </a:rPr>
              <a:t>)</a:t>
            </a:r>
            <a:r>
              <a:rPr dirty="0" sz="1200" b="1">
                <a:latin typeface="Times New Roman"/>
                <a:cs typeface="Times New Roman"/>
              </a:rPr>
              <a:t>001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5000" y="9471152"/>
            <a:ext cx="6173470" cy="502284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1839"/>
              </a:lnSpc>
              <a:spcBef>
                <a:spcPts val="225"/>
              </a:spcBef>
            </a:pPr>
            <a:r>
              <a:rPr dirty="0" sz="1600" spc="-5">
                <a:latin typeface="Times New Roman"/>
                <a:cs typeface="Times New Roman"/>
              </a:rPr>
              <a:t>For each branch, data input is shown between brackets and output sequence  is followed. Also note that, </a:t>
            </a:r>
            <a:r>
              <a:rPr dirty="0" sz="1600">
                <a:latin typeface="Times New Roman"/>
                <a:cs typeface="Times New Roman"/>
              </a:rPr>
              <a:t>from </a:t>
            </a:r>
            <a:r>
              <a:rPr dirty="0" sz="1600" spc="-5">
                <a:latin typeface="Times New Roman"/>
                <a:cs typeface="Times New Roman"/>
              </a:rPr>
              <a:t>this state </a:t>
            </a:r>
            <a:r>
              <a:rPr dirty="0" sz="1600">
                <a:latin typeface="Times New Roman"/>
                <a:cs typeface="Times New Roman"/>
              </a:rPr>
              <a:t>diagram </a:t>
            </a:r>
            <a:r>
              <a:rPr dirty="0" sz="1600" spc="-5">
                <a:latin typeface="Times New Roman"/>
                <a:cs typeface="Times New Roman"/>
              </a:rPr>
              <a:t>we can directly find</a:t>
            </a:r>
            <a:r>
              <a:rPr dirty="0" sz="1600" spc="1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74720" y="7175500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274320"/>
                </a:moveTo>
                <a:lnTo>
                  <a:pt x="274320" y="274320"/>
                </a:lnTo>
                <a:lnTo>
                  <a:pt x="274320" y="0"/>
                </a:lnTo>
                <a:lnTo>
                  <a:pt x="0" y="0"/>
                </a:lnTo>
                <a:lnTo>
                  <a:pt x="0" y="2743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35000" y="5819013"/>
            <a:ext cx="6361430" cy="159258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11430">
              <a:lnSpc>
                <a:spcPts val="1839"/>
              </a:lnSpc>
              <a:spcBef>
                <a:spcPts val="220"/>
              </a:spcBef>
            </a:pPr>
            <a:r>
              <a:rPr dirty="0" sz="1600" spc="-5">
                <a:latin typeface="Times New Roman"/>
                <a:cs typeface="Times New Roman"/>
              </a:rPr>
              <a:t>Note that the outputs C1C2C3 are calculated according to g1,g2, g3 from the  input as being Q1 together with Q2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&amp;Q3.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Once we obtain this table, it is now so easy to draw the </a:t>
            </a:r>
            <a:r>
              <a:rPr dirty="0" sz="1600" spc="5">
                <a:latin typeface="Times New Roman"/>
                <a:cs typeface="Times New Roman"/>
              </a:rPr>
              <a:t>state </a:t>
            </a:r>
            <a:r>
              <a:rPr dirty="0" sz="1600" spc="-10">
                <a:latin typeface="Times New Roman"/>
                <a:cs typeface="Times New Roman"/>
              </a:rPr>
              <a:t>diagram, </a:t>
            </a:r>
            <a:r>
              <a:rPr dirty="0" sz="1600" spc="-5">
                <a:latin typeface="Times New Roman"/>
                <a:cs typeface="Times New Roman"/>
              </a:rPr>
              <a:t>where  we </a:t>
            </a:r>
            <a:r>
              <a:rPr dirty="0" sz="1600" spc="-15">
                <a:latin typeface="Times New Roman"/>
                <a:cs typeface="Times New Roman"/>
              </a:rPr>
              <a:t>mark </a:t>
            </a:r>
            <a:r>
              <a:rPr dirty="0" sz="1600" spc="-5">
                <a:latin typeface="Times New Roman"/>
                <a:cs typeface="Times New Roman"/>
              </a:rPr>
              <a:t>the states of a,b,c,d according to the content of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Q2Q3.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91833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(0)000</a:t>
            </a:r>
            <a:endParaRPr sz="1200">
              <a:latin typeface="Times New Roman"/>
              <a:cs typeface="Times New Roman"/>
            </a:endParaRPr>
          </a:p>
          <a:p>
            <a:pPr algn="ctr" marR="404495">
              <a:lnSpc>
                <a:spcPct val="100000"/>
              </a:lnSpc>
              <a:spcBef>
                <a:spcPts val="445"/>
              </a:spcBef>
            </a:pPr>
            <a:r>
              <a:rPr dirty="0" sz="1200" b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7759" y="8277225"/>
            <a:ext cx="274320" cy="27432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320"/>
              </a:spcBef>
            </a:pPr>
            <a:r>
              <a:rPr dirty="0" sz="1200" spc="-5" b="1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66159" y="9133204"/>
            <a:ext cx="274320" cy="27432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algn="ctr" marR="5715">
              <a:lnSpc>
                <a:spcPct val="100000"/>
              </a:lnSpc>
              <a:spcBef>
                <a:spcPts val="310"/>
              </a:spcBef>
            </a:pPr>
            <a:r>
              <a:rPr dirty="0" sz="1200" b="1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94560" y="8185784"/>
            <a:ext cx="274320" cy="27432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320"/>
              </a:spcBef>
            </a:pPr>
            <a:r>
              <a:rPr dirty="0" sz="1200" spc="-5" b="1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01559" y="6980966"/>
            <a:ext cx="641985" cy="534035"/>
          </a:xfrm>
          <a:custGeom>
            <a:avLst/>
            <a:gdLst/>
            <a:ahLst/>
            <a:cxnLst/>
            <a:rect l="l" t="t" r="r" b="b"/>
            <a:pathLst>
              <a:path w="641985" h="534034">
                <a:moveTo>
                  <a:pt x="575065" y="362173"/>
                </a:moveTo>
                <a:lnTo>
                  <a:pt x="556194" y="393040"/>
                </a:lnTo>
                <a:lnTo>
                  <a:pt x="532203" y="420037"/>
                </a:lnTo>
                <a:lnTo>
                  <a:pt x="503449" y="441915"/>
                </a:lnTo>
                <a:lnTo>
                  <a:pt x="470290" y="457423"/>
                </a:lnTo>
                <a:lnTo>
                  <a:pt x="426177" y="491832"/>
                </a:lnTo>
                <a:lnTo>
                  <a:pt x="378374" y="513144"/>
                </a:lnTo>
                <a:lnTo>
                  <a:pt x="326522" y="525646"/>
                </a:lnTo>
                <a:lnTo>
                  <a:pt x="270265" y="533623"/>
                </a:lnTo>
                <a:lnTo>
                  <a:pt x="229814" y="532402"/>
                </a:lnTo>
                <a:lnTo>
                  <a:pt x="172396" y="529098"/>
                </a:lnTo>
                <a:lnTo>
                  <a:pt x="113906" y="518532"/>
                </a:lnTo>
                <a:lnTo>
                  <a:pt x="70240" y="495523"/>
                </a:lnTo>
                <a:lnTo>
                  <a:pt x="55953" y="452839"/>
                </a:lnTo>
                <a:lnTo>
                  <a:pt x="51190" y="438373"/>
                </a:lnTo>
                <a:lnTo>
                  <a:pt x="45118" y="428312"/>
                </a:lnTo>
                <a:lnTo>
                  <a:pt x="37855" y="418846"/>
                </a:lnTo>
                <a:lnTo>
                  <a:pt x="30116" y="409619"/>
                </a:lnTo>
                <a:lnTo>
                  <a:pt x="22615" y="400273"/>
                </a:lnTo>
                <a:lnTo>
                  <a:pt x="16445" y="358674"/>
                </a:lnTo>
                <a:lnTo>
                  <a:pt x="9175" y="311632"/>
                </a:lnTo>
                <a:lnTo>
                  <a:pt x="2971" y="261480"/>
                </a:lnTo>
                <a:lnTo>
                  <a:pt x="0" y="210550"/>
                </a:lnTo>
                <a:lnTo>
                  <a:pt x="2427" y="161176"/>
                </a:lnTo>
                <a:lnTo>
                  <a:pt x="12418" y="115689"/>
                </a:lnTo>
                <a:lnTo>
                  <a:pt x="32140" y="76423"/>
                </a:lnTo>
                <a:lnTo>
                  <a:pt x="83337" y="37846"/>
                </a:lnTo>
                <a:lnTo>
                  <a:pt x="146440" y="19273"/>
                </a:lnTo>
                <a:lnTo>
                  <a:pt x="169062" y="13617"/>
                </a:lnTo>
                <a:lnTo>
                  <a:pt x="194065" y="7366"/>
                </a:lnTo>
                <a:lnTo>
                  <a:pt x="214306" y="2306"/>
                </a:lnTo>
                <a:lnTo>
                  <a:pt x="222640" y="223"/>
                </a:lnTo>
                <a:lnTo>
                  <a:pt x="283928" y="1220"/>
                </a:lnTo>
                <a:lnTo>
                  <a:pt x="336702" y="580"/>
                </a:lnTo>
                <a:lnTo>
                  <a:pt x="382928" y="0"/>
                </a:lnTo>
                <a:lnTo>
                  <a:pt x="424570" y="1175"/>
                </a:lnTo>
                <a:lnTo>
                  <a:pt x="463593" y="5804"/>
                </a:lnTo>
                <a:lnTo>
                  <a:pt x="501961" y="15582"/>
                </a:lnTo>
                <a:lnTo>
                  <a:pt x="541638" y="32206"/>
                </a:lnTo>
                <a:lnTo>
                  <a:pt x="584590" y="57373"/>
                </a:lnTo>
                <a:lnTo>
                  <a:pt x="607182" y="91752"/>
                </a:lnTo>
                <a:lnTo>
                  <a:pt x="637365" y="159796"/>
                </a:lnTo>
                <a:lnTo>
                  <a:pt x="641740" y="20024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33550" y="7990204"/>
            <a:ext cx="476250" cy="619125"/>
          </a:xfrm>
          <a:custGeom>
            <a:avLst/>
            <a:gdLst/>
            <a:ahLst/>
            <a:cxnLst/>
            <a:rect l="l" t="t" r="r" b="b"/>
            <a:pathLst>
              <a:path w="476250" h="619125">
                <a:moveTo>
                  <a:pt x="447675" y="342899"/>
                </a:moveTo>
                <a:lnTo>
                  <a:pt x="445383" y="326231"/>
                </a:lnTo>
                <a:lnTo>
                  <a:pt x="443150" y="309562"/>
                </a:lnTo>
                <a:lnTo>
                  <a:pt x="440799" y="292893"/>
                </a:lnTo>
                <a:lnTo>
                  <a:pt x="438150" y="276224"/>
                </a:lnTo>
                <a:lnTo>
                  <a:pt x="435858" y="266699"/>
                </a:lnTo>
                <a:lnTo>
                  <a:pt x="433149" y="257174"/>
                </a:lnTo>
                <a:lnTo>
                  <a:pt x="430559" y="247649"/>
                </a:lnTo>
                <a:lnTo>
                  <a:pt x="428625" y="238124"/>
                </a:lnTo>
                <a:lnTo>
                  <a:pt x="427255" y="223004"/>
                </a:lnTo>
                <a:lnTo>
                  <a:pt x="423862" y="191928"/>
                </a:lnTo>
                <a:lnTo>
                  <a:pt x="409575" y="133349"/>
                </a:lnTo>
                <a:lnTo>
                  <a:pt x="388143" y="111918"/>
                </a:lnTo>
                <a:lnTo>
                  <a:pt x="381000" y="104774"/>
                </a:lnTo>
                <a:lnTo>
                  <a:pt x="376058" y="97631"/>
                </a:lnTo>
                <a:lnTo>
                  <a:pt x="371951" y="90011"/>
                </a:lnTo>
                <a:lnTo>
                  <a:pt x="367605" y="82629"/>
                </a:lnTo>
                <a:lnTo>
                  <a:pt x="324415" y="49113"/>
                </a:lnTo>
                <a:lnTo>
                  <a:pt x="285035" y="29527"/>
                </a:lnTo>
                <a:lnTo>
                  <a:pt x="243631" y="14227"/>
                </a:lnTo>
                <a:lnTo>
                  <a:pt x="200025" y="0"/>
                </a:lnTo>
                <a:lnTo>
                  <a:pt x="183177" y="1666"/>
                </a:lnTo>
                <a:lnTo>
                  <a:pt x="166211" y="2857"/>
                </a:lnTo>
                <a:lnTo>
                  <a:pt x="115312" y="18960"/>
                </a:lnTo>
                <a:lnTo>
                  <a:pt x="82093" y="42832"/>
                </a:lnTo>
                <a:lnTo>
                  <a:pt x="71913" y="62150"/>
                </a:lnTo>
                <a:lnTo>
                  <a:pt x="69592" y="69324"/>
                </a:lnTo>
                <a:lnTo>
                  <a:pt x="66675" y="76199"/>
                </a:lnTo>
                <a:lnTo>
                  <a:pt x="62180" y="83433"/>
                </a:lnTo>
                <a:lnTo>
                  <a:pt x="56911" y="90249"/>
                </a:lnTo>
                <a:lnTo>
                  <a:pt x="51762" y="97184"/>
                </a:lnTo>
                <a:lnTo>
                  <a:pt x="29825" y="155108"/>
                </a:lnTo>
                <a:lnTo>
                  <a:pt x="17145" y="207883"/>
                </a:lnTo>
                <a:lnTo>
                  <a:pt x="7798" y="261491"/>
                </a:lnTo>
                <a:lnTo>
                  <a:pt x="0" y="314324"/>
                </a:lnTo>
                <a:lnTo>
                  <a:pt x="3571" y="372356"/>
                </a:lnTo>
                <a:lnTo>
                  <a:pt x="5503" y="408163"/>
                </a:lnTo>
                <a:lnTo>
                  <a:pt x="8810" y="430530"/>
                </a:lnTo>
                <a:lnTo>
                  <a:pt x="16509" y="448239"/>
                </a:lnTo>
                <a:lnTo>
                  <a:pt x="31617" y="470076"/>
                </a:lnTo>
                <a:lnTo>
                  <a:pt x="57150" y="504824"/>
                </a:lnTo>
                <a:lnTo>
                  <a:pt x="61555" y="512236"/>
                </a:lnTo>
                <a:lnTo>
                  <a:pt x="89683" y="543996"/>
                </a:lnTo>
                <a:lnTo>
                  <a:pt x="118794" y="562332"/>
                </a:lnTo>
                <a:lnTo>
                  <a:pt x="133350" y="571499"/>
                </a:lnTo>
                <a:lnTo>
                  <a:pt x="140315" y="576619"/>
                </a:lnTo>
                <a:lnTo>
                  <a:pt x="147161" y="581977"/>
                </a:lnTo>
                <a:lnTo>
                  <a:pt x="154245" y="586859"/>
                </a:lnTo>
                <a:lnTo>
                  <a:pt x="161925" y="590549"/>
                </a:lnTo>
                <a:lnTo>
                  <a:pt x="176212" y="595312"/>
                </a:lnTo>
                <a:lnTo>
                  <a:pt x="190500" y="600074"/>
                </a:lnTo>
                <a:lnTo>
                  <a:pt x="247650" y="619124"/>
                </a:lnTo>
                <a:lnTo>
                  <a:pt x="283306" y="618353"/>
                </a:lnTo>
                <a:lnTo>
                  <a:pt x="324905" y="617847"/>
                </a:lnTo>
                <a:lnTo>
                  <a:pt x="368281" y="614609"/>
                </a:lnTo>
                <a:lnTo>
                  <a:pt x="409269" y="605640"/>
                </a:lnTo>
                <a:lnTo>
                  <a:pt x="443703" y="587939"/>
                </a:lnTo>
                <a:lnTo>
                  <a:pt x="467419" y="558509"/>
                </a:lnTo>
                <a:lnTo>
                  <a:pt x="476250" y="5143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749040" y="7421244"/>
            <a:ext cx="1196340" cy="922019"/>
          </a:xfrm>
          <a:custGeom>
            <a:avLst/>
            <a:gdLst/>
            <a:ahLst/>
            <a:cxnLst/>
            <a:rect l="l" t="t" r="r" b="b"/>
            <a:pathLst>
              <a:path w="1196339" h="922020">
                <a:moveTo>
                  <a:pt x="64294" y="41388"/>
                </a:moveTo>
                <a:lnTo>
                  <a:pt x="56576" y="51453"/>
                </a:lnTo>
                <a:lnTo>
                  <a:pt x="1187577" y="921511"/>
                </a:lnTo>
                <a:lnTo>
                  <a:pt x="1191640" y="921003"/>
                </a:lnTo>
                <a:lnTo>
                  <a:pt x="1195832" y="915542"/>
                </a:lnTo>
                <a:lnTo>
                  <a:pt x="1195324" y="911478"/>
                </a:lnTo>
                <a:lnTo>
                  <a:pt x="64294" y="41388"/>
                </a:lnTo>
                <a:close/>
              </a:path>
              <a:path w="1196339" h="922020">
                <a:moveTo>
                  <a:pt x="0" y="0"/>
                </a:moveTo>
                <a:lnTo>
                  <a:pt x="37211" y="76707"/>
                </a:lnTo>
                <a:lnTo>
                  <a:pt x="56576" y="51453"/>
                </a:lnTo>
                <a:lnTo>
                  <a:pt x="46482" y="43687"/>
                </a:lnTo>
                <a:lnTo>
                  <a:pt x="43687" y="41655"/>
                </a:lnTo>
                <a:lnTo>
                  <a:pt x="43180" y="37591"/>
                </a:lnTo>
                <a:lnTo>
                  <a:pt x="47498" y="32003"/>
                </a:lnTo>
                <a:lnTo>
                  <a:pt x="51435" y="31495"/>
                </a:lnTo>
                <a:lnTo>
                  <a:pt x="71879" y="31495"/>
                </a:lnTo>
                <a:lnTo>
                  <a:pt x="83565" y="16255"/>
                </a:lnTo>
                <a:lnTo>
                  <a:pt x="0" y="0"/>
                </a:lnTo>
                <a:close/>
              </a:path>
              <a:path w="1196339" h="922020">
                <a:moveTo>
                  <a:pt x="51435" y="31495"/>
                </a:moveTo>
                <a:lnTo>
                  <a:pt x="47498" y="32003"/>
                </a:lnTo>
                <a:lnTo>
                  <a:pt x="43180" y="37591"/>
                </a:lnTo>
                <a:lnTo>
                  <a:pt x="43687" y="41655"/>
                </a:lnTo>
                <a:lnTo>
                  <a:pt x="46482" y="43687"/>
                </a:lnTo>
                <a:lnTo>
                  <a:pt x="56576" y="51453"/>
                </a:lnTo>
                <a:lnTo>
                  <a:pt x="64294" y="41388"/>
                </a:lnTo>
                <a:lnTo>
                  <a:pt x="51435" y="31495"/>
                </a:lnTo>
                <a:close/>
              </a:path>
              <a:path w="1196339" h="922020">
                <a:moveTo>
                  <a:pt x="71879" y="31495"/>
                </a:moveTo>
                <a:lnTo>
                  <a:pt x="51435" y="31495"/>
                </a:lnTo>
                <a:lnTo>
                  <a:pt x="64294" y="41388"/>
                </a:lnTo>
                <a:lnTo>
                  <a:pt x="71879" y="314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40479" y="8515095"/>
            <a:ext cx="1104900" cy="739140"/>
          </a:xfrm>
          <a:custGeom>
            <a:avLst/>
            <a:gdLst/>
            <a:ahLst/>
            <a:cxnLst/>
            <a:rect l="l" t="t" r="r" b="b"/>
            <a:pathLst>
              <a:path w="1104900" h="739140">
                <a:moveTo>
                  <a:pt x="42291" y="664845"/>
                </a:moveTo>
                <a:lnTo>
                  <a:pt x="0" y="738759"/>
                </a:lnTo>
                <a:lnTo>
                  <a:pt x="84582" y="728218"/>
                </a:lnTo>
                <a:lnTo>
                  <a:pt x="72971" y="710819"/>
                </a:lnTo>
                <a:lnTo>
                  <a:pt x="53467" y="710819"/>
                </a:lnTo>
                <a:lnTo>
                  <a:pt x="49530" y="709930"/>
                </a:lnTo>
                <a:lnTo>
                  <a:pt x="47498" y="707009"/>
                </a:lnTo>
                <a:lnTo>
                  <a:pt x="45593" y="704088"/>
                </a:lnTo>
                <a:lnTo>
                  <a:pt x="46355" y="700151"/>
                </a:lnTo>
                <a:lnTo>
                  <a:pt x="49275" y="698246"/>
                </a:lnTo>
                <a:lnTo>
                  <a:pt x="59868" y="691184"/>
                </a:lnTo>
                <a:lnTo>
                  <a:pt x="42291" y="664845"/>
                </a:lnTo>
                <a:close/>
              </a:path>
              <a:path w="1104900" h="739140">
                <a:moveTo>
                  <a:pt x="59868" y="691184"/>
                </a:moveTo>
                <a:lnTo>
                  <a:pt x="49275" y="698246"/>
                </a:lnTo>
                <a:lnTo>
                  <a:pt x="46355" y="700151"/>
                </a:lnTo>
                <a:lnTo>
                  <a:pt x="45593" y="704088"/>
                </a:lnTo>
                <a:lnTo>
                  <a:pt x="47498" y="707009"/>
                </a:lnTo>
                <a:lnTo>
                  <a:pt x="49530" y="709930"/>
                </a:lnTo>
                <a:lnTo>
                  <a:pt x="53467" y="710819"/>
                </a:lnTo>
                <a:lnTo>
                  <a:pt x="56387" y="708787"/>
                </a:lnTo>
                <a:lnTo>
                  <a:pt x="66926" y="701761"/>
                </a:lnTo>
                <a:lnTo>
                  <a:pt x="59868" y="691184"/>
                </a:lnTo>
                <a:close/>
              </a:path>
              <a:path w="1104900" h="739140">
                <a:moveTo>
                  <a:pt x="66926" y="701761"/>
                </a:moveTo>
                <a:lnTo>
                  <a:pt x="56387" y="708787"/>
                </a:lnTo>
                <a:lnTo>
                  <a:pt x="53467" y="710819"/>
                </a:lnTo>
                <a:lnTo>
                  <a:pt x="72971" y="710819"/>
                </a:lnTo>
                <a:lnTo>
                  <a:pt x="66926" y="701761"/>
                </a:lnTo>
                <a:close/>
              </a:path>
              <a:path w="1104900" h="739140">
                <a:moveTo>
                  <a:pt x="1096645" y="0"/>
                </a:moveTo>
                <a:lnTo>
                  <a:pt x="1093724" y="1905"/>
                </a:lnTo>
                <a:lnTo>
                  <a:pt x="59868" y="691184"/>
                </a:lnTo>
                <a:lnTo>
                  <a:pt x="66926" y="701761"/>
                </a:lnTo>
                <a:lnTo>
                  <a:pt x="1100836" y="12573"/>
                </a:lnTo>
                <a:lnTo>
                  <a:pt x="1103757" y="10541"/>
                </a:lnTo>
                <a:lnTo>
                  <a:pt x="1104519" y="6604"/>
                </a:lnTo>
                <a:lnTo>
                  <a:pt x="1102614" y="3683"/>
                </a:lnTo>
                <a:lnTo>
                  <a:pt x="1100582" y="762"/>
                </a:lnTo>
                <a:lnTo>
                  <a:pt x="10966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68879" y="8430894"/>
            <a:ext cx="1104900" cy="922019"/>
          </a:xfrm>
          <a:custGeom>
            <a:avLst/>
            <a:gdLst/>
            <a:ahLst/>
            <a:cxnLst/>
            <a:rect l="l" t="t" r="r" b="b"/>
            <a:pathLst>
              <a:path w="1104900" h="922020">
                <a:moveTo>
                  <a:pt x="62605" y="43958"/>
                </a:moveTo>
                <a:lnTo>
                  <a:pt x="54529" y="53654"/>
                </a:lnTo>
                <a:lnTo>
                  <a:pt x="1093216" y="919225"/>
                </a:lnTo>
                <a:lnTo>
                  <a:pt x="1095883" y="921511"/>
                </a:lnTo>
                <a:lnTo>
                  <a:pt x="1099946" y="921130"/>
                </a:lnTo>
                <a:lnTo>
                  <a:pt x="1102106" y="918463"/>
                </a:lnTo>
                <a:lnTo>
                  <a:pt x="1104392" y="915796"/>
                </a:lnTo>
                <a:lnTo>
                  <a:pt x="1104010" y="911732"/>
                </a:lnTo>
                <a:lnTo>
                  <a:pt x="1101344" y="909573"/>
                </a:lnTo>
                <a:lnTo>
                  <a:pt x="62605" y="43958"/>
                </a:lnTo>
                <a:close/>
              </a:path>
              <a:path w="1104900" h="922020">
                <a:moveTo>
                  <a:pt x="0" y="0"/>
                </a:moveTo>
                <a:lnTo>
                  <a:pt x="34162" y="78104"/>
                </a:lnTo>
                <a:lnTo>
                  <a:pt x="54529" y="53654"/>
                </a:lnTo>
                <a:lnTo>
                  <a:pt x="44703" y="45465"/>
                </a:lnTo>
                <a:lnTo>
                  <a:pt x="42037" y="43306"/>
                </a:lnTo>
                <a:lnTo>
                  <a:pt x="41656" y="39242"/>
                </a:lnTo>
                <a:lnTo>
                  <a:pt x="43942" y="36575"/>
                </a:lnTo>
                <a:lnTo>
                  <a:pt x="46100" y="33908"/>
                </a:lnTo>
                <a:lnTo>
                  <a:pt x="50164" y="33527"/>
                </a:lnTo>
                <a:lnTo>
                  <a:pt x="71294" y="33527"/>
                </a:lnTo>
                <a:lnTo>
                  <a:pt x="82931" y="19557"/>
                </a:lnTo>
                <a:lnTo>
                  <a:pt x="0" y="0"/>
                </a:lnTo>
                <a:close/>
              </a:path>
              <a:path w="1104900" h="922020">
                <a:moveTo>
                  <a:pt x="50164" y="33527"/>
                </a:moveTo>
                <a:lnTo>
                  <a:pt x="46100" y="33908"/>
                </a:lnTo>
                <a:lnTo>
                  <a:pt x="43942" y="36575"/>
                </a:lnTo>
                <a:lnTo>
                  <a:pt x="41656" y="39242"/>
                </a:lnTo>
                <a:lnTo>
                  <a:pt x="42037" y="43306"/>
                </a:lnTo>
                <a:lnTo>
                  <a:pt x="44703" y="45465"/>
                </a:lnTo>
                <a:lnTo>
                  <a:pt x="54529" y="53654"/>
                </a:lnTo>
                <a:lnTo>
                  <a:pt x="62605" y="43958"/>
                </a:lnTo>
                <a:lnTo>
                  <a:pt x="52831" y="35813"/>
                </a:lnTo>
                <a:lnTo>
                  <a:pt x="50164" y="33527"/>
                </a:lnTo>
                <a:close/>
              </a:path>
              <a:path w="1104900" h="922020">
                <a:moveTo>
                  <a:pt x="71294" y="33527"/>
                </a:moveTo>
                <a:lnTo>
                  <a:pt x="50164" y="33527"/>
                </a:lnTo>
                <a:lnTo>
                  <a:pt x="52831" y="35813"/>
                </a:lnTo>
                <a:lnTo>
                  <a:pt x="62605" y="43958"/>
                </a:lnTo>
                <a:lnTo>
                  <a:pt x="71294" y="335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619500" y="7444104"/>
            <a:ext cx="76200" cy="1652270"/>
          </a:xfrm>
          <a:custGeom>
            <a:avLst/>
            <a:gdLst/>
            <a:ahLst/>
            <a:cxnLst/>
            <a:rect l="l" t="t" r="r" b="b"/>
            <a:pathLst>
              <a:path w="76200" h="1652270">
                <a:moveTo>
                  <a:pt x="31750" y="1576070"/>
                </a:moveTo>
                <a:lnTo>
                  <a:pt x="0" y="1576070"/>
                </a:lnTo>
                <a:lnTo>
                  <a:pt x="38100" y="1652269"/>
                </a:lnTo>
                <a:lnTo>
                  <a:pt x="66675" y="1595120"/>
                </a:lnTo>
                <a:lnTo>
                  <a:pt x="34544" y="1595120"/>
                </a:lnTo>
                <a:lnTo>
                  <a:pt x="31750" y="1592326"/>
                </a:lnTo>
                <a:lnTo>
                  <a:pt x="31750" y="1576070"/>
                </a:lnTo>
                <a:close/>
              </a:path>
              <a:path w="76200" h="165227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1592326"/>
                </a:lnTo>
                <a:lnTo>
                  <a:pt x="34544" y="1595120"/>
                </a:lnTo>
                <a:lnTo>
                  <a:pt x="41655" y="1595120"/>
                </a:lnTo>
                <a:lnTo>
                  <a:pt x="44450" y="1592326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1652270">
                <a:moveTo>
                  <a:pt x="76200" y="1576070"/>
                </a:moveTo>
                <a:lnTo>
                  <a:pt x="44450" y="1576070"/>
                </a:lnTo>
                <a:lnTo>
                  <a:pt x="44450" y="1592326"/>
                </a:lnTo>
                <a:lnTo>
                  <a:pt x="41655" y="1595120"/>
                </a:lnTo>
                <a:lnTo>
                  <a:pt x="66675" y="1595120"/>
                </a:lnTo>
                <a:lnTo>
                  <a:pt x="76200" y="15760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62529" y="8326754"/>
            <a:ext cx="2475230" cy="76200"/>
          </a:xfrm>
          <a:custGeom>
            <a:avLst/>
            <a:gdLst/>
            <a:ahLst/>
            <a:cxnLst/>
            <a:rect l="l" t="t" r="r" b="b"/>
            <a:pathLst>
              <a:path w="2475229" h="76200">
                <a:moveTo>
                  <a:pt x="2399030" y="0"/>
                </a:moveTo>
                <a:lnTo>
                  <a:pt x="2399030" y="76199"/>
                </a:lnTo>
                <a:lnTo>
                  <a:pt x="2462530" y="44449"/>
                </a:lnTo>
                <a:lnTo>
                  <a:pt x="2415285" y="44449"/>
                </a:lnTo>
                <a:lnTo>
                  <a:pt x="2418080" y="41655"/>
                </a:lnTo>
                <a:lnTo>
                  <a:pt x="2418080" y="34543"/>
                </a:lnTo>
                <a:lnTo>
                  <a:pt x="2415285" y="31749"/>
                </a:lnTo>
                <a:lnTo>
                  <a:pt x="2462530" y="31749"/>
                </a:lnTo>
                <a:lnTo>
                  <a:pt x="2399030" y="0"/>
                </a:lnTo>
                <a:close/>
              </a:path>
              <a:path w="2475229" h="76200">
                <a:moveTo>
                  <a:pt x="2399030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2399030" y="44449"/>
                </a:lnTo>
                <a:lnTo>
                  <a:pt x="2399030" y="31749"/>
                </a:lnTo>
                <a:close/>
              </a:path>
              <a:path w="2475229" h="76200">
                <a:moveTo>
                  <a:pt x="2462530" y="31749"/>
                </a:moveTo>
                <a:lnTo>
                  <a:pt x="2415285" y="31749"/>
                </a:lnTo>
                <a:lnTo>
                  <a:pt x="2418080" y="34543"/>
                </a:lnTo>
                <a:lnTo>
                  <a:pt x="2418080" y="41655"/>
                </a:lnTo>
                <a:lnTo>
                  <a:pt x="2415285" y="44449"/>
                </a:lnTo>
                <a:lnTo>
                  <a:pt x="2462530" y="44449"/>
                </a:lnTo>
                <a:lnTo>
                  <a:pt x="2475230" y="38099"/>
                </a:lnTo>
                <a:lnTo>
                  <a:pt x="246253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33240" y="8547734"/>
            <a:ext cx="1196340" cy="830580"/>
          </a:xfrm>
          <a:custGeom>
            <a:avLst/>
            <a:gdLst/>
            <a:ahLst/>
            <a:cxnLst/>
            <a:rect l="l" t="t" r="r" b="b"/>
            <a:pathLst>
              <a:path w="1196339" h="830579">
                <a:moveTo>
                  <a:pt x="1129634" y="38093"/>
                </a:moveTo>
                <a:lnTo>
                  <a:pt x="762" y="819785"/>
                </a:lnTo>
                <a:lnTo>
                  <a:pt x="0" y="823722"/>
                </a:lnTo>
                <a:lnTo>
                  <a:pt x="2032" y="826516"/>
                </a:lnTo>
                <a:lnTo>
                  <a:pt x="4063" y="829437"/>
                </a:lnTo>
                <a:lnTo>
                  <a:pt x="8000" y="830199"/>
                </a:lnTo>
                <a:lnTo>
                  <a:pt x="10795" y="828167"/>
                </a:lnTo>
                <a:lnTo>
                  <a:pt x="1136903" y="48602"/>
                </a:lnTo>
                <a:lnTo>
                  <a:pt x="1129634" y="38093"/>
                </a:lnTo>
                <a:close/>
              </a:path>
              <a:path w="1196339" h="830579">
                <a:moveTo>
                  <a:pt x="1180052" y="28956"/>
                </a:moveTo>
                <a:lnTo>
                  <a:pt x="1143000" y="28956"/>
                </a:lnTo>
                <a:lnTo>
                  <a:pt x="1146937" y="29591"/>
                </a:lnTo>
                <a:lnTo>
                  <a:pt x="1151001" y="35432"/>
                </a:lnTo>
                <a:lnTo>
                  <a:pt x="1150239" y="39369"/>
                </a:lnTo>
                <a:lnTo>
                  <a:pt x="1136903" y="48602"/>
                </a:lnTo>
                <a:lnTo>
                  <a:pt x="1154938" y="74675"/>
                </a:lnTo>
                <a:lnTo>
                  <a:pt x="1180052" y="28956"/>
                </a:lnTo>
                <a:close/>
              </a:path>
              <a:path w="1196339" h="830579">
                <a:moveTo>
                  <a:pt x="1143000" y="28956"/>
                </a:moveTo>
                <a:lnTo>
                  <a:pt x="1140079" y="30861"/>
                </a:lnTo>
                <a:lnTo>
                  <a:pt x="1129634" y="38093"/>
                </a:lnTo>
                <a:lnTo>
                  <a:pt x="1136903" y="48602"/>
                </a:lnTo>
                <a:lnTo>
                  <a:pt x="1150239" y="39369"/>
                </a:lnTo>
                <a:lnTo>
                  <a:pt x="1151001" y="35432"/>
                </a:lnTo>
                <a:lnTo>
                  <a:pt x="1146937" y="29591"/>
                </a:lnTo>
                <a:lnTo>
                  <a:pt x="1143000" y="28956"/>
                </a:lnTo>
                <a:close/>
              </a:path>
              <a:path w="1196339" h="830579">
                <a:moveTo>
                  <a:pt x="1195959" y="0"/>
                </a:moveTo>
                <a:lnTo>
                  <a:pt x="1111631" y="12065"/>
                </a:lnTo>
                <a:lnTo>
                  <a:pt x="1129634" y="38093"/>
                </a:lnTo>
                <a:lnTo>
                  <a:pt x="1140079" y="30861"/>
                </a:lnTo>
                <a:lnTo>
                  <a:pt x="1143000" y="28956"/>
                </a:lnTo>
                <a:lnTo>
                  <a:pt x="1180052" y="28956"/>
                </a:lnTo>
                <a:lnTo>
                  <a:pt x="11959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6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3300" y="2787649"/>
            <a:ext cx="5363210" cy="4473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241550" y="4853939"/>
            <a:ext cx="3209290" cy="1892300"/>
          </a:xfrm>
          <a:custGeom>
            <a:avLst/>
            <a:gdLst/>
            <a:ahLst/>
            <a:cxnLst/>
            <a:rect l="l" t="t" r="r" b="b"/>
            <a:pathLst>
              <a:path w="3209290" h="1892300">
                <a:moveTo>
                  <a:pt x="2616200" y="0"/>
                </a:moveTo>
                <a:lnTo>
                  <a:pt x="2616200" y="50165"/>
                </a:lnTo>
                <a:lnTo>
                  <a:pt x="0" y="50165"/>
                </a:lnTo>
                <a:lnTo>
                  <a:pt x="0" y="76200"/>
                </a:lnTo>
                <a:lnTo>
                  <a:pt x="2616200" y="76200"/>
                </a:lnTo>
                <a:lnTo>
                  <a:pt x="2616200" y="126365"/>
                </a:lnTo>
                <a:lnTo>
                  <a:pt x="2628900" y="120650"/>
                </a:lnTo>
                <a:lnTo>
                  <a:pt x="2743200" y="63500"/>
                </a:lnTo>
                <a:lnTo>
                  <a:pt x="2616200" y="0"/>
                </a:lnTo>
                <a:close/>
              </a:path>
              <a:path w="3209290" h="1892300">
                <a:moveTo>
                  <a:pt x="1720850" y="1757045"/>
                </a:moveTo>
                <a:lnTo>
                  <a:pt x="1676400" y="1892300"/>
                </a:lnTo>
                <a:lnTo>
                  <a:pt x="1811020" y="1847215"/>
                </a:lnTo>
                <a:lnTo>
                  <a:pt x="1775460" y="1811020"/>
                </a:lnTo>
                <a:lnTo>
                  <a:pt x="1793239" y="1793240"/>
                </a:lnTo>
                <a:lnTo>
                  <a:pt x="1757045" y="1793240"/>
                </a:lnTo>
                <a:lnTo>
                  <a:pt x="1720850" y="1757045"/>
                </a:lnTo>
                <a:close/>
              </a:path>
              <a:path w="3209290" h="1892300">
                <a:moveTo>
                  <a:pt x="3191510" y="358775"/>
                </a:moveTo>
                <a:lnTo>
                  <a:pt x="1757045" y="1793240"/>
                </a:lnTo>
                <a:lnTo>
                  <a:pt x="1793239" y="1793240"/>
                </a:lnTo>
                <a:lnTo>
                  <a:pt x="3209290" y="377190"/>
                </a:lnTo>
                <a:lnTo>
                  <a:pt x="3191510" y="3587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89100" y="4768849"/>
            <a:ext cx="609600" cy="473075"/>
          </a:xfrm>
          <a:custGeom>
            <a:avLst/>
            <a:gdLst/>
            <a:ahLst/>
            <a:cxnLst/>
            <a:rect l="l" t="t" r="r" b="b"/>
            <a:pathLst>
              <a:path w="609600" h="473075">
                <a:moveTo>
                  <a:pt x="0" y="0"/>
                </a:moveTo>
                <a:lnTo>
                  <a:pt x="0" y="473075"/>
                </a:lnTo>
                <a:lnTo>
                  <a:pt x="609600" y="473075"/>
                </a:lnTo>
                <a:lnTo>
                  <a:pt x="609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41900" y="4768849"/>
            <a:ext cx="685800" cy="473075"/>
          </a:xfrm>
          <a:custGeom>
            <a:avLst/>
            <a:gdLst/>
            <a:ahLst/>
            <a:cxnLst/>
            <a:rect l="l" t="t" r="r" b="b"/>
            <a:pathLst>
              <a:path w="685800" h="473075">
                <a:moveTo>
                  <a:pt x="0" y="0"/>
                </a:moveTo>
                <a:lnTo>
                  <a:pt x="0" y="473075"/>
                </a:lnTo>
                <a:lnTo>
                  <a:pt x="685800" y="473075"/>
                </a:lnTo>
                <a:lnTo>
                  <a:pt x="6858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65500" y="6369049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0" y="0"/>
                </a:moveTo>
                <a:lnTo>
                  <a:pt x="0" y="457200"/>
                </a:lnTo>
                <a:lnTo>
                  <a:pt x="609600" y="457200"/>
                </a:lnTo>
                <a:lnTo>
                  <a:pt x="609600" y="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3700" y="3930649"/>
            <a:ext cx="1524000" cy="811530"/>
          </a:xfrm>
          <a:custGeom>
            <a:avLst/>
            <a:gdLst/>
            <a:ahLst/>
            <a:cxnLst/>
            <a:rect l="l" t="t" r="r" b="b"/>
            <a:pathLst>
              <a:path w="1524000" h="811529">
                <a:moveTo>
                  <a:pt x="254000" y="0"/>
                </a:moveTo>
                <a:lnTo>
                  <a:pt x="186690" y="3175"/>
                </a:lnTo>
                <a:lnTo>
                  <a:pt x="125729" y="12064"/>
                </a:lnTo>
                <a:lnTo>
                  <a:pt x="74295" y="26034"/>
                </a:lnTo>
                <a:lnTo>
                  <a:pt x="34290" y="43814"/>
                </a:lnTo>
                <a:lnTo>
                  <a:pt x="0" y="88900"/>
                </a:lnTo>
                <a:lnTo>
                  <a:pt x="0" y="443864"/>
                </a:lnTo>
                <a:lnTo>
                  <a:pt x="34290" y="488949"/>
                </a:lnTo>
                <a:lnTo>
                  <a:pt x="74295" y="507364"/>
                </a:lnTo>
                <a:lnTo>
                  <a:pt x="125729" y="521334"/>
                </a:lnTo>
                <a:lnTo>
                  <a:pt x="186690" y="530224"/>
                </a:lnTo>
                <a:lnTo>
                  <a:pt x="254000" y="533399"/>
                </a:lnTo>
                <a:lnTo>
                  <a:pt x="889000" y="533399"/>
                </a:lnTo>
                <a:lnTo>
                  <a:pt x="1422400" y="811529"/>
                </a:lnTo>
                <a:lnTo>
                  <a:pt x="1270000" y="533399"/>
                </a:lnTo>
                <a:lnTo>
                  <a:pt x="1337310" y="530224"/>
                </a:lnTo>
                <a:lnTo>
                  <a:pt x="1398270" y="521334"/>
                </a:lnTo>
                <a:lnTo>
                  <a:pt x="1449705" y="507364"/>
                </a:lnTo>
                <a:lnTo>
                  <a:pt x="1489075" y="488949"/>
                </a:lnTo>
                <a:lnTo>
                  <a:pt x="1514475" y="467994"/>
                </a:lnTo>
                <a:lnTo>
                  <a:pt x="1524000" y="443864"/>
                </a:lnTo>
                <a:lnTo>
                  <a:pt x="1524000" y="88900"/>
                </a:lnTo>
                <a:lnTo>
                  <a:pt x="1489075" y="43814"/>
                </a:lnTo>
                <a:lnTo>
                  <a:pt x="1449705" y="26034"/>
                </a:lnTo>
                <a:lnTo>
                  <a:pt x="1398270" y="12064"/>
                </a:lnTo>
                <a:lnTo>
                  <a:pt x="1337310" y="3175"/>
                </a:lnTo>
                <a:lnTo>
                  <a:pt x="1270000" y="0"/>
                </a:lnTo>
                <a:lnTo>
                  <a:pt x="889000" y="0"/>
                </a:lnTo>
                <a:lnTo>
                  <a:pt x="254000" y="0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37659" y="6892290"/>
            <a:ext cx="3422904" cy="2044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11625" y="8936990"/>
            <a:ext cx="3449320" cy="0"/>
          </a:xfrm>
          <a:custGeom>
            <a:avLst/>
            <a:gdLst/>
            <a:ahLst/>
            <a:cxnLst/>
            <a:rect l="l" t="t" r="r" b="b"/>
            <a:pathLst>
              <a:path w="3449320" h="0">
                <a:moveTo>
                  <a:pt x="0" y="0"/>
                </a:moveTo>
                <a:lnTo>
                  <a:pt x="3448939" y="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11625" y="6866890"/>
            <a:ext cx="3449320" cy="2070100"/>
          </a:xfrm>
          <a:custGeom>
            <a:avLst/>
            <a:gdLst/>
            <a:ahLst/>
            <a:cxnLst/>
            <a:rect l="l" t="t" r="r" b="b"/>
            <a:pathLst>
              <a:path w="3449320" h="2070100">
                <a:moveTo>
                  <a:pt x="3448939" y="0"/>
                </a:moveTo>
                <a:lnTo>
                  <a:pt x="0" y="0"/>
                </a:lnTo>
                <a:lnTo>
                  <a:pt x="0" y="2070100"/>
                </a:lnTo>
              </a:path>
            </a:pathLst>
          </a:custGeom>
          <a:ln w="254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35000" y="473455"/>
            <a:ext cx="6336665" cy="234315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111760">
              <a:lnSpc>
                <a:spcPct val="95700"/>
              </a:lnSpc>
              <a:spcBef>
                <a:spcPts val="175"/>
              </a:spcBef>
            </a:pPr>
            <a:r>
              <a:rPr dirty="0" sz="1600" spc="-5">
                <a:latin typeface="Times New Roman"/>
                <a:cs typeface="Times New Roman"/>
              </a:rPr>
              <a:t>output sequence for the data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a given input if the initial state is given( if it  is not given, zero </a:t>
            </a:r>
            <a:r>
              <a:rPr dirty="0" sz="1600">
                <a:latin typeface="Times New Roman"/>
                <a:cs typeface="Times New Roman"/>
              </a:rPr>
              <a:t>state </a:t>
            </a:r>
            <a:r>
              <a:rPr dirty="0" sz="1600" spc="-5">
                <a:latin typeface="Times New Roman"/>
                <a:cs typeface="Times New Roman"/>
              </a:rPr>
              <a:t>(state a) is assumed).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example,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data sequence  1011…. The output will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dirty="0" sz="1600" spc="-5">
                <a:latin typeface="Times New Roman"/>
                <a:cs typeface="Times New Roman"/>
              </a:rPr>
              <a:t>111 001 100 </a:t>
            </a:r>
            <a:r>
              <a:rPr dirty="0" sz="1600" spc="-10">
                <a:latin typeface="Times New Roman"/>
                <a:cs typeface="Times New Roman"/>
              </a:rPr>
              <a:t>110 </a:t>
            </a:r>
            <a:r>
              <a:rPr dirty="0" sz="1600" spc="-5">
                <a:latin typeface="Times New Roman"/>
                <a:cs typeface="Times New Roman"/>
              </a:rPr>
              <a:t>……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15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Example2</a:t>
            </a:r>
            <a:r>
              <a:rPr dirty="0" sz="1600" spc="-5">
                <a:latin typeface="Times New Roman"/>
                <a:cs typeface="Times New Roman"/>
              </a:rPr>
              <a:t>: Draw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state </a:t>
            </a:r>
            <a:r>
              <a:rPr dirty="0" sz="1600">
                <a:latin typeface="Times New Roman"/>
                <a:cs typeface="Times New Roman"/>
              </a:rPr>
              <a:t>diagram </a:t>
            </a:r>
            <a:r>
              <a:rPr dirty="0" sz="1600" spc="-5">
                <a:latin typeface="Times New Roman"/>
                <a:cs typeface="Times New Roman"/>
              </a:rPr>
              <a:t>of the encoder of </a:t>
            </a:r>
            <a:r>
              <a:rPr dirty="0" sz="1600">
                <a:latin typeface="Times New Roman"/>
                <a:cs typeface="Times New Roman"/>
              </a:rPr>
              <a:t>example2.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45"/>
              </a:spcBef>
            </a:pPr>
            <a:r>
              <a:rPr dirty="0" sz="1600" spc="-5">
                <a:latin typeface="Times New Roman"/>
                <a:cs typeface="Times New Roman"/>
              </a:rPr>
              <a:t>here there are 4 branches at each node corresponding to the four possible  inputs 00, 01, 10, 11 . Also the output sequence is determined by the two data  </a:t>
            </a:r>
            <a:r>
              <a:rPr dirty="0" sz="1600">
                <a:latin typeface="Times New Roman"/>
                <a:cs typeface="Times New Roman"/>
              </a:rPr>
              <a:t>input </a:t>
            </a:r>
            <a:r>
              <a:rPr dirty="0" sz="1600" spc="-5">
                <a:latin typeface="Times New Roman"/>
                <a:cs typeface="Times New Roman"/>
              </a:rPr>
              <a:t>and the states of </a:t>
            </a:r>
            <a:r>
              <a:rPr dirty="0" sz="1600">
                <a:latin typeface="Times New Roman"/>
                <a:cs typeface="Times New Roman"/>
              </a:rPr>
              <a:t>Q3Q4. </a:t>
            </a:r>
            <a:r>
              <a:rPr dirty="0" sz="1600" spc="-5">
                <a:latin typeface="Times New Roman"/>
                <a:cs typeface="Times New Roman"/>
              </a:rPr>
              <a:t>After </a:t>
            </a:r>
            <a:r>
              <a:rPr dirty="0" sz="1600">
                <a:latin typeface="Times New Roman"/>
                <a:cs typeface="Times New Roman"/>
              </a:rPr>
              <a:t>preparing </a:t>
            </a:r>
            <a:r>
              <a:rPr dirty="0" sz="1600" spc="-5">
                <a:latin typeface="Times New Roman"/>
                <a:cs typeface="Times New Roman"/>
              </a:rPr>
              <a:t>the transition table, we draw  the state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diagram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6</a:t>
            </a:fld>
          </a:p>
        </p:txBody>
      </p:sp>
      <p:sp>
        <p:nvSpPr>
          <p:cNvPr id="12" name="object 12"/>
          <p:cNvSpPr txBox="1"/>
          <p:nvPr/>
        </p:nvSpPr>
        <p:spPr>
          <a:xfrm>
            <a:off x="635000" y="4156074"/>
            <a:ext cx="821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Initial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7700" y="731519"/>
            <a:ext cx="1355090" cy="239395"/>
          </a:xfrm>
          <a:custGeom>
            <a:avLst/>
            <a:gdLst/>
            <a:ahLst/>
            <a:cxnLst/>
            <a:rect l="l" t="t" r="r" b="b"/>
            <a:pathLst>
              <a:path w="1355089" h="239394">
                <a:moveTo>
                  <a:pt x="0" y="239268"/>
                </a:moveTo>
                <a:lnTo>
                  <a:pt x="1355089" y="239268"/>
                </a:lnTo>
                <a:lnTo>
                  <a:pt x="1355089" y="0"/>
                </a:lnTo>
                <a:lnTo>
                  <a:pt x="0" y="0"/>
                </a:lnTo>
                <a:lnTo>
                  <a:pt x="0" y="23926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35000" y="706627"/>
            <a:ext cx="6359525" cy="1904364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900"/>
              </a:lnSpc>
              <a:spcBef>
                <a:spcPts val="17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Trellis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diagram</a:t>
            </a:r>
            <a:r>
              <a:rPr dirty="0" sz="1600" spc="-10">
                <a:latin typeface="Times New Roman"/>
                <a:cs typeface="Times New Roman"/>
              </a:rPr>
              <a:t>: </a:t>
            </a:r>
            <a:r>
              <a:rPr dirty="0" sz="1600" spc="-5">
                <a:latin typeface="Times New Roman"/>
                <a:cs typeface="Times New Roman"/>
              </a:rPr>
              <a:t>This is a very </a:t>
            </a:r>
            <a:r>
              <a:rPr dirty="0" sz="1600" spc="-10">
                <a:latin typeface="Times New Roman"/>
                <a:cs typeface="Times New Roman"/>
              </a:rPr>
              <a:t>important </a:t>
            </a:r>
            <a:r>
              <a:rPr dirty="0" sz="1600" spc="-5">
                <a:latin typeface="Times New Roman"/>
                <a:cs typeface="Times New Roman"/>
              </a:rPr>
              <a:t>diagram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convolutional  encoder since the very powerful decoder </a:t>
            </a:r>
            <a:r>
              <a:rPr dirty="0" sz="1600">
                <a:latin typeface="Times New Roman"/>
                <a:cs typeface="Times New Roman"/>
              </a:rPr>
              <a:t>depends </a:t>
            </a:r>
            <a:r>
              <a:rPr dirty="0" sz="1600" spc="-5">
                <a:latin typeface="Times New Roman"/>
                <a:cs typeface="Times New Roman"/>
              </a:rPr>
              <a:t>on this </a:t>
            </a:r>
            <a:r>
              <a:rPr dirty="0" sz="1600" spc="-10">
                <a:latin typeface="Times New Roman"/>
                <a:cs typeface="Times New Roman"/>
              </a:rPr>
              <a:t>diagram. </a:t>
            </a:r>
            <a:r>
              <a:rPr dirty="0" sz="1600" spc="-5">
                <a:latin typeface="Times New Roman"/>
                <a:cs typeface="Times New Roman"/>
              </a:rPr>
              <a:t>This  diagram is directly obtained from the </a:t>
            </a:r>
            <a:r>
              <a:rPr dirty="0" sz="1600" spc="-10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transition table already obtained  when we draw the state </a:t>
            </a:r>
            <a:r>
              <a:rPr dirty="0" sz="1600" spc="-10">
                <a:latin typeface="Times New Roman"/>
                <a:cs typeface="Times New Roman"/>
              </a:rPr>
              <a:t>diagram. </a:t>
            </a:r>
            <a:r>
              <a:rPr dirty="0" sz="1600" spc="-5">
                <a:latin typeface="Times New Roman"/>
                <a:cs typeface="Times New Roman"/>
              </a:rPr>
              <a:t>The only difference is that transitions  between states are given as levels between the possible states. To explain, we  draw the trellis diagram of the encoder given in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example1.</a:t>
            </a:r>
            <a:endParaRPr sz="1600">
              <a:latin typeface="Times New Roman"/>
              <a:cs typeface="Times New Roman"/>
            </a:endParaRPr>
          </a:p>
          <a:p>
            <a:pPr marL="12700" marR="1209675">
              <a:lnSpc>
                <a:spcPts val="1839"/>
              </a:lnSpc>
              <a:spcBef>
                <a:spcPts val="40"/>
              </a:spcBef>
            </a:pP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Example: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Draw the trellis diagram of the encoder of </a:t>
            </a:r>
            <a:r>
              <a:rPr dirty="0" sz="1600" spc="-10">
                <a:latin typeface="Times New Roman"/>
                <a:cs typeface="Times New Roman"/>
              </a:rPr>
              <a:t>example1.  </a:t>
            </a:r>
            <a:r>
              <a:rPr dirty="0" sz="1600" spc="-5">
                <a:latin typeface="Times New Roman"/>
                <a:cs typeface="Times New Roman"/>
              </a:rPr>
              <a:t>For convenience, we re-tabulate the </a:t>
            </a:r>
            <a:r>
              <a:rPr dirty="0" sz="1600" spc="-15">
                <a:latin typeface="Times New Roman"/>
                <a:cs typeface="Times New Roman"/>
              </a:rPr>
              <a:t>same </a:t>
            </a:r>
            <a:r>
              <a:rPr dirty="0" sz="1600" spc="-5">
                <a:latin typeface="Times New Roman"/>
                <a:cs typeface="Times New Roman"/>
              </a:rPr>
              <a:t>transition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table: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15950" y="2611600"/>
          <a:ext cx="6010275" cy="2093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175"/>
                <a:gridCol w="2105660"/>
                <a:gridCol w="1818639"/>
                <a:gridCol w="1447164"/>
              </a:tblGrid>
              <a:tr h="229009">
                <a:tc>
                  <a:txBody>
                    <a:bodyPr/>
                    <a:lstStyle/>
                    <a:p>
                      <a:pPr marL="31750">
                        <a:lnSpc>
                          <a:spcPts val="170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Input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ts val="170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present state of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Q2Q3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70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next state of</a:t>
                      </a:r>
                      <a:r>
                        <a:rPr dirty="0" sz="16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Q2Q3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70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output</a:t>
                      </a:r>
                      <a:r>
                        <a:rPr dirty="0" sz="16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5">
                          <a:latin typeface="Times New Roman"/>
                          <a:cs typeface="Times New Roman"/>
                        </a:rPr>
                        <a:t>C1C2C3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362">
                <a:tc>
                  <a:txBody>
                    <a:bodyPr/>
                    <a:lstStyle/>
                    <a:p>
                      <a:pPr algn="ctr" marR="5969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557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0810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0335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3">
                <a:tc>
                  <a:txBody>
                    <a:bodyPr/>
                    <a:lstStyle/>
                    <a:p>
                      <a:pPr algn="ctr" marR="5969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557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0810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40335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3">
                <a:tc>
                  <a:txBody>
                    <a:bodyPr/>
                    <a:lstStyle/>
                    <a:p>
                      <a:pPr algn="ctr" marR="5969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700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319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00(a)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3825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172">
                <a:tc>
                  <a:txBody>
                    <a:bodyPr/>
                    <a:lstStyle/>
                    <a:p>
                      <a:pPr algn="ctr" marR="59690">
                        <a:lnSpc>
                          <a:spcPts val="173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700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557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635">
                        <a:lnSpc>
                          <a:spcPts val="173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3">
                <a:tc>
                  <a:txBody>
                    <a:bodyPr/>
                    <a:lstStyle/>
                    <a:p>
                      <a:pPr algn="ctr" marR="5969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557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1216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0014">
                        <a:lnSpc>
                          <a:spcPts val="1739"/>
                        </a:lnSpc>
                      </a:pPr>
                      <a:r>
                        <a:rPr dirty="0" sz="1600" spc="5">
                          <a:latin typeface="Times New Roman"/>
                          <a:cs typeface="Times New Roman"/>
                        </a:rPr>
                        <a:t>001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934">
                <a:tc>
                  <a:txBody>
                    <a:bodyPr/>
                    <a:lstStyle/>
                    <a:p>
                      <a:pPr algn="ctr" marR="59690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557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10(c)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12165">
                        <a:lnSpc>
                          <a:spcPts val="1739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7635">
                        <a:lnSpc>
                          <a:spcPts val="1739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3172">
                <a:tc>
                  <a:txBody>
                    <a:bodyPr/>
                    <a:lstStyle/>
                    <a:p>
                      <a:pPr algn="ctr" marR="59690">
                        <a:lnSpc>
                          <a:spcPts val="173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7005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23594">
                        <a:lnSpc>
                          <a:spcPts val="1735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01(b)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6839">
                        <a:lnSpc>
                          <a:spcPts val="1735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8818">
                <a:tc>
                  <a:txBody>
                    <a:bodyPr/>
                    <a:lstStyle/>
                    <a:p>
                      <a:pPr algn="ctr" marR="59690">
                        <a:lnSpc>
                          <a:spcPts val="17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9545">
                        <a:lnSpc>
                          <a:spcPts val="170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26769">
                        <a:lnSpc>
                          <a:spcPts val="17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11(d)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ts val="1700"/>
                        </a:lnSpc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101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05687" y="9125203"/>
            <a:ext cx="8331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1</a:t>
            </a:r>
            <a:r>
              <a:rPr dirty="0" baseline="40123" sz="1350" b="1">
                <a:latin typeface="Times New Roman"/>
                <a:cs typeface="Times New Roman"/>
              </a:rPr>
              <a:t>st </a:t>
            </a:r>
            <a:r>
              <a:rPr dirty="0" sz="1400" b="1">
                <a:latin typeface="Times New Roman"/>
                <a:cs typeface="Times New Roman"/>
              </a:rPr>
              <a:t>data</a:t>
            </a:r>
            <a:r>
              <a:rPr dirty="0" sz="1400" spc="-17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8148" y="9125203"/>
            <a:ext cx="875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imes New Roman"/>
                <a:cs typeface="Times New Roman"/>
              </a:rPr>
              <a:t>2</a:t>
            </a:r>
            <a:r>
              <a:rPr dirty="0" baseline="40123" sz="1350" spc="-7" b="1">
                <a:latin typeface="Times New Roman"/>
                <a:cs typeface="Times New Roman"/>
              </a:rPr>
              <a:t>nd </a:t>
            </a:r>
            <a:r>
              <a:rPr dirty="0" sz="1400" b="1">
                <a:latin typeface="Times New Roman"/>
                <a:cs typeface="Times New Roman"/>
              </a:rPr>
              <a:t>data</a:t>
            </a:r>
            <a:r>
              <a:rPr dirty="0" sz="1400" spc="-17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9174" y="9125203"/>
            <a:ext cx="9283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3rd data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0052" y="9125203"/>
            <a:ext cx="8521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4</a:t>
            </a:r>
            <a:r>
              <a:rPr dirty="0" baseline="40123" sz="1350" b="1">
                <a:latin typeface="Times New Roman"/>
                <a:cs typeface="Times New Roman"/>
              </a:rPr>
              <a:t>th </a:t>
            </a:r>
            <a:r>
              <a:rPr dirty="0" sz="1400" b="1">
                <a:latin typeface="Times New Roman"/>
                <a:cs typeface="Times New Roman"/>
              </a:rPr>
              <a:t>data</a:t>
            </a:r>
            <a:r>
              <a:rPr dirty="0" sz="1400" spc="-18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50783" y="9125203"/>
            <a:ext cx="851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5</a:t>
            </a:r>
            <a:r>
              <a:rPr dirty="0" baseline="40123" sz="1350" b="1">
                <a:latin typeface="Times New Roman"/>
                <a:cs typeface="Times New Roman"/>
              </a:rPr>
              <a:t>th </a:t>
            </a:r>
            <a:r>
              <a:rPr dirty="0" sz="1400" b="1">
                <a:latin typeface="Times New Roman"/>
                <a:cs typeface="Times New Roman"/>
              </a:rPr>
              <a:t>data</a:t>
            </a:r>
            <a:r>
              <a:rPr dirty="0" sz="1400" spc="-18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22960" y="6931659"/>
            <a:ext cx="6309360" cy="0"/>
          </a:xfrm>
          <a:custGeom>
            <a:avLst/>
            <a:gdLst/>
            <a:ahLst/>
            <a:cxnLst/>
            <a:rect l="l" t="t" r="r" b="b"/>
            <a:pathLst>
              <a:path w="6309359" h="0">
                <a:moveTo>
                  <a:pt x="0" y="0"/>
                </a:moveTo>
                <a:lnTo>
                  <a:pt x="630936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31519" y="8029575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22960" y="8943975"/>
            <a:ext cx="6309360" cy="0"/>
          </a:xfrm>
          <a:custGeom>
            <a:avLst/>
            <a:gdLst/>
            <a:ahLst/>
            <a:cxnLst/>
            <a:rect l="l" t="t" r="r" b="b"/>
            <a:pathLst>
              <a:path w="6309359" h="0">
                <a:moveTo>
                  <a:pt x="0" y="0"/>
                </a:moveTo>
                <a:lnTo>
                  <a:pt x="6309360" y="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11679" y="5834379"/>
            <a:ext cx="0" cy="3108960"/>
          </a:xfrm>
          <a:custGeom>
            <a:avLst/>
            <a:gdLst/>
            <a:ahLst/>
            <a:cxnLst/>
            <a:rect l="l" t="t" r="r" b="b"/>
            <a:pathLst>
              <a:path w="0" h="3108959">
                <a:moveTo>
                  <a:pt x="0" y="0"/>
                </a:moveTo>
                <a:lnTo>
                  <a:pt x="0" y="310896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83279" y="5834379"/>
            <a:ext cx="0" cy="3108960"/>
          </a:xfrm>
          <a:custGeom>
            <a:avLst/>
            <a:gdLst/>
            <a:ahLst/>
            <a:cxnLst/>
            <a:rect l="l" t="t" r="r" b="b"/>
            <a:pathLst>
              <a:path w="0" h="3108959">
                <a:moveTo>
                  <a:pt x="0" y="0"/>
                </a:moveTo>
                <a:lnTo>
                  <a:pt x="0" y="310896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54879" y="5834379"/>
            <a:ext cx="0" cy="3108960"/>
          </a:xfrm>
          <a:custGeom>
            <a:avLst/>
            <a:gdLst/>
            <a:ahLst/>
            <a:cxnLst/>
            <a:rect l="l" t="t" r="r" b="b"/>
            <a:pathLst>
              <a:path w="0" h="3108959">
                <a:moveTo>
                  <a:pt x="0" y="0"/>
                </a:moveTo>
                <a:lnTo>
                  <a:pt x="0" y="310896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43600" y="5834379"/>
            <a:ext cx="0" cy="3108960"/>
          </a:xfrm>
          <a:custGeom>
            <a:avLst/>
            <a:gdLst/>
            <a:ahLst/>
            <a:cxnLst/>
            <a:rect l="l" t="t" r="r" b="b"/>
            <a:pathLst>
              <a:path w="0" h="3108959">
                <a:moveTo>
                  <a:pt x="0" y="0"/>
                </a:moveTo>
                <a:lnTo>
                  <a:pt x="0" y="310896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040880" y="5834379"/>
            <a:ext cx="0" cy="3108960"/>
          </a:xfrm>
          <a:custGeom>
            <a:avLst/>
            <a:gdLst/>
            <a:ahLst/>
            <a:cxnLst/>
            <a:rect l="l" t="t" r="r" b="b"/>
            <a:pathLst>
              <a:path w="0" h="3108959">
                <a:moveTo>
                  <a:pt x="0" y="0"/>
                </a:moveTo>
                <a:lnTo>
                  <a:pt x="0" y="3108960"/>
                </a:lnTo>
              </a:path>
            </a:pathLst>
          </a:custGeom>
          <a:ln w="9525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16610" y="5709919"/>
            <a:ext cx="1195070" cy="76200"/>
          </a:xfrm>
          <a:custGeom>
            <a:avLst/>
            <a:gdLst/>
            <a:ahLst/>
            <a:cxnLst/>
            <a:rect l="l" t="t" r="r" b="b"/>
            <a:pathLst>
              <a:path w="1195070" h="76200">
                <a:moveTo>
                  <a:pt x="1118870" y="0"/>
                </a:moveTo>
                <a:lnTo>
                  <a:pt x="1118870" y="76200"/>
                </a:lnTo>
                <a:lnTo>
                  <a:pt x="1182370" y="44450"/>
                </a:lnTo>
                <a:lnTo>
                  <a:pt x="1135126" y="44450"/>
                </a:lnTo>
                <a:lnTo>
                  <a:pt x="1137920" y="41655"/>
                </a:lnTo>
                <a:lnTo>
                  <a:pt x="1137920" y="34543"/>
                </a:lnTo>
                <a:lnTo>
                  <a:pt x="1135126" y="31750"/>
                </a:lnTo>
                <a:lnTo>
                  <a:pt x="1182370" y="31750"/>
                </a:lnTo>
                <a:lnTo>
                  <a:pt x="1118870" y="0"/>
                </a:lnTo>
                <a:close/>
              </a:path>
              <a:path w="1195070" h="76200">
                <a:moveTo>
                  <a:pt x="1118870" y="31750"/>
                </a:moveTo>
                <a:lnTo>
                  <a:pt x="284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50"/>
                </a:lnTo>
                <a:lnTo>
                  <a:pt x="1118870" y="44450"/>
                </a:lnTo>
                <a:lnTo>
                  <a:pt x="1118870" y="31750"/>
                </a:lnTo>
                <a:close/>
              </a:path>
              <a:path w="1195070" h="76200">
                <a:moveTo>
                  <a:pt x="1182370" y="31750"/>
                </a:moveTo>
                <a:lnTo>
                  <a:pt x="1135126" y="31750"/>
                </a:lnTo>
                <a:lnTo>
                  <a:pt x="1137920" y="34543"/>
                </a:lnTo>
                <a:lnTo>
                  <a:pt x="1137920" y="41655"/>
                </a:lnTo>
                <a:lnTo>
                  <a:pt x="1135126" y="44450"/>
                </a:lnTo>
                <a:lnTo>
                  <a:pt x="1182370" y="44450"/>
                </a:lnTo>
                <a:lnTo>
                  <a:pt x="1195070" y="38100"/>
                </a:lnTo>
                <a:lnTo>
                  <a:pt x="118237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05329" y="5704839"/>
            <a:ext cx="1377950" cy="76200"/>
          </a:xfrm>
          <a:custGeom>
            <a:avLst/>
            <a:gdLst/>
            <a:ahLst/>
            <a:cxnLst/>
            <a:rect l="l" t="t" r="r" b="b"/>
            <a:pathLst>
              <a:path w="1377950" h="76200">
                <a:moveTo>
                  <a:pt x="1301749" y="0"/>
                </a:moveTo>
                <a:lnTo>
                  <a:pt x="1301749" y="76200"/>
                </a:lnTo>
                <a:lnTo>
                  <a:pt x="1365249" y="44450"/>
                </a:lnTo>
                <a:lnTo>
                  <a:pt x="1318006" y="44450"/>
                </a:lnTo>
                <a:lnTo>
                  <a:pt x="1320799" y="41656"/>
                </a:lnTo>
                <a:lnTo>
                  <a:pt x="1320799" y="34544"/>
                </a:lnTo>
                <a:lnTo>
                  <a:pt x="1318006" y="31750"/>
                </a:lnTo>
                <a:lnTo>
                  <a:pt x="1365249" y="31750"/>
                </a:lnTo>
                <a:lnTo>
                  <a:pt x="1301749" y="0"/>
                </a:lnTo>
                <a:close/>
              </a:path>
              <a:path w="1377950" h="76200">
                <a:moveTo>
                  <a:pt x="1301749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1301749" y="44450"/>
                </a:lnTo>
                <a:lnTo>
                  <a:pt x="1301749" y="31750"/>
                </a:lnTo>
                <a:close/>
              </a:path>
              <a:path w="1377950" h="76200">
                <a:moveTo>
                  <a:pt x="1365249" y="31750"/>
                </a:moveTo>
                <a:lnTo>
                  <a:pt x="1318006" y="31750"/>
                </a:lnTo>
                <a:lnTo>
                  <a:pt x="1320799" y="34544"/>
                </a:lnTo>
                <a:lnTo>
                  <a:pt x="1320799" y="41656"/>
                </a:lnTo>
                <a:lnTo>
                  <a:pt x="1318006" y="44450"/>
                </a:lnTo>
                <a:lnTo>
                  <a:pt x="1365249" y="44450"/>
                </a:lnTo>
                <a:lnTo>
                  <a:pt x="1377949" y="38100"/>
                </a:lnTo>
                <a:lnTo>
                  <a:pt x="136524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76929" y="5704839"/>
            <a:ext cx="1377950" cy="76200"/>
          </a:xfrm>
          <a:custGeom>
            <a:avLst/>
            <a:gdLst/>
            <a:ahLst/>
            <a:cxnLst/>
            <a:rect l="l" t="t" r="r" b="b"/>
            <a:pathLst>
              <a:path w="1377950" h="76200">
                <a:moveTo>
                  <a:pt x="1301750" y="0"/>
                </a:moveTo>
                <a:lnTo>
                  <a:pt x="1301750" y="76200"/>
                </a:lnTo>
                <a:lnTo>
                  <a:pt x="1365250" y="44450"/>
                </a:lnTo>
                <a:lnTo>
                  <a:pt x="1318006" y="44450"/>
                </a:lnTo>
                <a:lnTo>
                  <a:pt x="1320800" y="41656"/>
                </a:lnTo>
                <a:lnTo>
                  <a:pt x="1320800" y="34544"/>
                </a:lnTo>
                <a:lnTo>
                  <a:pt x="1318006" y="31750"/>
                </a:lnTo>
                <a:lnTo>
                  <a:pt x="1365250" y="31750"/>
                </a:lnTo>
                <a:lnTo>
                  <a:pt x="1301750" y="0"/>
                </a:lnTo>
                <a:close/>
              </a:path>
              <a:path w="1377950" h="76200">
                <a:moveTo>
                  <a:pt x="13017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1301750" y="44450"/>
                </a:lnTo>
                <a:lnTo>
                  <a:pt x="1301750" y="31750"/>
                </a:lnTo>
                <a:close/>
              </a:path>
              <a:path w="1377950" h="76200">
                <a:moveTo>
                  <a:pt x="1365250" y="31750"/>
                </a:moveTo>
                <a:lnTo>
                  <a:pt x="1318006" y="31750"/>
                </a:lnTo>
                <a:lnTo>
                  <a:pt x="1320800" y="34544"/>
                </a:lnTo>
                <a:lnTo>
                  <a:pt x="1320800" y="41656"/>
                </a:lnTo>
                <a:lnTo>
                  <a:pt x="1318006" y="44450"/>
                </a:lnTo>
                <a:lnTo>
                  <a:pt x="1365250" y="44450"/>
                </a:lnTo>
                <a:lnTo>
                  <a:pt x="1377950" y="38100"/>
                </a:lnTo>
                <a:lnTo>
                  <a:pt x="1365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48529" y="5704839"/>
            <a:ext cx="1195070" cy="76200"/>
          </a:xfrm>
          <a:custGeom>
            <a:avLst/>
            <a:gdLst/>
            <a:ahLst/>
            <a:cxnLst/>
            <a:rect l="l" t="t" r="r" b="b"/>
            <a:pathLst>
              <a:path w="1195070" h="76200">
                <a:moveTo>
                  <a:pt x="1118870" y="0"/>
                </a:moveTo>
                <a:lnTo>
                  <a:pt x="1118870" y="76200"/>
                </a:lnTo>
                <a:lnTo>
                  <a:pt x="1182370" y="44450"/>
                </a:lnTo>
                <a:lnTo>
                  <a:pt x="1135126" y="44450"/>
                </a:lnTo>
                <a:lnTo>
                  <a:pt x="1137920" y="41656"/>
                </a:lnTo>
                <a:lnTo>
                  <a:pt x="1137920" y="34544"/>
                </a:lnTo>
                <a:lnTo>
                  <a:pt x="1135126" y="31750"/>
                </a:lnTo>
                <a:lnTo>
                  <a:pt x="1182370" y="31750"/>
                </a:lnTo>
                <a:lnTo>
                  <a:pt x="1118870" y="0"/>
                </a:lnTo>
                <a:close/>
              </a:path>
              <a:path w="1195070" h="76200">
                <a:moveTo>
                  <a:pt x="111887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1118870" y="44450"/>
                </a:lnTo>
                <a:lnTo>
                  <a:pt x="1118870" y="31750"/>
                </a:lnTo>
                <a:close/>
              </a:path>
              <a:path w="1195070" h="76200">
                <a:moveTo>
                  <a:pt x="1182370" y="31750"/>
                </a:moveTo>
                <a:lnTo>
                  <a:pt x="1135126" y="31750"/>
                </a:lnTo>
                <a:lnTo>
                  <a:pt x="1137920" y="34544"/>
                </a:lnTo>
                <a:lnTo>
                  <a:pt x="1137920" y="41656"/>
                </a:lnTo>
                <a:lnTo>
                  <a:pt x="1135126" y="44450"/>
                </a:lnTo>
                <a:lnTo>
                  <a:pt x="1182370" y="44450"/>
                </a:lnTo>
                <a:lnTo>
                  <a:pt x="1195070" y="38100"/>
                </a:lnTo>
                <a:lnTo>
                  <a:pt x="118237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937250" y="5704839"/>
            <a:ext cx="1103630" cy="76200"/>
          </a:xfrm>
          <a:custGeom>
            <a:avLst/>
            <a:gdLst/>
            <a:ahLst/>
            <a:cxnLst/>
            <a:rect l="l" t="t" r="r" b="b"/>
            <a:pathLst>
              <a:path w="1103629" h="76200">
                <a:moveTo>
                  <a:pt x="1027429" y="0"/>
                </a:moveTo>
                <a:lnTo>
                  <a:pt x="1027429" y="76200"/>
                </a:lnTo>
                <a:lnTo>
                  <a:pt x="1090929" y="44450"/>
                </a:lnTo>
                <a:lnTo>
                  <a:pt x="1043685" y="44450"/>
                </a:lnTo>
                <a:lnTo>
                  <a:pt x="1046479" y="41656"/>
                </a:lnTo>
                <a:lnTo>
                  <a:pt x="1046479" y="34544"/>
                </a:lnTo>
                <a:lnTo>
                  <a:pt x="1043685" y="31750"/>
                </a:lnTo>
                <a:lnTo>
                  <a:pt x="1090929" y="31750"/>
                </a:lnTo>
                <a:lnTo>
                  <a:pt x="1027429" y="0"/>
                </a:lnTo>
                <a:close/>
              </a:path>
              <a:path w="1103629" h="76200">
                <a:moveTo>
                  <a:pt x="1027429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1027429" y="44450"/>
                </a:lnTo>
                <a:lnTo>
                  <a:pt x="1027429" y="31750"/>
                </a:lnTo>
                <a:close/>
              </a:path>
              <a:path w="1103629" h="76200">
                <a:moveTo>
                  <a:pt x="1090929" y="31750"/>
                </a:moveTo>
                <a:lnTo>
                  <a:pt x="1043685" y="31750"/>
                </a:lnTo>
                <a:lnTo>
                  <a:pt x="1046479" y="34544"/>
                </a:lnTo>
                <a:lnTo>
                  <a:pt x="1046479" y="41656"/>
                </a:lnTo>
                <a:lnTo>
                  <a:pt x="1043685" y="44450"/>
                </a:lnTo>
                <a:lnTo>
                  <a:pt x="1090929" y="44450"/>
                </a:lnTo>
                <a:lnTo>
                  <a:pt x="1103629" y="38100"/>
                </a:lnTo>
                <a:lnTo>
                  <a:pt x="109092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15708" y="5735700"/>
            <a:ext cx="1196340" cy="2293620"/>
          </a:xfrm>
          <a:custGeom>
            <a:avLst/>
            <a:gdLst/>
            <a:ahLst/>
            <a:cxnLst/>
            <a:rect l="l" t="t" r="r" b="b"/>
            <a:pathLst>
              <a:path w="1196339" h="2293620">
                <a:moveTo>
                  <a:pt x="1155197" y="2228524"/>
                </a:moveTo>
                <a:lnTo>
                  <a:pt x="1127010" y="2243201"/>
                </a:lnTo>
                <a:lnTo>
                  <a:pt x="1195971" y="2293239"/>
                </a:lnTo>
                <a:lnTo>
                  <a:pt x="1195168" y="2244217"/>
                </a:lnTo>
                <a:lnTo>
                  <a:pt x="1166507" y="2244217"/>
                </a:lnTo>
                <a:lnTo>
                  <a:pt x="1162697" y="2242947"/>
                </a:lnTo>
                <a:lnTo>
                  <a:pt x="1155197" y="2228524"/>
                </a:lnTo>
                <a:close/>
              </a:path>
              <a:path w="1196339" h="2293620">
                <a:moveTo>
                  <a:pt x="1166483" y="2222648"/>
                </a:moveTo>
                <a:lnTo>
                  <a:pt x="1155197" y="2228524"/>
                </a:lnTo>
                <a:lnTo>
                  <a:pt x="1162697" y="2242947"/>
                </a:lnTo>
                <a:lnTo>
                  <a:pt x="1166507" y="2244217"/>
                </a:lnTo>
                <a:lnTo>
                  <a:pt x="1169555" y="2242566"/>
                </a:lnTo>
                <a:lnTo>
                  <a:pt x="1172730" y="2240915"/>
                </a:lnTo>
                <a:lnTo>
                  <a:pt x="1173873" y="2237105"/>
                </a:lnTo>
                <a:lnTo>
                  <a:pt x="1172349" y="2233930"/>
                </a:lnTo>
                <a:lnTo>
                  <a:pt x="1166483" y="2222648"/>
                </a:lnTo>
                <a:close/>
              </a:path>
              <a:path w="1196339" h="2293620">
                <a:moveTo>
                  <a:pt x="1194574" y="2208022"/>
                </a:moveTo>
                <a:lnTo>
                  <a:pt x="1166483" y="2222648"/>
                </a:lnTo>
                <a:lnTo>
                  <a:pt x="1172349" y="2233930"/>
                </a:lnTo>
                <a:lnTo>
                  <a:pt x="1173873" y="2237105"/>
                </a:lnTo>
                <a:lnTo>
                  <a:pt x="1172730" y="2240915"/>
                </a:lnTo>
                <a:lnTo>
                  <a:pt x="1169555" y="2242566"/>
                </a:lnTo>
                <a:lnTo>
                  <a:pt x="1166507" y="2244217"/>
                </a:lnTo>
                <a:lnTo>
                  <a:pt x="1195168" y="2244217"/>
                </a:lnTo>
                <a:lnTo>
                  <a:pt x="1194574" y="2208022"/>
                </a:lnTo>
                <a:close/>
              </a:path>
              <a:path w="1196339" h="2293620">
                <a:moveTo>
                  <a:pt x="7429" y="0"/>
                </a:moveTo>
                <a:lnTo>
                  <a:pt x="4318" y="1650"/>
                </a:lnTo>
                <a:lnTo>
                  <a:pt x="1206" y="3175"/>
                </a:lnTo>
                <a:lnTo>
                  <a:pt x="0" y="7112"/>
                </a:lnTo>
                <a:lnTo>
                  <a:pt x="1612" y="10160"/>
                </a:lnTo>
                <a:lnTo>
                  <a:pt x="1155197" y="2228524"/>
                </a:lnTo>
                <a:lnTo>
                  <a:pt x="1166483" y="2222648"/>
                </a:lnTo>
                <a:lnTo>
                  <a:pt x="12890" y="4318"/>
                </a:lnTo>
                <a:lnTo>
                  <a:pt x="11264" y="1143"/>
                </a:lnTo>
                <a:lnTo>
                  <a:pt x="7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04441" y="5735700"/>
            <a:ext cx="1379220" cy="2293620"/>
          </a:xfrm>
          <a:custGeom>
            <a:avLst/>
            <a:gdLst/>
            <a:ahLst/>
            <a:cxnLst/>
            <a:rect l="l" t="t" r="r" b="b"/>
            <a:pathLst>
              <a:path w="1379220" h="2293620">
                <a:moveTo>
                  <a:pt x="1334205" y="2231169"/>
                </a:moveTo>
                <a:lnTo>
                  <a:pt x="1306957" y="2247519"/>
                </a:lnTo>
                <a:lnTo>
                  <a:pt x="1378838" y="2293239"/>
                </a:lnTo>
                <a:lnTo>
                  <a:pt x="1375237" y="2245995"/>
                </a:lnTo>
                <a:lnTo>
                  <a:pt x="1346454" y="2245995"/>
                </a:lnTo>
                <a:lnTo>
                  <a:pt x="1342517" y="2245106"/>
                </a:lnTo>
                <a:lnTo>
                  <a:pt x="1340738" y="2242058"/>
                </a:lnTo>
                <a:lnTo>
                  <a:pt x="1334205" y="2231169"/>
                </a:lnTo>
                <a:close/>
              </a:path>
              <a:path w="1379220" h="2293620">
                <a:moveTo>
                  <a:pt x="1345094" y="2224636"/>
                </a:moveTo>
                <a:lnTo>
                  <a:pt x="1334205" y="2231169"/>
                </a:lnTo>
                <a:lnTo>
                  <a:pt x="1340738" y="2242058"/>
                </a:lnTo>
                <a:lnTo>
                  <a:pt x="1342517" y="2245106"/>
                </a:lnTo>
                <a:lnTo>
                  <a:pt x="1346454" y="2245995"/>
                </a:lnTo>
                <a:lnTo>
                  <a:pt x="1349374" y="2244217"/>
                </a:lnTo>
                <a:lnTo>
                  <a:pt x="1352422" y="2242439"/>
                </a:lnTo>
                <a:lnTo>
                  <a:pt x="1353438" y="2238502"/>
                </a:lnTo>
                <a:lnTo>
                  <a:pt x="1351660" y="2235581"/>
                </a:lnTo>
                <a:lnTo>
                  <a:pt x="1345094" y="2224636"/>
                </a:lnTo>
                <a:close/>
              </a:path>
              <a:path w="1379220" h="2293620">
                <a:moveTo>
                  <a:pt x="1372361" y="2208276"/>
                </a:moveTo>
                <a:lnTo>
                  <a:pt x="1345094" y="2224636"/>
                </a:lnTo>
                <a:lnTo>
                  <a:pt x="1351660" y="2235581"/>
                </a:lnTo>
                <a:lnTo>
                  <a:pt x="1353438" y="2238502"/>
                </a:lnTo>
                <a:lnTo>
                  <a:pt x="1352422" y="2242439"/>
                </a:lnTo>
                <a:lnTo>
                  <a:pt x="1349374" y="2244217"/>
                </a:lnTo>
                <a:lnTo>
                  <a:pt x="1346454" y="2245995"/>
                </a:lnTo>
                <a:lnTo>
                  <a:pt x="1375237" y="2245995"/>
                </a:lnTo>
                <a:lnTo>
                  <a:pt x="1372361" y="2208276"/>
                </a:lnTo>
                <a:close/>
              </a:path>
              <a:path w="1379220" h="2293620">
                <a:moveTo>
                  <a:pt x="6984" y="0"/>
                </a:moveTo>
                <a:lnTo>
                  <a:pt x="3936" y="1778"/>
                </a:lnTo>
                <a:lnTo>
                  <a:pt x="1015" y="3556"/>
                </a:lnTo>
                <a:lnTo>
                  <a:pt x="0" y="7493"/>
                </a:lnTo>
                <a:lnTo>
                  <a:pt x="1777" y="10541"/>
                </a:lnTo>
                <a:lnTo>
                  <a:pt x="1334205" y="2231169"/>
                </a:lnTo>
                <a:lnTo>
                  <a:pt x="1345094" y="2224636"/>
                </a:lnTo>
                <a:lnTo>
                  <a:pt x="12700" y="3937"/>
                </a:lnTo>
                <a:lnTo>
                  <a:pt x="10921" y="1016"/>
                </a:lnTo>
                <a:lnTo>
                  <a:pt x="69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76040" y="5735700"/>
            <a:ext cx="1379220" cy="2293620"/>
          </a:xfrm>
          <a:custGeom>
            <a:avLst/>
            <a:gdLst/>
            <a:ahLst/>
            <a:cxnLst/>
            <a:rect l="l" t="t" r="r" b="b"/>
            <a:pathLst>
              <a:path w="1379220" h="2293620">
                <a:moveTo>
                  <a:pt x="1334205" y="2231169"/>
                </a:moveTo>
                <a:lnTo>
                  <a:pt x="1306957" y="2247519"/>
                </a:lnTo>
                <a:lnTo>
                  <a:pt x="1378839" y="2293239"/>
                </a:lnTo>
                <a:lnTo>
                  <a:pt x="1375237" y="2245995"/>
                </a:lnTo>
                <a:lnTo>
                  <a:pt x="1346454" y="2245995"/>
                </a:lnTo>
                <a:lnTo>
                  <a:pt x="1342517" y="2245106"/>
                </a:lnTo>
                <a:lnTo>
                  <a:pt x="1340739" y="2242058"/>
                </a:lnTo>
                <a:lnTo>
                  <a:pt x="1334205" y="2231169"/>
                </a:lnTo>
                <a:close/>
              </a:path>
              <a:path w="1379220" h="2293620">
                <a:moveTo>
                  <a:pt x="1345094" y="2224636"/>
                </a:moveTo>
                <a:lnTo>
                  <a:pt x="1334205" y="2231169"/>
                </a:lnTo>
                <a:lnTo>
                  <a:pt x="1340739" y="2242058"/>
                </a:lnTo>
                <a:lnTo>
                  <a:pt x="1342517" y="2245106"/>
                </a:lnTo>
                <a:lnTo>
                  <a:pt x="1346454" y="2245995"/>
                </a:lnTo>
                <a:lnTo>
                  <a:pt x="1349375" y="2244217"/>
                </a:lnTo>
                <a:lnTo>
                  <a:pt x="1352423" y="2242439"/>
                </a:lnTo>
                <a:lnTo>
                  <a:pt x="1353439" y="2238502"/>
                </a:lnTo>
                <a:lnTo>
                  <a:pt x="1351661" y="2235581"/>
                </a:lnTo>
                <a:lnTo>
                  <a:pt x="1345094" y="2224636"/>
                </a:lnTo>
                <a:close/>
              </a:path>
              <a:path w="1379220" h="2293620">
                <a:moveTo>
                  <a:pt x="1372362" y="2208276"/>
                </a:moveTo>
                <a:lnTo>
                  <a:pt x="1345094" y="2224636"/>
                </a:lnTo>
                <a:lnTo>
                  <a:pt x="1351661" y="2235581"/>
                </a:lnTo>
                <a:lnTo>
                  <a:pt x="1353439" y="2238502"/>
                </a:lnTo>
                <a:lnTo>
                  <a:pt x="1352423" y="2242439"/>
                </a:lnTo>
                <a:lnTo>
                  <a:pt x="1349375" y="2244217"/>
                </a:lnTo>
                <a:lnTo>
                  <a:pt x="1346454" y="2245995"/>
                </a:lnTo>
                <a:lnTo>
                  <a:pt x="1375237" y="2245995"/>
                </a:lnTo>
                <a:lnTo>
                  <a:pt x="1372362" y="2208276"/>
                </a:lnTo>
                <a:close/>
              </a:path>
              <a:path w="1379220" h="2293620">
                <a:moveTo>
                  <a:pt x="6985" y="0"/>
                </a:moveTo>
                <a:lnTo>
                  <a:pt x="3937" y="1778"/>
                </a:lnTo>
                <a:lnTo>
                  <a:pt x="1016" y="3556"/>
                </a:lnTo>
                <a:lnTo>
                  <a:pt x="0" y="7493"/>
                </a:lnTo>
                <a:lnTo>
                  <a:pt x="1778" y="10541"/>
                </a:lnTo>
                <a:lnTo>
                  <a:pt x="1334205" y="2231169"/>
                </a:lnTo>
                <a:lnTo>
                  <a:pt x="1345094" y="2224636"/>
                </a:lnTo>
                <a:lnTo>
                  <a:pt x="12700" y="3937"/>
                </a:lnTo>
                <a:lnTo>
                  <a:pt x="10922" y="1016"/>
                </a:lnTo>
                <a:lnTo>
                  <a:pt x="6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47640" y="5735700"/>
            <a:ext cx="1196340" cy="2293620"/>
          </a:xfrm>
          <a:custGeom>
            <a:avLst/>
            <a:gdLst/>
            <a:ahLst/>
            <a:cxnLst/>
            <a:rect l="l" t="t" r="r" b="b"/>
            <a:pathLst>
              <a:path w="1196339" h="2293620">
                <a:moveTo>
                  <a:pt x="1155185" y="2228524"/>
                </a:moveTo>
                <a:lnTo>
                  <a:pt x="1126998" y="2243201"/>
                </a:lnTo>
                <a:lnTo>
                  <a:pt x="1195959" y="2293239"/>
                </a:lnTo>
                <a:lnTo>
                  <a:pt x="1195155" y="2244217"/>
                </a:lnTo>
                <a:lnTo>
                  <a:pt x="1166495" y="2244217"/>
                </a:lnTo>
                <a:lnTo>
                  <a:pt x="1162685" y="2242947"/>
                </a:lnTo>
                <a:lnTo>
                  <a:pt x="1155185" y="2228524"/>
                </a:lnTo>
                <a:close/>
              </a:path>
              <a:path w="1196339" h="2293620">
                <a:moveTo>
                  <a:pt x="1166470" y="2222648"/>
                </a:moveTo>
                <a:lnTo>
                  <a:pt x="1155185" y="2228524"/>
                </a:lnTo>
                <a:lnTo>
                  <a:pt x="1162685" y="2242947"/>
                </a:lnTo>
                <a:lnTo>
                  <a:pt x="1166495" y="2244217"/>
                </a:lnTo>
                <a:lnTo>
                  <a:pt x="1169543" y="2242566"/>
                </a:lnTo>
                <a:lnTo>
                  <a:pt x="1172718" y="2240915"/>
                </a:lnTo>
                <a:lnTo>
                  <a:pt x="1173861" y="2237105"/>
                </a:lnTo>
                <a:lnTo>
                  <a:pt x="1172337" y="2233930"/>
                </a:lnTo>
                <a:lnTo>
                  <a:pt x="1166470" y="2222648"/>
                </a:lnTo>
                <a:close/>
              </a:path>
              <a:path w="1196339" h="2293620">
                <a:moveTo>
                  <a:pt x="1194562" y="2208022"/>
                </a:moveTo>
                <a:lnTo>
                  <a:pt x="1166470" y="2222648"/>
                </a:lnTo>
                <a:lnTo>
                  <a:pt x="1172337" y="2233930"/>
                </a:lnTo>
                <a:lnTo>
                  <a:pt x="1173861" y="2237105"/>
                </a:lnTo>
                <a:lnTo>
                  <a:pt x="1172718" y="2240915"/>
                </a:lnTo>
                <a:lnTo>
                  <a:pt x="1169543" y="2242566"/>
                </a:lnTo>
                <a:lnTo>
                  <a:pt x="1166495" y="2244217"/>
                </a:lnTo>
                <a:lnTo>
                  <a:pt x="1195155" y="2244217"/>
                </a:lnTo>
                <a:lnTo>
                  <a:pt x="1194562" y="2208022"/>
                </a:lnTo>
                <a:close/>
              </a:path>
              <a:path w="1196339" h="2293620">
                <a:moveTo>
                  <a:pt x="7366" y="0"/>
                </a:moveTo>
                <a:lnTo>
                  <a:pt x="4318" y="1650"/>
                </a:lnTo>
                <a:lnTo>
                  <a:pt x="1143" y="3175"/>
                </a:lnTo>
                <a:lnTo>
                  <a:pt x="0" y="7112"/>
                </a:lnTo>
                <a:lnTo>
                  <a:pt x="1650" y="10160"/>
                </a:lnTo>
                <a:lnTo>
                  <a:pt x="1155185" y="2228524"/>
                </a:lnTo>
                <a:lnTo>
                  <a:pt x="1166470" y="2222648"/>
                </a:lnTo>
                <a:lnTo>
                  <a:pt x="12826" y="4318"/>
                </a:lnTo>
                <a:lnTo>
                  <a:pt x="11303" y="1143"/>
                </a:lnTo>
                <a:lnTo>
                  <a:pt x="73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936360" y="5735700"/>
            <a:ext cx="1106170" cy="2293620"/>
          </a:xfrm>
          <a:custGeom>
            <a:avLst/>
            <a:gdLst/>
            <a:ahLst/>
            <a:cxnLst/>
            <a:rect l="l" t="t" r="r" b="b"/>
            <a:pathLst>
              <a:path w="1106170" h="2293620">
                <a:moveTo>
                  <a:pt x="1065859" y="2227272"/>
                </a:moveTo>
                <a:lnTo>
                  <a:pt x="1037209" y="2241042"/>
                </a:lnTo>
                <a:lnTo>
                  <a:pt x="1104518" y="2293239"/>
                </a:lnTo>
                <a:lnTo>
                  <a:pt x="1105339" y="2243201"/>
                </a:lnTo>
                <a:lnTo>
                  <a:pt x="1076579" y="2243201"/>
                </a:lnTo>
                <a:lnTo>
                  <a:pt x="1072895" y="2241931"/>
                </a:lnTo>
                <a:lnTo>
                  <a:pt x="1065859" y="2227272"/>
                </a:lnTo>
                <a:close/>
              </a:path>
              <a:path w="1106170" h="2293620">
                <a:moveTo>
                  <a:pt x="1077277" y="2221785"/>
                </a:moveTo>
                <a:lnTo>
                  <a:pt x="1065859" y="2227272"/>
                </a:lnTo>
                <a:lnTo>
                  <a:pt x="1072895" y="2241931"/>
                </a:lnTo>
                <a:lnTo>
                  <a:pt x="1076579" y="2243201"/>
                </a:lnTo>
                <a:lnTo>
                  <a:pt x="1082929" y="2240153"/>
                </a:lnTo>
                <a:lnTo>
                  <a:pt x="1084325" y="2236343"/>
                </a:lnTo>
                <a:lnTo>
                  <a:pt x="1082802" y="2233295"/>
                </a:lnTo>
                <a:lnTo>
                  <a:pt x="1077277" y="2221785"/>
                </a:lnTo>
                <a:close/>
              </a:path>
              <a:path w="1106170" h="2293620">
                <a:moveTo>
                  <a:pt x="1105915" y="2208022"/>
                </a:moveTo>
                <a:lnTo>
                  <a:pt x="1077277" y="2221785"/>
                </a:lnTo>
                <a:lnTo>
                  <a:pt x="1082802" y="2233295"/>
                </a:lnTo>
                <a:lnTo>
                  <a:pt x="1084325" y="2236343"/>
                </a:lnTo>
                <a:lnTo>
                  <a:pt x="1082929" y="2240153"/>
                </a:lnTo>
                <a:lnTo>
                  <a:pt x="1076579" y="2243201"/>
                </a:lnTo>
                <a:lnTo>
                  <a:pt x="1105339" y="2243201"/>
                </a:lnTo>
                <a:lnTo>
                  <a:pt x="1105915" y="2208022"/>
                </a:lnTo>
                <a:close/>
              </a:path>
              <a:path w="1106170" h="2293620">
                <a:moveTo>
                  <a:pt x="7619" y="0"/>
                </a:moveTo>
                <a:lnTo>
                  <a:pt x="1269" y="3048"/>
                </a:lnTo>
                <a:lnTo>
                  <a:pt x="0" y="6858"/>
                </a:lnTo>
                <a:lnTo>
                  <a:pt x="1065859" y="2227272"/>
                </a:lnTo>
                <a:lnTo>
                  <a:pt x="1077277" y="2221785"/>
                </a:lnTo>
                <a:lnTo>
                  <a:pt x="11429" y="1270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04567" y="6931659"/>
            <a:ext cx="1379220" cy="1104900"/>
          </a:xfrm>
          <a:custGeom>
            <a:avLst/>
            <a:gdLst/>
            <a:ahLst/>
            <a:cxnLst/>
            <a:rect l="l" t="t" r="r" b="b"/>
            <a:pathLst>
              <a:path w="1379220" h="1104900">
                <a:moveTo>
                  <a:pt x="1315194" y="42610"/>
                </a:moveTo>
                <a:lnTo>
                  <a:pt x="3175" y="1092327"/>
                </a:lnTo>
                <a:lnTo>
                  <a:pt x="381" y="1094486"/>
                </a:lnTo>
                <a:lnTo>
                  <a:pt x="0" y="1098550"/>
                </a:lnTo>
                <a:lnTo>
                  <a:pt x="2158" y="1101217"/>
                </a:lnTo>
                <a:lnTo>
                  <a:pt x="4318" y="1104011"/>
                </a:lnTo>
                <a:lnTo>
                  <a:pt x="8381" y="1104392"/>
                </a:lnTo>
                <a:lnTo>
                  <a:pt x="1323156" y="52547"/>
                </a:lnTo>
                <a:lnTo>
                  <a:pt x="1315194" y="42610"/>
                </a:lnTo>
                <a:close/>
              </a:path>
              <a:path w="1379220" h="1104900">
                <a:moveTo>
                  <a:pt x="1363710" y="32512"/>
                </a:moveTo>
                <a:lnTo>
                  <a:pt x="1327911" y="32512"/>
                </a:lnTo>
                <a:lnTo>
                  <a:pt x="1331848" y="33020"/>
                </a:lnTo>
                <a:lnTo>
                  <a:pt x="1334134" y="35687"/>
                </a:lnTo>
                <a:lnTo>
                  <a:pt x="1336294" y="38481"/>
                </a:lnTo>
                <a:lnTo>
                  <a:pt x="1335785" y="42418"/>
                </a:lnTo>
                <a:lnTo>
                  <a:pt x="1323156" y="52547"/>
                </a:lnTo>
                <a:lnTo>
                  <a:pt x="1343024" y="77343"/>
                </a:lnTo>
                <a:lnTo>
                  <a:pt x="1363710" y="32512"/>
                </a:lnTo>
                <a:close/>
              </a:path>
              <a:path w="1379220" h="1104900">
                <a:moveTo>
                  <a:pt x="1327911" y="32512"/>
                </a:moveTo>
                <a:lnTo>
                  <a:pt x="1325118" y="34671"/>
                </a:lnTo>
                <a:lnTo>
                  <a:pt x="1315194" y="42610"/>
                </a:lnTo>
                <a:lnTo>
                  <a:pt x="1323156" y="52547"/>
                </a:lnTo>
                <a:lnTo>
                  <a:pt x="1335785" y="42418"/>
                </a:lnTo>
                <a:lnTo>
                  <a:pt x="1336294" y="38481"/>
                </a:lnTo>
                <a:lnTo>
                  <a:pt x="1334134" y="35687"/>
                </a:lnTo>
                <a:lnTo>
                  <a:pt x="1331848" y="33020"/>
                </a:lnTo>
                <a:lnTo>
                  <a:pt x="1327911" y="32512"/>
                </a:lnTo>
                <a:close/>
              </a:path>
              <a:path w="1379220" h="1104900">
                <a:moveTo>
                  <a:pt x="1378711" y="0"/>
                </a:moveTo>
                <a:lnTo>
                  <a:pt x="1295399" y="17907"/>
                </a:lnTo>
                <a:lnTo>
                  <a:pt x="1315194" y="42610"/>
                </a:lnTo>
                <a:lnTo>
                  <a:pt x="1325118" y="34671"/>
                </a:lnTo>
                <a:lnTo>
                  <a:pt x="1327911" y="32512"/>
                </a:lnTo>
                <a:lnTo>
                  <a:pt x="1363710" y="32512"/>
                </a:lnTo>
                <a:lnTo>
                  <a:pt x="13787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004441" y="8022335"/>
            <a:ext cx="1379220" cy="922019"/>
          </a:xfrm>
          <a:custGeom>
            <a:avLst/>
            <a:gdLst/>
            <a:ahLst/>
            <a:cxnLst/>
            <a:rect l="l" t="t" r="r" b="b"/>
            <a:pathLst>
              <a:path w="1379220" h="922020">
                <a:moveTo>
                  <a:pt x="1311912" y="884641"/>
                </a:moveTo>
                <a:lnTo>
                  <a:pt x="1294257" y="911098"/>
                </a:lnTo>
                <a:lnTo>
                  <a:pt x="1378838" y="921639"/>
                </a:lnTo>
                <a:lnTo>
                  <a:pt x="1362852" y="893699"/>
                </a:lnTo>
                <a:lnTo>
                  <a:pt x="1325371" y="893699"/>
                </a:lnTo>
                <a:lnTo>
                  <a:pt x="1322450" y="891667"/>
                </a:lnTo>
                <a:lnTo>
                  <a:pt x="1311912" y="884641"/>
                </a:lnTo>
                <a:close/>
              </a:path>
              <a:path w="1379220" h="922020">
                <a:moveTo>
                  <a:pt x="1318970" y="874064"/>
                </a:moveTo>
                <a:lnTo>
                  <a:pt x="1311912" y="884641"/>
                </a:lnTo>
                <a:lnTo>
                  <a:pt x="1322450" y="891667"/>
                </a:lnTo>
                <a:lnTo>
                  <a:pt x="1325371" y="893699"/>
                </a:lnTo>
                <a:lnTo>
                  <a:pt x="1329308" y="892810"/>
                </a:lnTo>
                <a:lnTo>
                  <a:pt x="1331341" y="889889"/>
                </a:lnTo>
                <a:lnTo>
                  <a:pt x="1333245" y="886968"/>
                </a:lnTo>
                <a:lnTo>
                  <a:pt x="1332483" y="883031"/>
                </a:lnTo>
                <a:lnTo>
                  <a:pt x="1329562" y="881126"/>
                </a:lnTo>
                <a:lnTo>
                  <a:pt x="1318970" y="874064"/>
                </a:lnTo>
                <a:close/>
              </a:path>
              <a:path w="1379220" h="922020">
                <a:moveTo>
                  <a:pt x="1336547" y="847725"/>
                </a:moveTo>
                <a:lnTo>
                  <a:pt x="1318970" y="874064"/>
                </a:lnTo>
                <a:lnTo>
                  <a:pt x="1329562" y="881126"/>
                </a:lnTo>
                <a:lnTo>
                  <a:pt x="1332483" y="883031"/>
                </a:lnTo>
                <a:lnTo>
                  <a:pt x="1333245" y="886968"/>
                </a:lnTo>
                <a:lnTo>
                  <a:pt x="1331341" y="889889"/>
                </a:lnTo>
                <a:lnTo>
                  <a:pt x="1329308" y="892810"/>
                </a:lnTo>
                <a:lnTo>
                  <a:pt x="1325371" y="893699"/>
                </a:lnTo>
                <a:lnTo>
                  <a:pt x="1362852" y="893699"/>
                </a:lnTo>
                <a:lnTo>
                  <a:pt x="1336547" y="847725"/>
                </a:lnTo>
                <a:close/>
              </a:path>
              <a:path w="1379220" h="922020">
                <a:moveTo>
                  <a:pt x="7873" y="0"/>
                </a:moveTo>
                <a:lnTo>
                  <a:pt x="3936" y="762"/>
                </a:lnTo>
                <a:lnTo>
                  <a:pt x="1904" y="3683"/>
                </a:lnTo>
                <a:lnTo>
                  <a:pt x="0" y="6604"/>
                </a:lnTo>
                <a:lnTo>
                  <a:pt x="761" y="10541"/>
                </a:lnTo>
                <a:lnTo>
                  <a:pt x="3682" y="12573"/>
                </a:lnTo>
                <a:lnTo>
                  <a:pt x="1311912" y="884641"/>
                </a:lnTo>
                <a:lnTo>
                  <a:pt x="1318970" y="874064"/>
                </a:lnTo>
                <a:lnTo>
                  <a:pt x="10794" y="1905"/>
                </a:lnTo>
                <a:lnTo>
                  <a:pt x="787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76167" y="6931659"/>
            <a:ext cx="1379220" cy="1104900"/>
          </a:xfrm>
          <a:custGeom>
            <a:avLst/>
            <a:gdLst/>
            <a:ahLst/>
            <a:cxnLst/>
            <a:rect l="l" t="t" r="r" b="b"/>
            <a:pathLst>
              <a:path w="1379220" h="1104900">
                <a:moveTo>
                  <a:pt x="1315194" y="42610"/>
                </a:moveTo>
                <a:lnTo>
                  <a:pt x="3175" y="1092327"/>
                </a:lnTo>
                <a:lnTo>
                  <a:pt x="381" y="1094486"/>
                </a:lnTo>
                <a:lnTo>
                  <a:pt x="0" y="1098550"/>
                </a:lnTo>
                <a:lnTo>
                  <a:pt x="2159" y="1101217"/>
                </a:lnTo>
                <a:lnTo>
                  <a:pt x="4318" y="1104011"/>
                </a:lnTo>
                <a:lnTo>
                  <a:pt x="8382" y="1104392"/>
                </a:lnTo>
                <a:lnTo>
                  <a:pt x="1323156" y="52547"/>
                </a:lnTo>
                <a:lnTo>
                  <a:pt x="1315194" y="42610"/>
                </a:lnTo>
                <a:close/>
              </a:path>
              <a:path w="1379220" h="1104900">
                <a:moveTo>
                  <a:pt x="1363710" y="32512"/>
                </a:moveTo>
                <a:lnTo>
                  <a:pt x="1327912" y="32512"/>
                </a:lnTo>
                <a:lnTo>
                  <a:pt x="1331849" y="33020"/>
                </a:lnTo>
                <a:lnTo>
                  <a:pt x="1334135" y="35687"/>
                </a:lnTo>
                <a:lnTo>
                  <a:pt x="1336294" y="38481"/>
                </a:lnTo>
                <a:lnTo>
                  <a:pt x="1335786" y="42418"/>
                </a:lnTo>
                <a:lnTo>
                  <a:pt x="1323156" y="52547"/>
                </a:lnTo>
                <a:lnTo>
                  <a:pt x="1343025" y="77343"/>
                </a:lnTo>
                <a:lnTo>
                  <a:pt x="1363710" y="32512"/>
                </a:lnTo>
                <a:close/>
              </a:path>
              <a:path w="1379220" h="1104900">
                <a:moveTo>
                  <a:pt x="1327912" y="32512"/>
                </a:moveTo>
                <a:lnTo>
                  <a:pt x="1325118" y="34671"/>
                </a:lnTo>
                <a:lnTo>
                  <a:pt x="1315194" y="42610"/>
                </a:lnTo>
                <a:lnTo>
                  <a:pt x="1323156" y="52547"/>
                </a:lnTo>
                <a:lnTo>
                  <a:pt x="1335786" y="42418"/>
                </a:lnTo>
                <a:lnTo>
                  <a:pt x="1336294" y="38481"/>
                </a:lnTo>
                <a:lnTo>
                  <a:pt x="1334135" y="35687"/>
                </a:lnTo>
                <a:lnTo>
                  <a:pt x="1331849" y="33020"/>
                </a:lnTo>
                <a:lnTo>
                  <a:pt x="1327912" y="32512"/>
                </a:lnTo>
                <a:close/>
              </a:path>
              <a:path w="1379220" h="1104900">
                <a:moveTo>
                  <a:pt x="1378712" y="0"/>
                </a:moveTo>
                <a:lnTo>
                  <a:pt x="1295400" y="17907"/>
                </a:lnTo>
                <a:lnTo>
                  <a:pt x="1315194" y="42610"/>
                </a:lnTo>
                <a:lnTo>
                  <a:pt x="1325118" y="34671"/>
                </a:lnTo>
                <a:lnTo>
                  <a:pt x="1327912" y="32512"/>
                </a:lnTo>
                <a:lnTo>
                  <a:pt x="1363710" y="32512"/>
                </a:lnTo>
                <a:lnTo>
                  <a:pt x="13787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76040" y="8022335"/>
            <a:ext cx="1379220" cy="922019"/>
          </a:xfrm>
          <a:custGeom>
            <a:avLst/>
            <a:gdLst/>
            <a:ahLst/>
            <a:cxnLst/>
            <a:rect l="l" t="t" r="r" b="b"/>
            <a:pathLst>
              <a:path w="1379220" h="922020">
                <a:moveTo>
                  <a:pt x="1311912" y="884641"/>
                </a:moveTo>
                <a:lnTo>
                  <a:pt x="1294257" y="911098"/>
                </a:lnTo>
                <a:lnTo>
                  <a:pt x="1378839" y="921639"/>
                </a:lnTo>
                <a:lnTo>
                  <a:pt x="1362852" y="893699"/>
                </a:lnTo>
                <a:lnTo>
                  <a:pt x="1325372" y="893699"/>
                </a:lnTo>
                <a:lnTo>
                  <a:pt x="1322451" y="891667"/>
                </a:lnTo>
                <a:lnTo>
                  <a:pt x="1311912" y="884641"/>
                </a:lnTo>
                <a:close/>
              </a:path>
              <a:path w="1379220" h="922020">
                <a:moveTo>
                  <a:pt x="1318970" y="874064"/>
                </a:moveTo>
                <a:lnTo>
                  <a:pt x="1311912" y="884641"/>
                </a:lnTo>
                <a:lnTo>
                  <a:pt x="1322451" y="891667"/>
                </a:lnTo>
                <a:lnTo>
                  <a:pt x="1325372" y="893699"/>
                </a:lnTo>
                <a:lnTo>
                  <a:pt x="1329309" y="892810"/>
                </a:lnTo>
                <a:lnTo>
                  <a:pt x="1331341" y="889889"/>
                </a:lnTo>
                <a:lnTo>
                  <a:pt x="1333246" y="886968"/>
                </a:lnTo>
                <a:lnTo>
                  <a:pt x="1332484" y="883031"/>
                </a:lnTo>
                <a:lnTo>
                  <a:pt x="1329563" y="881126"/>
                </a:lnTo>
                <a:lnTo>
                  <a:pt x="1318970" y="874064"/>
                </a:lnTo>
                <a:close/>
              </a:path>
              <a:path w="1379220" h="922020">
                <a:moveTo>
                  <a:pt x="1336548" y="847725"/>
                </a:moveTo>
                <a:lnTo>
                  <a:pt x="1318970" y="874064"/>
                </a:lnTo>
                <a:lnTo>
                  <a:pt x="1329563" y="881126"/>
                </a:lnTo>
                <a:lnTo>
                  <a:pt x="1332484" y="883031"/>
                </a:lnTo>
                <a:lnTo>
                  <a:pt x="1333246" y="886968"/>
                </a:lnTo>
                <a:lnTo>
                  <a:pt x="1331341" y="889889"/>
                </a:lnTo>
                <a:lnTo>
                  <a:pt x="1329309" y="892810"/>
                </a:lnTo>
                <a:lnTo>
                  <a:pt x="1325372" y="893699"/>
                </a:lnTo>
                <a:lnTo>
                  <a:pt x="1362852" y="893699"/>
                </a:lnTo>
                <a:lnTo>
                  <a:pt x="1336548" y="847725"/>
                </a:lnTo>
                <a:close/>
              </a:path>
              <a:path w="1379220" h="922020">
                <a:moveTo>
                  <a:pt x="7874" y="0"/>
                </a:moveTo>
                <a:lnTo>
                  <a:pt x="3937" y="762"/>
                </a:lnTo>
                <a:lnTo>
                  <a:pt x="1905" y="3683"/>
                </a:lnTo>
                <a:lnTo>
                  <a:pt x="0" y="6604"/>
                </a:lnTo>
                <a:lnTo>
                  <a:pt x="762" y="10541"/>
                </a:lnTo>
                <a:lnTo>
                  <a:pt x="3683" y="12573"/>
                </a:lnTo>
                <a:lnTo>
                  <a:pt x="1311912" y="884641"/>
                </a:lnTo>
                <a:lnTo>
                  <a:pt x="1318970" y="874064"/>
                </a:lnTo>
                <a:lnTo>
                  <a:pt x="10795" y="1905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47895" y="6931659"/>
            <a:ext cx="1195705" cy="1104265"/>
          </a:xfrm>
          <a:custGeom>
            <a:avLst/>
            <a:gdLst/>
            <a:ahLst/>
            <a:cxnLst/>
            <a:rect l="l" t="t" r="r" b="b"/>
            <a:pathLst>
              <a:path w="1195704" h="1104265">
                <a:moveTo>
                  <a:pt x="1135418" y="46993"/>
                </a:moveTo>
                <a:lnTo>
                  <a:pt x="2666" y="1092581"/>
                </a:lnTo>
                <a:lnTo>
                  <a:pt x="126" y="1094994"/>
                </a:lnTo>
                <a:lnTo>
                  <a:pt x="0" y="1099058"/>
                </a:lnTo>
                <a:lnTo>
                  <a:pt x="2285" y="1101598"/>
                </a:lnTo>
                <a:lnTo>
                  <a:pt x="4699" y="1104138"/>
                </a:lnTo>
                <a:lnTo>
                  <a:pt x="8762" y="1104265"/>
                </a:lnTo>
                <a:lnTo>
                  <a:pt x="11302" y="1101979"/>
                </a:lnTo>
                <a:lnTo>
                  <a:pt x="1144085" y="56363"/>
                </a:lnTo>
                <a:lnTo>
                  <a:pt x="1135418" y="46993"/>
                </a:lnTo>
                <a:close/>
              </a:path>
              <a:path w="1195704" h="1104265">
                <a:moveTo>
                  <a:pt x="1182071" y="36068"/>
                </a:moveTo>
                <a:lnTo>
                  <a:pt x="1147317" y="36068"/>
                </a:lnTo>
                <a:lnTo>
                  <a:pt x="1151381" y="36195"/>
                </a:lnTo>
                <a:lnTo>
                  <a:pt x="1156080" y="41401"/>
                </a:lnTo>
                <a:lnTo>
                  <a:pt x="1155953" y="45338"/>
                </a:lnTo>
                <a:lnTo>
                  <a:pt x="1153414" y="47751"/>
                </a:lnTo>
                <a:lnTo>
                  <a:pt x="1144085" y="56363"/>
                </a:lnTo>
                <a:lnTo>
                  <a:pt x="1165605" y="79628"/>
                </a:lnTo>
                <a:lnTo>
                  <a:pt x="1182071" y="36068"/>
                </a:lnTo>
                <a:close/>
              </a:path>
              <a:path w="1195704" h="1104265">
                <a:moveTo>
                  <a:pt x="1147317" y="36068"/>
                </a:moveTo>
                <a:lnTo>
                  <a:pt x="1144777" y="38353"/>
                </a:lnTo>
                <a:lnTo>
                  <a:pt x="1135418" y="46993"/>
                </a:lnTo>
                <a:lnTo>
                  <a:pt x="1144085" y="56363"/>
                </a:lnTo>
                <a:lnTo>
                  <a:pt x="1153414" y="47751"/>
                </a:lnTo>
                <a:lnTo>
                  <a:pt x="1155953" y="45338"/>
                </a:lnTo>
                <a:lnTo>
                  <a:pt x="1156080" y="41401"/>
                </a:lnTo>
                <a:lnTo>
                  <a:pt x="1151381" y="36195"/>
                </a:lnTo>
                <a:lnTo>
                  <a:pt x="1147317" y="36068"/>
                </a:lnTo>
                <a:close/>
              </a:path>
              <a:path w="1195704" h="1104265">
                <a:moveTo>
                  <a:pt x="1195704" y="0"/>
                </a:moveTo>
                <a:lnTo>
                  <a:pt x="1113916" y="23749"/>
                </a:lnTo>
                <a:lnTo>
                  <a:pt x="1135418" y="46993"/>
                </a:lnTo>
                <a:lnTo>
                  <a:pt x="1144777" y="38353"/>
                </a:lnTo>
                <a:lnTo>
                  <a:pt x="1147317" y="36068"/>
                </a:lnTo>
                <a:lnTo>
                  <a:pt x="1182071" y="36068"/>
                </a:lnTo>
                <a:lnTo>
                  <a:pt x="1195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47767" y="8022463"/>
            <a:ext cx="1196340" cy="922019"/>
          </a:xfrm>
          <a:custGeom>
            <a:avLst/>
            <a:gdLst/>
            <a:ahLst/>
            <a:cxnLst/>
            <a:rect l="l" t="t" r="r" b="b"/>
            <a:pathLst>
              <a:path w="1196339" h="922020">
                <a:moveTo>
                  <a:pt x="1131537" y="880123"/>
                </a:moveTo>
                <a:lnTo>
                  <a:pt x="1112266" y="905256"/>
                </a:lnTo>
                <a:lnTo>
                  <a:pt x="1195832" y="921512"/>
                </a:lnTo>
                <a:lnTo>
                  <a:pt x="1180553" y="890016"/>
                </a:lnTo>
                <a:lnTo>
                  <a:pt x="1144397" y="890016"/>
                </a:lnTo>
                <a:lnTo>
                  <a:pt x="1131537" y="880123"/>
                </a:lnTo>
                <a:close/>
              </a:path>
              <a:path w="1196339" h="922020">
                <a:moveTo>
                  <a:pt x="1139255" y="870058"/>
                </a:moveTo>
                <a:lnTo>
                  <a:pt x="1131537" y="880123"/>
                </a:lnTo>
                <a:lnTo>
                  <a:pt x="1144397" y="890016"/>
                </a:lnTo>
                <a:lnTo>
                  <a:pt x="1148334" y="889508"/>
                </a:lnTo>
                <a:lnTo>
                  <a:pt x="1152652" y="883920"/>
                </a:lnTo>
                <a:lnTo>
                  <a:pt x="1152144" y="879856"/>
                </a:lnTo>
                <a:lnTo>
                  <a:pt x="1149350" y="877824"/>
                </a:lnTo>
                <a:lnTo>
                  <a:pt x="1139255" y="870058"/>
                </a:lnTo>
                <a:close/>
              </a:path>
              <a:path w="1196339" h="922020">
                <a:moveTo>
                  <a:pt x="1158621" y="844804"/>
                </a:moveTo>
                <a:lnTo>
                  <a:pt x="1139255" y="870058"/>
                </a:lnTo>
                <a:lnTo>
                  <a:pt x="1149350" y="877824"/>
                </a:lnTo>
                <a:lnTo>
                  <a:pt x="1152144" y="879856"/>
                </a:lnTo>
                <a:lnTo>
                  <a:pt x="1152652" y="883920"/>
                </a:lnTo>
                <a:lnTo>
                  <a:pt x="1148334" y="889508"/>
                </a:lnTo>
                <a:lnTo>
                  <a:pt x="1144397" y="890016"/>
                </a:lnTo>
                <a:lnTo>
                  <a:pt x="1180553" y="890016"/>
                </a:lnTo>
                <a:lnTo>
                  <a:pt x="1158621" y="844804"/>
                </a:lnTo>
                <a:close/>
              </a:path>
              <a:path w="1196339" h="922020">
                <a:moveTo>
                  <a:pt x="8255" y="0"/>
                </a:moveTo>
                <a:lnTo>
                  <a:pt x="4191" y="508"/>
                </a:lnTo>
                <a:lnTo>
                  <a:pt x="0" y="5969"/>
                </a:lnTo>
                <a:lnTo>
                  <a:pt x="508" y="10033"/>
                </a:lnTo>
                <a:lnTo>
                  <a:pt x="1131537" y="880123"/>
                </a:lnTo>
                <a:lnTo>
                  <a:pt x="1139255" y="870058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936615" y="6931659"/>
            <a:ext cx="1104265" cy="1104265"/>
          </a:xfrm>
          <a:custGeom>
            <a:avLst/>
            <a:gdLst/>
            <a:ahLst/>
            <a:cxnLst/>
            <a:rect l="l" t="t" r="r" b="b"/>
            <a:pathLst>
              <a:path w="1104265" h="1104265">
                <a:moveTo>
                  <a:pt x="1045909" y="49340"/>
                </a:moveTo>
                <a:lnTo>
                  <a:pt x="2539" y="1092835"/>
                </a:lnTo>
                <a:lnTo>
                  <a:pt x="0" y="1095248"/>
                </a:lnTo>
                <a:lnTo>
                  <a:pt x="0" y="1099312"/>
                </a:lnTo>
                <a:lnTo>
                  <a:pt x="2539" y="1101725"/>
                </a:lnTo>
                <a:lnTo>
                  <a:pt x="4952" y="1104265"/>
                </a:lnTo>
                <a:lnTo>
                  <a:pt x="9017" y="1104265"/>
                </a:lnTo>
                <a:lnTo>
                  <a:pt x="11430" y="1101725"/>
                </a:lnTo>
                <a:lnTo>
                  <a:pt x="1054924" y="58355"/>
                </a:lnTo>
                <a:lnTo>
                  <a:pt x="1045909" y="49340"/>
                </a:lnTo>
                <a:close/>
              </a:path>
              <a:path w="1104265" h="1104265">
                <a:moveTo>
                  <a:pt x="1091607" y="37973"/>
                </a:moveTo>
                <a:lnTo>
                  <a:pt x="1061339" y="37973"/>
                </a:lnTo>
                <a:lnTo>
                  <a:pt x="1063879" y="40386"/>
                </a:lnTo>
                <a:lnTo>
                  <a:pt x="1066291" y="42925"/>
                </a:lnTo>
                <a:lnTo>
                  <a:pt x="1066291" y="46862"/>
                </a:lnTo>
                <a:lnTo>
                  <a:pt x="1063879" y="49402"/>
                </a:lnTo>
                <a:lnTo>
                  <a:pt x="1054924" y="58355"/>
                </a:lnTo>
                <a:lnTo>
                  <a:pt x="1077340" y="80772"/>
                </a:lnTo>
                <a:lnTo>
                  <a:pt x="1091607" y="37973"/>
                </a:lnTo>
                <a:close/>
              </a:path>
              <a:path w="1104265" h="1104265">
                <a:moveTo>
                  <a:pt x="1061339" y="37973"/>
                </a:moveTo>
                <a:lnTo>
                  <a:pt x="1057402" y="37973"/>
                </a:lnTo>
                <a:lnTo>
                  <a:pt x="1054862" y="40386"/>
                </a:lnTo>
                <a:lnTo>
                  <a:pt x="1045909" y="49340"/>
                </a:lnTo>
                <a:lnTo>
                  <a:pt x="1054924" y="58355"/>
                </a:lnTo>
                <a:lnTo>
                  <a:pt x="1063938" y="49340"/>
                </a:lnTo>
                <a:lnTo>
                  <a:pt x="1066291" y="46862"/>
                </a:lnTo>
                <a:lnTo>
                  <a:pt x="1066291" y="42925"/>
                </a:lnTo>
                <a:lnTo>
                  <a:pt x="1063879" y="40386"/>
                </a:lnTo>
                <a:lnTo>
                  <a:pt x="1061339" y="37973"/>
                </a:lnTo>
                <a:close/>
              </a:path>
              <a:path w="1104265" h="1104265">
                <a:moveTo>
                  <a:pt x="1104264" y="0"/>
                </a:moveTo>
                <a:lnTo>
                  <a:pt x="1023492" y="26924"/>
                </a:lnTo>
                <a:lnTo>
                  <a:pt x="1045909" y="49340"/>
                </a:lnTo>
                <a:lnTo>
                  <a:pt x="1054862" y="40386"/>
                </a:lnTo>
                <a:lnTo>
                  <a:pt x="1057402" y="37973"/>
                </a:lnTo>
                <a:lnTo>
                  <a:pt x="1091607" y="37973"/>
                </a:lnTo>
                <a:lnTo>
                  <a:pt x="11042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36488" y="8022463"/>
            <a:ext cx="1104900" cy="922019"/>
          </a:xfrm>
          <a:custGeom>
            <a:avLst/>
            <a:gdLst/>
            <a:ahLst/>
            <a:cxnLst/>
            <a:rect l="l" t="t" r="r" b="b"/>
            <a:pathLst>
              <a:path w="1104900" h="922020">
                <a:moveTo>
                  <a:pt x="1041786" y="877553"/>
                </a:moveTo>
                <a:lnTo>
                  <a:pt x="1021461" y="901954"/>
                </a:lnTo>
                <a:lnTo>
                  <a:pt x="1104391" y="921512"/>
                </a:lnTo>
                <a:lnTo>
                  <a:pt x="1089726" y="887984"/>
                </a:lnTo>
                <a:lnTo>
                  <a:pt x="1054227" y="887984"/>
                </a:lnTo>
                <a:lnTo>
                  <a:pt x="1051560" y="885698"/>
                </a:lnTo>
                <a:lnTo>
                  <a:pt x="1041786" y="877553"/>
                </a:lnTo>
                <a:close/>
              </a:path>
              <a:path w="1104900" h="922020">
                <a:moveTo>
                  <a:pt x="1049924" y="867783"/>
                </a:moveTo>
                <a:lnTo>
                  <a:pt x="1041786" y="877553"/>
                </a:lnTo>
                <a:lnTo>
                  <a:pt x="1051560" y="885698"/>
                </a:lnTo>
                <a:lnTo>
                  <a:pt x="1054227" y="887984"/>
                </a:lnTo>
                <a:lnTo>
                  <a:pt x="1058290" y="887603"/>
                </a:lnTo>
                <a:lnTo>
                  <a:pt x="1060450" y="884936"/>
                </a:lnTo>
                <a:lnTo>
                  <a:pt x="1062736" y="882269"/>
                </a:lnTo>
                <a:lnTo>
                  <a:pt x="1062355" y="878205"/>
                </a:lnTo>
                <a:lnTo>
                  <a:pt x="1059688" y="875919"/>
                </a:lnTo>
                <a:lnTo>
                  <a:pt x="1049924" y="867783"/>
                </a:lnTo>
                <a:close/>
              </a:path>
              <a:path w="1104900" h="922020">
                <a:moveTo>
                  <a:pt x="1070229" y="843407"/>
                </a:moveTo>
                <a:lnTo>
                  <a:pt x="1049924" y="867783"/>
                </a:lnTo>
                <a:lnTo>
                  <a:pt x="1059688" y="875919"/>
                </a:lnTo>
                <a:lnTo>
                  <a:pt x="1062355" y="878205"/>
                </a:lnTo>
                <a:lnTo>
                  <a:pt x="1062736" y="882269"/>
                </a:lnTo>
                <a:lnTo>
                  <a:pt x="1060450" y="884936"/>
                </a:lnTo>
                <a:lnTo>
                  <a:pt x="1058290" y="887603"/>
                </a:lnTo>
                <a:lnTo>
                  <a:pt x="1054227" y="887984"/>
                </a:lnTo>
                <a:lnTo>
                  <a:pt x="1089726" y="887984"/>
                </a:lnTo>
                <a:lnTo>
                  <a:pt x="1070229" y="843407"/>
                </a:lnTo>
                <a:close/>
              </a:path>
              <a:path w="1104900" h="922020">
                <a:moveTo>
                  <a:pt x="8509" y="0"/>
                </a:moveTo>
                <a:lnTo>
                  <a:pt x="4445" y="381"/>
                </a:lnTo>
                <a:lnTo>
                  <a:pt x="2286" y="3048"/>
                </a:lnTo>
                <a:lnTo>
                  <a:pt x="0" y="5715"/>
                </a:lnTo>
                <a:lnTo>
                  <a:pt x="381" y="9779"/>
                </a:lnTo>
                <a:lnTo>
                  <a:pt x="3048" y="11938"/>
                </a:lnTo>
                <a:lnTo>
                  <a:pt x="1041786" y="877553"/>
                </a:lnTo>
                <a:lnTo>
                  <a:pt x="1049924" y="867783"/>
                </a:lnTo>
                <a:lnTo>
                  <a:pt x="11175" y="2286"/>
                </a:lnTo>
                <a:lnTo>
                  <a:pt x="8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76167" y="5742939"/>
            <a:ext cx="1379220" cy="1196340"/>
          </a:xfrm>
          <a:custGeom>
            <a:avLst/>
            <a:gdLst/>
            <a:ahLst/>
            <a:cxnLst/>
            <a:rect l="l" t="t" r="r" b="b"/>
            <a:pathLst>
              <a:path w="1379220" h="1196340">
                <a:moveTo>
                  <a:pt x="1316961" y="45109"/>
                </a:moveTo>
                <a:lnTo>
                  <a:pt x="254" y="1186180"/>
                </a:lnTo>
                <a:lnTo>
                  <a:pt x="0" y="1190244"/>
                </a:lnTo>
                <a:lnTo>
                  <a:pt x="4572" y="1195578"/>
                </a:lnTo>
                <a:lnTo>
                  <a:pt x="8636" y="1195832"/>
                </a:lnTo>
                <a:lnTo>
                  <a:pt x="1325265" y="54702"/>
                </a:lnTo>
                <a:lnTo>
                  <a:pt x="1316961" y="45109"/>
                </a:lnTo>
                <a:close/>
              </a:path>
              <a:path w="1379220" h="1196340">
                <a:moveTo>
                  <a:pt x="1364392" y="34544"/>
                </a:moveTo>
                <a:lnTo>
                  <a:pt x="1329182" y="34544"/>
                </a:lnTo>
                <a:lnTo>
                  <a:pt x="1333246" y="34798"/>
                </a:lnTo>
                <a:lnTo>
                  <a:pt x="1337818" y="40132"/>
                </a:lnTo>
                <a:lnTo>
                  <a:pt x="1337564" y="44069"/>
                </a:lnTo>
                <a:lnTo>
                  <a:pt x="1325265" y="54702"/>
                </a:lnTo>
                <a:lnTo>
                  <a:pt x="1346073" y="78740"/>
                </a:lnTo>
                <a:lnTo>
                  <a:pt x="1364392" y="34544"/>
                </a:lnTo>
                <a:close/>
              </a:path>
              <a:path w="1379220" h="1196340">
                <a:moveTo>
                  <a:pt x="1329182" y="34544"/>
                </a:moveTo>
                <a:lnTo>
                  <a:pt x="1316961" y="45109"/>
                </a:lnTo>
                <a:lnTo>
                  <a:pt x="1325265" y="54702"/>
                </a:lnTo>
                <a:lnTo>
                  <a:pt x="1337564" y="44069"/>
                </a:lnTo>
                <a:lnTo>
                  <a:pt x="1337818" y="40132"/>
                </a:lnTo>
                <a:lnTo>
                  <a:pt x="1333246" y="34798"/>
                </a:lnTo>
                <a:lnTo>
                  <a:pt x="1329182" y="34544"/>
                </a:lnTo>
                <a:close/>
              </a:path>
              <a:path w="1379220" h="1196340">
                <a:moveTo>
                  <a:pt x="1378712" y="0"/>
                </a:moveTo>
                <a:lnTo>
                  <a:pt x="1296162" y="21082"/>
                </a:lnTo>
                <a:lnTo>
                  <a:pt x="1316961" y="45109"/>
                </a:lnTo>
                <a:lnTo>
                  <a:pt x="1329182" y="34544"/>
                </a:lnTo>
                <a:lnTo>
                  <a:pt x="1364392" y="34544"/>
                </a:lnTo>
                <a:lnTo>
                  <a:pt x="13787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76167" y="6924547"/>
            <a:ext cx="1379220" cy="1104900"/>
          </a:xfrm>
          <a:custGeom>
            <a:avLst/>
            <a:gdLst/>
            <a:ahLst/>
            <a:cxnLst/>
            <a:rect l="l" t="t" r="r" b="b"/>
            <a:pathLst>
              <a:path w="1379220" h="1104900">
                <a:moveTo>
                  <a:pt x="1315194" y="1061781"/>
                </a:moveTo>
                <a:lnTo>
                  <a:pt x="1295400" y="1086485"/>
                </a:lnTo>
                <a:lnTo>
                  <a:pt x="1378712" y="1104392"/>
                </a:lnTo>
                <a:lnTo>
                  <a:pt x="1363710" y="1071880"/>
                </a:lnTo>
                <a:lnTo>
                  <a:pt x="1327912" y="1071880"/>
                </a:lnTo>
                <a:lnTo>
                  <a:pt x="1325118" y="1069721"/>
                </a:lnTo>
                <a:lnTo>
                  <a:pt x="1315194" y="1061781"/>
                </a:lnTo>
                <a:close/>
              </a:path>
              <a:path w="1379220" h="1104900">
                <a:moveTo>
                  <a:pt x="1323156" y="1051844"/>
                </a:moveTo>
                <a:lnTo>
                  <a:pt x="1315194" y="1061781"/>
                </a:lnTo>
                <a:lnTo>
                  <a:pt x="1325118" y="1069721"/>
                </a:lnTo>
                <a:lnTo>
                  <a:pt x="1327912" y="1071880"/>
                </a:lnTo>
                <a:lnTo>
                  <a:pt x="1331849" y="1071372"/>
                </a:lnTo>
                <a:lnTo>
                  <a:pt x="1334135" y="1068705"/>
                </a:lnTo>
                <a:lnTo>
                  <a:pt x="1336294" y="1065911"/>
                </a:lnTo>
                <a:lnTo>
                  <a:pt x="1335786" y="1061974"/>
                </a:lnTo>
                <a:lnTo>
                  <a:pt x="1323156" y="1051844"/>
                </a:lnTo>
                <a:close/>
              </a:path>
              <a:path w="1379220" h="1104900">
                <a:moveTo>
                  <a:pt x="1343025" y="1027049"/>
                </a:moveTo>
                <a:lnTo>
                  <a:pt x="1323156" y="1051844"/>
                </a:lnTo>
                <a:lnTo>
                  <a:pt x="1335786" y="1061974"/>
                </a:lnTo>
                <a:lnTo>
                  <a:pt x="1336294" y="1065911"/>
                </a:lnTo>
                <a:lnTo>
                  <a:pt x="1334135" y="1068705"/>
                </a:lnTo>
                <a:lnTo>
                  <a:pt x="1331849" y="1071372"/>
                </a:lnTo>
                <a:lnTo>
                  <a:pt x="1327912" y="1071880"/>
                </a:lnTo>
                <a:lnTo>
                  <a:pt x="1363710" y="1071880"/>
                </a:lnTo>
                <a:lnTo>
                  <a:pt x="1343025" y="1027049"/>
                </a:lnTo>
                <a:close/>
              </a:path>
              <a:path w="1379220" h="1104900">
                <a:moveTo>
                  <a:pt x="8382" y="0"/>
                </a:moveTo>
                <a:lnTo>
                  <a:pt x="4318" y="381"/>
                </a:lnTo>
                <a:lnTo>
                  <a:pt x="2159" y="3175"/>
                </a:lnTo>
                <a:lnTo>
                  <a:pt x="0" y="5842"/>
                </a:lnTo>
                <a:lnTo>
                  <a:pt x="381" y="9906"/>
                </a:lnTo>
                <a:lnTo>
                  <a:pt x="3175" y="12065"/>
                </a:lnTo>
                <a:lnTo>
                  <a:pt x="1315194" y="1061781"/>
                </a:lnTo>
                <a:lnTo>
                  <a:pt x="1323156" y="1051844"/>
                </a:lnTo>
                <a:lnTo>
                  <a:pt x="83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47895" y="5742939"/>
            <a:ext cx="1195705" cy="1195705"/>
          </a:xfrm>
          <a:custGeom>
            <a:avLst/>
            <a:gdLst/>
            <a:ahLst/>
            <a:cxnLst/>
            <a:rect l="l" t="t" r="r" b="b"/>
            <a:pathLst>
              <a:path w="1195704" h="1195704">
                <a:moveTo>
                  <a:pt x="1137348" y="49339"/>
                </a:moveTo>
                <a:lnTo>
                  <a:pt x="2539" y="1184275"/>
                </a:lnTo>
                <a:lnTo>
                  <a:pt x="0" y="1186688"/>
                </a:lnTo>
                <a:lnTo>
                  <a:pt x="0" y="1190752"/>
                </a:lnTo>
                <a:lnTo>
                  <a:pt x="2539" y="1193165"/>
                </a:lnTo>
                <a:lnTo>
                  <a:pt x="4952" y="1195705"/>
                </a:lnTo>
                <a:lnTo>
                  <a:pt x="9016" y="1195705"/>
                </a:lnTo>
                <a:lnTo>
                  <a:pt x="11429" y="1193165"/>
                </a:lnTo>
                <a:lnTo>
                  <a:pt x="1146365" y="58356"/>
                </a:lnTo>
                <a:lnTo>
                  <a:pt x="1137348" y="49339"/>
                </a:lnTo>
                <a:close/>
              </a:path>
              <a:path w="1195704" h="1195704">
                <a:moveTo>
                  <a:pt x="1183047" y="37973"/>
                </a:moveTo>
                <a:lnTo>
                  <a:pt x="1152778" y="37973"/>
                </a:lnTo>
                <a:lnTo>
                  <a:pt x="1155318" y="40386"/>
                </a:lnTo>
                <a:lnTo>
                  <a:pt x="1157731" y="42926"/>
                </a:lnTo>
                <a:lnTo>
                  <a:pt x="1157731" y="46863"/>
                </a:lnTo>
                <a:lnTo>
                  <a:pt x="1155318" y="49403"/>
                </a:lnTo>
                <a:lnTo>
                  <a:pt x="1146365" y="58356"/>
                </a:lnTo>
                <a:lnTo>
                  <a:pt x="1168780" y="80772"/>
                </a:lnTo>
                <a:lnTo>
                  <a:pt x="1183047" y="37973"/>
                </a:lnTo>
                <a:close/>
              </a:path>
              <a:path w="1195704" h="1195704">
                <a:moveTo>
                  <a:pt x="1152778" y="37973"/>
                </a:moveTo>
                <a:lnTo>
                  <a:pt x="1148841" y="37973"/>
                </a:lnTo>
                <a:lnTo>
                  <a:pt x="1146302" y="40386"/>
                </a:lnTo>
                <a:lnTo>
                  <a:pt x="1137348" y="49339"/>
                </a:lnTo>
                <a:lnTo>
                  <a:pt x="1146365" y="58356"/>
                </a:lnTo>
                <a:lnTo>
                  <a:pt x="1155378" y="49339"/>
                </a:lnTo>
                <a:lnTo>
                  <a:pt x="1157731" y="46863"/>
                </a:lnTo>
                <a:lnTo>
                  <a:pt x="1157731" y="42926"/>
                </a:lnTo>
                <a:lnTo>
                  <a:pt x="1155318" y="40386"/>
                </a:lnTo>
                <a:lnTo>
                  <a:pt x="1152778" y="37973"/>
                </a:lnTo>
                <a:close/>
              </a:path>
              <a:path w="1195704" h="1195704">
                <a:moveTo>
                  <a:pt x="1195704" y="0"/>
                </a:moveTo>
                <a:lnTo>
                  <a:pt x="1114932" y="26924"/>
                </a:lnTo>
                <a:lnTo>
                  <a:pt x="1137348" y="49339"/>
                </a:lnTo>
                <a:lnTo>
                  <a:pt x="1146302" y="40386"/>
                </a:lnTo>
                <a:lnTo>
                  <a:pt x="1148841" y="37973"/>
                </a:lnTo>
                <a:lnTo>
                  <a:pt x="1183047" y="37973"/>
                </a:lnTo>
                <a:lnTo>
                  <a:pt x="1195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47895" y="6924675"/>
            <a:ext cx="1195705" cy="1104265"/>
          </a:xfrm>
          <a:custGeom>
            <a:avLst/>
            <a:gdLst/>
            <a:ahLst/>
            <a:cxnLst/>
            <a:rect l="l" t="t" r="r" b="b"/>
            <a:pathLst>
              <a:path w="1195704" h="1104265">
                <a:moveTo>
                  <a:pt x="1135418" y="1057271"/>
                </a:moveTo>
                <a:lnTo>
                  <a:pt x="1113916" y="1080516"/>
                </a:lnTo>
                <a:lnTo>
                  <a:pt x="1195704" y="1104265"/>
                </a:lnTo>
                <a:lnTo>
                  <a:pt x="1182071" y="1068197"/>
                </a:lnTo>
                <a:lnTo>
                  <a:pt x="1147317" y="1068197"/>
                </a:lnTo>
                <a:lnTo>
                  <a:pt x="1144777" y="1065911"/>
                </a:lnTo>
                <a:lnTo>
                  <a:pt x="1135418" y="1057271"/>
                </a:lnTo>
                <a:close/>
              </a:path>
              <a:path w="1195704" h="1104265">
                <a:moveTo>
                  <a:pt x="1144085" y="1047901"/>
                </a:moveTo>
                <a:lnTo>
                  <a:pt x="1135418" y="1057271"/>
                </a:lnTo>
                <a:lnTo>
                  <a:pt x="1144777" y="1065911"/>
                </a:lnTo>
                <a:lnTo>
                  <a:pt x="1147317" y="1068197"/>
                </a:lnTo>
                <a:lnTo>
                  <a:pt x="1151381" y="1068070"/>
                </a:lnTo>
                <a:lnTo>
                  <a:pt x="1156080" y="1062863"/>
                </a:lnTo>
                <a:lnTo>
                  <a:pt x="1155953" y="1058926"/>
                </a:lnTo>
                <a:lnTo>
                  <a:pt x="1153414" y="1056513"/>
                </a:lnTo>
                <a:lnTo>
                  <a:pt x="1144085" y="1047901"/>
                </a:lnTo>
                <a:close/>
              </a:path>
              <a:path w="1195704" h="1104265">
                <a:moveTo>
                  <a:pt x="1165605" y="1024636"/>
                </a:moveTo>
                <a:lnTo>
                  <a:pt x="1144085" y="1047901"/>
                </a:lnTo>
                <a:lnTo>
                  <a:pt x="1153414" y="1056513"/>
                </a:lnTo>
                <a:lnTo>
                  <a:pt x="1155953" y="1058926"/>
                </a:lnTo>
                <a:lnTo>
                  <a:pt x="1156080" y="1062863"/>
                </a:lnTo>
                <a:lnTo>
                  <a:pt x="1151381" y="1068070"/>
                </a:lnTo>
                <a:lnTo>
                  <a:pt x="1147317" y="1068197"/>
                </a:lnTo>
                <a:lnTo>
                  <a:pt x="1182071" y="1068197"/>
                </a:lnTo>
                <a:lnTo>
                  <a:pt x="1165605" y="1024636"/>
                </a:lnTo>
                <a:close/>
              </a:path>
              <a:path w="1195704" h="1104265">
                <a:moveTo>
                  <a:pt x="8762" y="0"/>
                </a:moveTo>
                <a:lnTo>
                  <a:pt x="4699" y="127"/>
                </a:lnTo>
                <a:lnTo>
                  <a:pt x="2285" y="2667"/>
                </a:lnTo>
                <a:lnTo>
                  <a:pt x="0" y="5207"/>
                </a:lnTo>
                <a:lnTo>
                  <a:pt x="126" y="9271"/>
                </a:lnTo>
                <a:lnTo>
                  <a:pt x="2666" y="11684"/>
                </a:lnTo>
                <a:lnTo>
                  <a:pt x="1135418" y="1057271"/>
                </a:lnTo>
                <a:lnTo>
                  <a:pt x="1144085" y="1047901"/>
                </a:lnTo>
                <a:lnTo>
                  <a:pt x="11302" y="2286"/>
                </a:lnTo>
                <a:lnTo>
                  <a:pt x="87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936615" y="5742939"/>
            <a:ext cx="1104265" cy="1195705"/>
          </a:xfrm>
          <a:custGeom>
            <a:avLst/>
            <a:gdLst/>
            <a:ahLst/>
            <a:cxnLst/>
            <a:rect l="l" t="t" r="r" b="b"/>
            <a:pathLst>
              <a:path w="1104265" h="1195704">
                <a:moveTo>
                  <a:pt x="1047901" y="51619"/>
                </a:moveTo>
                <a:lnTo>
                  <a:pt x="2286" y="1184402"/>
                </a:lnTo>
                <a:lnTo>
                  <a:pt x="0" y="1186942"/>
                </a:lnTo>
                <a:lnTo>
                  <a:pt x="126" y="1191006"/>
                </a:lnTo>
                <a:lnTo>
                  <a:pt x="2667" y="1193419"/>
                </a:lnTo>
                <a:lnTo>
                  <a:pt x="5207" y="1195705"/>
                </a:lnTo>
                <a:lnTo>
                  <a:pt x="9271" y="1195578"/>
                </a:lnTo>
                <a:lnTo>
                  <a:pt x="11684" y="1193038"/>
                </a:lnTo>
                <a:lnTo>
                  <a:pt x="1057271" y="60286"/>
                </a:lnTo>
                <a:lnTo>
                  <a:pt x="1047901" y="51619"/>
                </a:lnTo>
                <a:close/>
              </a:path>
              <a:path w="1104265" h="1195704">
                <a:moveTo>
                  <a:pt x="1092759" y="39624"/>
                </a:moveTo>
                <a:lnTo>
                  <a:pt x="1062863" y="39624"/>
                </a:lnTo>
                <a:lnTo>
                  <a:pt x="1068069" y="44323"/>
                </a:lnTo>
                <a:lnTo>
                  <a:pt x="1068196" y="48387"/>
                </a:lnTo>
                <a:lnTo>
                  <a:pt x="1065911" y="50927"/>
                </a:lnTo>
                <a:lnTo>
                  <a:pt x="1057271" y="60286"/>
                </a:lnTo>
                <a:lnTo>
                  <a:pt x="1080515" y="81788"/>
                </a:lnTo>
                <a:lnTo>
                  <a:pt x="1092759" y="39624"/>
                </a:lnTo>
                <a:close/>
              </a:path>
              <a:path w="1104265" h="1195704">
                <a:moveTo>
                  <a:pt x="1062863" y="39624"/>
                </a:moveTo>
                <a:lnTo>
                  <a:pt x="1058926" y="39751"/>
                </a:lnTo>
                <a:lnTo>
                  <a:pt x="1056513" y="42291"/>
                </a:lnTo>
                <a:lnTo>
                  <a:pt x="1047901" y="51619"/>
                </a:lnTo>
                <a:lnTo>
                  <a:pt x="1057271" y="60286"/>
                </a:lnTo>
                <a:lnTo>
                  <a:pt x="1065911" y="50927"/>
                </a:lnTo>
                <a:lnTo>
                  <a:pt x="1068196" y="48387"/>
                </a:lnTo>
                <a:lnTo>
                  <a:pt x="1068069" y="44323"/>
                </a:lnTo>
                <a:lnTo>
                  <a:pt x="1062863" y="39624"/>
                </a:lnTo>
                <a:close/>
              </a:path>
              <a:path w="1104265" h="1195704">
                <a:moveTo>
                  <a:pt x="1104264" y="0"/>
                </a:moveTo>
                <a:lnTo>
                  <a:pt x="1024636" y="30099"/>
                </a:lnTo>
                <a:lnTo>
                  <a:pt x="1047901" y="51619"/>
                </a:lnTo>
                <a:lnTo>
                  <a:pt x="1056513" y="42291"/>
                </a:lnTo>
                <a:lnTo>
                  <a:pt x="1058926" y="39751"/>
                </a:lnTo>
                <a:lnTo>
                  <a:pt x="1062863" y="39624"/>
                </a:lnTo>
                <a:lnTo>
                  <a:pt x="1092759" y="39624"/>
                </a:lnTo>
                <a:lnTo>
                  <a:pt x="11042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36615" y="6924675"/>
            <a:ext cx="1104265" cy="1104265"/>
          </a:xfrm>
          <a:custGeom>
            <a:avLst/>
            <a:gdLst/>
            <a:ahLst/>
            <a:cxnLst/>
            <a:rect l="l" t="t" r="r" b="b"/>
            <a:pathLst>
              <a:path w="1104265" h="1104265">
                <a:moveTo>
                  <a:pt x="1045909" y="1054924"/>
                </a:moveTo>
                <a:lnTo>
                  <a:pt x="1023492" y="1077341"/>
                </a:lnTo>
                <a:lnTo>
                  <a:pt x="1104264" y="1104265"/>
                </a:lnTo>
                <a:lnTo>
                  <a:pt x="1091607" y="1066292"/>
                </a:lnTo>
                <a:lnTo>
                  <a:pt x="1057402" y="1066292"/>
                </a:lnTo>
                <a:lnTo>
                  <a:pt x="1054862" y="1063879"/>
                </a:lnTo>
                <a:lnTo>
                  <a:pt x="1045909" y="1054924"/>
                </a:lnTo>
                <a:close/>
              </a:path>
              <a:path w="1104265" h="1104265">
                <a:moveTo>
                  <a:pt x="1054924" y="1045909"/>
                </a:moveTo>
                <a:lnTo>
                  <a:pt x="1045909" y="1054924"/>
                </a:lnTo>
                <a:lnTo>
                  <a:pt x="1054862" y="1063879"/>
                </a:lnTo>
                <a:lnTo>
                  <a:pt x="1057402" y="1066292"/>
                </a:lnTo>
                <a:lnTo>
                  <a:pt x="1061339" y="1066292"/>
                </a:lnTo>
                <a:lnTo>
                  <a:pt x="1063879" y="1063879"/>
                </a:lnTo>
                <a:lnTo>
                  <a:pt x="1066291" y="1061339"/>
                </a:lnTo>
                <a:lnTo>
                  <a:pt x="1066291" y="1057402"/>
                </a:lnTo>
                <a:lnTo>
                  <a:pt x="1063879" y="1054862"/>
                </a:lnTo>
                <a:lnTo>
                  <a:pt x="1054924" y="1045909"/>
                </a:lnTo>
                <a:close/>
              </a:path>
              <a:path w="1104265" h="1104265">
                <a:moveTo>
                  <a:pt x="1077340" y="1023493"/>
                </a:moveTo>
                <a:lnTo>
                  <a:pt x="1054924" y="1045909"/>
                </a:lnTo>
                <a:lnTo>
                  <a:pt x="1063938" y="1054924"/>
                </a:lnTo>
                <a:lnTo>
                  <a:pt x="1066291" y="1057402"/>
                </a:lnTo>
                <a:lnTo>
                  <a:pt x="1066291" y="1061339"/>
                </a:lnTo>
                <a:lnTo>
                  <a:pt x="1063879" y="1063879"/>
                </a:lnTo>
                <a:lnTo>
                  <a:pt x="1061339" y="1066292"/>
                </a:lnTo>
                <a:lnTo>
                  <a:pt x="1091607" y="1066292"/>
                </a:lnTo>
                <a:lnTo>
                  <a:pt x="1077340" y="1023493"/>
                </a:lnTo>
                <a:close/>
              </a:path>
              <a:path w="1104265" h="1104265">
                <a:moveTo>
                  <a:pt x="9017" y="0"/>
                </a:moveTo>
                <a:lnTo>
                  <a:pt x="4952" y="0"/>
                </a:lnTo>
                <a:lnTo>
                  <a:pt x="2539" y="2540"/>
                </a:lnTo>
                <a:lnTo>
                  <a:pt x="0" y="4953"/>
                </a:lnTo>
                <a:lnTo>
                  <a:pt x="0" y="9017"/>
                </a:lnTo>
                <a:lnTo>
                  <a:pt x="2539" y="11430"/>
                </a:lnTo>
                <a:lnTo>
                  <a:pt x="1045909" y="1054924"/>
                </a:lnTo>
                <a:lnTo>
                  <a:pt x="1054924" y="1045909"/>
                </a:lnTo>
                <a:lnTo>
                  <a:pt x="11430" y="2540"/>
                </a:lnTo>
                <a:lnTo>
                  <a:pt x="9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76929" y="8905875"/>
            <a:ext cx="1377950" cy="76200"/>
          </a:xfrm>
          <a:custGeom>
            <a:avLst/>
            <a:gdLst/>
            <a:ahLst/>
            <a:cxnLst/>
            <a:rect l="l" t="t" r="r" b="b"/>
            <a:pathLst>
              <a:path w="1377950" h="76200">
                <a:moveTo>
                  <a:pt x="1301750" y="0"/>
                </a:moveTo>
                <a:lnTo>
                  <a:pt x="1301750" y="76199"/>
                </a:lnTo>
                <a:lnTo>
                  <a:pt x="1365250" y="44449"/>
                </a:lnTo>
                <a:lnTo>
                  <a:pt x="1318006" y="44449"/>
                </a:lnTo>
                <a:lnTo>
                  <a:pt x="1320800" y="41655"/>
                </a:lnTo>
                <a:lnTo>
                  <a:pt x="1320800" y="34543"/>
                </a:lnTo>
                <a:lnTo>
                  <a:pt x="1318006" y="31749"/>
                </a:lnTo>
                <a:lnTo>
                  <a:pt x="1365250" y="31749"/>
                </a:lnTo>
                <a:lnTo>
                  <a:pt x="1301750" y="0"/>
                </a:lnTo>
                <a:close/>
              </a:path>
              <a:path w="1377950" h="76200">
                <a:moveTo>
                  <a:pt x="1301750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1301750" y="44449"/>
                </a:lnTo>
                <a:lnTo>
                  <a:pt x="1301750" y="31749"/>
                </a:lnTo>
                <a:close/>
              </a:path>
              <a:path w="1377950" h="76200">
                <a:moveTo>
                  <a:pt x="1365250" y="31749"/>
                </a:moveTo>
                <a:lnTo>
                  <a:pt x="1318006" y="31749"/>
                </a:lnTo>
                <a:lnTo>
                  <a:pt x="1320800" y="34543"/>
                </a:lnTo>
                <a:lnTo>
                  <a:pt x="1320800" y="41655"/>
                </a:lnTo>
                <a:lnTo>
                  <a:pt x="1318006" y="44449"/>
                </a:lnTo>
                <a:lnTo>
                  <a:pt x="1365250" y="44449"/>
                </a:lnTo>
                <a:lnTo>
                  <a:pt x="1377950" y="38099"/>
                </a:lnTo>
                <a:lnTo>
                  <a:pt x="136525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748529" y="8905875"/>
            <a:ext cx="1195070" cy="76200"/>
          </a:xfrm>
          <a:custGeom>
            <a:avLst/>
            <a:gdLst/>
            <a:ahLst/>
            <a:cxnLst/>
            <a:rect l="l" t="t" r="r" b="b"/>
            <a:pathLst>
              <a:path w="1195070" h="76200">
                <a:moveTo>
                  <a:pt x="1118870" y="0"/>
                </a:moveTo>
                <a:lnTo>
                  <a:pt x="1118870" y="76199"/>
                </a:lnTo>
                <a:lnTo>
                  <a:pt x="1182370" y="44449"/>
                </a:lnTo>
                <a:lnTo>
                  <a:pt x="1135126" y="44449"/>
                </a:lnTo>
                <a:lnTo>
                  <a:pt x="1137920" y="41655"/>
                </a:lnTo>
                <a:lnTo>
                  <a:pt x="1137920" y="34543"/>
                </a:lnTo>
                <a:lnTo>
                  <a:pt x="1135126" y="31749"/>
                </a:lnTo>
                <a:lnTo>
                  <a:pt x="1182370" y="31749"/>
                </a:lnTo>
                <a:lnTo>
                  <a:pt x="1118870" y="0"/>
                </a:lnTo>
                <a:close/>
              </a:path>
              <a:path w="1195070" h="76200">
                <a:moveTo>
                  <a:pt x="1118870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1118870" y="44449"/>
                </a:lnTo>
                <a:lnTo>
                  <a:pt x="1118870" y="31749"/>
                </a:lnTo>
                <a:close/>
              </a:path>
              <a:path w="1195070" h="76200">
                <a:moveTo>
                  <a:pt x="1182370" y="31749"/>
                </a:moveTo>
                <a:lnTo>
                  <a:pt x="1135126" y="31749"/>
                </a:lnTo>
                <a:lnTo>
                  <a:pt x="1137920" y="34543"/>
                </a:lnTo>
                <a:lnTo>
                  <a:pt x="1137920" y="41655"/>
                </a:lnTo>
                <a:lnTo>
                  <a:pt x="1135126" y="44449"/>
                </a:lnTo>
                <a:lnTo>
                  <a:pt x="1182370" y="44449"/>
                </a:lnTo>
                <a:lnTo>
                  <a:pt x="1195070" y="38099"/>
                </a:lnTo>
                <a:lnTo>
                  <a:pt x="1182370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937250" y="8905875"/>
            <a:ext cx="1103630" cy="76200"/>
          </a:xfrm>
          <a:custGeom>
            <a:avLst/>
            <a:gdLst/>
            <a:ahLst/>
            <a:cxnLst/>
            <a:rect l="l" t="t" r="r" b="b"/>
            <a:pathLst>
              <a:path w="1103629" h="76200">
                <a:moveTo>
                  <a:pt x="1027429" y="0"/>
                </a:moveTo>
                <a:lnTo>
                  <a:pt x="1027429" y="76199"/>
                </a:lnTo>
                <a:lnTo>
                  <a:pt x="1090929" y="44449"/>
                </a:lnTo>
                <a:lnTo>
                  <a:pt x="1043685" y="44449"/>
                </a:lnTo>
                <a:lnTo>
                  <a:pt x="1046479" y="41655"/>
                </a:lnTo>
                <a:lnTo>
                  <a:pt x="1046479" y="34543"/>
                </a:lnTo>
                <a:lnTo>
                  <a:pt x="1043685" y="31749"/>
                </a:lnTo>
                <a:lnTo>
                  <a:pt x="1090929" y="31749"/>
                </a:lnTo>
                <a:lnTo>
                  <a:pt x="1027429" y="0"/>
                </a:lnTo>
                <a:close/>
              </a:path>
              <a:path w="1103629" h="76200">
                <a:moveTo>
                  <a:pt x="1027429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1027429" y="44449"/>
                </a:lnTo>
                <a:lnTo>
                  <a:pt x="1027429" y="31749"/>
                </a:lnTo>
                <a:close/>
              </a:path>
              <a:path w="1103629" h="76200">
                <a:moveTo>
                  <a:pt x="1090929" y="31749"/>
                </a:moveTo>
                <a:lnTo>
                  <a:pt x="1043685" y="31749"/>
                </a:lnTo>
                <a:lnTo>
                  <a:pt x="1046479" y="34543"/>
                </a:lnTo>
                <a:lnTo>
                  <a:pt x="1046479" y="41655"/>
                </a:lnTo>
                <a:lnTo>
                  <a:pt x="1043685" y="44449"/>
                </a:lnTo>
                <a:lnTo>
                  <a:pt x="1090929" y="44449"/>
                </a:lnTo>
                <a:lnTo>
                  <a:pt x="1103629" y="38099"/>
                </a:lnTo>
                <a:lnTo>
                  <a:pt x="1090929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76040" y="7023100"/>
            <a:ext cx="1379220" cy="1927860"/>
          </a:xfrm>
          <a:custGeom>
            <a:avLst/>
            <a:gdLst/>
            <a:ahLst/>
            <a:cxnLst/>
            <a:rect l="l" t="t" r="r" b="b"/>
            <a:pathLst>
              <a:path w="1379220" h="1927859">
                <a:moveTo>
                  <a:pt x="1329394" y="58376"/>
                </a:moveTo>
                <a:lnTo>
                  <a:pt x="2032" y="1916557"/>
                </a:lnTo>
                <a:lnTo>
                  <a:pt x="0" y="1919351"/>
                </a:lnTo>
                <a:lnTo>
                  <a:pt x="635" y="1923415"/>
                </a:lnTo>
                <a:lnTo>
                  <a:pt x="3556" y="1925447"/>
                </a:lnTo>
                <a:lnTo>
                  <a:pt x="6350" y="1927479"/>
                </a:lnTo>
                <a:lnTo>
                  <a:pt x="10413" y="1926844"/>
                </a:lnTo>
                <a:lnTo>
                  <a:pt x="12446" y="1923923"/>
                </a:lnTo>
                <a:lnTo>
                  <a:pt x="1339685" y="65736"/>
                </a:lnTo>
                <a:lnTo>
                  <a:pt x="1329394" y="58376"/>
                </a:lnTo>
                <a:close/>
              </a:path>
              <a:path w="1379220" h="1927859">
                <a:moveTo>
                  <a:pt x="1371799" y="44450"/>
                </a:moveTo>
                <a:lnTo>
                  <a:pt x="1342771" y="44450"/>
                </a:lnTo>
                <a:lnTo>
                  <a:pt x="1345564" y="46482"/>
                </a:lnTo>
                <a:lnTo>
                  <a:pt x="1348486" y="48514"/>
                </a:lnTo>
                <a:lnTo>
                  <a:pt x="1349121" y="52451"/>
                </a:lnTo>
                <a:lnTo>
                  <a:pt x="1347089" y="55372"/>
                </a:lnTo>
                <a:lnTo>
                  <a:pt x="1339685" y="65736"/>
                </a:lnTo>
                <a:lnTo>
                  <a:pt x="1365504" y="84201"/>
                </a:lnTo>
                <a:lnTo>
                  <a:pt x="1371799" y="44450"/>
                </a:lnTo>
                <a:close/>
              </a:path>
              <a:path w="1379220" h="1927859">
                <a:moveTo>
                  <a:pt x="1342771" y="44450"/>
                </a:moveTo>
                <a:lnTo>
                  <a:pt x="1338834" y="45085"/>
                </a:lnTo>
                <a:lnTo>
                  <a:pt x="1336802" y="48006"/>
                </a:lnTo>
                <a:lnTo>
                  <a:pt x="1329394" y="58376"/>
                </a:lnTo>
                <a:lnTo>
                  <a:pt x="1339685" y="65736"/>
                </a:lnTo>
                <a:lnTo>
                  <a:pt x="1347089" y="55372"/>
                </a:lnTo>
                <a:lnTo>
                  <a:pt x="1349121" y="52451"/>
                </a:lnTo>
                <a:lnTo>
                  <a:pt x="1348486" y="48514"/>
                </a:lnTo>
                <a:lnTo>
                  <a:pt x="1345564" y="46482"/>
                </a:lnTo>
                <a:lnTo>
                  <a:pt x="1342771" y="44450"/>
                </a:lnTo>
                <a:close/>
              </a:path>
              <a:path w="1379220" h="1927859">
                <a:moveTo>
                  <a:pt x="1378839" y="0"/>
                </a:moveTo>
                <a:lnTo>
                  <a:pt x="1303528" y="39878"/>
                </a:lnTo>
                <a:lnTo>
                  <a:pt x="1329394" y="58376"/>
                </a:lnTo>
                <a:lnTo>
                  <a:pt x="1336802" y="48006"/>
                </a:lnTo>
                <a:lnTo>
                  <a:pt x="1338834" y="45085"/>
                </a:lnTo>
                <a:lnTo>
                  <a:pt x="1342771" y="44450"/>
                </a:lnTo>
                <a:lnTo>
                  <a:pt x="1371799" y="44450"/>
                </a:lnTo>
                <a:lnTo>
                  <a:pt x="13788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747640" y="6931659"/>
            <a:ext cx="1196340" cy="2019300"/>
          </a:xfrm>
          <a:custGeom>
            <a:avLst/>
            <a:gdLst/>
            <a:ahLst/>
            <a:cxnLst/>
            <a:rect l="l" t="t" r="r" b="b"/>
            <a:pathLst>
              <a:path w="1196339" h="2019300">
                <a:moveTo>
                  <a:pt x="1151756" y="62407"/>
                </a:moveTo>
                <a:lnTo>
                  <a:pt x="1778" y="2008505"/>
                </a:lnTo>
                <a:lnTo>
                  <a:pt x="0" y="2011426"/>
                </a:lnTo>
                <a:lnTo>
                  <a:pt x="1016" y="2015363"/>
                </a:lnTo>
                <a:lnTo>
                  <a:pt x="4063" y="2017141"/>
                </a:lnTo>
                <a:lnTo>
                  <a:pt x="6985" y="2018919"/>
                </a:lnTo>
                <a:lnTo>
                  <a:pt x="10922" y="2017903"/>
                </a:lnTo>
                <a:lnTo>
                  <a:pt x="12700" y="2014855"/>
                </a:lnTo>
                <a:lnTo>
                  <a:pt x="1162692" y="68859"/>
                </a:lnTo>
                <a:lnTo>
                  <a:pt x="1151756" y="62407"/>
                </a:lnTo>
                <a:close/>
              </a:path>
              <a:path w="1196339" h="2019300">
                <a:moveTo>
                  <a:pt x="1192630" y="47371"/>
                </a:moveTo>
                <a:lnTo>
                  <a:pt x="1163828" y="47371"/>
                </a:lnTo>
                <a:lnTo>
                  <a:pt x="1169924" y="50926"/>
                </a:lnTo>
                <a:lnTo>
                  <a:pt x="1170939" y="54863"/>
                </a:lnTo>
                <a:lnTo>
                  <a:pt x="1169162" y="57912"/>
                </a:lnTo>
                <a:lnTo>
                  <a:pt x="1162692" y="68859"/>
                </a:lnTo>
                <a:lnTo>
                  <a:pt x="1189989" y="84962"/>
                </a:lnTo>
                <a:lnTo>
                  <a:pt x="1192630" y="47371"/>
                </a:lnTo>
                <a:close/>
              </a:path>
              <a:path w="1196339" h="2019300">
                <a:moveTo>
                  <a:pt x="1163828" y="47371"/>
                </a:moveTo>
                <a:lnTo>
                  <a:pt x="1160018" y="48387"/>
                </a:lnTo>
                <a:lnTo>
                  <a:pt x="1158239" y="51435"/>
                </a:lnTo>
                <a:lnTo>
                  <a:pt x="1151756" y="62407"/>
                </a:lnTo>
                <a:lnTo>
                  <a:pt x="1162692" y="68859"/>
                </a:lnTo>
                <a:lnTo>
                  <a:pt x="1169162" y="57912"/>
                </a:lnTo>
                <a:lnTo>
                  <a:pt x="1170939" y="54863"/>
                </a:lnTo>
                <a:lnTo>
                  <a:pt x="1169924" y="50926"/>
                </a:lnTo>
                <a:lnTo>
                  <a:pt x="1163828" y="47371"/>
                </a:lnTo>
                <a:close/>
              </a:path>
              <a:path w="1196339" h="2019300">
                <a:moveTo>
                  <a:pt x="1195959" y="0"/>
                </a:moveTo>
                <a:lnTo>
                  <a:pt x="1124331" y="46227"/>
                </a:lnTo>
                <a:lnTo>
                  <a:pt x="1151756" y="62407"/>
                </a:lnTo>
                <a:lnTo>
                  <a:pt x="1158239" y="51435"/>
                </a:lnTo>
                <a:lnTo>
                  <a:pt x="1160018" y="48387"/>
                </a:lnTo>
                <a:lnTo>
                  <a:pt x="1163828" y="47371"/>
                </a:lnTo>
                <a:lnTo>
                  <a:pt x="1192630" y="47371"/>
                </a:lnTo>
                <a:lnTo>
                  <a:pt x="11959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936360" y="7023100"/>
            <a:ext cx="1104900" cy="1927860"/>
          </a:xfrm>
          <a:custGeom>
            <a:avLst/>
            <a:gdLst/>
            <a:ahLst/>
            <a:cxnLst/>
            <a:rect l="l" t="t" r="r" b="b"/>
            <a:pathLst>
              <a:path w="1104900" h="1927859">
                <a:moveTo>
                  <a:pt x="1061137" y="62964"/>
                </a:moveTo>
                <a:lnTo>
                  <a:pt x="1777" y="1917065"/>
                </a:lnTo>
                <a:lnTo>
                  <a:pt x="0" y="1920113"/>
                </a:lnTo>
                <a:lnTo>
                  <a:pt x="1015" y="1924050"/>
                </a:lnTo>
                <a:lnTo>
                  <a:pt x="4063" y="1925701"/>
                </a:lnTo>
                <a:lnTo>
                  <a:pt x="7112" y="1927479"/>
                </a:lnTo>
                <a:lnTo>
                  <a:pt x="11049" y="1926463"/>
                </a:lnTo>
                <a:lnTo>
                  <a:pt x="12700" y="1923415"/>
                </a:lnTo>
                <a:lnTo>
                  <a:pt x="1072199" y="69291"/>
                </a:lnTo>
                <a:lnTo>
                  <a:pt x="1061137" y="62964"/>
                </a:lnTo>
                <a:close/>
              </a:path>
              <a:path w="1104900" h="1927859">
                <a:moveTo>
                  <a:pt x="1101874" y="47879"/>
                </a:moveTo>
                <a:lnTo>
                  <a:pt x="1073149" y="47879"/>
                </a:lnTo>
                <a:lnTo>
                  <a:pt x="1076197" y="49657"/>
                </a:lnTo>
                <a:lnTo>
                  <a:pt x="1079245" y="51308"/>
                </a:lnTo>
                <a:lnTo>
                  <a:pt x="1080262" y="55245"/>
                </a:lnTo>
                <a:lnTo>
                  <a:pt x="1078484" y="58293"/>
                </a:lnTo>
                <a:lnTo>
                  <a:pt x="1072199" y="69291"/>
                </a:lnTo>
                <a:lnTo>
                  <a:pt x="1099819" y="85090"/>
                </a:lnTo>
                <a:lnTo>
                  <a:pt x="1101874" y="47879"/>
                </a:lnTo>
                <a:close/>
              </a:path>
              <a:path w="1104900" h="1927859">
                <a:moveTo>
                  <a:pt x="1073149" y="47879"/>
                </a:moveTo>
                <a:lnTo>
                  <a:pt x="1069213" y="48895"/>
                </a:lnTo>
                <a:lnTo>
                  <a:pt x="1067435" y="51943"/>
                </a:lnTo>
                <a:lnTo>
                  <a:pt x="1061137" y="62964"/>
                </a:lnTo>
                <a:lnTo>
                  <a:pt x="1072199" y="69291"/>
                </a:lnTo>
                <a:lnTo>
                  <a:pt x="1078484" y="58293"/>
                </a:lnTo>
                <a:lnTo>
                  <a:pt x="1080262" y="55245"/>
                </a:lnTo>
                <a:lnTo>
                  <a:pt x="1079245" y="51308"/>
                </a:lnTo>
                <a:lnTo>
                  <a:pt x="1076197" y="49657"/>
                </a:lnTo>
                <a:lnTo>
                  <a:pt x="1073149" y="47879"/>
                </a:lnTo>
                <a:close/>
              </a:path>
              <a:path w="1104900" h="1927859">
                <a:moveTo>
                  <a:pt x="1104518" y="0"/>
                </a:moveTo>
                <a:lnTo>
                  <a:pt x="1033653" y="47244"/>
                </a:lnTo>
                <a:lnTo>
                  <a:pt x="1061137" y="62964"/>
                </a:lnTo>
                <a:lnTo>
                  <a:pt x="1067435" y="51943"/>
                </a:lnTo>
                <a:lnTo>
                  <a:pt x="1069213" y="48895"/>
                </a:lnTo>
                <a:lnTo>
                  <a:pt x="1073149" y="47879"/>
                </a:lnTo>
                <a:lnTo>
                  <a:pt x="1101874" y="47879"/>
                </a:lnTo>
                <a:lnTo>
                  <a:pt x="11045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6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0144" y="3129914"/>
            <a:ext cx="5810884" cy="4366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8770" y="6896100"/>
            <a:ext cx="1911985" cy="11099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59929" y="3286886"/>
            <a:ext cx="1452880" cy="2667635"/>
          </a:xfrm>
          <a:custGeom>
            <a:avLst/>
            <a:gdLst/>
            <a:ahLst/>
            <a:cxnLst/>
            <a:rect l="l" t="t" r="r" b="b"/>
            <a:pathLst>
              <a:path w="1452880" h="2667635">
                <a:moveTo>
                  <a:pt x="0" y="0"/>
                </a:moveTo>
                <a:lnTo>
                  <a:pt x="1452714" y="2667508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12644" y="5954394"/>
            <a:ext cx="1452880" cy="1334135"/>
          </a:xfrm>
          <a:custGeom>
            <a:avLst/>
            <a:gdLst/>
            <a:ahLst/>
            <a:cxnLst/>
            <a:rect l="l" t="t" r="r" b="b"/>
            <a:pathLst>
              <a:path w="1452879" h="1334134">
                <a:moveTo>
                  <a:pt x="0" y="0"/>
                </a:moveTo>
                <a:lnTo>
                  <a:pt x="1452753" y="1333753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65396" y="3286886"/>
            <a:ext cx="1376680" cy="4001770"/>
          </a:xfrm>
          <a:custGeom>
            <a:avLst/>
            <a:gdLst/>
            <a:ahLst/>
            <a:cxnLst/>
            <a:rect l="l" t="t" r="r" b="b"/>
            <a:pathLst>
              <a:path w="1376679" h="4001770">
                <a:moveTo>
                  <a:pt x="0" y="4001262"/>
                </a:moveTo>
                <a:lnTo>
                  <a:pt x="1376426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2423794"/>
            <a:ext cx="166370" cy="33655"/>
          </a:xfrm>
          <a:custGeom>
            <a:avLst/>
            <a:gdLst/>
            <a:ahLst/>
            <a:cxnLst/>
            <a:rect l="l" t="t" r="r" b="b"/>
            <a:pathLst>
              <a:path w="166370" h="33655">
                <a:moveTo>
                  <a:pt x="165950" y="0"/>
                </a:moveTo>
                <a:lnTo>
                  <a:pt x="104761" y="3302"/>
                </a:lnTo>
                <a:lnTo>
                  <a:pt x="49949" y="14350"/>
                </a:lnTo>
                <a:lnTo>
                  <a:pt x="4059" y="30734"/>
                </a:lnTo>
                <a:lnTo>
                  <a:pt x="0" y="33075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2423794"/>
            <a:ext cx="1313180" cy="841375"/>
          </a:xfrm>
          <a:custGeom>
            <a:avLst/>
            <a:gdLst/>
            <a:ahLst/>
            <a:cxnLst/>
            <a:rect l="l" t="t" r="r" b="b"/>
            <a:pathLst>
              <a:path w="1313180" h="841375">
                <a:moveTo>
                  <a:pt x="0" y="594487"/>
                </a:moveTo>
                <a:lnTo>
                  <a:pt x="4059" y="596900"/>
                </a:lnTo>
                <a:lnTo>
                  <a:pt x="49949" y="613156"/>
                </a:lnTo>
                <a:lnTo>
                  <a:pt x="104761" y="623697"/>
                </a:lnTo>
                <a:lnTo>
                  <a:pt x="165950" y="627634"/>
                </a:lnTo>
                <a:lnTo>
                  <a:pt x="739559" y="627634"/>
                </a:lnTo>
                <a:lnTo>
                  <a:pt x="1192720" y="841375"/>
                </a:lnTo>
                <a:lnTo>
                  <a:pt x="1083729" y="627634"/>
                </a:lnTo>
                <a:lnTo>
                  <a:pt x="1144917" y="623697"/>
                </a:lnTo>
                <a:lnTo>
                  <a:pt x="1199730" y="613156"/>
                </a:lnTo>
                <a:lnTo>
                  <a:pt x="1246263" y="596900"/>
                </a:lnTo>
                <a:lnTo>
                  <a:pt x="1281938" y="575310"/>
                </a:lnTo>
                <a:lnTo>
                  <a:pt x="1304925" y="550418"/>
                </a:lnTo>
                <a:lnTo>
                  <a:pt x="1313180" y="522986"/>
                </a:lnTo>
                <a:lnTo>
                  <a:pt x="1313180" y="103886"/>
                </a:lnTo>
                <a:lnTo>
                  <a:pt x="1281938" y="51689"/>
                </a:lnTo>
                <a:lnTo>
                  <a:pt x="1246263" y="30734"/>
                </a:lnTo>
                <a:lnTo>
                  <a:pt x="1199730" y="14350"/>
                </a:lnTo>
                <a:lnTo>
                  <a:pt x="1144917" y="3302"/>
                </a:lnTo>
                <a:lnTo>
                  <a:pt x="1083729" y="0"/>
                </a:lnTo>
                <a:lnTo>
                  <a:pt x="739559" y="0"/>
                </a:lnTo>
                <a:lnTo>
                  <a:pt x="165950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4647" y="2483865"/>
            <a:ext cx="1048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Initial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state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6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1769110" y="2761614"/>
            <a:ext cx="47625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i="1">
                <a:latin typeface="Times New Roman"/>
                <a:cs typeface="Times New Roman"/>
              </a:rPr>
              <a:t>i </a:t>
            </a:r>
            <a:r>
              <a:rPr dirty="0" sz="2000" b="1">
                <a:latin typeface="Symbol"/>
                <a:cs typeface="Symbol"/>
              </a:rPr>
              <a:t></a:t>
            </a:r>
            <a:r>
              <a:rPr dirty="0" sz="2000" spc="-204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15182" y="2762757"/>
            <a:ext cx="467359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5" i="1">
                <a:latin typeface="Times New Roman"/>
                <a:cs typeface="Times New Roman"/>
              </a:rPr>
              <a:t>i </a:t>
            </a:r>
            <a:r>
              <a:rPr dirty="0" sz="1900" spc="-5" b="1">
                <a:latin typeface="Symbol"/>
                <a:cs typeface="Symbol"/>
              </a:rPr>
              <a:t></a:t>
            </a:r>
            <a:r>
              <a:rPr dirty="0" sz="1900" spc="-70" b="1">
                <a:latin typeface="Times New Roman"/>
                <a:cs typeface="Times New Roman"/>
              </a:rPr>
              <a:t> </a:t>
            </a:r>
            <a:r>
              <a:rPr dirty="0" sz="1900" spc="-5">
                <a:latin typeface="Times New Roman"/>
                <a:cs typeface="Times New Roman"/>
              </a:rPr>
              <a:t>2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12945" y="2804286"/>
            <a:ext cx="4914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i="1">
                <a:latin typeface="Times New Roman"/>
                <a:cs typeface="Times New Roman"/>
              </a:rPr>
              <a:t>i </a:t>
            </a:r>
            <a:r>
              <a:rPr dirty="0" sz="2000" b="1">
                <a:latin typeface="Symbol"/>
                <a:cs typeface="Symbol"/>
              </a:rPr>
              <a:t></a:t>
            </a:r>
            <a:r>
              <a:rPr dirty="0" sz="2000" spc="-9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3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8182" y="2745994"/>
            <a:ext cx="42735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i="1">
                <a:latin typeface="Times New Roman"/>
                <a:cs typeface="Times New Roman"/>
              </a:rPr>
              <a:t>i</a:t>
            </a:r>
            <a:r>
              <a:rPr dirty="0" sz="2000" spc="-85" i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Symbol"/>
                <a:cs typeface="Symbol"/>
              </a:rPr>
              <a:t>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4875" y="6831329"/>
            <a:ext cx="1729105" cy="109855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800">
                <a:latin typeface="Times New Roman"/>
                <a:cs typeface="Times New Roman"/>
              </a:rPr>
              <a:t>Input bit: 10 11</a:t>
            </a:r>
            <a:r>
              <a:rPr dirty="0" sz="1800" spc="-1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00</a:t>
            </a:r>
            <a:endParaRPr sz="1800">
              <a:latin typeface="Times New Roman"/>
              <a:cs typeface="Times New Roman"/>
            </a:endParaRPr>
          </a:p>
          <a:p>
            <a:pPr marL="572135" marR="5080" indent="55880">
              <a:lnSpc>
                <a:spcPct val="120000"/>
              </a:lnSpc>
              <a:spcBef>
                <a:spcPts val="335"/>
              </a:spcBef>
            </a:pPr>
            <a:r>
              <a:rPr dirty="0" sz="1800" spc="-5">
                <a:latin typeface="Times New Roman"/>
                <a:cs typeface="Times New Roman"/>
              </a:rPr>
              <a:t>Output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bits:  111 000</a:t>
            </a:r>
            <a:r>
              <a:rPr dirty="0" sz="1800" spc="-1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011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97884" y="2372994"/>
            <a:ext cx="3427095" cy="403860"/>
          </a:xfrm>
          <a:prstGeom prst="rect">
            <a:avLst/>
          </a:prstGeom>
          <a:ln w="25400">
            <a:solidFill>
              <a:srgbClr val="0000FF"/>
            </a:solidFill>
          </a:ln>
        </p:spPr>
        <p:txBody>
          <a:bodyPr wrap="square" lIns="0" tIns="48895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385"/>
              </a:spcBef>
            </a:pPr>
            <a:r>
              <a:rPr dirty="0" sz="1800" spc="-5" i="1">
                <a:solidFill>
                  <a:srgbClr val="0000FF"/>
                </a:solidFill>
                <a:latin typeface="Times New Roman"/>
                <a:cs typeface="Times New Roman"/>
              </a:rPr>
              <a:t>L=2, </a:t>
            </a:r>
            <a:r>
              <a:rPr dirty="0" sz="1800" i="1">
                <a:solidFill>
                  <a:srgbClr val="0000FF"/>
                </a:solidFill>
                <a:latin typeface="Times New Roman"/>
                <a:cs typeface="Times New Roman"/>
              </a:rPr>
              <a:t>k=2, n=3 </a:t>
            </a:r>
            <a:r>
              <a:rPr dirty="0" sz="1800" spc="-5">
                <a:solidFill>
                  <a:srgbClr val="0000FF"/>
                </a:solidFill>
                <a:latin typeface="Times New Roman"/>
                <a:cs typeface="Times New Roman"/>
              </a:rPr>
              <a:t>convolutional code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5000" y="677672"/>
            <a:ext cx="6358255" cy="167132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just" marL="12700" marR="5080">
              <a:lnSpc>
                <a:spcPts val="1839"/>
              </a:lnSpc>
              <a:spcBef>
                <a:spcPts val="225"/>
              </a:spcBef>
            </a:pPr>
            <a:r>
              <a:rPr dirty="0" u="sng" sz="16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Notes: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1- </a:t>
            </a:r>
            <a:r>
              <a:rPr dirty="0" sz="1600" spc="-5">
                <a:latin typeface="Times New Roman"/>
                <a:cs typeface="Times New Roman"/>
              </a:rPr>
              <a:t>The trellis diagram at the </a:t>
            </a:r>
            <a:r>
              <a:rPr dirty="0" sz="1600">
                <a:latin typeface="Times New Roman"/>
                <a:cs typeface="Times New Roman"/>
              </a:rPr>
              <a:t>3</a:t>
            </a:r>
            <a:r>
              <a:rPr dirty="0" baseline="39682" sz="1575">
                <a:latin typeface="Times New Roman"/>
                <a:cs typeface="Times New Roman"/>
              </a:rPr>
              <a:t>rd </a:t>
            </a:r>
            <a:r>
              <a:rPr dirty="0" sz="1600" spc="-5">
                <a:latin typeface="Times New Roman"/>
                <a:cs typeface="Times New Roman"/>
              </a:rPr>
              <a:t>and above data input is repeated  having repeated branching. And in general </a:t>
            </a:r>
            <a:r>
              <a:rPr dirty="0" sz="1600">
                <a:latin typeface="Times New Roman"/>
                <a:cs typeface="Times New Roman"/>
              </a:rPr>
              <a:t>up </a:t>
            </a:r>
            <a:r>
              <a:rPr dirty="0" sz="1600" spc="-5">
                <a:latin typeface="Times New Roman"/>
                <a:cs typeface="Times New Roman"/>
              </a:rPr>
              <a:t>to constraint length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L.</a:t>
            </a:r>
            <a:endParaRPr sz="1600">
              <a:latin typeface="Times New Roman"/>
              <a:cs typeface="Times New Roman"/>
            </a:endParaRPr>
          </a:p>
          <a:p>
            <a:pPr algn="just" marL="12700" marR="6985">
              <a:lnSpc>
                <a:spcPts val="1839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2-we can read data directly from the trellis </a:t>
            </a:r>
            <a:r>
              <a:rPr dirty="0" sz="1600" spc="-10">
                <a:latin typeface="Times New Roman"/>
                <a:cs typeface="Times New Roman"/>
              </a:rPr>
              <a:t>diagram,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10">
                <a:latin typeface="Times New Roman"/>
                <a:cs typeface="Times New Roman"/>
              </a:rPr>
              <a:t>example </a:t>
            </a:r>
            <a:r>
              <a:rPr dirty="0" sz="1600">
                <a:latin typeface="Times New Roman"/>
                <a:cs typeface="Times New Roman"/>
              </a:rPr>
              <a:t>for </a:t>
            </a:r>
            <a:r>
              <a:rPr dirty="0" sz="1600" spc="-5">
                <a:latin typeface="Times New Roman"/>
                <a:cs typeface="Times New Roman"/>
              </a:rPr>
              <a:t>the data  bits 1011…,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output </a:t>
            </a:r>
            <a:r>
              <a:rPr dirty="0" sz="1600" spc="-10">
                <a:latin typeface="Times New Roman"/>
                <a:cs typeface="Times New Roman"/>
              </a:rPr>
              <a:t>will </a:t>
            </a:r>
            <a:r>
              <a:rPr dirty="0" sz="1600" spc="-5">
                <a:latin typeface="Times New Roman"/>
                <a:cs typeface="Times New Roman"/>
              </a:rPr>
              <a:t>be 111 001 100 110….. which represents a  certain path on the trellis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diagram.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Example2 </a:t>
            </a:r>
            <a:r>
              <a:rPr dirty="0" sz="1600" spc="-5">
                <a:latin typeface="Times New Roman"/>
                <a:cs typeface="Times New Roman"/>
              </a:rPr>
              <a:t>: Draw the trellis diagram of the encoder of</a:t>
            </a:r>
            <a:r>
              <a:rPr dirty="0" sz="1600" spc="114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example2.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ماهر</dc:creator>
  <dc:title>Convolutional codes</dc:title>
  <dcterms:created xsi:type="dcterms:W3CDTF">2019-01-20T18:25:30Z</dcterms:created>
  <dcterms:modified xsi:type="dcterms:W3CDTF">2019-01-20T18:25:30Z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2017-03-25T00:00:00Z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2019-01-20T00:00:00Z</vt:filetime>
  </property>
</Properties>
</file>