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431289" y="4957444"/>
            <a:ext cx="297180" cy="0"/>
          </a:xfrm>
          <a:custGeom>
            <a:avLst/>
            <a:gdLst/>
            <a:ahLst/>
            <a:cxnLst/>
            <a:rect l="l" t="t" r="r" b="b"/>
            <a:pathLst>
              <a:path w="297180" h="0">
                <a:moveTo>
                  <a:pt x="0" y="0"/>
                </a:moveTo>
                <a:lnTo>
                  <a:pt x="297179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656709" y="3534028"/>
            <a:ext cx="1000125" cy="0"/>
          </a:xfrm>
          <a:custGeom>
            <a:avLst/>
            <a:gdLst/>
            <a:ahLst/>
            <a:cxnLst/>
            <a:rect l="l" t="t" r="r" b="b"/>
            <a:pathLst>
              <a:path w="1000125" h="0">
                <a:moveTo>
                  <a:pt x="0" y="0"/>
                </a:moveTo>
                <a:lnTo>
                  <a:pt x="999743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920104" y="3534028"/>
            <a:ext cx="297815" cy="0"/>
          </a:xfrm>
          <a:custGeom>
            <a:avLst/>
            <a:gdLst/>
            <a:ahLst/>
            <a:cxnLst/>
            <a:rect l="l" t="t" r="r" b="b"/>
            <a:pathLst>
              <a:path w="297814" h="0">
                <a:moveTo>
                  <a:pt x="0" y="0"/>
                </a:moveTo>
                <a:lnTo>
                  <a:pt x="297484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428109" y="4079620"/>
            <a:ext cx="2012314" cy="0"/>
          </a:xfrm>
          <a:custGeom>
            <a:avLst/>
            <a:gdLst/>
            <a:ahLst/>
            <a:cxnLst/>
            <a:rect l="l" t="t" r="r" b="b"/>
            <a:pathLst>
              <a:path w="2012314" h="0">
                <a:moveTo>
                  <a:pt x="0" y="0"/>
                </a:moveTo>
                <a:lnTo>
                  <a:pt x="2011934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15187" y="1151254"/>
          <a:ext cx="6329045" cy="85807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97835"/>
                <a:gridCol w="3330575"/>
              </a:tblGrid>
              <a:tr h="698564">
                <a:tc>
                  <a:txBody>
                    <a:bodyPr/>
                    <a:lstStyle/>
                    <a:p>
                      <a:pPr algn="ctr" marL="876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u="heavy" sz="1600" spc="-5" b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Finite Impulse</a:t>
                      </a:r>
                      <a:r>
                        <a:rPr dirty="0" u="heavy" sz="1600" spc="10" b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heavy" sz="1600" spc="-5" b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Response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 marL="8826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u="heavy" sz="1600" spc="-5" b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(FIR)</a:t>
                      </a:r>
                      <a:r>
                        <a:rPr dirty="0" u="heavy" sz="1600" b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heavy" sz="1600" spc="-5" b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system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R="1968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u="heavy" sz="1600" spc="-5" b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Infinite Impulse</a:t>
                      </a:r>
                      <a:r>
                        <a:rPr dirty="0" u="heavy" sz="1600" spc="10" b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heavy" sz="1600" spc="-5" b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Response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 marR="1841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u="heavy" sz="1600" spc="-5" b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(IIR)</a:t>
                      </a:r>
                      <a:r>
                        <a:rPr dirty="0" u="heavy" sz="1600" spc="-10" b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heavy" sz="1600" spc="-5" b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system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348524">
                <a:tc rowSpan="2"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1)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h(n) has finite 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no.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6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elements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  <a:spcBef>
                          <a:spcPts val="840"/>
                        </a:spcBef>
                        <a:tabLst>
                          <a:tab pos="358140" algn="l"/>
                          <a:tab pos="723265" algn="l"/>
                          <a:tab pos="967105" algn="l"/>
                          <a:tab pos="1296035" algn="l"/>
                          <a:tab pos="1661795" algn="l"/>
                          <a:tab pos="1841500" algn="l"/>
                          <a:tab pos="2072639" algn="l"/>
                          <a:tab pos="2491105" algn="l"/>
                          <a:tab pos="2722245" algn="l"/>
                        </a:tabLst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h	(n)	=	{h	(0)	,	h	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(1),	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h	(2)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…h(m)}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  <a:spcBef>
                          <a:spcPts val="975"/>
                        </a:spcBef>
                        <a:tabLst>
                          <a:tab pos="1529080" algn="l"/>
                        </a:tabLst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2)   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-10">
                          <a:latin typeface="Cambria Math"/>
                          <a:cs typeface="Cambria Math"/>
                        </a:rPr>
                        <a:t>   </a:t>
                      </a:r>
                      <a:r>
                        <a:rPr dirty="0" baseline="1736" sz="2400" spc="-7">
                          <a:latin typeface="Cambria Math"/>
                          <a:cs typeface="Cambria Math"/>
                        </a:rPr>
                        <a:t>) </a:t>
                      </a:r>
                      <a:r>
                        <a:rPr dirty="0" sz="1600" spc="-5">
                          <a:latin typeface="Cambria Math"/>
                          <a:cs typeface="Cambria Math"/>
                        </a:rPr>
                        <a:t>   </a:t>
                      </a:r>
                      <a:r>
                        <a:rPr dirty="0" sz="1600" spc="29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∑</a:t>
                      </a:r>
                      <a:r>
                        <a:rPr dirty="0" baseline="31400" sz="172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31400" sz="1725">
                          <a:latin typeface="Cambria Math"/>
                          <a:cs typeface="Cambria Math"/>
                        </a:rPr>
                        <a:t>	</a:t>
                      </a:r>
                      <a:r>
                        <a:rPr dirty="0" sz="160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-14492" sz="172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-14492" sz="1725" spc="172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 spc="7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28985" sz="172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28985" sz="1725">
                          <a:latin typeface="Cambria Math"/>
                          <a:cs typeface="Cambria Math"/>
                        </a:rPr>
                        <a:t> </a:t>
                      </a:r>
                      <a:endParaRPr baseline="28985" sz="1725">
                        <a:latin typeface="Cambria Math"/>
                        <a:cs typeface="Cambria Math"/>
                      </a:endParaRPr>
                    </a:p>
                    <a:p>
                      <a:pPr algn="ctr" marR="2813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50" spc="3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>
                          <a:latin typeface="Cambria Math"/>
                          <a:cs typeface="Cambria Math"/>
                        </a:rPr>
                        <a:t> </a:t>
                      </a:r>
                      <a:endParaRPr sz="1150">
                        <a:latin typeface="Cambria Math"/>
                        <a:cs typeface="Cambria Math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where</a:t>
                      </a:r>
                      <a:r>
                        <a:rPr dirty="0" baseline="-10416" sz="2400" spc="-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: 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system</a:t>
                      </a:r>
                      <a:r>
                        <a:rPr dirty="0" sz="16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coefficients.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dirty="0" sz="1600" spc="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-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7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sz="160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-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7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sz="160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22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sz="1600" spc="7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28985" sz="172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28985" sz="172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28985" sz="172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28985" sz="1725" spc="-142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>
                          <a:latin typeface="Cambria Math"/>
                          <a:cs typeface="Cambria Math"/>
                        </a:rPr>
                        <a:t> </a:t>
                      </a:r>
                      <a:endParaRPr sz="1600">
                        <a:latin typeface="Cambria Math"/>
                        <a:cs typeface="Cambria Math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dirty="0" sz="1600" spc="2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-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sz="160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10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sz="1600" spc="7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28985" sz="172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28985" sz="1725">
                          <a:latin typeface="Cambria Math"/>
                          <a:cs typeface="Cambria Math"/>
                        </a:rPr>
                        <a:t> </a:t>
                      </a:r>
                      <a:endParaRPr baseline="28985" sz="1725">
                        <a:latin typeface="Cambria Math"/>
                        <a:cs typeface="Cambria Math"/>
                      </a:endParaRPr>
                    </a:p>
                    <a:p>
                      <a:pPr marL="177165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(has only a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numerator)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ts val="1590"/>
                        </a:lnSpc>
                        <a:spcBef>
                          <a:spcPts val="1420"/>
                        </a:spcBef>
                      </a:pPr>
                      <a:r>
                        <a:rPr dirty="0" sz="1600" spc="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-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7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baseline="32986" sz="2400" spc="-7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48309" sz="172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baseline="45893" sz="172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48309" sz="1725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sz="11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-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7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sz="160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3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sz="1600" spc="6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28985" sz="172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28985" sz="172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28985" sz="172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28985" sz="1725" spc="-142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>
                          <a:latin typeface="Cambria Math"/>
                          <a:cs typeface="Cambria Math"/>
                        </a:rPr>
                        <a:t> </a:t>
                      </a:r>
                      <a:endParaRPr sz="1600">
                        <a:latin typeface="Cambria Math"/>
                        <a:cs typeface="Cambria Math"/>
                      </a:endParaRPr>
                    </a:p>
                    <a:p>
                      <a:pPr marL="817244">
                        <a:lnSpc>
                          <a:spcPts val="1050"/>
                        </a:lnSpc>
                      </a:pPr>
                      <a:r>
                        <a:rPr dirty="0" sz="1150" spc="3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2415" sz="172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150" spc="12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2415" sz="1725">
                          <a:latin typeface="Cambria Math"/>
                          <a:cs typeface="Cambria Math"/>
                        </a:rPr>
                        <a:t>)</a:t>
                      </a:r>
                      <a:endParaRPr baseline="2415" sz="1725">
                        <a:latin typeface="Cambria Math"/>
                        <a:cs typeface="Cambria Math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dirty="0" sz="160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 spc="-8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 spc="1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-14492" sz="1725" spc="127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 spc="6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28985" sz="172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28985" sz="1725">
                          <a:latin typeface="Cambria Math"/>
                          <a:cs typeface="Cambria Math"/>
                        </a:rPr>
                        <a:t> </a:t>
                      </a:r>
                      <a:endParaRPr baseline="28985" sz="1725">
                        <a:latin typeface="Cambria Math"/>
                        <a:cs typeface="Cambria Math"/>
                      </a:endParaRPr>
                    </a:p>
                  </a:txBody>
                  <a:tcPr marL="0" marR="0" marB="0" marT="3810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582295" algn="l"/>
                          <a:tab pos="969010" algn="l"/>
                          <a:tab pos="1468755" algn="l"/>
                          <a:tab pos="1890395" algn="l"/>
                          <a:tab pos="2630170" algn="l"/>
                          <a:tab pos="3035300" algn="l"/>
                        </a:tabLst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1)</a:t>
                      </a:r>
                      <a:r>
                        <a:rPr dirty="0" sz="16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h	(n)	here	has	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infinite	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no.	</a:t>
                      </a:r>
                      <a:r>
                        <a:rPr dirty="0" sz="1600" spc="-10">
                          <a:latin typeface="Times New Roman"/>
                          <a:cs typeface="Times New Roman"/>
                        </a:rPr>
                        <a:t>of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2956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elements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 marR="29718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1000">
                          <a:latin typeface="Cambria Math"/>
                          <a:cs typeface="Cambria Math"/>
                        </a:rPr>
                        <a:t> </a:t>
                      </a:r>
                      <a:endParaRPr sz="1000">
                        <a:latin typeface="Cambria Math"/>
                        <a:cs typeface="Cambria Math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ex: </a:t>
                      </a:r>
                      <a:r>
                        <a:rPr dirty="0" baseline="1984" sz="2100" spc="7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400" spc="5">
                          <a:latin typeface="Cambria Math"/>
                          <a:cs typeface="Cambria Math"/>
                        </a:rPr>
                        <a:t>  </a:t>
                      </a:r>
                      <a:r>
                        <a:rPr dirty="0" baseline="1984" sz="2100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400" spc="26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baseline="17857" sz="2100" spc="397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400" spc="-120">
                          <a:latin typeface="Cambria Math"/>
                          <a:cs typeface="Cambria Math"/>
                        </a:rPr>
                        <a:t>⁄</a:t>
                      </a:r>
                      <a:r>
                        <a:rPr dirty="0" baseline="-23809" sz="2100" spc="-179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400" spc="270">
                          <a:latin typeface="Cambria Math"/>
                          <a:cs typeface="Cambria Math"/>
                        </a:rPr>
                        <a:t>) </a:t>
                      </a:r>
                      <a:r>
                        <a:rPr dirty="0" baseline="1984" sz="2100" spc="7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400" spc="18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984" sz="2100">
                          <a:latin typeface="Cambria Math"/>
                          <a:cs typeface="Cambria Math"/>
                        </a:rPr>
                        <a:t>)</a:t>
                      </a:r>
                      <a:endParaRPr baseline="1984" sz="2100">
                        <a:latin typeface="Cambria Math"/>
                        <a:cs typeface="Cambria Math"/>
                      </a:endParaRPr>
                    </a:p>
                  </a:txBody>
                  <a:tcPr marL="0" marR="0" marB="0" marT="3810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37871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810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545"/>
                        </a:spcBef>
                        <a:tabLst>
                          <a:tab pos="483870" algn="l"/>
                          <a:tab pos="1136015" algn="l"/>
                          <a:tab pos="1503680" algn="l"/>
                          <a:tab pos="2306320" algn="l"/>
                        </a:tabLst>
                      </a:pPr>
                      <a:r>
                        <a:rPr dirty="0" baseline="-32986" sz="2400">
                          <a:latin typeface="Times New Roman"/>
                          <a:cs typeface="Times New Roman"/>
                        </a:rPr>
                        <a:t>2)	</a:t>
                      </a:r>
                      <a:r>
                        <a:rPr dirty="0" baseline="-31250" sz="2400" spc="-7">
                          <a:latin typeface="Cambria Math"/>
                          <a:cs typeface="Cambria Math"/>
                        </a:rPr>
                        <a:t>( </a:t>
                      </a:r>
                      <a:r>
                        <a:rPr dirty="0" baseline="-31250" sz="2400" spc="427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-31250" sz="2400" spc="-7">
                          <a:latin typeface="Cambria Math"/>
                          <a:cs typeface="Cambria Math"/>
                        </a:rPr>
                        <a:t>)	</a:t>
                      </a:r>
                      <a:r>
                        <a:rPr dirty="0" baseline="2415" sz="1725" spc="-7">
                          <a:latin typeface="Cambria Math"/>
                          <a:cs typeface="Cambria Math"/>
                        </a:rPr>
                        <a:t>∑</a:t>
                      </a:r>
                      <a:r>
                        <a:rPr dirty="0" baseline="26570" sz="1725" spc="-7">
                          <a:latin typeface="Cambria Math"/>
                          <a:cs typeface="Cambria Math"/>
                        </a:rPr>
                        <a:t>	</a:t>
                      </a:r>
                      <a:r>
                        <a:rPr dirty="0" baseline="21739" sz="1725" spc="-7">
                          <a:latin typeface="Cambria Math"/>
                          <a:cs typeface="Cambria Math"/>
                        </a:rPr>
                        <a:t>	</a:t>
                      </a:r>
                      <a:r>
                        <a:rPr dirty="0" baseline="2415" sz="172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150" spc="114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2415" sz="1725">
                          <a:latin typeface="Cambria Math"/>
                          <a:cs typeface="Cambria Math"/>
                        </a:rPr>
                        <a:t>)</a:t>
                      </a:r>
                      <a:endParaRPr baseline="2415" sz="1725">
                        <a:latin typeface="Cambria Math"/>
                        <a:cs typeface="Cambria Math"/>
                      </a:endParaRPr>
                    </a:p>
                    <a:p>
                      <a:pPr algn="ctr" marR="742950">
                        <a:lnSpc>
                          <a:spcPts val="175"/>
                        </a:lnSpc>
                        <a:spcBef>
                          <a:spcPts val="455"/>
                        </a:spcBef>
                        <a:tabLst>
                          <a:tab pos="504190" algn="l"/>
                          <a:tab pos="909955" algn="l"/>
                          <a:tab pos="1767839" algn="l"/>
                        </a:tabLst>
                      </a:pPr>
                      <a:r>
                        <a:rPr dirty="0" sz="160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 spc="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>
                          <a:latin typeface="Cambria Math"/>
                          <a:cs typeface="Cambria Math"/>
                        </a:rPr>
                        <a:t>	</a:t>
                      </a:r>
                      <a:r>
                        <a:rPr dirty="0" sz="160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>
                          <a:latin typeface="Cambria Math"/>
                          <a:cs typeface="Cambria Math"/>
                        </a:rPr>
                        <a:t>	</a:t>
                      </a:r>
                      <a:r>
                        <a:rPr dirty="0" baseline="35087" sz="142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35087" sz="1425" spc="-7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35087" sz="142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35087" sz="1425">
                          <a:latin typeface="Cambria Math"/>
                          <a:cs typeface="Cambria Math"/>
                        </a:rPr>
                        <a:t>	</a:t>
                      </a:r>
                      <a:r>
                        <a:rPr dirty="0" sz="1600">
                          <a:latin typeface="Cambria Math"/>
                          <a:cs typeface="Cambria Math"/>
                        </a:rPr>
                        <a:t> </a:t>
                      </a:r>
                      <a:endParaRPr sz="1600">
                        <a:latin typeface="Cambria Math"/>
                        <a:cs typeface="Cambria Math"/>
                      </a:endParaRPr>
                    </a:p>
                    <a:p>
                      <a:pPr algn="ctr" marL="315595">
                        <a:lnSpc>
                          <a:spcPts val="1035"/>
                        </a:lnSpc>
                        <a:tabLst>
                          <a:tab pos="873125" algn="l"/>
                          <a:tab pos="1580515" algn="l"/>
                        </a:tabLst>
                      </a:pPr>
                      <a:r>
                        <a:rPr dirty="0" sz="1150" spc="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2415" sz="1725" spc="-7">
                          <a:latin typeface="Cambria Math"/>
                          <a:cs typeface="Cambria Math"/>
                        </a:rPr>
                        <a:t>∑</a:t>
                      </a:r>
                      <a:r>
                        <a:rPr dirty="0" baseline="21739" sz="1725" spc="-7">
                          <a:latin typeface="Cambria Math"/>
                          <a:cs typeface="Cambria Math"/>
                        </a:rPr>
                        <a:t>	</a:t>
                      </a:r>
                      <a:r>
                        <a:rPr dirty="0" baseline="16908" sz="1725" spc="-7">
                          <a:latin typeface="Cambria Math"/>
                          <a:cs typeface="Cambria Math"/>
                        </a:rPr>
                        <a:t>	</a:t>
                      </a:r>
                      <a:r>
                        <a:rPr dirty="0" baseline="2415" sz="172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1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 spc="114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2415" sz="1725">
                          <a:latin typeface="Cambria Math"/>
                          <a:cs typeface="Cambria Math"/>
                        </a:rPr>
                        <a:t>)</a:t>
                      </a:r>
                      <a:endParaRPr baseline="2415" sz="1725">
                        <a:latin typeface="Cambria Math"/>
                        <a:cs typeface="Cambria Math"/>
                      </a:endParaRPr>
                    </a:p>
                    <a:p>
                      <a:pPr algn="ctr" marR="40513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5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50">
                          <a:latin typeface="Cambria Math"/>
                          <a:cs typeface="Cambria Math"/>
                        </a:rPr>
                        <a:t> </a:t>
                      </a:r>
                      <a:endParaRPr sz="950">
                        <a:latin typeface="Cambria Math"/>
                        <a:cs typeface="Cambria Math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355725">
                        <a:lnSpc>
                          <a:spcPts val="590"/>
                        </a:lnSpc>
                        <a:spcBef>
                          <a:spcPts val="5"/>
                        </a:spcBef>
                        <a:tabLst>
                          <a:tab pos="1901189" algn="l"/>
                          <a:tab pos="2395220" algn="l"/>
                        </a:tabLst>
                      </a:pPr>
                      <a:r>
                        <a:rPr dirty="0" sz="95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50">
                          <a:latin typeface="Cambria Math"/>
                          <a:cs typeface="Cambria Math"/>
                        </a:rPr>
                        <a:t>	</a:t>
                      </a:r>
                      <a:r>
                        <a:rPr dirty="0" sz="95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50">
                          <a:latin typeface="Cambria Math"/>
                          <a:cs typeface="Cambria Math"/>
                        </a:rPr>
                        <a:t>	</a:t>
                      </a:r>
                      <a:r>
                        <a:rPr dirty="0" sz="9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50">
                          <a:latin typeface="Cambria Math"/>
                          <a:cs typeface="Cambria Math"/>
                        </a:rPr>
                        <a:t>  </a:t>
                      </a:r>
                      <a:r>
                        <a:rPr dirty="0" sz="950" spc="9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5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50">
                          <a:latin typeface="Cambria Math"/>
                          <a:cs typeface="Cambria Math"/>
                        </a:rPr>
                        <a:t> </a:t>
                      </a:r>
                      <a:endParaRPr sz="950">
                        <a:latin typeface="Cambria Math"/>
                        <a:cs typeface="Cambria Math"/>
                      </a:endParaRPr>
                    </a:p>
                    <a:p>
                      <a:pPr algn="ctr" marR="619760">
                        <a:lnSpc>
                          <a:spcPts val="740"/>
                        </a:lnSpc>
                        <a:tabLst>
                          <a:tab pos="1421765" algn="l"/>
                          <a:tab pos="1967230" algn="l"/>
                          <a:tab pos="2421890" algn="l"/>
                        </a:tabLst>
                      </a:pPr>
                      <a:r>
                        <a:rPr dirty="0" baseline="-32986" sz="2400" spc="7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-31250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baseline="-32986" sz="2400" spc="-1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-32986" sz="2400" spc="284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-31250" sz="2400" spc="-7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baseline="-31250" sz="2400" spc="1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-32986" sz="240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-32986" sz="2400" spc="1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-14619" sz="1425" spc="67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-14619" sz="1425" spc="67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>
                          <a:latin typeface="Cambria Math"/>
                          <a:cs typeface="Cambria Math"/>
                        </a:rPr>
                        <a:t>	</a:t>
                      </a:r>
                      <a:r>
                        <a:rPr dirty="0" sz="11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 spc="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-14619" sz="1425" spc="67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>
                          <a:latin typeface="Cambria Math"/>
                          <a:cs typeface="Cambria Math"/>
                        </a:rPr>
                        <a:t>	</a:t>
                      </a:r>
                      <a:r>
                        <a:rPr dirty="0" sz="11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>
                          <a:latin typeface="Cambria Math"/>
                          <a:cs typeface="Cambria Math"/>
                        </a:rPr>
                        <a:t>	</a:t>
                      </a:r>
                      <a:r>
                        <a:rPr dirty="0" sz="1150">
                          <a:latin typeface="Cambria Math"/>
                          <a:cs typeface="Cambria Math"/>
                        </a:rPr>
                        <a:t> </a:t>
                      </a:r>
                      <a:endParaRPr sz="1150">
                        <a:latin typeface="Cambria Math"/>
                        <a:cs typeface="Cambria Math"/>
                      </a:endParaRPr>
                    </a:p>
                    <a:p>
                      <a:pPr algn="ctr" marL="302895">
                        <a:lnSpc>
                          <a:spcPct val="100000"/>
                        </a:lnSpc>
                        <a:spcBef>
                          <a:spcPts val="1430"/>
                        </a:spcBef>
                      </a:pPr>
                      <a:r>
                        <a:rPr dirty="0" sz="1150" spc="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 spc="-5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-14619" sz="1425" spc="67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 spc="4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20467" sz="1425" spc="-7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20467" sz="1425" spc="67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 spc="-5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-14619" sz="1425" spc="67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 spc="5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20467" sz="1425" spc="-7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20467" sz="1425" spc="67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 spc="-5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-14619" sz="1425" spc="67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 spc="5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20467" sz="1425" spc="-7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20467" sz="1425">
                          <a:latin typeface="Cambria Math"/>
                          <a:cs typeface="Cambria Math"/>
                        </a:rPr>
                        <a:t> </a:t>
                      </a:r>
                      <a:endParaRPr baseline="20467" sz="1425">
                        <a:latin typeface="Cambria Math"/>
                        <a:cs typeface="Cambria Math"/>
                      </a:endParaRPr>
                    </a:p>
                  </a:txBody>
                  <a:tcPr marL="0" marR="0" marB="0" marT="69215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3027807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3)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The difference equation</a:t>
                      </a:r>
                      <a:r>
                        <a:rPr dirty="0" sz="1600" spc="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is: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 marR="27940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150">
                          <a:latin typeface="Cambria Math"/>
                          <a:cs typeface="Cambria Math"/>
                        </a:rPr>
                        <a:t> </a:t>
                      </a:r>
                      <a:endParaRPr sz="1150">
                        <a:latin typeface="Cambria Math"/>
                        <a:cs typeface="Cambria Math"/>
                      </a:endParaRPr>
                    </a:p>
                    <a:p>
                      <a:pPr algn="ctr" marL="9017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600" spc="3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-10">
                          <a:latin typeface="Cambria Math"/>
                          <a:cs typeface="Cambria Math"/>
                        </a:rPr>
                        <a:t>   </a:t>
                      </a:r>
                      <a:r>
                        <a:rPr dirty="0" baseline="1736" sz="2400" spc="-7">
                          <a:latin typeface="Cambria Math"/>
                          <a:cs typeface="Cambria Math"/>
                        </a:rPr>
                        <a:t>)  </a:t>
                      </a:r>
                      <a:r>
                        <a:rPr dirty="0" sz="1600" spc="-5">
                          <a:latin typeface="Cambria Math"/>
                          <a:cs typeface="Cambria Math"/>
                        </a:rPr>
                        <a:t>    </a:t>
                      </a:r>
                      <a:r>
                        <a:rPr dirty="0" sz="1600" spc="980">
                          <a:latin typeface="Cambria Math"/>
                          <a:cs typeface="Cambria Math"/>
                        </a:rPr>
                        <a:t>∑ </a:t>
                      </a:r>
                      <a:r>
                        <a:rPr dirty="0" baseline="-10416" sz="2400" spc="147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 spc="98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7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-5">
                          <a:latin typeface="Cambria Math"/>
                          <a:cs typeface="Cambria Math"/>
                        </a:rPr>
                        <a:t>       </a:t>
                      </a:r>
                      <a:r>
                        <a:rPr dirty="0" sz="1600" spc="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7">
                          <a:latin typeface="Cambria Math"/>
                          <a:cs typeface="Cambria Math"/>
                        </a:rPr>
                        <a:t>)</a:t>
                      </a:r>
                      <a:endParaRPr baseline="1736" sz="2400">
                        <a:latin typeface="Cambria Math"/>
                        <a:cs typeface="Cambria Math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 marR="276225">
                        <a:lnSpc>
                          <a:spcPct val="100000"/>
                        </a:lnSpc>
                      </a:pPr>
                      <a:r>
                        <a:rPr dirty="0" sz="1150" spc="2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>
                          <a:latin typeface="Cambria Math"/>
                          <a:cs typeface="Cambria Math"/>
                        </a:rPr>
                        <a:t> </a:t>
                      </a:r>
                      <a:endParaRPr sz="1150">
                        <a:latin typeface="Cambria Math"/>
                        <a:cs typeface="Cambria Math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 spc="3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-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7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sz="160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-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sz="160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3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7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baseline="1736" sz="2400" spc="22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>
                          <a:latin typeface="Cambria Math"/>
                          <a:cs typeface="Cambria Math"/>
                        </a:rPr>
                        <a:t> </a:t>
                      </a:r>
                      <a:endParaRPr sz="1600">
                        <a:latin typeface="Cambria Math"/>
                        <a:cs typeface="Cambria Math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dirty="0" sz="1600" spc="2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-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sz="160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-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7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sz="160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-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sz="160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3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7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baseline="1736" sz="2400" spc="7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>
                          <a:latin typeface="Cambria Math"/>
                          <a:cs typeface="Cambria Math"/>
                        </a:rPr>
                        <a:t> </a:t>
                      </a:r>
                      <a:endParaRPr sz="1600">
                        <a:latin typeface="Cambria Math"/>
                        <a:cs typeface="Cambria Math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dirty="0" sz="160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 spc="-8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 spc="3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-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sz="1600" spc="-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27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7">
                          <a:latin typeface="Cambria Math"/>
                          <a:cs typeface="Cambria Math"/>
                        </a:rPr>
                        <a:t>)</a:t>
                      </a:r>
                      <a:endParaRPr baseline="1736" sz="2400">
                        <a:latin typeface="Cambria Math"/>
                        <a:cs typeface="Cambria Math"/>
                      </a:endParaRPr>
                    </a:p>
                  </a:txBody>
                  <a:tcPr marL="0" marR="0" marB="0" marT="2413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3)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The difference equation</a:t>
                      </a:r>
                      <a:r>
                        <a:rPr dirty="0" sz="16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is: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 marR="355600">
                        <a:lnSpc>
                          <a:spcPct val="100000"/>
                        </a:lnSpc>
                        <a:spcBef>
                          <a:spcPts val="910"/>
                        </a:spcBef>
                        <a:tabLst>
                          <a:tab pos="1132205" algn="l"/>
                        </a:tabLst>
                      </a:pPr>
                      <a:r>
                        <a:rPr dirty="0" sz="1600" spc="3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-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 spc="24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7">
                          <a:latin typeface="Cambria Math"/>
                          <a:cs typeface="Cambria Math"/>
                        </a:rPr>
                        <a:t>)  </a:t>
                      </a:r>
                      <a:r>
                        <a:rPr dirty="0" sz="1600" spc="-5">
                          <a:latin typeface="Cambria Math"/>
                          <a:cs typeface="Cambria Math"/>
                        </a:rPr>
                        <a:t>   </a:t>
                      </a:r>
                      <a:r>
                        <a:rPr dirty="0" sz="1600" spc="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∑</a:t>
                      </a:r>
                      <a:r>
                        <a:rPr dirty="0" baseline="22569" sz="2400" spc="-15">
                          <a:latin typeface="Cambria Math"/>
                          <a:cs typeface="Cambria Math"/>
                        </a:rPr>
                        <a:t>	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-10">
                          <a:latin typeface="Cambria Math"/>
                          <a:cs typeface="Cambria Math"/>
                        </a:rPr>
                        <a:t>       </a:t>
                      </a:r>
                      <a:r>
                        <a:rPr dirty="0" sz="1600" spc="29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7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baseline="1736" sz="2400" spc="22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>
                          <a:latin typeface="Cambria Math"/>
                          <a:cs typeface="Cambria Math"/>
                        </a:rPr>
                        <a:t> </a:t>
                      </a:r>
                      <a:endParaRPr sz="1600">
                        <a:latin typeface="Cambria Math"/>
                        <a:cs typeface="Cambria Math"/>
                      </a:endParaRPr>
                    </a:p>
                    <a:p>
                      <a:pPr algn="ctr" marR="7499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50" spc="3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>
                          <a:latin typeface="Cambria Math"/>
                          <a:cs typeface="Cambria Math"/>
                        </a:rPr>
                        <a:t> </a:t>
                      </a:r>
                      <a:endParaRPr sz="1150">
                        <a:latin typeface="Cambria Math"/>
                        <a:cs typeface="Cambria Math"/>
                      </a:endParaRPr>
                    </a:p>
                    <a:p>
                      <a:pPr marL="329565">
                        <a:lnSpc>
                          <a:spcPct val="100000"/>
                        </a:lnSpc>
                        <a:spcBef>
                          <a:spcPts val="860"/>
                        </a:spcBef>
                        <a:tabLst>
                          <a:tab pos="791845" algn="l"/>
                          <a:tab pos="1029335" algn="l"/>
                        </a:tabLst>
                      </a:pP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∑</a:t>
                      </a:r>
                      <a:r>
                        <a:rPr dirty="0" baseline="22569" sz="2400" spc="-15">
                          <a:latin typeface="Cambria Math"/>
                          <a:cs typeface="Cambria Math"/>
                        </a:rPr>
                        <a:t>	</a:t>
                      </a:r>
                      <a:r>
                        <a:rPr dirty="0" sz="1600" spc="-10">
                          <a:latin typeface="Cambria Math"/>
                          <a:cs typeface="Cambria Math"/>
                        </a:rPr>
                        <a:t>	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31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7">
                          <a:latin typeface="Cambria Math"/>
                          <a:cs typeface="Cambria Math"/>
                        </a:rPr>
                        <a:t>)</a:t>
                      </a:r>
                      <a:endParaRPr baseline="1736" sz="2400">
                        <a:latin typeface="Cambria Math"/>
                        <a:cs typeface="Cambria Math"/>
                      </a:endParaRPr>
                    </a:p>
                    <a:p>
                      <a:pPr marL="473075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895350" algn="l"/>
                        </a:tabLst>
                      </a:pPr>
                      <a:r>
                        <a:rPr dirty="0" sz="1150" spc="3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50">
                          <a:latin typeface="Cambria Math"/>
                          <a:cs typeface="Cambria Math"/>
                        </a:rPr>
                        <a:t>	</a:t>
                      </a:r>
                      <a:r>
                        <a:rPr dirty="0" baseline="2415" sz="1725">
                          <a:latin typeface="Cambria Math"/>
                          <a:cs typeface="Cambria Math"/>
                        </a:rPr>
                        <a:t> </a:t>
                      </a:r>
                      <a:endParaRPr baseline="2415" sz="1725">
                        <a:latin typeface="Cambria Math"/>
                        <a:cs typeface="Cambria Math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1600" spc="3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-10">
                          <a:latin typeface="Cambria Math"/>
                          <a:cs typeface="Cambria Math"/>
                        </a:rPr>
                        <a:t>   </a:t>
                      </a:r>
                      <a:r>
                        <a:rPr dirty="0" baseline="1736" sz="2400" spc="-7">
                          <a:latin typeface="Cambria Math"/>
                          <a:cs typeface="Cambria Math"/>
                        </a:rPr>
                        <a:t>)  </a:t>
                      </a:r>
                      <a:r>
                        <a:rPr dirty="0" sz="1600" spc="-5">
                          <a:latin typeface="Cambria Math"/>
                          <a:cs typeface="Cambria Math"/>
                        </a:rPr>
                        <a:t>      </a:t>
                      </a:r>
                      <a:r>
                        <a:rPr dirty="0" baseline="-10416" sz="2400" spc="-7">
                          <a:latin typeface="Cambria Math"/>
                          <a:cs typeface="Cambria Math"/>
                        </a:rPr>
                        <a:t>  </a:t>
                      </a:r>
                      <a:r>
                        <a:rPr dirty="0" sz="1600" spc="-5">
                          <a:latin typeface="Cambria Math"/>
                          <a:cs typeface="Cambria Math"/>
                        </a:rPr>
                        <a:t>  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-10">
                          <a:latin typeface="Cambria Math"/>
                          <a:cs typeface="Cambria Math"/>
                        </a:rPr>
                        <a:t>   </a:t>
                      </a:r>
                      <a:r>
                        <a:rPr dirty="0" baseline="1736" sz="2400" spc="-7">
                          <a:latin typeface="Cambria Math"/>
                          <a:cs typeface="Cambria Math"/>
                        </a:rPr>
                        <a:t>)  </a:t>
                      </a:r>
                      <a:r>
                        <a:rPr dirty="0" sz="1600" spc="-5">
                          <a:latin typeface="Cambria Math"/>
                          <a:cs typeface="Cambria Math"/>
                        </a:rPr>
                        <a:t>      </a:t>
                      </a:r>
                      <a:r>
                        <a:rPr dirty="0" baseline="-10416" sz="2400" spc="-7">
                          <a:latin typeface="Cambria Math"/>
                          <a:cs typeface="Cambria Math"/>
                        </a:rPr>
                        <a:t>  </a:t>
                      </a:r>
                      <a:r>
                        <a:rPr dirty="0" sz="1600" spc="-5">
                          <a:latin typeface="Cambria Math"/>
                          <a:cs typeface="Cambria Math"/>
                        </a:rPr>
                        <a:t>  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-10">
                          <a:latin typeface="Cambria Math"/>
                          <a:cs typeface="Cambria Math"/>
                        </a:rPr>
                        <a:t>         </a:t>
                      </a:r>
                      <a:r>
                        <a:rPr dirty="0" sz="1600" spc="2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7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baseline="1736" sz="2400" spc="7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>
                          <a:latin typeface="Cambria Math"/>
                          <a:cs typeface="Cambria Math"/>
                        </a:rPr>
                        <a:t> </a:t>
                      </a:r>
                      <a:endParaRPr sz="1600">
                        <a:latin typeface="Cambria Math"/>
                        <a:cs typeface="Cambria Math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60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-14492" sz="1725" spc="112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 spc="3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-10">
                          <a:latin typeface="Cambria Math"/>
                          <a:cs typeface="Cambria Math"/>
                        </a:rPr>
                        <a:t>           </a:t>
                      </a:r>
                      <a:r>
                        <a:rPr dirty="0" baseline="1736" sz="2400" spc="-7">
                          <a:latin typeface="Cambria Math"/>
                          <a:cs typeface="Cambria Math"/>
                        </a:rPr>
                        <a:t>)  </a:t>
                      </a:r>
                      <a:r>
                        <a:rPr dirty="0" sz="1600" spc="-5">
                          <a:latin typeface="Cambria Math"/>
                          <a:cs typeface="Cambria Math"/>
                        </a:rPr>
                        <a:t>           </a:t>
                      </a:r>
                      <a:r>
                        <a:rPr dirty="0" baseline="-10416" sz="2400" spc="-7">
                          <a:latin typeface="Cambria Math"/>
                          <a:cs typeface="Cambria Math"/>
                        </a:rPr>
                        <a:t>  </a:t>
                      </a:r>
                      <a:r>
                        <a:rPr dirty="0" sz="1600" spc="-5">
                          <a:latin typeface="Cambria Math"/>
                          <a:cs typeface="Cambria Math"/>
                        </a:rPr>
                        <a:t>  </a:t>
                      </a:r>
                      <a:r>
                        <a:rPr dirty="0" sz="1600" spc="34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-10">
                          <a:latin typeface="Cambria Math"/>
                          <a:cs typeface="Cambria Math"/>
                        </a:rPr>
                        <a:t>          </a:t>
                      </a:r>
                      <a:r>
                        <a:rPr dirty="0" sz="1600" spc="2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7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baseline="1736" sz="2400" spc="7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>
                          <a:latin typeface="Cambria Math"/>
                          <a:cs typeface="Cambria Math"/>
                        </a:rPr>
                        <a:t> </a:t>
                      </a:r>
                      <a:endParaRPr sz="1600">
                        <a:latin typeface="Cambria Math"/>
                        <a:cs typeface="Cambria Math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dirty="0" sz="1600" spc="-8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-14492" sz="1725" spc="112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 spc="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-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7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sz="160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7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7">
                          <a:latin typeface="Cambria Math"/>
                          <a:cs typeface="Cambria Math"/>
                        </a:rPr>
                        <a:t>)</a:t>
                      </a:r>
                      <a:r>
                        <a:rPr dirty="0" baseline="1736" sz="2400" spc="-142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 spc="-7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>
                          <a:latin typeface="Cambria Math"/>
                          <a:cs typeface="Cambria Math"/>
                        </a:rPr>
                        <a:t> </a:t>
                      </a:r>
                      <a:endParaRPr sz="1600">
                        <a:latin typeface="Cambria Math"/>
                        <a:cs typeface="Cambria Math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1600" spc="-4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-14492" sz="1725" spc="16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600" spc="1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15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600" spc="19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1736" sz="2400" spc="-7">
                          <a:latin typeface="Cambria Math"/>
                          <a:cs typeface="Cambria Math"/>
                        </a:rPr>
                        <a:t>)</a:t>
                      </a:r>
                      <a:endParaRPr baseline="1736" sz="2400">
                        <a:latin typeface="Cambria Math"/>
                        <a:cs typeface="Cambria Math"/>
                      </a:endParaRPr>
                    </a:p>
                  </a:txBody>
                  <a:tcPr marL="0" marR="0" marB="0" marT="2413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510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4)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Has no</a:t>
                      </a:r>
                      <a:r>
                        <a:rPr dirty="0" sz="16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feedback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4)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Has a</a:t>
                      </a:r>
                      <a:r>
                        <a:rPr dirty="0" sz="1600" spc="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feedback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616901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5)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Always</a:t>
                      </a:r>
                      <a:r>
                        <a:rPr dirty="0" sz="1600" spc="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stable.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064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5)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May be stable or</a:t>
                      </a:r>
                      <a:r>
                        <a:rPr dirty="0" sz="16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unstable.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064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3640454" y="9109582"/>
            <a:ext cx="24765" cy="1583055"/>
          </a:xfrm>
          <a:custGeom>
            <a:avLst/>
            <a:gdLst/>
            <a:ahLst/>
            <a:cxnLst/>
            <a:rect l="l" t="t" r="r" b="b"/>
            <a:pathLst>
              <a:path w="24764" h="1583054">
                <a:moveTo>
                  <a:pt x="0" y="0"/>
                </a:moveTo>
                <a:lnTo>
                  <a:pt x="24712" y="1582801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15187" y="903196"/>
          <a:ext cx="6329680" cy="26790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0220"/>
                <a:gridCol w="3299459"/>
              </a:tblGrid>
              <a:tr h="988532">
                <a:tc>
                  <a:txBody>
                    <a:bodyPr/>
                    <a:lstStyle/>
                    <a:p>
                      <a:pPr marL="127000">
                        <a:lnSpc>
                          <a:spcPts val="1739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6)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Has one delay line with</a:t>
                      </a:r>
                      <a:r>
                        <a:rPr dirty="0" sz="16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m-taps.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39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6)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Has two tapped delay m-taps</a:t>
                      </a:r>
                      <a:r>
                        <a:rPr dirty="0" sz="1600" spc="2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for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97180" marR="120014">
                        <a:lnSpc>
                          <a:spcPct val="143700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(x) + r-taps 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for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the feedback from  (y).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05175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7)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The FIR 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system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is open</a:t>
                      </a:r>
                      <a:r>
                        <a:rPr dirty="0" sz="1600" spc="1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-10">
                          <a:latin typeface="Times New Roman"/>
                          <a:cs typeface="Times New Roman"/>
                        </a:rPr>
                        <a:t>loop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55600" marR="64769">
                        <a:lnSpc>
                          <a:spcPct val="143700"/>
                        </a:lnSpc>
                        <a:spcBef>
                          <a:spcPts val="5"/>
                        </a:spcBef>
                        <a:tabLst>
                          <a:tab pos="1111885" algn="l"/>
                          <a:tab pos="1337310" algn="l"/>
                          <a:tab pos="2257425" algn="l"/>
                          <a:tab pos="2574290" algn="l"/>
                          <a:tab pos="2822575" algn="l"/>
                        </a:tabLst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without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600" spc="5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eed</a:t>
                      </a:r>
                      <a:r>
                        <a:rPr dirty="0" sz="1600" spc="5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ack,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so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it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is 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called</a:t>
                      </a:r>
                      <a:r>
                        <a:rPr dirty="0" sz="16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nonrecursive.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0005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7)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600" spc="-10">
                          <a:latin typeface="Times New Roman"/>
                          <a:cs typeface="Times New Roman"/>
                        </a:rPr>
                        <a:t>IIR 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system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has a feedback</a:t>
                      </a:r>
                      <a:r>
                        <a:rPr dirty="0" sz="1600" spc="3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and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97180" marR="123189">
                        <a:lnSpc>
                          <a:spcPct val="143700"/>
                        </a:lnSpc>
                        <a:spcBef>
                          <a:spcPts val="5"/>
                        </a:spcBef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it is called a closed loop system, so  it is called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recursive.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0005"/>
                </a:tc>
              </a:tr>
              <a:tr h="638203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8)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No poles 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outside </a:t>
                      </a:r>
                      <a:r>
                        <a:rPr dirty="0" sz="1600" spc="-1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unit</a:t>
                      </a:r>
                      <a:r>
                        <a:rPr dirty="0" sz="1600" spc="2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circle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55600">
                        <a:lnSpc>
                          <a:spcPts val="1845"/>
                        </a:lnSpc>
                        <a:spcBef>
                          <a:spcPts val="840"/>
                        </a:spcBef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(zero poles Z=0)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064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20"/>
                        </a:spcBef>
                        <a:tabLst>
                          <a:tab pos="904875" algn="l"/>
                          <a:tab pos="1480820" algn="l"/>
                          <a:tab pos="1875155" algn="l"/>
                          <a:tab pos="2482850" algn="l"/>
                          <a:tab pos="2787015" algn="l"/>
                        </a:tabLst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8)</a:t>
                      </a:r>
                      <a:r>
                        <a:rPr dirty="0" sz="16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Some	poles	are	likely	to	exist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97180">
                        <a:lnSpc>
                          <a:spcPts val="1845"/>
                        </a:lnSpc>
                        <a:spcBef>
                          <a:spcPts val="840"/>
                        </a:spcBef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outside the unit</a:t>
                      </a:r>
                      <a:r>
                        <a:rPr dirty="0" sz="16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circle.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064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PC4</dc:creator>
  <dcterms:created xsi:type="dcterms:W3CDTF">2019-01-20T17:30:12Z</dcterms:created>
  <dcterms:modified xsi:type="dcterms:W3CDTF">2019-01-20T17:30:12Z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2017-04-24T00:00:00Z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2019-01-20T00:00:00Z</vt:filetime>
  </property>
</Properties>
</file>