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28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244082" y="9885509"/>
            <a:ext cx="203200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atse1.mse.uiuc.edu/~tw/sc/glos.html#vb" TargetMode="External"/><Relationship Id="rId2" Type="http://schemas.openxmlformats.org/officeDocument/2006/relationships/hyperlink" Target="http://matse1.mse.uiuc.edu/~tw/sc/glos.html#cb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matse1.mse.uiuc.edu/~tw/sc/glos.html#cb" TargetMode="External"/><Relationship Id="rId2" Type="http://schemas.openxmlformats.org/officeDocument/2006/relationships/hyperlink" Target="http://matse1.mse.uiuc.edu/~tw/sc/glos.html#vb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9080" y="889507"/>
            <a:ext cx="5210175" cy="2692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Semiconductors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55"/>
              </a:spcBef>
            </a:pPr>
            <a:r>
              <a:rPr sz="1400" b="0" i="1" spc="-15" dirty="0">
                <a:latin typeface="Calibri Light"/>
                <a:cs typeface="Calibri Light"/>
              </a:rPr>
              <a:t>Intrinsic</a:t>
            </a:r>
            <a:r>
              <a:rPr sz="1400" b="0" i="1" dirty="0">
                <a:latin typeface="Calibri Light"/>
                <a:cs typeface="Calibri Light"/>
              </a:rPr>
              <a:t> </a:t>
            </a:r>
            <a:endParaRPr sz="14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1400" dirty="0">
                <a:latin typeface="Times New Roman"/>
                <a:cs typeface="Times New Roman"/>
              </a:rPr>
              <a:t>In  term  of  energy  </a:t>
            </a:r>
            <a:r>
              <a:rPr sz="1400" spc="-5" dirty="0">
                <a:latin typeface="Times New Roman"/>
                <a:cs typeface="Times New Roman"/>
              </a:rPr>
              <a:t>bands  model,  semiconductors  can  defined  </a:t>
            </a:r>
            <a:r>
              <a:rPr sz="1400" dirty="0">
                <a:latin typeface="Times New Roman"/>
                <a:cs typeface="Times New Roman"/>
              </a:rPr>
              <a:t>as</a:t>
            </a:r>
            <a:r>
              <a:rPr sz="1400" spc="1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material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dirty="0">
                <a:latin typeface="Times New Roman"/>
                <a:cs typeface="Times New Roman"/>
              </a:rPr>
              <a:t>have </a:t>
            </a:r>
            <a:r>
              <a:rPr sz="1400" spc="-5" dirty="0">
                <a:latin typeface="Times New Roman"/>
                <a:cs typeface="Times New Roman"/>
              </a:rPr>
              <a:t>almost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empty </a:t>
            </a:r>
            <a:r>
              <a:rPr sz="1400" spc="-5" dirty="0">
                <a:latin typeface="Times New Roman"/>
                <a:cs typeface="Times New Roman"/>
                <a:hlinkClick r:id="rId2"/>
              </a:rPr>
              <a:t>conduction band </a:t>
            </a:r>
            <a:r>
              <a:rPr sz="1400" spc="-5" dirty="0">
                <a:latin typeface="Times New Roman"/>
                <a:cs typeface="Times New Roman"/>
              </a:rPr>
              <a:t>and almost </a:t>
            </a:r>
            <a:r>
              <a:rPr sz="1400" spc="-10" dirty="0">
                <a:latin typeface="Times New Roman"/>
                <a:cs typeface="Times New Roman"/>
              </a:rPr>
              <a:t>filled  </a:t>
            </a:r>
            <a:r>
              <a:rPr sz="1400" spc="-5" dirty="0">
                <a:latin typeface="Times New Roman"/>
                <a:cs typeface="Times New Roman"/>
                <a:hlinkClick r:id="rId3"/>
              </a:rPr>
              <a:t>valence band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dirty="0">
                <a:latin typeface="Times New Roman"/>
                <a:cs typeface="Times New Roman"/>
              </a:rPr>
              <a:t>a very narrow energy </a:t>
            </a:r>
            <a:r>
              <a:rPr sz="1400" spc="-5" dirty="0">
                <a:latin typeface="Times New Roman"/>
                <a:cs typeface="Times New Roman"/>
              </a:rPr>
              <a:t>gap </a:t>
            </a:r>
            <a:r>
              <a:rPr sz="1400" dirty="0">
                <a:latin typeface="Times New Roman"/>
                <a:cs typeface="Times New Roman"/>
              </a:rPr>
              <a:t>(≈1eV). </a:t>
            </a:r>
            <a:r>
              <a:rPr sz="1400" spc="-5" dirty="0">
                <a:latin typeface="Times New Roman"/>
                <a:cs typeface="Times New Roman"/>
              </a:rPr>
              <a:t>Common </a:t>
            </a:r>
            <a:r>
              <a:rPr sz="1400" dirty="0">
                <a:latin typeface="Times New Roman"/>
                <a:cs typeface="Times New Roman"/>
              </a:rPr>
              <a:t>examples  of </a:t>
            </a:r>
            <a:r>
              <a:rPr sz="1400" spc="-5" dirty="0">
                <a:latin typeface="Times New Roman"/>
                <a:cs typeface="Times New Roman"/>
              </a:rPr>
              <a:t>such semiconductors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germanium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silicon which have</a:t>
            </a:r>
            <a:r>
              <a:rPr sz="1400" spc="-2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forbidden</a:t>
            </a:r>
            <a:endParaRPr sz="14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43700"/>
              </a:lnSpc>
              <a:spcBef>
                <a:spcPts val="10"/>
              </a:spcBef>
            </a:pPr>
            <a:r>
              <a:rPr sz="1400" dirty="0">
                <a:latin typeface="Times New Roman"/>
                <a:cs typeface="Times New Roman"/>
              </a:rPr>
              <a:t>energy gaps of </a:t>
            </a:r>
            <a:r>
              <a:rPr sz="1400" spc="-10" dirty="0">
                <a:latin typeface="Times New Roman"/>
                <a:cs typeface="Times New Roman"/>
              </a:rPr>
              <a:t>0.7eV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1.1eV respectively. </a:t>
            </a:r>
            <a:r>
              <a:rPr sz="1400" dirty="0">
                <a:latin typeface="Times New Roman"/>
                <a:cs typeface="Times New Roman"/>
              </a:rPr>
              <a:t>Another </a:t>
            </a:r>
            <a:r>
              <a:rPr sz="1400" spc="-10" dirty="0">
                <a:latin typeface="Times New Roman"/>
                <a:cs typeface="Times New Roman"/>
              </a:rPr>
              <a:t>example </a:t>
            </a:r>
            <a:r>
              <a:rPr sz="1400" dirty="0">
                <a:latin typeface="Times New Roman"/>
                <a:cs typeface="Times New Roman"/>
              </a:rPr>
              <a:t>for  </a:t>
            </a:r>
            <a:r>
              <a:rPr sz="1400" spc="-5" dirty="0">
                <a:latin typeface="Times New Roman"/>
                <a:cs typeface="Times New Roman"/>
              </a:rPr>
              <a:t>compound</a:t>
            </a:r>
            <a:r>
              <a:rPr sz="1400" spc="-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semiconductors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III-V</a:t>
            </a:r>
            <a:r>
              <a:rPr sz="1400" spc="-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such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as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GaAs,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GaN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and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II-VI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compound  semiconductors such </a:t>
            </a:r>
            <a:r>
              <a:rPr sz="1400" dirty="0">
                <a:latin typeface="Times New Roman"/>
                <a:cs typeface="Times New Roman"/>
              </a:rPr>
              <a:t>as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ZnO.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86685" y="6862953"/>
            <a:ext cx="309181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Times New Roman"/>
                <a:cs typeface="Times New Roman"/>
              </a:rPr>
              <a:t>Fig. 4.1 Group semiconductor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materials.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82114" y="9310827"/>
            <a:ext cx="31013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Fig. 4.2 Silicon semiconductor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materials.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161798" y="3727620"/>
            <a:ext cx="5438092" cy="300244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225039" y="7619619"/>
            <a:ext cx="5360482" cy="15542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50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9080" y="6105524"/>
            <a:ext cx="5304790" cy="1640839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51130" marR="5080" indent="28575" algn="r">
              <a:lnSpc>
                <a:spcPct val="102699"/>
              </a:lnSpc>
              <a:spcBef>
                <a:spcPts val="65"/>
              </a:spcBef>
            </a:pPr>
            <a:r>
              <a:rPr sz="1100" spc="-5" dirty="0">
                <a:latin typeface="Times New Roman"/>
                <a:cs typeface="Times New Roman"/>
              </a:rPr>
              <a:t>Fig. </a:t>
            </a:r>
            <a:r>
              <a:rPr sz="1100" dirty="0">
                <a:latin typeface="Times New Roman"/>
                <a:cs typeface="Times New Roman"/>
              </a:rPr>
              <a:t>4.5 The </a:t>
            </a:r>
            <a:r>
              <a:rPr sz="1100" spc="-5" dirty="0">
                <a:latin typeface="Times New Roman"/>
                <a:cs typeface="Times New Roman"/>
              </a:rPr>
              <a:t>density </a:t>
            </a:r>
            <a:r>
              <a:rPr sz="1100" dirty="0">
                <a:latin typeface="Times New Roman"/>
                <a:cs typeface="Times New Roman"/>
              </a:rPr>
              <a:t>of </a:t>
            </a:r>
            <a:r>
              <a:rPr sz="1100" spc="-5" dirty="0">
                <a:latin typeface="Times New Roman"/>
                <a:cs typeface="Times New Roman"/>
              </a:rPr>
              <a:t>states function N(E), </a:t>
            </a:r>
            <a:r>
              <a:rPr sz="1100" dirty="0">
                <a:latin typeface="Times New Roman"/>
                <a:cs typeface="Times New Roman"/>
              </a:rPr>
              <a:t>the </a:t>
            </a:r>
            <a:r>
              <a:rPr sz="1100" spc="-5" dirty="0">
                <a:latin typeface="Times New Roman"/>
                <a:cs typeface="Times New Roman"/>
              </a:rPr>
              <a:t>Fermi-Dirac distribution function</a:t>
            </a:r>
            <a:r>
              <a:rPr sz="1100" spc="114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f(E),</a:t>
            </a:r>
            <a:r>
              <a:rPr sz="1100" spc="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and  </a:t>
            </a:r>
            <a:r>
              <a:rPr sz="1650" baseline="5050" dirty="0">
                <a:latin typeface="Times New Roman"/>
                <a:cs typeface="Times New Roman"/>
              </a:rPr>
              <a:t>areas </a:t>
            </a:r>
            <a:r>
              <a:rPr sz="1650" spc="-7" baseline="5050" dirty="0">
                <a:latin typeface="Times New Roman"/>
                <a:cs typeface="Times New Roman"/>
              </a:rPr>
              <a:t>representing electron </a:t>
            </a:r>
            <a:r>
              <a:rPr sz="1650" baseline="5050" dirty="0">
                <a:latin typeface="Times New Roman"/>
                <a:cs typeface="Times New Roman"/>
              </a:rPr>
              <a:t>and </a:t>
            </a:r>
            <a:r>
              <a:rPr sz="1650" spc="-7" baseline="5050" dirty="0">
                <a:latin typeface="Times New Roman"/>
                <a:cs typeface="Times New Roman"/>
              </a:rPr>
              <a:t>hole concentrations for </a:t>
            </a:r>
            <a:r>
              <a:rPr sz="1650" baseline="5050" dirty="0">
                <a:latin typeface="Times New Roman"/>
                <a:cs typeface="Times New Roman"/>
              </a:rPr>
              <a:t>the </a:t>
            </a:r>
            <a:r>
              <a:rPr sz="1650" spc="-7" baseline="5050" dirty="0">
                <a:latin typeface="Times New Roman"/>
                <a:cs typeface="Times New Roman"/>
              </a:rPr>
              <a:t>case when </a:t>
            </a:r>
            <a:r>
              <a:rPr sz="1650" baseline="5050" dirty="0">
                <a:latin typeface="Times New Roman"/>
                <a:cs typeface="Times New Roman"/>
              </a:rPr>
              <a:t>E</a:t>
            </a:r>
            <a:r>
              <a:rPr sz="700" dirty="0">
                <a:latin typeface="Times New Roman"/>
                <a:cs typeface="Times New Roman"/>
              </a:rPr>
              <a:t>F </a:t>
            </a:r>
            <a:r>
              <a:rPr sz="1650" baseline="5050" dirty="0">
                <a:latin typeface="Times New Roman"/>
                <a:cs typeface="Times New Roman"/>
              </a:rPr>
              <a:t>is </a:t>
            </a:r>
            <a:r>
              <a:rPr sz="1650" spc="-7" baseline="5050" dirty="0">
                <a:latin typeface="Times New Roman"/>
                <a:cs typeface="Times New Roman"/>
              </a:rPr>
              <a:t>near </a:t>
            </a:r>
            <a:r>
              <a:rPr sz="1650" spc="-15" baseline="5050" dirty="0">
                <a:latin typeface="Times New Roman"/>
                <a:cs typeface="Times New Roman"/>
              </a:rPr>
              <a:t>the </a:t>
            </a:r>
            <a:r>
              <a:rPr sz="1650" spc="-7" baseline="5050" dirty="0">
                <a:latin typeface="Times New Roman"/>
                <a:cs typeface="Times New Roman"/>
              </a:rPr>
              <a:t>mid</a:t>
            </a:r>
            <a:r>
              <a:rPr sz="1650" spc="60" baseline="5050" dirty="0">
                <a:latin typeface="Times New Roman"/>
                <a:cs typeface="Times New Roman"/>
              </a:rPr>
              <a:t> </a:t>
            </a:r>
            <a:r>
              <a:rPr sz="1650" spc="-7" baseline="5050" dirty="0">
                <a:latin typeface="Times New Roman"/>
                <a:cs typeface="Times New Roman"/>
              </a:rPr>
              <a:t>gap</a:t>
            </a:r>
            <a:endParaRPr sz="1650" baseline="5050">
              <a:latin typeface="Times New Roman"/>
              <a:cs typeface="Times New Roman"/>
            </a:endParaRPr>
          </a:p>
          <a:p>
            <a:pPr marL="4832350">
              <a:lnSpc>
                <a:spcPts val="1175"/>
              </a:lnSpc>
            </a:pPr>
            <a:r>
              <a:rPr sz="1100" spc="-5" dirty="0">
                <a:latin typeface="Times New Roman"/>
                <a:cs typeface="Times New Roman"/>
              </a:rPr>
              <a:t>energy.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 marR="95885">
              <a:lnSpc>
                <a:spcPct val="144000"/>
              </a:lnSpc>
            </a:pPr>
            <a:r>
              <a:rPr sz="1400" spc="-10" dirty="0">
                <a:latin typeface="Times New Roman"/>
                <a:cs typeface="Times New Roman"/>
              </a:rPr>
              <a:t>We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assuming that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Fermi </a:t>
            </a:r>
            <a:r>
              <a:rPr sz="1400" dirty="0">
                <a:latin typeface="Times New Roman"/>
                <a:cs typeface="Times New Roman"/>
              </a:rPr>
              <a:t>energy is </a:t>
            </a:r>
            <a:r>
              <a:rPr sz="1400" spc="-5" dirty="0">
                <a:latin typeface="Times New Roman"/>
                <a:cs typeface="Times New Roman"/>
              </a:rPr>
              <a:t>within the forbidden </a:t>
            </a:r>
            <a:r>
              <a:rPr sz="1400" dirty="0">
                <a:latin typeface="Times New Roman"/>
                <a:cs typeface="Times New Roman"/>
              </a:rPr>
              <a:t>energy  </a:t>
            </a:r>
            <a:r>
              <a:rPr sz="1400" spc="-5" dirty="0">
                <a:latin typeface="Times New Roman"/>
                <a:cs typeface="Times New Roman"/>
              </a:rPr>
              <a:t>band gap.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electrons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the conduction band.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we have, </a:t>
            </a:r>
            <a:r>
              <a:rPr sz="1400" dirty="0">
                <a:latin typeface="Times New Roman"/>
                <a:cs typeface="Times New Roman"/>
              </a:rPr>
              <a:t>(</a:t>
            </a:r>
            <a:r>
              <a:rPr sz="1400" i="1" dirty="0">
                <a:latin typeface="Times New Roman"/>
                <a:cs typeface="Times New Roman"/>
              </a:rPr>
              <a:t>E-E</a:t>
            </a:r>
            <a:r>
              <a:rPr sz="1350" i="1" baseline="-9259" dirty="0">
                <a:latin typeface="Times New Roman"/>
                <a:cs typeface="Times New Roman"/>
              </a:rPr>
              <a:t>c</a:t>
            </a:r>
            <a:r>
              <a:rPr sz="1400" dirty="0">
                <a:latin typeface="Times New Roman"/>
                <a:cs typeface="Times New Roman"/>
              </a:rPr>
              <a:t>)</a:t>
            </a:r>
            <a:r>
              <a:rPr sz="1400" i="1" dirty="0">
                <a:latin typeface="Times New Roman"/>
                <a:cs typeface="Times New Roman"/>
              </a:rPr>
              <a:t>&gt;&gt;kT</a:t>
            </a:r>
            <a:r>
              <a:rPr sz="1400" dirty="0">
                <a:latin typeface="Times New Roman"/>
                <a:cs typeface="Times New Roman"/>
              </a:rPr>
              <a:t>.  </a:t>
            </a:r>
            <a:r>
              <a:rPr sz="1400" spc="-5" dirty="0">
                <a:latin typeface="Times New Roman"/>
                <a:cs typeface="Times New Roman"/>
              </a:rPr>
              <a:t>The Fermi probability function reduces </a:t>
            </a:r>
            <a:r>
              <a:rPr sz="1400" dirty="0">
                <a:latin typeface="Times New Roman"/>
                <a:cs typeface="Times New Roman"/>
              </a:rPr>
              <a:t>to the </a:t>
            </a:r>
            <a:r>
              <a:rPr sz="1400" spc="-5" dirty="0">
                <a:latin typeface="Times New Roman"/>
                <a:cs typeface="Times New Roman"/>
              </a:rPr>
              <a:t>Boltzmann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approximation.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23770" y="4493259"/>
            <a:ext cx="3800475" cy="635"/>
          </a:xfrm>
          <a:custGeom>
            <a:avLst/>
            <a:gdLst/>
            <a:ahLst/>
            <a:cxnLst/>
            <a:rect l="l" t="t" r="r" b="b"/>
            <a:pathLst>
              <a:path w="3800475" h="635">
                <a:moveTo>
                  <a:pt x="0" y="0"/>
                </a:moveTo>
                <a:lnTo>
                  <a:pt x="3800475" y="635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585085" y="4114164"/>
            <a:ext cx="3439160" cy="0"/>
          </a:xfrm>
          <a:custGeom>
            <a:avLst/>
            <a:gdLst/>
            <a:ahLst/>
            <a:cxnLst/>
            <a:rect l="l" t="t" r="r" b="b"/>
            <a:pathLst>
              <a:path w="3439160">
                <a:moveTo>
                  <a:pt x="0" y="0"/>
                </a:moveTo>
                <a:lnTo>
                  <a:pt x="3439160" y="0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92070" y="4876164"/>
            <a:ext cx="3432175" cy="0"/>
          </a:xfrm>
          <a:custGeom>
            <a:avLst/>
            <a:gdLst/>
            <a:ahLst/>
            <a:cxnLst/>
            <a:rect l="l" t="t" r="r" b="b"/>
            <a:pathLst>
              <a:path w="3432175">
                <a:moveTo>
                  <a:pt x="0" y="0"/>
                </a:moveTo>
                <a:lnTo>
                  <a:pt x="3432175" y="0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54604" y="3279139"/>
            <a:ext cx="76200" cy="2178685"/>
          </a:xfrm>
          <a:custGeom>
            <a:avLst/>
            <a:gdLst/>
            <a:ahLst/>
            <a:cxnLst/>
            <a:rect l="l" t="t" r="r" b="b"/>
            <a:pathLst>
              <a:path w="76200" h="2178685">
                <a:moveTo>
                  <a:pt x="42925" y="63500"/>
                </a:moveTo>
                <a:lnTo>
                  <a:pt x="33400" y="63500"/>
                </a:lnTo>
                <a:lnTo>
                  <a:pt x="33274" y="2178685"/>
                </a:lnTo>
                <a:lnTo>
                  <a:pt x="42799" y="2178685"/>
                </a:lnTo>
                <a:lnTo>
                  <a:pt x="42925" y="63500"/>
                </a:lnTo>
                <a:close/>
              </a:path>
              <a:path w="76200" h="2178685">
                <a:moveTo>
                  <a:pt x="38100" y="0"/>
                </a:moveTo>
                <a:lnTo>
                  <a:pt x="0" y="76200"/>
                </a:lnTo>
                <a:lnTo>
                  <a:pt x="33400" y="76200"/>
                </a:lnTo>
                <a:lnTo>
                  <a:pt x="3340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2178685">
                <a:moveTo>
                  <a:pt x="69850" y="63500"/>
                </a:moveTo>
                <a:lnTo>
                  <a:pt x="42925" y="63500"/>
                </a:lnTo>
                <a:lnTo>
                  <a:pt x="42925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982845" y="3345814"/>
            <a:ext cx="76200" cy="2112010"/>
          </a:xfrm>
          <a:custGeom>
            <a:avLst/>
            <a:gdLst/>
            <a:ahLst/>
            <a:cxnLst/>
            <a:rect l="l" t="t" r="r" b="b"/>
            <a:pathLst>
              <a:path w="76200" h="2112010">
                <a:moveTo>
                  <a:pt x="42799" y="63500"/>
                </a:moveTo>
                <a:lnTo>
                  <a:pt x="33274" y="63500"/>
                </a:lnTo>
                <a:lnTo>
                  <a:pt x="33274" y="2112010"/>
                </a:lnTo>
                <a:lnTo>
                  <a:pt x="42799" y="2112010"/>
                </a:lnTo>
                <a:lnTo>
                  <a:pt x="42799" y="63500"/>
                </a:lnTo>
                <a:close/>
              </a:path>
              <a:path w="76200" h="2112010">
                <a:moveTo>
                  <a:pt x="38100" y="0"/>
                </a:moveTo>
                <a:lnTo>
                  <a:pt x="0" y="76200"/>
                </a:lnTo>
                <a:lnTo>
                  <a:pt x="33274" y="76200"/>
                </a:lnTo>
                <a:lnTo>
                  <a:pt x="33274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2112010">
                <a:moveTo>
                  <a:pt x="69850" y="63500"/>
                </a:moveTo>
                <a:lnTo>
                  <a:pt x="42799" y="63500"/>
                </a:lnTo>
                <a:lnTo>
                  <a:pt x="42799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584450" y="5419724"/>
            <a:ext cx="883285" cy="76200"/>
          </a:xfrm>
          <a:custGeom>
            <a:avLst/>
            <a:gdLst/>
            <a:ahLst/>
            <a:cxnLst/>
            <a:rect l="l" t="t" r="r" b="b"/>
            <a:pathLst>
              <a:path w="883285" h="76200">
                <a:moveTo>
                  <a:pt x="807085" y="0"/>
                </a:moveTo>
                <a:lnTo>
                  <a:pt x="807085" y="76200"/>
                </a:lnTo>
                <a:lnTo>
                  <a:pt x="873887" y="42799"/>
                </a:lnTo>
                <a:lnTo>
                  <a:pt x="819785" y="42799"/>
                </a:lnTo>
                <a:lnTo>
                  <a:pt x="819785" y="33274"/>
                </a:lnTo>
                <a:lnTo>
                  <a:pt x="873633" y="33274"/>
                </a:lnTo>
                <a:lnTo>
                  <a:pt x="807085" y="0"/>
                </a:lnTo>
                <a:close/>
              </a:path>
              <a:path w="883285" h="76200">
                <a:moveTo>
                  <a:pt x="807085" y="33274"/>
                </a:moveTo>
                <a:lnTo>
                  <a:pt x="0" y="33274"/>
                </a:lnTo>
                <a:lnTo>
                  <a:pt x="0" y="42799"/>
                </a:lnTo>
                <a:lnTo>
                  <a:pt x="807085" y="42799"/>
                </a:lnTo>
                <a:lnTo>
                  <a:pt x="807085" y="33274"/>
                </a:lnTo>
                <a:close/>
              </a:path>
              <a:path w="883285" h="76200">
                <a:moveTo>
                  <a:pt x="873633" y="33274"/>
                </a:moveTo>
                <a:lnTo>
                  <a:pt x="819785" y="33274"/>
                </a:lnTo>
                <a:lnTo>
                  <a:pt x="819785" y="42799"/>
                </a:lnTo>
                <a:lnTo>
                  <a:pt x="873887" y="42799"/>
                </a:lnTo>
                <a:lnTo>
                  <a:pt x="883285" y="38100"/>
                </a:lnTo>
                <a:lnTo>
                  <a:pt x="873633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020945" y="5419724"/>
            <a:ext cx="883285" cy="76200"/>
          </a:xfrm>
          <a:custGeom>
            <a:avLst/>
            <a:gdLst/>
            <a:ahLst/>
            <a:cxnLst/>
            <a:rect l="l" t="t" r="r" b="b"/>
            <a:pathLst>
              <a:path w="883285" h="76200">
                <a:moveTo>
                  <a:pt x="807084" y="0"/>
                </a:moveTo>
                <a:lnTo>
                  <a:pt x="807084" y="76200"/>
                </a:lnTo>
                <a:lnTo>
                  <a:pt x="873886" y="42799"/>
                </a:lnTo>
                <a:lnTo>
                  <a:pt x="819784" y="42799"/>
                </a:lnTo>
                <a:lnTo>
                  <a:pt x="819784" y="33274"/>
                </a:lnTo>
                <a:lnTo>
                  <a:pt x="873632" y="33274"/>
                </a:lnTo>
                <a:lnTo>
                  <a:pt x="807084" y="0"/>
                </a:lnTo>
                <a:close/>
              </a:path>
              <a:path w="883285" h="76200">
                <a:moveTo>
                  <a:pt x="807084" y="33274"/>
                </a:moveTo>
                <a:lnTo>
                  <a:pt x="0" y="33274"/>
                </a:lnTo>
                <a:lnTo>
                  <a:pt x="0" y="42799"/>
                </a:lnTo>
                <a:lnTo>
                  <a:pt x="807084" y="42799"/>
                </a:lnTo>
                <a:lnTo>
                  <a:pt x="807084" y="33274"/>
                </a:lnTo>
                <a:close/>
              </a:path>
              <a:path w="883285" h="76200">
                <a:moveTo>
                  <a:pt x="873632" y="33274"/>
                </a:moveTo>
                <a:lnTo>
                  <a:pt x="819784" y="33274"/>
                </a:lnTo>
                <a:lnTo>
                  <a:pt x="819784" y="42799"/>
                </a:lnTo>
                <a:lnTo>
                  <a:pt x="873886" y="42799"/>
                </a:lnTo>
                <a:lnTo>
                  <a:pt x="883284" y="38100"/>
                </a:lnTo>
                <a:lnTo>
                  <a:pt x="873632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584450" y="3509644"/>
            <a:ext cx="1069975" cy="606425"/>
          </a:xfrm>
          <a:custGeom>
            <a:avLst/>
            <a:gdLst/>
            <a:ahLst/>
            <a:cxnLst/>
            <a:rect l="l" t="t" r="r" b="b"/>
            <a:pathLst>
              <a:path w="1069975" h="606425">
                <a:moveTo>
                  <a:pt x="0" y="606425"/>
                </a:moveTo>
                <a:lnTo>
                  <a:pt x="55337" y="600402"/>
                </a:lnTo>
                <a:lnTo>
                  <a:pt x="110524" y="594252"/>
                </a:lnTo>
                <a:lnTo>
                  <a:pt x="165380" y="587810"/>
                </a:lnTo>
                <a:lnTo>
                  <a:pt x="219728" y="580910"/>
                </a:lnTo>
                <a:lnTo>
                  <a:pt x="273389" y="573385"/>
                </a:lnTo>
                <a:lnTo>
                  <a:pt x="326184" y="565070"/>
                </a:lnTo>
                <a:lnTo>
                  <a:pt x="377936" y="555799"/>
                </a:lnTo>
                <a:lnTo>
                  <a:pt x="428464" y="545407"/>
                </a:lnTo>
                <a:lnTo>
                  <a:pt x="477591" y="533727"/>
                </a:lnTo>
                <a:lnTo>
                  <a:pt x="525139" y="520594"/>
                </a:lnTo>
                <a:lnTo>
                  <a:pt x="570928" y="505842"/>
                </a:lnTo>
                <a:lnTo>
                  <a:pt x="614780" y="489305"/>
                </a:lnTo>
                <a:lnTo>
                  <a:pt x="656517" y="470818"/>
                </a:lnTo>
                <a:lnTo>
                  <a:pt x="695960" y="450215"/>
                </a:lnTo>
                <a:lnTo>
                  <a:pt x="739619" y="421514"/>
                </a:lnTo>
                <a:lnTo>
                  <a:pt x="781317" y="386888"/>
                </a:lnTo>
                <a:lnTo>
                  <a:pt x="820961" y="347632"/>
                </a:lnTo>
                <a:lnTo>
                  <a:pt x="858458" y="305044"/>
                </a:lnTo>
                <a:lnTo>
                  <a:pt x="893715" y="260420"/>
                </a:lnTo>
                <a:lnTo>
                  <a:pt x="926639" y="215058"/>
                </a:lnTo>
                <a:lnTo>
                  <a:pt x="957137" y="170254"/>
                </a:lnTo>
                <a:lnTo>
                  <a:pt x="985115" y="127305"/>
                </a:lnTo>
                <a:lnTo>
                  <a:pt x="1010481" y="87508"/>
                </a:lnTo>
                <a:lnTo>
                  <a:pt x="1033142" y="52161"/>
                </a:lnTo>
                <a:lnTo>
                  <a:pt x="1053004" y="22559"/>
                </a:lnTo>
                <a:lnTo>
                  <a:pt x="106997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584450" y="4884419"/>
            <a:ext cx="1086485" cy="534035"/>
          </a:xfrm>
          <a:custGeom>
            <a:avLst/>
            <a:gdLst/>
            <a:ahLst/>
            <a:cxnLst/>
            <a:rect l="l" t="t" r="r" b="b"/>
            <a:pathLst>
              <a:path w="1086485" h="534035">
                <a:moveTo>
                  <a:pt x="0" y="0"/>
                </a:moveTo>
                <a:lnTo>
                  <a:pt x="51659" y="3820"/>
                </a:lnTo>
                <a:lnTo>
                  <a:pt x="103262" y="7895"/>
                </a:lnTo>
                <a:lnTo>
                  <a:pt x="154711" y="12479"/>
                </a:lnTo>
                <a:lnTo>
                  <a:pt x="205914" y="17827"/>
                </a:lnTo>
                <a:lnTo>
                  <a:pt x="256774" y="24192"/>
                </a:lnTo>
                <a:lnTo>
                  <a:pt x="307197" y="31829"/>
                </a:lnTo>
                <a:lnTo>
                  <a:pt x="357088" y="40993"/>
                </a:lnTo>
                <a:lnTo>
                  <a:pt x="406352" y="51938"/>
                </a:lnTo>
                <a:lnTo>
                  <a:pt x="454896" y="64918"/>
                </a:lnTo>
                <a:lnTo>
                  <a:pt x="502623" y="80189"/>
                </a:lnTo>
                <a:lnTo>
                  <a:pt x="549438" y="98004"/>
                </a:lnTo>
                <a:lnTo>
                  <a:pt x="595249" y="118617"/>
                </a:lnTo>
                <a:lnTo>
                  <a:pt x="637881" y="142008"/>
                </a:lnTo>
                <a:lnTo>
                  <a:pt x="681761" y="170632"/>
                </a:lnTo>
                <a:lnTo>
                  <a:pt x="726329" y="203452"/>
                </a:lnTo>
                <a:lnTo>
                  <a:pt x="771023" y="239429"/>
                </a:lnTo>
                <a:lnTo>
                  <a:pt x="815283" y="277526"/>
                </a:lnTo>
                <a:lnTo>
                  <a:pt x="858548" y="316705"/>
                </a:lnTo>
                <a:lnTo>
                  <a:pt x="900259" y="355926"/>
                </a:lnTo>
                <a:lnTo>
                  <a:pt x="939855" y="394153"/>
                </a:lnTo>
                <a:lnTo>
                  <a:pt x="976774" y="430347"/>
                </a:lnTo>
                <a:lnTo>
                  <a:pt x="1010458" y="463471"/>
                </a:lnTo>
                <a:lnTo>
                  <a:pt x="1040344" y="492485"/>
                </a:lnTo>
                <a:lnTo>
                  <a:pt x="1065873" y="516352"/>
                </a:lnTo>
                <a:lnTo>
                  <a:pt x="1086485" y="5340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602229" y="3888104"/>
            <a:ext cx="1137920" cy="1276985"/>
          </a:xfrm>
          <a:custGeom>
            <a:avLst/>
            <a:gdLst/>
            <a:ahLst/>
            <a:cxnLst/>
            <a:rect l="l" t="t" r="r" b="b"/>
            <a:pathLst>
              <a:path w="1137920" h="1276985">
                <a:moveTo>
                  <a:pt x="0" y="0"/>
                </a:moveTo>
                <a:lnTo>
                  <a:pt x="4187" y="58113"/>
                </a:lnTo>
                <a:lnTo>
                  <a:pt x="8567" y="115700"/>
                </a:lnTo>
                <a:lnTo>
                  <a:pt x="13326" y="172163"/>
                </a:lnTo>
                <a:lnTo>
                  <a:pt x="18647" y="226907"/>
                </a:lnTo>
                <a:lnTo>
                  <a:pt x="24717" y="279336"/>
                </a:lnTo>
                <a:lnTo>
                  <a:pt x="31720" y="328854"/>
                </a:lnTo>
                <a:lnTo>
                  <a:pt x="39842" y="374866"/>
                </a:lnTo>
                <a:lnTo>
                  <a:pt x="49267" y="416775"/>
                </a:lnTo>
                <a:lnTo>
                  <a:pt x="60182" y="453985"/>
                </a:lnTo>
                <a:lnTo>
                  <a:pt x="92199" y="524662"/>
                </a:lnTo>
                <a:lnTo>
                  <a:pt x="130047" y="559371"/>
                </a:lnTo>
                <a:lnTo>
                  <a:pt x="204980" y="571897"/>
                </a:lnTo>
                <a:lnTo>
                  <a:pt x="270763" y="582929"/>
                </a:lnTo>
                <a:lnTo>
                  <a:pt x="303228" y="587626"/>
                </a:lnTo>
                <a:lnTo>
                  <a:pt x="341478" y="590548"/>
                </a:lnTo>
                <a:lnTo>
                  <a:pt x="384669" y="592091"/>
                </a:lnTo>
                <a:lnTo>
                  <a:pt x="431954" y="592653"/>
                </a:lnTo>
                <a:lnTo>
                  <a:pt x="482489" y="592628"/>
                </a:lnTo>
                <a:lnTo>
                  <a:pt x="535426" y="592413"/>
                </a:lnTo>
                <a:lnTo>
                  <a:pt x="589921" y="592403"/>
                </a:lnTo>
                <a:lnTo>
                  <a:pt x="645128" y="592994"/>
                </a:lnTo>
                <a:lnTo>
                  <a:pt x="700201" y="594583"/>
                </a:lnTo>
                <a:lnTo>
                  <a:pt x="754294" y="597564"/>
                </a:lnTo>
                <a:lnTo>
                  <a:pt x="806561" y="602335"/>
                </a:lnTo>
                <a:lnTo>
                  <a:pt x="856158" y="609290"/>
                </a:lnTo>
                <a:lnTo>
                  <a:pt x="902238" y="618826"/>
                </a:lnTo>
                <a:lnTo>
                  <a:pt x="943955" y="631338"/>
                </a:lnTo>
                <a:lnTo>
                  <a:pt x="980464" y="647223"/>
                </a:lnTo>
                <a:lnTo>
                  <a:pt x="1041175" y="698191"/>
                </a:lnTo>
                <a:lnTo>
                  <a:pt x="1065565" y="737814"/>
                </a:lnTo>
                <a:lnTo>
                  <a:pt x="1084756" y="784190"/>
                </a:lnTo>
                <a:lnTo>
                  <a:pt x="1099417" y="835763"/>
                </a:lnTo>
                <a:lnTo>
                  <a:pt x="1110216" y="890976"/>
                </a:lnTo>
                <a:lnTo>
                  <a:pt x="1117819" y="948273"/>
                </a:lnTo>
                <a:lnTo>
                  <a:pt x="1122895" y="1006098"/>
                </a:lnTo>
                <a:lnTo>
                  <a:pt x="1126112" y="1062895"/>
                </a:lnTo>
                <a:lnTo>
                  <a:pt x="1128136" y="1117107"/>
                </a:lnTo>
                <a:lnTo>
                  <a:pt x="1129636" y="1167178"/>
                </a:lnTo>
                <a:lnTo>
                  <a:pt x="1131279" y="1211553"/>
                </a:lnTo>
                <a:lnTo>
                  <a:pt x="1133733" y="1248673"/>
                </a:lnTo>
                <a:lnTo>
                  <a:pt x="1137666" y="127698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595372" y="3918584"/>
            <a:ext cx="1212850" cy="1242060"/>
          </a:xfrm>
          <a:custGeom>
            <a:avLst/>
            <a:gdLst/>
            <a:ahLst/>
            <a:cxnLst/>
            <a:rect l="l" t="t" r="r" b="b"/>
            <a:pathLst>
              <a:path w="1212850" h="1242060">
                <a:moveTo>
                  <a:pt x="1212723" y="0"/>
                </a:moveTo>
                <a:lnTo>
                  <a:pt x="1208235" y="56516"/>
                </a:lnTo>
                <a:lnTo>
                  <a:pt x="1203555" y="112522"/>
                </a:lnTo>
                <a:lnTo>
                  <a:pt x="1198482" y="167438"/>
                </a:lnTo>
                <a:lnTo>
                  <a:pt x="1192815" y="220685"/>
                </a:lnTo>
                <a:lnTo>
                  <a:pt x="1186354" y="271684"/>
                </a:lnTo>
                <a:lnTo>
                  <a:pt x="1178899" y="319857"/>
                </a:lnTo>
                <a:lnTo>
                  <a:pt x="1170249" y="364623"/>
                </a:lnTo>
                <a:lnTo>
                  <a:pt x="1160203" y="405404"/>
                </a:lnTo>
                <a:lnTo>
                  <a:pt x="1135126" y="472694"/>
                </a:lnTo>
                <a:lnTo>
                  <a:pt x="1114393" y="510339"/>
                </a:lnTo>
                <a:lnTo>
                  <a:pt x="1074086" y="544052"/>
                </a:lnTo>
                <a:lnTo>
                  <a:pt x="994282" y="556217"/>
                </a:lnTo>
                <a:lnTo>
                  <a:pt x="924178" y="566927"/>
                </a:lnTo>
                <a:lnTo>
                  <a:pt x="889574" y="571507"/>
                </a:lnTo>
                <a:lnTo>
                  <a:pt x="848800" y="574359"/>
                </a:lnTo>
                <a:lnTo>
                  <a:pt x="802757" y="575868"/>
                </a:lnTo>
                <a:lnTo>
                  <a:pt x="752347" y="576419"/>
                </a:lnTo>
                <a:lnTo>
                  <a:pt x="698473" y="576398"/>
                </a:lnTo>
                <a:lnTo>
                  <a:pt x="642036" y="576190"/>
                </a:lnTo>
                <a:lnTo>
                  <a:pt x="583938" y="576180"/>
                </a:lnTo>
                <a:lnTo>
                  <a:pt x="525081" y="576754"/>
                </a:lnTo>
                <a:lnTo>
                  <a:pt x="466367" y="578297"/>
                </a:lnTo>
                <a:lnTo>
                  <a:pt x="408697" y="581194"/>
                </a:lnTo>
                <a:lnTo>
                  <a:pt x="352975" y="585830"/>
                </a:lnTo>
                <a:lnTo>
                  <a:pt x="300100" y="592591"/>
                </a:lnTo>
                <a:lnTo>
                  <a:pt x="250977" y="601863"/>
                </a:lnTo>
                <a:lnTo>
                  <a:pt x="206505" y="614029"/>
                </a:lnTo>
                <a:lnTo>
                  <a:pt x="167588" y="629476"/>
                </a:lnTo>
                <a:lnTo>
                  <a:pt x="102883" y="679044"/>
                </a:lnTo>
                <a:lnTo>
                  <a:pt x="76892" y="717584"/>
                </a:lnTo>
                <a:lnTo>
                  <a:pt x="56443" y="762695"/>
                </a:lnTo>
                <a:lnTo>
                  <a:pt x="40823" y="812863"/>
                </a:lnTo>
                <a:lnTo>
                  <a:pt x="29319" y="866573"/>
                </a:lnTo>
                <a:lnTo>
                  <a:pt x="21220" y="922311"/>
                </a:lnTo>
                <a:lnTo>
                  <a:pt x="15812" y="978563"/>
                </a:lnTo>
                <a:lnTo>
                  <a:pt x="12384" y="1033814"/>
                </a:lnTo>
                <a:lnTo>
                  <a:pt x="10223" y="1086550"/>
                </a:lnTo>
                <a:lnTo>
                  <a:pt x="8616" y="1135257"/>
                </a:lnTo>
                <a:lnTo>
                  <a:pt x="6851" y="1178420"/>
                </a:lnTo>
                <a:lnTo>
                  <a:pt x="4217" y="1214526"/>
                </a:lnTo>
                <a:lnTo>
                  <a:pt x="0" y="124206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129027" y="4226051"/>
            <a:ext cx="396239" cy="1828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273935" y="4215510"/>
            <a:ext cx="1752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7" baseline="4629" dirty="0">
                <a:latin typeface="Times New Roman"/>
                <a:cs typeface="Times New Roman"/>
              </a:rPr>
              <a:t>E</a:t>
            </a:r>
            <a:r>
              <a:rPr sz="800" dirty="0">
                <a:latin typeface="Times New Roman"/>
                <a:cs typeface="Times New Roman"/>
              </a:rPr>
              <a:t>F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129027" y="3390899"/>
            <a:ext cx="396239" cy="1844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330323" y="3368166"/>
            <a:ext cx="1187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544567" y="3531107"/>
            <a:ext cx="397763" cy="1828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747640" y="3508375"/>
            <a:ext cx="1187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677667" y="3620769"/>
            <a:ext cx="513588" cy="2863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757042" y="3644010"/>
            <a:ext cx="3295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N</a:t>
            </a:r>
            <a:r>
              <a:rPr sz="1200" spc="-15" dirty="0">
                <a:latin typeface="Times New Roman"/>
                <a:cs typeface="Times New Roman"/>
              </a:rPr>
              <a:t>(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677667" y="5052059"/>
            <a:ext cx="513588" cy="2863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2757042" y="5075046"/>
            <a:ext cx="3295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N</a:t>
            </a:r>
            <a:r>
              <a:rPr sz="1200" spc="-15" dirty="0">
                <a:latin typeface="Times New Roman"/>
                <a:cs typeface="Times New Roman"/>
              </a:rPr>
              <a:t>(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331975" y="4866131"/>
            <a:ext cx="1100327" cy="23164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410969" y="4835156"/>
            <a:ext cx="924560" cy="21844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200" spc="-5" dirty="0">
                <a:latin typeface="Times New Roman"/>
                <a:cs typeface="Times New Roman"/>
              </a:rPr>
              <a:t>N(E)(1-</a:t>
            </a:r>
            <a:r>
              <a:rPr sz="1250" i="1" spc="-5" dirty="0">
                <a:latin typeface="Times New Roman"/>
                <a:cs typeface="Times New Roman"/>
              </a:rPr>
              <a:t>f</a:t>
            </a:r>
            <a:r>
              <a:rPr sz="1200" spc="-5" dirty="0">
                <a:latin typeface="Times New Roman"/>
                <a:cs typeface="Times New Roman"/>
              </a:rPr>
              <a:t>(E,T))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331975" y="3805427"/>
            <a:ext cx="1043939" cy="23317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410969" y="3774452"/>
            <a:ext cx="734695" cy="21844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200" spc="-5" dirty="0">
                <a:latin typeface="Times New Roman"/>
                <a:cs typeface="Times New Roman"/>
              </a:rPr>
              <a:t>N(E)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50" i="1" spc="-5" dirty="0">
                <a:latin typeface="Times New Roman"/>
                <a:cs typeface="Times New Roman"/>
              </a:rPr>
              <a:t>f</a:t>
            </a:r>
            <a:r>
              <a:rPr sz="1200" spc="-5" dirty="0">
                <a:latin typeface="Times New Roman"/>
                <a:cs typeface="Times New Roman"/>
              </a:rPr>
              <a:t>(E,T)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212720" y="3856354"/>
            <a:ext cx="372745" cy="146050"/>
          </a:xfrm>
          <a:custGeom>
            <a:avLst/>
            <a:gdLst/>
            <a:ahLst/>
            <a:cxnLst/>
            <a:rect l="l" t="t" r="r" b="b"/>
            <a:pathLst>
              <a:path w="372744" h="146050">
                <a:moveTo>
                  <a:pt x="298883" y="114378"/>
                </a:moveTo>
                <a:lnTo>
                  <a:pt x="287781" y="145796"/>
                </a:lnTo>
                <a:lnTo>
                  <a:pt x="372364" y="135254"/>
                </a:lnTo>
                <a:lnTo>
                  <a:pt x="356312" y="118618"/>
                </a:lnTo>
                <a:lnTo>
                  <a:pt x="310896" y="118618"/>
                </a:lnTo>
                <a:lnTo>
                  <a:pt x="298883" y="114378"/>
                </a:lnTo>
                <a:close/>
              </a:path>
              <a:path w="372744" h="146050">
                <a:moveTo>
                  <a:pt x="302066" y="105370"/>
                </a:moveTo>
                <a:lnTo>
                  <a:pt x="298883" y="114378"/>
                </a:lnTo>
                <a:lnTo>
                  <a:pt x="310896" y="118618"/>
                </a:lnTo>
                <a:lnTo>
                  <a:pt x="314071" y="109600"/>
                </a:lnTo>
                <a:lnTo>
                  <a:pt x="302066" y="105370"/>
                </a:lnTo>
                <a:close/>
              </a:path>
              <a:path w="372744" h="146050">
                <a:moveTo>
                  <a:pt x="313181" y="73913"/>
                </a:moveTo>
                <a:lnTo>
                  <a:pt x="302066" y="105370"/>
                </a:lnTo>
                <a:lnTo>
                  <a:pt x="314071" y="109600"/>
                </a:lnTo>
                <a:lnTo>
                  <a:pt x="310896" y="118618"/>
                </a:lnTo>
                <a:lnTo>
                  <a:pt x="356312" y="118618"/>
                </a:lnTo>
                <a:lnTo>
                  <a:pt x="313181" y="73913"/>
                </a:lnTo>
                <a:close/>
              </a:path>
              <a:path w="372744" h="146050">
                <a:moveTo>
                  <a:pt x="3048" y="0"/>
                </a:moveTo>
                <a:lnTo>
                  <a:pt x="0" y="8889"/>
                </a:lnTo>
                <a:lnTo>
                  <a:pt x="298883" y="114378"/>
                </a:lnTo>
                <a:lnTo>
                  <a:pt x="302066" y="105370"/>
                </a:lnTo>
                <a:lnTo>
                  <a:pt x="30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326004" y="4968874"/>
            <a:ext cx="216534" cy="76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016182" y="3883342"/>
            <a:ext cx="83819" cy="23812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16182" y="4861242"/>
            <a:ext cx="83819" cy="2381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143755" y="3855719"/>
            <a:ext cx="798576" cy="18287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4223384" y="3832986"/>
            <a:ext cx="6000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Electrons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271771" y="5052059"/>
            <a:ext cx="597408" cy="19507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4351401" y="5029326"/>
            <a:ext cx="3803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Holes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726940" y="4968874"/>
            <a:ext cx="216535" cy="762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744720" y="3986529"/>
            <a:ext cx="216534" cy="76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628132" y="3794759"/>
            <a:ext cx="396239" cy="1844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5784341" y="3784218"/>
            <a:ext cx="163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7" baseline="4629" dirty="0">
                <a:latin typeface="Times New Roman"/>
                <a:cs typeface="Times New Roman"/>
              </a:rPr>
              <a:t>E</a:t>
            </a:r>
            <a:r>
              <a:rPr sz="800" dirty="0">
                <a:latin typeface="Times New Roman"/>
                <a:cs typeface="Times New Roman"/>
              </a:rPr>
              <a:t>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367789" y="1741169"/>
            <a:ext cx="4587875" cy="0"/>
          </a:xfrm>
          <a:custGeom>
            <a:avLst/>
            <a:gdLst/>
            <a:ahLst/>
            <a:cxnLst/>
            <a:rect l="l" t="t" r="r" b="b"/>
            <a:pathLst>
              <a:path w="4587875">
                <a:moveTo>
                  <a:pt x="0" y="0"/>
                </a:moveTo>
                <a:lnTo>
                  <a:pt x="4587875" y="0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367789" y="1361439"/>
            <a:ext cx="1003300" cy="0"/>
          </a:xfrm>
          <a:custGeom>
            <a:avLst/>
            <a:gdLst/>
            <a:ahLst/>
            <a:cxnLst/>
            <a:rect l="l" t="t" r="r" b="b"/>
            <a:pathLst>
              <a:path w="1003300">
                <a:moveTo>
                  <a:pt x="0" y="0"/>
                </a:moveTo>
                <a:lnTo>
                  <a:pt x="100329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589529" y="1361439"/>
            <a:ext cx="3439160" cy="0"/>
          </a:xfrm>
          <a:custGeom>
            <a:avLst/>
            <a:gdLst/>
            <a:ahLst/>
            <a:cxnLst/>
            <a:rect l="l" t="t" r="r" b="b"/>
            <a:pathLst>
              <a:path w="3439160">
                <a:moveTo>
                  <a:pt x="0" y="0"/>
                </a:moveTo>
                <a:lnTo>
                  <a:pt x="3439159" y="0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596514" y="2123439"/>
            <a:ext cx="3432175" cy="0"/>
          </a:xfrm>
          <a:custGeom>
            <a:avLst/>
            <a:gdLst/>
            <a:ahLst/>
            <a:cxnLst/>
            <a:rect l="l" t="t" r="r" b="b"/>
            <a:pathLst>
              <a:path w="3432175">
                <a:moveTo>
                  <a:pt x="0" y="0"/>
                </a:moveTo>
                <a:lnTo>
                  <a:pt x="3432175" y="0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367789" y="2123439"/>
            <a:ext cx="1003300" cy="0"/>
          </a:xfrm>
          <a:custGeom>
            <a:avLst/>
            <a:gdLst/>
            <a:ahLst/>
            <a:cxnLst/>
            <a:rect l="l" t="t" r="r" b="b"/>
            <a:pathLst>
              <a:path w="1003300">
                <a:moveTo>
                  <a:pt x="0" y="0"/>
                </a:moveTo>
                <a:lnTo>
                  <a:pt x="100329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559050" y="1108074"/>
            <a:ext cx="76200" cy="1597025"/>
          </a:xfrm>
          <a:custGeom>
            <a:avLst/>
            <a:gdLst/>
            <a:ahLst/>
            <a:cxnLst/>
            <a:rect l="l" t="t" r="r" b="b"/>
            <a:pathLst>
              <a:path w="76200" h="1597025">
                <a:moveTo>
                  <a:pt x="42799" y="63500"/>
                </a:moveTo>
                <a:lnTo>
                  <a:pt x="33274" y="63500"/>
                </a:lnTo>
                <a:lnTo>
                  <a:pt x="32638" y="1597025"/>
                </a:lnTo>
                <a:lnTo>
                  <a:pt x="42163" y="1597025"/>
                </a:lnTo>
                <a:lnTo>
                  <a:pt x="42799" y="63500"/>
                </a:lnTo>
                <a:close/>
              </a:path>
              <a:path w="76200" h="1597025">
                <a:moveTo>
                  <a:pt x="38100" y="0"/>
                </a:moveTo>
                <a:lnTo>
                  <a:pt x="0" y="76200"/>
                </a:lnTo>
                <a:lnTo>
                  <a:pt x="33268" y="76200"/>
                </a:lnTo>
                <a:lnTo>
                  <a:pt x="33274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1597025">
                <a:moveTo>
                  <a:pt x="69850" y="63500"/>
                </a:moveTo>
                <a:lnTo>
                  <a:pt x="42799" y="63500"/>
                </a:lnTo>
                <a:lnTo>
                  <a:pt x="42793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701415" y="1102359"/>
            <a:ext cx="76200" cy="1602740"/>
          </a:xfrm>
          <a:custGeom>
            <a:avLst/>
            <a:gdLst/>
            <a:ahLst/>
            <a:cxnLst/>
            <a:rect l="l" t="t" r="r" b="b"/>
            <a:pathLst>
              <a:path w="76200" h="1602739">
                <a:moveTo>
                  <a:pt x="42799" y="63500"/>
                </a:moveTo>
                <a:lnTo>
                  <a:pt x="33274" y="63500"/>
                </a:lnTo>
                <a:lnTo>
                  <a:pt x="32638" y="1602740"/>
                </a:lnTo>
                <a:lnTo>
                  <a:pt x="42163" y="1602740"/>
                </a:lnTo>
                <a:lnTo>
                  <a:pt x="42799" y="63500"/>
                </a:lnTo>
                <a:close/>
              </a:path>
              <a:path w="76200" h="1602739">
                <a:moveTo>
                  <a:pt x="38100" y="0"/>
                </a:moveTo>
                <a:lnTo>
                  <a:pt x="0" y="76200"/>
                </a:lnTo>
                <a:lnTo>
                  <a:pt x="33268" y="76200"/>
                </a:lnTo>
                <a:lnTo>
                  <a:pt x="33274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1602739">
                <a:moveTo>
                  <a:pt x="69850" y="63500"/>
                </a:moveTo>
                <a:lnTo>
                  <a:pt x="42799" y="63500"/>
                </a:lnTo>
                <a:lnTo>
                  <a:pt x="42793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987925" y="1108074"/>
            <a:ext cx="76200" cy="1597025"/>
          </a:xfrm>
          <a:custGeom>
            <a:avLst/>
            <a:gdLst/>
            <a:ahLst/>
            <a:cxnLst/>
            <a:rect l="l" t="t" r="r" b="b"/>
            <a:pathLst>
              <a:path w="76200" h="1597025">
                <a:moveTo>
                  <a:pt x="42799" y="63500"/>
                </a:moveTo>
                <a:lnTo>
                  <a:pt x="33274" y="63500"/>
                </a:lnTo>
                <a:lnTo>
                  <a:pt x="32638" y="1597025"/>
                </a:lnTo>
                <a:lnTo>
                  <a:pt x="42163" y="1597025"/>
                </a:lnTo>
                <a:lnTo>
                  <a:pt x="42799" y="63500"/>
                </a:lnTo>
                <a:close/>
              </a:path>
              <a:path w="76200" h="1597025">
                <a:moveTo>
                  <a:pt x="38100" y="0"/>
                </a:moveTo>
                <a:lnTo>
                  <a:pt x="0" y="76200"/>
                </a:lnTo>
                <a:lnTo>
                  <a:pt x="33268" y="76200"/>
                </a:lnTo>
                <a:lnTo>
                  <a:pt x="33274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1597025">
                <a:moveTo>
                  <a:pt x="69850" y="63500"/>
                </a:moveTo>
                <a:lnTo>
                  <a:pt x="42799" y="63500"/>
                </a:lnTo>
                <a:lnTo>
                  <a:pt x="42793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588895" y="2666999"/>
            <a:ext cx="883285" cy="76200"/>
          </a:xfrm>
          <a:custGeom>
            <a:avLst/>
            <a:gdLst/>
            <a:ahLst/>
            <a:cxnLst/>
            <a:rect l="l" t="t" r="r" b="b"/>
            <a:pathLst>
              <a:path w="883285" h="76200">
                <a:moveTo>
                  <a:pt x="807084" y="0"/>
                </a:moveTo>
                <a:lnTo>
                  <a:pt x="807084" y="76200"/>
                </a:lnTo>
                <a:lnTo>
                  <a:pt x="873886" y="42799"/>
                </a:lnTo>
                <a:lnTo>
                  <a:pt x="819784" y="42799"/>
                </a:lnTo>
                <a:lnTo>
                  <a:pt x="819784" y="33274"/>
                </a:lnTo>
                <a:lnTo>
                  <a:pt x="873632" y="33274"/>
                </a:lnTo>
                <a:lnTo>
                  <a:pt x="807084" y="0"/>
                </a:lnTo>
                <a:close/>
              </a:path>
              <a:path w="883285" h="76200">
                <a:moveTo>
                  <a:pt x="807084" y="33274"/>
                </a:moveTo>
                <a:lnTo>
                  <a:pt x="0" y="33274"/>
                </a:lnTo>
                <a:lnTo>
                  <a:pt x="0" y="42799"/>
                </a:lnTo>
                <a:lnTo>
                  <a:pt x="807084" y="42799"/>
                </a:lnTo>
                <a:lnTo>
                  <a:pt x="807084" y="33274"/>
                </a:lnTo>
                <a:close/>
              </a:path>
              <a:path w="883285" h="76200">
                <a:moveTo>
                  <a:pt x="873632" y="33274"/>
                </a:moveTo>
                <a:lnTo>
                  <a:pt x="819784" y="33274"/>
                </a:lnTo>
                <a:lnTo>
                  <a:pt x="819784" y="42799"/>
                </a:lnTo>
                <a:lnTo>
                  <a:pt x="873886" y="42799"/>
                </a:lnTo>
                <a:lnTo>
                  <a:pt x="883284" y="38100"/>
                </a:lnTo>
                <a:lnTo>
                  <a:pt x="873632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738879" y="2675254"/>
            <a:ext cx="883285" cy="76200"/>
          </a:xfrm>
          <a:custGeom>
            <a:avLst/>
            <a:gdLst/>
            <a:ahLst/>
            <a:cxnLst/>
            <a:rect l="l" t="t" r="r" b="b"/>
            <a:pathLst>
              <a:path w="883285" h="76200">
                <a:moveTo>
                  <a:pt x="807085" y="0"/>
                </a:moveTo>
                <a:lnTo>
                  <a:pt x="807085" y="76200"/>
                </a:lnTo>
                <a:lnTo>
                  <a:pt x="873887" y="42799"/>
                </a:lnTo>
                <a:lnTo>
                  <a:pt x="819785" y="42799"/>
                </a:lnTo>
                <a:lnTo>
                  <a:pt x="819785" y="33274"/>
                </a:lnTo>
                <a:lnTo>
                  <a:pt x="873633" y="33274"/>
                </a:lnTo>
                <a:lnTo>
                  <a:pt x="807085" y="0"/>
                </a:lnTo>
                <a:close/>
              </a:path>
              <a:path w="883285" h="76200">
                <a:moveTo>
                  <a:pt x="807085" y="33274"/>
                </a:moveTo>
                <a:lnTo>
                  <a:pt x="0" y="33274"/>
                </a:lnTo>
                <a:lnTo>
                  <a:pt x="0" y="42799"/>
                </a:lnTo>
                <a:lnTo>
                  <a:pt x="807085" y="42799"/>
                </a:lnTo>
                <a:lnTo>
                  <a:pt x="807085" y="33274"/>
                </a:lnTo>
                <a:close/>
              </a:path>
              <a:path w="883285" h="76200">
                <a:moveTo>
                  <a:pt x="873633" y="33274"/>
                </a:moveTo>
                <a:lnTo>
                  <a:pt x="819785" y="33274"/>
                </a:lnTo>
                <a:lnTo>
                  <a:pt x="819785" y="42799"/>
                </a:lnTo>
                <a:lnTo>
                  <a:pt x="873887" y="42799"/>
                </a:lnTo>
                <a:lnTo>
                  <a:pt x="883285" y="38100"/>
                </a:lnTo>
                <a:lnTo>
                  <a:pt x="873633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025390" y="2666999"/>
            <a:ext cx="883285" cy="76200"/>
          </a:xfrm>
          <a:custGeom>
            <a:avLst/>
            <a:gdLst/>
            <a:ahLst/>
            <a:cxnLst/>
            <a:rect l="l" t="t" r="r" b="b"/>
            <a:pathLst>
              <a:path w="883285" h="76200">
                <a:moveTo>
                  <a:pt x="807085" y="0"/>
                </a:moveTo>
                <a:lnTo>
                  <a:pt x="807085" y="76200"/>
                </a:lnTo>
                <a:lnTo>
                  <a:pt x="873887" y="42799"/>
                </a:lnTo>
                <a:lnTo>
                  <a:pt x="819785" y="42799"/>
                </a:lnTo>
                <a:lnTo>
                  <a:pt x="819785" y="33274"/>
                </a:lnTo>
                <a:lnTo>
                  <a:pt x="873633" y="33274"/>
                </a:lnTo>
                <a:lnTo>
                  <a:pt x="807085" y="0"/>
                </a:lnTo>
                <a:close/>
              </a:path>
              <a:path w="883285" h="76200">
                <a:moveTo>
                  <a:pt x="807085" y="33274"/>
                </a:moveTo>
                <a:lnTo>
                  <a:pt x="0" y="33274"/>
                </a:lnTo>
                <a:lnTo>
                  <a:pt x="0" y="42799"/>
                </a:lnTo>
                <a:lnTo>
                  <a:pt x="807085" y="42799"/>
                </a:lnTo>
                <a:lnTo>
                  <a:pt x="807085" y="33274"/>
                </a:lnTo>
                <a:close/>
              </a:path>
              <a:path w="883285" h="76200">
                <a:moveTo>
                  <a:pt x="873633" y="33274"/>
                </a:moveTo>
                <a:lnTo>
                  <a:pt x="819785" y="33274"/>
                </a:lnTo>
                <a:lnTo>
                  <a:pt x="819785" y="42799"/>
                </a:lnTo>
                <a:lnTo>
                  <a:pt x="873887" y="42799"/>
                </a:lnTo>
                <a:lnTo>
                  <a:pt x="883285" y="38100"/>
                </a:lnTo>
                <a:lnTo>
                  <a:pt x="873633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605404" y="941069"/>
            <a:ext cx="816610" cy="397510"/>
          </a:xfrm>
          <a:custGeom>
            <a:avLst/>
            <a:gdLst/>
            <a:ahLst/>
            <a:cxnLst/>
            <a:rect l="l" t="t" r="r" b="b"/>
            <a:pathLst>
              <a:path w="816610" h="397509">
                <a:moveTo>
                  <a:pt x="0" y="397510"/>
                </a:moveTo>
                <a:lnTo>
                  <a:pt x="53727" y="392472"/>
                </a:lnTo>
                <a:lnTo>
                  <a:pt x="107211" y="387254"/>
                </a:lnTo>
                <a:lnTo>
                  <a:pt x="160169" y="381631"/>
                </a:lnTo>
                <a:lnTo>
                  <a:pt x="212320" y="375379"/>
                </a:lnTo>
                <a:lnTo>
                  <a:pt x="263382" y="368274"/>
                </a:lnTo>
                <a:lnTo>
                  <a:pt x="313073" y="360090"/>
                </a:lnTo>
                <a:lnTo>
                  <a:pt x="361113" y="350604"/>
                </a:lnTo>
                <a:lnTo>
                  <a:pt x="407218" y="339591"/>
                </a:lnTo>
                <a:lnTo>
                  <a:pt x="451108" y="326827"/>
                </a:lnTo>
                <a:lnTo>
                  <a:pt x="492500" y="312087"/>
                </a:lnTo>
                <a:lnTo>
                  <a:pt x="531113" y="295148"/>
                </a:lnTo>
                <a:lnTo>
                  <a:pt x="580568" y="265396"/>
                </a:lnTo>
                <a:lnTo>
                  <a:pt x="626568" y="227867"/>
                </a:lnTo>
                <a:lnTo>
                  <a:pt x="668874" y="185431"/>
                </a:lnTo>
                <a:lnTo>
                  <a:pt x="707247" y="140954"/>
                </a:lnTo>
                <a:lnTo>
                  <a:pt x="741446" y="97304"/>
                </a:lnTo>
                <a:lnTo>
                  <a:pt x="771233" y="57350"/>
                </a:lnTo>
                <a:lnTo>
                  <a:pt x="796367" y="23959"/>
                </a:lnTo>
                <a:lnTo>
                  <a:pt x="81660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588895" y="2123439"/>
            <a:ext cx="841375" cy="291465"/>
          </a:xfrm>
          <a:custGeom>
            <a:avLst/>
            <a:gdLst/>
            <a:ahLst/>
            <a:cxnLst/>
            <a:rect l="l" t="t" r="r" b="b"/>
            <a:pathLst>
              <a:path w="841375" h="291464">
                <a:moveTo>
                  <a:pt x="0" y="0"/>
                </a:moveTo>
                <a:lnTo>
                  <a:pt x="53334" y="2806"/>
                </a:lnTo>
                <a:lnTo>
                  <a:pt x="106544" y="5942"/>
                </a:lnTo>
                <a:lnTo>
                  <a:pt x="159455" y="9736"/>
                </a:lnTo>
                <a:lnTo>
                  <a:pt x="211896" y="14518"/>
                </a:lnTo>
                <a:lnTo>
                  <a:pt x="263694" y="20617"/>
                </a:lnTo>
                <a:lnTo>
                  <a:pt x="314677" y="28363"/>
                </a:lnTo>
                <a:lnTo>
                  <a:pt x="364672" y="38084"/>
                </a:lnTo>
                <a:lnTo>
                  <a:pt x="413507" y="50110"/>
                </a:lnTo>
                <a:lnTo>
                  <a:pt x="461010" y="64770"/>
                </a:lnTo>
                <a:lnTo>
                  <a:pt x="509028" y="84146"/>
                </a:lnTo>
                <a:lnTo>
                  <a:pt x="558657" y="108963"/>
                </a:lnTo>
                <a:lnTo>
                  <a:pt x="608588" y="137512"/>
                </a:lnTo>
                <a:lnTo>
                  <a:pt x="657516" y="168084"/>
                </a:lnTo>
                <a:lnTo>
                  <a:pt x="704134" y="198969"/>
                </a:lnTo>
                <a:lnTo>
                  <a:pt x="747136" y="228458"/>
                </a:lnTo>
                <a:lnTo>
                  <a:pt x="785214" y="254844"/>
                </a:lnTo>
                <a:lnTo>
                  <a:pt x="817062" y="276415"/>
                </a:lnTo>
                <a:lnTo>
                  <a:pt x="841375" y="291465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754120" y="1201419"/>
            <a:ext cx="932815" cy="1148715"/>
          </a:xfrm>
          <a:custGeom>
            <a:avLst/>
            <a:gdLst/>
            <a:ahLst/>
            <a:cxnLst/>
            <a:rect l="l" t="t" r="r" b="b"/>
            <a:pathLst>
              <a:path w="932814" h="1148714">
                <a:moveTo>
                  <a:pt x="0" y="0"/>
                </a:moveTo>
                <a:lnTo>
                  <a:pt x="3844" y="58076"/>
                </a:lnTo>
                <a:lnTo>
                  <a:pt x="7898" y="115486"/>
                </a:lnTo>
                <a:lnTo>
                  <a:pt x="12370" y="171497"/>
                </a:lnTo>
                <a:lnTo>
                  <a:pt x="17469" y="225375"/>
                </a:lnTo>
                <a:lnTo>
                  <a:pt x="23405" y="276387"/>
                </a:lnTo>
                <a:lnTo>
                  <a:pt x="30385" y="323802"/>
                </a:lnTo>
                <a:lnTo>
                  <a:pt x="38620" y="366887"/>
                </a:lnTo>
                <a:lnTo>
                  <a:pt x="48319" y="404908"/>
                </a:lnTo>
                <a:lnTo>
                  <a:pt x="78410" y="477078"/>
                </a:lnTo>
                <a:lnTo>
                  <a:pt x="120113" y="506948"/>
                </a:lnTo>
                <a:lnTo>
                  <a:pt x="159444" y="513151"/>
                </a:lnTo>
                <a:lnTo>
                  <a:pt x="221995" y="524383"/>
                </a:lnTo>
                <a:lnTo>
                  <a:pt x="255441" y="529345"/>
                </a:lnTo>
                <a:lnTo>
                  <a:pt x="295832" y="532013"/>
                </a:lnTo>
                <a:lnTo>
                  <a:pt x="341875" y="533051"/>
                </a:lnTo>
                <a:lnTo>
                  <a:pt x="392277" y="533123"/>
                </a:lnTo>
                <a:lnTo>
                  <a:pt x="445747" y="532892"/>
                </a:lnTo>
                <a:lnTo>
                  <a:pt x="500992" y="533023"/>
                </a:lnTo>
                <a:lnTo>
                  <a:pt x="556718" y="534179"/>
                </a:lnTo>
                <a:lnTo>
                  <a:pt x="611633" y="537024"/>
                </a:lnTo>
                <a:lnTo>
                  <a:pt x="664444" y="542222"/>
                </a:lnTo>
                <a:lnTo>
                  <a:pt x="713860" y="550437"/>
                </a:lnTo>
                <a:lnTo>
                  <a:pt x="758586" y="562332"/>
                </a:lnTo>
                <a:lnTo>
                  <a:pt x="797331" y="578572"/>
                </a:lnTo>
                <a:lnTo>
                  <a:pt x="855431" y="630702"/>
                </a:lnTo>
                <a:lnTo>
                  <a:pt x="876475" y="670218"/>
                </a:lnTo>
                <a:lnTo>
                  <a:pt x="892629" y="716589"/>
                </a:lnTo>
                <a:lnTo>
                  <a:pt x="904588" y="768034"/>
                </a:lnTo>
                <a:lnTo>
                  <a:pt x="913047" y="822775"/>
                </a:lnTo>
                <a:lnTo>
                  <a:pt x="918702" y="879030"/>
                </a:lnTo>
                <a:lnTo>
                  <a:pt x="922248" y="935021"/>
                </a:lnTo>
                <a:lnTo>
                  <a:pt x="924381" y="988967"/>
                </a:lnTo>
                <a:lnTo>
                  <a:pt x="925796" y="1039090"/>
                </a:lnTo>
                <a:lnTo>
                  <a:pt x="927188" y="1083608"/>
                </a:lnTo>
                <a:lnTo>
                  <a:pt x="929254" y="1120743"/>
                </a:lnTo>
                <a:lnTo>
                  <a:pt x="932688" y="11487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030596" y="1212214"/>
            <a:ext cx="932815" cy="1148715"/>
          </a:xfrm>
          <a:custGeom>
            <a:avLst/>
            <a:gdLst/>
            <a:ahLst/>
            <a:cxnLst/>
            <a:rect l="l" t="t" r="r" b="b"/>
            <a:pathLst>
              <a:path w="932814" h="1148714">
                <a:moveTo>
                  <a:pt x="932688" y="0"/>
                </a:moveTo>
                <a:lnTo>
                  <a:pt x="928843" y="58076"/>
                </a:lnTo>
                <a:lnTo>
                  <a:pt x="924789" y="115486"/>
                </a:lnTo>
                <a:lnTo>
                  <a:pt x="920317" y="171497"/>
                </a:lnTo>
                <a:lnTo>
                  <a:pt x="915218" y="225375"/>
                </a:lnTo>
                <a:lnTo>
                  <a:pt x="909282" y="276387"/>
                </a:lnTo>
                <a:lnTo>
                  <a:pt x="902302" y="323802"/>
                </a:lnTo>
                <a:lnTo>
                  <a:pt x="894067" y="366887"/>
                </a:lnTo>
                <a:lnTo>
                  <a:pt x="884368" y="404908"/>
                </a:lnTo>
                <a:lnTo>
                  <a:pt x="854277" y="477078"/>
                </a:lnTo>
                <a:lnTo>
                  <a:pt x="812574" y="506948"/>
                </a:lnTo>
                <a:lnTo>
                  <a:pt x="773243" y="513151"/>
                </a:lnTo>
                <a:lnTo>
                  <a:pt x="710691" y="524383"/>
                </a:lnTo>
                <a:lnTo>
                  <a:pt x="677246" y="529345"/>
                </a:lnTo>
                <a:lnTo>
                  <a:pt x="636855" y="532013"/>
                </a:lnTo>
                <a:lnTo>
                  <a:pt x="590812" y="533051"/>
                </a:lnTo>
                <a:lnTo>
                  <a:pt x="540410" y="533123"/>
                </a:lnTo>
                <a:lnTo>
                  <a:pt x="486940" y="532892"/>
                </a:lnTo>
                <a:lnTo>
                  <a:pt x="431695" y="533023"/>
                </a:lnTo>
                <a:lnTo>
                  <a:pt x="375969" y="534179"/>
                </a:lnTo>
                <a:lnTo>
                  <a:pt x="321054" y="537024"/>
                </a:lnTo>
                <a:lnTo>
                  <a:pt x="268243" y="542222"/>
                </a:lnTo>
                <a:lnTo>
                  <a:pt x="218827" y="550437"/>
                </a:lnTo>
                <a:lnTo>
                  <a:pt x="174101" y="562332"/>
                </a:lnTo>
                <a:lnTo>
                  <a:pt x="135356" y="578572"/>
                </a:lnTo>
                <a:lnTo>
                  <a:pt x="77256" y="630702"/>
                </a:lnTo>
                <a:lnTo>
                  <a:pt x="56212" y="670218"/>
                </a:lnTo>
                <a:lnTo>
                  <a:pt x="40058" y="716589"/>
                </a:lnTo>
                <a:lnTo>
                  <a:pt x="28099" y="768034"/>
                </a:lnTo>
                <a:lnTo>
                  <a:pt x="19640" y="822775"/>
                </a:lnTo>
                <a:lnTo>
                  <a:pt x="13985" y="879030"/>
                </a:lnTo>
                <a:lnTo>
                  <a:pt x="10439" y="935021"/>
                </a:lnTo>
                <a:lnTo>
                  <a:pt x="8306" y="988967"/>
                </a:lnTo>
                <a:lnTo>
                  <a:pt x="6891" y="1039090"/>
                </a:lnTo>
                <a:lnTo>
                  <a:pt x="5499" y="1083608"/>
                </a:lnTo>
                <a:lnTo>
                  <a:pt x="3433" y="1120743"/>
                </a:lnTo>
                <a:lnTo>
                  <a:pt x="0" y="11487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092708" y="1066799"/>
            <a:ext cx="396240" cy="1844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 txBox="1"/>
          <p:nvPr/>
        </p:nvSpPr>
        <p:spPr>
          <a:xfrm>
            <a:off x="1247952" y="1055877"/>
            <a:ext cx="163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7" baseline="4629" dirty="0">
                <a:latin typeface="Times New Roman"/>
                <a:cs typeface="Times New Roman"/>
              </a:rPr>
              <a:t>E</a:t>
            </a:r>
            <a:r>
              <a:rPr sz="800" dirty="0">
                <a:latin typeface="Times New Roman"/>
                <a:cs typeface="Times New Roman"/>
              </a:rPr>
              <a:t>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1092708" y="2249423"/>
            <a:ext cx="396240" cy="1828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1243380" y="2238502"/>
            <a:ext cx="1695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7" baseline="4629" dirty="0">
                <a:latin typeface="Times New Roman"/>
                <a:cs typeface="Times New Roman"/>
              </a:rPr>
              <a:t>E</a:t>
            </a:r>
            <a:r>
              <a:rPr sz="800" dirty="0">
                <a:latin typeface="Times New Roman"/>
                <a:cs typeface="Times New Roman"/>
              </a:rPr>
              <a:t>v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195827" y="1453895"/>
            <a:ext cx="396239" cy="1828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3340734" y="1442973"/>
            <a:ext cx="1752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7" baseline="4629" dirty="0">
                <a:latin typeface="Times New Roman"/>
                <a:cs typeface="Times New Roman"/>
              </a:rPr>
              <a:t>E</a:t>
            </a:r>
            <a:r>
              <a:rPr sz="800" dirty="0">
                <a:latin typeface="Times New Roman"/>
                <a:cs typeface="Times New Roman"/>
              </a:rPr>
              <a:t>F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2337816" y="746759"/>
            <a:ext cx="397763" cy="27495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/>
          <p:nvPr/>
        </p:nvSpPr>
        <p:spPr>
          <a:xfrm>
            <a:off x="2540635" y="768807"/>
            <a:ext cx="11874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526535" y="792479"/>
            <a:ext cx="396239" cy="1828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3727830" y="768807"/>
            <a:ext cx="11874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4780788" y="777239"/>
            <a:ext cx="397763" cy="1844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4983860" y="753567"/>
            <a:ext cx="11874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2682239" y="868044"/>
            <a:ext cx="513588" cy="28638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2761614" y="891285"/>
            <a:ext cx="3295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N</a:t>
            </a:r>
            <a:r>
              <a:rPr sz="1200" spc="-15" dirty="0">
                <a:latin typeface="Times New Roman"/>
                <a:cs typeface="Times New Roman"/>
              </a:rPr>
              <a:t>(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2682239" y="2299334"/>
            <a:ext cx="513588" cy="28638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2761614" y="2322321"/>
            <a:ext cx="3295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N</a:t>
            </a:r>
            <a:r>
              <a:rPr sz="1200" spc="-15" dirty="0">
                <a:latin typeface="Times New Roman"/>
                <a:cs typeface="Times New Roman"/>
              </a:rPr>
              <a:t>(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3922776" y="1406651"/>
            <a:ext cx="600455" cy="19507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4002404" y="1375295"/>
            <a:ext cx="393700" cy="21844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250" i="1" spc="-15" dirty="0">
                <a:latin typeface="Times New Roman"/>
                <a:cs typeface="Times New Roman"/>
              </a:rPr>
              <a:t>f</a:t>
            </a:r>
            <a:r>
              <a:rPr sz="1200" dirty="0">
                <a:latin typeface="Times New Roman"/>
                <a:cs typeface="Times New Roman"/>
              </a:rPr>
              <a:t>(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,</a:t>
            </a:r>
            <a:r>
              <a:rPr sz="1200" spc="-5" dirty="0">
                <a:latin typeface="Times New Roman"/>
                <a:cs typeface="Times New Roman"/>
              </a:rPr>
              <a:t>T</a:t>
            </a:r>
            <a:r>
              <a:rPr sz="1200" dirty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5071871" y="1453895"/>
            <a:ext cx="739139" cy="19507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5151501" y="1422539"/>
            <a:ext cx="520065" cy="21844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200" dirty="0">
                <a:latin typeface="Times New Roman"/>
                <a:cs typeface="Times New Roman"/>
              </a:rPr>
              <a:t>1</a:t>
            </a:r>
            <a:r>
              <a:rPr sz="1200" spc="-5" dirty="0">
                <a:latin typeface="Times New Roman"/>
                <a:cs typeface="Times New Roman"/>
              </a:rPr>
              <a:t>-</a:t>
            </a:r>
            <a:r>
              <a:rPr sz="1250" i="1" spc="-15" dirty="0">
                <a:latin typeface="Times New Roman"/>
                <a:cs typeface="Times New Roman"/>
              </a:rPr>
              <a:t>f</a:t>
            </a:r>
            <a:r>
              <a:rPr sz="1200" dirty="0">
                <a:latin typeface="Times New Roman"/>
                <a:cs typeface="Times New Roman"/>
              </a:rPr>
              <a:t>(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dirty="0">
                <a:latin typeface="Times New Roman"/>
                <a:cs typeface="Times New Roman"/>
              </a:rPr>
              <a:t>,</a:t>
            </a:r>
            <a:r>
              <a:rPr sz="1200" spc="-5" dirty="0">
                <a:latin typeface="Times New Roman"/>
                <a:cs typeface="Times New Roman"/>
              </a:rPr>
              <a:t>T</a:t>
            </a:r>
            <a:r>
              <a:rPr sz="1200" dirty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3193636" y="8872284"/>
            <a:ext cx="629285" cy="0"/>
          </a:xfrm>
          <a:custGeom>
            <a:avLst/>
            <a:gdLst/>
            <a:ahLst/>
            <a:cxnLst/>
            <a:rect l="l" t="t" r="r" b="b"/>
            <a:pathLst>
              <a:path w="629285">
                <a:moveTo>
                  <a:pt x="0" y="0"/>
                </a:moveTo>
                <a:lnTo>
                  <a:pt x="628714" y="0"/>
                </a:lnTo>
              </a:path>
            </a:pathLst>
          </a:custGeom>
          <a:ln w="42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487821" y="8551976"/>
            <a:ext cx="1455420" cy="0"/>
          </a:xfrm>
          <a:custGeom>
            <a:avLst/>
            <a:gdLst/>
            <a:ahLst/>
            <a:cxnLst/>
            <a:rect l="l" t="t" r="r" b="b"/>
            <a:pathLst>
              <a:path w="1455420">
                <a:moveTo>
                  <a:pt x="0" y="0"/>
                </a:moveTo>
                <a:lnTo>
                  <a:pt x="1454830" y="0"/>
                </a:lnTo>
              </a:path>
            </a:pathLst>
          </a:custGeom>
          <a:ln w="85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5497847" y="8610104"/>
            <a:ext cx="11112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spc="35" dirty="0">
                <a:latin typeface="Symbol"/>
                <a:cs typeface="Symbol"/>
              </a:rPr>
              <a:t>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93" name="object 9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59</a:t>
            </a:r>
          </a:p>
        </p:txBody>
      </p:sp>
      <p:sp>
        <p:nvSpPr>
          <p:cNvPr id="82" name="object 82"/>
          <p:cNvSpPr txBox="1"/>
          <p:nvPr/>
        </p:nvSpPr>
        <p:spPr>
          <a:xfrm>
            <a:off x="4464342" y="8610104"/>
            <a:ext cx="11112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spc="35" dirty="0">
                <a:latin typeface="Symbol"/>
                <a:cs typeface="Symbol"/>
              </a:rPr>
              <a:t>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464342" y="8222336"/>
            <a:ext cx="11112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spc="35" dirty="0">
                <a:latin typeface="Symbol"/>
                <a:cs typeface="Symbol"/>
              </a:rPr>
              <a:t>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836785" y="8683057"/>
            <a:ext cx="111125" cy="52324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ts val="1945"/>
              </a:lnSpc>
              <a:spcBef>
                <a:spcPts val="120"/>
              </a:spcBef>
            </a:pPr>
            <a:r>
              <a:rPr sz="1650" spc="35" dirty="0">
                <a:latin typeface="Symbol"/>
                <a:cs typeface="Symbol"/>
              </a:rPr>
              <a:t></a:t>
            </a:r>
            <a:endParaRPr sz="1650">
              <a:latin typeface="Symbol"/>
              <a:cs typeface="Symbol"/>
            </a:endParaRPr>
          </a:p>
          <a:p>
            <a:pPr marL="12700">
              <a:lnSpc>
                <a:spcPts val="1945"/>
              </a:lnSpc>
            </a:pPr>
            <a:r>
              <a:rPr sz="1650" spc="35" dirty="0">
                <a:latin typeface="Symbol"/>
                <a:cs typeface="Symbol"/>
              </a:rPr>
              <a:t>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4984803" y="8546875"/>
            <a:ext cx="25844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i="1" spc="85" dirty="0">
                <a:latin typeface="Times New Roman"/>
                <a:cs typeface="Times New Roman"/>
              </a:rPr>
              <a:t>kT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748904" y="8053165"/>
            <a:ext cx="859790" cy="4654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850" spc="-204" dirty="0">
                <a:latin typeface="Symbol"/>
                <a:cs typeface="Symbol"/>
              </a:rPr>
              <a:t></a:t>
            </a:r>
            <a:r>
              <a:rPr sz="1650" i="1" spc="-204" dirty="0">
                <a:latin typeface="Times New Roman"/>
                <a:cs typeface="Times New Roman"/>
              </a:rPr>
              <a:t>E </a:t>
            </a:r>
            <a:r>
              <a:rPr sz="1650" spc="55" dirty="0">
                <a:latin typeface="Symbol"/>
                <a:cs typeface="Symbol"/>
              </a:rPr>
              <a:t></a:t>
            </a:r>
            <a:r>
              <a:rPr sz="1650" spc="55" dirty="0">
                <a:latin typeface="Times New Roman"/>
                <a:cs typeface="Times New Roman"/>
              </a:rPr>
              <a:t> </a:t>
            </a:r>
            <a:r>
              <a:rPr sz="1650" i="1" spc="60" dirty="0">
                <a:latin typeface="Times New Roman"/>
                <a:cs typeface="Times New Roman"/>
              </a:rPr>
              <a:t>E</a:t>
            </a:r>
            <a:r>
              <a:rPr sz="1650" i="1" spc="290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Symbol"/>
                <a:cs typeface="Symbol"/>
              </a:rPr>
              <a:t></a:t>
            </a:r>
            <a:r>
              <a:rPr sz="2475" spc="-209" baseline="-3367" dirty="0">
                <a:latin typeface="Symbol"/>
                <a:cs typeface="Symbol"/>
              </a:rPr>
              <a:t></a:t>
            </a:r>
            <a:endParaRPr sz="2475" baseline="-3367">
              <a:latin typeface="Symbol"/>
              <a:cs typeface="Symbo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376384" y="8863369"/>
            <a:ext cx="25844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i="1" spc="85" dirty="0">
                <a:latin typeface="Times New Roman"/>
                <a:cs typeface="Times New Roman"/>
              </a:rPr>
              <a:t>kT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068721" y="8531607"/>
            <a:ext cx="879475" cy="35814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ts val="1714"/>
              </a:lnSpc>
              <a:spcBef>
                <a:spcPts val="120"/>
              </a:spcBef>
              <a:tabLst>
                <a:tab pos="780415" algn="l"/>
              </a:tabLst>
            </a:pPr>
            <a:r>
              <a:rPr sz="2475" spc="52" baseline="-3367" dirty="0">
                <a:latin typeface="Symbol"/>
                <a:cs typeface="Symbol"/>
              </a:rPr>
              <a:t></a:t>
            </a:r>
            <a:r>
              <a:rPr sz="2475" spc="-44" baseline="-3367" dirty="0">
                <a:latin typeface="Times New Roman"/>
                <a:cs typeface="Times New Roman"/>
              </a:rPr>
              <a:t> </a:t>
            </a:r>
            <a:r>
              <a:rPr sz="1650" i="1" spc="60" dirty="0">
                <a:latin typeface="Times New Roman"/>
                <a:cs typeface="Times New Roman"/>
              </a:rPr>
              <a:t>E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Symbol"/>
                <a:cs typeface="Symbol"/>
              </a:rPr>
              <a:t></a:t>
            </a:r>
            <a:r>
              <a:rPr sz="1650" spc="-65" dirty="0">
                <a:latin typeface="Times New Roman"/>
                <a:cs typeface="Times New Roman"/>
              </a:rPr>
              <a:t> </a:t>
            </a:r>
            <a:r>
              <a:rPr sz="1650" i="1" spc="60" dirty="0">
                <a:latin typeface="Times New Roman"/>
                <a:cs typeface="Times New Roman"/>
              </a:rPr>
              <a:t>E</a:t>
            </a:r>
            <a:r>
              <a:rPr sz="1650" i="1" dirty="0">
                <a:latin typeface="Times New Roman"/>
                <a:cs typeface="Times New Roman"/>
              </a:rPr>
              <a:t>	</a:t>
            </a:r>
            <a:r>
              <a:rPr sz="2475" spc="52" baseline="-3367" dirty="0">
                <a:latin typeface="Symbol"/>
                <a:cs typeface="Symbol"/>
              </a:rPr>
              <a:t></a:t>
            </a:r>
            <a:endParaRPr sz="2475" baseline="-3367">
              <a:latin typeface="Symbol"/>
              <a:cs typeface="Symbol"/>
            </a:endParaRPr>
          </a:p>
          <a:p>
            <a:pPr marR="158115" algn="r">
              <a:lnSpc>
                <a:spcPts val="875"/>
              </a:lnSpc>
            </a:pPr>
            <a:r>
              <a:rPr sz="950" i="1" spc="45" dirty="0">
                <a:latin typeface="Times New Roman"/>
                <a:cs typeface="Times New Roman"/>
              </a:rPr>
              <a:t>F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986574" y="8379726"/>
            <a:ext cx="162242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1323340" algn="l"/>
              </a:tabLst>
            </a:pPr>
            <a:r>
              <a:rPr sz="1650" spc="55" dirty="0">
                <a:latin typeface="Symbol"/>
                <a:cs typeface="Symbol"/>
              </a:rPr>
              <a:t></a:t>
            </a:r>
            <a:r>
              <a:rPr sz="1650" spc="-85" dirty="0">
                <a:latin typeface="Times New Roman"/>
                <a:cs typeface="Times New Roman"/>
              </a:rPr>
              <a:t> </a:t>
            </a:r>
            <a:r>
              <a:rPr sz="1650" spc="70" dirty="0">
                <a:latin typeface="Times New Roman"/>
                <a:cs typeface="Times New Roman"/>
              </a:rPr>
              <a:t>exp</a:t>
            </a:r>
            <a:r>
              <a:rPr sz="2475" spc="104" baseline="5050" dirty="0">
                <a:latin typeface="Symbol"/>
                <a:cs typeface="Symbol"/>
              </a:rPr>
              <a:t></a:t>
            </a:r>
            <a:r>
              <a:rPr sz="1650" spc="70" dirty="0">
                <a:latin typeface="Symbol"/>
                <a:cs typeface="Symbol"/>
              </a:rPr>
              <a:t></a:t>
            </a:r>
            <a:r>
              <a:rPr sz="2475" u="sng" spc="104" baseline="20202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sz="1425" i="1" u="sng" spc="67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</a:t>
            </a:r>
            <a:r>
              <a:rPr sz="1425" i="1" spc="89" baseline="35087" dirty="0">
                <a:latin typeface="Times New Roman"/>
                <a:cs typeface="Times New Roman"/>
              </a:rPr>
              <a:t> </a:t>
            </a:r>
            <a:r>
              <a:rPr sz="2475" spc="52" baseline="5050" dirty="0">
                <a:latin typeface="Symbol"/>
                <a:cs typeface="Symbol"/>
              </a:rPr>
              <a:t></a:t>
            </a:r>
            <a:endParaRPr sz="2475" baseline="5050">
              <a:latin typeface="Symbol"/>
              <a:cs typeface="Symbo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2466220" y="8700034"/>
            <a:ext cx="713740" cy="5067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R="5080" algn="r">
              <a:lnSpc>
                <a:spcPts val="1880"/>
              </a:lnSpc>
              <a:spcBef>
                <a:spcPts val="120"/>
              </a:spcBef>
            </a:pPr>
            <a:r>
              <a:rPr sz="1650" spc="120" dirty="0">
                <a:latin typeface="Times New Roman"/>
                <a:cs typeface="Times New Roman"/>
              </a:rPr>
              <a:t>1</a:t>
            </a:r>
            <a:r>
              <a:rPr sz="1650" spc="120" dirty="0">
                <a:latin typeface="Symbol"/>
                <a:cs typeface="Symbol"/>
              </a:rPr>
              <a:t></a:t>
            </a:r>
            <a:r>
              <a:rPr sz="1650" spc="-195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Times New Roman"/>
                <a:cs typeface="Times New Roman"/>
              </a:rPr>
              <a:t>exp</a:t>
            </a:r>
            <a:r>
              <a:rPr sz="2475" spc="37" baseline="5050" dirty="0">
                <a:latin typeface="Symbol"/>
                <a:cs typeface="Symbol"/>
              </a:rPr>
              <a:t></a:t>
            </a:r>
            <a:endParaRPr sz="2475" baseline="5050">
              <a:latin typeface="Symbol"/>
              <a:cs typeface="Symbol"/>
            </a:endParaRPr>
          </a:p>
          <a:p>
            <a:pPr marR="5080" algn="r">
              <a:lnSpc>
                <a:spcPts val="1880"/>
              </a:lnSpc>
            </a:pPr>
            <a:r>
              <a:rPr sz="1650" spc="35" dirty="0">
                <a:latin typeface="Symbol"/>
                <a:cs typeface="Symbol"/>
              </a:rPr>
              <a:t>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3147975" y="8244390"/>
            <a:ext cx="137160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spc="50" dirty="0">
                <a:latin typeface="Times New Roman"/>
                <a:cs typeface="Times New Roman"/>
              </a:rPr>
              <a:t>1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1622813" y="8379726"/>
            <a:ext cx="82867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i="1" spc="25" dirty="0">
                <a:latin typeface="Times New Roman"/>
                <a:cs typeface="Times New Roman"/>
              </a:rPr>
              <a:t>f</a:t>
            </a:r>
            <a:r>
              <a:rPr sz="1650" i="1" spc="-55" dirty="0">
                <a:latin typeface="Times New Roman"/>
                <a:cs typeface="Times New Roman"/>
              </a:rPr>
              <a:t> </a:t>
            </a:r>
            <a:r>
              <a:rPr sz="1650" spc="105" dirty="0">
                <a:latin typeface="Times New Roman"/>
                <a:cs typeface="Times New Roman"/>
              </a:rPr>
              <a:t>(</a:t>
            </a:r>
            <a:r>
              <a:rPr sz="1650" i="1" spc="105" dirty="0">
                <a:latin typeface="Times New Roman"/>
                <a:cs typeface="Times New Roman"/>
              </a:rPr>
              <a:t>E</a:t>
            </a:r>
            <a:r>
              <a:rPr sz="1650" spc="105" dirty="0">
                <a:latin typeface="Times New Roman"/>
                <a:cs typeface="Times New Roman"/>
              </a:rPr>
              <a:t>,</a:t>
            </a:r>
            <a:r>
              <a:rPr sz="1650" i="1" spc="105" dirty="0">
                <a:latin typeface="Times New Roman"/>
                <a:cs typeface="Times New Roman"/>
              </a:rPr>
              <a:t>T</a:t>
            </a:r>
            <a:r>
              <a:rPr sz="1650" i="1" spc="-229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Times New Roman"/>
                <a:cs typeface="Times New Roman"/>
              </a:rPr>
              <a:t>)</a:t>
            </a:r>
            <a:r>
              <a:rPr sz="1650" spc="-75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29080" y="426211"/>
            <a:ext cx="5139690" cy="1009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>
              <a:lnSpc>
                <a:spcPct val="100000"/>
              </a:lnSpc>
              <a:spcBef>
                <a:spcPts val="100"/>
              </a:spcBef>
              <a:tabLst>
                <a:tab pos="355600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>
              <a:lnSpc>
                <a:spcPct val="143700"/>
              </a:lnSpc>
            </a:pP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energy states in the valence band, </a:t>
            </a:r>
            <a:r>
              <a:rPr sz="1400" i="1" spc="-5" dirty="0">
                <a:latin typeface="Times New Roman"/>
                <a:cs typeface="Times New Roman"/>
              </a:rPr>
              <a:t>E&lt;E</a:t>
            </a:r>
            <a:r>
              <a:rPr sz="1350" i="1" spc="-7" baseline="-9259" dirty="0">
                <a:latin typeface="Times New Roman"/>
                <a:cs typeface="Times New Roman"/>
              </a:rPr>
              <a:t>v</a:t>
            </a:r>
            <a:r>
              <a:rPr sz="1400" spc="-5" dirty="0">
                <a:latin typeface="Times New Roman"/>
                <a:cs typeface="Times New Roman"/>
              </a:rPr>
              <a:t>.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(E</a:t>
            </a:r>
            <a:r>
              <a:rPr sz="1350" spc="-7" baseline="-9259" dirty="0">
                <a:latin typeface="Times New Roman"/>
                <a:cs typeface="Times New Roman"/>
              </a:rPr>
              <a:t>F</a:t>
            </a:r>
            <a:r>
              <a:rPr sz="1400" spc="-5" dirty="0">
                <a:latin typeface="Times New Roman"/>
                <a:cs typeface="Times New Roman"/>
              </a:rPr>
              <a:t>-E</a:t>
            </a:r>
            <a:r>
              <a:rPr sz="1350" spc="-7" baseline="-9259" dirty="0">
                <a:latin typeface="Times New Roman"/>
                <a:cs typeface="Times New Roman"/>
              </a:rPr>
              <a:t>v</a:t>
            </a:r>
            <a:r>
              <a:rPr sz="1400" spc="-5" dirty="0">
                <a:latin typeface="Times New Roman"/>
                <a:cs typeface="Times New Roman"/>
              </a:rPr>
              <a:t>)&gt;&gt;kT.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Fermi  probability function reduces to the Boltzmann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approximation.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2944342"/>
            <a:ext cx="5213985" cy="2478405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5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800"/>
              </a:lnSpc>
            </a:pPr>
            <a:r>
              <a:rPr sz="1400" spc="-5" dirty="0">
                <a:latin typeface="Times New Roman"/>
                <a:cs typeface="Times New Roman"/>
              </a:rPr>
              <a:t>Calculate the probability </a:t>
            </a:r>
            <a:r>
              <a:rPr sz="1400" dirty="0">
                <a:latin typeface="Times New Roman"/>
                <a:cs typeface="Times New Roman"/>
              </a:rPr>
              <a:t>that a </a:t>
            </a:r>
            <a:r>
              <a:rPr sz="1400" spc="-5" dirty="0">
                <a:latin typeface="Times New Roman"/>
                <a:cs typeface="Times New Roman"/>
              </a:rPr>
              <a:t>state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the conduction band is occupied  </a:t>
            </a:r>
            <a:r>
              <a:rPr sz="1400" dirty="0">
                <a:latin typeface="Times New Roman"/>
                <a:cs typeface="Times New Roman"/>
              </a:rPr>
              <a:t>by an </a:t>
            </a:r>
            <a:r>
              <a:rPr sz="1400" spc="-5" dirty="0">
                <a:latin typeface="Times New Roman"/>
                <a:cs typeface="Times New Roman"/>
              </a:rPr>
              <a:t>electron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calculate the thermal equilibrium electron  concentration in </a:t>
            </a:r>
            <a:r>
              <a:rPr sz="1400" spc="-10" dirty="0">
                <a:latin typeface="Times New Roman"/>
                <a:cs typeface="Times New Roman"/>
              </a:rPr>
              <a:t>Si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T=300 K. </a:t>
            </a:r>
            <a:r>
              <a:rPr sz="1400" dirty="0">
                <a:latin typeface="Times New Roman"/>
                <a:cs typeface="Times New Roman"/>
              </a:rPr>
              <a:t>If the </a:t>
            </a:r>
            <a:r>
              <a:rPr sz="1400" spc="-10" dirty="0">
                <a:latin typeface="Times New Roman"/>
                <a:cs typeface="Times New Roman"/>
              </a:rPr>
              <a:t>Fermi </a:t>
            </a:r>
            <a:r>
              <a:rPr sz="1400" dirty="0">
                <a:latin typeface="Times New Roman"/>
                <a:cs typeface="Times New Roman"/>
              </a:rPr>
              <a:t>energy is </a:t>
            </a:r>
            <a:r>
              <a:rPr sz="1400" spc="-5" dirty="0">
                <a:latin typeface="Times New Roman"/>
                <a:cs typeface="Times New Roman"/>
              </a:rPr>
              <a:t>0.25 </a:t>
            </a:r>
            <a:r>
              <a:rPr sz="1400" dirty="0">
                <a:latin typeface="Times New Roman"/>
                <a:cs typeface="Times New Roman"/>
              </a:rPr>
              <a:t>eV below </a:t>
            </a:r>
            <a:r>
              <a:rPr sz="1400" spc="-5" dirty="0">
                <a:latin typeface="Times New Roman"/>
                <a:cs typeface="Times New Roman"/>
              </a:rPr>
              <a:t>the  conduction band. The </a:t>
            </a:r>
            <a:r>
              <a:rPr sz="1400" dirty="0">
                <a:latin typeface="Times New Roman"/>
                <a:cs typeface="Times New Roman"/>
              </a:rPr>
              <a:t>value of </a:t>
            </a:r>
            <a:r>
              <a:rPr sz="1400" spc="-5" dirty="0">
                <a:latin typeface="Times New Roman"/>
                <a:cs typeface="Times New Roman"/>
              </a:rPr>
              <a:t>N</a:t>
            </a:r>
            <a:r>
              <a:rPr sz="1350" spc="-7" baseline="-9259" dirty="0">
                <a:latin typeface="Times New Roman"/>
                <a:cs typeface="Times New Roman"/>
              </a:rPr>
              <a:t>c</a:t>
            </a:r>
            <a:r>
              <a:rPr sz="1400" spc="-5" dirty="0">
                <a:latin typeface="Times New Roman"/>
                <a:cs typeface="Times New Roman"/>
              </a:rPr>
              <a:t>=2.8×10</a:t>
            </a:r>
            <a:r>
              <a:rPr sz="1350" spc="-7" baseline="30864" dirty="0">
                <a:latin typeface="Times New Roman"/>
                <a:cs typeface="Times New Roman"/>
              </a:rPr>
              <a:t>25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 </a:t>
            </a:r>
            <a:r>
              <a:rPr sz="1400" dirty="0">
                <a:latin typeface="Times New Roman"/>
                <a:cs typeface="Times New Roman"/>
              </a:rPr>
              <a:t>at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T=300K.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 marL="12700" marR="193040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The probability </a:t>
            </a:r>
            <a:r>
              <a:rPr sz="1400" dirty="0">
                <a:latin typeface="Times New Roman"/>
                <a:cs typeface="Times New Roman"/>
              </a:rPr>
              <a:t>that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dirty="0">
                <a:latin typeface="Times New Roman"/>
                <a:cs typeface="Times New Roman"/>
              </a:rPr>
              <a:t>energy </a:t>
            </a:r>
            <a:r>
              <a:rPr sz="1400" spc="-5" dirty="0">
                <a:latin typeface="Times New Roman"/>
                <a:cs typeface="Times New Roman"/>
              </a:rPr>
              <a:t>state </a:t>
            </a:r>
            <a:r>
              <a:rPr sz="1400" dirty="0">
                <a:latin typeface="Times New Roman"/>
                <a:cs typeface="Times New Roman"/>
              </a:rPr>
              <a:t>E=E</a:t>
            </a:r>
            <a:r>
              <a:rPr sz="1350" baseline="-9259" dirty="0">
                <a:latin typeface="Times New Roman"/>
                <a:cs typeface="Times New Roman"/>
              </a:rPr>
              <a:t>c </a:t>
            </a:r>
            <a:r>
              <a:rPr sz="1400" spc="-5" dirty="0">
                <a:latin typeface="Times New Roman"/>
                <a:cs typeface="Times New Roman"/>
              </a:rPr>
              <a:t>is occupied </a:t>
            </a:r>
            <a:r>
              <a:rPr sz="1400" dirty="0">
                <a:latin typeface="Times New Roman"/>
                <a:cs typeface="Times New Roman"/>
              </a:rPr>
              <a:t>by an </a:t>
            </a:r>
            <a:r>
              <a:rPr sz="1400" spc="-5" dirty="0">
                <a:latin typeface="Times New Roman"/>
                <a:cs typeface="Times New Roman"/>
              </a:rPr>
              <a:t>electron is  given</a:t>
            </a:r>
            <a:r>
              <a:rPr sz="1400" dirty="0">
                <a:latin typeface="Times New Roman"/>
                <a:cs typeface="Times New Roman"/>
              </a:rPr>
              <a:t> by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99582" y="7330820"/>
            <a:ext cx="3028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latin typeface="Times New Roman"/>
                <a:cs typeface="Times New Roman"/>
              </a:rPr>
              <a:t>T</a:t>
            </a:r>
            <a:r>
              <a:rPr sz="1400" dirty="0">
                <a:latin typeface="Times New Roman"/>
                <a:cs typeface="Times New Roman"/>
              </a:rPr>
              <a:t>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409778" y="2534349"/>
            <a:ext cx="629285" cy="0"/>
          </a:xfrm>
          <a:custGeom>
            <a:avLst/>
            <a:gdLst/>
            <a:ahLst/>
            <a:cxnLst/>
            <a:rect l="l" t="t" r="r" b="b"/>
            <a:pathLst>
              <a:path w="629285">
                <a:moveTo>
                  <a:pt x="0" y="0"/>
                </a:moveTo>
                <a:lnTo>
                  <a:pt x="628801" y="0"/>
                </a:lnTo>
              </a:path>
            </a:pathLst>
          </a:custGeom>
          <a:ln w="42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04181" y="2214041"/>
            <a:ext cx="1454785" cy="0"/>
          </a:xfrm>
          <a:custGeom>
            <a:avLst/>
            <a:gdLst/>
            <a:ahLst/>
            <a:cxnLst/>
            <a:rect l="l" t="t" r="r" b="b"/>
            <a:pathLst>
              <a:path w="1454785">
                <a:moveTo>
                  <a:pt x="0" y="0"/>
                </a:moveTo>
                <a:lnTo>
                  <a:pt x="1454730" y="0"/>
                </a:lnTo>
              </a:path>
            </a:pathLst>
          </a:custGeom>
          <a:ln w="85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714145" y="2272169"/>
            <a:ext cx="11112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spc="35" dirty="0">
                <a:latin typeface="Symbol"/>
                <a:cs typeface="Symbol"/>
              </a:rPr>
              <a:t>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80195" y="2272169"/>
            <a:ext cx="11112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spc="35" dirty="0">
                <a:latin typeface="Symbol"/>
                <a:cs typeface="Symbol"/>
              </a:rPr>
              <a:t>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80195" y="1884400"/>
            <a:ext cx="11112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spc="35" dirty="0">
                <a:latin typeface="Symbol"/>
                <a:cs typeface="Symbol"/>
              </a:rPr>
              <a:t>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53203" y="2345122"/>
            <a:ext cx="111125" cy="52324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ts val="1945"/>
              </a:lnSpc>
              <a:spcBef>
                <a:spcPts val="120"/>
              </a:spcBef>
            </a:pPr>
            <a:r>
              <a:rPr sz="1650" spc="35" dirty="0">
                <a:latin typeface="Symbol"/>
                <a:cs typeface="Symbol"/>
              </a:rPr>
              <a:t></a:t>
            </a:r>
            <a:endParaRPr sz="1650">
              <a:latin typeface="Symbol"/>
              <a:cs typeface="Symbol"/>
            </a:endParaRPr>
          </a:p>
          <a:p>
            <a:pPr marL="12700">
              <a:lnSpc>
                <a:spcPts val="1945"/>
              </a:lnSpc>
            </a:pPr>
            <a:r>
              <a:rPr sz="1650" spc="35" dirty="0">
                <a:latin typeface="Symbol"/>
                <a:cs typeface="Symbol"/>
              </a:rPr>
              <a:t>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00608" y="2208940"/>
            <a:ext cx="25844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i="1" spc="85" dirty="0">
                <a:latin typeface="Times New Roman"/>
                <a:cs typeface="Times New Roman"/>
              </a:rPr>
              <a:t>kT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64830" y="1715230"/>
            <a:ext cx="860425" cy="4654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60680" algn="l"/>
              </a:tabLst>
            </a:pPr>
            <a:r>
              <a:rPr sz="2850" spc="-200" dirty="0">
                <a:latin typeface="Symbol"/>
                <a:cs typeface="Symbol"/>
              </a:rPr>
              <a:t></a:t>
            </a:r>
            <a:r>
              <a:rPr sz="1650" i="1" spc="-200" dirty="0">
                <a:latin typeface="Times New Roman"/>
                <a:cs typeface="Times New Roman"/>
              </a:rPr>
              <a:t>E	</a:t>
            </a:r>
            <a:r>
              <a:rPr sz="1650" spc="55" dirty="0">
                <a:latin typeface="Symbol"/>
                <a:cs typeface="Symbol"/>
              </a:rPr>
              <a:t></a:t>
            </a:r>
            <a:r>
              <a:rPr sz="1650" spc="-145" dirty="0">
                <a:latin typeface="Times New Roman"/>
                <a:cs typeface="Times New Roman"/>
              </a:rPr>
              <a:t> </a:t>
            </a:r>
            <a:r>
              <a:rPr sz="1650" i="1" spc="-25" dirty="0">
                <a:latin typeface="Times New Roman"/>
                <a:cs typeface="Times New Roman"/>
              </a:rPr>
              <a:t>E</a:t>
            </a:r>
            <a:r>
              <a:rPr sz="2850" spc="-25" dirty="0">
                <a:latin typeface="Symbol"/>
                <a:cs typeface="Symbol"/>
              </a:rPr>
              <a:t></a:t>
            </a:r>
            <a:r>
              <a:rPr sz="2475" spc="-37" baseline="-3367" dirty="0">
                <a:latin typeface="Symbol"/>
                <a:cs typeface="Symbol"/>
              </a:rPr>
              <a:t></a:t>
            </a:r>
            <a:endParaRPr sz="2475" baseline="-3367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92504" y="2525433"/>
            <a:ext cx="25844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i="1" spc="85" dirty="0">
                <a:latin typeface="Times New Roman"/>
                <a:cs typeface="Times New Roman"/>
              </a:rPr>
              <a:t>kT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84780" y="2193672"/>
            <a:ext cx="879475" cy="35814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ts val="1714"/>
              </a:lnSpc>
              <a:spcBef>
                <a:spcPts val="120"/>
              </a:spcBef>
              <a:tabLst>
                <a:tab pos="432434" algn="l"/>
              </a:tabLst>
            </a:pPr>
            <a:r>
              <a:rPr sz="2475" spc="52" baseline="-3367" dirty="0">
                <a:latin typeface="Symbol"/>
                <a:cs typeface="Symbol"/>
              </a:rPr>
              <a:t></a:t>
            </a:r>
            <a:r>
              <a:rPr sz="2475" spc="-52" baseline="-3367" dirty="0">
                <a:latin typeface="Times New Roman"/>
                <a:cs typeface="Times New Roman"/>
              </a:rPr>
              <a:t> </a:t>
            </a:r>
            <a:r>
              <a:rPr sz="1650" i="1" spc="60" dirty="0">
                <a:latin typeface="Times New Roman"/>
                <a:cs typeface="Times New Roman"/>
              </a:rPr>
              <a:t>E	</a:t>
            </a:r>
            <a:r>
              <a:rPr sz="1650" spc="55" dirty="0">
                <a:latin typeface="Symbol"/>
                <a:cs typeface="Symbol"/>
              </a:rPr>
              <a:t></a:t>
            </a:r>
            <a:r>
              <a:rPr sz="1650" spc="55" dirty="0">
                <a:latin typeface="Times New Roman"/>
                <a:cs typeface="Times New Roman"/>
              </a:rPr>
              <a:t> </a:t>
            </a:r>
            <a:r>
              <a:rPr sz="1650" i="1" spc="60" dirty="0">
                <a:latin typeface="Times New Roman"/>
                <a:cs typeface="Times New Roman"/>
              </a:rPr>
              <a:t>E</a:t>
            </a:r>
            <a:r>
              <a:rPr sz="1650" i="1" spc="-254" dirty="0">
                <a:latin typeface="Times New Roman"/>
                <a:cs typeface="Times New Roman"/>
              </a:rPr>
              <a:t> </a:t>
            </a:r>
            <a:r>
              <a:rPr sz="2475" spc="52" baseline="-3367" dirty="0">
                <a:latin typeface="Symbol"/>
                <a:cs typeface="Symbol"/>
              </a:rPr>
              <a:t></a:t>
            </a:r>
            <a:endParaRPr sz="2475" baseline="-3367">
              <a:latin typeface="Symbol"/>
              <a:cs typeface="Symbol"/>
            </a:endParaRPr>
          </a:p>
          <a:p>
            <a:pPr marL="282575">
              <a:lnSpc>
                <a:spcPts val="875"/>
              </a:lnSpc>
            </a:pPr>
            <a:r>
              <a:rPr sz="950" i="1" spc="45" dirty="0">
                <a:latin typeface="Times New Roman"/>
                <a:cs typeface="Times New Roman"/>
              </a:rPr>
              <a:t>F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202306" y="2041791"/>
            <a:ext cx="1623060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973455" algn="l"/>
                <a:tab pos="1497330" algn="l"/>
              </a:tabLst>
            </a:pPr>
            <a:r>
              <a:rPr sz="1650" spc="55" dirty="0">
                <a:latin typeface="Symbol"/>
                <a:cs typeface="Symbol"/>
              </a:rPr>
              <a:t></a:t>
            </a:r>
            <a:r>
              <a:rPr sz="1650" spc="-80" dirty="0">
                <a:latin typeface="Times New Roman"/>
                <a:cs typeface="Times New Roman"/>
              </a:rPr>
              <a:t> </a:t>
            </a:r>
            <a:r>
              <a:rPr sz="1650" spc="80" dirty="0">
                <a:latin typeface="Times New Roman"/>
                <a:cs typeface="Times New Roman"/>
              </a:rPr>
              <a:t>e</a:t>
            </a:r>
            <a:r>
              <a:rPr sz="1650" spc="-15" dirty="0">
                <a:latin typeface="Times New Roman"/>
                <a:cs typeface="Times New Roman"/>
              </a:rPr>
              <a:t>x</a:t>
            </a:r>
            <a:r>
              <a:rPr sz="1650" spc="5" dirty="0">
                <a:latin typeface="Times New Roman"/>
                <a:cs typeface="Times New Roman"/>
              </a:rPr>
              <a:t>p</a:t>
            </a:r>
            <a:r>
              <a:rPr sz="2475" spc="330" baseline="5050" dirty="0">
                <a:latin typeface="Symbol"/>
                <a:cs typeface="Symbol"/>
              </a:rPr>
              <a:t></a:t>
            </a:r>
            <a:r>
              <a:rPr sz="1650" spc="55" dirty="0">
                <a:latin typeface="Symbol"/>
                <a:cs typeface="Symbol"/>
              </a:rPr>
              <a:t></a:t>
            </a:r>
            <a:r>
              <a:rPr sz="1650" spc="-95" dirty="0">
                <a:latin typeface="Times New Roman"/>
                <a:cs typeface="Times New Roman"/>
              </a:rPr>
              <a:t> </a:t>
            </a:r>
            <a:r>
              <a:rPr sz="1425" i="1" u="sng" spc="22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25" i="1" u="sng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25" i="1" u="sng" spc="67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</a:t>
            </a:r>
            <a:r>
              <a:rPr sz="1425" i="1" u="sng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25" i="1" spc="-37" baseline="35087" dirty="0">
                <a:latin typeface="Times New Roman"/>
                <a:cs typeface="Times New Roman"/>
              </a:rPr>
              <a:t> </a:t>
            </a:r>
            <a:r>
              <a:rPr sz="2475" spc="52" baseline="5050" dirty="0">
                <a:latin typeface="Symbol"/>
                <a:cs typeface="Symbol"/>
              </a:rPr>
              <a:t></a:t>
            </a:r>
            <a:endParaRPr sz="2475" baseline="505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82144" y="2362100"/>
            <a:ext cx="713740" cy="5067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R="5080" algn="r">
              <a:lnSpc>
                <a:spcPts val="1880"/>
              </a:lnSpc>
              <a:spcBef>
                <a:spcPts val="120"/>
              </a:spcBef>
            </a:pPr>
            <a:r>
              <a:rPr sz="1650" spc="120" dirty="0">
                <a:latin typeface="Times New Roman"/>
                <a:cs typeface="Times New Roman"/>
              </a:rPr>
              <a:t>1</a:t>
            </a:r>
            <a:r>
              <a:rPr sz="1650" spc="120" dirty="0">
                <a:latin typeface="Symbol"/>
                <a:cs typeface="Symbol"/>
              </a:rPr>
              <a:t></a:t>
            </a:r>
            <a:r>
              <a:rPr sz="1650" spc="-195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Times New Roman"/>
                <a:cs typeface="Times New Roman"/>
              </a:rPr>
              <a:t>exp</a:t>
            </a:r>
            <a:r>
              <a:rPr sz="2475" spc="37" baseline="5050" dirty="0">
                <a:latin typeface="Symbol"/>
                <a:cs typeface="Symbol"/>
              </a:rPr>
              <a:t></a:t>
            </a:r>
            <a:endParaRPr sz="2475" baseline="5050">
              <a:latin typeface="Symbol"/>
              <a:cs typeface="Symbol"/>
            </a:endParaRPr>
          </a:p>
          <a:p>
            <a:pPr marR="5080" algn="r">
              <a:lnSpc>
                <a:spcPts val="1880"/>
              </a:lnSpc>
            </a:pPr>
            <a:r>
              <a:rPr sz="1650" spc="35" dirty="0">
                <a:latin typeface="Symbol"/>
                <a:cs typeface="Symbol"/>
              </a:rPr>
              <a:t>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364145" y="1906456"/>
            <a:ext cx="137160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spc="50" dirty="0">
                <a:latin typeface="Times New Roman"/>
                <a:cs typeface="Times New Roman"/>
              </a:rPr>
              <a:t>1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08905" y="2041791"/>
            <a:ext cx="115887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spc="120" dirty="0">
                <a:latin typeface="Times New Roman"/>
                <a:cs typeface="Times New Roman"/>
              </a:rPr>
              <a:t>1</a:t>
            </a:r>
            <a:r>
              <a:rPr sz="1650" spc="120" dirty="0">
                <a:latin typeface="Symbol"/>
                <a:cs typeface="Symbol"/>
              </a:rPr>
              <a:t></a:t>
            </a:r>
            <a:r>
              <a:rPr sz="1650" spc="120" dirty="0">
                <a:latin typeface="Times New Roman"/>
                <a:cs typeface="Times New Roman"/>
              </a:rPr>
              <a:t> </a:t>
            </a:r>
            <a:r>
              <a:rPr sz="1650" i="1" spc="25" dirty="0">
                <a:latin typeface="Times New Roman"/>
                <a:cs typeface="Times New Roman"/>
              </a:rPr>
              <a:t>f </a:t>
            </a:r>
            <a:r>
              <a:rPr sz="1650" spc="105" dirty="0">
                <a:latin typeface="Times New Roman"/>
                <a:cs typeface="Times New Roman"/>
              </a:rPr>
              <a:t>(</a:t>
            </a:r>
            <a:r>
              <a:rPr sz="1650" i="1" spc="105" dirty="0">
                <a:latin typeface="Times New Roman"/>
                <a:cs typeface="Times New Roman"/>
              </a:rPr>
              <a:t>E</a:t>
            </a:r>
            <a:r>
              <a:rPr sz="1650" spc="105" dirty="0">
                <a:latin typeface="Times New Roman"/>
                <a:cs typeface="Times New Roman"/>
              </a:rPr>
              <a:t>,</a:t>
            </a:r>
            <a:r>
              <a:rPr sz="1650" i="1" spc="105" dirty="0">
                <a:latin typeface="Times New Roman"/>
                <a:cs typeface="Times New Roman"/>
              </a:rPr>
              <a:t>T</a:t>
            </a:r>
            <a:r>
              <a:rPr sz="1650" i="1" spc="-320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Times New Roman"/>
                <a:cs typeface="Times New Roman"/>
              </a:rPr>
              <a:t>) </a:t>
            </a:r>
            <a:r>
              <a:rPr sz="1650" spc="55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328256" y="6331015"/>
            <a:ext cx="629285" cy="0"/>
          </a:xfrm>
          <a:custGeom>
            <a:avLst/>
            <a:gdLst/>
            <a:ahLst/>
            <a:cxnLst/>
            <a:rect l="l" t="t" r="r" b="b"/>
            <a:pathLst>
              <a:path w="629285">
                <a:moveTo>
                  <a:pt x="0" y="0"/>
                </a:moveTo>
                <a:lnTo>
                  <a:pt x="628714" y="0"/>
                </a:lnTo>
              </a:path>
            </a:pathLst>
          </a:custGeom>
          <a:ln w="42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622440" y="6010706"/>
            <a:ext cx="1455420" cy="0"/>
          </a:xfrm>
          <a:custGeom>
            <a:avLst/>
            <a:gdLst/>
            <a:ahLst/>
            <a:cxnLst/>
            <a:rect l="l" t="t" r="r" b="b"/>
            <a:pathLst>
              <a:path w="1455420">
                <a:moveTo>
                  <a:pt x="0" y="0"/>
                </a:moveTo>
                <a:lnTo>
                  <a:pt x="1454830" y="0"/>
                </a:lnTo>
              </a:path>
            </a:pathLst>
          </a:custGeom>
          <a:ln w="85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5632467" y="6068834"/>
            <a:ext cx="11112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spc="35" dirty="0">
                <a:latin typeface="Symbol"/>
                <a:cs typeface="Symbol"/>
              </a:rPr>
              <a:t>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598962" y="6068834"/>
            <a:ext cx="11112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spc="35" dirty="0">
                <a:latin typeface="Symbol"/>
                <a:cs typeface="Symbol"/>
              </a:rPr>
              <a:t>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598962" y="5681065"/>
            <a:ext cx="11112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spc="35" dirty="0">
                <a:latin typeface="Symbol"/>
                <a:cs typeface="Symbol"/>
              </a:rPr>
              <a:t>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971406" y="6141787"/>
            <a:ext cx="111125" cy="52324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ts val="1945"/>
              </a:lnSpc>
              <a:spcBef>
                <a:spcPts val="120"/>
              </a:spcBef>
            </a:pPr>
            <a:r>
              <a:rPr sz="1650" spc="35" dirty="0">
                <a:latin typeface="Symbol"/>
                <a:cs typeface="Symbol"/>
              </a:rPr>
              <a:t></a:t>
            </a:r>
            <a:endParaRPr sz="1650">
              <a:latin typeface="Symbol"/>
              <a:cs typeface="Symbol"/>
            </a:endParaRPr>
          </a:p>
          <a:p>
            <a:pPr marL="12700">
              <a:lnSpc>
                <a:spcPts val="1945"/>
              </a:lnSpc>
            </a:pPr>
            <a:r>
              <a:rPr sz="1650" spc="35" dirty="0">
                <a:latin typeface="Symbol"/>
                <a:cs typeface="Symbol"/>
              </a:rPr>
              <a:t>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119423" y="6005605"/>
            <a:ext cx="25844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i="1" spc="85" dirty="0">
                <a:latin typeface="Times New Roman"/>
                <a:cs typeface="Times New Roman"/>
              </a:rPr>
              <a:t>kT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883524" y="5511895"/>
            <a:ext cx="859790" cy="4654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850" spc="-204" dirty="0">
                <a:latin typeface="Symbol"/>
                <a:cs typeface="Symbol"/>
              </a:rPr>
              <a:t></a:t>
            </a:r>
            <a:r>
              <a:rPr sz="1650" i="1" spc="-204" dirty="0">
                <a:latin typeface="Times New Roman"/>
                <a:cs typeface="Times New Roman"/>
              </a:rPr>
              <a:t>E </a:t>
            </a:r>
            <a:r>
              <a:rPr sz="1650" spc="55" dirty="0">
                <a:latin typeface="Symbol"/>
                <a:cs typeface="Symbol"/>
              </a:rPr>
              <a:t></a:t>
            </a:r>
            <a:r>
              <a:rPr sz="1650" spc="55" dirty="0">
                <a:latin typeface="Times New Roman"/>
                <a:cs typeface="Times New Roman"/>
              </a:rPr>
              <a:t> </a:t>
            </a:r>
            <a:r>
              <a:rPr sz="1650" i="1" spc="60" dirty="0">
                <a:latin typeface="Times New Roman"/>
                <a:cs typeface="Times New Roman"/>
              </a:rPr>
              <a:t>E</a:t>
            </a:r>
            <a:r>
              <a:rPr sz="1650" i="1" spc="290" dirty="0">
                <a:latin typeface="Times New Roman"/>
                <a:cs typeface="Times New Roman"/>
              </a:rPr>
              <a:t> </a:t>
            </a:r>
            <a:r>
              <a:rPr sz="2850" spc="-140" dirty="0">
                <a:latin typeface="Symbol"/>
                <a:cs typeface="Symbol"/>
              </a:rPr>
              <a:t></a:t>
            </a:r>
            <a:r>
              <a:rPr sz="2475" spc="-209" baseline="-3367" dirty="0">
                <a:latin typeface="Symbol"/>
                <a:cs typeface="Symbol"/>
              </a:rPr>
              <a:t></a:t>
            </a:r>
            <a:endParaRPr sz="2475" baseline="-3367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511005" y="6322098"/>
            <a:ext cx="25844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i="1" spc="85" dirty="0">
                <a:latin typeface="Times New Roman"/>
                <a:cs typeface="Times New Roman"/>
              </a:rPr>
              <a:t>kT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203341" y="5990337"/>
            <a:ext cx="879475" cy="35814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ts val="1714"/>
              </a:lnSpc>
              <a:spcBef>
                <a:spcPts val="120"/>
              </a:spcBef>
              <a:tabLst>
                <a:tab pos="780415" algn="l"/>
              </a:tabLst>
            </a:pPr>
            <a:r>
              <a:rPr sz="2475" spc="52" baseline="-3367" dirty="0">
                <a:latin typeface="Symbol"/>
                <a:cs typeface="Symbol"/>
              </a:rPr>
              <a:t></a:t>
            </a:r>
            <a:r>
              <a:rPr sz="2475" spc="-44" baseline="-3367" dirty="0">
                <a:latin typeface="Times New Roman"/>
                <a:cs typeface="Times New Roman"/>
              </a:rPr>
              <a:t> </a:t>
            </a:r>
            <a:r>
              <a:rPr sz="1650" i="1" spc="60" dirty="0">
                <a:latin typeface="Times New Roman"/>
                <a:cs typeface="Times New Roman"/>
              </a:rPr>
              <a:t>E</a:t>
            </a:r>
            <a:r>
              <a:rPr sz="1650" i="1" spc="-40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Symbol"/>
                <a:cs typeface="Symbol"/>
              </a:rPr>
              <a:t></a:t>
            </a:r>
            <a:r>
              <a:rPr sz="1650" spc="-65" dirty="0">
                <a:latin typeface="Times New Roman"/>
                <a:cs typeface="Times New Roman"/>
              </a:rPr>
              <a:t> </a:t>
            </a:r>
            <a:r>
              <a:rPr sz="1650" i="1" spc="60" dirty="0">
                <a:latin typeface="Times New Roman"/>
                <a:cs typeface="Times New Roman"/>
              </a:rPr>
              <a:t>E</a:t>
            </a:r>
            <a:r>
              <a:rPr sz="1650" i="1" dirty="0">
                <a:latin typeface="Times New Roman"/>
                <a:cs typeface="Times New Roman"/>
              </a:rPr>
              <a:t>	</a:t>
            </a:r>
            <a:r>
              <a:rPr sz="2475" spc="52" baseline="-3367" dirty="0">
                <a:latin typeface="Symbol"/>
                <a:cs typeface="Symbol"/>
              </a:rPr>
              <a:t></a:t>
            </a:r>
            <a:endParaRPr sz="2475" baseline="-3367">
              <a:latin typeface="Symbol"/>
              <a:cs typeface="Symbol"/>
            </a:endParaRPr>
          </a:p>
          <a:p>
            <a:pPr marR="158115" algn="r">
              <a:lnSpc>
                <a:spcPts val="875"/>
              </a:lnSpc>
            </a:pPr>
            <a:r>
              <a:rPr sz="950" i="1" spc="45" dirty="0">
                <a:latin typeface="Times New Roman"/>
                <a:cs typeface="Times New Roman"/>
              </a:rPr>
              <a:t>F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121194" y="5838456"/>
            <a:ext cx="162242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1323340" algn="l"/>
              </a:tabLst>
            </a:pPr>
            <a:r>
              <a:rPr sz="1650" spc="55" dirty="0">
                <a:latin typeface="Symbol"/>
                <a:cs typeface="Symbol"/>
              </a:rPr>
              <a:t></a:t>
            </a:r>
            <a:r>
              <a:rPr sz="1650" spc="-85" dirty="0">
                <a:latin typeface="Times New Roman"/>
                <a:cs typeface="Times New Roman"/>
              </a:rPr>
              <a:t> </a:t>
            </a:r>
            <a:r>
              <a:rPr sz="1650" spc="70" dirty="0">
                <a:latin typeface="Times New Roman"/>
                <a:cs typeface="Times New Roman"/>
              </a:rPr>
              <a:t>exp</a:t>
            </a:r>
            <a:r>
              <a:rPr sz="2475" spc="104" baseline="5050" dirty="0">
                <a:latin typeface="Symbol"/>
                <a:cs typeface="Symbol"/>
              </a:rPr>
              <a:t></a:t>
            </a:r>
            <a:r>
              <a:rPr sz="1650" spc="70" dirty="0">
                <a:latin typeface="Symbol"/>
                <a:cs typeface="Symbol"/>
              </a:rPr>
              <a:t></a:t>
            </a:r>
            <a:r>
              <a:rPr sz="2475" u="sng" spc="104" baseline="20202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sz="1425" i="1" u="sng" spc="67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</a:t>
            </a:r>
            <a:r>
              <a:rPr sz="1425" i="1" spc="89" baseline="35087" dirty="0">
                <a:latin typeface="Times New Roman"/>
                <a:cs typeface="Times New Roman"/>
              </a:rPr>
              <a:t> </a:t>
            </a:r>
            <a:r>
              <a:rPr sz="2475" spc="52" baseline="5050" dirty="0">
                <a:latin typeface="Symbol"/>
                <a:cs typeface="Symbol"/>
              </a:rPr>
              <a:t></a:t>
            </a:r>
            <a:endParaRPr sz="2475" baseline="505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600840" y="6158765"/>
            <a:ext cx="713740" cy="5067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R="5080" algn="r">
              <a:lnSpc>
                <a:spcPts val="1880"/>
              </a:lnSpc>
              <a:spcBef>
                <a:spcPts val="120"/>
              </a:spcBef>
            </a:pPr>
            <a:r>
              <a:rPr sz="1650" spc="120" dirty="0">
                <a:latin typeface="Times New Roman"/>
                <a:cs typeface="Times New Roman"/>
              </a:rPr>
              <a:t>1</a:t>
            </a:r>
            <a:r>
              <a:rPr sz="1650" spc="120" dirty="0">
                <a:latin typeface="Symbol"/>
                <a:cs typeface="Symbol"/>
              </a:rPr>
              <a:t></a:t>
            </a:r>
            <a:r>
              <a:rPr sz="1650" spc="-195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Times New Roman"/>
                <a:cs typeface="Times New Roman"/>
              </a:rPr>
              <a:t>exp</a:t>
            </a:r>
            <a:r>
              <a:rPr sz="2475" spc="37" baseline="5050" dirty="0">
                <a:latin typeface="Symbol"/>
                <a:cs typeface="Symbol"/>
              </a:rPr>
              <a:t></a:t>
            </a:r>
            <a:endParaRPr sz="2475" baseline="5050">
              <a:latin typeface="Symbol"/>
              <a:cs typeface="Symbol"/>
            </a:endParaRPr>
          </a:p>
          <a:p>
            <a:pPr marR="5080" algn="r">
              <a:lnSpc>
                <a:spcPts val="1880"/>
              </a:lnSpc>
            </a:pPr>
            <a:r>
              <a:rPr sz="1650" spc="35" dirty="0">
                <a:latin typeface="Symbol"/>
                <a:cs typeface="Symbol"/>
              </a:rPr>
              <a:t>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282595" y="5703120"/>
            <a:ext cx="137160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spc="50" dirty="0">
                <a:latin typeface="Times New Roman"/>
                <a:cs typeface="Times New Roman"/>
              </a:rPr>
              <a:t>1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757433" y="5838456"/>
            <a:ext cx="82867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i="1" spc="25" dirty="0">
                <a:latin typeface="Times New Roman"/>
                <a:cs typeface="Times New Roman"/>
              </a:rPr>
              <a:t>f</a:t>
            </a:r>
            <a:r>
              <a:rPr sz="1650" i="1" spc="-55" dirty="0">
                <a:latin typeface="Times New Roman"/>
                <a:cs typeface="Times New Roman"/>
              </a:rPr>
              <a:t> </a:t>
            </a:r>
            <a:r>
              <a:rPr sz="1650" spc="105" dirty="0">
                <a:latin typeface="Times New Roman"/>
                <a:cs typeface="Times New Roman"/>
              </a:rPr>
              <a:t>(</a:t>
            </a:r>
            <a:r>
              <a:rPr sz="1650" i="1" spc="105" dirty="0">
                <a:latin typeface="Times New Roman"/>
                <a:cs typeface="Times New Roman"/>
              </a:rPr>
              <a:t>E</a:t>
            </a:r>
            <a:r>
              <a:rPr sz="1650" spc="105" dirty="0">
                <a:latin typeface="Times New Roman"/>
                <a:cs typeface="Times New Roman"/>
              </a:rPr>
              <a:t>,</a:t>
            </a:r>
            <a:r>
              <a:rPr sz="1650" i="1" spc="105" dirty="0">
                <a:latin typeface="Times New Roman"/>
                <a:cs typeface="Times New Roman"/>
              </a:rPr>
              <a:t>T</a:t>
            </a:r>
            <a:r>
              <a:rPr sz="1650" i="1" spc="-229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Times New Roman"/>
                <a:cs typeface="Times New Roman"/>
              </a:rPr>
              <a:t>)</a:t>
            </a:r>
            <a:r>
              <a:rPr sz="1650" spc="-75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826055" y="7128947"/>
            <a:ext cx="617855" cy="0"/>
          </a:xfrm>
          <a:custGeom>
            <a:avLst/>
            <a:gdLst/>
            <a:ahLst/>
            <a:cxnLst/>
            <a:rect l="l" t="t" r="r" b="b"/>
            <a:pathLst>
              <a:path w="617854">
                <a:moveTo>
                  <a:pt x="0" y="0"/>
                </a:moveTo>
                <a:lnTo>
                  <a:pt x="617771" y="0"/>
                </a:lnTo>
              </a:path>
            </a:pathLst>
          </a:custGeom>
          <a:ln w="8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3935177" y="6821022"/>
            <a:ext cx="422909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25" dirty="0">
                <a:latin typeface="Times New Roman"/>
                <a:cs typeface="Times New Roman"/>
              </a:rPr>
              <a:t>0</a:t>
            </a:r>
            <a:r>
              <a:rPr sz="1650" spc="15" dirty="0">
                <a:latin typeface="Times New Roman"/>
                <a:cs typeface="Times New Roman"/>
              </a:rPr>
              <a:t>.</a:t>
            </a:r>
            <a:r>
              <a:rPr sz="1650" spc="90" dirty="0">
                <a:latin typeface="Times New Roman"/>
                <a:cs typeface="Times New Roman"/>
              </a:rPr>
              <a:t>25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60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5503842" y="6950318"/>
            <a:ext cx="167640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spc="80" dirty="0">
                <a:latin typeface="Symbol"/>
                <a:cs typeface="Symbol"/>
              </a:rPr>
              <a:t></a:t>
            </a:r>
            <a:r>
              <a:rPr sz="950" spc="40" dirty="0">
                <a:latin typeface="Times New Roman"/>
                <a:cs typeface="Times New Roman"/>
              </a:rPr>
              <a:t>5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588954" y="6956429"/>
            <a:ext cx="95186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65" dirty="0">
                <a:latin typeface="Symbol"/>
                <a:cs typeface="Symbol"/>
              </a:rPr>
              <a:t></a:t>
            </a:r>
            <a:r>
              <a:rPr sz="1650" spc="-155" dirty="0">
                <a:latin typeface="Times New Roman"/>
                <a:cs typeface="Times New Roman"/>
              </a:rPr>
              <a:t> </a:t>
            </a:r>
            <a:r>
              <a:rPr sz="1650" spc="75" dirty="0">
                <a:latin typeface="Times New Roman"/>
                <a:cs typeface="Times New Roman"/>
              </a:rPr>
              <a:t>6.43</a:t>
            </a:r>
            <a:r>
              <a:rPr sz="1650" spc="75" dirty="0">
                <a:latin typeface="Symbol"/>
                <a:cs typeface="Symbol"/>
              </a:rPr>
              <a:t></a:t>
            </a:r>
            <a:r>
              <a:rPr sz="1650" spc="75" dirty="0">
                <a:latin typeface="Times New Roman"/>
                <a:cs typeface="Times New Roman"/>
              </a:rPr>
              <a:t>10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458307" y="6972401"/>
            <a:ext cx="11239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45" dirty="0">
                <a:latin typeface="Symbol"/>
                <a:cs typeface="Symbol"/>
              </a:rPr>
              <a:t>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824499" y="7123786"/>
            <a:ext cx="74612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65" dirty="0">
                <a:latin typeface="Times New Roman"/>
                <a:cs typeface="Times New Roman"/>
              </a:rPr>
              <a:t>0.0259</a:t>
            </a:r>
            <a:r>
              <a:rPr sz="2475" spc="97" baseline="-6734" dirty="0">
                <a:latin typeface="Symbol"/>
                <a:cs typeface="Symbol"/>
              </a:rPr>
              <a:t></a:t>
            </a:r>
            <a:endParaRPr sz="2475" baseline="-6734">
              <a:latin typeface="Symbol"/>
              <a:cs typeface="Symbo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458307" y="6836583"/>
            <a:ext cx="11239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45" dirty="0">
                <a:latin typeface="Symbol"/>
                <a:cs typeface="Symbol"/>
              </a:rPr>
              <a:t>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541262" y="7149437"/>
            <a:ext cx="11239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45" dirty="0">
                <a:latin typeface="Symbol"/>
                <a:cs typeface="Symbol"/>
              </a:rPr>
              <a:t>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541262" y="6836583"/>
            <a:ext cx="25844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220" dirty="0">
                <a:latin typeface="Symbol"/>
                <a:cs typeface="Symbol"/>
              </a:rPr>
              <a:t></a:t>
            </a:r>
            <a:r>
              <a:rPr sz="2475" spc="97" baseline="-31986" dirty="0">
                <a:latin typeface="Symbol"/>
                <a:cs typeface="Symbol"/>
              </a:rPr>
              <a:t></a:t>
            </a:r>
            <a:endParaRPr sz="2475" baseline="-31986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488171" y="7140375"/>
            <a:ext cx="83820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35" dirty="0">
                <a:latin typeface="Times New Roman"/>
                <a:cs typeface="Times New Roman"/>
              </a:rPr>
              <a:t>c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160334" y="6956429"/>
            <a:ext cx="149288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i="1" spc="30" dirty="0">
                <a:latin typeface="Times New Roman"/>
                <a:cs typeface="Times New Roman"/>
              </a:rPr>
              <a:t>f </a:t>
            </a:r>
            <a:r>
              <a:rPr sz="1650" spc="95" dirty="0">
                <a:latin typeface="Times New Roman"/>
                <a:cs typeface="Times New Roman"/>
              </a:rPr>
              <a:t>(</a:t>
            </a:r>
            <a:r>
              <a:rPr sz="1650" i="1" spc="95" dirty="0">
                <a:latin typeface="Times New Roman"/>
                <a:cs typeface="Times New Roman"/>
              </a:rPr>
              <a:t>E </a:t>
            </a:r>
            <a:r>
              <a:rPr sz="1650" spc="20" dirty="0">
                <a:latin typeface="Times New Roman"/>
                <a:cs typeface="Times New Roman"/>
              </a:rPr>
              <a:t>,300) </a:t>
            </a:r>
            <a:r>
              <a:rPr sz="1650" spc="65" dirty="0">
                <a:latin typeface="Symbol"/>
                <a:cs typeface="Symbol"/>
              </a:rPr>
              <a:t></a:t>
            </a:r>
            <a:r>
              <a:rPr sz="1650" spc="-245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Times New Roman"/>
                <a:cs typeface="Times New Roman"/>
              </a:rPr>
              <a:t>exp</a:t>
            </a:r>
            <a:r>
              <a:rPr sz="2475" spc="44" baseline="-5050" dirty="0">
                <a:latin typeface="Symbol"/>
                <a:cs typeface="Symbol"/>
              </a:rPr>
              <a:t></a:t>
            </a:r>
            <a:endParaRPr sz="2475" baseline="-5050">
              <a:latin typeface="Symbol"/>
              <a:cs typeface="Symbo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129080" y="7637526"/>
            <a:ext cx="3995420" cy="2080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electron concentration is given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by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1002665">
              <a:lnSpc>
                <a:spcPts val="1875"/>
              </a:lnSpc>
              <a:spcBef>
                <a:spcPts val="1260"/>
              </a:spcBef>
            </a:pPr>
            <a:r>
              <a:rPr sz="1650" i="1" spc="60" dirty="0">
                <a:latin typeface="Times New Roman"/>
                <a:cs typeface="Times New Roman"/>
              </a:rPr>
              <a:t>n</a:t>
            </a:r>
            <a:r>
              <a:rPr sz="1650" i="1" spc="-35" dirty="0">
                <a:latin typeface="Times New Roman"/>
                <a:cs typeface="Times New Roman"/>
              </a:rPr>
              <a:t> </a:t>
            </a:r>
            <a:r>
              <a:rPr sz="1650" spc="65" dirty="0">
                <a:latin typeface="Symbol"/>
                <a:cs typeface="Symbol"/>
              </a:rPr>
              <a:t></a:t>
            </a:r>
            <a:r>
              <a:rPr sz="1650" spc="40" dirty="0">
                <a:latin typeface="Times New Roman"/>
                <a:cs typeface="Times New Roman"/>
              </a:rPr>
              <a:t> </a:t>
            </a:r>
            <a:r>
              <a:rPr sz="1650" i="1" spc="80" dirty="0">
                <a:latin typeface="Times New Roman"/>
                <a:cs typeface="Times New Roman"/>
              </a:rPr>
              <a:t>N</a:t>
            </a:r>
            <a:r>
              <a:rPr sz="1425" i="1" spc="120" baseline="-23391" dirty="0">
                <a:latin typeface="Times New Roman"/>
                <a:cs typeface="Times New Roman"/>
              </a:rPr>
              <a:t>c</a:t>
            </a:r>
            <a:r>
              <a:rPr sz="1425" i="1" spc="165" baseline="-23391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Times New Roman"/>
                <a:cs typeface="Times New Roman"/>
              </a:rPr>
              <a:t>exp(</a:t>
            </a:r>
            <a:r>
              <a:rPr sz="1650" spc="45" dirty="0">
                <a:latin typeface="Symbol"/>
                <a:cs typeface="Symbol"/>
              </a:rPr>
              <a:t></a:t>
            </a:r>
            <a:r>
              <a:rPr sz="1650" spc="45" dirty="0">
                <a:latin typeface="Times New Roman"/>
                <a:cs typeface="Times New Roman"/>
              </a:rPr>
              <a:t>(</a:t>
            </a:r>
            <a:r>
              <a:rPr sz="1650" i="1" spc="45" dirty="0">
                <a:latin typeface="Times New Roman"/>
                <a:cs typeface="Times New Roman"/>
              </a:rPr>
              <a:t>E</a:t>
            </a:r>
            <a:r>
              <a:rPr sz="1425" i="1" spc="67" baseline="-23391" dirty="0">
                <a:latin typeface="Times New Roman"/>
                <a:cs typeface="Times New Roman"/>
              </a:rPr>
              <a:t>c</a:t>
            </a:r>
            <a:r>
              <a:rPr sz="1425" i="1" spc="352" baseline="-23391" dirty="0">
                <a:latin typeface="Times New Roman"/>
                <a:cs typeface="Times New Roman"/>
              </a:rPr>
              <a:t> </a:t>
            </a:r>
            <a:r>
              <a:rPr sz="1650" spc="65" dirty="0">
                <a:latin typeface="Symbol"/>
                <a:cs typeface="Symbol"/>
              </a:rPr>
              <a:t></a:t>
            </a:r>
            <a:r>
              <a:rPr sz="1650" spc="-90" dirty="0">
                <a:latin typeface="Times New Roman"/>
                <a:cs typeface="Times New Roman"/>
              </a:rPr>
              <a:t> </a:t>
            </a:r>
            <a:r>
              <a:rPr sz="1650" i="1" spc="60" dirty="0">
                <a:latin typeface="Times New Roman"/>
                <a:cs typeface="Times New Roman"/>
              </a:rPr>
              <a:t>E</a:t>
            </a:r>
            <a:r>
              <a:rPr sz="1425" i="1" spc="89" baseline="-23391" dirty="0">
                <a:latin typeface="Times New Roman"/>
                <a:cs typeface="Times New Roman"/>
              </a:rPr>
              <a:t>F</a:t>
            </a:r>
            <a:r>
              <a:rPr sz="1425" i="1" spc="44" baseline="-23391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Times New Roman"/>
                <a:cs typeface="Times New Roman"/>
              </a:rPr>
              <a:t>)</a:t>
            </a:r>
            <a:r>
              <a:rPr sz="1650" spc="-200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Times New Roman"/>
                <a:cs typeface="Times New Roman"/>
              </a:rPr>
              <a:t>/</a:t>
            </a:r>
            <a:r>
              <a:rPr sz="1650" spc="-155" dirty="0">
                <a:latin typeface="Times New Roman"/>
                <a:cs typeface="Times New Roman"/>
              </a:rPr>
              <a:t> </a:t>
            </a:r>
            <a:r>
              <a:rPr sz="1650" i="1" spc="105" dirty="0">
                <a:latin typeface="Times New Roman"/>
                <a:cs typeface="Times New Roman"/>
              </a:rPr>
              <a:t>kT</a:t>
            </a:r>
            <a:r>
              <a:rPr sz="1650" spc="105" dirty="0">
                <a:latin typeface="Times New Roman"/>
                <a:cs typeface="Times New Roman"/>
              </a:rPr>
              <a:t>)</a:t>
            </a:r>
            <a:endParaRPr sz="1650">
              <a:latin typeface="Times New Roman"/>
              <a:cs typeface="Times New Roman"/>
            </a:endParaRPr>
          </a:p>
          <a:p>
            <a:pPr marL="1002665">
              <a:lnSpc>
                <a:spcPts val="3075"/>
              </a:lnSpc>
            </a:pPr>
            <a:r>
              <a:rPr sz="1650" i="1" spc="60" dirty="0">
                <a:latin typeface="Times New Roman"/>
                <a:cs typeface="Times New Roman"/>
              </a:rPr>
              <a:t>n</a:t>
            </a:r>
            <a:r>
              <a:rPr sz="1650" i="1" spc="-30" dirty="0">
                <a:latin typeface="Times New Roman"/>
                <a:cs typeface="Times New Roman"/>
              </a:rPr>
              <a:t> </a:t>
            </a:r>
            <a:r>
              <a:rPr sz="1650" spc="65" dirty="0">
                <a:latin typeface="Symbol"/>
                <a:cs typeface="Symbol"/>
              </a:rPr>
              <a:t></a:t>
            </a:r>
            <a:r>
              <a:rPr sz="1650" spc="-60" dirty="0">
                <a:latin typeface="Times New Roman"/>
                <a:cs typeface="Times New Roman"/>
              </a:rPr>
              <a:t> </a:t>
            </a:r>
            <a:r>
              <a:rPr sz="2650" spc="-430" dirty="0">
                <a:latin typeface="Symbol"/>
                <a:cs typeface="Symbol"/>
              </a:rPr>
              <a:t></a:t>
            </a:r>
            <a:r>
              <a:rPr sz="1650" spc="30" dirty="0">
                <a:latin typeface="Times New Roman"/>
                <a:cs typeface="Times New Roman"/>
              </a:rPr>
              <a:t>2</a:t>
            </a:r>
            <a:r>
              <a:rPr sz="1650" spc="10" dirty="0">
                <a:latin typeface="Times New Roman"/>
                <a:cs typeface="Times New Roman"/>
              </a:rPr>
              <a:t>.</a:t>
            </a:r>
            <a:r>
              <a:rPr sz="1650" spc="185" dirty="0">
                <a:latin typeface="Times New Roman"/>
                <a:cs typeface="Times New Roman"/>
              </a:rPr>
              <a:t>8</a:t>
            </a:r>
            <a:r>
              <a:rPr sz="1650" spc="100" dirty="0">
                <a:latin typeface="Symbol"/>
                <a:cs typeface="Symbol"/>
              </a:rPr>
              <a:t></a:t>
            </a:r>
            <a:r>
              <a:rPr sz="1650" spc="85" dirty="0">
                <a:latin typeface="Times New Roman"/>
                <a:cs typeface="Times New Roman"/>
              </a:rPr>
              <a:t>1</a:t>
            </a:r>
            <a:r>
              <a:rPr sz="1650" spc="30" dirty="0">
                <a:latin typeface="Times New Roman"/>
                <a:cs typeface="Times New Roman"/>
              </a:rPr>
              <a:t>0</a:t>
            </a:r>
            <a:r>
              <a:rPr sz="1425" spc="44" baseline="43859" dirty="0">
                <a:latin typeface="Times New Roman"/>
                <a:cs typeface="Times New Roman"/>
              </a:rPr>
              <a:t>2</a:t>
            </a:r>
            <a:r>
              <a:rPr sz="1425" spc="60" baseline="43859" dirty="0">
                <a:latin typeface="Times New Roman"/>
                <a:cs typeface="Times New Roman"/>
              </a:rPr>
              <a:t>5</a:t>
            </a:r>
            <a:r>
              <a:rPr sz="1425" spc="-75" baseline="43859" dirty="0">
                <a:latin typeface="Times New Roman"/>
                <a:cs typeface="Times New Roman"/>
              </a:rPr>
              <a:t> </a:t>
            </a:r>
            <a:r>
              <a:rPr sz="2650" spc="-345" dirty="0">
                <a:latin typeface="Symbol"/>
                <a:cs typeface="Symbol"/>
              </a:rPr>
              <a:t></a:t>
            </a:r>
            <a:r>
              <a:rPr sz="1650" spc="75" dirty="0">
                <a:latin typeface="Times New Roman"/>
                <a:cs typeface="Times New Roman"/>
              </a:rPr>
              <a:t>e</a:t>
            </a:r>
            <a:r>
              <a:rPr sz="1650" spc="-10" dirty="0">
                <a:latin typeface="Times New Roman"/>
                <a:cs typeface="Times New Roman"/>
              </a:rPr>
              <a:t>x</a:t>
            </a:r>
            <a:r>
              <a:rPr sz="1650" spc="30" dirty="0">
                <a:latin typeface="Times New Roman"/>
                <a:cs typeface="Times New Roman"/>
              </a:rPr>
              <a:t>p</a:t>
            </a:r>
            <a:r>
              <a:rPr sz="2200" spc="-195" dirty="0">
                <a:latin typeface="Symbol"/>
                <a:cs typeface="Symbol"/>
              </a:rPr>
              <a:t></a:t>
            </a:r>
            <a:r>
              <a:rPr sz="1650" spc="65" dirty="0">
                <a:latin typeface="Symbol"/>
                <a:cs typeface="Symbol"/>
              </a:rPr>
              <a:t></a:t>
            </a:r>
            <a:r>
              <a:rPr sz="1650" spc="-165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Times New Roman"/>
                <a:cs typeface="Times New Roman"/>
              </a:rPr>
              <a:t>0</a:t>
            </a:r>
            <a:r>
              <a:rPr sz="1650" spc="15" dirty="0">
                <a:latin typeface="Times New Roman"/>
                <a:cs typeface="Times New Roman"/>
              </a:rPr>
              <a:t>.</a:t>
            </a:r>
            <a:r>
              <a:rPr sz="1650" spc="85" dirty="0">
                <a:latin typeface="Times New Roman"/>
                <a:cs typeface="Times New Roman"/>
              </a:rPr>
              <a:t>2</a:t>
            </a:r>
            <a:r>
              <a:rPr sz="1650" spc="160" dirty="0">
                <a:latin typeface="Times New Roman"/>
                <a:cs typeface="Times New Roman"/>
              </a:rPr>
              <a:t>5</a:t>
            </a:r>
            <a:r>
              <a:rPr sz="1650" spc="30" dirty="0">
                <a:latin typeface="Times New Roman"/>
                <a:cs typeface="Times New Roman"/>
              </a:rPr>
              <a:t>/</a:t>
            </a:r>
            <a:r>
              <a:rPr sz="1650" spc="-180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Times New Roman"/>
                <a:cs typeface="Times New Roman"/>
              </a:rPr>
              <a:t>0</a:t>
            </a:r>
            <a:r>
              <a:rPr sz="1650" spc="15" dirty="0">
                <a:latin typeface="Times New Roman"/>
                <a:cs typeface="Times New Roman"/>
              </a:rPr>
              <a:t>.</a:t>
            </a:r>
            <a:r>
              <a:rPr sz="1650" spc="85" dirty="0">
                <a:latin typeface="Times New Roman"/>
                <a:cs typeface="Times New Roman"/>
              </a:rPr>
              <a:t>02</a:t>
            </a:r>
            <a:r>
              <a:rPr sz="1650" spc="95" dirty="0">
                <a:latin typeface="Times New Roman"/>
                <a:cs typeface="Times New Roman"/>
              </a:rPr>
              <a:t>5</a:t>
            </a:r>
            <a:r>
              <a:rPr sz="1650" spc="-85" dirty="0">
                <a:latin typeface="Times New Roman"/>
                <a:cs typeface="Times New Roman"/>
              </a:rPr>
              <a:t>9</a:t>
            </a:r>
            <a:r>
              <a:rPr sz="2200" spc="-150" dirty="0">
                <a:latin typeface="Symbol"/>
                <a:cs typeface="Symbol"/>
              </a:rPr>
              <a:t></a:t>
            </a:r>
            <a:endParaRPr sz="2200">
              <a:latin typeface="Symbol"/>
              <a:cs typeface="Symbol"/>
            </a:endParaRPr>
          </a:p>
          <a:p>
            <a:pPr marL="736600">
              <a:lnSpc>
                <a:spcPct val="100000"/>
              </a:lnSpc>
              <a:spcBef>
                <a:spcPts val="1075"/>
              </a:spcBef>
            </a:pPr>
            <a:r>
              <a:rPr sz="1600" i="1" spc="55" dirty="0">
                <a:latin typeface="Times New Roman"/>
                <a:cs typeface="Times New Roman"/>
              </a:rPr>
              <a:t>n</a:t>
            </a:r>
            <a:r>
              <a:rPr sz="1600" i="1" spc="-20" dirty="0">
                <a:latin typeface="Times New Roman"/>
                <a:cs typeface="Times New Roman"/>
              </a:rPr>
              <a:t> </a:t>
            </a:r>
            <a:r>
              <a:rPr sz="1600" spc="60" dirty="0">
                <a:latin typeface="Symbol"/>
                <a:cs typeface="Symbol"/>
              </a:rPr>
              <a:t></a:t>
            </a:r>
            <a:r>
              <a:rPr sz="1600" spc="-204" dirty="0">
                <a:latin typeface="Times New Roman"/>
                <a:cs typeface="Times New Roman"/>
              </a:rPr>
              <a:t> </a:t>
            </a:r>
            <a:r>
              <a:rPr sz="1600" spc="45" dirty="0">
                <a:latin typeface="Times New Roman"/>
                <a:cs typeface="Times New Roman"/>
              </a:rPr>
              <a:t>1.8</a:t>
            </a:r>
            <a:r>
              <a:rPr sz="1600" spc="-245" dirty="0">
                <a:latin typeface="Times New Roman"/>
                <a:cs typeface="Times New Roman"/>
              </a:rPr>
              <a:t> </a:t>
            </a:r>
            <a:r>
              <a:rPr sz="1600" spc="65" dirty="0">
                <a:latin typeface="Symbol"/>
                <a:cs typeface="Symbol"/>
              </a:rPr>
              <a:t></a:t>
            </a:r>
            <a:r>
              <a:rPr sz="1600" spc="65" dirty="0">
                <a:latin typeface="Times New Roman"/>
                <a:cs typeface="Times New Roman"/>
              </a:rPr>
              <a:t>10</a:t>
            </a:r>
            <a:r>
              <a:rPr sz="1425" spc="97" baseline="43859" dirty="0">
                <a:latin typeface="Times New Roman"/>
                <a:cs typeface="Times New Roman"/>
              </a:rPr>
              <a:t>21</a:t>
            </a:r>
            <a:r>
              <a:rPr sz="1425" spc="135" baseline="43859" dirty="0">
                <a:latin typeface="Times New Roman"/>
                <a:cs typeface="Times New Roman"/>
              </a:rPr>
              <a:t> </a:t>
            </a:r>
            <a:r>
              <a:rPr sz="1600" spc="30" dirty="0">
                <a:latin typeface="Times New Roman"/>
                <a:cs typeface="Times New Roman"/>
              </a:rPr>
              <a:t>/</a:t>
            </a:r>
            <a:r>
              <a:rPr sz="1600" spc="-95" dirty="0">
                <a:latin typeface="Times New Roman"/>
                <a:cs typeface="Times New Roman"/>
              </a:rPr>
              <a:t> </a:t>
            </a:r>
            <a:r>
              <a:rPr sz="1600" i="1" spc="65" dirty="0">
                <a:latin typeface="Times New Roman"/>
                <a:cs typeface="Times New Roman"/>
              </a:rPr>
              <a:t>m</a:t>
            </a:r>
            <a:r>
              <a:rPr sz="1425" spc="97" baseline="43859" dirty="0">
                <a:latin typeface="Times New Roman"/>
                <a:cs typeface="Times New Roman"/>
              </a:rPr>
              <a:t>3</a:t>
            </a:r>
            <a:endParaRPr sz="1425" baseline="43859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81776" y="3859967"/>
            <a:ext cx="349885" cy="0"/>
          </a:xfrm>
          <a:custGeom>
            <a:avLst/>
            <a:gdLst/>
            <a:ahLst/>
            <a:cxnLst/>
            <a:rect l="l" t="t" r="r" b="b"/>
            <a:pathLst>
              <a:path w="349885">
                <a:moveTo>
                  <a:pt x="0" y="0"/>
                </a:moveTo>
                <a:lnTo>
                  <a:pt x="349798" y="0"/>
                </a:lnTo>
              </a:path>
            </a:pathLst>
          </a:custGeom>
          <a:ln w="8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346448" y="3687449"/>
            <a:ext cx="127000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75" spc="67" baseline="-5050" dirty="0">
                <a:latin typeface="Symbol"/>
                <a:cs typeface="Symbol"/>
              </a:rPr>
              <a:t></a:t>
            </a:r>
            <a:r>
              <a:rPr sz="2475" spc="67" baseline="-5050" dirty="0">
                <a:latin typeface="Times New Roman"/>
                <a:cs typeface="Times New Roman"/>
              </a:rPr>
              <a:t> </a:t>
            </a:r>
            <a:r>
              <a:rPr sz="1650" spc="60" dirty="0">
                <a:latin typeface="Symbol"/>
                <a:cs typeface="Symbol"/>
              </a:rPr>
              <a:t></a:t>
            </a:r>
            <a:r>
              <a:rPr sz="1650" spc="-254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Times New Roman"/>
                <a:cs typeface="Times New Roman"/>
              </a:rPr>
              <a:t>0.03453</a:t>
            </a:r>
            <a:r>
              <a:rPr sz="1650" i="1" spc="35" dirty="0">
                <a:latin typeface="Times New Roman"/>
                <a:cs typeface="Times New Roman"/>
              </a:rPr>
              <a:t>eV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56618" y="3854806"/>
            <a:ext cx="60198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75" spc="67" baseline="-6734" dirty="0">
                <a:latin typeface="Symbol"/>
                <a:cs typeface="Symbol"/>
              </a:rPr>
              <a:t></a:t>
            </a:r>
            <a:r>
              <a:rPr sz="2475" spc="-262" baseline="-6734" dirty="0">
                <a:latin typeface="Times New Roman"/>
                <a:cs typeface="Times New Roman"/>
              </a:rPr>
              <a:t> </a:t>
            </a:r>
            <a:r>
              <a:rPr sz="1650" spc="80" dirty="0">
                <a:latin typeface="Times New Roman"/>
                <a:cs typeface="Times New Roman"/>
              </a:rPr>
              <a:t>300</a:t>
            </a:r>
            <a:r>
              <a:rPr sz="1650" spc="-275" dirty="0">
                <a:latin typeface="Times New Roman"/>
                <a:cs typeface="Times New Roman"/>
              </a:rPr>
              <a:t> </a:t>
            </a:r>
            <a:r>
              <a:rPr sz="2475" spc="67" baseline="-6734" dirty="0">
                <a:latin typeface="Symbol"/>
                <a:cs typeface="Symbol"/>
              </a:rPr>
              <a:t></a:t>
            </a:r>
            <a:endParaRPr sz="2475" baseline="-6734"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56618" y="3552042"/>
            <a:ext cx="60198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75" spc="67" baseline="-3367" dirty="0">
                <a:latin typeface="Symbol"/>
                <a:cs typeface="Symbol"/>
              </a:rPr>
              <a:t></a:t>
            </a:r>
            <a:r>
              <a:rPr sz="2475" spc="-247" baseline="-3367" dirty="0">
                <a:latin typeface="Times New Roman"/>
                <a:cs typeface="Times New Roman"/>
              </a:rPr>
              <a:t> </a:t>
            </a:r>
            <a:r>
              <a:rPr sz="1650" spc="105" dirty="0">
                <a:latin typeface="Times New Roman"/>
                <a:cs typeface="Times New Roman"/>
              </a:rPr>
              <a:t>400</a:t>
            </a:r>
            <a:r>
              <a:rPr sz="2475" spc="157" baseline="-3367" dirty="0">
                <a:latin typeface="Symbol"/>
                <a:cs typeface="Symbol"/>
              </a:rPr>
              <a:t></a:t>
            </a:r>
            <a:endParaRPr sz="2475" baseline="-3367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89427" y="3687449"/>
            <a:ext cx="117919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45" dirty="0">
                <a:latin typeface="Times New Roman"/>
                <a:cs typeface="Times New Roman"/>
              </a:rPr>
              <a:t>k</a:t>
            </a:r>
            <a:r>
              <a:rPr sz="1650" i="1" spc="45" dirty="0">
                <a:latin typeface="Times New Roman"/>
                <a:cs typeface="Times New Roman"/>
              </a:rPr>
              <a:t>T </a:t>
            </a:r>
            <a:r>
              <a:rPr sz="1650" spc="60" dirty="0">
                <a:latin typeface="Symbol"/>
                <a:cs typeface="Symbol"/>
              </a:rPr>
              <a:t></a:t>
            </a:r>
            <a:r>
              <a:rPr sz="1650" spc="-50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Times New Roman"/>
                <a:cs typeface="Times New Roman"/>
              </a:rPr>
              <a:t>0.0259</a:t>
            </a:r>
            <a:r>
              <a:rPr sz="2475" spc="37" baseline="-5050" dirty="0">
                <a:latin typeface="Symbol"/>
                <a:cs typeface="Symbol"/>
              </a:rPr>
              <a:t></a:t>
            </a:r>
            <a:endParaRPr sz="2475" baseline="-505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4332165"/>
            <a:ext cx="4638675" cy="241998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699770">
              <a:lnSpc>
                <a:spcPct val="100000"/>
              </a:lnSpc>
              <a:spcBef>
                <a:spcPts val="290"/>
              </a:spcBef>
            </a:pPr>
            <a:r>
              <a:rPr sz="1650" i="1" spc="60" dirty="0">
                <a:latin typeface="Times New Roman"/>
                <a:cs typeface="Times New Roman"/>
              </a:rPr>
              <a:t>p</a:t>
            </a:r>
            <a:r>
              <a:rPr sz="1650" i="1" spc="-15" dirty="0">
                <a:latin typeface="Times New Roman"/>
                <a:cs typeface="Times New Roman"/>
              </a:rPr>
              <a:t> </a:t>
            </a:r>
            <a:r>
              <a:rPr sz="1650" spc="70" dirty="0">
                <a:latin typeface="Symbol"/>
                <a:cs typeface="Symbol"/>
              </a:rPr>
              <a:t></a:t>
            </a:r>
            <a:r>
              <a:rPr sz="1650" spc="40" dirty="0">
                <a:latin typeface="Times New Roman"/>
                <a:cs typeface="Times New Roman"/>
              </a:rPr>
              <a:t> </a:t>
            </a:r>
            <a:r>
              <a:rPr sz="1650" i="1" spc="80" dirty="0">
                <a:latin typeface="Times New Roman"/>
                <a:cs typeface="Times New Roman"/>
              </a:rPr>
              <a:t>N</a:t>
            </a:r>
            <a:r>
              <a:rPr sz="1425" i="1" spc="120" baseline="-23391" dirty="0">
                <a:latin typeface="Times New Roman"/>
                <a:cs typeface="Times New Roman"/>
              </a:rPr>
              <a:t>v</a:t>
            </a:r>
            <a:r>
              <a:rPr sz="1425" i="1" spc="157" baseline="-23391" dirty="0">
                <a:latin typeface="Times New Roman"/>
                <a:cs typeface="Times New Roman"/>
              </a:rPr>
              <a:t> </a:t>
            </a:r>
            <a:r>
              <a:rPr sz="1650" spc="50" dirty="0">
                <a:latin typeface="Times New Roman"/>
                <a:cs typeface="Times New Roman"/>
              </a:rPr>
              <a:t>exp(</a:t>
            </a:r>
            <a:r>
              <a:rPr sz="1650" spc="50" dirty="0">
                <a:latin typeface="Symbol"/>
                <a:cs typeface="Symbol"/>
              </a:rPr>
              <a:t></a:t>
            </a:r>
            <a:r>
              <a:rPr sz="1650" spc="50" dirty="0">
                <a:latin typeface="Times New Roman"/>
                <a:cs typeface="Times New Roman"/>
              </a:rPr>
              <a:t>(</a:t>
            </a:r>
            <a:r>
              <a:rPr sz="1650" i="1" spc="50" dirty="0">
                <a:latin typeface="Times New Roman"/>
                <a:cs typeface="Times New Roman"/>
              </a:rPr>
              <a:t>E</a:t>
            </a:r>
            <a:r>
              <a:rPr sz="1425" i="1" spc="75" baseline="-23391" dirty="0">
                <a:latin typeface="Times New Roman"/>
                <a:cs typeface="Times New Roman"/>
              </a:rPr>
              <a:t>F</a:t>
            </a:r>
            <a:r>
              <a:rPr sz="1425" i="1" spc="465" baseline="-23391" dirty="0">
                <a:latin typeface="Times New Roman"/>
                <a:cs typeface="Times New Roman"/>
              </a:rPr>
              <a:t> </a:t>
            </a:r>
            <a:r>
              <a:rPr sz="1650" spc="70" dirty="0">
                <a:latin typeface="Symbol"/>
                <a:cs typeface="Symbol"/>
              </a:rPr>
              <a:t></a:t>
            </a:r>
            <a:r>
              <a:rPr sz="1650" spc="-90" dirty="0">
                <a:latin typeface="Times New Roman"/>
                <a:cs typeface="Times New Roman"/>
              </a:rPr>
              <a:t> </a:t>
            </a:r>
            <a:r>
              <a:rPr sz="1650" i="1" spc="30" dirty="0">
                <a:latin typeface="Times New Roman"/>
                <a:cs typeface="Times New Roman"/>
              </a:rPr>
              <a:t>E</a:t>
            </a:r>
            <a:r>
              <a:rPr sz="1425" i="1" spc="44" baseline="-23391" dirty="0">
                <a:latin typeface="Times New Roman"/>
                <a:cs typeface="Times New Roman"/>
              </a:rPr>
              <a:t>v</a:t>
            </a:r>
            <a:r>
              <a:rPr sz="1425" i="1" spc="-75" baseline="-23391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Times New Roman"/>
                <a:cs typeface="Times New Roman"/>
              </a:rPr>
              <a:t>)</a:t>
            </a:r>
            <a:r>
              <a:rPr sz="1650" spc="-204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Times New Roman"/>
                <a:cs typeface="Times New Roman"/>
              </a:rPr>
              <a:t>/</a:t>
            </a:r>
            <a:r>
              <a:rPr sz="1650" spc="-160" dirty="0">
                <a:latin typeface="Times New Roman"/>
                <a:cs typeface="Times New Roman"/>
              </a:rPr>
              <a:t> </a:t>
            </a:r>
            <a:r>
              <a:rPr sz="1650" i="1" spc="105" dirty="0">
                <a:latin typeface="Times New Roman"/>
                <a:cs typeface="Times New Roman"/>
              </a:rPr>
              <a:t>kT</a:t>
            </a:r>
            <a:r>
              <a:rPr sz="1650" spc="105" dirty="0">
                <a:latin typeface="Times New Roman"/>
                <a:cs typeface="Times New Roman"/>
              </a:rPr>
              <a:t>)</a:t>
            </a:r>
            <a:endParaRPr sz="1650">
              <a:latin typeface="Times New Roman"/>
              <a:cs typeface="Times New Roman"/>
            </a:endParaRPr>
          </a:p>
          <a:p>
            <a:pPr marL="699770">
              <a:lnSpc>
                <a:spcPct val="100000"/>
              </a:lnSpc>
              <a:spcBef>
                <a:spcPts val="235"/>
              </a:spcBef>
            </a:pPr>
            <a:r>
              <a:rPr sz="1650" i="1" spc="60" dirty="0">
                <a:latin typeface="Times New Roman"/>
                <a:cs typeface="Times New Roman"/>
              </a:rPr>
              <a:t>p</a:t>
            </a:r>
            <a:r>
              <a:rPr sz="1650" i="1" spc="-15" dirty="0">
                <a:latin typeface="Times New Roman"/>
                <a:cs typeface="Times New Roman"/>
              </a:rPr>
              <a:t> </a:t>
            </a:r>
            <a:r>
              <a:rPr sz="1650" spc="70" dirty="0">
                <a:latin typeface="Symbol"/>
                <a:cs typeface="Symbol"/>
              </a:rPr>
              <a:t></a:t>
            </a:r>
            <a:r>
              <a:rPr sz="1650" spc="-75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Times New Roman"/>
                <a:cs typeface="Times New Roman"/>
              </a:rPr>
              <a:t>(1.6</a:t>
            </a:r>
            <a:r>
              <a:rPr sz="1650" spc="45" dirty="0">
                <a:latin typeface="Symbol"/>
                <a:cs typeface="Symbol"/>
              </a:rPr>
              <a:t></a:t>
            </a:r>
            <a:r>
              <a:rPr sz="1650" spc="45" dirty="0">
                <a:latin typeface="Times New Roman"/>
                <a:cs typeface="Times New Roman"/>
              </a:rPr>
              <a:t>10</a:t>
            </a:r>
            <a:r>
              <a:rPr sz="1425" spc="67" baseline="43859" dirty="0">
                <a:latin typeface="Times New Roman"/>
                <a:cs typeface="Times New Roman"/>
              </a:rPr>
              <a:t>25</a:t>
            </a:r>
            <a:r>
              <a:rPr sz="1425" spc="-150" baseline="43859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Times New Roman"/>
                <a:cs typeface="Times New Roman"/>
              </a:rPr>
              <a:t>)</a:t>
            </a:r>
            <a:r>
              <a:rPr sz="1650" spc="-254" dirty="0">
                <a:latin typeface="Times New Roman"/>
                <a:cs typeface="Times New Roman"/>
              </a:rPr>
              <a:t> </a:t>
            </a:r>
            <a:r>
              <a:rPr sz="1650" spc="-10" dirty="0">
                <a:latin typeface="Times New Roman"/>
                <a:cs typeface="Times New Roman"/>
              </a:rPr>
              <a:t>exp</a:t>
            </a:r>
            <a:r>
              <a:rPr sz="2200" spc="-10" dirty="0">
                <a:latin typeface="Symbol"/>
                <a:cs typeface="Symbol"/>
              </a:rPr>
              <a:t></a:t>
            </a:r>
            <a:r>
              <a:rPr sz="1650" spc="-10" dirty="0">
                <a:latin typeface="Symbol"/>
                <a:cs typeface="Symbol"/>
              </a:rPr>
              <a:t></a:t>
            </a:r>
            <a:r>
              <a:rPr sz="1650" spc="-165" dirty="0">
                <a:latin typeface="Times New Roman"/>
                <a:cs typeface="Times New Roman"/>
              </a:rPr>
              <a:t> </a:t>
            </a:r>
            <a:r>
              <a:rPr sz="1650" spc="75" dirty="0">
                <a:latin typeface="Times New Roman"/>
                <a:cs typeface="Times New Roman"/>
              </a:rPr>
              <a:t>0.27/</a:t>
            </a:r>
            <a:r>
              <a:rPr sz="1650" spc="-190" dirty="0">
                <a:latin typeface="Times New Roman"/>
                <a:cs typeface="Times New Roman"/>
              </a:rPr>
              <a:t> </a:t>
            </a:r>
            <a:r>
              <a:rPr sz="1650" spc="5" dirty="0">
                <a:latin typeface="Times New Roman"/>
                <a:cs typeface="Times New Roman"/>
              </a:rPr>
              <a:t>0.03453</a:t>
            </a:r>
            <a:r>
              <a:rPr sz="2200" spc="5" dirty="0">
                <a:latin typeface="Symbol"/>
                <a:cs typeface="Symbol"/>
              </a:rPr>
              <a:t></a:t>
            </a:r>
            <a:endParaRPr sz="2200">
              <a:latin typeface="Symbol"/>
              <a:cs typeface="Symbol"/>
            </a:endParaRPr>
          </a:p>
          <a:p>
            <a:pPr marL="602615">
              <a:lnSpc>
                <a:spcPct val="100000"/>
              </a:lnSpc>
              <a:spcBef>
                <a:spcPts val="1800"/>
              </a:spcBef>
            </a:pPr>
            <a:r>
              <a:rPr sz="1650" i="1" spc="40" dirty="0">
                <a:latin typeface="Times New Roman"/>
                <a:cs typeface="Times New Roman"/>
              </a:rPr>
              <a:t>p </a:t>
            </a:r>
            <a:r>
              <a:rPr sz="1650" spc="45" dirty="0">
                <a:latin typeface="Symbol"/>
                <a:cs typeface="Symbol"/>
              </a:rPr>
              <a:t></a:t>
            </a:r>
            <a:r>
              <a:rPr sz="1650" spc="45" dirty="0">
                <a:latin typeface="Times New Roman"/>
                <a:cs typeface="Times New Roman"/>
              </a:rPr>
              <a:t> 6.43</a:t>
            </a:r>
            <a:r>
              <a:rPr sz="1650" spc="45" dirty="0">
                <a:latin typeface="Symbol"/>
                <a:cs typeface="Symbol"/>
              </a:rPr>
              <a:t></a:t>
            </a:r>
            <a:r>
              <a:rPr sz="1650" spc="45" dirty="0">
                <a:latin typeface="Times New Roman"/>
                <a:cs typeface="Times New Roman"/>
              </a:rPr>
              <a:t>10</a:t>
            </a:r>
            <a:r>
              <a:rPr sz="1425" spc="67" baseline="43859" dirty="0">
                <a:latin typeface="Times New Roman"/>
                <a:cs typeface="Times New Roman"/>
              </a:rPr>
              <a:t>19 </a:t>
            </a:r>
            <a:r>
              <a:rPr sz="1650" spc="20" dirty="0">
                <a:latin typeface="Times New Roman"/>
                <a:cs typeface="Times New Roman"/>
              </a:rPr>
              <a:t>/</a:t>
            </a:r>
            <a:r>
              <a:rPr sz="1650" spc="-155" dirty="0">
                <a:latin typeface="Times New Roman"/>
                <a:cs typeface="Times New Roman"/>
              </a:rPr>
              <a:t> </a:t>
            </a:r>
            <a:r>
              <a:rPr sz="1650" i="1" spc="50" dirty="0">
                <a:latin typeface="Times New Roman"/>
                <a:cs typeface="Times New Roman"/>
              </a:rPr>
              <a:t>m</a:t>
            </a:r>
            <a:r>
              <a:rPr sz="1425" spc="75" baseline="43859" dirty="0">
                <a:latin typeface="Times New Roman"/>
                <a:cs typeface="Times New Roman"/>
              </a:rPr>
              <a:t>3</a:t>
            </a:r>
            <a:endParaRPr sz="1425" baseline="43859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sz="1400" spc="-5" dirty="0">
                <a:latin typeface="Times New Roman"/>
                <a:cs typeface="Times New Roman"/>
              </a:rPr>
              <a:t>==============================================</a:t>
            </a:r>
            <a:endParaRPr sz="1400">
              <a:latin typeface="Times New Roman"/>
              <a:cs typeface="Times New Roman"/>
            </a:endParaRPr>
          </a:p>
          <a:p>
            <a:pPr marR="53340" algn="ctr">
              <a:lnSpc>
                <a:spcPts val="1645"/>
              </a:lnSpc>
            </a:pPr>
            <a:r>
              <a:rPr sz="1400" spc="-5" dirty="0">
                <a:latin typeface="Times New Roman"/>
                <a:cs typeface="Times New Roman"/>
              </a:rPr>
              <a:t>The intrinsic carrier density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obtained from </a:t>
            </a:r>
            <a:r>
              <a:rPr sz="1400" dirty="0">
                <a:latin typeface="Times New Roman"/>
                <a:cs typeface="Times New Roman"/>
              </a:rPr>
              <a:t>law </a:t>
            </a:r>
            <a:r>
              <a:rPr sz="1400" spc="-5" dirty="0">
                <a:latin typeface="Times New Roman"/>
                <a:cs typeface="Times New Roman"/>
              </a:rPr>
              <a:t>mass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action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766445">
              <a:lnSpc>
                <a:spcPct val="100000"/>
              </a:lnSpc>
            </a:pPr>
            <a:r>
              <a:rPr sz="1400" i="1" dirty="0">
                <a:latin typeface="Times New Roman"/>
                <a:cs typeface="Times New Roman"/>
              </a:rPr>
              <a:t>n</a:t>
            </a:r>
            <a:r>
              <a:rPr sz="1350" i="1" baseline="-9259" dirty="0">
                <a:latin typeface="Times New Roman"/>
                <a:cs typeface="Times New Roman"/>
              </a:rPr>
              <a:t>i</a:t>
            </a:r>
            <a:r>
              <a:rPr sz="1350" i="1" baseline="30864" dirty="0">
                <a:latin typeface="Times New Roman"/>
                <a:cs typeface="Times New Roman"/>
              </a:rPr>
              <a:t>2</a:t>
            </a:r>
            <a:r>
              <a:rPr sz="1400" i="1" dirty="0">
                <a:latin typeface="Times New Roman"/>
                <a:cs typeface="Times New Roman"/>
              </a:rPr>
              <a:t>=n</a:t>
            </a:r>
            <a:r>
              <a:rPr sz="1400" i="1" spc="-20" dirty="0">
                <a:latin typeface="Times New Roman"/>
                <a:cs typeface="Times New Roman"/>
              </a:rPr>
              <a:t> </a:t>
            </a:r>
            <a:r>
              <a:rPr sz="1400" i="1" dirty="0">
                <a:latin typeface="Times New Roman"/>
                <a:cs typeface="Times New Roman"/>
              </a:rPr>
              <a:t>p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309378" y="7382171"/>
            <a:ext cx="1724025" cy="0"/>
          </a:xfrm>
          <a:custGeom>
            <a:avLst/>
            <a:gdLst/>
            <a:ahLst/>
            <a:cxnLst/>
            <a:rect l="l" t="t" r="r" b="b"/>
            <a:pathLst>
              <a:path w="1724025">
                <a:moveTo>
                  <a:pt x="0" y="0"/>
                </a:moveTo>
                <a:lnTo>
                  <a:pt x="1723727" y="0"/>
                </a:lnTo>
              </a:path>
            </a:pathLst>
          </a:custGeom>
          <a:ln w="85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942832" y="7190947"/>
            <a:ext cx="88900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spc="20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38716" y="7375015"/>
            <a:ext cx="257175" cy="276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50" i="1" spc="80" dirty="0">
                <a:latin typeface="Times New Roman"/>
                <a:cs typeface="Times New Roman"/>
              </a:rPr>
              <a:t>kT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25203" y="7220880"/>
            <a:ext cx="8191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i="1" spc="20" dirty="0">
                <a:latin typeface="Times New Roman"/>
                <a:cs typeface="Times New Roman"/>
              </a:rPr>
              <a:t>c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92588" y="7351682"/>
            <a:ext cx="841375" cy="172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536575" algn="l"/>
                <a:tab pos="771525" algn="l"/>
              </a:tabLst>
            </a:pPr>
            <a:r>
              <a:rPr sz="950" i="1" spc="10" dirty="0">
                <a:latin typeface="Times New Roman"/>
                <a:cs typeface="Times New Roman"/>
              </a:rPr>
              <a:t>i	</a:t>
            </a:r>
            <a:r>
              <a:rPr sz="950" i="1" spc="20" dirty="0">
                <a:latin typeface="Times New Roman"/>
                <a:cs typeface="Times New Roman"/>
              </a:rPr>
              <a:t>c	v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308238" y="7081770"/>
            <a:ext cx="1820545" cy="276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50" spc="75" dirty="0">
                <a:latin typeface="Times New Roman"/>
                <a:cs typeface="Times New Roman"/>
              </a:rPr>
              <a:t>(</a:t>
            </a:r>
            <a:r>
              <a:rPr sz="1650" i="1" spc="75" dirty="0">
                <a:latin typeface="Times New Roman"/>
                <a:cs typeface="Times New Roman"/>
              </a:rPr>
              <a:t>E </a:t>
            </a:r>
            <a:r>
              <a:rPr sz="1650" spc="30" dirty="0">
                <a:latin typeface="Symbol"/>
                <a:cs typeface="Symbol"/>
              </a:rPr>
              <a:t>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1650" i="1" spc="50" dirty="0">
                <a:latin typeface="Times New Roman"/>
                <a:cs typeface="Times New Roman"/>
              </a:rPr>
              <a:t>E</a:t>
            </a:r>
            <a:r>
              <a:rPr sz="1425" i="1" spc="75" baseline="-23391" dirty="0">
                <a:latin typeface="Times New Roman"/>
                <a:cs typeface="Times New Roman"/>
              </a:rPr>
              <a:t>F </a:t>
            </a:r>
            <a:r>
              <a:rPr sz="1650" spc="30" dirty="0">
                <a:latin typeface="Symbol"/>
                <a:cs typeface="Symbol"/>
              </a:rPr>
              <a:t>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1650" i="1" spc="50" dirty="0">
                <a:latin typeface="Times New Roman"/>
                <a:cs typeface="Times New Roman"/>
              </a:rPr>
              <a:t>E</a:t>
            </a:r>
            <a:r>
              <a:rPr sz="1425" i="1" spc="75" baseline="-23391" dirty="0">
                <a:latin typeface="Times New Roman"/>
                <a:cs typeface="Times New Roman"/>
              </a:rPr>
              <a:t>F </a:t>
            </a:r>
            <a:r>
              <a:rPr sz="1650" spc="30" dirty="0">
                <a:latin typeface="Symbol"/>
                <a:cs typeface="Symbol"/>
              </a:rPr>
              <a:t>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1650" i="1" spc="25" dirty="0">
                <a:latin typeface="Times New Roman"/>
                <a:cs typeface="Times New Roman"/>
              </a:rPr>
              <a:t>E</a:t>
            </a:r>
            <a:r>
              <a:rPr sz="1425" i="1" spc="37" baseline="-23391" dirty="0">
                <a:latin typeface="Times New Roman"/>
                <a:cs typeface="Times New Roman"/>
              </a:rPr>
              <a:t>v</a:t>
            </a:r>
            <a:r>
              <a:rPr sz="1425" i="1" spc="209" baseline="-23391" dirty="0">
                <a:latin typeface="Times New Roman"/>
                <a:cs typeface="Times New Roman"/>
              </a:rPr>
              <a:t> </a:t>
            </a:r>
            <a:r>
              <a:rPr sz="1650" spc="95" dirty="0">
                <a:latin typeface="Times New Roman"/>
                <a:cs typeface="Times New Roman"/>
              </a:rPr>
              <a:t>)</a:t>
            </a:r>
            <a:r>
              <a:rPr sz="2475" spc="142" baseline="-35353" dirty="0">
                <a:latin typeface="Times New Roman"/>
                <a:cs typeface="Times New Roman"/>
              </a:rPr>
              <a:t>)</a:t>
            </a:r>
            <a:endParaRPr sz="2475" baseline="-35353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89437" y="7212568"/>
            <a:ext cx="1502410" cy="276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01625" algn="l"/>
              </a:tabLst>
            </a:pPr>
            <a:r>
              <a:rPr sz="1650" i="1" spc="25" dirty="0">
                <a:latin typeface="Times New Roman"/>
                <a:cs typeface="Times New Roman"/>
              </a:rPr>
              <a:t>n	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1650" i="1" spc="35" dirty="0">
                <a:latin typeface="Times New Roman"/>
                <a:cs typeface="Times New Roman"/>
              </a:rPr>
              <a:t>N N</a:t>
            </a:r>
            <a:r>
              <a:rPr sz="1650" i="1" spc="270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Times New Roman"/>
                <a:cs typeface="Times New Roman"/>
              </a:rPr>
              <a:t>exp(</a:t>
            </a:r>
            <a:r>
              <a:rPr sz="1650" spc="35" dirty="0">
                <a:latin typeface="Symbol"/>
                <a:cs typeface="Symbol"/>
              </a:rPr>
              <a:t>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147121" y="7988513"/>
            <a:ext cx="27940" cy="15240"/>
          </a:xfrm>
          <a:custGeom>
            <a:avLst/>
            <a:gdLst/>
            <a:ahLst/>
            <a:cxnLst/>
            <a:rect l="l" t="t" r="r" b="b"/>
            <a:pathLst>
              <a:path w="27939" h="15240">
                <a:moveTo>
                  <a:pt x="0" y="14868"/>
                </a:moveTo>
                <a:lnTo>
                  <a:pt x="27559" y="0"/>
                </a:lnTo>
              </a:path>
            </a:pathLst>
          </a:custGeom>
          <a:ln w="85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174681" y="7992762"/>
            <a:ext cx="40640" cy="90805"/>
          </a:xfrm>
          <a:custGeom>
            <a:avLst/>
            <a:gdLst/>
            <a:ahLst/>
            <a:cxnLst/>
            <a:rect l="l" t="t" r="r" b="b"/>
            <a:pathLst>
              <a:path w="40639" h="90804">
                <a:moveTo>
                  <a:pt x="0" y="0"/>
                </a:moveTo>
                <a:lnTo>
                  <a:pt x="40454" y="90481"/>
                </a:lnTo>
              </a:path>
            </a:pathLst>
          </a:custGeom>
          <a:ln w="1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19579" y="7822850"/>
            <a:ext cx="53975" cy="260985"/>
          </a:xfrm>
          <a:custGeom>
            <a:avLst/>
            <a:gdLst/>
            <a:ahLst/>
            <a:cxnLst/>
            <a:rect l="l" t="t" r="r" b="b"/>
            <a:pathLst>
              <a:path w="53975" h="260984">
                <a:moveTo>
                  <a:pt x="0" y="260392"/>
                </a:moveTo>
                <a:lnTo>
                  <a:pt x="53801" y="0"/>
                </a:lnTo>
              </a:path>
            </a:pathLst>
          </a:custGeom>
          <a:ln w="88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73380" y="7822850"/>
            <a:ext cx="505459" cy="0"/>
          </a:xfrm>
          <a:custGeom>
            <a:avLst/>
            <a:gdLst/>
            <a:ahLst/>
            <a:cxnLst/>
            <a:rect l="l" t="t" r="r" b="b"/>
            <a:pathLst>
              <a:path w="505460">
                <a:moveTo>
                  <a:pt x="0" y="0"/>
                </a:moveTo>
                <a:lnTo>
                  <a:pt x="505449" y="0"/>
                </a:lnTo>
              </a:path>
            </a:pathLst>
          </a:custGeom>
          <a:ln w="85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195868" y="8724478"/>
            <a:ext cx="28575" cy="15240"/>
          </a:xfrm>
          <a:custGeom>
            <a:avLst/>
            <a:gdLst/>
            <a:ahLst/>
            <a:cxnLst/>
            <a:rect l="l" t="t" r="r" b="b"/>
            <a:pathLst>
              <a:path w="28575" h="15240">
                <a:moveTo>
                  <a:pt x="0" y="14868"/>
                </a:moveTo>
                <a:lnTo>
                  <a:pt x="27973" y="0"/>
                </a:lnTo>
              </a:path>
            </a:pathLst>
          </a:custGeom>
          <a:ln w="85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223841" y="8728726"/>
            <a:ext cx="40640" cy="90805"/>
          </a:xfrm>
          <a:custGeom>
            <a:avLst/>
            <a:gdLst/>
            <a:ahLst/>
            <a:cxnLst/>
            <a:rect l="l" t="t" r="r" b="b"/>
            <a:pathLst>
              <a:path w="40639" h="90804">
                <a:moveTo>
                  <a:pt x="0" y="0"/>
                </a:moveTo>
                <a:lnTo>
                  <a:pt x="40399" y="90481"/>
                </a:lnTo>
              </a:path>
            </a:pathLst>
          </a:custGeom>
          <a:ln w="18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268677" y="8558815"/>
            <a:ext cx="53975" cy="260985"/>
          </a:xfrm>
          <a:custGeom>
            <a:avLst/>
            <a:gdLst/>
            <a:ahLst/>
            <a:cxnLst/>
            <a:rect l="l" t="t" r="r" b="b"/>
            <a:pathLst>
              <a:path w="53975" h="260984">
                <a:moveTo>
                  <a:pt x="0" y="260392"/>
                </a:moveTo>
                <a:lnTo>
                  <a:pt x="53727" y="0"/>
                </a:lnTo>
              </a:path>
            </a:pathLst>
          </a:custGeom>
          <a:ln w="8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322405" y="8558815"/>
            <a:ext cx="506095" cy="0"/>
          </a:xfrm>
          <a:custGeom>
            <a:avLst/>
            <a:gdLst/>
            <a:ahLst/>
            <a:cxnLst/>
            <a:rect l="l" t="t" r="r" b="b"/>
            <a:pathLst>
              <a:path w="506094">
                <a:moveTo>
                  <a:pt x="0" y="0"/>
                </a:moveTo>
                <a:lnTo>
                  <a:pt x="505662" y="0"/>
                </a:lnTo>
              </a:path>
            </a:pathLst>
          </a:custGeom>
          <a:ln w="85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740538" y="7799504"/>
            <a:ext cx="2940050" cy="10121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556260" algn="l"/>
              </a:tabLst>
            </a:pPr>
            <a:r>
              <a:rPr sz="1650" i="1" spc="-5" dirty="0">
                <a:latin typeface="Times New Roman"/>
                <a:cs typeface="Times New Roman"/>
              </a:rPr>
              <a:t>n</a:t>
            </a:r>
            <a:r>
              <a:rPr sz="1425" i="1" spc="-7" baseline="-23391" dirty="0">
                <a:latin typeface="Times New Roman"/>
                <a:cs typeface="Times New Roman"/>
              </a:rPr>
              <a:t>i </a:t>
            </a:r>
            <a:r>
              <a:rPr sz="1425" i="1" spc="195" baseline="-23391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Symbol"/>
                <a:cs typeface="Symbol"/>
              </a:rPr>
              <a:t></a:t>
            </a:r>
            <a:r>
              <a:rPr sz="1650" spc="35" dirty="0">
                <a:latin typeface="Times New Roman"/>
                <a:cs typeface="Times New Roman"/>
              </a:rPr>
              <a:t>	</a:t>
            </a:r>
            <a:r>
              <a:rPr sz="1650" i="1" spc="75" dirty="0">
                <a:latin typeface="Times New Roman"/>
                <a:cs typeface="Times New Roman"/>
              </a:rPr>
              <a:t>N</a:t>
            </a:r>
            <a:r>
              <a:rPr sz="1425" i="1" spc="112" baseline="-23391" dirty="0">
                <a:latin typeface="Times New Roman"/>
                <a:cs typeface="Times New Roman"/>
              </a:rPr>
              <a:t>v</a:t>
            </a:r>
            <a:r>
              <a:rPr sz="1425" i="1" spc="-104" baseline="-23391" dirty="0">
                <a:latin typeface="Times New Roman"/>
                <a:cs typeface="Times New Roman"/>
              </a:rPr>
              <a:t> </a:t>
            </a:r>
            <a:r>
              <a:rPr sz="1650" i="1" spc="75" dirty="0">
                <a:latin typeface="Times New Roman"/>
                <a:cs typeface="Times New Roman"/>
              </a:rPr>
              <a:t>N</a:t>
            </a:r>
            <a:r>
              <a:rPr sz="1425" i="1" spc="112" baseline="-23391" dirty="0">
                <a:latin typeface="Times New Roman"/>
                <a:cs typeface="Times New Roman"/>
              </a:rPr>
              <a:t>c</a:t>
            </a:r>
            <a:r>
              <a:rPr sz="1425" i="1" spc="382" baseline="-23391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Times New Roman"/>
                <a:cs typeface="Times New Roman"/>
              </a:rPr>
              <a:t>exp(</a:t>
            </a:r>
            <a:r>
              <a:rPr sz="1650" spc="45" dirty="0">
                <a:latin typeface="Symbol"/>
                <a:cs typeface="Symbol"/>
              </a:rPr>
              <a:t></a:t>
            </a:r>
            <a:r>
              <a:rPr sz="1650" spc="45" dirty="0">
                <a:latin typeface="Times New Roman"/>
                <a:cs typeface="Times New Roman"/>
              </a:rPr>
              <a:t>(</a:t>
            </a:r>
            <a:r>
              <a:rPr sz="1650" i="1" spc="45" dirty="0">
                <a:latin typeface="Times New Roman"/>
                <a:cs typeface="Times New Roman"/>
              </a:rPr>
              <a:t>E</a:t>
            </a:r>
            <a:r>
              <a:rPr sz="1425" i="1" spc="67" baseline="-23391" dirty="0">
                <a:latin typeface="Times New Roman"/>
                <a:cs typeface="Times New Roman"/>
              </a:rPr>
              <a:t>c</a:t>
            </a:r>
            <a:r>
              <a:rPr sz="1425" i="1" spc="352" baseline="-23391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Symbol"/>
                <a:cs typeface="Symbol"/>
              </a:rPr>
              <a:t></a:t>
            </a:r>
            <a:r>
              <a:rPr sz="1650" spc="-60" dirty="0">
                <a:latin typeface="Times New Roman"/>
                <a:cs typeface="Times New Roman"/>
              </a:rPr>
              <a:t> </a:t>
            </a:r>
            <a:r>
              <a:rPr sz="1650" i="1" spc="25" dirty="0">
                <a:latin typeface="Times New Roman"/>
                <a:cs typeface="Times New Roman"/>
              </a:rPr>
              <a:t>E</a:t>
            </a:r>
            <a:r>
              <a:rPr sz="1425" i="1" spc="37" baseline="-23391" dirty="0">
                <a:latin typeface="Times New Roman"/>
                <a:cs typeface="Times New Roman"/>
              </a:rPr>
              <a:t>v</a:t>
            </a:r>
            <a:r>
              <a:rPr sz="1425" i="1" spc="-60" baseline="-23391" dirty="0">
                <a:latin typeface="Times New Roman"/>
                <a:cs typeface="Times New Roman"/>
              </a:rPr>
              <a:t> </a:t>
            </a:r>
            <a:r>
              <a:rPr sz="1650" spc="20" dirty="0">
                <a:latin typeface="Times New Roman"/>
                <a:cs typeface="Times New Roman"/>
              </a:rPr>
              <a:t>)</a:t>
            </a:r>
            <a:r>
              <a:rPr sz="1650" spc="-190" dirty="0">
                <a:latin typeface="Times New Roman"/>
                <a:cs typeface="Times New Roman"/>
              </a:rPr>
              <a:t> </a:t>
            </a:r>
            <a:r>
              <a:rPr sz="1650" spc="15" dirty="0">
                <a:latin typeface="Times New Roman"/>
                <a:cs typeface="Times New Roman"/>
              </a:rPr>
              <a:t>/</a:t>
            </a:r>
            <a:r>
              <a:rPr sz="1650" spc="-150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Times New Roman"/>
                <a:cs typeface="Times New Roman"/>
              </a:rPr>
              <a:t>2</a:t>
            </a:r>
            <a:r>
              <a:rPr sz="1650" i="1" spc="55" dirty="0">
                <a:latin typeface="Times New Roman"/>
                <a:cs typeface="Times New Roman"/>
              </a:rPr>
              <a:t>kT</a:t>
            </a:r>
            <a:r>
              <a:rPr sz="1650" i="1" spc="-254" dirty="0">
                <a:latin typeface="Times New Roman"/>
                <a:cs typeface="Times New Roman"/>
              </a:rPr>
              <a:t> </a:t>
            </a:r>
            <a:r>
              <a:rPr sz="1650" spc="20" dirty="0">
                <a:latin typeface="Times New Roman"/>
                <a:cs typeface="Times New Roman"/>
              </a:rPr>
              <a:t>)</a:t>
            </a:r>
            <a:endParaRPr sz="16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60960">
              <a:lnSpc>
                <a:spcPct val="100000"/>
              </a:lnSpc>
              <a:spcBef>
                <a:spcPts val="1285"/>
              </a:spcBef>
              <a:tabLst>
                <a:tab pos="605155" algn="l"/>
              </a:tabLst>
            </a:pPr>
            <a:r>
              <a:rPr sz="1650" i="1" spc="-5" dirty="0">
                <a:latin typeface="Times New Roman"/>
                <a:cs typeface="Times New Roman"/>
              </a:rPr>
              <a:t>n</a:t>
            </a:r>
            <a:r>
              <a:rPr sz="1425" i="1" spc="-7" baseline="-23391" dirty="0">
                <a:latin typeface="Times New Roman"/>
                <a:cs typeface="Times New Roman"/>
              </a:rPr>
              <a:t>i </a:t>
            </a:r>
            <a:r>
              <a:rPr sz="1425" i="1" spc="195" baseline="-23391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30" dirty="0">
                <a:latin typeface="Times New Roman"/>
                <a:cs typeface="Times New Roman"/>
              </a:rPr>
              <a:t>	</a:t>
            </a:r>
            <a:r>
              <a:rPr sz="1650" i="1" spc="70" dirty="0">
                <a:latin typeface="Times New Roman"/>
                <a:cs typeface="Times New Roman"/>
              </a:rPr>
              <a:t>N</a:t>
            </a:r>
            <a:r>
              <a:rPr sz="1425" i="1" spc="104" baseline="-23391" dirty="0">
                <a:latin typeface="Times New Roman"/>
                <a:cs typeface="Times New Roman"/>
              </a:rPr>
              <a:t>v </a:t>
            </a:r>
            <a:r>
              <a:rPr sz="1650" i="1" spc="70" dirty="0">
                <a:latin typeface="Times New Roman"/>
                <a:cs typeface="Times New Roman"/>
              </a:rPr>
              <a:t>N</a:t>
            </a:r>
            <a:r>
              <a:rPr sz="1425" i="1" spc="104" baseline="-23391" dirty="0">
                <a:latin typeface="Times New Roman"/>
                <a:cs typeface="Times New Roman"/>
              </a:rPr>
              <a:t>c </a:t>
            </a:r>
            <a:r>
              <a:rPr sz="1650" spc="55" dirty="0">
                <a:latin typeface="Times New Roman"/>
                <a:cs typeface="Times New Roman"/>
              </a:rPr>
              <a:t>exp(</a:t>
            </a:r>
            <a:r>
              <a:rPr sz="1650" spc="55" dirty="0">
                <a:latin typeface="Symbol"/>
                <a:cs typeface="Symbol"/>
              </a:rPr>
              <a:t></a:t>
            </a:r>
            <a:r>
              <a:rPr sz="1650" i="1" spc="55" dirty="0">
                <a:latin typeface="Times New Roman"/>
                <a:cs typeface="Times New Roman"/>
              </a:rPr>
              <a:t>E</a:t>
            </a:r>
            <a:r>
              <a:rPr sz="1425" i="1" spc="82" baseline="-23391" dirty="0">
                <a:latin typeface="Times New Roman"/>
                <a:cs typeface="Times New Roman"/>
              </a:rPr>
              <a:t>g </a:t>
            </a:r>
            <a:r>
              <a:rPr sz="1650" spc="15" dirty="0">
                <a:latin typeface="Times New Roman"/>
                <a:cs typeface="Times New Roman"/>
              </a:rPr>
              <a:t>/ </a:t>
            </a:r>
            <a:r>
              <a:rPr sz="1650" spc="55" dirty="0">
                <a:latin typeface="Times New Roman"/>
                <a:cs typeface="Times New Roman"/>
              </a:rPr>
              <a:t>2</a:t>
            </a:r>
            <a:r>
              <a:rPr sz="1650" i="1" spc="55" dirty="0">
                <a:latin typeface="Times New Roman"/>
                <a:cs typeface="Times New Roman"/>
              </a:rPr>
              <a:t>kT</a:t>
            </a:r>
            <a:r>
              <a:rPr sz="1650" i="1" spc="-165" dirty="0">
                <a:latin typeface="Times New Roman"/>
                <a:cs typeface="Times New Roman"/>
              </a:rPr>
              <a:t> </a:t>
            </a:r>
            <a:r>
              <a:rPr sz="1650" spc="20" dirty="0">
                <a:latin typeface="Times New Roman"/>
                <a:cs typeface="Times New Roman"/>
              </a:rPr>
              <a:t>)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310997" y="3055305"/>
            <a:ext cx="350520" cy="0"/>
          </a:xfrm>
          <a:custGeom>
            <a:avLst/>
            <a:gdLst/>
            <a:ahLst/>
            <a:cxnLst/>
            <a:rect l="l" t="t" r="r" b="b"/>
            <a:pathLst>
              <a:path w="350520">
                <a:moveTo>
                  <a:pt x="0" y="0"/>
                </a:moveTo>
                <a:lnTo>
                  <a:pt x="349999" y="0"/>
                </a:lnTo>
              </a:path>
            </a:pathLst>
          </a:custGeom>
          <a:ln w="847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003601" y="3025003"/>
            <a:ext cx="83185" cy="1739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i="1" spc="30" dirty="0">
                <a:latin typeface="Times New Roman"/>
                <a:cs typeface="Times New Roman"/>
              </a:rPr>
              <a:t>v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61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4036583" y="2883954"/>
            <a:ext cx="1321435" cy="2794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650" spc="50" dirty="0">
                <a:latin typeface="Symbol"/>
                <a:cs typeface="Symbol"/>
              </a:rPr>
              <a:t></a:t>
            </a:r>
            <a:r>
              <a:rPr sz="1650" spc="-229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Times New Roman"/>
                <a:cs typeface="Times New Roman"/>
              </a:rPr>
              <a:t>1.6</a:t>
            </a:r>
            <a:r>
              <a:rPr sz="1650" spc="-260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Symbol"/>
                <a:cs typeface="Symbol"/>
              </a:rPr>
              <a:t></a:t>
            </a:r>
            <a:r>
              <a:rPr sz="1650" spc="55" dirty="0">
                <a:latin typeface="Times New Roman"/>
                <a:cs typeface="Times New Roman"/>
              </a:rPr>
              <a:t>10</a:t>
            </a:r>
            <a:r>
              <a:rPr sz="1425" spc="82" baseline="43859" dirty="0">
                <a:latin typeface="Times New Roman"/>
                <a:cs typeface="Times New Roman"/>
              </a:rPr>
              <a:t>25</a:t>
            </a:r>
            <a:r>
              <a:rPr sz="1425" spc="150" baseline="43859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Times New Roman"/>
                <a:cs typeface="Times New Roman"/>
              </a:rPr>
              <a:t>/</a:t>
            </a:r>
            <a:r>
              <a:rPr sz="1650" spc="-165" dirty="0">
                <a:latin typeface="Times New Roman"/>
                <a:cs typeface="Times New Roman"/>
              </a:rPr>
              <a:t> </a:t>
            </a:r>
            <a:r>
              <a:rPr sz="1650" i="1" spc="60" dirty="0">
                <a:latin typeface="Times New Roman"/>
                <a:cs typeface="Times New Roman"/>
              </a:rPr>
              <a:t>m</a:t>
            </a:r>
            <a:r>
              <a:rPr sz="1425" spc="89" baseline="43859" dirty="0">
                <a:latin typeface="Times New Roman"/>
                <a:cs typeface="Times New Roman"/>
              </a:rPr>
              <a:t>3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675941" y="2902140"/>
            <a:ext cx="111125" cy="2794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650" spc="35" dirty="0">
                <a:latin typeface="Symbol"/>
                <a:cs typeface="Symbol"/>
              </a:rPr>
              <a:t>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185769" y="3048094"/>
            <a:ext cx="601345" cy="2794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2475" spc="52" baseline="-6734" dirty="0">
                <a:latin typeface="Symbol"/>
                <a:cs typeface="Symbol"/>
              </a:rPr>
              <a:t></a:t>
            </a:r>
            <a:r>
              <a:rPr sz="2475" spc="-240" baseline="-6734" dirty="0">
                <a:latin typeface="Times New Roman"/>
                <a:cs typeface="Times New Roman"/>
              </a:rPr>
              <a:t> </a:t>
            </a:r>
            <a:r>
              <a:rPr sz="1650" spc="75" dirty="0">
                <a:latin typeface="Times New Roman"/>
                <a:cs typeface="Times New Roman"/>
              </a:rPr>
              <a:t>300</a:t>
            </a:r>
            <a:r>
              <a:rPr sz="1650" spc="-260" dirty="0">
                <a:latin typeface="Times New Roman"/>
                <a:cs typeface="Times New Roman"/>
              </a:rPr>
              <a:t> </a:t>
            </a:r>
            <a:r>
              <a:rPr sz="2475" spc="52" baseline="-6734" dirty="0">
                <a:latin typeface="Symbol"/>
                <a:cs typeface="Symbol"/>
              </a:rPr>
              <a:t></a:t>
            </a:r>
            <a:endParaRPr sz="2475" baseline="-6734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129080" y="1001623"/>
            <a:ext cx="5215890" cy="19018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43900"/>
              </a:lnSpc>
              <a:spcBef>
                <a:spcPts val="90"/>
              </a:spcBef>
            </a:pPr>
            <a:r>
              <a:rPr sz="1400" spc="-5" dirty="0">
                <a:latin typeface="Times New Roman"/>
                <a:cs typeface="Times New Roman"/>
              </a:rPr>
              <a:t>Calculate the thermal equilibrium </a:t>
            </a:r>
            <a:r>
              <a:rPr sz="1400" dirty="0">
                <a:latin typeface="Times New Roman"/>
                <a:cs typeface="Times New Roman"/>
              </a:rPr>
              <a:t>hole </a:t>
            </a:r>
            <a:r>
              <a:rPr sz="1400" spc="-5" dirty="0">
                <a:latin typeface="Times New Roman"/>
                <a:cs typeface="Times New Roman"/>
              </a:rPr>
              <a:t>concentration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T=400 K.  </a:t>
            </a:r>
            <a:r>
              <a:rPr sz="1400" spc="-10" dirty="0">
                <a:latin typeface="Times New Roman"/>
                <a:cs typeface="Times New Roman"/>
              </a:rPr>
              <a:t>Assume </a:t>
            </a:r>
            <a:r>
              <a:rPr sz="1400" dirty="0">
                <a:latin typeface="Times New Roman"/>
                <a:cs typeface="Times New Roman"/>
              </a:rPr>
              <a:t>that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Fermi </a:t>
            </a:r>
            <a:r>
              <a:rPr sz="1400" dirty="0">
                <a:latin typeface="Times New Roman"/>
                <a:cs typeface="Times New Roman"/>
              </a:rPr>
              <a:t>energy is </a:t>
            </a:r>
            <a:r>
              <a:rPr sz="1400" spc="-5" dirty="0">
                <a:latin typeface="Times New Roman"/>
                <a:cs typeface="Times New Roman"/>
              </a:rPr>
              <a:t>0.27 </a:t>
            </a:r>
            <a:r>
              <a:rPr sz="1400" dirty="0">
                <a:latin typeface="Times New Roman"/>
                <a:cs typeface="Times New Roman"/>
              </a:rPr>
              <a:t>eV </a:t>
            </a:r>
            <a:r>
              <a:rPr sz="1400" spc="-5" dirty="0">
                <a:latin typeface="Times New Roman"/>
                <a:cs typeface="Times New Roman"/>
              </a:rPr>
              <a:t>above the valence band </a:t>
            </a:r>
            <a:r>
              <a:rPr sz="1400" spc="-10" dirty="0">
                <a:latin typeface="Times New Roman"/>
                <a:cs typeface="Times New Roman"/>
              </a:rPr>
              <a:t>energy.  </a:t>
            </a:r>
            <a:r>
              <a:rPr sz="1400" spc="-5" dirty="0">
                <a:latin typeface="Times New Roman"/>
                <a:cs typeface="Times New Roman"/>
              </a:rPr>
              <a:t>The value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350" i="1" spc="-7" baseline="-9259" dirty="0">
                <a:latin typeface="Times New Roman"/>
                <a:cs typeface="Times New Roman"/>
              </a:rPr>
              <a:t>v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T=300 </a:t>
            </a:r>
            <a:r>
              <a:rPr sz="1400" dirty="0">
                <a:latin typeface="Times New Roman"/>
                <a:cs typeface="Times New Roman"/>
              </a:rPr>
              <a:t>K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1.04×10</a:t>
            </a:r>
            <a:r>
              <a:rPr sz="1350" spc="-7" baseline="30864" dirty="0">
                <a:latin typeface="Times New Roman"/>
                <a:cs typeface="Times New Roman"/>
              </a:rPr>
              <a:t>25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ts val="1600"/>
              </a:lnSpc>
            </a:pPr>
            <a:r>
              <a:rPr sz="1400" spc="-5" dirty="0">
                <a:latin typeface="Times New Roman"/>
                <a:cs typeface="Times New Roman"/>
              </a:rPr>
              <a:t>The parameter values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T=400K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10" dirty="0">
                <a:latin typeface="Times New Roman"/>
                <a:cs typeface="Times New Roman"/>
              </a:rPr>
              <a:t>found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  <a:p>
            <a:pPr marR="288290" algn="ctr">
              <a:lnSpc>
                <a:spcPts val="1935"/>
              </a:lnSpc>
            </a:pPr>
            <a:r>
              <a:rPr sz="2475" spc="52" baseline="-38720" dirty="0">
                <a:latin typeface="Symbol"/>
                <a:cs typeface="Symbol"/>
              </a:rPr>
              <a:t></a:t>
            </a:r>
            <a:r>
              <a:rPr sz="2475" spc="-135" baseline="-38720" dirty="0">
                <a:latin typeface="Times New Roman"/>
                <a:cs typeface="Times New Roman"/>
              </a:rPr>
              <a:t> </a:t>
            </a:r>
            <a:r>
              <a:rPr sz="2475" spc="135" baseline="-33670" dirty="0">
                <a:latin typeface="Times New Roman"/>
                <a:cs typeface="Times New Roman"/>
              </a:rPr>
              <a:t>400</a:t>
            </a:r>
            <a:r>
              <a:rPr sz="2475" spc="135" baseline="-38720" dirty="0">
                <a:latin typeface="Symbol"/>
                <a:cs typeface="Symbol"/>
              </a:rPr>
              <a:t></a:t>
            </a:r>
            <a:r>
              <a:rPr sz="950" spc="90" dirty="0">
                <a:latin typeface="Times New Roman"/>
                <a:cs typeface="Times New Roman"/>
              </a:rPr>
              <a:t>3</a:t>
            </a:r>
            <a:r>
              <a:rPr sz="950" spc="-135" dirty="0">
                <a:latin typeface="Times New Roman"/>
                <a:cs typeface="Times New Roman"/>
              </a:rPr>
              <a:t> </a:t>
            </a:r>
            <a:r>
              <a:rPr sz="950" spc="15" dirty="0">
                <a:latin typeface="Times New Roman"/>
                <a:cs typeface="Times New Roman"/>
              </a:rPr>
              <a:t>/</a:t>
            </a:r>
            <a:r>
              <a:rPr sz="950" spc="-55" dirty="0">
                <a:latin typeface="Times New Roman"/>
                <a:cs typeface="Times New Roman"/>
              </a:rPr>
              <a:t> </a:t>
            </a:r>
            <a:r>
              <a:rPr sz="950" spc="30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847938" y="2883954"/>
            <a:ext cx="1448435" cy="2794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299720" algn="l"/>
              </a:tabLst>
            </a:pPr>
            <a:r>
              <a:rPr sz="1650" i="1" spc="65" dirty="0">
                <a:latin typeface="Times New Roman"/>
                <a:cs typeface="Times New Roman"/>
              </a:rPr>
              <a:t>N	</a:t>
            </a:r>
            <a:r>
              <a:rPr sz="1650" spc="50" dirty="0">
                <a:latin typeface="Symbol"/>
                <a:cs typeface="Symbol"/>
              </a:rPr>
              <a:t></a:t>
            </a:r>
            <a:r>
              <a:rPr sz="1650" spc="-245" dirty="0">
                <a:latin typeface="Times New Roman"/>
                <a:cs typeface="Times New Roman"/>
              </a:rPr>
              <a:t> </a:t>
            </a:r>
            <a:r>
              <a:rPr sz="1650" spc="60" dirty="0">
                <a:latin typeface="Times New Roman"/>
                <a:cs typeface="Times New Roman"/>
              </a:rPr>
              <a:t>1.04</a:t>
            </a:r>
            <a:r>
              <a:rPr sz="1650" spc="60" dirty="0">
                <a:latin typeface="Symbol"/>
                <a:cs typeface="Symbol"/>
              </a:rPr>
              <a:t></a:t>
            </a:r>
            <a:r>
              <a:rPr sz="1650" spc="60" dirty="0">
                <a:latin typeface="Times New Roman"/>
                <a:cs typeface="Times New Roman"/>
              </a:rPr>
              <a:t>10</a:t>
            </a:r>
            <a:r>
              <a:rPr sz="1425" spc="89" baseline="43859" dirty="0">
                <a:latin typeface="Times New Roman"/>
                <a:cs typeface="Times New Roman"/>
              </a:rPr>
              <a:t>25</a:t>
            </a:r>
            <a:r>
              <a:rPr sz="1425" spc="-202" baseline="43859" dirty="0">
                <a:latin typeface="Times New Roman"/>
                <a:cs typeface="Times New Roman"/>
              </a:rPr>
              <a:t> </a:t>
            </a:r>
            <a:r>
              <a:rPr sz="2475" spc="52" baseline="-5050" dirty="0">
                <a:latin typeface="Symbol"/>
                <a:cs typeface="Symbol"/>
              </a:rPr>
              <a:t></a:t>
            </a:r>
            <a:endParaRPr sz="2475" baseline="-505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586230" y="5190870"/>
            <a:ext cx="89789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At T=450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K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90558" y="3121873"/>
            <a:ext cx="28575" cy="15240"/>
          </a:xfrm>
          <a:custGeom>
            <a:avLst/>
            <a:gdLst/>
            <a:ahLst/>
            <a:cxnLst/>
            <a:rect l="l" t="t" r="r" b="b"/>
            <a:pathLst>
              <a:path w="28575" h="15239">
                <a:moveTo>
                  <a:pt x="0" y="14868"/>
                </a:moveTo>
                <a:lnTo>
                  <a:pt x="27973" y="0"/>
                </a:lnTo>
              </a:path>
            </a:pathLst>
          </a:custGeom>
          <a:ln w="85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18531" y="3126122"/>
            <a:ext cx="40640" cy="90805"/>
          </a:xfrm>
          <a:custGeom>
            <a:avLst/>
            <a:gdLst/>
            <a:ahLst/>
            <a:cxnLst/>
            <a:rect l="l" t="t" r="r" b="b"/>
            <a:pathLst>
              <a:path w="40639" h="90805">
                <a:moveTo>
                  <a:pt x="0" y="0"/>
                </a:moveTo>
                <a:lnTo>
                  <a:pt x="40399" y="90481"/>
                </a:lnTo>
              </a:path>
            </a:pathLst>
          </a:custGeom>
          <a:ln w="18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963367" y="2956210"/>
            <a:ext cx="53975" cy="260985"/>
          </a:xfrm>
          <a:custGeom>
            <a:avLst/>
            <a:gdLst/>
            <a:ahLst/>
            <a:cxnLst/>
            <a:rect l="l" t="t" r="r" b="b"/>
            <a:pathLst>
              <a:path w="53975" h="260985">
                <a:moveTo>
                  <a:pt x="0" y="260392"/>
                </a:moveTo>
                <a:lnTo>
                  <a:pt x="53727" y="0"/>
                </a:lnTo>
              </a:path>
            </a:pathLst>
          </a:custGeom>
          <a:ln w="88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17095" y="2956210"/>
            <a:ext cx="506095" cy="0"/>
          </a:xfrm>
          <a:custGeom>
            <a:avLst/>
            <a:gdLst/>
            <a:ahLst/>
            <a:cxnLst/>
            <a:rect l="l" t="t" r="r" b="b"/>
            <a:pathLst>
              <a:path w="506095">
                <a:moveTo>
                  <a:pt x="0" y="0"/>
                </a:moveTo>
                <a:lnTo>
                  <a:pt x="505662" y="0"/>
                </a:lnTo>
              </a:path>
            </a:pathLst>
          </a:custGeom>
          <a:ln w="85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129080" y="426211"/>
            <a:ext cx="5256530" cy="2782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>
              <a:lnSpc>
                <a:spcPct val="100000"/>
              </a:lnSpc>
              <a:spcBef>
                <a:spcPts val="100"/>
              </a:spcBef>
              <a:tabLst>
                <a:tab pos="355600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Calculate the intrinsic </a:t>
            </a:r>
            <a:r>
              <a:rPr sz="1400" dirty="0">
                <a:latin typeface="Times New Roman"/>
                <a:cs typeface="Times New Roman"/>
              </a:rPr>
              <a:t>carrier </a:t>
            </a:r>
            <a:r>
              <a:rPr sz="1400" spc="-5" dirty="0">
                <a:latin typeface="Times New Roman"/>
                <a:cs typeface="Times New Roman"/>
              </a:rPr>
              <a:t>concentration in gallium </a:t>
            </a:r>
            <a:r>
              <a:rPr sz="1400" dirty="0">
                <a:latin typeface="Times New Roman"/>
                <a:cs typeface="Times New Roman"/>
              </a:rPr>
              <a:t>arsenide </a:t>
            </a:r>
            <a:r>
              <a:rPr sz="1400" spc="-5" dirty="0">
                <a:latin typeface="Times New Roman"/>
                <a:cs typeface="Times New Roman"/>
              </a:rPr>
              <a:t>(GaAs) </a:t>
            </a:r>
            <a:r>
              <a:rPr sz="1400" dirty="0">
                <a:latin typeface="Times New Roman"/>
                <a:cs typeface="Times New Roman"/>
              </a:rPr>
              <a:t>at  </a:t>
            </a:r>
            <a:r>
              <a:rPr sz="1400" spc="-5" dirty="0">
                <a:latin typeface="Times New Roman"/>
                <a:cs typeface="Times New Roman"/>
              </a:rPr>
              <a:t>T=300K and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T=450K. The values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350" i="1" spc="-7" baseline="-9259" dirty="0">
                <a:latin typeface="Times New Roman"/>
                <a:cs typeface="Times New Roman"/>
              </a:rPr>
              <a:t>c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350" i="1" spc="-7" baseline="-9259" dirty="0">
                <a:latin typeface="Times New Roman"/>
                <a:cs typeface="Times New Roman"/>
              </a:rPr>
              <a:t>v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GaAs</a:t>
            </a:r>
            <a:r>
              <a:rPr sz="1400" spc="-1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  <a:p>
            <a:pPr marL="12700" marR="130810">
              <a:lnSpc>
                <a:spcPct val="14360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4.7×10</a:t>
            </a:r>
            <a:r>
              <a:rPr sz="1350" spc="-7" baseline="30864" dirty="0">
                <a:latin typeface="Times New Roman"/>
                <a:cs typeface="Times New Roman"/>
              </a:rPr>
              <a:t>23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7×10</a:t>
            </a:r>
            <a:r>
              <a:rPr sz="1350" spc="-7" baseline="30864" dirty="0">
                <a:latin typeface="Times New Roman"/>
                <a:cs typeface="Times New Roman"/>
              </a:rPr>
              <a:t>24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, respectively. Both 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350" i="1" spc="-7" baseline="-9259" dirty="0">
                <a:latin typeface="Times New Roman"/>
                <a:cs typeface="Times New Roman"/>
              </a:rPr>
              <a:t>c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350" i="1" spc="-7" baseline="-9259" dirty="0">
                <a:latin typeface="Times New Roman"/>
                <a:cs typeface="Times New Roman"/>
              </a:rPr>
              <a:t>v </a:t>
            </a:r>
            <a:r>
              <a:rPr sz="1400" spc="-5" dirty="0">
                <a:latin typeface="Times New Roman"/>
                <a:cs typeface="Times New Roman"/>
              </a:rPr>
              <a:t>vary </a:t>
            </a:r>
            <a:r>
              <a:rPr sz="1400" dirty="0">
                <a:latin typeface="Times New Roman"/>
                <a:cs typeface="Times New Roman"/>
              </a:rPr>
              <a:t>as T</a:t>
            </a:r>
            <a:r>
              <a:rPr sz="1350" baseline="30864" dirty="0">
                <a:latin typeface="Times New Roman"/>
                <a:cs typeface="Times New Roman"/>
              </a:rPr>
              <a:t>3/2</a:t>
            </a:r>
            <a:r>
              <a:rPr sz="1400" dirty="0">
                <a:latin typeface="Times New Roman"/>
                <a:cs typeface="Times New Roman"/>
              </a:rPr>
              <a:t>. If  </a:t>
            </a:r>
            <a:r>
              <a:rPr sz="1400" spc="-5" dirty="0">
                <a:latin typeface="Times New Roman"/>
                <a:cs typeface="Times New Roman"/>
              </a:rPr>
              <a:t>E</a:t>
            </a:r>
            <a:r>
              <a:rPr sz="1350" spc="-7" baseline="-9259" dirty="0">
                <a:latin typeface="Times New Roman"/>
                <a:cs typeface="Times New Roman"/>
              </a:rPr>
              <a:t>g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GaAs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1.42 </a:t>
            </a:r>
            <a:r>
              <a:rPr sz="1400" spc="-10" dirty="0">
                <a:latin typeface="Times New Roman"/>
                <a:cs typeface="Times New Roman"/>
              </a:rPr>
              <a:t>eV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 marL="1367155">
              <a:lnSpc>
                <a:spcPct val="100000"/>
              </a:lnSpc>
              <a:spcBef>
                <a:spcPts val="715"/>
              </a:spcBef>
              <a:tabLst>
                <a:tab pos="1911350" algn="l"/>
              </a:tabLst>
            </a:pPr>
            <a:r>
              <a:rPr sz="1650" i="1" spc="-5" dirty="0">
                <a:latin typeface="Times New Roman"/>
                <a:cs typeface="Times New Roman"/>
              </a:rPr>
              <a:t>n</a:t>
            </a:r>
            <a:r>
              <a:rPr sz="1425" i="1" spc="-7" baseline="-23391" dirty="0">
                <a:latin typeface="Times New Roman"/>
                <a:cs typeface="Times New Roman"/>
              </a:rPr>
              <a:t>i </a:t>
            </a:r>
            <a:r>
              <a:rPr sz="1425" i="1" spc="195" baseline="-23391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30" dirty="0">
                <a:latin typeface="Times New Roman"/>
                <a:cs typeface="Times New Roman"/>
              </a:rPr>
              <a:t>	</a:t>
            </a:r>
            <a:r>
              <a:rPr sz="1650" i="1" spc="70" dirty="0">
                <a:latin typeface="Times New Roman"/>
                <a:cs typeface="Times New Roman"/>
              </a:rPr>
              <a:t>N</a:t>
            </a:r>
            <a:r>
              <a:rPr sz="1425" i="1" spc="104" baseline="-23391" dirty="0">
                <a:latin typeface="Times New Roman"/>
                <a:cs typeface="Times New Roman"/>
              </a:rPr>
              <a:t>v </a:t>
            </a:r>
            <a:r>
              <a:rPr sz="1650" i="1" spc="70" dirty="0">
                <a:latin typeface="Times New Roman"/>
                <a:cs typeface="Times New Roman"/>
              </a:rPr>
              <a:t>N</a:t>
            </a:r>
            <a:r>
              <a:rPr sz="1425" i="1" spc="104" baseline="-23391" dirty="0">
                <a:latin typeface="Times New Roman"/>
                <a:cs typeface="Times New Roman"/>
              </a:rPr>
              <a:t>c </a:t>
            </a:r>
            <a:r>
              <a:rPr sz="1650" spc="55" dirty="0">
                <a:latin typeface="Times New Roman"/>
                <a:cs typeface="Times New Roman"/>
              </a:rPr>
              <a:t>exp(</a:t>
            </a:r>
            <a:r>
              <a:rPr sz="1650" spc="55" dirty="0">
                <a:latin typeface="Symbol"/>
                <a:cs typeface="Symbol"/>
              </a:rPr>
              <a:t></a:t>
            </a:r>
            <a:r>
              <a:rPr sz="1650" i="1" spc="55" dirty="0">
                <a:latin typeface="Times New Roman"/>
                <a:cs typeface="Times New Roman"/>
              </a:rPr>
              <a:t>E</a:t>
            </a:r>
            <a:r>
              <a:rPr sz="1425" i="1" spc="82" baseline="-23391" dirty="0">
                <a:latin typeface="Times New Roman"/>
                <a:cs typeface="Times New Roman"/>
              </a:rPr>
              <a:t>g </a:t>
            </a:r>
            <a:r>
              <a:rPr sz="1650" spc="15" dirty="0">
                <a:latin typeface="Times New Roman"/>
                <a:cs typeface="Times New Roman"/>
              </a:rPr>
              <a:t>/ </a:t>
            </a:r>
            <a:r>
              <a:rPr sz="1650" spc="55" dirty="0">
                <a:latin typeface="Times New Roman"/>
                <a:cs typeface="Times New Roman"/>
              </a:rPr>
              <a:t>2</a:t>
            </a:r>
            <a:r>
              <a:rPr sz="1650" i="1" spc="55" dirty="0">
                <a:latin typeface="Times New Roman"/>
                <a:cs typeface="Times New Roman"/>
              </a:rPr>
              <a:t>kT</a:t>
            </a:r>
            <a:r>
              <a:rPr sz="1650" i="1" spc="-155" dirty="0">
                <a:latin typeface="Times New Roman"/>
                <a:cs typeface="Times New Roman"/>
              </a:rPr>
              <a:t> </a:t>
            </a:r>
            <a:r>
              <a:rPr sz="1650" spc="20" dirty="0">
                <a:latin typeface="Times New Roman"/>
                <a:cs typeface="Times New Roman"/>
              </a:rPr>
              <a:t>)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889653" y="4015121"/>
            <a:ext cx="27940" cy="15875"/>
          </a:xfrm>
          <a:custGeom>
            <a:avLst/>
            <a:gdLst/>
            <a:ahLst/>
            <a:cxnLst/>
            <a:rect l="l" t="t" r="r" b="b"/>
            <a:pathLst>
              <a:path w="27939" h="15875">
                <a:moveTo>
                  <a:pt x="0" y="15410"/>
                </a:moveTo>
                <a:lnTo>
                  <a:pt x="27665" y="0"/>
                </a:lnTo>
              </a:path>
            </a:pathLst>
          </a:custGeom>
          <a:ln w="84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917318" y="4019278"/>
            <a:ext cx="40640" cy="83185"/>
          </a:xfrm>
          <a:custGeom>
            <a:avLst/>
            <a:gdLst/>
            <a:ahLst/>
            <a:cxnLst/>
            <a:rect l="l" t="t" r="r" b="b"/>
            <a:pathLst>
              <a:path w="40639" h="83185">
                <a:moveTo>
                  <a:pt x="0" y="0"/>
                </a:moveTo>
                <a:lnTo>
                  <a:pt x="40174" y="82929"/>
                </a:lnTo>
              </a:path>
            </a:pathLst>
          </a:custGeom>
          <a:ln w="180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962405" y="3860930"/>
            <a:ext cx="53340" cy="241300"/>
          </a:xfrm>
          <a:custGeom>
            <a:avLst/>
            <a:gdLst/>
            <a:ahLst/>
            <a:cxnLst/>
            <a:rect l="l" t="t" r="r" b="b"/>
            <a:pathLst>
              <a:path w="53339" h="241300">
                <a:moveTo>
                  <a:pt x="0" y="241276"/>
                </a:moveTo>
                <a:lnTo>
                  <a:pt x="53100" y="0"/>
                </a:lnTo>
              </a:path>
            </a:pathLst>
          </a:custGeom>
          <a:ln w="889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15505" y="3860930"/>
            <a:ext cx="1626235" cy="0"/>
          </a:xfrm>
          <a:custGeom>
            <a:avLst/>
            <a:gdLst/>
            <a:ahLst/>
            <a:cxnLst/>
            <a:rect l="l" t="t" r="r" b="b"/>
            <a:pathLst>
              <a:path w="1626235">
                <a:moveTo>
                  <a:pt x="0" y="0"/>
                </a:moveTo>
                <a:lnTo>
                  <a:pt x="1626091" y="0"/>
                </a:lnTo>
              </a:path>
            </a:pathLst>
          </a:custGeom>
          <a:ln w="83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586888" y="4006737"/>
            <a:ext cx="62230" cy="1739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i="1" spc="25" dirty="0">
                <a:latin typeface="Times New Roman"/>
                <a:cs typeface="Times New Roman"/>
              </a:rPr>
              <a:t>i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84249" y="3865280"/>
            <a:ext cx="4292600" cy="2800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544195" algn="l"/>
              </a:tabLst>
            </a:pPr>
            <a:r>
              <a:rPr sz="1650" i="1" spc="65" dirty="0">
                <a:latin typeface="Times New Roman"/>
                <a:cs typeface="Times New Roman"/>
              </a:rPr>
              <a:t>n</a:t>
            </a:r>
            <a:r>
              <a:rPr sz="1650" i="1" spc="380" dirty="0">
                <a:latin typeface="Times New Roman"/>
                <a:cs typeface="Times New Roman"/>
              </a:rPr>
              <a:t> </a:t>
            </a:r>
            <a:r>
              <a:rPr sz="1650" spc="70" dirty="0">
                <a:latin typeface="Symbol"/>
                <a:cs typeface="Symbol"/>
              </a:rPr>
              <a:t></a:t>
            </a:r>
            <a:r>
              <a:rPr sz="1650" spc="70" dirty="0">
                <a:latin typeface="Times New Roman"/>
                <a:cs typeface="Times New Roman"/>
              </a:rPr>
              <a:t>	</a:t>
            </a:r>
            <a:r>
              <a:rPr sz="1650" spc="35" dirty="0">
                <a:latin typeface="Times New Roman"/>
                <a:cs typeface="Times New Roman"/>
              </a:rPr>
              <a:t>4.7</a:t>
            </a:r>
            <a:r>
              <a:rPr sz="1650" spc="-254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Symbol"/>
                <a:cs typeface="Symbol"/>
              </a:rPr>
              <a:t></a:t>
            </a:r>
            <a:r>
              <a:rPr sz="1650" spc="55" dirty="0">
                <a:latin typeface="Times New Roman"/>
                <a:cs typeface="Times New Roman"/>
              </a:rPr>
              <a:t>10</a:t>
            </a:r>
            <a:r>
              <a:rPr sz="1425" spc="82" baseline="43859" dirty="0">
                <a:latin typeface="Times New Roman"/>
                <a:cs typeface="Times New Roman"/>
              </a:rPr>
              <a:t>23</a:t>
            </a:r>
            <a:r>
              <a:rPr sz="1425" spc="67" baseline="43859" dirty="0">
                <a:latin typeface="Times New Roman"/>
                <a:cs typeface="Times New Roman"/>
              </a:rPr>
              <a:t> </a:t>
            </a:r>
            <a:r>
              <a:rPr sz="1650" spc="70" dirty="0">
                <a:latin typeface="Symbol"/>
                <a:cs typeface="Symbol"/>
              </a:rPr>
              <a:t></a:t>
            </a:r>
            <a:r>
              <a:rPr sz="1650" spc="-235" dirty="0">
                <a:latin typeface="Times New Roman"/>
                <a:cs typeface="Times New Roman"/>
              </a:rPr>
              <a:t> </a:t>
            </a:r>
            <a:r>
              <a:rPr sz="1650" spc="65" dirty="0">
                <a:latin typeface="Times New Roman"/>
                <a:cs typeface="Times New Roman"/>
              </a:rPr>
              <a:t>7</a:t>
            </a:r>
            <a:r>
              <a:rPr sz="1650" spc="-250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Symbol"/>
                <a:cs typeface="Symbol"/>
              </a:rPr>
              <a:t></a:t>
            </a:r>
            <a:r>
              <a:rPr sz="1650" spc="55" dirty="0">
                <a:latin typeface="Times New Roman"/>
                <a:cs typeface="Times New Roman"/>
              </a:rPr>
              <a:t>10</a:t>
            </a:r>
            <a:r>
              <a:rPr sz="1425" spc="82" baseline="43859" dirty="0">
                <a:latin typeface="Times New Roman"/>
                <a:cs typeface="Times New Roman"/>
              </a:rPr>
              <a:t>24</a:t>
            </a:r>
            <a:r>
              <a:rPr sz="1425" spc="284" baseline="43859" dirty="0">
                <a:latin typeface="Times New Roman"/>
                <a:cs typeface="Times New Roman"/>
              </a:rPr>
              <a:t> </a:t>
            </a:r>
            <a:r>
              <a:rPr sz="1650" spc="65" dirty="0">
                <a:latin typeface="Times New Roman"/>
                <a:cs typeface="Times New Roman"/>
              </a:rPr>
              <a:t>exp(</a:t>
            </a:r>
            <a:r>
              <a:rPr sz="1650" spc="65" dirty="0">
                <a:latin typeface="Symbol"/>
                <a:cs typeface="Symbol"/>
              </a:rPr>
              <a:t></a:t>
            </a:r>
            <a:r>
              <a:rPr sz="1650" spc="65" dirty="0">
                <a:latin typeface="Times New Roman"/>
                <a:cs typeface="Times New Roman"/>
              </a:rPr>
              <a:t>1.42/(2</a:t>
            </a:r>
            <a:r>
              <a:rPr sz="1650" spc="65" dirty="0">
                <a:latin typeface="Symbol"/>
                <a:cs typeface="Symbol"/>
              </a:rPr>
              <a:t></a:t>
            </a:r>
            <a:r>
              <a:rPr sz="1650" spc="-229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Times New Roman"/>
                <a:cs typeface="Times New Roman"/>
              </a:rPr>
              <a:t>0.0259))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484066" y="4579783"/>
            <a:ext cx="1593850" cy="2762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50" i="1" spc="30" dirty="0">
                <a:latin typeface="Times New Roman"/>
                <a:cs typeface="Times New Roman"/>
              </a:rPr>
              <a:t>n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1650" spc="50" dirty="0">
                <a:latin typeface="Times New Roman"/>
                <a:cs typeface="Times New Roman"/>
              </a:rPr>
              <a:t>2.26</a:t>
            </a:r>
            <a:r>
              <a:rPr sz="1650" spc="50" dirty="0">
                <a:latin typeface="Symbol"/>
                <a:cs typeface="Symbol"/>
              </a:rPr>
              <a:t></a:t>
            </a:r>
            <a:r>
              <a:rPr sz="1650" spc="50" dirty="0">
                <a:latin typeface="Times New Roman"/>
                <a:cs typeface="Times New Roman"/>
              </a:rPr>
              <a:t>10</a:t>
            </a:r>
            <a:r>
              <a:rPr sz="1425" spc="75" baseline="43859" dirty="0">
                <a:latin typeface="Times New Roman"/>
                <a:cs typeface="Times New Roman"/>
              </a:rPr>
              <a:t>12</a:t>
            </a:r>
            <a:r>
              <a:rPr sz="1425" spc="195" baseline="43859" dirty="0">
                <a:latin typeface="Times New Roman"/>
                <a:cs typeface="Times New Roman"/>
              </a:rPr>
              <a:t> </a:t>
            </a:r>
            <a:r>
              <a:rPr sz="1650" i="1" spc="50" dirty="0">
                <a:latin typeface="Times New Roman"/>
                <a:cs typeface="Times New Roman"/>
              </a:rPr>
              <a:t>m</a:t>
            </a:r>
            <a:r>
              <a:rPr sz="1425" spc="75" baseline="43859" dirty="0">
                <a:latin typeface="Symbol"/>
                <a:cs typeface="Symbol"/>
              </a:rPr>
              <a:t></a:t>
            </a:r>
            <a:r>
              <a:rPr sz="1425" spc="75" baseline="43859" dirty="0">
                <a:latin typeface="Times New Roman"/>
                <a:cs typeface="Times New Roman"/>
              </a:rPr>
              <a:t>3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85253" y="4760084"/>
            <a:ext cx="60960" cy="1720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i="1" spc="10" dirty="0">
                <a:latin typeface="Times New Roman"/>
                <a:cs typeface="Times New Roman"/>
              </a:rPr>
              <a:t>i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279591" y="5935147"/>
            <a:ext cx="349885" cy="0"/>
          </a:xfrm>
          <a:custGeom>
            <a:avLst/>
            <a:gdLst/>
            <a:ahLst/>
            <a:cxnLst/>
            <a:rect l="l" t="t" r="r" b="b"/>
            <a:pathLst>
              <a:path w="349885">
                <a:moveTo>
                  <a:pt x="0" y="0"/>
                </a:moveTo>
                <a:lnTo>
                  <a:pt x="349798" y="0"/>
                </a:lnTo>
              </a:path>
            </a:pathLst>
          </a:custGeom>
          <a:ln w="8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644263" y="5762630"/>
            <a:ext cx="127381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75" spc="67" baseline="-5050" dirty="0">
                <a:latin typeface="Symbol"/>
                <a:cs typeface="Symbol"/>
              </a:rPr>
              <a:t></a:t>
            </a:r>
            <a:r>
              <a:rPr sz="2475" spc="67" baseline="-5050" dirty="0">
                <a:latin typeface="Times New Roman"/>
                <a:cs typeface="Times New Roman"/>
              </a:rPr>
              <a:t> </a:t>
            </a:r>
            <a:r>
              <a:rPr sz="1650" spc="60" dirty="0">
                <a:latin typeface="Symbol"/>
                <a:cs typeface="Symbol"/>
              </a:rPr>
              <a:t></a:t>
            </a:r>
            <a:r>
              <a:rPr sz="1650" spc="-270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Times New Roman"/>
                <a:cs typeface="Times New Roman"/>
              </a:rPr>
              <a:t>0.03885</a:t>
            </a:r>
            <a:r>
              <a:rPr sz="1650" i="1" spc="40" dirty="0">
                <a:latin typeface="Times New Roman"/>
                <a:cs typeface="Times New Roman"/>
              </a:rPr>
              <a:t>eV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54433" y="5929986"/>
            <a:ext cx="60198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75" spc="67" baseline="-6734" dirty="0">
                <a:latin typeface="Symbol"/>
                <a:cs typeface="Symbol"/>
              </a:rPr>
              <a:t></a:t>
            </a:r>
            <a:r>
              <a:rPr sz="2475" spc="-262" baseline="-6734" dirty="0">
                <a:latin typeface="Times New Roman"/>
                <a:cs typeface="Times New Roman"/>
              </a:rPr>
              <a:t> </a:t>
            </a:r>
            <a:r>
              <a:rPr sz="1650" spc="80" dirty="0">
                <a:latin typeface="Times New Roman"/>
                <a:cs typeface="Times New Roman"/>
              </a:rPr>
              <a:t>300</a:t>
            </a:r>
            <a:r>
              <a:rPr sz="1650" spc="-275" dirty="0">
                <a:latin typeface="Times New Roman"/>
                <a:cs typeface="Times New Roman"/>
              </a:rPr>
              <a:t> </a:t>
            </a:r>
            <a:r>
              <a:rPr sz="2475" spc="67" baseline="-6734" dirty="0">
                <a:latin typeface="Symbol"/>
                <a:cs typeface="Symbol"/>
              </a:rPr>
              <a:t></a:t>
            </a:r>
            <a:endParaRPr sz="2475" baseline="-6734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54433" y="5627222"/>
            <a:ext cx="60198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75" spc="67" baseline="-3367" dirty="0">
                <a:latin typeface="Symbol"/>
                <a:cs typeface="Symbol"/>
              </a:rPr>
              <a:t></a:t>
            </a:r>
            <a:r>
              <a:rPr sz="2475" spc="-247" baseline="-3367" dirty="0">
                <a:latin typeface="Times New Roman"/>
                <a:cs typeface="Times New Roman"/>
              </a:rPr>
              <a:t> </a:t>
            </a:r>
            <a:r>
              <a:rPr sz="1650" spc="105" dirty="0">
                <a:latin typeface="Times New Roman"/>
                <a:cs typeface="Times New Roman"/>
              </a:rPr>
              <a:t>450</a:t>
            </a:r>
            <a:r>
              <a:rPr sz="2475" spc="157" baseline="-3367" dirty="0">
                <a:latin typeface="Symbol"/>
                <a:cs typeface="Symbol"/>
              </a:rPr>
              <a:t></a:t>
            </a:r>
            <a:endParaRPr sz="2475" baseline="-3367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87242" y="5762630"/>
            <a:ext cx="117919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45" dirty="0">
                <a:latin typeface="Times New Roman"/>
                <a:cs typeface="Times New Roman"/>
              </a:rPr>
              <a:t>k</a:t>
            </a:r>
            <a:r>
              <a:rPr sz="1650" i="1" spc="45" dirty="0">
                <a:latin typeface="Times New Roman"/>
                <a:cs typeface="Times New Roman"/>
              </a:rPr>
              <a:t>T </a:t>
            </a:r>
            <a:r>
              <a:rPr sz="1650" spc="60" dirty="0">
                <a:latin typeface="Symbol"/>
                <a:cs typeface="Symbol"/>
              </a:rPr>
              <a:t></a:t>
            </a:r>
            <a:r>
              <a:rPr sz="1650" spc="-50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Times New Roman"/>
                <a:cs typeface="Times New Roman"/>
              </a:rPr>
              <a:t>0.0259</a:t>
            </a:r>
            <a:r>
              <a:rPr sz="2475" spc="37" baseline="-5050" dirty="0">
                <a:latin typeface="Symbol"/>
                <a:cs typeface="Symbol"/>
              </a:rPr>
              <a:t></a:t>
            </a:r>
            <a:endParaRPr sz="2475" baseline="-5050">
              <a:latin typeface="Symbol"/>
              <a:cs typeface="Symbo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123021" y="6995895"/>
            <a:ext cx="349885" cy="0"/>
          </a:xfrm>
          <a:custGeom>
            <a:avLst/>
            <a:gdLst/>
            <a:ahLst/>
            <a:cxnLst/>
            <a:rect l="l" t="t" r="r" b="b"/>
            <a:pathLst>
              <a:path w="349885">
                <a:moveTo>
                  <a:pt x="0" y="0"/>
                </a:moveTo>
                <a:lnTo>
                  <a:pt x="349318" y="0"/>
                </a:lnTo>
              </a:path>
            </a:pathLst>
          </a:custGeom>
          <a:ln w="85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097590" y="7031225"/>
            <a:ext cx="27940" cy="15875"/>
          </a:xfrm>
          <a:custGeom>
            <a:avLst/>
            <a:gdLst/>
            <a:ahLst/>
            <a:cxnLst/>
            <a:rect l="l" t="t" r="r" b="b"/>
            <a:pathLst>
              <a:path w="27939" h="15875">
                <a:moveTo>
                  <a:pt x="0" y="15750"/>
                </a:moveTo>
                <a:lnTo>
                  <a:pt x="27662" y="0"/>
                </a:lnTo>
              </a:path>
            </a:pathLst>
          </a:custGeom>
          <a:ln w="862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125253" y="7035904"/>
            <a:ext cx="40640" cy="227329"/>
          </a:xfrm>
          <a:custGeom>
            <a:avLst/>
            <a:gdLst/>
            <a:ahLst/>
            <a:cxnLst/>
            <a:rect l="l" t="t" r="r" b="b"/>
            <a:pathLst>
              <a:path w="40639" h="227329">
                <a:moveTo>
                  <a:pt x="0" y="0"/>
                </a:moveTo>
                <a:lnTo>
                  <a:pt x="40152" y="226867"/>
                </a:lnTo>
              </a:path>
            </a:pathLst>
          </a:custGeom>
          <a:ln w="182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169883" y="6655825"/>
            <a:ext cx="53975" cy="607060"/>
          </a:xfrm>
          <a:custGeom>
            <a:avLst/>
            <a:gdLst/>
            <a:ahLst/>
            <a:cxnLst/>
            <a:rect l="l" t="t" r="r" b="b"/>
            <a:pathLst>
              <a:path w="53975" h="607059">
                <a:moveTo>
                  <a:pt x="0" y="606946"/>
                </a:moveTo>
                <a:lnTo>
                  <a:pt x="53530" y="0"/>
                </a:lnTo>
              </a:path>
            </a:pathLst>
          </a:custGeom>
          <a:ln w="89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223413" y="6655825"/>
            <a:ext cx="2454275" cy="0"/>
          </a:xfrm>
          <a:custGeom>
            <a:avLst/>
            <a:gdLst/>
            <a:ahLst/>
            <a:cxnLst/>
            <a:rect l="l" t="t" r="r" b="b"/>
            <a:pathLst>
              <a:path w="2454275">
                <a:moveTo>
                  <a:pt x="0" y="0"/>
                </a:moveTo>
                <a:lnTo>
                  <a:pt x="2454130" y="0"/>
                </a:lnTo>
              </a:path>
            </a:pathLst>
          </a:custGeom>
          <a:ln w="853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997749" y="6988712"/>
            <a:ext cx="599440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475" spc="44" baseline="-6734" dirty="0">
                <a:latin typeface="Symbol"/>
                <a:cs typeface="Symbol"/>
              </a:rPr>
              <a:t></a:t>
            </a:r>
            <a:r>
              <a:rPr sz="2475" spc="-232" baseline="-6734" dirty="0">
                <a:latin typeface="Times New Roman"/>
                <a:cs typeface="Times New Roman"/>
              </a:rPr>
              <a:t> </a:t>
            </a:r>
            <a:r>
              <a:rPr sz="1650" spc="70" dirty="0">
                <a:latin typeface="Times New Roman"/>
                <a:cs typeface="Times New Roman"/>
              </a:rPr>
              <a:t>300</a:t>
            </a:r>
            <a:r>
              <a:rPr sz="1650" spc="-260" dirty="0">
                <a:latin typeface="Times New Roman"/>
                <a:cs typeface="Times New Roman"/>
              </a:rPr>
              <a:t> </a:t>
            </a:r>
            <a:r>
              <a:rPr sz="2475" spc="44" baseline="-6734" dirty="0">
                <a:latin typeface="Symbol"/>
                <a:cs typeface="Symbol"/>
              </a:rPr>
              <a:t></a:t>
            </a:r>
            <a:endParaRPr sz="2475" baseline="-6734">
              <a:latin typeface="Symbol"/>
              <a:cs typeface="Symbol"/>
            </a:endParaRPr>
          </a:p>
        </p:txBody>
      </p:sp>
      <p:sp>
        <p:nvSpPr>
          <p:cNvPr id="34" name="object 3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62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997749" y="6692474"/>
            <a:ext cx="667385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475" spc="44" baseline="-3367" dirty="0">
                <a:latin typeface="Symbol"/>
                <a:cs typeface="Symbol"/>
              </a:rPr>
              <a:t></a:t>
            </a:r>
            <a:r>
              <a:rPr sz="2475" spc="-225" baseline="-3367" dirty="0">
                <a:latin typeface="Times New Roman"/>
                <a:cs typeface="Times New Roman"/>
              </a:rPr>
              <a:t> </a:t>
            </a:r>
            <a:r>
              <a:rPr sz="1650" spc="90" dirty="0">
                <a:latin typeface="Times New Roman"/>
                <a:cs typeface="Times New Roman"/>
              </a:rPr>
              <a:t>450</a:t>
            </a:r>
            <a:r>
              <a:rPr sz="2475" spc="135" baseline="-3367" dirty="0">
                <a:latin typeface="Symbol"/>
                <a:cs typeface="Symbol"/>
              </a:rPr>
              <a:t></a:t>
            </a:r>
            <a:r>
              <a:rPr sz="1425" spc="135" baseline="58479" dirty="0">
                <a:latin typeface="Times New Roman"/>
                <a:cs typeface="Times New Roman"/>
              </a:rPr>
              <a:t>3</a:t>
            </a:r>
            <a:endParaRPr sz="1425" baseline="58479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794397" y="6965072"/>
            <a:ext cx="61594" cy="1733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i="1" spc="15" dirty="0">
                <a:latin typeface="Times New Roman"/>
                <a:cs typeface="Times New Roman"/>
              </a:rPr>
              <a:t>i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91766" y="6824422"/>
            <a:ext cx="5226685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544830" algn="l"/>
                <a:tab pos="2807335" algn="l"/>
              </a:tabLst>
            </a:pPr>
            <a:r>
              <a:rPr sz="1650" i="1" spc="40" dirty="0">
                <a:latin typeface="Times New Roman"/>
                <a:cs typeface="Times New Roman"/>
              </a:rPr>
              <a:t>n</a:t>
            </a:r>
            <a:r>
              <a:rPr sz="1650" i="1" spc="400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Symbol"/>
                <a:cs typeface="Symbol"/>
              </a:rPr>
              <a:t></a:t>
            </a:r>
            <a:r>
              <a:rPr sz="1650" spc="45" dirty="0">
                <a:latin typeface="Times New Roman"/>
                <a:cs typeface="Times New Roman"/>
              </a:rPr>
              <a:t>	</a:t>
            </a:r>
            <a:r>
              <a:rPr sz="1650" spc="25" dirty="0">
                <a:latin typeface="Times New Roman"/>
                <a:cs typeface="Times New Roman"/>
              </a:rPr>
              <a:t>4.7</a:t>
            </a:r>
            <a:r>
              <a:rPr sz="1650" spc="-220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Symbol"/>
                <a:cs typeface="Symbol"/>
              </a:rPr>
              <a:t></a:t>
            </a:r>
            <a:r>
              <a:rPr sz="1650" spc="55" dirty="0">
                <a:latin typeface="Times New Roman"/>
                <a:cs typeface="Times New Roman"/>
              </a:rPr>
              <a:t>10</a:t>
            </a:r>
            <a:r>
              <a:rPr sz="1425" spc="82" baseline="43859" dirty="0">
                <a:latin typeface="Times New Roman"/>
                <a:cs typeface="Times New Roman"/>
              </a:rPr>
              <a:t>23</a:t>
            </a:r>
            <a:r>
              <a:rPr sz="1425" spc="104" baseline="43859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Symbol"/>
                <a:cs typeface="Symbol"/>
              </a:rPr>
              <a:t></a:t>
            </a:r>
            <a:r>
              <a:rPr sz="1650" spc="-195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Times New Roman"/>
                <a:cs typeface="Times New Roman"/>
              </a:rPr>
              <a:t>7</a:t>
            </a:r>
            <a:r>
              <a:rPr sz="1650" spc="-215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Symbol"/>
                <a:cs typeface="Symbol"/>
              </a:rPr>
              <a:t></a:t>
            </a:r>
            <a:r>
              <a:rPr sz="1650" spc="55" dirty="0">
                <a:latin typeface="Times New Roman"/>
                <a:cs typeface="Times New Roman"/>
              </a:rPr>
              <a:t>10</a:t>
            </a:r>
            <a:r>
              <a:rPr sz="1425" spc="82" baseline="43859" dirty="0">
                <a:latin typeface="Times New Roman"/>
                <a:cs typeface="Times New Roman"/>
              </a:rPr>
              <a:t>24</a:t>
            </a:r>
            <a:r>
              <a:rPr sz="1425" spc="157" baseline="43859" dirty="0">
                <a:latin typeface="Times New Roman"/>
                <a:cs typeface="Times New Roman"/>
              </a:rPr>
              <a:t> </a:t>
            </a:r>
            <a:r>
              <a:rPr sz="1650" spc="130" dirty="0">
                <a:latin typeface="Symbol"/>
                <a:cs typeface="Symbol"/>
              </a:rPr>
              <a:t></a:t>
            </a:r>
            <a:r>
              <a:rPr sz="2475" spc="195" baseline="-5050" dirty="0">
                <a:latin typeface="Symbol"/>
                <a:cs typeface="Symbol"/>
              </a:rPr>
              <a:t></a:t>
            </a:r>
            <a:r>
              <a:rPr sz="2475" spc="195" baseline="-5050" dirty="0">
                <a:latin typeface="Times New Roman"/>
                <a:cs typeface="Times New Roman"/>
              </a:rPr>
              <a:t>	</a:t>
            </a:r>
            <a:r>
              <a:rPr sz="2475" spc="44" baseline="-5050" dirty="0">
                <a:latin typeface="Symbol"/>
                <a:cs typeface="Symbol"/>
              </a:rPr>
              <a:t></a:t>
            </a:r>
            <a:r>
              <a:rPr sz="2475" spc="-75" baseline="-5050" dirty="0">
                <a:latin typeface="Times New Roman"/>
                <a:cs typeface="Times New Roman"/>
              </a:rPr>
              <a:t> </a:t>
            </a:r>
            <a:r>
              <a:rPr sz="1650" spc="50" dirty="0">
                <a:latin typeface="Times New Roman"/>
                <a:cs typeface="Times New Roman"/>
              </a:rPr>
              <a:t>exp(</a:t>
            </a:r>
            <a:r>
              <a:rPr sz="1650" spc="50" dirty="0">
                <a:latin typeface="Symbol"/>
                <a:cs typeface="Symbol"/>
              </a:rPr>
              <a:t></a:t>
            </a:r>
            <a:r>
              <a:rPr sz="1650" spc="50" dirty="0">
                <a:latin typeface="Times New Roman"/>
                <a:cs typeface="Times New Roman"/>
              </a:rPr>
              <a:t>1.42/(2 </a:t>
            </a:r>
            <a:r>
              <a:rPr sz="1650" spc="45" dirty="0">
                <a:latin typeface="Symbol"/>
                <a:cs typeface="Symbol"/>
              </a:rPr>
              <a:t></a:t>
            </a:r>
            <a:r>
              <a:rPr sz="1650" spc="45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Times New Roman"/>
                <a:cs typeface="Times New Roman"/>
              </a:rPr>
              <a:t>0.03885))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197047" y="7658898"/>
            <a:ext cx="1583690" cy="2762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650" i="1" spc="30" dirty="0">
                <a:latin typeface="Times New Roman"/>
                <a:cs typeface="Times New Roman"/>
              </a:rPr>
              <a:t>n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Times New Roman"/>
                <a:cs typeface="Times New Roman"/>
              </a:rPr>
              <a:t>3.85</a:t>
            </a:r>
            <a:r>
              <a:rPr sz="1650" spc="45" dirty="0">
                <a:latin typeface="Symbol"/>
                <a:cs typeface="Symbol"/>
              </a:rPr>
              <a:t></a:t>
            </a:r>
            <a:r>
              <a:rPr sz="1650" spc="45" dirty="0">
                <a:latin typeface="Times New Roman"/>
                <a:cs typeface="Times New Roman"/>
              </a:rPr>
              <a:t>10</a:t>
            </a:r>
            <a:r>
              <a:rPr sz="1425" spc="67" baseline="43859" dirty="0">
                <a:latin typeface="Times New Roman"/>
                <a:cs typeface="Times New Roman"/>
              </a:rPr>
              <a:t>16</a:t>
            </a:r>
            <a:r>
              <a:rPr sz="1425" spc="135" baseline="43859" dirty="0">
                <a:latin typeface="Times New Roman"/>
                <a:cs typeface="Times New Roman"/>
              </a:rPr>
              <a:t> </a:t>
            </a:r>
            <a:r>
              <a:rPr sz="1650" i="1" spc="50" dirty="0">
                <a:latin typeface="Times New Roman"/>
                <a:cs typeface="Times New Roman"/>
              </a:rPr>
              <a:t>m</a:t>
            </a:r>
            <a:r>
              <a:rPr sz="1425" spc="75" baseline="43859" dirty="0">
                <a:latin typeface="Symbol"/>
                <a:cs typeface="Symbol"/>
              </a:rPr>
              <a:t></a:t>
            </a:r>
            <a:r>
              <a:rPr sz="1425" spc="75" baseline="43859" dirty="0">
                <a:latin typeface="Times New Roman"/>
                <a:cs typeface="Times New Roman"/>
              </a:rPr>
              <a:t>3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298233" y="7839199"/>
            <a:ext cx="60960" cy="1720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50" i="1" spc="10" dirty="0">
                <a:latin typeface="Times New Roman"/>
                <a:cs typeface="Times New Roman"/>
              </a:rPr>
              <a:t>i</a:t>
            </a:r>
            <a:endParaRPr sz="9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29080" y="426211"/>
            <a:ext cx="5276850" cy="4807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>
              <a:lnSpc>
                <a:spcPct val="100000"/>
              </a:lnSpc>
              <a:spcBef>
                <a:spcPts val="100"/>
              </a:spcBef>
              <a:tabLst>
                <a:tab pos="355600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sz="1200" b="1" spc="-5" dirty="0">
                <a:latin typeface="Cambria"/>
                <a:cs typeface="Cambria"/>
              </a:rPr>
              <a:t>Problems</a:t>
            </a:r>
            <a:endParaRPr sz="1200">
              <a:latin typeface="Cambria"/>
              <a:cs typeface="Cambria"/>
            </a:endParaRPr>
          </a:p>
          <a:p>
            <a:pPr marL="12700" marR="30480">
              <a:lnSpc>
                <a:spcPct val="96100"/>
              </a:lnSpc>
              <a:spcBef>
                <a:spcPts val="295"/>
              </a:spcBef>
            </a:pPr>
            <a:r>
              <a:rPr sz="1400" b="1" dirty="0">
                <a:latin typeface="Times New Roman"/>
                <a:cs typeface="Times New Roman"/>
              </a:rPr>
              <a:t>Q1: </a:t>
            </a:r>
            <a:r>
              <a:rPr sz="1400" dirty="0">
                <a:latin typeface="Times New Roman"/>
                <a:cs typeface="Times New Roman"/>
              </a:rPr>
              <a:t>A bar of </a:t>
            </a:r>
            <a:r>
              <a:rPr sz="1400" spc="-5" dirty="0">
                <a:latin typeface="Times New Roman"/>
                <a:cs typeface="Times New Roman"/>
              </a:rPr>
              <a:t>intrinsic silicon having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cross section area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3×10</a:t>
            </a:r>
            <a:r>
              <a:rPr sz="1350" spc="-7" baseline="30864" dirty="0">
                <a:latin typeface="Times New Roman"/>
                <a:cs typeface="Times New Roman"/>
              </a:rPr>
              <a:t>-4 </a:t>
            </a:r>
            <a:r>
              <a:rPr sz="1400" spc="-15" dirty="0">
                <a:latin typeface="Times New Roman"/>
                <a:cs typeface="Times New Roman"/>
              </a:rPr>
              <a:t>m</a:t>
            </a:r>
            <a:r>
              <a:rPr sz="1350" spc="-22" baseline="30864" dirty="0">
                <a:latin typeface="Times New Roman"/>
                <a:cs typeface="Times New Roman"/>
              </a:rPr>
              <a:t>2 </a:t>
            </a:r>
            <a:r>
              <a:rPr sz="1400" dirty="0">
                <a:latin typeface="Times New Roman"/>
                <a:cs typeface="Times New Roman"/>
              </a:rPr>
              <a:t>has  an 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350" i="1" spc="-7" baseline="-9259" dirty="0">
                <a:latin typeface="Times New Roman"/>
                <a:cs typeface="Times New Roman"/>
              </a:rPr>
              <a:t>i</a:t>
            </a:r>
            <a:r>
              <a:rPr sz="1400" spc="-5" dirty="0">
                <a:latin typeface="Times New Roman"/>
                <a:cs typeface="Times New Roman"/>
              </a:rPr>
              <a:t>=1.5×10</a:t>
            </a:r>
            <a:r>
              <a:rPr sz="1350" spc="-7" baseline="30864" dirty="0">
                <a:latin typeface="Times New Roman"/>
                <a:cs typeface="Times New Roman"/>
              </a:rPr>
              <a:t>16</a:t>
            </a:r>
            <a:r>
              <a:rPr sz="1400" spc="-5" dirty="0">
                <a:latin typeface="Times New Roman"/>
                <a:cs typeface="Times New Roman"/>
              </a:rPr>
              <a:t>m</a:t>
            </a:r>
            <a:r>
              <a:rPr sz="1350" spc="-7" baseline="30864" dirty="0">
                <a:latin typeface="Times New Roman"/>
                <a:cs typeface="Times New Roman"/>
              </a:rPr>
              <a:t>-3</a:t>
            </a:r>
            <a:r>
              <a:rPr sz="1400" spc="-5" dirty="0">
                <a:latin typeface="Times New Roman"/>
                <a:cs typeface="Times New Roman"/>
              </a:rPr>
              <a:t>.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µ</a:t>
            </a:r>
            <a:r>
              <a:rPr sz="1350" spc="-7" baseline="-9259" dirty="0">
                <a:latin typeface="Times New Roman"/>
                <a:cs typeface="Times New Roman"/>
              </a:rPr>
              <a:t>n</a:t>
            </a:r>
            <a:r>
              <a:rPr sz="1400" spc="-5" dirty="0">
                <a:latin typeface="Times New Roman"/>
                <a:cs typeface="Times New Roman"/>
              </a:rPr>
              <a:t>=0.14 m</a:t>
            </a:r>
            <a:r>
              <a:rPr sz="1350" spc="-7" baseline="30864" dirty="0">
                <a:latin typeface="Times New Roman"/>
                <a:cs typeface="Times New Roman"/>
              </a:rPr>
              <a:t>2</a:t>
            </a:r>
            <a:r>
              <a:rPr sz="1400" spc="-5" dirty="0">
                <a:latin typeface="Times New Roman"/>
                <a:cs typeface="Times New Roman"/>
              </a:rPr>
              <a:t>/V.s and µ</a:t>
            </a:r>
            <a:r>
              <a:rPr sz="1350" spc="-7" baseline="-9259" dirty="0">
                <a:latin typeface="Times New Roman"/>
                <a:cs typeface="Times New Roman"/>
              </a:rPr>
              <a:t>p</a:t>
            </a:r>
            <a:r>
              <a:rPr sz="1400" spc="-5" dirty="0">
                <a:latin typeface="Times New Roman"/>
                <a:cs typeface="Times New Roman"/>
              </a:rPr>
              <a:t>=0.05 m</a:t>
            </a:r>
            <a:r>
              <a:rPr sz="1350" spc="-7" baseline="30864" dirty="0">
                <a:latin typeface="Times New Roman"/>
                <a:cs typeface="Times New Roman"/>
              </a:rPr>
              <a:t>2</a:t>
            </a:r>
            <a:r>
              <a:rPr sz="1400" spc="-5" dirty="0">
                <a:latin typeface="Times New Roman"/>
                <a:cs typeface="Times New Roman"/>
              </a:rPr>
              <a:t>/V.s. </a:t>
            </a:r>
            <a:r>
              <a:rPr sz="1400" dirty="0">
                <a:latin typeface="Times New Roman"/>
                <a:cs typeface="Times New Roman"/>
              </a:rPr>
              <a:t>Find </a:t>
            </a:r>
            <a:r>
              <a:rPr sz="1400" spc="-5" dirty="0">
                <a:latin typeface="Times New Roman"/>
                <a:cs typeface="Times New Roman"/>
              </a:rPr>
              <a:t>the long 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bar </a:t>
            </a:r>
            <a:r>
              <a:rPr sz="1400" spc="-5" dirty="0">
                <a:latin typeface="Times New Roman"/>
                <a:cs typeface="Times New Roman"/>
              </a:rPr>
              <a:t>if the current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1.2mA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the applied voltage is </a:t>
            </a:r>
            <a:r>
              <a:rPr sz="1400" dirty="0">
                <a:latin typeface="Times New Roman"/>
                <a:cs typeface="Times New Roman"/>
              </a:rPr>
              <a:t>9V.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sz="1400" spc="-5" dirty="0">
                <a:latin typeface="Times New Roman"/>
                <a:cs typeface="Times New Roman"/>
              </a:rPr>
              <a:t>(Ans: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1.026mm)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56515">
              <a:lnSpc>
                <a:spcPts val="1610"/>
              </a:lnSpc>
            </a:pPr>
            <a:r>
              <a:rPr sz="1400" b="1" dirty="0">
                <a:latin typeface="Times New Roman"/>
                <a:cs typeface="Times New Roman"/>
              </a:rPr>
              <a:t>Q2: </a:t>
            </a:r>
            <a:r>
              <a:rPr sz="1400" spc="-5" dirty="0">
                <a:latin typeface="Times New Roman"/>
                <a:cs typeface="Times New Roman"/>
              </a:rPr>
              <a:t>Calculate the thermal equilibrium electron and hole concentration in  silicon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T=300K for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case when the Fermi energy </a:t>
            </a:r>
            <a:r>
              <a:rPr sz="1400" dirty="0">
                <a:latin typeface="Times New Roman"/>
                <a:cs typeface="Times New Roman"/>
              </a:rPr>
              <a:t>level is </a:t>
            </a:r>
            <a:r>
              <a:rPr sz="1400" spc="-5" dirty="0">
                <a:latin typeface="Times New Roman"/>
                <a:cs typeface="Times New Roman"/>
              </a:rPr>
              <a:t>0.22 </a:t>
            </a:r>
            <a:r>
              <a:rPr sz="1400" dirty="0">
                <a:latin typeface="Times New Roman"/>
                <a:cs typeface="Times New Roman"/>
              </a:rPr>
              <a:t>eV  </a:t>
            </a:r>
            <a:r>
              <a:rPr sz="1400" spc="-5" dirty="0">
                <a:latin typeface="Times New Roman"/>
                <a:cs typeface="Times New Roman"/>
              </a:rPr>
              <a:t>below the </a:t>
            </a:r>
            <a:r>
              <a:rPr sz="1400" spc="-10" dirty="0">
                <a:latin typeface="Times New Roman"/>
                <a:cs typeface="Times New Roman"/>
              </a:rPr>
              <a:t>conduction </a:t>
            </a:r>
            <a:r>
              <a:rPr sz="1400" dirty="0">
                <a:latin typeface="Times New Roman"/>
                <a:cs typeface="Times New Roman"/>
              </a:rPr>
              <a:t>band </a:t>
            </a:r>
            <a:r>
              <a:rPr sz="1400" spc="-10" dirty="0">
                <a:latin typeface="Times New Roman"/>
                <a:cs typeface="Times New Roman"/>
              </a:rPr>
              <a:t>energy. </a:t>
            </a:r>
            <a:r>
              <a:rPr sz="1400" spc="5" dirty="0">
                <a:latin typeface="Times New Roman"/>
                <a:cs typeface="Times New Roman"/>
              </a:rPr>
              <a:t>E</a:t>
            </a:r>
            <a:r>
              <a:rPr sz="1350" spc="7" baseline="-9259" dirty="0">
                <a:latin typeface="Times New Roman"/>
                <a:cs typeface="Times New Roman"/>
              </a:rPr>
              <a:t>g</a:t>
            </a:r>
            <a:r>
              <a:rPr sz="1400" spc="5" dirty="0">
                <a:latin typeface="Times New Roman"/>
                <a:cs typeface="Times New Roman"/>
              </a:rPr>
              <a:t>= </a:t>
            </a:r>
            <a:r>
              <a:rPr sz="1400" dirty="0">
                <a:latin typeface="Times New Roman"/>
                <a:cs typeface="Times New Roman"/>
              </a:rPr>
              <a:t>1.12 eV. </a:t>
            </a:r>
            <a:r>
              <a:rPr sz="1400" spc="-5" dirty="0">
                <a:latin typeface="Times New Roman"/>
                <a:cs typeface="Times New Roman"/>
              </a:rPr>
              <a:t>The values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350" i="1" spc="-7" baseline="-9259" dirty="0">
                <a:latin typeface="Times New Roman"/>
                <a:cs typeface="Times New Roman"/>
              </a:rPr>
              <a:t>c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350" i="1" spc="-7" baseline="-9259" dirty="0">
                <a:latin typeface="Times New Roman"/>
                <a:cs typeface="Times New Roman"/>
              </a:rPr>
              <a:t>v 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2.8×10</a:t>
            </a:r>
            <a:r>
              <a:rPr sz="1350" spc="-7" baseline="30864" dirty="0">
                <a:latin typeface="Times New Roman"/>
                <a:cs typeface="Times New Roman"/>
              </a:rPr>
              <a:t>25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1.04×10</a:t>
            </a:r>
            <a:r>
              <a:rPr sz="1350" spc="-7" baseline="30864" dirty="0">
                <a:latin typeface="Times New Roman"/>
                <a:cs typeface="Times New Roman"/>
              </a:rPr>
              <a:t>25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,</a:t>
            </a:r>
            <a:r>
              <a:rPr sz="1400" spc="-8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respectively.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70"/>
              </a:lnSpc>
            </a:pPr>
            <a:r>
              <a:rPr sz="1400" spc="-5" dirty="0">
                <a:latin typeface="Times New Roman"/>
                <a:cs typeface="Times New Roman"/>
              </a:rPr>
              <a:t>(Ans: n=5.73×10</a:t>
            </a:r>
            <a:r>
              <a:rPr sz="1350" spc="-7" baseline="30864" dirty="0">
                <a:latin typeface="Times New Roman"/>
                <a:cs typeface="Times New Roman"/>
              </a:rPr>
              <a:t>21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,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p=8.43×10</a:t>
            </a:r>
            <a:r>
              <a:rPr sz="1350" spc="-7" baseline="30864" dirty="0">
                <a:latin typeface="Times New Roman"/>
                <a:cs typeface="Times New Roman"/>
              </a:rPr>
              <a:t>9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131445">
              <a:lnSpc>
                <a:spcPts val="1610"/>
              </a:lnSpc>
            </a:pPr>
            <a:r>
              <a:rPr sz="1400" b="1" dirty="0">
                <a:latin typeface="Times New Roman"/>
                <a:cs typeface="Times New Roman"/>
              </a:rPr>
              <a:t>Q3: </a:t>
            </a:r>
            <a:r>
              <a:rPr sz="1400" spc="-5" dirty="0">
                <a:latin typeface="Times New Roman"/>
                <a:cs typeface="Times New Roman"/>
              </a:rPr>
              <a:t>Find the intrinsic </a:t>
            </a:r>
            <a:r>
              <a:rPr sz="1400" dirty="0">
                <a:latin typeface="Times New Roman"/>
                <a:cs typeface="Times New Roman"/>
              </a:rPr>
              <a:t>carrier </a:t>
            </a:r>
            <a:r>
              <a:rPr sz="1400" spc="-5" dirty="0">
                <a:latin typeface="Times New Roman"/>
                <a:cs typeface="Times New Roman"/>
              </a:rPr>
              <a:t>concentration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silicon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(a) T=200K, </a:t>
            </a:r>
            <a:r>
              <a:rPr sz="1400" dirty="0">
                <a:latin typeface="Times New Roman"/>
                <a:cs typeface="Times New Roman"/>
              </a:rPr>
              <a:t>(b)  </a:t>
            </a:r>
            <a:r>
              <a:rPr sz="1400" spc="-5" dirty="0">
                <a:latin typeface="Times New Roman"/>
                <a:cs typeface="Times New Roman"/>
              </a:rPr>
              <a:t>T=400K. The values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350" i="1" spc="-7" baseline="-9259" dirty="0">
                <a:latin typeface="Times New Roman"/>
                <a:cs typeface="Times New Roman"/>
              </a:rPr>
              <a:t>c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350" i="1" spc="-7" baseline="-9259" dirty="0">
                <a:latin typeface="Times New Roman"/>
                <a:cs typeface="Times New Roman"/>
              </a:rPr>
              <a:t>v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2.8×10</a:t>
            </a:r>
            <a:r>
              <a:rPr sz="1350" spc="-7" baseline="30864" dirty="0">
                <a:latin typeface="Times New Roman"/>
                <a:cs typeface="Times New Roman"/>
              </a:rPr>
              <a:t>25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1.04×10</a:t>
            </a:r>
            <a:r>
              <a:rPr sz="1350" spc="-7" baseline="30864" dirty="0">
                <a:latin typeface="Times New Roman"/>
                <a:cs typeface="Times New Roman"/>
              </a:rPr>
              <a:t>25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,  respectively.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0"/>
              </a:lnSpc>
            </a:pPr>
            <a:r>
              <a:rPr sz="1400" spc="-5" dirty="0">
                <a:latin typeface="Times New Roman"/>
                <a:cs typeface="Times New Roman"/>
              </a:rPr>
              <a:t>(Ans: </a:t>
            </a:r>
            <a:r>
              <a:rPr sz="1400" dirty="0">
                <a:latin typeface="Times New Roman"/>
                <a:cs typeface="Times New Roman"/>
              </a:rPr>
              <a:t>(a) </a:t>
            </a:r>
            <a:r>
              <a:rPr sz="1400" spc="-5" dirty="0">
                <a:latin typeface="Times New Roman"/>
                <a:cs typeface="Times New Roman"/>
              </a:rPr>
              <a:t>7.68×10</a:t>
            </a:r>
            <a:r>
              <a:rPr sz="1350" spc="-7" baseline="30864" dirty="0">
                <a:latin typeface="Times New Roman"/>
                <a:cs typeface="Times New Roman"/>
              </a:rPr>
              <a:t>10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, </a:t>
            </a:r>
            <a:r>
              <a:rPr sz="1400" dirty="0">
                <a:latin typeface="Times New Roman"/>
                <a:cs typeface="Times New Roman"/>
              </a:rPr>
              <a:t>(b)</a:t>
            </a:r>
            <a:r>
              <a:rPr sz="1400" spc="-5" dirty="0">
                <a:latin typeface="Times New Roman"/>
                <a:cs typeface="Times New Roman"/>
              </a:rPr>
              <a:t> 2.38×10</a:t>
            </a:r>
            <a:r>
              <a:rPr sz="1350" spc="-7" baseline="30864" dirty="0">
                <a:latin typeface="Times New Roman"/>
                <a:cs typeface="Times New Roman"/>
              </a:rPr>
              <a:t>18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</a:pPr>
            <a:r>
              <a:rPr sz="1400" b="1" dirty="0">
                <a:latin typeface="Times New Roman"/>
                <a:cs typeface="Times New Roman"/>
              </a:rPr>
              <a:t>Q4: </a:t>
            </a:r>
            <a:r>
              <a:rPr sz="1400" spc="-5" dirty="0">
                <a:latin typeface="Times New Roman"/>
                <a:cs typeface="Times New Roman"/>
              </a:rPr>
              <a:t>Determine the position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intrinsic Fermi </a:t>
            </a:r>
            <a:r>
              <a:rPr sz="1400" dirty="0">
                <a:latin typeface="Times New Roman"/>
                <a:cs typeface="Times New Roman"/>
              </a:rPr>
              <a:t>level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spc="-5" dirty="0">
                <a:latin typeface="Times New Roman"/>
                <a:cs typeface="Times New Roman"/>
              </a:rPr>
              <a:t>respect to the  </a:t>
            </a:r>
            <a:r>
              <a:rPr sz="1400" dirty="0">
                <a:latin typeface="Times New Roman"/>
                <a:cs typeface="Times New Roman"/>
              </a:rPr>
              <a:t>center of </a:t>
            </a:r>
            <a:r>
              <a:rPr sz="1400" spc="-5" dirty="0">
                <a:latin typeface="Times New Roman"/>
                <a:cs typeface="Times New Roman"/>
              </a:rPr>
              <a:t>the bandgap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GaAs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T=300K. </a:t>
            </a:r>
            <a:r>
              <a:rPr sz="1400" i="1" spc="-5" dirty="0">
                <a:latin typeface="Times New Roman"/>
                <a:cs typeface="Times New Roman"/>
              </a:rPr>
              <a:t>m</a:t>
            </a:r>
            <a:r>
              <a:rPr sz="1350" i="1" spc="-7" baseline="-9259" dirty="0">
                <a:latin typeface="Times New Roman"/>
                <a:cs typeface="Times New Roman"/>
              </a:rPr>
              <a:t>n</a:t>
            </a:r>
            <a:r>
              <a:rPr sz="1350" i="1" spc="-7" baseline="30864" dirty="0">
                <a:latin typeface="Times New Roman"/>
                <a:cs typeface="Times New Roman"/>
              </a:rPr>
              <a:t>*</a:t>
            </a:r>
            <a:r>
              <a:rPr sz="1400" i="1" spc="-5" dirty="0">
                <a:latin typeface="Times New Roman"/>
                <a:cs typeface="Times New Roman"/>
              </a:rPr>
              <a:t>=</a:t>
            </a:r>
            <a:r>
              <a:rPr sz="1400" spc="-5" dirty="0">
                <a:latin typeface="Times New Roman"/>
                <a:cs typeface="Times New Roman"/>
              </a:rPr>
              <a:t>0.067 </a:t>
            </a:r>
            <a:r>
              <a:rPr sz="1400" i="1" spc="-5" dirty="0">
                <a:latin typeface="Times New Roman"/>
                <a:cs typeface="Times New Roman"/>
              </a:rPr>
              <a:t>m</a:t>
            </a:r>
            <a:r>
              <a:rPr sz="1350" i="1" spc="-7" baseline="-9259" dirty="0">
                <a:latin typeface="Times New Roman"/>
                <a:cs typeface="Times New Roman"/>
              </a:rPr>
              <a:t>0</a:t>
            </a:r>
            <a:r>
              <a:rPr sz="1400" i="1" spc="-5" dirty="0">
                <a:latin typeface="Times New Roman"/>
                <a:cs typeface="Times New Roman"/>
              </a:rPr>
              <a:t>, m</a:t>
            </a:r>
            <a:r>
              <a:rPr sz="1350" i="1" spc="-7" baseline="-9259" dirty="0">
                <a:latin typeface="Times New Roman"/>
                <a:cs typeface="Times New Roman"/>
              </a:rPr>
              <a:t>p</a:t>
            </a:r>
            <a:r>
              <a:rPr sz="1350" i="1" spc="-7" baseline="30864" dirty="0">
                <a:latin typeface="Times New Roman"/>
                <a:cs typeface="Times New Roman"/>
              </a:rPr>
              <a:t>*</a:t>
            </a:r>
            <a:r>
              <a:rPr sz="1400" i="1" spc="-5" dirty="0">
                <a:latin typeface="Times New Roman"/>
                <a:cs typeface="Times New Roman"/>
              </a:rPr>
              <a:t>=0.48 m</a:t>
            </a:r>
            <a:r>
              <a:rPr sz="1350" i="1" spc="-7" baseline="-9259" dirty="0">
                <a:latin typeface="Times New Roman"/>
                <a:cs typeface="Times New Roman"/>
              </a:rPr>
              <a:t>0  </a:t>
            </a:r>
            <a:r>
              <a:rPr sz="1400" spc="-5" dirty="0">
                <a:latin typeface="Times New Roman"/>
                <a:cs typeface="Times New Roman"/>
              </a:rPr>
              <a:t>(Ans: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-38.2meV)</a:t>
            </a:r>
            <a:endParaRPr sz="1400">
              <a:latin typeface="Times New Roman"/>
              <a:cs typeface="Times New Roman"/>
            </a:endParaRPr>
          </a:p>
          <a:p>
            <a:pPr marR="1544955" algn="ctr">
              <a:lnSpc>
                <a:spcPts val="1585"/>
              </a:lnSpc>
            </a:pPr>
            <a:r>
              <a:rPr sz="1400" b="0" i="1" dirty="0">
                <a:latin typeface="Calibri Light"/>
                <a:cs typeface="Calibri Light"/>
              </a:rPr>
              <a:t> </a:t>
            </a:r>
            <a:endParaRPr sz="14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63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29080" y="426211"/>
            <a:ext cx="5304790" cy="1315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>
              <a:lnSpc>
                <a:spcPct val="100000"/>
              </a:lnSpc>
              <a:spcBef>
                <a:spcPts val="100"/>
              </a:spcBef>
              <a:tabLst>
                <a:tab pos="355600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At </a:t>
            </a:r>
            <a:r>
              <a:rPr sz="1400" dirty="0">
                <a:latin typeface="Times New Roman"/>
                <a:cs typeface="Times New Roman"/>
              </a:rPr>
              <a:t>0 K </a:t>
            </a:r>
            <a:r>
              <a:rPr sz="1400" spc="-5" dirty="0">
                <a:latin typeface="Times New Roman"/>
                <a:cs typeface="Times New Roman"/>
              </a:rPr>
              <a:t>there </a:t>
            </a:r>
            <a:r>
              <a:rPr sz="1400" dirty="0">
                <a:latin typeface="Times New Roman"/>
                <a:cs typeface="Times New Roman"/>
              </a:rPr>
              <a:t>no </a:t>
            </a:r>
            <a:r>
              <a:rPr sz="1400" spc="-5" dirty="0">
                <a:latin typeface="Times New Roman"/>
                <a:cs typeface="Times New Roman"/>
              </a:rPr>
              <a:t>electrons in conduction band and the </a:t>
            </a:r>
            <a:r>
              <a:rPr sz="1400" spc="-5" dirty="0">
                <a:latin typeface="Times New Roman"/>
                <a:cs typeface="Times New Roman"/>
                <a:hlinkClick r:id="rId2"/>
              </a:rPr>
              <a:t>Valence band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is  </a:t>
            </a:r>
            <a:r>
              <a:rPr sz="1400" spc="-5" dirty="0">
                <a:latin typeface="Times New Roman"/>
                <a:cs typeface="Times New Roman"/>
              </a:rPr>
              <a:t>completely filled, with increase temperature </a:t>
            </a:r>
            <a:r>
              <a:rPr sz="1400" spc="-10" dirty="0">
                <a:latin typeface="Times New Roman"/>
                <a:cs typeface="Times New Roman"/>
              </a:rPr>
              <a:t>some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electrons </a:t>
            </a:r>
            <a:r>
              <a:rPr sz="1400" dirty="0">
                <a:latin typeface="Times New Roman"/>
                <a:cs typeface="Times New Roman"/>
              </a:rPr>
              <a:t>are  </a:t>
            </a:r>
            <a:r>
              <a:rPr sz="1400" spc="-5" dirty="0">
                <a:latin typeface="Times New Roman"/>
                <a:cs typeface="Times New Roman"/>
              </a:rPr>
              <a:t>liberated into </a:t>
            </a:r>
            <a:r>
              <a:rPr sz="1400" spc="-10" dirty="0">
                <a:latin typeface="Times New Roman"/>
                <a:cs typeface="Times New Roman"/>
                <a:hlinkClick r:id="rId3"/>
              </a:rPr>
              <a:t>conduction</a:t>
            </a:r>
            <a:r>
              <a:rPr sz="1400" spc="30" dirty="0">
                <a:latin typeface="Times New Roman"/>
                <a:cs typeface="Times New Roman"/>
                <a:hlinkClick r:id="rId3"/>
              </a:rPr>
              <a:t> </a:t>
            </a:r>
            <a:r>
              <a:rPr sz="1400" spc="-5" dirty="0">
                <a:latin typeface="Times New Roman"/>
                <a:cs typeface="Times New Roman"/>
                <a:hlinkClick r:id="rId3"/>
              </a:rPr>
              <a:t>band</a:t>
            </a:r>
            <a:r>
              <a:rPr sz="1400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3860419"/>
            <a:ext cx="5305425" cy="5728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777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Times New Roman"/>
                <a:cs typeface="Times New Roman"/>
              </a:rPr>
              <a:t>Fig. </a:t>
            </a:r>
            <a:r>
              <a:rPr sz="1200" b="1" dirty="0">
                <a:latin typeface="Times New Roman"/>
                <a:cs typeface="Times New Roman"/>
              </a:rPr>
              <a:t>4.3 </a:t>
            </a:r>
            <a:r>
              <a:rPr sz="1200" b="1" spc="-5" dirty="0">
                <a:latin typeface="Times New Roman"/>
                <a:cs typeface="Times New Roman"/>
              </a:rPr>
              <a:t>Band </a:t>
            </a:r>
            <a:r>
              <a:rPr sz="1200" b="1" dirty="0">
                <a:latin typeface="Times New Roman"/>
                <a:cs typeface="Times New Roman"/>
              </a:rPr>
              <a:t>diagram </a:t>
            </a:r>
            <a:r>
              <a:rPr sz="1200" b="1" spc="-5" dirty="0">
                <a:latin typeface="Times New Roman"/>
                <a:cs typeface="Times New Roman"/>
              </a:rPr>
              <a:t>Si </a:t>
            </a:r>
            <a:r>
              <a:rPr sz="1200" b="1" dirty="0">
                <a:latin typeface="Times New Roman"/>
                <a:cs typeface="Times New Roman"/>
              </a:rPr>
              <a:t>at </a:t>
            </a:r>
            <a:r>
              <a:rPr sz="1400" b="1" dirty="0">
                <a:latin typeface="Times New Roman"/>
                <a:cs typeface="Times New Roman"/>
              </a:rPr>
              <a:t>0 K and </a:t>
            </a:r>
            <a:r>
              <a:rPr sz="1400" b="1" spc="-5" dirty="0">
                <a:latin typeface="Times New Roman"/>
                <a:cs typeface="Times New Roman"/>
              </a:rPr>
              <a:t>300</a:t>
            </a:r>
            <a:r>
              <a:rPr sz="1400" b="1" spc="-26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K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 marR="6350" algn="just">
              <a:lnSpc>
                <a:spcPct val="143900"/>
              </a:lnSpc>
            </a:pPr>
            <a:r>
              <a:rPr sz="1400" spc="-5" dirty="0">
                <a:latin typeface="Times New Roman"/>
                <a:cs typeface="Times New Roman"/>
                <a:hlinkClick r:id="rId3"/>
              </a:rPr>
              <a:t>Conductivity </a:t>
            </a:r>
            <a:r>
              <a:rPr sz="1400" dirty="0">
                <a:latin typeface="Times New Roman"/>
                <a:cs typeface="Times New Roman"/>
                <a:hlinkClick r:id="rId3"/>
              </a:rPr>
              <a:t>of </a:t>
            </a:r>
            <a:r>
              <a:rPr sz="1400" spc="-5" dirty="0">
                <a:latin typeface="Times New Roman"/>
                <a:cs typeface="Times New Roman"/>
                <a:hlinkClick r:id="rId3"/>
              </a:rPr>
              <a:t>semiconductor increase </a:t>
            </a:r>
            <a:r>
              <a:rPr sz="1400" spc="-5" dirty="0">
                <a:latin typeface="Times New Roman"/>
                <a:cs typeface="Times New Roman"/>
              </a:rPr>
              <a:t>with temperature. Moreover for  </a:t>
            </a:r>
            <a:r>
              <a:rPr sz="1400" dirty="0">
                <a:latin typeface="Times New Roman"/>
                <a:cs typeface="Times New Roman"/>
              </a:rPr>
              <a:t>each </a:t>
            </a:r>
            <a:r>
              <a:rPr sz="1400" spc="-5" dirty="0">
                <a:latin typeface="Times New Roman"/>
                <a:cs typeface="Times New Roman"/>
              </a:rPr>
              <a:t>electron(e) liberated into </a:t>
            </a:r>
            <a:r>
              <a:rPr sz="1400" spc="-5" dirty="0">
                <a:latin typeface="Times New Roman"/>
                <a:cs typeface="Times New Roman"/>
                <a:hlinkClick r:id="rId3"/>
              </a:rPr>
              <a:t>conduction band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positively </a:t>
            </a:r>
            <a:r>
              <a:rPr sz="1400" dirty="0">
                <a:latin typeface="Times New Roman"/>
                <a:cs typeface="Times New Roman"/>
              </a:rPr>
              <a:t>charged  </a:t>
            </a:r>
            <a:r>
              <a:rPr sz="1400" spc="-5" dirty="0">
                <a:latin typeface="Times New Roman"/>
                <a:cs typeface="Times New Roman"/>
              </a:rPr>
              <a:t>hole(h) is created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  <a:hlinkClick r:id="rId2"/>
              </a:rPr>
              <a:t>valence band</a:t>
            </a:r>
            <a:r>
              <a:rPr sz="1400" spc="-5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Semiconductor current consists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movement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electrons and holes </a:t>
            </a:r>
            <a:r>
              <a:rPr sz="1400" spc="-10" dirty="0">
                <a:latin typeface="Times New Roman"/>
                <a:cs typeface="Times New Roman"/>
              </a:rPr>
              <a:t>in  </a:t>
            </a:r>
            <a:r>
              <a:rPr sz="1400" spc="-5" dirty="0">
                <a:latin typeface="Times New Roman"/>
                <a:cs typeface="Times New Roman"/>
              </a:rPr>
              <a:t>opposite</a:t>
            </a:r>
            <a:r>
              <a:rPr sz="1400" spc="2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directions,</a:t>
            </a:r>
            <a:r>
              <a:rPr sz="1400" spc="2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suppose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2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covalent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bond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r>
              <a:rPr sz="1400" spc="25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broken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at</a:t>
            </a:r>
            <a:r>
              <a:rPr sz="1400" spc="305" dirty="0">
                <a:latin typeface="Times New Roman"/>
                <a:cs typeface="Times New Roman"/>
              </a:rPr>
              <a:t> </a:t>
            </a:r>
            <a:r>
              <a:rPr sz="1400" i="1" dirty="0">
                <a:latin typeface="Times New Roman"/>
                <a:cs typeface="Times New Roman"/>
              </a:rPr>
              <a:t>A</a:t>
            </a:r>
            <a:r>
              <a:rPr sz="1400" i="1" spc="2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and</a:t>
            </a:r>
            <a:r>
              <a:rPr sz="1400" spc="2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8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electron has moved through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crystal lattice leaving behind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hole in the  covalent bond. An electron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i="1" dirty="0">
                <a:latin typeface="Times New Roman"/>
                <a:cs typeface="Times New Roman"/>
              </a:rPr>
              <a:t>B </a:t>
            </a:r>
            <a:r>
              <a:rPr sz="1400" spc="-5" dirty="0">
                <a:latin typeface="Times New Roman"/>
                <a:cs typeface="Times New Roman"/>
              </a:rPr>
              <a:t>may jump into the vacant hole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i="1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and  later,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electron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i="1" dirty="0">
                <a:latin typeface="Times New Roman"/>
                <a:cs typeface="Times New Roman"/>
              </a:rPr>
              <a:t>C </a:t>
            </a:r>
            <a:r>
              <a:rPr sz="1400" spc="-5" dirty="0">
                <a:latin typeface="Times New Roman"/>
                <a:cs typeface="Times New Roman"/>
              </a:rPr>
              <a:t>may jump into the hole </a:t>
            </a:r>
            <a:r>
              <a:rPr sz="1400" spc="-10" dirty="0">
                <a:latin typeface="Times New Roman"/>
                <a:cs typeface="Times New Roman"/>
              </a:rPr>
              <a:t>at </a:t>
            </a:r>
            <a:r>
              <a:rPr sz="1400" i="1" dirty="0">
                <a:latin typeface="Times New Roman"/>
                <a:cs typeface="Times New Roman"/>
              </a:rPr>
              <a:t>B </a:t>
            </a:r>
            <a:r>
              <a:rPr sz="1400" dirty="0">
                <a:latin typeface="Times New Roman"/>
                <a:cs typeface="Times New Roman"/>
              </a:rPr>
              <a:t>and so </a:t>
            </a:r>
            <a:r>
              <a:rPr sz="1400" spc="-5" dirty="0">
                <a:latin typeface="Times New Roman"/>
                <a:cs typeface="Times New Roman"/>
              </a:rPr>
              <a:t>on.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this </a:t>
            </a:r>
            <a:r>
              <a:rPr sz="1400" spc="-10" dirty="0">
                <a:latin typeface="Times New Roman"/>
                <a:cs typeface="Times New Roman"/>
              </a:rPr>
              <a:t>way,  </a:t>
            </a:r>
            <a:r>
              <a:rPr sz="1400" dirty="0">
                <a:latin typeface="Times New Roman"/>
                <a:cs typeface="Times New Roman"/>
              </a:rPr>
              <a:t>by a </a:t>
            </a:r>
            <a:r>
              <a:rPr sz="1400" spc="-5" dirty="0">
                <a:latin typeface="Times New Roman"/>
                <a:cs typeface="Times New Roman"/>
              </a:rPr>
              <a:t>succession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electron movements,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hole will appear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i="1" dirty="0">
                <a:latin typeface="Times New Roman"/>
                <a:cs typeface="Times New Roman"/>
              </a:rPr>
              <a:t>G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dirty="0">
                <a:latin typeface="Times New Roman"/>
                <a:cs typeface="Times New Roman"/>
              </a:rPr>
              <a:t>a  </a:t>
            </a:r>
            <a:r>
              <a:rPr sz="1400" spc="-5" dirty="0">
                <a:latin typeface="Times New Roman"/>
                <a:cs typeface="Times New Roman"/>
              </a:rPr>
              <a:t>negative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charge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would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have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moved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from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i="1" dirty="0">
                <a:latin typeface="Times New Roman"/>
                <a:cs typeface="Times New Roman"/>
              </a:rPr>
              <a:t>G</a:t>
            </a:r>
            <a:r>
              <a:rPr sz="1400" i="1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i="1" dirty="0">
                <a:latin typeface="Times New Roman"/>
                <a:cs typeface="Times New Roman"/>
              </a:rPr>
              <a:t>A</a:t>
            </a:r>
            <a:r>
              <a:rPr sz="1400" i="1" spc="-7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It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would,</a:t>
            </a:r>
            <a:r>
              <a:rPr sz="1400" spc="-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however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be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more  convenient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regard positive charge to have moved from </a:t>
            </a:r>
            <a:r>
              <a:rPr sz="1400" i="1" dirty="0">
                <a:latin typeface="Times New Roman"/>
                <a:cs typeface="Times New Roman"/>
              </a:rPr>
              <a:t>A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i="1" dirty="0">
                <a:latin typeface="Times New Roman"/>
                <a:cs typeface="Times New Roman"/>
              </a:rPr>
              <a:t>G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this  conception gives </a:t>
            </a:r>
            <a:r>
              <a:rPr sz="1400" dirty="0">
                <a:latin typeface="Times New Roman"/>
                <a:cs typeface="Times New Roman"/>
              </a:rPr>
              <a:t>rise to a </a:t>
            </a:r>
            <a:r>
              <a:rPr sz="1400" spc="-5" dirty="0">
                <a:latin typeface="Times New Roman"/>
                <a:cs typeface="Times New Roman"/>
              </a:rPr>
              <a:t>hole </a:t>
            </a:r>
            <a:r>
              <a:rPr sz="1400" spc="-10" dirty="0">
                <a:latin typeface="Times New Roman"/>
                <a:cs typeface="Times New Roman"/>
              </a:rPr>
              <a:t>as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positive charge </a:t>
            </a:r>
            <a:r>
              <a:rPr sz="1400" dirty="0">
                <a:latin typeface="Times New Roman"/>
                <a:cs typeface="Times New Roman"/>
              </a:rPr>
              <a:t>carrier. It </a:t>
            </a:r>
            <a:r>
              <a:rPr sz="1400" spc="-5" dirty="0">
                <a:latin typeface="Times New Roman"/>
                <a:cs typeface="Times New Roman"/>
              </a:rPr>
              <a:t>should </a:t>
            </a:r>
            <a:r>
              <a:rPr sz="1400" dirty="0">
                <a:latin typeface="Times New Roman"/>
                <a:cs typeface="Times New Roman"/>
              </a:rPr>
              <a:t>be  clearly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understood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that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these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holes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are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due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movement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electrons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 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valence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band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.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drift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velocity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holes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is,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much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less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than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drift  </a:t>
            </a:r>
            <a:r>
              <a:rPr sz="1400" spc="-5" dirty="0">
                <a:latin typeface="Times New Roman"/>
                <a:cs typeface="Times New Roman"/>
              </a:rPr>
              <a:t>velocity </a:t>
            </a:r>
            <a:r>
              <a:rPr sz="1400" dirty="0">
                <a:latin typeface="Times New Roman"/>
                <a:cs typeface="Times New Roman"/>
              </a:rPr>
              <a:t>of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electrons.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2800"/>
              </a:lnSpc>
              <a:spcBef>
                <a:spcPts val="120"/>
              </a:spcBef>
            </a:pPr>
            <a:r>
              <a:rPr sz="1400" spc="-5" dirty="0">
                <a:latin typeface="Times New Roman"/>
                <a:cs typeface="Times New Roman"/>
              </a:rPr>
              <a:t>An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intrinsic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semiconductor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may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defined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as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one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which</a:t>
            </a:r>
            <a:r>
              <a:rPr sz="1400" b="1" i="1" spc="-35" dirty="0">
                <a:latin typeface="Times New Roman"/>
                <a:cs typeface="Times New Roman"/>
              </a:rPr>
              <a:t> </a:t>
            </a:r>
            <a:r>
              <a:rPr sz="1400" b="1" i="1" dirty="0">
                <a:latin typeface="Times New Roman"/>
                <a:cs typeface="Times New Roman"/>
              </a:rPr>
              <a:t>the</a:t>
            </a:r>
            <a:r>
              <a:rPr sz="1400" b="1" i="1" spc="-35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number</a:t>
            </a:r>
            <a:r>
              <a:rPr sz="1400" b="1" i="1" spc="-30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of  conduction electrons </a:t>
            </a:r>
            <a:r>
              <a:rPr sz="1400" b="1" i="1" dirty="0">
                <a:latin typeface="Times New Roman"/>
                <a:cs typeface="Times New Roman"/>
              </a:rPr>
              <a:t>is </a:t>
            </a:r>
            <a:r>
              <a:rPr sz="1400" b="1" i="1" spc="-5" dirty="0">
                <a:latin typeface="Times New Roman"/>
                <a:cs typeface="Times New Roman"/>
              </a:rPr>
              <a:t>equal to </a:t>
            </a:r>
            <a:r>
              <a:rPr sz="1400" b="1" i="1" dirty="0">
                <a:latin typeface="Times New Roman"/>
                <a:cs typeface="Times New Roman"/>
              </a:rPr>
              <a:t>the </a:t>
            </a:r>
            <a:r>
              <a:rPr sz="1400" b="1" i="1" spc="-5" dirty="0">
                <a:latin typeface="Times New Roman"/>
                <a:cs typeface="Times New Roman"/>
              </a:rPr>
              <a:t>number </a:t>
            </a:r>
            <a:r>
              <a:rPr sz="1400" b="1" i="1" dirty="0">
                <a:latin typeface="Times New Roman"/>
                <a:cs typeface="Times New Roman"/>
              </a:rPr>
              <a:t>of</a:t>
            </a:r>
            <a:r>
              <a:rPr sz="1400" b="1" i="1" spc="15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holes.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41094" y="2039111"/>
            <a:ext cx="4690745" cy="17574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51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9080" y="6236588"/>
            <a:ext cx="224345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The forbidden energy </a:t>
            </a:r>
            <a:r>
              <a:rPr sz="1400" dirty="0">
                <a:latin typeface="Times New Roman"/>
                <a:cs typeface="Times New Roman"/>
              </a:rPr>
              <a:t>gap E</a:t>
            </a:r>
            <a:r>
              <a:rPr sz="1350" baseline="-9259" dirty="0">
                <a:latin typeface="Times New Roman"/>
                <a:cs typeface="Times New Roman"/>
              </a:rPr>
              <a:t>g</a:t>
            </a:r>
            <a:r>
              <a:rPr sz="1350" spc="127" baseline="-9259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8215121"/>
            <a:ext cx="5056505" cy="1186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4371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Fig. 4.4 Conduction </a:t>
            </a:r>
            <a:r>
              <a:rPr sz="1400" b="1" dirty="0">
                <a:latin typeface="Times New Roman"/>
                <a:cs typeface="Times New Roman"/>
              </a:rPr>
              <a:t>band </a:t>
            </a:r>
            <a:r>
              <a:rPr sz="1400" b="1" spc="-5" dirty="0">
                <a:latin typeface="Times New Roman"/>
                <a:cs typeface="Times New Roman"/>
              </a:rPr>
              <a:t>and valance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band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spc="-5" dirty="0">
                <a:latin typeface="Times New Roman"/>
                <a:cs typeface="Times New Roman"/>
              </a:rPr>
              <a:t>Where </a:t>
            </a:r>
            <a:r>
              <a:rPr sz="1400" i="1" spc="-5" dirty="0">
                <a:latin typeface="Times New Roman"/>
                <a:cs typeface="Times New Roman"/>
              </a:rPr>
              <a:t>E</a:t>
            </a:r>
            <a:r>
              <a:rPr sz="1350" i="1" spc="-7" baseline="-9259" dirty="0">
                <a:latin typeface="Times New Roman"/>
                <a:cs typeface="Times New Roman"/>
              </a:rPr>
              <a:t>c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conduction band edge</a:t>
            </a:r>
            <a:r>
              <a:rPr sz="1400" spc="-1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and</a:t>
            </a:r>
            <a:endParaRPr sz="1400">
              <a:latin typeface="Times New Roman"/>
              <a:cs typeface="Times New Roman"/>
            </a:endParaRPr>
          </a:p>
          <a:p>
            <a:pPr marL="41275">
              <a:lnSpc>
                <a:spcPct val="100000"/>
              </a:lnSpc>
              <a:spcBef>
                <a:spcPts val="730"/>
              </a:spcBef>
            </a:pPr>
            <a:r>
              <a:rPr sz="1400" i="1" spc="-5" dirty="0">
                <a:latin typeface="Times New Roman"/>
                <a:cs typeface="Times New Roman"/>
              </a:rPr>
              <a:t>E</a:t>
            </a:r>
            <a:r>
              <a:rPr sz="1350" i="1" spc="-7" baseline="-9259" dirty="0">
                <a:latin typeface="Times New Roman"/>
                <a:cs typeface="Times New Roman"/>
              </a:rPr>
              <a:t>v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valence band edge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764789" y="1221104"/>
            <a:ext cx="2030730" cy="20897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306570" y="6585841"/>
            <a:ext cx="1355967" cy="3844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306570" y="7434326"/>
            <a:ext cx="1359034" cy="3779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87723" y="6858000"/>
            <a:ext cx="419100" cy="1828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967353" y="6847712"/>
            <a:ext cx="1638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7" baseline="4629" dirty="0">
                <a:latin typeface="Times New Roman"/>
                <a:cs typeface="Times New Roman"/>
              </a:rPr>
              <a:t>E</a:t>
            </a:r>
            <a:r>
              <a:rPr sz="800" dirty="0">
                <a:latin typeface="Times New Roman"/>
                <a:cs typeface="Times New Roman"/>
              </a:rPr>
              <a:t>c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122420" y="7075931"/>
            <a:ext cx="419100" cy="21640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838955" y="7327391"/>
            <a:ext cx="419100" cy="1828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918584" y="6999026"/>
            <a:ext cx="453390" cy="52514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95910">
              <a:lnSpc>
                <a:spcPct val="100000"/>
              </a:lnSpc>
              <a:spcBef>
                <a:spcPts val="625"/>
              </a:spcBef>
            </a:pPr>
            <a:r>
              <a:rPr sz="1800" spc="-7" baseline="4629" dirty="0">
                <a:latin typeface="Times New Roman"/>
                <a:cs typeface="Times New Roman"/>
              </a:rPr>
              <a:t>E</a:t>
            </a:r>
            <a:r>
              <a:rPr sz="800" dirty="0">
                <a:latin typeface="Times New Roman"/>
                <a:cs typeface="Times New Roman"/>
              </a:rPr>
              <a:t>g</a:t>
            </a: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spc="-7" baseline="4629" dirty="0">
                <a:latin typeface="Times New Roman"/>
                <a:cs typeface="Times New Roman"/>
              </a:rPr>
              <a:t>E</a:t>
            </a:r>
            <a:r>
              <a:rPr sz="800" spc="-5" dirty="0">
                <a:latin typeface="Times New Roman"/>
                <a:cs typeface="Times New Roman"/>
              </a:rPr>
              <a:t>v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577715" y="6973315"/>
            <a:ext cx="76200" cy="461009"/>
          </a:xfrm>
          <a:custGeom>
            <a:avLst/>
            <a:gdLst/>
            <a:ahLst/>
            <a:cxnLst/>
            <a:rect l="l" t="t" r="r" b="b"/>
            <a:pathLst>
              <a:path w="76200" h="461009">
                <a:moveTo>
                  <a:pt x="33400" y="384809"/>
                </a:moveTo>
                <a:lnTo>
                  <a:pt x="0" y="384809"/>
                </a:lnTo>
                <a:lnTo>
                  <a:pt x="38100" y="461009"/>
                </a:lnTo>
                <a:lnTo>
                  <a:pt x="69850" y="397509"/>
                </a:lnTo>
                <a:lnTo>
                  <a:pt x="33400" y="397509"/>
                </a:lnTo>
                <a:lnTo>
                  <a:pt x="33400" y="384809"/>
                </a:lnTo>
                <a:close/>
              </a:path>
              <a:path w="76200" h="461009">
                <a:moveTo>
                  <a:pt x="42925" y="63499"/>
                </a:moveTo>
                <a:lnTo>
                  <a:pt x="33400" y="63499"/>
                </a:lnTo>
                <a:lnTo>
                  <a:pt x="33400" y="397509"/>
                </a:lnTo>
                <a:lnTo>
                  <a:pt x="42925" y="397509"/>
                </a:lnTo>
                <a:lnTo>
                  <a:pt x="42925" y="63499"/>
                </a:lnTo>
                <a:close/>
              </a:path>
              <a:path w="76200" h="461009">
                <a:moveTo>
                  <a:pt x="76200" y="384809"/>
                </a:moveTo>
                <a:lnTo>
                  <a:pt x="42925" y="384809"/>
                </a:lnTo>
                <a:lnTo>
                  <a:pt x="42925" y="397509"/>
                </a:lnTo>
                <a:lnTo>
                  <a:pt x="69850" y="397509"/>
                </a:lnTo>
                <a:lnTo>
                  <a:pt x="76200" y="384809"/>
                </a:lnTo>
                <a:close/>
              </a:path>
              <a:path w="76200" h="461009">
                <a:moveTo>
                  <a:pt x="38100" y="0"/>
                </a:moveTo>
                <a:lnTo>
                  <a:pt x="0" y="76199"/>
                </a:lnTo>
                <a:lnTo>
                  <a:pt x="33400" y="76199"/>
                </a:lnTo>
                <a:lnTo>
                  <a:pt x="33400" y="63499"/>
                </a:lnTo>
                <a:lnTo>
                  <a:pt x="69850" y="63499"/>
                </a:lnTo>
                <a:lnTo>
                  <a:pt x="38100" y="0"/>
                </a:lnTo>
                <a:close/>
              </a:path>
              <a:path w="76200" h="461009">
                <a:moveTo>
                  <a:pt x="69850" y="63499"/>
                </a:moveTo>
                <a:lnTo>
                  <a:pt x="42925" y="63499"/>
                </a:lnTo>
                <a:lnTo>
                  <a:pt x="42925" y="76199"/>
                </a:lnTo>
                <a:lnTo>
                  <a:pt x="76200" y="76199"/>
                </a:lnTo>
                <a:lnTo>
                  <a:pt x="69850" y="634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129080" y="3374262"/>
            <a:ext cx="4300220" cy="2336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1346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Fig. 4.4 Movement of </a:t>
            </a:r>
            <a:r>
              <a:rPr sz="1400" b="1" dirty="0">
                <a:latin typeface="Times New Roman"/>
                <a:cs typeface="Times New Roman"/>
              </a:rPr>
              <a:t>holes in </a:t>
            </a:r>
            <a:r>
              <a:rPr sz="1400" b="1" spc="-5" dirty="0">
                <a:latin typeface="Times New Roman"/>
                <a:cs typeface="Times New Roman"/>
              </a:rPr>
              <a:t>valance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band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570865">
              <a:lnSpc>
                <a:spcPts val="1710"/>
              </a:lnSpc>
              <a:spcBef>
                <a:spcPts val="5"/>
              </a:spcBef>
            </a:pPr>
            <a:r>
              <a:rPr sz="1650" i="1" spc="35" dirty="0">
                <a:latin typeface="Times New Roman"/>
                <a:cs typeface="Times New Roman"/>
              </a:rPr>
              <a:t>n </a:t>
            </a:r>
            <a:r>
              <a:rPr sz="1650" spc="40" dirty="0">
                <a:latin typeface="Symbol"/>
                <a:cs typeface="Symbol"/>
              </a:rPr>
              <a:t></a:t>
            </a:r>
            <a:r>
              <a:rPr sz="1650" spc="80" dirty="0">
                <a:latin typeface="Times New Roman"/>
                <a:cs typeface="Times New Roman"/>
              </a:rPr>
              <a:t> </a:t>
            </a:r>
            <a:r>
              <a:rPr sz="1650" i="1" spc="35" dirty="0">
                <a:latin typeface="Times New Roman"/>
                <a:cs typeface="Times New Roman"/>
              </a:rPr>
              <a:t>p</a:t>
            </a:r>
            <a:endParaRPr sz="1650">
              <a:latin typeface="Times New Roman"/>
              <a:cs typeface="Times New Roman"/>
            </a:endParaRPr>
          </a:p>
          <a:p>
            <a:pPr marL="672465">
              <a:lnSpc>
                <a:spcPts val="869"/>
              </a:lnSpc>
              <a:tabLst>
                <a:tab pos="1083310" algn="l"/>
              </a:tabLst>
            </a:pPr>
            <a:r>
              <a:rPr sz="950" i="1" spc="15" dirty="0">
                <a:latin typeface="Times New Roman"/>
                <a:cs typeface="Times New Roman"/>
              </a:rPr>
              <a:t>i	i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1400" spc="-5" dirty="0">
                <a:latin typeface="Times New Roman"/>
                <a:cs typeface="Times New Roman"/>
              </a:rPr>
              <a:t>where 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350" i="1" spc="-7" baseline="-9259" dirty="0">
                <a:latin typeface="Times New Roman"/>
                <a:cs typeface="Times New Roman"/>
              </a:rPr>
              <a:t>i </a:t>
            </a:r>
            <a:r>
              <a:rPr sz="1400" spc="-5" dirty="0">
                <a:latin typeface="Times New Roman"/>
                <a:cs typeface="Times New Roman"/>
              </a:rPr>
              <a:t>is the 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electrons in the conduction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band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sz="1400" i="1" dirty="0">
                <a:latin typeface="Times New Roman"/>
                <a:cs typeface="Times New Roman"/>
              </a:rPr>
              <a:t>p</a:t>
            </a:r>
            <a:r>
              <a:rPr sz="1350" i="1" baseline="-9259" dirty="0">
                <a:latin typeface="Times New Roman"/>
                <a:cs typeface="Times New Roman"/>
              </a:rPr>
              <a:t>i </a:t>
            </a:r>
            <a:r>
              <a:rPr sz="1400" spc="-5" dirty="0">
                <a:latin typeface="Times New Roman"/>
                <a:cs typeface="Times New Roman"/>
              </a:rPr>
              <a:t>is the 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holes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the valence</a:t>
            </a:r>
            <a:r>
              <a:rPr sz="1400" spc="-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band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>
              <a:latin typeface="Times New Roman"/>
              <a:cs typeface="Times New Roman"/>
            </a:endParaRPr>
          </a:p>
          <a:p>
            <a:pPr marL="989965">
              <a:lnSpc>
                <a:spcPts val="1710"/>
              </a:lnSpc>
              <a:spcBef>
                <a:spcPts val="5"/>
              </a:spcBef>
            </a:pPr>
            <a:r>
              <a:rPr sz="1650" i="1" spc="60" dirty="0">
                <a:latin typeface="Times New Roman"/>
                <a:cs typeface="Times New Roman"/>
              </a:rPr>
              <a:t>n</a:t>
            </a:r>
            <a:r>
              <a:rPr sz="1425" spc="89" baseline="43859" dirty="0">
                <a:latin typeface="Times New Roman"/>
                <a:cs typeface="Times New Roman"/>
              </a:rPr>
              <a:t>2 </a:t>
            </a:r>
            <a:r>
              <a:rPr sz="1650" spc="20" dirty="0">
                <a:latin typeface="Symbol"/>
                <a:cs typeface="Symbol"/>
              </a:rPr>
              <a:t></a:t>
            </a:r>
            <a:r>
              <a:rPr sz="1650" spc="20" dirty="0">
                <a:latin typeface="Times New Roman"/>
                <a:cs typeface="Times New Roman"/>
              </a:rPr>
              <a:t> </a:t>
            </a:r>
            <a:r>
              <a:rPr sz="1650" i="1" spc="15" dirty="0">
                <a:latin typeface="Times New Roman"/>
                <a:cs typeface="Times New Roman"/>
              </a:rPr>
              <a:t>n</a:t>
            </a:r>
            <a:r>
              <a:rPr sz="1650" i="1" spc="40" dirty="0">
                <a:latin typeface="Times New Roman"/>
                <a:cs typeface="Times New Roman"/>
              </a:rPr>
              <a:t> </a:t>
            </a:r>
            <a:r>
              <a:rPr sz="1650" i="1" spc="15" dirty="0">
                <a:latin typeface="Times New Roman"/>
                <a:cs typeface="Times New Roman"/>
              </a:rPr>
              <a:t>p</a:t>
            </a:r>
            <a:endParaRPr sz="1650">
              <a:latin typeface="Times New Roman"/>
              <a:cs typeface="Times New Roman"/>
            </a:endParaRPr>
          </a:p>
          <a:p>
            <a:pPr marL="1091565">
              <a:lnSpc>
                <a:spcPts val="869"/>
              </a:lnSpc>
              <a:tabLst>
                <a:tab pos="1510665" algn="l"/>
                <a:tab pos="1691005" algn="l"/>
              </a:tabLst>
            </a:pPr>
            <a:r>
              <a:rPr sz="950" i="1" spc="5" dirty="0">
                <a:latin typeface="Times New Roman"/>
                <a:cs typeface="Times New Roman"/>
              </a:rPr>
              <a:t>i	i	i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52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2055687" y="6731951"/>
            <a:ext cx="1114425" cy="3517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705"/>
              </a:lnSpc>
              <a:spcBef>
                <a:spcPts val="90"/>
              </a:spcBef>
              <a:tabLst>
                <a:tab pos="304800" algn="l"/>
              </a:tabLst>
            </a:pPr>
            <a:r>
              <a:rPr sz="1650" i="1" spc="25" dirty="0">
                <a:latin typeface="Times New Roman"/>
                <a:cs typeface="Times New Roman"/>
              </a:rPr>
              <a:t>E	</a:t>
            </a:r>
            <a:r>
              <a:rPr sz="1650" spc="25" dirty="0">
                <a:latin typeface="Symbol"/>
                <a:cs typeface="Symbol"/>
              </a:rPr>
              <a:t></a:t>
            </a:r>
            <a:r>
              <a:rPr sz="1650" spc="25" dirty="0">
                <a:latin typeface="Times New Roman"/>
                <a:cs typeface="Times New Roman"/>
              </a:rPr>
              <a:t> </a:t>
            </a:r>
            <a:r>
              <a:rPr sz="1650" i="1" spc="25" dirty="0">
                <a:latin typeface="Times New Roman"/>
                <a:cs typeface="Times New Roman"/>
              </a:rPr>
              <a:t>E </a:t>
            </a:r>
            <a:r>
              <a:rPr sz="1650" spc="25" dirty="0">
                <a:latin typeface="Symbol"/>
                <a:cs typeface="Symbol"/>
              </a:rPr>
              <a:t></a:t>
            </a:r>
            <a:r>
              <a:rPr sz="1650" spc="90" dirty="0">
                <a:latin typeface="Times New Roman"/>
                <a:cs typeface="Times New Roman"/>
              </a:rPr>
              <a:t> </a:t>
            </a:r>
            <a:r>
              <a:rPr sz="1650" i="1" spc="25" dirty="0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  <a:p>
            <a:pPr marL="151765">
              <a:lnSpc>
                <a:spcPts val="865"/>
              </a:lnSpc>
              <a:tabLst>
                <a:tab pos="622935" algn="l"/>
                <a:tab pos="1045210" algn="l"/>
              </a:tabLst>
            </a:pPr>
            <a:r>
              <a:rPr sz="950" i="1" spc="20" dirty="0">
                <a:latin typeface="Times New Roman"/>
                <a:cs typeface="Times New Roman"/>
              </a:rPr>
              <a:t>g	</a:t>
            </a:r>
            <a:r>
              <a:rPr sz="950" i="1" spc="15" dirty="0">
                <a:latin typeface="Times New Roman"/>
                <a:cs typeface="Times New Roman"/>
              </a:rPr>
              <a:t>c	v</a:t>
            </a:r>
            <a:endParaRPr sz="9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586230" y="8159343"/>
            <a:ext cx="3830954" cy="114871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400" spc="-5" dirty="0">
                <a:latin typeface="Times New Roman"/>
                <a:cs typeface="Times New Roman"/>
              </a:rPr>
              <a:t>No.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valence electrons= 4×5×10</a:t>
            </a:r>
            <a:r>
              <a:rPr sz="1350" spc="-7" baseline="30864" dirty="0">
                <a:latin typeface="Times New Roman"/>
                <a:cs typeface="Times New Roman"/>
              </a:rPr>
              <a:t>28</a:t>
            </a:r>
            <a:r>
              <a:rPr sz="1400" spc="-5" dirty="0">
                <a:latin typeface="Times New Roman"/>
                <a:cs typeface="Times New Roman"/>
              </a:rPr>
              <a:t>=2×10</a:t>
            </a:r>
            <a:r>
              <a:rPr sz="1350" spc="-7" baseline="30864" dirty="0">
                <a:latin typeface="Times New Roman"/>
                <a:cs typeface="Times New Roman"/>
              </a:rPr>
              <a:t>29</a:t>
            </a:r>
            <a:r>
              <a:rPr sz="1400" spc="-5" dirty="0">
                <a:latin typeface="Times New Roman"/>
                <a:cs typeface="Times New Roman"/>
              </a:rPr>
              <a:t>/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m</a:t>
            </a:r>
            <a:r>
              <a:rPr sz="1350" i="1" spc="-7" baseline="30864" dirty="0">
                <a:latin typeface="Times New Roman"/>
                <a:cs typeface="Times New Roman"/>
              </a:rPr>
              <a:t>3</a:t>
            </a:r>
            <a:endParaRPr sz="1350" baseline="30864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spc="-5" dirty="0">
                <a:latin typeface="Times New Roman"/>
                <a:cs typeface="Times New Roman"/>
              </a:rPr>
              <a:t>No.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conduction electrons=2×10</a:t>
            </a:r>
            <a:r>
              <a:rPr sz="1350" spc="-7" baseline="30864" dirty="0">
                <a:latin typeface="Times New Roman"/>
                <a:cs typeface="Times New Roman"/>
              </a:rPr>
              <a:t>29</a:t>
            </a:r>
            <a:r>
              <a:rPr sz="1400" spc="-5" dirty="0">
                <a:latin typeface="Times New Roman"/>
                <a:cs typeface="Times New Roman"/>
              </a:rPr>
              <a:t>/ 10</a:t>
            </a:r>
            <a:r>
              <a:rPr sz="1350" spc="-7" baseline="30864" dirty="0">
                <a:latin typeface="Times New Roman"/>
                <a:cs typeface="Times New Roman"/>
              </a:rPr>
              <a:t>13</a:t>
            </a:r>
            <a:r>
              <a:rPr sz="1400" spc="-5" dirty="0">
                <a:latin typeface="Times New Roman"/>
                <a:cs typeface="Times New Roman"/>
              </a:rPr>
              <a:t>=2×10</a:t>
            </a:r>
            <a:r>
              <a:rPr sz="1350" spc="-7" baseline="30864" dirty="0">
                <a:latin typeface="Times New Roman"/>
                <a:cs typeface="Times New Roman"/>
              </a:rPr>
              <a:t>16</a:t>
            </a:r>
            <a:r>
              <a:rPr sz="1400" spc="-5" dirty="0">
                <a:latin typeface="Times New Roman"/>
                <a:cs typeface="Times New Roman"/>
              </a:rPr>
              <a:t>/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m</a:t>
            </a:r>
            <a:r>
              <a:rPr sz="1350" i="1" spc="-7" baseline="30864" dirty="0">
                <a:latin typeface="Times New Roman"/>
                <a:cs typeface="Times New Roman"/>
              </a:rPr>
              <a:t>3</a:t>
            </a:r>
            <a:endParaRPr sz="1350" baseline="30864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350" i="1" spc="-7" baseline="-9259" dirty="0">
                <a:latin typeface="Times New Roman"/>
                <a:cs typeface="Times New Roman"/>
              </a:rPr>
              <a:t>i</a:t>
            </a:r>
            <a:r>
              <a:rPr sz="1400" i="1" spc="-5" dirty="0">
                <a:latin typeface="Times New Roman"/>
                <a:cs typeface="Times New Roman"/>
              </a:rPr>
              <a:t>=p</a:t>
            </a:r>
            <a:r>
              <a:rPr sz="1350" i="1" spc="-7" baseline="-9259" dirty="0">
                <a:latin typeface="Times New Roman"/>
                <a:cs typeface="Times New Roman"/>
              </a:rPr>
              <a:t>i</a:t>
            </a:r>
            <a:r>
              <a:rPr sz="1400" spc="-5" dirty="0">
                <a:latin typeface="Times New Roman"/>
                <a:cs typeface="Times New Roman"/>
              </a:rPr>
              <a:t>=2×10</a:t>
            </a:r>
            <a:r>
              <a:rPr sz="1350" spc="-7" baseline="30864" dirty="0">
                <a:latin typeface="Times New Roman"/>
                <a:cs typeface="Times New Roman"/>
              </a:rPr>
              <a:t>16</a:t>
            </a:r>
            <a:r>
              <a:rPr sz="1400" spc="-5" dirty="0">
                <a:latin typeface="Times New Roman"/>
                <a:cs typeface="Times New Roman"/>
              </a:rPr>
              <a:t>/ </a:t>
            </a:r>
            <a:r>
              <a:rPr sz="1400" i="1" spc="-5" dirty="0">
                <a:latin typeface="Times New Roman"/>
                <a:cs typeface="Times New Roman"/>
              </a:rPr>
              <a:t>m</a:t>
            </a:r>
            <a:r>
              <a:rPr sz="1350" i="1" spc="-7" baseline="30864" dirty="0">
                <a:latin typeface="Times New Roman"/>
                <a:cs typeface="Times New Roman"/>
              </a:rPr>
              <a:t>3</a:t>
            </a:r>
            <a:endParaRPr sz="1350" baseline="30864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53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29080" y="426211"/>
            <a:ext cx="5305425" cy="6530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>
              <a:lnSpc>
                <a:spcPct val="100000"/>
              </a:lnSpc>
              <a:spcBef>
                <a:spcPts val="100"/>
              </a:spcBef>
              <a:tabLst>
                <a:tab pos="355600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800"/>
              </a:lnSpc>
            </a:pPr>
            <a:r>
              <a:rPr sz="1400" dirty="0">
                <a:latin typeface="Times New Roman"/>
                <a:cs typeface="Times New Roman"/>
              </a:rPr>
              <a:t>In a </a:t>
            </a:r>
            <a:r>
              <a:rPr sz="1400" spc="-5" dirty="0">
                <a:latin typeface="Times New Roman"/>
                <a:cs typeface="Times New Roman"/>
              </a:rPr>
              <a:t>semiconductor, </a:t>
            </a:r>
            <a:r>
              <a:rPr sz="1400" b="1" spc="-5" dirty="0">
                <a:latin typeface="Times New Roman"/>
                <a:cs typeface="Times New Roman"/>
              </a:rPr>
              <a:t>charge carriers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both electrons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holes </a:t>
            </a:r>
            <a:r>
              <a:rPr sz="1400" spc="-10" dirty="0">
                <a:latin typeface="Times New Roman"/>
                <a:cs typeface="Times New Roman"/>
              </a:rPr>
              <a:t>(these  </a:t>
            </a:r>
            <a:r>
              <a:rPr sz="1400" dirty="0">
                <a:latin typeface="Times New Roman"/>
                <a:cs typeface="Times New Roman"/>
              </a:rPr>
              <a:t>are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called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thermally-generated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charge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carriers)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then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current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flow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due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to 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movement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electrons and holes in opposite direction. Even </a:t>
            </a:r>
            <a:r>
              <a:rPr sz="1400" spc="-10" dirty="0">
                <a:latin typeface="Times New Roman"/>
                <a:cs typeface="Times New Roman"/>
              </a:rPr>
              <a:t>though 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electrons equals the number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holes, hole </a:t>
            </a:r>
            <a:r>
              <a:rPr sz="1400" spc="-10" dirty="0">
                <a:latin typeface="Times New Roman"/>
                <a:cs typeface="Times New Roman"/>
              </a:rPr>
              <a:t>mobility </a:t>
            </a:r>
            <a:r>
              <a:rPr sz="1400" dirty="0">
                <a:latin typeface="Times New Roman"/>
                <a:cs typeface="Times New Roman"/>
              </a:rPr>
              <a:t>(μ</a:t>
            </a:r>
            <a:r>
              <a:rPr sz="1350" baseline="-9259" dirty="0">
                <a:latin typeface="Times New Roman"/>
                <a:cs typeface="Times New Roman"/>
              </a:rPr>
              <a:t>p</a:t>
            </a:r>
            <a:r>
              <a:rPr sz="1400" dirty="0">
                <a:latin typeface="Times New Roman"/>
                <a:cs typeface="Times New Roman"/>
              </a:rPr>
              <a:t>) </a:t>
            </a:r>
            <a:r>
              <a:rPr sz="1400" spc="-5" dirty="0">
                <a:latin typeface="Times New Roman"/>
                <a:cs typeface="Times New Roman"/>
              </a:rPr>
              <a:t>and  electron mobility </a:t>
            </a:r>
            <a:r>
              <a:rPr sz="1400" spc="5" dirty="0">
                <a:latin typeface="Times New Roman"/>
                <a:cs typeface="Times New Roman"/>
              </a:rPr>
              <a:t>(μ</a:t>
            </a:r>
            <a:r>
              <a:rPr sz="1350" spc="7" baseline="-9259" dirty="0">
                <a:latin typeface="Times New Roman"/>
                <a:cs typeface="Times New Roman"/>
              </a:rPr>
              <a:t>n</a:t>
            </a:r>
            <a:r>
              <a:rPr sz="1400" spc="5" dirty="0">
                <a:latin typeface="Times New Roman"/>
                <a:cs typeface="Times New Roman"/>
              </a:rPr>
              <a:t>) </a:t>
            </a:r>
            <a:r>
              <a:rPr sz="1400" dirty="0">
                <a:latin typeface="Times New Roman"/>
                <a:cs typeface="Times New Roman"/>
              </a:rPr>
              <a:t>are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different.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13690">
              <a:lnSpc>
                <a:spcPts val="1760"/>
              </a:lnSpc>
              <a:spcBef>
                <a:spcPts val="1295"/>
              </a:spcBef>
              <a:tabLst>
                <a:tab pos="1188720" algn="l"/>
                <a:tab pos="1902460" algn="l"/>
                <a:tab pos="2650490" algn="l"/>
              </a:tabLst>
            </a:pPr>
            <a:r>
              <a:rPr sz="1700" i="1" spc="100" dirty="0">
                <a:latin typeface="Symbol"/>
                <a:cs typeface="Symbol"/>
              </a:rPr>
              <a:t></a:t>
            </a:r>
            <a:r>
              <a:rPr sz="1700" i="1" spc="100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Symbol"/>
                <a:cs typeface="Symbol"/>
              </a:rPr>
              <a:t></a:t>
            </a:r>
            <a:r>
              <a:rPr sz="1650" spc="75" dirty="0">
                <a:latin typeface="Times New Roman"/>
                <a:cs typeface="Times New Roman"/>
              </a:rPr>
              <a:t> </a:t>
            </a:r>
            <a:r>
              <a:rPr sz="1650" i="1" spc="30" dirty="0">
                <a:latin typeface="Times New Roman"/>
                <a:cs typeface="Times New Roman"/>
              </a:rPr>
              <a:t>n</a:t>
            </a:r>
            <a:r>
              <a:rPr sz="1650" i="1" spc="-135" dirty="0">
                <a:latin typeface="Times New Roman"/>
                <a:cs typeface="Times New Roman"/>
              </a:rPr>
              <a:t> </a:t>
            </a:r>
            <a:r>
              <a:rPr sz="1650" i="1" spc="10" dirty="0">
                <a:latin typeface="Times New Roman"/>
                <a:cs typeface="Times New Roman"/>
              </a:rPr>
              <a:t>e</a:t>
            </a:r>
            <a:r>
              <a:rPr sz="1700" i="1" spc="10" dirty="0">
                <a:latin typeface="Symbol"/>
                <a:cs typeface="Symbol"/>
              </a:rPr>
              <a:t></a:t>
            </a:r>
            <a:r>
              <a:rPr sz="1700" spc="10" dirty="0">
                <a:latin typeface="Times New Roman"/>
                <a:cs typeface="Times New Roman"/>
              </a:rPr>
              <a:t>	</a:t>
            </a:r>
            <a:r>
              <a:rPr sz="1650" spc="35" dirty="0">
                <a:latin typeface="Symbol"/>
                <a:cs typeface="Symbol"/>
              </a:rPr>
              <a:t></a:t>
            </a:r>
            <a:r>
              <a:rPr sz="1650" spc="140" dirty="0">
                <a:latin typeface="Times New Roman"/>
                <a:cs typeface="Times New Roman"/>
              </a:rPr>
              <a:t> </a:t>
            </a:r>
            <a:r>
              <a:rPr sz="1650" i="1" spc="30" dirty="0">
                <a:latin typeface="Times New Roman"/>
                <a:cs typeface="Times New Roman"/>
              </a:rPr>
              <a:t>p</a:t>
            </a:r>
            <a:r>
              <a:rPr sz="1650" i="1" spc="-105" dirty="0">
                <a:latin typeface="Times New Roman"/>
                <a:cs typeface="Times New Roman"/>
              </a:rPr>
              <a:t> </a:t>
            </a:r>
            <a:r>
              <a:rPr sz="1650" i="1" spc="10" dirty="0">
                <a:latin typeface="Times New Roman"/>
                <a:cs typeface="Times New Roman"/>
              </a:rPr>
              <a:t>e</a:t>
            </a:r>
            <a:r>
              <a:rPr sz="1700" i="1" spc="10" dirty="0">
                <a:latin typeface="Symbol"/>
                <a:cs typeface="Symbol"/>
              </a:rPr>
              <a:t></a:t>
            </a:r>
            <a:r>
              <a:rPr sz="1700" spc="10" dirty="0">
                <a:latin typeface="Times New Roman"/>
                <a:cs typeface="Times New Roman"/>
              </a:rPr>
              <a:t>	</a:t>
            </a:r>
            <a:r>
              <a:rPr sz="1650" spc="35" dirty="0">
                <a:latin typeface="Symbol"/>
                <a:cs typeface="Symbol"/>
              </a:rPr>
              <a:t></a:t>
            </a:r>
            <a:r>
              <a:rPr sz="1650" spc="-30" dirty="0">
                <a:latin typeface="Times New Roman"/>
                <a:cs typeface="Times New Roman"/>
              </a:rPr>
              <a:t> </a:t>
            </a:r>
            <a:r>
              <a:rPr sz="1650" i="1" spc="30" dirty="0">
                <a:latin typeface="Times New Roman"/>
                <a:cs typeface="Times New Roman"/>
              </a:rPr>
              <a:t>n</a:t>
            </a:r>
            <a:r>
              <a:rPr sz="1650" i="1" spc="-135" dirty="0">
                <a:latin typeface="Times New Roman"/>
                <a:cs typeface="Times New Roman"/>
              </a:rPr>
              <a:t> </a:t>
            </a:r>
            <a:r>
              <a:rPr sz="1650" i="1" spc="40" dirty="0">
                <a:latin typeface="Times New Roman"/>
                <a:cs typeface="Times New Roman"/>
              </a:rPr>
              <a:t>e</a:t>
            </a:r>
            <a:r>
              <a:rPr sz="1650" spc="40" dirty="0">
                <a:latin typeface="Times New Roman"/>
                <a:cs typeface="Times New Roman"/>
              </a:rPr>
              <a:t>(</a:t>
            </a:r>
            <a:r>
              <a:rPr sz="1700" i="1" spc="40" dirty="0">
                <a:latin typeface="Symbol"/>
                <a:cs typeface="Symbol"/>
              </a:rPr>
              <a:t></a:t>
            </a:r>
            <a:r>
              <a:rPr sz="1700" spc="40" dirty="0">
                <a:latin typeface="Times New Roman"/>
                <a:cs typeface="Times New Roman"/>
              </a:rPr>
              <a:t>	</a:t>
            </a:r>
            <a:r>
              <a:rPr sz="1650" spc="35" dirty="0">
                <a:latin typeface="Symbol"/>
                <a:cs typeface="Symbol"/>
              </a:rPr>
              <a:t></a:t>
            </a:r>
            <a:r>
              <a:rPr sz="1650" spc="35" dirty="0">
                <a:latin typeface="Times New Roman"/>
                <a:cs typeface="Times New Roman"/>
              </a:rPr>
              <a:t> </a:t>
            </a:r>
            <a:r>
              <a:rPr sz="1700" i="1" spc="10" dirty="0">
                <a:latin typeface="Symbol"/>
                <a:cs typeface="Symbol"/>
              </a:rPr>
              <a:t></a:t>
            </a:r>
            <a:r>
              <a:rPr sz="1700" i="1" spc="265" dirty="0">
                <a:latin typeface="Times New Roman"/>
                <a:cs typeface="Times New Roman"/>
              </a:rPr>
              <a:t> </a:t>
            </a:r>
            <a:r>
              <a:rPr sz="1650" spc="20" dirty="0">
                <a:latin typeface="Times New Roman"/>
                <a:cs typeface="Times New Roman"/>
              </a:rPr>
              <a:t>)</a:t>
            </a:r>
            <a:endParaRPr sz="1650">
              <a:latin typeface="Times New Roman"/>
              <a:cs typeface="Times New Roman"/>
            </a:endParaRPr>
          </a:p>
          <a:p>
            <a:pPr marL="795020">
              <a:lnSpc>
                <a:spcPts val="860"/>
              </a:lnSpc>
              <a:tabLst>
                <a:tab pos="1064260" algn="l"/>
                <a:tab pos="1483360" algn="l"/>
                <a:tab pos="1768475" algn="l"/>
                <a:tab pos="2171700" algn="l"/>
                <a:tab pos="2526665" algn="l"/>
                <a:tab pos="2964180" algn="l"/>
              </a:tabLst>
            </a:pPr>
            <a:r>
              <a:rPr sz="950" i="1" spc="10" dirty="0">
                <a:latin typeface="Times New Roman"/>
                <a:cs typeface="Times New Roman"/>
              </a:rPr>
              <a:t>i	</a:t>
            </a:r>
            <a:r>
              <a:rPr sz="950" i="1" spc="25" dirty="0">
                <a:latin typeface="Times New Roman"/>
                <a:cs typeface="Times New Roman"/>
              </a:rPr>
              <a:t>n	</a:t>
            </a:r>
            <a:r>
              <a:rPr sz="950" i="1" spc="10" dirty="0">
                <a:latin typeface="Times New Roman"/>
                <a:cs typeface="Times New Roman"/>
              </a:rPr>
              <a:t>i	</a:t>
            </a:r>
            <a:r>
              <a:rPr sz="950" i="1" spc="25" dirty="0">
                <a:latin typeface="Times New Roman"/>
                <a:cs typeface="Times New Roman"/>
              </a:rPr>
              <a:t>p	</a:t>
            </a:r>
            <a:r>
              <a:rPr sz="950" i="1" spc="10" dirty="0">
                <a:latin typeface="Times New Roman"/>
                <a:cs typeface="Times New Roman"/>
              </a:rPr>
              <a:t>i	</a:t>
            </a:r>
            <a:r>
              <a:rPr sz="950" i="1" spc="25" dirty="0">
                <a:latin typeface="Times New Roman"/>
                <a:cs typeface="Times New Roman"/>
              </a:rPr>
              <a:t>n	p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50">
              <a:latin typeface="Times New Roman"/>
              <a:cs typeface="Times New Roman"/>
            </a:endParaRPr>
          </a:p>
          <a:p>
            <a:pPr marL="340995">
              <a:lnSpc>
                <a:spcPts val="1760"/>
              </a:lnSpc>
              <a:tabLst>
                <a:tab pos="1732280" algn="l"/>
              </a:tabLst>
            </a:pPr>
            <a:r>
              <a:rPr sz="1650" i="1" spc="30" dirty="0">
                <a:latin typeface="Times New Roman"/>
                <a:cs typeface="Times New Roman"/>
              </a:rPr>
              <a:t>J </a:t>
            </a:r>
            <a:r>
              <a:rPr sz="1650" spc="35" dirty="0">
                <a:latin typeface="Symbol"/>
                <a:cs typeface="Symbol"/>
              </a:rPr>
              <a:t></a:t>
            </a:r>
            <a:r>
              <a:rPr sz="1650" spc="35" dirty="0">
                <a:latin typeface="Times New Roman"/>
                <a:cs typeface="Times New Roman"/>
              </a:rPr>
              <a:t> </a:t>
            </a:r>
            <a:r>
              <a:rPr sz="1700" i="1" spc="65" dirty="0">
                <a:latin typeface="Symbol"/>
                <a:cs typeface="Symbol"/>
              </a:rPr>
              <a:t></a:t>
            </a:r>
            <a:r>
              <a:rPr sz="1650" i="1" spc="65" dirty="0">
                <a:latin typeface="Times New Roman"/>
                <a:cs typeface="Times New Roman"/>
              </a:rPr>
              <a:t>E </a:t>
            </a:r>
            <a:r>
              <a:rPr sz="1650" spc="35" dirty="0">
                <a:latin typeface="Symbol"/>
                <a:cs typeface="Symbol"/>
              </a:rPr>
              <a:t></a:t>
            </a:r>
            <a:r>
              <a:rPr sz="1650" spc="-105" dirty="0">
                <a:latin typeface="Times New Roman"/>
                <a:cs typeface="Times New Roman"/>
              </a:rPr>
              <a:t> </a:t>
            </a:r>
            <a:r>
              <a:rPr sz="1650" i="1" spc="30" dirty="0">
                <a:latin typeface="Times New Roman"/>
                <a:cs typeface="Times New Roman"/>
              </a:rPr>
              <a:t>n</a:t>
            </a:r>
            <a:r>
              <a:rPr sz="1650" i="1" spc="-140" dirty="0">
                <a:latin typeface="Times New Roman"/>
                <a:cs typeface="Times New Roman"/>
              </a:rPr>
              <a:t> </a:t>
            </a:r>
            <a:r>
              <a:rPr sz="1650" i="1" spc="45" dirty="0">
                <a:latin typeface="Times New Roman"/>
                <a:cs typeface="Times New Roman"/>
              </a:rPr>
              <a:t>e</a:t>
            </a:r>
            <a:r>
              <a:rPr sz="1650" spc="45" dirty="0">
                <a:latin typeface="Times New Roman"/>
                <a:cs typeface="Times New Roman"/>
              </a:rPr>
              <a:t>(</a:t>
            </a:r>
            <a:r>
              <a:rPr sz="1700" i="1" spc="45" dirty="0">
                <a:latin typeface="Symbol"/>
                <a:cs typeface="Symbol"/>
              </a:rPr>
              <a:t></a:t>
            </a:r>
            <a:r>
              <a:rPr sz="1700" spc="45" dirty="0">
                <a:latin typeface="Times New Roman"/>
                <a:cs typeface="Times New Roman"/>
              </a:rPr>
              <a:t>	</a:t>
            </a:r>
            <a:r>
              <a:rPr sz="1650" spc="35" dirty="0">
                <a:latin typeface="Symbol"/>
                <a:cs typeface="Symbol"/>
              </a:rPr>
              <a:t></a:t>
            </a:r>
            <a:r>
              <a:rPr sz="1650" spc="35" dirty="0">
                <a:latin typeface="Times New Roman"/>
                <a:cs typeface="Times New Roman"/>
              </a:rPr>
              <a:t> </a:t>
            </a:r>
            <a:r>
              <a:rPr sz="1700" i="1" spc="10" dirty="0">
                <a:latin typeface="Symbol"/>
                <a:cs typeface="Symbol"/>
              </a:rPr>
              <a:t></a:t>
            </a:r>
            <a:r>
              <a:rPr sz="1700" i="1" spc="340" dirty="0">
                <a:latin typeface="Times New Roman"/>
                <a:cs typeface="Times New Roman"/>
              </a:rPr>
              <a:t> </a:t>
            </a:r>
            <a:r>
              <a:rPr sz="1650" spc="80" dirty="0">
                <a:latin typeface="Times New Roman"/>
                <a:cs typeface="Times New Roman"/>
              </a:rPr>
              <a:t>)</a:t>
            </a:r>
            <a:r>
              <a:rPr sz="1650" i="1" spc="80" dirty="0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  <a:p>
            <a:pPr marR="1934210" algn="ctr">
              <a:lnSpc>
                <a:spcPts val="860"/>
              </a:lnSpc>
              <a:tabLst>
                <a:tab pos="354965" algn="l"/>
                <a:tab pos="791845" algn="l"/>
              </a:tabLst>
            </a:pPr>
            <a:r>
              <a:rPr sz="950" i="1" spc="10" dirty="0">
                <a:latin typeface="Times New Roman"/>
                <a:cs typeface="Times New Roman"/>
              </a:rPr>
              <a:t>i	</a:t>
            </a:r>
            <a:r>
              <a:rPr sz="950" i="1" spc="25" dirty="0">
                <a:latin typeface="Times New Roman"/>
                <a:cs typeface="Times New Roman"/>
              </a:rPr>
              <a:t>n	p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337820">
              <a:lnSpc>
                <a:spcPct val="100000"/>
              </a:lnSpc>
              <a:spcBef>
                <a:spcPts val="890"/>
              </a:spcBef>
              <a:tabLst>
                <a:tab pos="1078865" algn="l"/>
              </a:tabLst>
            </a:pPr>
            <a:r>
              <a:rPr sz="2550" i="1" spc="-450" baseline="-34313" dirty="0">
                <a:latin typeface="Symbol"/>
                <a:cs typeface="Symbol"/>
              </a:rPr>
              <a:t></a:t>
            </a:r>
            <a:r>
              <a:rPr sz="2475" i="1" spc="-450" baseline="-58922" dirty="0">
                <a:latin typeface="Times New Roman"/>
                <a:cs typeface="Times New Roman"/>
              </a:rPr>
              <a:t>v  </a:t>
            </a:r>
            <a:r>
              <a:rPr sz="2475" i="1" spc="-367" baseline="-58922" dirty="0">
                <a:latin typeface="Times New Roman"/>
                <a:cs typeface="Times New Roman"/>
              </a:rPr>
              <a:t> </a:t>
            </a:r>
            <a:r>
              <a:rPr sz="2475" spc="15" baseline="-35353" dirty="0">
                <a:latin typeface="Symbol"/>
                <a:cs typeface="Symbol"/>
              </a:rPr>
              <a:t></a:t>
            </a:r>
            <a:r>
              <a:rPr sz="1650" u="sng" spc="2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5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1650" spc="5" dirty="0">
                <a:latin typeface="Times New Roman"/>
                <a:cs typeface="Times New Roman"/>
              </a:rPr>
              <a:t>	</a:t>
            </a:r>
            <a:r>
              <a:rPr sz="2475" i="1" spc="82" baseline="-58922" dirty="0">
                <a:latin typeface="Times New Roman"/>
                <a:cs typeface="Times New Roman"/>
              </a:rPr>
              <a:t>E</a:t>
            </a:r>
            <a:endParaRPr sz="2475" baseline="-58922">
              <a:latin typeface="Times New Roman"/>
              <a:cs typeface="Times New Roman"/>
            </a:endParaRPr>
          </a:p>
          <a:p>
            <a:pPr marR="3759835" algn="ctr">
              <a:lnSpc>
                <a:spcPct val="100000"/>
              </a:lnSpc>
              <a:spcBef>
                <a:spcPts val="405"/>
              </a:spcBef>
            </a:pPr>
            <a:r>
              <a:rPr sz="950" i="1" spc="25" dirty="0">
                <a:latin typeface="Times New Roman"/>
                <a:cs typeface="Times New Roman"/>
              </a:rPr>
              <a:t>Dn</a:t>
            </a:r>
            <a:r>
              <a:rPr sz="950" i="1" spc="280" dirty="0">
                <a:latin typeface="Times New Roman"/>
                <a:cs typeface="Times New Roman"/>
              </a:rPr>
              <a:t> </a:t>
            </a:r>
            <a:r>
              <a:rPr sz="2550" i="1" spc="-660" baseline="4901" dirty="0">
                <a:latin typeface="Symbol"/>
                <a:cs typeface="Symbol"/>
              </a:rPr>
              <a:t></a:t>
            </a:r>
            <a:r>
              <a:rPr sz="2475" spc="-660" baseline="25252" dirty="0">
                <a:latin typeface="Symbol"/>
                <a:cs typeface="Symbol"/>
              </a:rPr>
              <a:t></a:t>
            </a:r>
            <a:r>
              <a:rPr sz="2475" spc="-37" baseline="25252" dirty="0">
                <a:latin typeface="Times New Roman"/>
                <a:cs typeface="Times New Roman"/>
              </a:rPr>
              <a:t> </a:t>
            </a:r>
            <a:r>
              <a:rPr sz="2625" i="1" spc="37" baseline="23809" dirty="0">
                <a:latin typeface="Symbol"/>
                <a:cs typeface="Symbol"/>
              </a:rPr>
              <a:t></a:t>
            </a:r>
            <a:r>
              <a:rPr sz="950" i="1" spc="25" dirty="0">
                <a:latin typeface="Times New Roman"/>
                <a:cs typeface="Times New Roman"/>
              </a:rPr>
              <a:t>n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327025">
              <a:lnSpc>
                <a:spcPts val="1760"/>
              </a:lnSpc>
              <a:tabLst>
                <a:tab pos="652145" algn="l"/>
              </a:tabLst>
            </a:pPr>
            <a:r>
              <a:rPr sz="1650" i="1" spc="20" dirty="0">
                <a:latin typeface="Times New Roman"/>
                <a:cs typeface="Times New Roman"/>
              </a:rPr>
              <a:t>v	</a:t>
            </a:r>
            <a:r>
              <a:rPr sz="1650" spc="25" dirty="0">
                <a:latin typeface="Symbol"/>
                <a:cs typeface="Symbol"/>
              </a:rPr>
              <a:t></a:t>
            </a:r>
            <a:r>
              <a:rPr sz="1650" spc="25" dirty="0">
                <a:latin typeface="Times New Roman"/>
                <a:cs typeface="Times New Roman"/>
              </a:rPr>
              <a:t> </a:t>
            </a:r>
            <a:r>
              <a:rPr sz="1700" i="1" spc="-5" dirty="0">
                <a:latin typeface="Symbol"/>
                <a:cs typeface="Symbol"/>
              </a:rPr>
              <a:t></a:t>
            </a:r>
            <a:r>
              <a:rPr sz="1700" i="1" spc="380" dirty="0">
                <a:latin typeface="Times New Roman"/>
                <a:cs typeface="Times New Roman"/>
              </a:rPr>
              <a:t> </a:t>
            </a:r>
            <a:r>
              <a:rPr sz="1650" i="1" spc="25" dirty="0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  <a:p>
            <a:pPr marR="3836670" algn="ctr">
              <a:lnSpc>
                <a:spcPts val="860"/>
              </a:lnSpc>
              <a:tabLst>
                <a:tab pos="545465" algn="l"/>
              </a:tabLst>
            </a:pPr>
            <a:r>
              <a:rPr sz="950" i="1" spc="20" dirty="0">
                <a:latin typeface="Times New Roman"/>
                <a:cs typeface="Times New Roman"/>
              </a:rPr>
              <a:t>Dp	p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12700" marR="438784" indent="43815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Calculate </a:t>
            </a:r>
            <a:r>
              <a:rPr sz="1400" dirty="0">
                <a:latin typeface="Times New Roman"/>
                <a:cs typeface="Times New Roman"/>
              </a:rPr>
              <a:t>σ </a:t>
            </a:r>
            <a:r>
              <a:rPr sz="1400" spc="-1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pure Silicon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only </a:t>
            </a:r>
            <a:r>
              <a:rPr sz="1400" dirty="0">
                <a:latin typeface="Times New Roman"/>
                <a:cs typeface="Times New Roman"/>
              </a:rPr>
              <a:t>one </a:t>
            </a:r>
            <a:r>
              <a:rPr sz="1400" spc="-5" dirty="0">
                <a:latin typeface="Times New Roman"/>
                <a:cs typeface="Times New Roman"/>
              </a:rPr>
              <a:t>electron liberated from </a:t>
            </a:r>
            <a:r>
              <a:rPr sz="1400" dirty="0">
                <a:latin typeface="Times New Roman"/>
                <a:cs typeface="Times New Roman"/>
              </a:rPr>
              <a:t>10</a:t>
            </a:r>
            <a:r>
              <a:rPr sz="1350" baseline="30864" dirty="0">
                <a:latin typeface="Times New Roman"/>
                <a:cs typeface="Times New Roman"/>
              </a:rPr>
              <a:t>13  </a:t>
            </a:r>
            <a:r>
              <a:rPr sz="1400" spc="-5" dirty="0">
                <a:latin typeface="Times New Roman"/>
                <a:cs typeface="Times New Roman"/>
              </a:rPr>
              <a:t>valence electrons,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density 2.33×10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kg/m</a:t>
            </a:r>
            <a:r>
              <a:rPr sz="1350" spc="-7" baseline="30864" dirty="0">
                <a:latin typeface="Times New Roman"/>
                <a:cs typeface="Times New Roman"/>
              </a:rPr>
              <a:t>3</a:t>
            </a:r>
            <a:r>
              <a:rPr sz="1400" spc="-5" dirty="0">
                <a:latin typeface="Times New Roman"/>
                <a:cs typeface="Times New Roman"/>
              </a:rPr>
              <a:t>, atomic weight </a:t>
            </a:r>
            <a:r>
              <a:rPr sz="1400" dirty="0">
                <a:latin typeface="Times New Roman"/>
                <a:cs typeface="Times New Roman"/>
              </a:rPr>
              <a:t>28.086,  </a:t>
            </a:r>
            <a:r>
              <a:rPr sz="1400" spc="-5" dirty="0">
                <a:latin typeface="Times New Roman"/>
                <a:cs typeface="Times New Roman"/>
              </a:rPr>
              <a:t>μ</a:t>
            </a:r>
            <a:r>
              <a:rPr sz="1350" spc="-7" baseline="-9259" dirty="0">
                <a:latin typeface="Times New Roman"/>
                <a:cs typeface="Times New Roman"/>
              </a:rPr>
              <a:t>n</a:t>
            </a:r>
            <a:r>
              <a:rPr sz="1400" spc="-5" dirty="0">
                <a:latin typeface="Times New Roman"/>
                <a:cs typeface="Times New Roman"/>
              </a:rPr>
              <a:t>=0.135 m</a:t>
            </a:r>
            <a:r>
              <a:rPr sz="1350" spc="-7" baseline="30864" dirty="0">
                <a:latin typeface="Times New Roman"/>
                <a:cs typeface="Times New Roman"/>
              </a:rPr>
              <a:t>2</a:t>
            </a:r>
            <a:r>
              <a:rPr sz="1400" spc="-5" dirty="0">
                <a:latin typeface="Times New Roman"/>
                <a:cs typeface="Times New Roman"/>
              </a:rPr>
              <a:t>/Vs, μ</a:t>
            </a:r>
            <a:r>
              <a:rPr sz="1350" spc="-7" baseline="-9259" dirty="0">
                <a:latin typeface="Times New Roman"/>
                <a:cs typeface="Times New Roman"/>
              </a:rPr>
              <a:t>p</a:t>
            </a:r>
            <a:r>
              <a:rPr sz="1400" spc="-5" dirty="0">
                <a:latin typeface="Times New Roman"/>
                <a:cs typeface="Times New Roman"/>
              </a:rPr>
              <a:t>=0.048 m</a:t>
            </a:r>
            <a:r>
              <a:rPr sz="1350" spc="-7" baseline="30864" dirty="0">
                <a:latin typeface="Times New Roman"/>
                <a:cs typeface="Times New Roman"/>
              </a:rPr>
              <a:t>2</a:t>
            </a:r>
            <a:r>
              <a:rPr sz="1400" spc="-5" dirty="0">
                <a:latin typeface="Times New Roman"/>
                <a:cs typeface="Times New Roman"/>
              </a:rPr>
              <a:t>/Vs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56950" y="7358939"/>
            <a:ext cx="1289050" cy="2800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  <a:tabLst>
                <a:tab pos="422275" algn="l"/>
              </a:tabLst>
            </a:pPr>
            <a:r>
              <a:rPr sz="1650" i="1" spc="60" dirty="0">
                <a:latin typeface="Times New Roman"/>
                <a:cs typeface="Times New Roman"/>
              </a:rPr>
              <a:t>N	</a:t>
            </a:r>
            <a:r>
              <a:rPr sz="1650" spc="50" dirty="0">
                <a:latin typeface="Symbol"/>
                <a:cs typeface="Symbol"/>
              </a:rPr>
              <a:t></a:t>
            </a:r>
            <a:r>
              <a:rPr sz="1650" spc="-170" dirty="0">
                <a:latin typeface="Times New Roman"/>
                <a:cs typeface="Times New Roman"/>
              </a:rPr>
              <a:t> </a:t>
            </a:r>
            <a:r>
              <a:rPr sz="1650" i="1" spc="55" dirty="0">
                <a:latin typeface="Times New Roman"/>
                <a:cs typeface="Times New Roman"/>
              </a:rPr>
              <a:t>Density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44754" y="7533137"/>
            <a:ext cx="2892425" cy="44704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443865" marR="5080" indent="-431800">
              <a:lnSpc>
                <a:spcPct val="66400"/>
              </a:lnSpc>
              <a:spcBef>
                <a:spcPts val="785"/>
              </a:spcBef>
              <a:tabLst>
                <a:tab pos="590550" algn="l"/>
                <a:tab pos="1675764" algn="l"/>
              </a:tabLst>
            </a:pPr>
            <a:r>
              <a:rPr sz="1650" i="1" spc="60" dirty="0">
                <a:latin typeface="Times New Roman"/>
                <a:cs typeface="Times New Roman"/>
              </a:rPr>
              <a:t>N</a:t>
            </a:r>
            <a:r>
              <a:rPr sz="1650" i="1" spc="120" dirty="0">
                <a:latin typeface="Times New Roman"/>
                <a:cs typeface="Times New Roman"/>
              </a:rPr>
              <a:t> </a:t>
            </a:r>
            <a:r>
              <a:rPr sz="1650" spc="50" dirty="0">
                <a:latin typeface="Symbol"/>
                <a:cs typeface="Symbol"/>
              </a:rPr>
              <a:t></a:t>
            </a:r>
            <a:r>
              <a:rPr sz="2475" u="sng" spc="75" baseline="20202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</a:t>
            </a:r>
            <a:r>
              <a:rPr sz="1425" i="1" u="sng" spc="15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Avo	</a:t>
            </a:r>
            <a:r>
              <a:rPr sz="1650" spc="50" dirty="0">
                <a:latin typeface="Symbol"/>
                <a:cs typeface="Symbol"/>
              </a:rPr>
              <a:t></a:t>
            </a:r>
            <a:r>
              <a:rPr sz="1650" spc="50" dirty="0">
                <a:latin typeface="Times New Roman"/>
                <a:cs typeface="Times New Roman"/>
              </a:rPr>
              <a:t> </a:t>
            </a:r>
            <a:r>
              <a:rPr sz="1650" spc="75" dirty="0">
                <a:latin typeface="Times New Roman"/>
                <a:cs typeface="Times New Roman"/>
              </a:rPr>
              <a:t>5</a:t>
            </a:r>
            <a:r>
              <a:rPr sz="1650" spc="75" dirty="0">
                <a:latin typeface="Symbol"/>
                <a:cs typeface="Symbol"/>
              </a:rPr>
              <a:t></a:t>
            </a:r>
            <a:r>
              <a:rPr sz="1650" spc="75" dirty="0">
                <a:latin typeface="Times New Roman"/>
                <a:cs typeface="Times New Roman"/>
              </a:rPr>
              <a:t>10</a:t>
            </a:r>
            <a:r>
              <a:rPr sz="1425" spc="112" baseline="43859" dirty="0">
                <a:latin typeface="Times New Roman"/>
                <a:cs typeface="Times New Roman"/>
              </a:rPr>
              <a:t>28 </a:t>
            </a:r>
            <a:r>
              <a:rPr sz="1650" spc="25" dirty="0">
                <a:latin typeface="Times New Roman"/>
                <a:cs typeface="Times New Roman"/>
              </a:rPr>
              <a:t>/</a:t>
            </a:r>
            <a:r>
              <a:rPr sz="1650" spc="-260" dirty="0">
                <a:latin typeface="Times New Roman"/>
                <a:cs typeface="Times New Roman"/>
              </a:rPr>
              <a:t> </a:t>
            </a:r>
            <a:r>
              <a:rPr sz="1650" i="1" spc="50" dirty="0">
                <a:latin typeface="Times New Roman"/>
                <a:cs typeface="Times New Roman"/>
              </a:rPr>
              <a:t>m</a:t>
            </a:r>
            <a:r>
              <a:rPr sz="1425" spc="75" baseline="43859" dirty="0">
                <a:latin typeface="Times New Roman"/>
                <a:cs typeface="Times New Roman"/>
              </a:rPr>
              <a:t>3  </a:t>
            </a:r>
            <a:r>
              <a:rPr sz="1650" i="1" spc="35" dirty="0">
                <a:latin typeface="Times New Roman"/>
                <a:cs typeface="Times New Roman"/>
              </a:rPr>
              <a:t>Atomicweight</a:t>
            </a:r>
            <a:endParaRPr sz="16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9080" y="8249259"/>
            <a:ext cx="4241165" cy="1252220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400" b="1" spc="-5" dirty="0">
                <a:latin typeface="Times New Roman"/>
                <a:cs typeface="Times New Roman"/>
              </a:rPr>
              <a:t>Physical</a:t>
            </a:r>
            <a:r>
              <a:rPr sz="1400" b="1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constants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</a:pPr>
            <a:r>
              <a:rPr sz="1400" b="1" spc="-5" dirty="0">
                <a:latin typeface="Times New Roman"/>
                <a:cs typeface="Times New Roman"/>
              </a:rPr>
              <a:t>Boltzmann's constant k=1.38×10</a:t>
            </a:r>
            <a:r>
              <a:rPr sz="1350" b="1" spc="-7" baseline="30864" dirty="0">
                <a:latin typeface="Times New Roman"/>
                <a:cs typeface="Times New Roman"/>
              </a:rPr>
              <a:t>-23 </a:t>
            </a:r>
            <a:r>
              <a:rPr sz="1400" b="1" spc="-5" dirty="0">
                <a:latin typeface="Times New Roman"/>
                <a:cs typeface="Times New Roman"/>
              </a:rPr>
              <a:t>J/K =8.62×10</a:t>
            </a:r>
            <a:r>
              <a:rPr sz="1350" b="1" spc="-7" baseline="30864" dirty="0">
                <a:latin typeface="Times New Roman"/>
                <a:cs typeface="Times New Roman"/>
              </a:rPr>
              <a:t>-5 </a:t>
            </a:r>
            <a:r>
              <a:rPr sz="1400" b="1" spc="-5" dirty="0">
                <a:latin typeface="Times New Roman"/>
                <a:cs typeface="Times New Roman"/>
              </a:rPr>
              <a:t>eV/K  Plank's constant h=6.625×10</a:t>
            </a:r>
            <a:r>
              <a:rPr sz="1350" b="1" spc="-7" baseline="30864" dirty="0">
                <a:latin typeface="Times New Roman"/>
                <a:cs typeface="Times New Roman"/>
              </a:rPr>
              <a:t>-34 </a:t>
            </a:r>
            <a:r>
              <a:rPr sz="1400" b="1" dirty="0">
                <a:latin typeface="Times New Roman"/>
                <a:cs typeface="Times New Roman"/>
              </a:rPr>
              <a:t>J.s </a:t>
            </a:r>
            <a:r>
              <a:rPr sz="1400" b="1" spc="-5" dirty="0">
                <a:latin typeface="Times New Roman"/>
                <a:cs typeface="Times New Roman"/>
              </a:rPr>
              <a:t>=4.135×10</a:t>
            </a:r>
            <a:r>
              <a:rPr sz="1350" b="1" spc="-7" baseline="30864" dirty="0">
                <a:latin typeface="Times New Roman"/>
                <a:cs typeface="Times New Roman"/>
              </a:rPr>
              <a:t>-15</a:t>
            </a:r>
            <a:r>
              <a:rPr sz="1350" b="1" spc="60" baseline="30864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eV.s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400" b="1" i="1" spc="-5" dirty="0">
                <a:latin typeface="Times New Roman"/>
                <a:cs typeface="Times New Roman"/>
              </a:rPr>
              <a:t>kT</a:t>
            </a:r>
            <a:r>
              <a:rPr sz="1400" b="1" spc="-5" dirty="0">
                <a:latin typeface="Times New Roman"/>
                <a:cs typeface="Times New Roman"/>
              </a:rPr>
              <a:t>=0.0259</a:t>
            </a:r>
            <a:r>
              <a:rPr sz="1400" b="1" dirty="0">
                <a:latin typeface="Times New Roman"/>
                <a:cs typeface="Times New Roman"/>
              </a:rPr>
              <a:t> eV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1062644"/>
            <a:ext cx="5273675" cy="311975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416559">
              <a:lnSpc>
                <a:spcPts val="1825"/>
              </a:lnSpc>
              <a:spcBef>
                <a:spcPts val="125"/>
              </a:spcBef>
            </a:pPr>
            <a:r>
              <a:rPr sz="1750" i="1" spc="110" dirty="0">
                <a:latin typeface="Symbol"/>
                <a:cs typeface="Symbol"/>
              </a:rPr>
              <a:t></a:t>
            </a:r>
            <a:r>
              <a:rPr sz="1750" i="1" spc="110" dirty="0">
                <a:latin typeface="Times New Roman"/>
                <a:cs typeface="Times New Roman"/>
              </a:rPr>
              <a:t> </a:t>
            </a:r>
            <a:r>
              <a:rPr sz="1650" spc="65" dirty="0">
                <a:latin typeface="Symbol"/>
                <a:cs typeface="Symbol"/>
              </a:rPr>
              <a:t></a:t>
            </a:r>
            <a:r>
              <a:rPr sz="1650" spc="65" dirty="0">
                <a:latin typeface="Times New Roman"/>
                <a:cs typeface="Times New Roman"/>
              </a:rPr>
              <a:t> </a:t>
            </a:r>
            <a:r>
              <a:rPr sz="1650" i="1" spc="60" dirty="0">
                <a:latin typeface="Times New Roman"/>
                <a:cs typeface="Times New Roman"/>
              </a:rPr>
              <a:t>n </a:t>
            </a:r>
            <a:r>
              <a:rPr sz="1650" i="1" spc="50" dirty="0">
                <a:latin typeface="Times New Roman"/>
                <a:cs typeface="Times New Roman"/>
              </a:rPr>
              <a:t>e</a:t>
            </a:r>
            <a:r>
              <a:rPr sz="1650" spc="50" dirty="0">
                <a:latin typeface="Times New Roman"/>
                <a:cs typeface="Times New Roman"/>
              </a:rPr>
              <a:t>(</a:t>
            </a:r>
            <a:r>
              <a:rPr sz="1750" i="1" spc="50" dirty="0">
                <a:latin typeface="Symbol"/>
                <a:cs typeface="Symbol"/>
              </a:rPr>
              <a:t></a:t>
            </a:r>
            <a:r>
              <a:rPr sz="1750" i="1" spc="-110" dirty="0">
                <a:latin typeface="Times New Roman"/>
                <a:cs typeface="Times New Roman"/>
              </a:rPr>
              <a:t> </a:t>
            </a:r>
            <a:r>
              <a:rPr sz="1650" spc="65" dirty="0">
                <a:latin typeface="Symbol"/>
                <a:cs typeface="Symbol"/>
              </a:rPr>
              <a:t></a:t>
            </a:r>
            <a:r>
              <a:rPr sz="1650" spc="65" dirty="0">
                <a:latin typeface="Times New Roman"/>
                <a:cs typeface="Times New Roman"/>
              </a:rPr>
              <a:t> </a:t>
            </a:r>
            <a:r>
              <a:rPr sz="1750" i="1" spc="10" dirty="0">
                <a:latin typeface="Symbol"/>
                <a:cs typeface="Symbol"/>
              </a:rPr>
              <a:t></a:t>
            </a:r>
            <a:r>
              <a:rPr sz="1750" i="1" spc="10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Times New Roman"/>
                <a:cs typeface="Times New Roman"/>
              </a:rPr>
              <a:t>) </a:t>
            </a:r>
            <a:r>
              <a:rPr sz="1650" spc="65" dirty="0">
                <a:latin typeface="Symbol"/>
                <a:cs typeface="Symbol"/>
              </a:rPr>
              <a:t></a:t>
            </a:r>
            <a:r>
              <a:rPr sz="1650" spc="65" dirty="0">
                <a:latin typeface="Times New Roman"/>
                <a:cs typeface="Times New Roman"/>
              </a:rPr>
              <a:t> </a:t>
            </a:r>
            <a:r>
              <a:rPr sz="1650" spc="60" dirty="0">
                <a:latin typeface="Times New Roman"/>
                <a:cs typeface="Times New Roman"/>
              </a:rPr>
              <a:t>5.8</a:t>
            </a:r>
            <a:r>
              <a:rPr sz="1650" spc="60" dirty="0">
                <a:latin typeface="Symbol"/>
                <a:cs typeface="Symbol"/>
              </a:rPr>
              <a:t></a:t>
            </a:r>
            <a:r>
              <a:rPr sz="1650" spc="60" dirty="0">
                <a:latin typeface="Times New Roman"/>
                <a:cs typeface="Times New Roman"/>
              </a:rPr>
              <a:t>10</a:t>
            </a:r>
            <a:r>
              <a:rPr sz="1425" spc="89" baseline="43859" dirty="0">
                <a:latin typeface="Symbol"/>
                <a:cs typeface="Symbol"/>
              </a:rPr>
              <a:t></a:t>
            </a:r>
            <a:r>
              <a:rPr sz="1425" spc="89" baseline="43859" dirty="0">
                <a:latin typeface="Times New Roman"/>
                <a:cs typeface="Times New Roman"/>
              </a:rPr>
              <a:t>4 </a:t>
            </a:r>
            <a:r>
              <a:rPr sz="1650" i="1" spc="60" dirty="0">
                <a:latin typeface="Times New Roman"/>
                <a:cs typeface="Times New Roman"/>
              </a:rPr>
              <a:t>S </a:t>
            </a:r>
            <a:r>
              <a:rPr sz="1650" spc="30" dirty="0">
                <a:latin typeface="Times New Roman"/>
                <a:cs typeface="Times New Roman"/>
              </a:rPr>
              <a:t>/ </a:t>
            </a:r>
            <a:r>
              <a:rPr sz="1650" i="1" spc="90" dirty="0">
                <a:latin typeface="Times New Roman"/>
                <a:cs typeface="Times New Roman"/>
              </a:rPr>
              <a:t>m</a:t>
            </a:r>
            <a:endParaRPr sz="1650">
              <a:latin typeface="Times New Roman"/>
              <a:cs typeface="Times New Roman"/>
            </a:endParaRPr>
          </a:p>
          <a:p>
            <a:pPr marL="899160">
              <a:lnSpc>
                <a:spcPts val="865"/>
              </a:lnSpc>
              <a:tabLst>
                <a:tab pos="1255395" algn="l"/>
                <a:tab pos="1694180" algn="l"/>
              </a:tabLst>
            </a:pPr>
            <a:r>
              <a:rPr sz="950" i="1" spc="20" dirty="0">
                <a:latin typeface="Times New Roman"/>
                <a:cs typeface="Times New Roman"/>
              </a:rPr>
              <a:t>i	</a:t>
            </a:r>
            <a:r>
              <a:rPr sz="950" i="1" spc="40" dirty="0">
                <a:latin typeface="Times New Roman"/>
                <a:cs typeface="Times New Roman"/>
              </a:rPr>
              <a:t>n	p</a:t>
            </a: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potential difference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10 </a:t>
            </a:r>
            <a:r>
              <a:rPr sz="1400" dirty="0">
                <a:latin typeface="Times New Roman"/>
                <a:cs typeface="Times New Roman"/>
              </a:rPr>
              <a:t>V </a:t>
            </a:r>
            <a:r>
              <a:rPr sz="1400" spc="-5" dirty="0">
                <a:latin typeface="Times New Roman"/>
                <a:cs typeface="Times New Roman"/>
              </a:rPr>
              <a:t>is applied longitudinally </a:t>
            </a:r>
            <a:r>
              <a:rPr sz="1400" dirty="0">
                <a:latin typeface="Times New Roman"/>
                <a:cs typeface="Times New Roman"/>
              </a:rPr>
              <a:t>to a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rectangular</a:t>
            </a:r>
            <a:endParaRPr sz="1400">
              <a:latin typeface="Times New Roman"/>
              <a:cs typeface="Times New Roman"/>
            </a:endParaRPr>
          </a:p>
          <a:p>
            <a:pPr marL="12700" marR="361315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specimen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intrinsic Ge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length 2.5cm, width </a:t>
            </a:r>
            <a:r>
              <a:rPr sz="1400" dirty="0">
                <a:latin typeface="Times New Roman"/>
                <a:cs typeface="Times New Roman"/>
              </a:rPr>
              <a:t>0.4cm and </a:t>
            </a:r>
            <a:r>
              <a:rPr sz="1400" spc="-5" dirty="0">
                <a:latin typeface="Times New Roman"/>
                <a:cs typeface="Times New Roman"/>
              </a:rPr>
              <a:t>thickness  0.15cm.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Calculate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700"/>
              </a:lnSpc>
              <a:spcBef>
                <a:spcPts val="500"/>
              </a:spcBef>
            </a:pPr>
            <a:r>
              <a:rPr sz="1400" dirty="0">
                <a:latin typeface="Times New Roman"/>
                <a:cs typeface="Times New Roman"/>
              </a:rPr>
              <a:t>(i) </a:t>
            </a:r>
            <a:r>
              <a:rPr sz="1400" spc="-5" dirty="0">
                <a:latin typeface="Times New Roman"/>
                <a:cs typeface="Times New Roman"/>
              </a:rPr>
              <a:t>electron and hole drift velocities, (ii) </a:t>
            </a:r>
            <a:r>
              <a:rPr sz="1400" dirty="0">
                <a:latin typeface="Times New Roman"/>
                <a:cs typeface="Times New Roman"/>
              </a:rPr>
              <a:t>σ of </a:t>
            </a:r>
            <a:r>
              <a:rPr sz="1400" spc="-5" dirty="0">
                <a:latin typeface="Times New Roman"/>
                <a:cs typeface="Times New Roman"/>
              </a:rPr>
              <a:t>Ge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intrinsic carrier density 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2.5×10</a:t>
            </a:r>
            <a:r>
              <a:rPr sz="1350" spc="-7" baseline="30864" dirty="0">
                <a:latin typeface="Times New Roman"/>
                <a:cs typeface="Times New Roman"/>
              </a:rPr>
              <a:t>19</a:t>
            </a:r>
            <a:r>
              <a:rPr sz="1400" spc="-5" dirty="0">
                <a:latin typeface="Times New Roman"/>
                <a:cs typeface="Times New Roman"/>
              </a:rPr>
              <a:t>/ </a:t>
            </a:r>
            <a:r>
              <a:rPr sz="1400" spc="-10" dirty="0">
                <a:latin typeface="Times New Roman"/>
                <a:cs typeface="Times New Roman"/>
              </a:rPr>
              <a:t>m</a:t>
            </a:r>
            <a:r>
              <a:rPr sz="1350" spc="-15" baseline="30864" dirty="0">
                <a:latin typeface="Times New Roman"/>
                <a:cs typeface="Times New Roman"/>
              </a:rPr>
              <a:t>3</a:t>
            </a:r>
            <a:r>
              <a:rPr sz="1400" spc="-10" dirty="0">
                <a:latin typeface="Times New Roman"/>
                <a:cs typeface="Times New Roman"/>
              </a:rPr>
              <a:t>,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(in) the total current, Given μ</a:t>
            </a:r>
            <a:r>
              <a:rPr sz="1350" spc="-7" baseline="-9259" dirty="0">
                <a:latin typeface="Times New Roman"/>
                <a:cs typeface="Times New Roman"/>
              </a:rPr>
              <a:t>n</a:t>
            </a:r>
            <a:r>
              <a:rPr sz="1400" spc="-5" dirty="0">
                <a:latin typeface="Times New Roman"/>
                <a:cs typeface="Times New Roman"/>
              </a:rPr>
              <a:t>=0.38m</a:t>
            </a:r>
            <a:r>
              <a:rPr sz="1350" spc="-7" baseline="30864" dirty="0">
                <a:latin typeface="Times New Roman"/>
                <a:cs typeface="Times New Roman"/>
              </a:rPr>
              <a:t>2</a:t>
            </a:r>
            <a:r>
              <a:rPr sz="1400" spc="-5" dirty="0">
                <a:latin typeface="Times New Roman"/>
                <a:cs typeface="Times New Roman"/>
              </a:rPr>
              <a:t>/Vs,  μ</a:t>
            </a:r>
            <a:r>
              <a:rPr sz="1350" spc="-7" baseline="-9259" dirty="0">
                <a:latin typeface="Times New Roman"/>
                <a:cs typeface="Times New Roman"/>
              </a:rPr>
              <a:t>p</a:t>
            </a:r>
            <a:r>
              <a:rPr sz="1400" spc="-5" dirty="0">
                <a:latin typeface="Times New Roman"/>
                <a:cs typeface="Times New Roman"/>
              </a:rPr>
              <a:t>=0.18m</a:t>
            </a:r>
            <a:r>
              <a:rPr sz="1350" spc="-7" baseline="30864" dirty="0">
                <a:latin typeface="Times New Roman"/>
                <a:cs typeface="Times New Roman"/>
              </a:rPr>
              <a:t>2</a:t>
            </a:r>
            <a:r>
              <a:rPr sz="1400" spc="-5" dirty="0">
                <a:latin typeface="Times New Roman"/>
                <a:cs typeface="Times New Roman"/>
              </a:rPr>
              <a:t>/Vs</a:t>
            </a:r>
            <a:r>
              <a:rPr sz="1400" dirty="0">
                <a:latin typeface="Times New Roman"/>
                <a:cs typeface="Times New Roman"/>
              </a:rPr>
              <a:t> 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  <a:spcBef>
                <a:spcPts val="1235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sz="1400" dirty="0">
                <a:latin typeface="Times New Roman"/>
                <a:cs typeface="Times New Roman"/>
              </a:rPr>
              <a:t>(i)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028876" y="4593885"/>
            <a:ext cx="814705" cy="0"/>
          </a:xfrm>
          <a:custGeom>
            <a:avLst/>
            <a:gdLst/>
            <a:ahLst/>
            <a:cxnLst/>
            <a:rect l="l" t="t" r="r" b="b"/>
            <a:pathLst>
              <a:path w="814704">
                <a:moveTo>
                  <a:pt x="0" y="0"/>
                </a:moveTo>
                <a:lnTo>
                  <a:pt x="814339" y="0"/>
                </a:lnTo>
              </a:path>
            </a:pathLst>
          </a:custGeom>
          <a:ln w="85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305552" y="4291344"/>
            <a:ext cx="259079" cy="276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50" spc="90" dirty="0">
                <a:latin typeface="Times New Roman"/>
                <a:cs typeface="Times New Roman"/>
              </a:rPr>
              <a:t>10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30880" y="4589295"/>
            <a:ext cx="796290" cy="276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50" spc="25" dirty="0">
                <a:latin typeface="Times New Roman"/>
                <a:cs typeface="Times New Roman"/>
              </a:rPr>
              <a:t>2.5</a:t>
            </a:r>
            <a:r>
              <a:rPr sz="1650" spc="-310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Times New Roman"/>
                <a:cs typeface="Times New Roman"/>
              </a:rPr>
              <a:t>*10</a:t>
            </a:r>
            <a:r>
              <a:rPr sz="1425" spc="82" baseline="43859" dirty="0">
                <a:latin typeface="Symbol"/>
                <a:cs typeface="Symbol"/>
              </a:rPr>
              <a:t></a:t>
            </a:r>
            <a:r>
              <a:rPr sz="1425" spc="82" baseline="43859" dirty="0">
                <a:latin typeface="Times New Roman"/>
                <a:cs typeface="Times New Roman"/>
              </a:rPr>
              <a:t>2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86582" y="4424283"/>
            <a:ext cx="882650" cy="276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-275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Times New Roman"/>
                <a:cs typeface="Times New Roman"/>
              </a:rPr>
              <a:t>152</a:t>
            </a:r>
            <a:r>
              <a:rPr sz="1650" i="1" spc="40" dirty="0">
                <a:latin typeface="Times New Roman"/>
                <a:cs typeface="Times New Roman"/>
              </a:rPr>
              <a:t>ms</a:t>
            </a:r>
            <a:r>
              <a:rPr sz="1425" spc="60" baseline="43859" dirty="0">
                <a:latin typeface="Symbol"/>
                <a:cs typeface="Symbol"/>
              </a:rPr>
              <a:t></a:t>
            </a:r>
            <a:r>
              <a:rPr sz="1425" spc="60" baseline="43859" dirty="0">
                <a:latin typeface="Times New Roman"/>
                <a:cs typeface="Times New Roman"/>
              </a:rPr>
              <a:t>1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45254" y="4412098"/>
            <a:ext cx="1483995" cy="365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820"/>
              </a:lnSpc>
              <a:spcBef>
                <a:spcPts val="90"/>
              </a:spcBef>
              <a:tabLst>
                <a:tab pos="334010" algn="l"/>
              </a:tabLst>
            </a:pPr>
            <a:r>
              <a:rPr sz="1650" i="1" spc="25" dirty="0">
                <a:latin typeface="Times New Roman"/>
                <a:cs typeface="Times New Roman"/>
              </a:rPr>
              <a:t>v	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1750" i="1" spc="-25" dirty="0">
                <a:latin typeface="Symbol"/>
                <a:cs typeface="Symbol"/>
              </a:rPr>
              <a:t></a:t>
            </a:r>
            <a:r>
              <a:rPr sz="1750" i="1" spc="-25" dirty="0">
                <a:latin typeface="Times New Roman"/>
                <a:cs typeface="Times New Roman"/>
              </a:rPr>
              <a:t> </a:t>
            </a:r>
            <a:r>
              <a:rPr sz="1650" i="1" spc="35" dirty="0">
                <a:latin typeface="Times New Roman"/>
                <a:cs typeface="Times New Roman"/>
              </a:rPr>
              <a:t>E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-300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Times New Roman"/>
                <a:cs typeface="Times New Roman"/>
              </a:rPr>
              <a:t>0.38</a:t>
            </a:r>
            <a:endParaRPr sz="1650">
              <a:latin typeface="Times New Roman"/>
              <a:cs typeface="Times New Roman"/>
            </a:endParaRPr>
          </a:p>
          <a:p>
            <a:pPr marL="109855">
              <a:lnSpc>
                <a:spcPts val="860"/>
              </a:lnSpc>
              <a:tabLst>
                <a:tab pos="636905" algn="l"/>
              </a:tabLst>
            </a:pPr>
            <a:r>
              <a:rPr sz="950" i="1" spc="20" dirty="0">
                <a:latin typeface="Times New Roman"/>
                <a:cs typeface="Times New Roman"/>
              </a:rPr>
              <a:t>Dn	n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055533" y="5381285"/>
            <a:ext cx="814069" cy="0"/>
          </a:xfrm>
          <a:custGeom>
            <a:avLst/>
            <a:gdLst/>
            <a:ahLst/>
            <a:cxnLst/>
            <a:rect l="l" t="t" r="r" b="b"/>
            <a:pathLst>
              <a:path w="814070">
                <a:moveTo>
                  <a:pt x="0" y="0"/>
                </a:moveTo>
                <a:lnTo>
                  <a:pt x="813480" y="0"/>
                </a:lnTo>
              </a:path>
            </a:pathLst>
          </a:custGeom>
          <a:ln w="85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331953" y="5078744"/>
            <a:ext cx="259079" cy="276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50" spc="90" dirty="0">
                <a:latin typeface="Times New Roman"/>
                <a:cs typeface="Times New Roman"/>
              </a:rPr>
              <a:t>10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57529" y="5376695"/>
            <a:ext cx="795655" cy="276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50" spc="25" dirty="0">
                <a:latin typeface="Times New Roman"/>
                <a:cs typeface="Times New Roman"/>
              </a:rPr>
              <a:t>2.5</a:t>
            </a:r>
            <a:r>
              <a:rPr sz="1650" spc="-310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Times New Roman"/>
                <a:cs typeface="Times New Roman"/>
              </a:rPr>
              <a:t>*10</a:t>
            </a:r>
            <a:r>
              <a:rPr sz="1425" spc="82" baseline="43859" dirty="0">
                <a:latin typeface="Symbol"/>
                <a:cs typeface="Symbol"/>
              </a:rPr>
              <a:t></a:t>
            </a:r>
            <a:r>
              <a:rPr sz="1425" spc="82" baseline="43859" dirty="0">
                <a:latin typeface="Times New Roman"/>
                <a:cs typeface="Times New Roman"/>
              </a:rPr>
              <a:t>2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912418" y="5211683"/>
            <a:ext cx="793750" cy="276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-114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Times New Roman"/>
                <a:cs typeface="Times New Roman"/>
              </a:rPr>
              <a:t>72</a:t>
            </a:r>
            <a:r>
              <a:rPr sz="1650" i="1" spc="40" dirty="0">
                <a:latin typeface="Times New Roman"/>
                <a:cs typeface="Times New Roman"/>
              </a:rPr>
              <a:t>ms</a:t>
            </a:r>
            <a:r>
              <a:rPr sz="1425" spc="60" baseline="43859" dirty="0">
                <a:latin typeface="Symbol"/>
                <a:cs typeface="Symbol"/>
              </a:rPr>
              <a:t></a:t>
            </a:r>
            <a:r>
              <a:rPr sz="1425" spc="60" baseline="43859" dirty="0">
                <a:latin typeface="Times New Roman"/>
                <a:cs typeface="Times New Roman"/>
              </a:rPr>
              <a:t>1</a:t>
            </a:r>
            <a:endParaRPr sz="1425" baseline="43859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08774" y="5199481"/>
            <a:ext cx="1455420" cy="365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820"/>
              </a:lnSpc>
              <a:spcBef>
                <a:spcPts val="90"/>
              </a:spcBef>
              <a:tabLst>
                <a:tab pos="335280" algn="l"/>
              </a:tabLst>
            </a:pPr>
            <a:r>
              <a:rPr sz="1650" i="1" spc="25" dirty="0">
                <a:latin typeface="Times New Roman"/>
                <a:cs typeface="Times New Roman"/>
              </a:rPr>
              <a:t>v	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30" dirty="0">
                <a:latin typeface="Times New Roman"/>
                <a:cs typeface="Times New Roman"/>
              </a:rPr>
              <a:t> </a:t>
            </a:r>
            <a:r>
              <a:rPr sz="1750" i="1" spc="-25" dirty="0">
                <a:latin typeface="Symbol"/>
                <a:cs typeface="Symbol"/>
              </a:rPr>
              <a:t></a:t>
            </a:r>
            <a:r>
              <a:rPr sz="1750" i="1" spc="-25" dirty="0">
                <a:latin typeface="Times New Roman"/>
                <a:cs typeface="Times New Roman"/>
              </a:rPr>
              <a:t> </a:t>
            </a:r>
            <a:r>
              <a:rPr sz="1650" i="1" spc="35" dirty="0">
                <a:latin typeface="Times New Roman"/>
                <a:cs typeface="Times New Roman"/>
              </a:rPr>
              <a:t>E </a:t>
            </a:r>
            <a:r>
              <a:rPr sz="1650" spc="30" dirty="0">
                <a:latin typeface="Symbol"/>
                <a:cs typeface="Symbol"/>
              </a:rPr>
              <a:t></a:t>
            </a:r>
            <a:r>
              <a:rPr sz="1650" spc="-175" dirty="0">
                <a:latin typeface="Times New Roman"/>
                <a:cs typeface="Times New Roman"/>
              </a:rPr>
              <a:t> </a:t>
            </a:r>
            <a:r>
              <a:rPr sz="1650" spc="90" dirty="0">
                <a:latin typeface="Times New Roman"/>
                <a:cs typeface="Times New Roman"/>
              </a:rPr>
              <a:t>018</a:t>
            </a:r>
            <a:endParaRPr sz="1650">
              <a:latin typeface="Times New Roman"/>
              <a:cs typeface="Times New Roman"/>
            </a:endParaRPr>
          </a:p>
          <a:p>
            <a:pPr marL="109855">
              <a:lnSpc>
                <a:spcPts val="860"/>
              </a:lnSpc>
              <a:tabLst>
                <a:tab pos="653415" algn="l"/>
              </a:tabLst>
            </a:pPr>
            <a:r>
              <a:rPr sz="950" i="1" spc="25" dirty="0">
                <a:latin typeface="Times New Roman"/>
                <a:cs typeface="Times New Roman"/>
              </a:rPr>
              <a:t>Dp	</a:t>
            </a:r>
            <a:r>
              <a:rPr sz="950" i="1" spc="20" dirty="0">
                <a:latin typeface="Times New Roman"/>
                <a:cs typeface="Times New Roman"/>
              </a:rPr>
              <a:t>p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29080" y="5691414"/>
            <a:ext cx="3253740" cy="135318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400" dirty="0">
                <a:latin typeface="Times New Roman"/>
                <a:cs typeface="Times New Roman"/>
              </a:rPr>
              <a:t>(ii)</a:t>
            </a:r>
            <a:endParaRPr sz="1400">
              <a:latin typeface="Times New Roman"/>
              <a:cs typeface="Times New Roman"/>
            </a:endParaRPr>
          </a:p>
          <a:p>
            <a:pPr marL="784860">
              <a:lnSpc>
                <a:spcPts val="1760"/>
              </a:lnSpc>
              <a:spcBef>
                <a:spcPts val="944"/>
              </a:spcBef>
              <a:tabLst>
                <a:tab pos="1744980" algn="l"/>
              </a:tabLst>
            </a:pPr>
            <a:r>
              <a:rPr sz="1700" i="1" spc="100" dirty="0">
                <a:latin typeface="Symbol"/>
                <a:cs typeface="Symbol"/>
              </a:rPr>
              <a:t></a:t>
            </a:r>
            <a:r>
              <a:rPr sz="1700" i="1" spc="100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Symbol"/>
                <a:cs typeface="Symbol"/>
              </a:rPr>
              <a:t></a:t>
            </a:r>
            <a:r>
              <a:rPr sz="1650" spc="80" dirty="0">
                <a:latin typeface="Times New Roman"/>
                <a:cs typeface="Times New Roman"/>
              </a:rPr>
              <a:t> </a:t>
            </a:r>
            <a:r>
              <a:rPr sz="1650" i="1" spc="30" dirty="0">
                <a:latin typeface="Times New Roman"/>
                <a:cs typeface="Times New Roman"/>
              </a:rPr>
              <a:t>n</a:t>
            </a:r>
            <a:r>
              <a:rPr sz="1650" i="1" spc="-135" dirty="0">
                <a:latin typeface="Times New Roman"/>
                <a:cs typeface="Times New Roman"/>
              </a:rPr>
              <a:t> </a:t>
            </a:r>
            <a:r>
              <a:rPr sz="1650" i="1" spc="45" dirty="0">
                <a:latin typeface="Times New Roman"/>
                <a:cs typeface="Times New Roman"/>
              </a:rPr>
              <a:t>e</a:t>
            </a:r>
            <a:r>
              <a:rPr sz="1650" spc="45" dirty="0">
                <a:latin typeface="Times New Roman"/>
                <a:cs typeface="Times New Roman"/>
              </a:rPr>
              <a:t>(</a:t>
            </a:r>
            <a:r>
              <a:rPr sz="1700" i="1" spc="45" dirty="0">
                <a:latin typeface="Symbol"/>
                <a:cs typeface="Symbol"/>
              </a:rPr>
              <a:t></a:t>
            </a:r>
            <a:r>
              <a:rPr sz="1700" spc="45" dirty="0">
                <a:latin typeface="Times New Roman"/>
                <a:cs typeface="Times New Roman"/>
              </a:rPr>
              <a:t>	</a:t>
            </a:r>
            <a:r>
              <a:rPr sz="1650" spc="35" dirty="0">
                <a:latin typeface="Symbol"/>
                <a:cs typeface="Symbol"/>
              </a:rPr>
              <a:t></a:t>
            </a:r>
            <a:r>
              <a:rPr sz="1650" spc="35" dirty="0">
                <a:latin typeface="Times New Roman"/>
                <a:cs typeface="Times New Roman"/>
              </a:rPr>
              <a:t> </a:t>
            </a:r>
            <a:r>
              <a:rPr sz="1700" i="1" spc="10" dirty="0">
                <a:latin typeface="Symbol"/>
                <a:cs typeface="Symbol"/>
              </a:rPr>
              <a:t></a:t>
            </a:r>
            <a:r>
              <a:rPr sz="1700" i="1" spc="10" dirty="0">
                <a:latin typeface="Times New Roman"/>
                <a:cs typeface="Times New Roman"/>
              </a:rPr>
              <a:t> </a:t>
            </a:r>
            <a:r>
              <a:rPr sz="1650" spc="20" dirty="0">
                <a:latin typeface="Times New Roman"/>
                <a:cs typeface="Times New Roman"/>
              </a:rPr>
              <a:t>) </a:t>
            </a:r>
            <a:r>
              <a:rPr sz="1650" spc="35" dirty="0">
                <a:latin typeface="Symbol"/>
                <a:cs typeface="Symbol"/>
              </a:rPr>
              <a:t></a:t>
            </a:r>
            <a:r>
              <a:rPr sz="1650" spc="35" dirty="0">
                <a:latin typeface="Times New Roman"/>
                <a:cs typeface="Times New Roman"/>
              </a:rPr>
              <a:t> 2.24</a:t>
            </a:r>
            <a:r>
              <a:rPr sz="1650" i="1" spc="35" dirty="0">
                <a:latin typeface="Times New Roman"/>
                <a:cs typeface="Times New Roman"/>
              </a:rPr>
              <a:t>S </a:t>
            </a:r>
            <a:r>
              <a:rPr sz="1650" spc="15" dirty="0">
                <a:latin typeface="Times New Roman"/>
                <a:cs typeface="Times New Roman"/>
              </a:rPr>
              <a:t>/</a:t>
            </a:r>
            <a:r>
              <a:rPr sz="1650" spc="-5" dirty="0">
                <a:latin typeface="Times New Roman"/>
                <a:cs typeface="Times New Roman"/>
              </a:rPr>
              <a:t> </a:t>
            </a:r>
            <a:r>
              <a:rPr sz="1650" i="1" spc="45" dirty="0">
                <a:latin typeface="Times New Roman"/>
                <a:cs typeface="Times New Roman"/>
              </a:rPr>
              <a:t>m</a:t>
            </a:r>
            <a:endParaRPr sz="1650">
              <a:latin typeface="Times New Roman"/>
              <a:cs typeface="Times New Roman"/>
            </a:endParaRPr>
          </a:p>
          <a:p>
            <a:pPr marL="133985" algn="ctr">
              <a:lnSpc>
                <a:spcPts val="860"/>
              </a:lnSpc>
              <a:tabLst>
                <a:tab pos="488315" algn="l"/>
                <a:tab pos="925194" algn="l"/>
              </a:tabLst>
            </a:pPr>
            <a:r>
              <a:rPr sz="950" i="1" spc="10" dirty="0">
                <a:latin typeface="Times New Roman"/>
                <a:cs typeface="Times New Roman"/>
              </a:rPr>
              <a:t>i	</a:t>
            </a:r>
            <a:r>
              <a:rPr sz="950" i="1" spc="25" dirty="0">
                <a:latin typeface="Times New Roman"/>
                <a:cs typeface="Times New Roman"/>
              </a:rPr>
              <a:t>n	p</a:t>
            </a:r>
            <a:endParaRPr sz="9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latin typeface="Times New Roman"/>
                <a:cs typeface="Times New Roman"/>
              </a:rPr>
              <a:t>(iii)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960224" y="7659489"/>
            <a:ext cx="833119" cy="0"/>
          </a:xfrm>
          <a:custGeom>
            <a:avLst/>
            <a:gdLst/>
            <a:ahLst/>
            <a:cxnLst/>
            <a:rect l="l" t="t" r="r" b="b"/>
            <a:pathLst>
              <a:path w="833120">
                <a:moveTo>
                  <a:pt x="0" y="0"/>
                </a:moveTo>
                <a:lnTo>
                  <a:pt x="832717" y="0"/>
                </a:lnTo>
              </a:path>
            </a:pathLst>
          </a:custGeom>
          <a:ln w="84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246323" y="7351248"/>
            <a:ext cx="25844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85" dirty="0">
                <a:latin typeface="Times New Roman"/>
                <a:cs typeface="Times New Roman"/>
              </a:rPr>
              <a:t>10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54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807377" y="7502789"/>
            <a:ext cx="11176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45" dirty="0">
                <a:latin typeface="Symbol"/>
                <a:cs typeface="Symbol"/>
              </a:rPr>
              <a:t>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807377" y="7366825"/>
            <a:ext cx="11176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45" dirty="0">
                <a:latin typeface="Symbol"/>
                <a:cs typeface="Symbol"/>
              </a:rPr>
              <a:t>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835310" y="7502789"/>
            <a:ext cx="11176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45" dirty="0">
                <a:latin typeface="Symbol"/>
                <a:cs typeface="Symbol"/>
              </a:rPr>
              <a:t>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35310" y="7680014"/>
            <a:ext cx="108394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984250" algn="l"/>
              </a:tabLst>
            </a:pPr>
            <a:r>
              <a:rPr sz="1650" spc="45" dirty="0">
                <a:latin typeface="Symbol"/>
                <a:cs typeface="Symbol"/>
              </a:rPr>
              <a:t></a:t>
            </a:r>
            <a:r>
              <a:rPr sz="1650" spc="45" dirty="0">
                <a:latin typeface="Times New Roman"/>
                <a:cs typeface="Times New Roman"/>
              </a:rPr>
              <a:t>	</a:t>
            </a:r>
            <a:r>
              <a:rPr sz="1650" spc="45" dirty="0">
                <a:latin typeface="Symbol"/>
                <a:cs typeface="Symbol"/>
              </a:rPr>
              <a:t>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835310" y="7366825"/>
            <a:ext cx="11176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45" dirty="0">
                <a:latin typeface="Symbol"/>
                <a:cs typeface="Symbol"/>
              </a:rPr>
              <a:t>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962214" y="7654336"/>
            <a:ext cx="68008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30" dirty="0">
                <a:latin typeface="Times New Roman"/>
                <a:cs typeface="Times New Roman"/>
              </a:rPr>
              <a:t>2</a:t>
            </a:r>
            <a:r>
              <a:rPr sz="1650" spc="15" dirty="0">
                <a:latin typeface="Times New Roman"/>
                <a:cs typeface="Times New Roman"/>
              </a:rPr>
              <a:t>.</a:t>
            </a:r>
            <a:r>
              <a:rPr sz="1650" spc="190" dirty="0">
                <a:latin typeface="Times New Roman"/>
                <a:cs typeface="Times New Roman"/>
              </a:rPr>
              <a:t>5</a:t>
            </a:r>
            <a:r>
              <a:rPr sz="1650" spc="110" dirty="0">
                <a:latin typeface="Symbol"/>
                <a:cs typeface="Symbol"/>
              </a:rPr>
              <a:t></a:t>
            </a:r>
            <a:r>
              <a:rPr sz="1650" spc="85" dirty="0">
                <a:latin typeface="Times New Roman"/>
                <a:cs typeface="Times New Roman"/>
              </a:rPr>
              <a:t>10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892944" y="7486800"/>
            <a:ext cx="241490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35" dirty="0">
                <a:latin typeface="Times New Roman"/>
                <a:cs typeface="Times New Roman"/>
              </a:rPr>
              <a:t>(0.4</a:t>
            </a:r>
            <a:r>
              <a:rPr sz="1650" spc="-260" dirty="0">
                <a:latin typeface="Times New Roman"/>
                <a:cs typeface="Times New Roman"/>
              </a:rPr>
              <a:t> </a:t>
            </a:r>
            <a:r>
              <a:rPr sz="1650" spc="65" dirty="0">
                <a:latin typeface="Symbol"/>
                <a:cs typeface="Symbol"/>
              </a:rPr>
              <a:t></a:t>
            </a:r>
            <a:r>
              <a:rPr sz="1650" spc="-215" dirty="0">
                <a:latin typeface="Times New Roman"/>
                <a:cs typeface="Times New Roman"/>
              </a:rPr>
              <a:t> </a:t>
            </a:r>
            <a:r>
              <a:rPr sz="1650" spc="65" dirty="0">
                <a:latin typeface="Times New Roman"/>
                <a:cs typeface="Times New Roman"/>
              </a:rPr>
              <a:t>0.15</a:t>
            </a:r>
            <a:r>
              <a:rPr sz="1650" spc="65" dirty="0">
                <a:latin typeface="Symbol"/>
                <a:cs typeface="Symbol"/>
              </a:rPr>
              <a:t></a:t>
            </a:r>
            <a:r>
              <a:rPr sz="1650" spc="65" dirty="0">
                <a:latin typeface="Times New Roman"/>
                <a:cs typeface="Times New Roman"/>
              </a:rPr>
              <a:t>10</a:t>
            </a:r>
            <a:r>
              <a:rPr sz="1425" spc="97" baseline="43859" dirty="0">
                <a:latin typeface="Symbol"/>
                <a:cs typeface="Symbol"/>
              </a:rPr>
              <a:t></a:t>
            </a:r>
            <a:r>
              <a:rPr sz="1425" spc="97" baseline="43859" dirty="0">
                <a:latin typeface="Times New Roman"/>
                <a:cs typeface="Times New Roman"/>
              </a:rPr>
              <a:t>4</a:t>
            </a:r>
            <a:r>
              <a:rPr sz="1425" spc="-142" baseline="43859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Times New Roman"/>
                <a:cs typeface="Times New Roman"/>
              </a:rPr>
              <a:t>)</a:t>
            </a:r>
            <a:r>
              <a:rPr sz="1650" spc="-60" dirty="0">
                <a:latin typeface="Times New Roman"/>
                <a:cs typeface="Times New Roman"/>
              </a:rPr>
              <a:t> </a:t>
            </a:r>
            <a:r>
              <a:rPr sz="1650" spc="65" dirty="0">
                <a:latin typeface="Symbol"/>
                <a:cs typeface="Symbol"/>
              </a:rPr>
              <a:t></a:t>
            </a:r>
            <a:r>
              <a:rPr sz="1650" spc="-120" dirty="0">
                <a:latin typeface="Times New Roman"/>
                <a:cs typeface="Times New Roman"/>
              </a:rPr>
              <a:t> </a:t>
            </a:r>
            <a:r>
              <a:rPr sz="1650" spc="20" dirty="0">
                <a:latin typeface="Times New Roman"/>
                <a:cs typeface="Times New Roman"/>
              </a:rPr>
              <a:t>5.38</a:t>
            </a:r>
            <a:r>
              <a:rPr sz="1650" i="1" spc="20" dirty="0">
                <a:latin typeface="Times New Roman"/>
                <a:cs typeface="Times New Roman"/>
              </a:rPr>
              <a:t>mA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607479" y="7648212"/>
            <a:ext cx="171450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spc="105" dirty="0">
                <a:latin typeface="Symbol"/>
                <a:cs typeface="Symbol"/>
              </a:rPr>
              <a:t></a:t>
            </a:r>
            <a:r>
              <a:rPr sz="950" spc="40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555504" y="7473999"/>
            <a:ext cx="1306830" cy="2965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i="1" spc="40" dirty="0">
                <a:latin typeface="Times New Roman"/>
                <a:cs typeface="Times New Roman"/>
              </a:rPr>
              <a:t>I</a:t>
            </a:r>
            <a:r>
              <a:rPr sz="1650" i="1" spc="105" dirty="0">
                <a:latin typeface="Times New Roman"/>
                <a:cs typeface="Times New Roman"/>
              </a:rPr>
              <a:t> </a:t>
            </a:r>
            <a:r>
              <a:rPr sz="1650" spc="65" dirty="0">
                <a:latin typeface="Symbol"/>
                <a:cs typeface="Symbol"/>
              </a:rPr>
              <a:t></a:t>
            </a:r>
            <a:r>
              <a:rPr sz="1650" spc="-210" dirty="0">
                <a:latin typeface="Times New Roman"/>
                <a:cs typeface="Times New Roman"/>
              </a:rPr>
              <a:t> </a:t>
            </a:r>
            <a:r>
              <a:rPr sz="1750" i="1" spc="50" dirty="0">
                <a:latin typeface="Symbol"/>
                <a:cs typeface="Symbol"/>
              </a:rPr>
              <a:t></a:t>
            </a:r>
            <a:r>
              <a:rPr sz="1650" i="1" spc="50" dirty="0">
                <a:latin typeface="Times New Roman"/>
                <a:cs typeface="Times New Roman"/>
              </a:rPr>
              <a:t>EA</a:t>
            </a:r>
            <a:r>
              <a:rPr sz="1650" i="1" spc="-110" dirty="0">
                <a:latin typeface="Times New Roman"/>
                <a:cs typeface="Times New Roman"/>
              </a:rPr>
              <a:t> </a:t>
            </a:r>
            <a:r>
              <a:rPr sz="1650" spc="65" dirty="0">
                <a:latin typeface="Symbol"/>
                <a:cs typeface="Symbol"/>
              </a:rPr>
              <a:t></a:t>
            </a:r>
            <a:r>
              <a:rPr sz="1650" spc="-80" dirty="0">
                <a:latin typeface="Times New Roman"/>
                <a:cs typeface="Times New Roman"/>
              </a:rPr>
              <a:t> </a:t>
            </a:r>
            <a:r>
              <a:rPr sz="1650" spc="15" dirty="0">
                <a:latin typeface="Times New Roman"/>
                <a:cs typeface="Times New Roman"/>
              </a:rPr>
              <a:t>2.24</a:t>
            </a:r>
            <a:endParaRPr sz="16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9080" y="1093977"/>
            <a:ext cx="393255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The concentration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electrons in the conduction </a:t>
            </a:r>
            <a:r>
              <a:rPr sz="1400" spc="-10" dirty="0">
                <a:latin typeface="Times New Roman"/>
                <a:cs typeface="Times New Roman"/>
              </a:rPr>
              <a:t>and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40577" y="1902467"/>
            <a:ext cx="149225" cy="1727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50" i="1" spc="65" dirty="0">
                <a:latin typeface="Times New Roman"/>
                <a:cs typeface="Times New Roman"/>
              </a:rPr>
              <a:t>E</a:t>
            </a:r>
            <a:r>
              <a:rPr sz="975" i="1" spc="44" baseline="-38461" dirty="0">
                <a:latin typeface="Times New Roman"/>
                <a:cs typeface="Times New Roman"/>
              </a:rPr>
              <a:t>c</a:t>
            </a:r>
            <a:endParaRPr sz="975" baseline="-38461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56420" y="1685731"/>
            <a:ext cx="1972310" cy="3581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i="1" spc="40" dirty="0">
                <a:latin typeface="Times New Roman"/>
                <a:cs typeface="Times New Roman"/>
              </a:rPr>
              <a:t>n</a:t>
            </a:r>
            <a:r>
              <a:rPr sz="1650" i="1" spc="-50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Symbol"/>
                <a:cs typeface="Symbol"/>
              </a:rPr>
              <a:t></a:t>
            </a:r>
            <a:r>
              <a:rPr sz="1650" spc="-25" dirty="0">
                <a:latin typeface="Times New Roman"/>
                <a:cs typeface="Times New Roman"/>
              </a:rPr>
              <a:t> </a:t>
            </a:r>
            <a:r>
              <a:rPr sz="2475" spc="104" baseline="-8417" dirty="0">
                <a:latin typeface="Symbol"/>
                <a:cs typeface="Symbol"/>
              </a:rPr>
              <a:t></a:t>
            </a:r>
            <a:r>
              <a:rPr sz="1425" spc="104" baseline="49707" dirty="0">
                <a:latin typeface="Symbol"/>
                <a:cs typeface="Symbol"/>
              </a:rPr>
              <a:t></a:t>
            </a:r>
            <a:r>
              <a:rPr sz="1425" spc="540" baseline="49707" dirty="0">
                <a:latin typeface="Times New Roman"/>
                <a:cs typeface="Times New Roman"/>
              </a:rPr>
              <a:t> </a:t>
            </a:r>
            <a:r>
              <a:rPr sz="1650" i="1" spc="55" dirty="0">
                <a:latin typeface="Times New Roman"/>
                <a:cs typeface="Times New Roman"/>
              </a:rPr>
              <a:t>N</a:t>
            </a:r>
            <a:r>
              <a:rPr sz="1650" i="1" spc="-240" dirty="0">
                <a:latin typeface="Times New Roman"/>
                <a:cs typeface="Times New Roman"/>
              </a:rPr>
              <a:t> </a:t>
            </a:r>
            <a:r>
              <a:rPr sz="1650" spc="95" dirty="0">
                <a:latin typeface="Times New Roman"/>
                <a:cs typeface="Times New Roman"/>
              </a:rPr>
              <a:t>(</a:t>
            </a:r>
            <a:r>
              <a:rPr sz="1650" i="1" spc="95" dirty="0">
                <a:latin typeface="Times New Roman"/>
                <a:cs typeface="Times New Roman"/>
              </a:rPr>
              <a:t>E</a:t>
            </a:r>
            <a:r>
              <a:rPr sz="1650" spc="95" dirty="0">
                <a:latin typeface="Times New Roman"/>
                <a:cs typeface="Times New Roman"/>
              </a:rPr>
              <a:t>)</a:t>
            </a:r>
            <a:r>
              <a:rPr sz="1650" spc="-200" dirty="0">
                <a:latin typeface="Times New Roman"/>
                <a:cs typeface="Times New Roman"/>
              </a:rPr>
              <a:t> </a:t>
            </a:r>
            <a:r>
              <a:rPr sz="1650" i="1" spc="20" dirty="0">
                <a:latin typeface="Times New Roman"/>
                <a:cs typeface="Times New Roman"/>
              </a:rPr>
              <a:t>f</a:t>
            </a:r>
            <a:r>
              <a:rPr sz="1650" i="1" spc="-30" dirty="0">
                <a:latin typeface="Times New Roman"/>
                <a:cs typeface="Times New Roman"/>
              </a:rPr>
              <a:t> </a:t>
            </a:r>
            <a:r>
              <a:rPr sz="2150" spc="40" dirty="0">
                <a:latin typeface="Symbol"/>
                <a:cs typeface="Symbol"/>
              </a:rPr>
              <a:t></a:t>
            </a:r>
            <a:r>
              <a:rPr sz="1650" i="1" spc="40" dirty="0">
                <a:latin typeface="Times New Roman"/>
                <a:cs typeface="Times New Roman"/>
              </a:rPr>
              <a:t>E</a:t>
            </a:r>
            <a:r>
              <a:rPr sz="1650" spc="40" dirty="0">
                <a:latin typeface="Times New Roman"/>
                <a:cs typeface="Times New Roman"/>
              </a:rPr>
              <a:t>,</a:t>
            </a:r>
            <a:r>
              <a:rPr sz="1650" i="1" spc="40" dirty="0">
                <a:latin typeface="Times New Roman"/>
                <a:cs typeface="Times New Roman"/>
              </a:rPr>
              <a:t>T</a:t>
            </a:r>
            <a:r>
              <a:rPr sz="1650" i="1" spc="-155" dirty="0">
                <a:latin typeface="Times New Roman"/>
                <a:cs typeface="Times New Roman"/>
              </a:rPr>
              <a:t> </a:t>
            </a:r>
            <a:r>
              <a:rPr sz="2150" spc="-20" dirty="0">
                <a:latin typeface="Symbol"/>
                <a:cs typeface="Symbol"/>
              </a:rPr>
              <a:t></a:t>
            </a:r>
            <a:r>
              <a:rPr sz="1650" i="1" spc="-20" dirty="0">
                <a:latin typeface="Times New Roman"/>
                <a:cs typeface="Times New Roman"/>
              </a:rPr>
              <a:t>dE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9080" y="3557752"/>
            <a:ext cx="5306060" cy="17970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43900"/>
              </a:lnSpc>
              <a:spcBef>
                <a:spcPts val="90"/>
              </a:spcBef>
            </a:pPr>
            <a:r>
              <a:rPr sz="1400" spc="-5" dirty="0">
                <a:latin typeface="Times New Roman"/>
                <a:cs typeface="Times New Roman"/>
              </a:rPr>
              <a:t>where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parameter </a:t>
            </a:r>
            <a:r>
              <a:rPr sz="1400" i="1" spc="-5" dirty="0">
                <a:latin typeface="Times New Roman"/>
                <a:cs typeface="Times New Roman"/>
              </a:rPr>
              <a:t>N</a:t>
            </a:r>
            <a:r>
              <a:rPr sz="1350" i="1" spc="-7" baseline="-9259" dirty="0">
                <a:latin typeface="Times New Roman"/>
                <a:cs typeface="Times New Roman"/>
              </a:rPr>
              <a:t>c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called the effective density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states function </a:t>
            </a:r>
            <a:r>
              <a:rPr sz="1400" spc="-10" dirty="0">
                <a:latin typeface="Times New Roman"/>
                <a:cs typeface="Times New Roman"/>
              </a:rPr>
              <a:t>in 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conduction band and its value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2.8×10</a:t>
            </a:r>
            <a:r>
              <a:rPr sz="1350" spc="-7" baseline="30864" dirty="0">
                <a:latin typeface="Times New Roman"/>
                <a:cs typeface="Times New Roman"/>
              </a:rPr>
              <a:t>25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Silicon and  1.04×10</a:t>
            </a:r>
            <a:r>
              <a:rPr sz="1350" spc="-7" baseline="30864" dirty="0">
                <a:latin typeface="Times New Roman"/>
                <a:cs typeface="Times New Roman"/>
              </a:rPr>
              <a:t>25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Germanium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i="1" spc="-5" dirty="0">
                <a:latin typeface="Times New Roman"/>
                <a:cs typeface="Times New Roman"/>
              </a:rPr>
              <a:t>m</a:t>
            </a:r>
            <a:r>
              <a:rPr sz="1350" i="1" spc="-7" baseline="-9259" dirty="0">
                <a:latin typeface="Times New Roman"/>
                <a:cs typeface="Times New Roman"/>
              </a:rPr>
              <a:t>n</a:t>
            </a:r>
            <a:r>
              <a:rPr sz="1350" i="1" spc="-7" baseline="30864" dirty="0">
                <a:latin typeface="Times New Roman"/>
                <a:cs typeface="Times New Roman"/>
              </a:rPr>
              <a:t>*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effective </a:t>
            </a:r>
            <a:r>
              <a:rPr sz="1400" spc="-5" dirty="0">
                <a:latin typeface="Times New Roman"/>
                <a:cs typeface="Times New Roman"/>
              </a:rPr>
              <a:t>mass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electron.</a:t>
            </a:r>
            <a:endParaRPr sz="14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735"/>
              </a:spcBef>
            </a:pPr>
            <a:r>
              <a:rPr sz="1400" spc="-5" dirty="0">
                <a:latin typeface="Times New Roman"/>
                <a:cs typeface="Times New Roman"/>
              </a:rPr>
              <a:t>Similarly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concentration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holes in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valence and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00">
              <a:latin typeface="Times New Roman"/>
              <a:cs typeface="Times New Roman"/>
            </a:endParaRPr>
          </a:p>
          <a:p>
            <a:pPr marL="1322070">
              <a:lnSpc>
                <a:spcPct val="100000"/>
              </a:lnSpc>
            </a:pPr>
            <a:r>
              <a:rPr sz="1650" i="1" spc="40" dirty="0">
                <a:latin typeface="Times New Roman"/>
                <a:cs typeface="Times New Roman"/>
              </a:rPr>
              <a:t>p</a:t>
            </a:r>
            <a:r>
              <a:rPr sz="1650" i="1" spc="5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Symbol"/>
                <a:cs typeface="Symbol"/>
              </a:rPr>
              <a:t></a:t>
            </a:r>
            <a:r>
              <a:rPr sz="1650" spc="60" dirty="0">
                <a:latin typeface="Times New Roman"/>
                <a:cs typeface="Times New Roman"/>
              </a:rPr>
              <a:t> </a:t>
            </a:r>
            <a:r>
              <a:rPr sz="1650" i="1" spc="75" dirty="0">
                <a:latin typeface="Times New Roman"/>
                <a:cs typeface="Times New Roman"/>
              </a:rPr>
              <a:t>N</a:t>
            </a:r>
            <a:r>
              <a:rPr sz="1425" i="1" spc="112" baseline="-23391" dirty="0">
                <a:latin typeface="Times New Roman"/>
                <a:cs typeface="Times New Roman"/>
              </a:rPr>
              <a:t>v</a:t>
            </a:r>
            <a:r>
              <a:rPr sz="1425" i="1" spc="187" baseline="-23391" dirty="0">
                <a:latin typeface="Times New Roman"/>
                <a:cs typeface="Times New Roman"/>
              </a:rPr>
              <a:t> </a:t>
            </a:r>
            <a:r>
              <a:rPr sz="1650" spc="50" dirty="0">
                <a:latin typeface="Times New Roman"/>
                <a:cs typeface="Times New Roman"/>
              </a:rPr>
              <a:t>exp(</a:t>
            </a:r>
            <a:r>
              <a:rPr sz="1650" spc="50" dirty="0">
                <a:latin typeface="Symbol"/>
                <a:cs typeface="Symbol"/>
              </a:rPr>
              <a:t></a:t>
            </a:r>
            <a:r>
              <a:rPr sz="1650" spc="50" dirty="0">
                <a:latin typeface="Times New Roman"/>
                <a:cs typeface="Times New Roman"/>
              </a:rPr>
              <a:t>(</a:t>
            </a:r>
            <a:r>
              <a:rPr sz="1650" i="1" spc="50" dirty="0">
                <a:latin typeface="Times New Roman"/>
                <a:cs typeface="Times New Roman"/>
              </a:rPr>
              <a:t>E</a:t>
            </a:r>
            <a:r>
              <a:rPr sz="1425" i="1" spc="75" baseline="-23391" dirty="0">
                <a:latin typeface="Times New Roman"/>
                <a:cs typeface="Times New Roman"/>
              </a:rPr>
              <a:t>F</a:t>
            </a:r>
            <a:r>
              <a:rPr sz="1425" i="1" spc="480" baseline="-23391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Symbol"/>
                <a:cs typeface="Symbol"/>
              </a:rPr>
              <a:t></a:t>
            </a:r>
            <a:r>
              <a:rPr sz="1650" spc="-65" dirty="0">
                <a:latin typeface="Times New Roman"/>
                <a:cs typeface="Times New Roman"/>
              </a:rPr>
              <a:t> </a:t>
            </a:r>
            <a:r>
              <a:rPr sz="1650" i="1" spc="30" dirty="0">
                <a:latin typeface="Times New Roman"/>
                <a:cs typeface="Times New Roman"/>
              </a:rPr>
              <a:t>E</a:t>
            </a:r>
            <a:r>
              <a:rPr sz="1425" i="1" spc="44" baseline="-23391" dirty="0">
                <a:latin typeface="Times New Roman"/>
                <a:cs typeface="Times New Roman"/>
              </a:rPr>
              <a:t>v</a:t>
            </a:r>
            <a:r>
              <a:rPr sz="1425" i="1" spc="-67" baseline="-23391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Times New Roman"/>
                <a:cs typeface="Times New Roman"/>
              </a:rPr>
              <a:t>)</a:t>
            </a:r>
            <a:r>
              <a:rPr sz="1650" spc="-190" dirty="0">
                <a:latin typeface="Times New Roman"/>
                <a:cs typeface="Times New Roman"/>
              </a:rPr>
              <a:t> </a:t>
            </a:r>
            <a:r>
              <a:rPr sz="1650" spc="20" dirty="0">
                <a:latin typeface="Times New Roman"/>
                <a:cs typeface="Times New Roman"/>
              </a:rPr>
              <a:t>/</a:t>
            </a:r>
            <a:r>
              <a:rPr sz="1650" spc="-150" dirty="0">
                <a:latin typeface="Times New Roman"/>
                <a:cs typeface="Times New Roman"/>
              </a:rPr>
              <a:t> </a:t>
            </a:r>
            <a:r>
              <a:rPr sz="1650" i="1" spc="100" dirty="0">
                <a:latin typeface="Times New Roman"/>
                <a:cs typeface="Times New Roman"/>
              </a:rPr>
              <a:t>kT</a:t>
            </a:r>
            <a:r>
              <a:rPr sz="1650" spc="100" dirty="0">
                <a:latin typeface="Times New Roman"/>
                <a:cs typeface="Times New Roman"/>
              </a:rPr>
              <a:t>)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948794" y="5883475"/>
            <a:ext cx="76835" cy="0"/>
          </a:xfrm>
          <a:custGeom>
            <a:avLst/>
            <a:gdLst/>
            <a:ahLst/>
            <a:cxnLst/>
            <a:rect l="l" t="t" r="r" b="b"/>
            <a:pathLst>
              <a:path w="76835">
                <a:moveTo>
                  <a:pt x="0" y="0"/>
                </a:moveTo>
                <a:lnTo>
                  <a:pt x="76225" y="0"/>
                </a:lnTo>
              </a:path>
            </a:pathLst>
          </a:custGeom>
          <a:ln w="42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944520" y="5700933"/>
            <a:ext cx="89535" cy="1739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spc="25" dirty="0">
                <a:latin typeface="Times New Roman"/>
                <a:cs typeface="Times New Roman"/>
              </a:rPr>
              <a:t>3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43918" y="6170738"/>
            <a:ext cx="109855" cy="2794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650" spc="25" dirty="0">
                <a:latin typeface="Symbol"/>
                <a:cs typeface="Symbol"/>
              </a:rPr>
              <a:t>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78433" y="6170738"/>
            <a:ext cx="109855" cy="2794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650" spc="25" dirty="0">
                <a:latin typeface="Symbol"/>
                <a:cs typeface="Symbol"/>
              </a:rPr>
              <a:t>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78433" y="6326690"/>
            <a:ext cx="975360" cy="2794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  <a:tabLst>
                <a:tab pos="877569" algn="l"/>
              </a:tabLst>
            </a:pPr>
            <a:r>
              <a:rPr sz="1650" spc="25" dirty="0">
                <a:latin typeface="Symbol"/>
                <a:cs typeface="Symbol"/>
              </a:rPr>
              <a:t></a:t>
            </a:r>
            <a:r>
              <a:rPr sz="1650" spc="25" dirty="0">
                <a:latin typeface="Times New Roman"/>
                <a:cs typeface="Times New Roman"/>
              </a:rPr>
              <a:t>	</a:t>
            </a:r>
            <a:r>
              <a:rPr sz="1650" spc="25" dirty="0">
                <a:latin typeface="Symbol"/>
                <a:cs typeface="Symbol"/>
              </a:rPr>
              <a:t>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55995" y="6115765"/>
            <a:ext cx="207010" cy="2794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475" i="1" spc="142" baseline="-25252" dirty="0">
                <a:latin typeface="Times New Roman"/>
                <a:cs typeface="Times New Roman"/>
              </a:rPr>
              <a:t>h</a:t>
            </a:r>
            <a:r>
              <a:rPr sz="950" spc="25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421823" y="6043759"/>
            <a:ext cx="1532255" cy="2794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  <a:tabLst>
                <a:tab pos="294005" algn="l"/>
                <a:tab pos="1078865" algn="l"/>
                <a:tab pos="1407160" algn="l"/>
              </a:tabLst>
            </a:pPr>
            <a:r>
              <a:rPr sz="1650" i="1" spc="50" dirty="0">
                <a:latin typeface="Times New Roman"/>
                <a:cs typeface="Times New Roman"/>
              </a:rPr>
              <a:t>N	</a:t>
            </a:r>
            <a:r>
              <a:rPr sz="1650" spc="40" dirty="0">
                <a:latin typeface="Symbol"/>
                <a:cs typeface="Symbol"/>
              </a:rPr>
              <a:t></a:t>
            </a:r>
            <a:r>
              <a:rPr sz="1650" spc="-35" dirty="0">
                <a:latin typeface="Times New Roman"/>
                <a:cs typeface="Times New Roman"/>
              </a:rPr>
              <a:t> </a:t>
            </a:r>
            <a:r>
              <a:rPr sz="1650" spc="5" dirty="0">
                <a:latin typeface="Times New Roman"/>
                <a:cs typeface="Times New Roman"/>
              </a:rPr>
              <a:t>2</a:t>
            </a:r>
            <a:r>
              <a:rPr sz="2475" spc="37" baseline="20202" dirty="0">
                <a:latin typeface="Symbol"/>
                <a:cs typeface="Symbol"/>
              </a:rPr>
              <a:t></a:t>
            </a:r>
            <a:r>
              <a:rPr sz="2475" spc="-292" baseline="20202" dirty="0">
                <a:latin typeface="Times New Roman"/>
                <a:cs typeface="Times New Roman"/>
              </a:rPr>
              <a:t> </a:t>
            </a:r>
            <a:r>
              <a:rPr sz="1425" i="1" u="sng" spc="15" baseline="4678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25" i="1" u="sng" baseline="4678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25" i="1" u="sng" spc="37" baseline="4678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</a:t>
            </a:r>
            <a:r>
              <a:rPr sz="1425" i="1" u="sng" baseline="4678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25" i="1" spc="-37" baseline="46783" dirty="0">
                <a:latin typeface="Times New Roman"/>
                <a:cs typeface="Times New Roman"/>
              </a:rPr>
              <a:t> </a:t>
            </a:r>
            <a:r>
              <a:rPr sz="2475" spc="37" baseline="20202" dirty="0">
                <a:latin typeface="Symbol"/>
                <a:cs typeface="Symbol"/>
              </a:rPr>
              <a:t></a:t>
            </a:r>
            <a:endParaRPr sz="2475" baseline="20202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76926" y="6226319"/>
            <a:ext cx="82550" cy="1739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i="1" spc="25" dirty="0">
                <a:latin typeface="Times New Roman"/>
                <a:cs typeface="Times New Roman"/>
              </a:rPr>
              <a:t>v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978433" y="5832466"/>
            <a:ext cx="1056005" cy="2940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475" spc="37" baseline="3367" dirty="0">
                <a:latin typeface="Symbol"/>
                <a:cs typeface="Symbol"/>
              </a:rPr>
              <a:t></a:t>
            </a:r>
            <a:r>
              <a:rPr sz="2475" spc="37" baseline="3367" dirty="0">
                <a:latin typeface="Times New Roman"/>
                <a:cs typeface="Times New Roman"/>
              </a:rPr>
              <a:t> </a:t>
            </a:r>
            <a:r>
              <a:rPr sz="1650" spc="-10" dirty="0">
                <a:latin typeface="Times New Roman"/>
                <a:cs typeface="Times New Roman"/>
              </a:rPr>
              <a:t>2</a:t>
            </a:r>
            <a:r>
              <a:rPr sz="1750" i="1" spc="-10" dirty="0">
                <a:latin typeface="Symbol"/>
                <a:cs typeface="Symbol"/>
              </a:rPr>
              <a:t></a:t>
            </a:r>
            <a:r>
              <a:rPr sz="1650" i="1" spc="-10" dirty="0">
                <a:latin typeface="Times New Roman"/>
                <a:cs typeface="Times New Roman"/>
              </a:rPr>
              <a:t>m</a:t>
            </a:r>
            <a:r>
              <a:rPr sz="1425" spc="-15" baseline="43859" dirty="0">
                <a:latin typeface="Times New Roman"/>
                <a:cs typeface="Times New Roman"/>
              </a:rPr>
              <a:t>* </a:t>
            </a:r>
            <a:r>
              <a:rPr sz="1650" i="1" spc="60" dirty="0">
                <a:latin typeface="Times New Roman"/>
                <a:cs typeface="Times New Roman"/>
              </a:rPr>
              <a:t>kT</a:t>
            </a:r>
            <a:r>
              <a:rPr sz="1650" i="1" spc="-204" dirty="0">
                <a:latin typeface="Times New Roman"/>
                <a:cs typeface="Times New Roman"/>
              </a:rPr>
              <a:t> </a:t>
            </a:r>
            <a:r>
              <a:rPr sz="2475" spc="135" baseline="3367" dirty="0">
                <a:latin typeface="Symbol"/>
                <a:cs typeface="Symbol"/>
              </a:rPr>
              <a:t></a:t>
            </a:r>
            <a:r>
              <a:rPr sz="1425" spc="135" baseline="26315" dirty="0">
                <a:latin typeface="Times New Roman"/>
                <a:cs typeface="Times New Roman"/>
              </a:rPr>
              <a:t>2</a:t>
            </a:r>
            <a:endParaRPr sz="1425" baseline="26315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588581" y="2954860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5703" y="0"/>
                </a:lnTo>
              </a:path>
            </a:pathLst>
          </a:custGeom>
          <a:ln w="42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156367" y="2354274"/>
            <a:ext cx="2408555" cy="591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50" i="1" spc="45" dirty="0">
                <a:latin typeface="Times New Roman"/>
                <a:cs typeface="Times New Roman"/>
              </a:rPr>
              <a:t>n</a:t>
            </a:r>
            <a:r>
              <a:rPr sz="1650" i="1" spc="-25" dirty="0">
                <a:latin typeface="Times New Roman"/>
                <a:cs typeface="Times New Roman"/>
              </a:rPr>
              <a:t> </a:t>
            </a:r>
            <a:r>
              <a:rPr sz="1650" spc="50" dirty="0">
                <a:latin typeface="Symbol"/>
                <a:cs typeface="Symbol"/>
              </a:rPr>
              <a:t></a:t>
            </a:r>
            <a:r>
              <a:rPr sz="1650" spc="45" dirty="0">
                <a:latin typeface="Times New Roman"/>
                <a:cs typeface="Times New Roman"/>
              </a:rPr>
              <a:t> </a:t>
            </a:r>
            <a:r>
              <a:rPr sz="1650" i="1" spc="75" dirty="0">
                <a:latin typeface="Times New Roman"/>
                <a:cs typeface="Times New Roman"/>
              </a:rPr>
              <a:t>N</a:t>
            </a:r>
            <a:r>
              <a:rPr sz="1425" i="1" spc="112" baseline="-23391" dirty="0">
                <a:latin typeface="Times New Roman"/>
                <a:cs typeface="Times New Roman"/>
              </a:rPr>
              <a:t>c</a:t>
            </a:r>
            <a:r>
              <a:rPr sz="1425" i="1" spc="157" baseline="-23391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Times New Roman"/>
                <a:cs typeface="Times New Roman"/>
              </a:rPr>
              <a:t>exp(</a:t>
            </a:r>
            <a:r>
              <a:rPr sz="1650" spc="45" dirty="0">
                <a:latin typeface="Symbol"/>
                <a:cs typeface="Symbol"/>
              </a:rPr>
              <a:t></a:t>
            </a:r>
            <a:r>
              <a:rPr sz="1650" spc="45" dirty="0">
                <a:latin typeface="Times New Roman"/>
                <a:cs typeface="Times New Roman"/>
              </a:rPr>
              <a:t>(</a:t>
            </a:r>
            <a:r>
              <a:rPr sz="1650" i="1" spc="45" dirty="0">
                <a:latin typeface="Times New Roman"/>
                <a:cs typeface="Times New Roman"/>
              </a:rPr>
              <a:t>E</a:t>
            </a:r>
            <a:r>
              <a:rPr sz="1425" i="1" spc="67" baseline="-23391" dirty="0">
                <a:latin typeface="Times New Roman"/>
                <a:cs typeface="Times New Roman"/>
              </a:rPr>
              <a:t>c</a:t>
            </a:r>
            <a:r>
              <a:rPr sz="1425" i="1" spc="352" baseline="-23391" dirty="0">
                <a:latin typeface="Times New Roman"/>
                <a:cs typeface="Times New Roman"/>
              </a:rPr>
              <a:t> </a:t>
            </a:r>
            <a:r>
              <a:rPr sz="1650" spc="50" dirty="0">
                <a:latin typeface="Symbol"/>
                <a:cs typeface="Symbol"/>
              </a:rPr>
              <a:t></a:t>
            </a:r>
            <a:r>
              <a:rPr sz="1650" spc="-75" dirty="0">
                <a:latin typeface="Times New Roman"/>
                <a:cs typeface="Times New Roman"/>
              </a:rPr>
              <a:t> </a:t>
            </a:r>
            <a:r>
              <a:rPr sz="1650" i="1" spc="55" dirty="0">
                <a:latin typeface="Times New Roman"/>
                <a:cs typeface="Times New Roman"/>
              </a:rPr>
              <a:t>E</a:t>
            </a:r>
            <a:r>
              <a:rPr sz="1425" i="1" spc="82" baseline="-23391" dirty="0">
                <a:latin typeface="Times New Roman"/>
                <a:cs typeface="Times New Roman"/>
              </a:rPr>
              <a:t>F</a:t>
            </a:r>
            <a:r>
              <a:rPr sz="1425" i="1" spc="44" baseline="-23391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Times New Roman"/>
                <a:cs typeface="Times New Roman"/>
              </a:rPr>
              <a:t>)</a:t>
            </a:r>
            <a:r>
              <a:rPr sz="1650" spc="-200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Times New Roman"/>
                <a:cs typeface="Times New Roman"/>
              </a:rPr>
              <a:t>/</a:t>
            </a:r>
            <a:r>
              <a:rPr sz="1650" spc="-155" dirty="0">
                <a:latin typeface="Times New Roman"/>
                <a:cs typeface="Times New Roman"/>
              </a:rPr>
              <a:t> </a:t>
            </a:r>
            <a:r>
              <a:rPr sz="1650" i="1" spc="100" dirty="0">
                <a:latin typeface="Times New Roman"/>
                <a:cs typeface="Times New Roman"/>
              </a:rPr>
              <a:t>kT</a:t>
            </a:r>
            <a:r>
              <a:rPr sz="1650" spc="100" dirty="0">
                <a:latin typeface="Times New Roman"/>
                <a:cs typeface="Times New Roman"/>
              </a:rPr>
              <a:t>)</a:t>
            </a:r>
            <a:endParaRPr sz="1650">
              <a:latin typeface="Times New Roman"/>
              <a:cs typeface="Times New Roman"/>
            </a:endParaRPr>
          </a:p>
          <a:p>
            <a:pPr marL="537210" algn="ctr">
              <a:lnSpc>
                <a:spcPct val="100000"/>
              </a:lnSpc>
              <a:spcBef>
                <a:spcPts val="1335"/>
              </a:spcBef>
            </a:pPr>
            <a:r>
              <a:rPr sz="950" spc="35" dirty="0">
                <a:latin typeface="Times New Roman"/>
                <a:cs typeface="Times New Roman"/>
              </a:rPr>
              <a:t>3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55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2484150" y="3212964"/>
            <a:ext cx="11112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spc="35" dirty="0">
                <a:latin typeface="Symbol"/>
                <a:cs typeface="Symbol"/>
              </a:rPr>
              <a:t>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39471" y="3212964"/>
            <a:ext cx="11112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spc="35" dirty="0">
                <a:latin typeface="Symbol"/>
                <a:cs typeface="Symbol"/>
              </a:rPr>
              <a:t>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39471" y="3348799"/>
            <a:ext cx="95567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857250" algn="l"/>
              </a:tabLst>
            </a:pPr>
            <a:r>
              <a:rPr sz="1650" spc="35" dirty="0">
                <a:latin typeface="Symbol"/>
                <a:cs typeface="Symbol"/>
              </a:rPr>
              <a:t></a:t>
            </a:r>
            <a:r>
              <a:rPr sz="1650" spc="35" dirty="0">
                <a:latin typeface="Times New Roman"/>
                <a:cs typeface="Times New Roman"/>
              </a:rPr>
              <a:t>	</a:t>
            </a:r>
            <a:r>
              <a:rPr sz="1650" spc="35" dirty="0">
                <a:latin typeface="Symbol"/>
                <a:cs typeface="Symbol"/>
              </a:rPr>
              <a:t>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06828" y="3162452"/>
            <a:ext cx="20764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75" i="1" spc="135" baseline="-25252" dirty="0">
                <a:latin typeface="Times New Roman"/>
                <a:cs typeface="Times New Roman"/>
              </a:rPr>
              <a:t>h</a:t>
            </a:r>
            <a:r>
              <a:rPr sz="950" spc="35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085988" y="3090289"/>
            <a:ext cx="150939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292100" algn="l"/>
                <a:tab pos="1058545" algn="l"/>
                <a:tab pos="1383030" algn="l"/>
              </a:tabLst>
            </a:pPr>
            <a:r>
              <a:rPr sz="1650" i="1" spc="65" dirty="0">
                <a:latin typeface="Times New Roman"/>
                <a:cs typeface="Times New Roman"/>
              </a:rPr>
              <a:t>N	</a:t>
            </a:r>
            <a:r>
              <a:rPr sz="1650" spc="50" dirty="0">
                <a:latin typeface="Symbol"/>
                <a:cs typeface="Symbol"/>
              </a:rPr>
              <a:t></a:t>
            </a:r>
            <a:r>
              <a:rPr sz="1650" spc="-50" dirty="0">
                <a:latin typeface="Times New Roman"/>
                <a:cs typeface="Times New Roman"/>
              </a:rPr>
              <a:t> </a:t>
            </a:r>
            <a:r>
              <a:rPr sz="1650" spc="-5" dirty="0">
                <a:latin typeface="Times New Roman"/>
                <a:cs typeface="Times New Roman"/>
              </a:rPr>
              <a:t>2</a:t>
            </a:r>
            <a:r>
              <a:rPr sz="2475" spc="52" baseline="13468" dirty="0">
                <a:latin typeface="Symbol"/>
                <a:cs typeface="Symbol"/>
              </a:rPr>
              <a:t></a:t>
            </a:r>
            <a:r>
              <a:rPr sz="2475" spc="-307" baseline="13468" dirty="0">
                <a:latin typeface="Times New Roman"/>
                <a:cs typeface="Times New Roman"/>
              </a:rPr>
              <a:t> </a:t>
            </a:r>
            <a:r>
              <a:rPr sz="1425" i="1" u="sng" spc="22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25" i="1" u="sng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25" i="1" u="sng" spc="52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1425" i="1" u="sng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25" i="1" spc="-37" baseline="35087" dirty="0">
                <a:latin typeface="Times New Roman"/>
                <a:cs typeface="Times New Roman"/>
              </a:rPr>
              <a:t> </a:t>
            </a:r>
            <a:r>
              <a:rPr sz="2475" spc="52" baseline="13468" dirty="0">
                <a:latin typeface="Symbol"/>
                <a:cs typeface="Symbol"/>
              </a:rPr>
              <a:t></a:t>
            </a:r>
            <a:endParaRPr sz="2475" baseline="13468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40060" y="3273426"/>
            <a:ext cx="83185" cy="1739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30" dirty="0">
                <a:latin typeface="Times New Roman"/>
                <a:cs typeface="Times New Roman"/>
              </a:rPr>
              <a:t>c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39471" y="2903276"/>
            <a:ext cx="1035685" cy="2952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75" spc="52" baseline="3367" dirty="0">
                <a:latin typeface="Symbol"/>
                <a:cs typeface="Symbol"/>
              </a:rPr>
              <a:t></a:t>
            </a:r>
            <a:r>
              <a:rPr sz="2475" spc="52" baseline="3367" dirty="0">
                <a:latin typeface="Times New Roman"/>
                <a:cs typeface="Times New Roman"/>
              </a:rPr>
              <a:t> </a:t>
            </a:r>
            <a:r>
              <a:rPr sz="1650" spc="20" dirty="0">
                <a:latin typeface="Times New Roman"/>
                <a:cs typeface="Times New Roman"/>
              </a:rPr>
              <a:t>2</a:t>
            </a:r>
            <a:r>
              <a:rPr sz="1750" i="1" spc="20" dirty="0">
                <a:latin typeface="Symbol"/>
                <a:cs typeface="Symbol"/>
              </a:rPr>
              <a:t></a:t>
            </a:r>
            <a:r>
              <a:rPr sz="1650" i="1" spc="20" dirty="0">
                <a:latin typeface="Times New Roman"/>
                <a:cs typeface="Times New Roman"/>
              </a:rPr>
              <a:t>m</a:t>
            </a:r>
            <a:r>
              <a:rPr sz="1425" spc="30" baseline="43859" dirty="0">
                <a:latin typeface="Times New Roman"/>
                <a:cs typeface="Times New Roman"/>
              </a:rPr>
              <a:t>*</a:t>
            </a:r>
            <a:r>
              <a:rPr sz="1650" i="1" spc="20" dirty="0">
                <a:latin typeface="Times New Roman"/>
                <a:cs typeface="Times New Roman"/>
              </a:rPr>
              <a:t>kT</a:t>
            </a:r>
            <a:r>
              <a:rPr sz="1650" i="1" spc="-200" dirty="0">
                <a:latin typeface="Times New Roman"/>
                <a:cs typeface="Times New Roman"/>
              </a:rPr>
              <a:t> </a:t>
            </a:r>
            <a:r>
              <a:rPr sz="2475" spc="135" baseline="3367" dirty="0">
                <a:latin typeface="Symbol"/>
                <a:cs typeface="Symbol"/>
              </a:rPr>
              <a:t></a:t>
            </a:r>
            <a:r>
              <a:rPr sz="1425" spc="135" baseline="26315" dirty="0">
                <a:latin typeface="Times New Roman"/>
                <a:cs typeface="Times New Roman"/>
              </a:rPr>
              <a:t>2</a:t>
            </a:r>
            <a:endParaRPr sz="1425" baseline="26315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29080" y="6622770"/>
            <a:ext cx="5305425" cy="2139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439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The parameter </a:t>
            </a:r>
            <a:r>
              <a:rPr sz="1400" i="1" dirty="0">
                <a:latin typeface="Times New Roman"/>
                <a:cs typeface="Times New Roman"/>
              </a:rPr>
              <a:t>N</a:t>
            </a:r>
            <a:r>
              <a:rPr sz="1350" i="1" baseline="-9259" dirty="0">
                <a:latin typeface="Times New Roman"/>
                <a:cs typeface="Times New Roman"/>
              </a:rPr>
              <a:t>v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called the effective density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states function in the  valence band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its value is 1.04×10</a:t>
            </a:r>
            <a:r>
              <a:rPr sz="1350" spc="-7" baseline="30864" dirty="0">
                <a:latin typeface="Times New Roman"/>
                <a:cs typeface="Times New Roman"/>
              </a:rPr>
              <a:t>25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Silicon and 6×10</a:t>
            </a:r>
            <a:r>
              <a:rPr sz="1350" spc="-7" baseline="30864" dirty="0">
                <a:latin typeface="Times New Roman"/>
                <a:cs typeface="Times New Roman"/>
              </a:rPr>
              <a:t>24</a:t>
            </a:r>
            <a:r>
              <a:rPr sz="1400" spc="-5" dirty="0">
                <a:latin typeface="Times New Roman"/>
                <a:cs typeface="Times New Roman"/>
              </a:rPr>
              <a:t>/m</a:t>
            </a:r>
            <a:r>
              <a:rPr sz="1350" spc="-7" baseline="30864" dirty="0">
                <a:latin typeface="Times New Roman"/>
                <a:cs typeface="Times New Roman"/>
              </a:rPr>
              <a:t>3 </a:t>
            </a:r>
            <a:r>
              <a:rPr sz="1400" dirty="0">
                <a:latin typeface="Times New Roman"/>
                <a:cs typeface="Times New Roman"/>
              </a:rPr>
              <a:t>for  </a:t>
            </a:r>
            <a:r>
              <a:rPr sz="1400" spc="-5" dirty="0">
                <a:latin typeface="Times New Roman"/>
                <a:cs typeface="Times New Roman"/>
              </a:rPr>
              <a:t>Germanium,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i="1" spc="-5" dirty="0">
                <a:latin typeface="Times New Roman"/>
                <a:cs typeface="Times New Roman"/>
              </a:rPr>
              <a:t>m</a:t>
            </a:r>
            <a:r>
              <a:rPr sz="1350" i="1" spc="-7" baseline="-9259" dirty="0">
                <a:latin typeface="Times New Roman"/>
                <a:cs typeface="Times New Roman"/>
              </a:rPr>
              <a:t>n</a:t>
            </a:r>
            <a:r>
              <a:rPr sz="1350" i="1" spc="-7" baseline="30864" dirty="0">
                <a:latin typeface="Times New Roman"/>
                <a:cs typeface="Times New Roman"/>
              </a:rPr>
              <a:t>* </a:t>
            </a:r>
            <a:r>
              <a:rPr sz="1400" dirty="0">
                <a:latin typeface="Times New Roman"/>
                <a:cs typeface="Times New Roman"/>
              </a:rPr>
              <a:t>is the </a:t>
            </a:r>
            <a:r>
              <a:rPr sz="1400" spc="-5" dirty="0">
                <a:latin typeface="Times New Roman"/>
                <a:cs typeface="Times New Roman"/>
              </a:rPr>
              <a:t>effective mass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1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hole.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ts val="1645"/>
              </a:lnSpc>
            </a:pP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intrinsic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semiconductor</a:t>
            </a:r>
            <a:endParaRPr sz="1400">
              <a:latin typeface="Times New Roman"/>
              <a:cs typeface="Times New Roman"/>
            </a:endParaRPr>
          </a:p>
          <a:p>
            <a:pPr marR="463550" algn="ctr">
              <a:lnSpc>
                <a:spcPts val="1645"/>
              </a:lnSpc>
            </a:pPr>
            <a:r>
              <a:rPr sz="1400" i="1" dirty="0">
                <a:latin typeface="Times New Roman"/>
                <a:cs typeface="Times New Roman"/>
              </a:rPr>
              <a:t>n</a:t>
            </a:r>
            <a:r>
              <a:rPr sz="1350" i="1" baseline="-9259" dirty="0">
                <a:latin typeface="Times New Roman"/>
                <a:cs typeface="Times New Roman"/>
              </a:rPr>
              <a:t>i</a:t>
            </a:r>
            <a:r>
              <a:rPr sz="1400" i="1" dirty="0">
                <a:latin typeface="Times New Roman"/>
                <a:cs typeface="Times New Roman"/>
              </a:rPr>
              <a:t>=p</a:t>
            </a:r>
            <a:r>
              <a:rPr sz="1350" i="1" baseline="-9259" dirty="0">
                <a:latin typeface="Times New Roman"/>
                <a:cs typeface="Times New Roman"/>
              </a:rPr>
              <a:t>i</a:t>
            </a:r>
            <a:endParaRPr sz="1350" baseline="-9259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00">
              <a:latin typeface="Times New Roman"/>
              <a:cs typeface="Times New Roman"/>
            </a:endParaRPr>
          </a:p>
          <a:p>
            <a:pPr marL="158750">
              <a:lnSpc>
                <a:spcPct val="100000"/>
              </a:lnSpc>
            </a:pPr>
            <a:r>
              <a:rPr sz="1650" i="1" spc="75" dirty="0">
                <a:latin typeface="Times New Roman"/>
                <a:cs typeface="Times New Roman"/>
              </a:rPr>
              <a:t>N</a:t>
            </a:r>
            <a:r>
              <a:rPr sz="1425" i="1" spc="112" baseline="-23391" dirty="0">
                <a:latin typeface="Times New Roman"/>
                <a:cs typeface="Times New Roman"/>
              </a:rPr>
              <a:t>c</a:t>
            </a:r>
            <a:r>
              <a:rPr sz="1425" i="1" spc="165" baseline="-23391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Times New Roman"/>
                <a:cs typeface="Times New Roman"/>
              </a:rPr>
              <a:t>exp(</a:t>
            </a:r>
            <a:r>
              <a:rPr sz="1650" spc="45" dirty="0">
                <a:latin typeface="Symbol"/>
                <a:cs typeface="Symbol"/>
              </a:rPr>
              <a:t></a:t>
            </a:r>
            <a:r>
              <a:rPr sz="1650" spc="45" dirty="0">
                <a:latin typeface="Times New Roman"/>
                <a:cs typeface="Times New Roman"/>
              </a:rPr>
              <a:t>(</a:t>
            </a:r>
            <a:r>
              <a:rPr sz="1650" i="1" spc="45" dirty="0">
                <a:latin typeface="Times New Roman"/>
                <a:cs typeface="Times New Roman"/>
              </a:rPr>
              <a:t>E</a:t>
            </a:r>
            <a:r>
              <a:rPr sz="1425" i="1" spc="67" baseline="-23391" dirty="0">
                <a:latin typeface="Times New Roman"/>
                <a:cs typeface="Times New Roman"/>
              </a:rPr>
              <a:t>c</a:t>
            </a:r>
            <a:r>
              <a:rPr sz="1425" i="1" spc="367" baseline="-23391" dirty="0">
                <a:latin typeface="Times New Roman"/>
                <a:cs typeface="Times New Roman"/>
              </a:rPr>
              <a:t> </a:t>
            </a:r>
            <a:r>
              <a:rPr sz="1650" spc="50" dirty="0">
                <a:latin typeface="Symbol"/>
                <a:cs typeface="Symbol"/>
              </a:rPr>
              <a:t></a:t>
            </a:r>
            <a:r>
              <a:rPr sz="1650" spc="-65" dirty="0">
                <a:latin typeface="Times New Roman"/>
                <a:cs typeface="Times New Roman"/>
              </a:rPr>
              <a:t> </a:t>
            </a:r>
            <a:r>
              <a:rPr sz="1650" i="1" spc="55" dirty="0">
                <a:latin typeface="Times New Roman"/>
                <a:cs typeface="Times New Roman"/>
              </a:rPr>
              <a:t>E</a:t>
            </a:r>
            <a:r>
              <a:rPr sz="1425" i="1" spc="82" baseline="-23391" dirty="0">
                <a:latin typeface="Times New Roman"/>
                <a:cs typeface="Times New Roman"/>
              </a:rPr>
              <a:t>F</a:t>
            </a:r>
            <a:r>
              <a:rPr sz="1425" i="1" spc="44" baseline="-23391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Times New Roman"/>
                <a:cs typeface="Times New Roman"/>
              </a:rPr>
              <a:t>)</a:t>
            </a:r>
            <a:r>
              <a:rPr sz="1650" spc="-195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Times New Roman"/>
                <a:cs typeface="Times New Roman"/>
              </a:rPr>
              <a:t>/</a:t>
            </a:r>
            <a:r>
              <a:rPr sz="1650" spc="-150" dirty="0">
                <a:latin typeface="Times New Roman"/>
                <a:cs typeface="Times New Roman"/>
              </a:rPr>
              <a:t> </a:t>
            </a:r>
            <a:r>
              <a:rPr sz="1650" i="1" spc="100" dirty="0">
                <a:latin typeface="Times New Roman"/>
                <a:cs typeface="Times New Roman"/>
              </a:rPr>
              <a:t>kT</a:t>
            </a:r>
            <a:r>
              <a:rPr sz="1650" spc="100" dirty="0">
                <a:latin typeface="Times New Roman"/>
                <a:cs typeface="Times New Roman"/>
              </a:rPr>
              <a:t>)</a:t>
            </a:r>
            <a:r>
              <a:rPr sz="1650" spc="-30" dirty="0">
                <a:latin typeface="Times New Roman"/>
                <a:cs typeface="Times New Roman"/>
              </a:rPr>
              <a:t> </a:t>
            </a:r>
            <a:r>
              <a:rPr sz="1650" spc="50" dirty="0">
                <a:latin typeface="Symbol"/>
                <a:cs typeface="Symbol"/>
              </a:rPr>
              <a:t></a:t>
            </a:r>
            <a:r>
              <a:rPr sz="1650" spc="60" dirty="0">
                <a:latin typeface="Times New Roman"/>
                <a:cs typeface="Times New Roman"/>
              </a:rPr>
              <a:t> </a:t>
            </a:r>
            <a:r>
              <a:rPr sz="1650" i="1" spc="75" dirty="0">
                <a:latin typeface="Times New Roman"/>
                <a:cs typeface="Times New Roman"/>
              </a:rPr>
              <a:t>N</a:t>
            </a:r>
            <a:r>
              <a:rPr sz="1425" i="1" spc="112" baseline="-23391" dirty="0">
                <a:latin typeface="Times New Roman"/>
                <a:cs typeface="Times New Roman"/>
              </a:rPr>
              <a:t>v</a:t>
            </a:r>
            <a:r>
              <a:rPr sz="1425" i="1" spc="172" baseline="-23391" dirty="0">
                <a:latin typeface="Times New Roman"/>
                <a:cs typeface="Times New Roman"/>
              </a:rPr>
              <a:t> </a:t>
            </a:r>
            <a:r>
              <a:rPr sz="1650" spc="50" dirty="0">
                <a:latin typeface="Times New Roman"/>
                <a:cs typeface="Times New Roman"/>
              </a:rPr>
              <a:t>exp(</a:t>
            </a:r>
            <a:r>
              <a:rPr sz="1650" spc="50" dirty="0">
                <a:latin typeface="Symbol"/>
                <a:cs typeface="Symbol"/>
              </a:rPr>
              <a:t></a:t>
            </a:r>
            <a:r>
              <a:rPr sz="1650" spc="50" dirty="0">
                <a:latin typeface="Times New Roman"/>
                <a:cs typeface="Times New Roman"/>
              </a:rPr>
              <a:t>(</a:t>
            </a:r>
            <a:r>
              <a:rPr sz="1650" i="1" spc="50" dirty="0">
                <a:latin typeface="Times New Roman"/>
                <a:cs typeface="Times New Roman"/>
              </a:rPr>
              <a:t>E</a:t>
            </a:r>
            <a:r>
              <a:rPr sz="1425" i="1" spc="75" baseline="-23391" dirty="0">
                <a:latin typeface="Times New Roman"/>
                <a:cs typeface="Times New Roman"/>
              </a:rPr>
              <a:t>F</a:t>
            </a:r>
            <a:r>
              <a:rPr sz="1425" i="1" spc="480" baseline="-23391" dirty="0">
                <a:latin typeface="Times New Roman"/>
                <a:cs typeface="Times New Roman"/>
              </a:rPr>
              <a:t> </a:t>
            </a:r>
            <a:r>
              <a:rPr sz="1650" spc="50" dirty="0">
                <a:latin typeface="Symbol"/>
                <a:cs typeface="Symbol"/>
              </a:rPr>
              <a:t></a:t>
            </a:r>
            <a:r>
              <a:rPr sz="1650" spc="-65" dirty="0">
                <a:latin typeface="Times New Roman"/>
                <a:cs typeface="Times New Roman"/>
              </a:rPr>
              <a:t> </a:t>
            </a:r>
            <a:r>
              <a:rPr sz="1650" i="1" spc="30" dirty="0">
                <a:latin typeface="Times New Roman"/>
                <a:cs typeface="Times New Roman"/>
              </a:rPr>
              <a:t>E</a:t>
            </a:r>
            <a:r>
              <a:rPr sz="1425" i="1" spc="44" baseline="-23391" dirty="0">
                <a:latin typeface="Times New Roman"/>
                <a:cs typeface="Times New Roman"/>
              </a:rPr>
              <a:t>v</a:t>
            </a:r>
            <a:r>
              <a:rPr sz="1425" i="1" spc="-67" baseline="-23391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Times New Roman"/>
                <a:cs typeface="Times New Roman"/>
              </a:rPr>
              <a:t>)</a:t>
            </a:r>
            <a:r>
              <a:rPr sz="1650" spc="-195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Times New Roman"/>
                <a:cs typeface="Times New Roman"/>
              </a:rPr>
              <a:t>/</a:t>
            </a:r>
            <a:r>
              <a:rPr sz="1650" spc="-150" dirty="0">
                <a:latin typeface="Times New Roman"/>
                <a:cs typeface="Times New Roman"/>
              </a:rPr>
              <a:t> </a:t>
            </a:r>
            <a:r>
              <a:rPr sz="1650" i="1" spc="100" dirty="0">
                <a:latin typeface="Times New Roman"/>
                <a:cs typeface="Times New Roman"/>
              </a:rPr>
              <a:t>kT</a:t>
            </a:r>
            <a:r>
              <a:rPr sz="1650" spc="100" dirty="0">
                <a:latin typeface="Times New Roman"/>
                <a:cs typeface="Times New Roman"/>
              </a:rPr>
              <a:t>)</a:t>
            </a:r>
            <a:endParaRPr sz="16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9080" y="4682464"/>
            <a:ext cx="5217795" cy="63817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400" spc="-5" dirty="0">
                <a:latin typeface="Times New Roman"/>
                <a:cs typeface="Times New Roman"/>
              </a:rPr>
              <a:t>The first </a:t>
            </a:r>
            <a:r>
              <a:rPr sz="1400" dirty="0">
                <a:latin typeface="Times New Roman"/>
                <a:cs typeface="Times New Roman"/>
              </a:rPr>
              <a:t>term </a:t>
            </a:r>
            <a:r>
              <a:rPr sz="1400" i="1" dirty="0">
                <a:latin typeface="Times New Roman"/>
                <a:cs typeface="Times New Roman"/>
              </a:rPr>
              <a:t>(E</a:t>
            </a:r>
            <a:r>
              <a:rPr sz="1350" i="1" baseline="-9259" dirty="0">
                <a:latin typeface="Times New Roman"/>
                <a:cs typeface="Times New Roman"/>
              </a:rPr>
              <a:t>c</a:t>
            </a:r>
            <a:r>
              <a:rPr sz="1400" i="1" dirty="0">
                <a:latin typeface="Times New Roman"/>
                <a:cs typeface="Times New Roman"/>
              </a:rPr>
              <a:t>+E</a:t>
            </a:r>
            <a:r>
              <a:rPr sz="1350" i="1" baseline="-9259" dirty="0">
                <a:latin typeface="Times New Roman"/>
                <a:cs typeface="Times New Roman"/>
              </a:rPr>
              <a:t>v</a:t>
            </a:r>
            <a:r>
              <a:rPr sz="1400" i="1" dirty="0">
                <a:latin typeface="Times New Roman"/>
                <a:cs typeface="Times New Roman"/>
              </a:rPr>
              <a:t>/2)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energy </a:t>
            </a:r>
            <a:r>
              <a:rPr sz="1400" spc="-5" dirty="0">
                <a:latin typeface="Times New Roman"/>
                <a:cs typeface="Times New Roman"/>
              </a:rPr>
              <a:t>exactly midway </a:t>
            </a:r>
            <a:r>
              <a:rPr sz="1400" dirty="0">
                <a:latin typeface="Times New Roman"/>
                <a:cs typeface="Times New Roman"/>
              </a:rPr>
              <a:t>between </a:t>
            </a:r>
            <a:r>
              <a:rPr sz="1400" i="1" spc="-5" dirty="0">
                <a:latin typeface="Times New Roman"/>
                <a:cs typeface="Times New Roman"/>
              </a:rPr>
              <a:t>E</a:t>
            </a:r>
            <a:r>
              <a:rPr sz="1350" i="1" spc="-7" baseline="-9259" dirty="0">
                <a:latin typeface="Times New Roman"/>
                <a:cs typeface="Times New Roman"/>
              </a:rPr>
              <a:t>c </a:t>
            </a:r>
            <a:r>
              <a:rPr sz="1400" dirty="0">
                <a:latin typeface="Times New Roman"/>
                <a:cs typeface="Times New Roman"/>
              </a:rPr>
              <a:t>and</a:t>
            </a:r>
            <a:r>
              <a:rPr sz="1400" spc="-150" dirty="0">
                <a:latin typeface="Times New Roman"/>
                <a:cs typeface="Times New Roman"/>
              </a:rPr>
              <a:t> </a:t>
            </a:r>
            <a:r>
              <a:rPr sz="1400" i="1" spc="-5" dirty="0">
                <a:latin typeface="Times New Roman"/>
                <a:cs typeface="Times New Roman"/>
              </a:rPr>
              <a:t>E</a:t>
            </a:r>
            <a:r>
              <a:rPr sz="1350" i="1" spc="-7" baseline="-9259" dirty="0">
                <a:latin typeface="Times New Roman"/>
                <a:cs typeface="Times New Roman"/>
              </a:rPr>
              <a:t>v</a:t>
            </a:r>
            <a:endParaRPr sz="1350" baseline="-9259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midgap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energy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81210" y="1230749"/>
            <a:ext cx="271780" cy="0"/>
          </a:xfrm>
          <a:custGeom>
            <a:avLst/>
            <a:gdLst/>
            <a:ahLst/>
            <a:cxnLst/>
            <a:rect l="l" t="t" r="r" b="b"/>
            <a:pathLst>
              <a:path w="271780">
                <a:moveTo>
                  <a:pt x="0" y="0"/>
                </a:moveTo>
                <a:lnTo>
                  <a:pt x="271399" y="0"/>
                </a:lnTo>
              </a:path>
            </a:pathLst>
          </a:custGeom>
          <a:ln w="85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81210" y="1847416"/>
            <a:ext cx="271780" cy="0"/>
          </a:xfrm>
          <a:custGeom>
            <a:avLst/>
            <a:gdLst/>
            <a:ahLst/>
            <a:cxnLst/>
            <a:rect l="l" t="t" r="r" b="b"/>
            <a:pathLst>
              <a:path w="271780">
                <a:moveTo>
                  <a:pt x="0" y="0"/>
                </a:moveTo>
                <a:lnTo>
                  <a:pt x="271399" y="0"/>
                </a:lnTo>
              </a:path>
            </a:pathLst>
          </a:custGeom>
          <a:ln w="85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293424" y="1840285"/>
            <a:ext cx="171450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i="1" spc="45" dirty="0">
                <a:latin typeface="Times New Roman"/>
                <a:cs typeface="Times New Roman"/>
              </a:rPr>
              <a:t>N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93424" y="1223618"/>
            <a:ext cx="171450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i="1" spc="45" dirty="0">
                <a:latin typeface="Times New Roman"/>
                <a:cs typeface="Times New Roman"/>
              </a:rPr>
              <a:t>N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49590" y="1981125"/>
            <a:ext cx="81915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i="1" spc="20" dirty="0">
                <a:latin typeface="Times New Roman"/>
                <a:cs typeface="Times New Roman"/>
              </a:rPr>
              <a:t>c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93424" y="1543954"/>
            <a:ext cx="238125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i="1" spc="125" dirty="0">
                <a:latin typeface="Times New Roman"/>
                <a:cs typeface="Times New Roman"/>
              </a:rPr>
              <a:t>N</a:t>
            </a:r>
            <a:r>
              <a:rPr sz="1425" i="1" spc="30" baseline="-23391" dirty="0">
                <a:latin typeface="Times New Roman"/>
                <a:cs typeface="Times New Roman"/>
              </a:rPr>
              <a:t>v</a:t>
            </a:r>
            <a:endParaRPr sz="1425" baseline="-23391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46964" y="1200224"/>
            <a:ext cx="81915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i="1" spc="20" dirty="0">
                <a:latin typeface="Times New Roman"/>
                <a:cs typeface="Times New Roman"/>
              </a:rPr>
              <a:t>v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598173" y="1200224"/>
            <a:ext cx="103505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i="1" spc="30" dirty="0">
                <a:latin typeface="Times New Roman"/>
                <a:cs typeface="Times New Roman"/>
              </a:rPr>
              <a:t>F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449590" y="1364032"/>
            <a:ext cx="81915" cy="1733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950" i="1" spc="20" dirty="0">
                <a:latin typeface="Times New Roman"/>
                <a:cs typeface="Times New Roman"/>
              </a:rPr>
              <a:t>c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93424" y="927305"/>
            <a:ext cx="238125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i="1" spc="125" dirty="0">
                <a:latin typeface="Times New Roman"/>
                <a:cs typeface="Times New Roman"/>
              </a:rPr>
              <a:t>N</a:t>
            </a:r>
            <a:r>
              <a:rPr sz="1425" i="1" spc="30" baseline="-23391" dirty="0">
                <a:latin typeface="Times New Roman"/>
                <a:cs typeface="Times New Roman"/>
              </a:rPr>
              <a:t>v</a:t>
            </a:r>
            <a:endParaRPr sz="1425" baseline="-23391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599085" y="1676477"/>
            <a:ext cx="2850515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spc="35" dirty="0">
                <a:latin typeface="Symbol"/>
                <a:cs typeface="Symbol"/>
              </a:rPr>
              <a:t></a:t>
            </a:r>
            <a:r>
              <a:rPr sz="1650" spc="-40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Times New Roman"/>
                <a:cs typeface="Times New Roman"/>
              </a:rPr>
              <a:t>exp((</a:t>
            </a:r>
            <a:r>
              <a:rPr sz="1650" spc="40" dirty="0">
                <a:latin typeface="Symbol"/>
                <a:cs typeface="Symbol"/>
              </a:rPr>
              <a:t></a:t>
            </a:r>
            <a:r>
              <a:rPr sz="1650" i="1" spc="40" dirty="0">
                <a:latin typeface="Times New Roman"/>
                <a:cs typeface="Times New Roman"/>
              </a:rPr>
              <a:t>E</a:t>
            </a:r>
            <a:r>
              <a:rPr sz="1425" i="1" spc="60" baseline="-23391" dirty="0">
                <a:latin typeface="Times New Roman"/>
                <a:cs typeface="Times New Roman"/>
              </a:rPr>
              <a:t>c</a:t>
            </a:r>
            <a:r>
              <a:rPr sz="1425" i="1" spc="375" baseline="-23391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Symbol"/>
                <a:cs typeface="Symbol"/>
              </a:rPr>
              <a:t></a:t>
            </a:r>
            <a:r>
              <a:rPr sz="1650" spc="-35" dirty="0">
                <a:latin typeface="Times New Roman"/>
                <a:cs typeface="Times New Roman"/>
              </a:rPr>
              <a:t> </a:t>
            </a:r>
            <a:r>
              <a:rPr sz="1650" i="1" spc="50" dirty="0">
                <a:latin typeface="Times New Roman"/>
                <a:cs typeface="Times New Roman"/>
              </a:rPr>
              <a:t>E</a:t>
            </a:r>
            <a:r>
              <a:rPr sz="1425" i="1" spc="75" baseline="-23391" dirty="0">
                <a:latin typeface="Times New Roman"/>
                <a:cs typeface="Times New Roman"/>
              </a:rPr>
              <a:t>F</a:t>
            </a:r>
            <a:r>
              <a:rPr sz="1425" i="1" spc="494" baseline="-23391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Symbol"/>
                <a:cs typeface="Symbol"/>
              </a:rPr>
              <a:t></a:t>
            </a:r>
            <a:r>
              <a:rPr sz="1650" spc="-30" dirty="0">
                <a:latin typeface="Times New Roman"/>
                <a:cs typeface="Times New Roman"/>
              </a:rPr>
              <a:t> </a:t>
            </a:r>
            <a:r>
              <a:rPr sz="1650" i="1" spc="50" dirty="0">
                <a:latin typeface="Times New Roman"/>
                <a:cs typeface="Times New Roman"/>
              </a:rPr>
              <a:t>E</a:t>
            </a:r>
            <a:r>
              <a:rPr sz="1425" i="1" spc="75" baseline="-23391" dirty="0">
                <a:latin typeface="Times New Roman"/>
                <a:cs typeface="Times New Roman"/>
              </a:rPr>
              <a:t>F</a:t>
            </a:r>
            <a:r>
              <a:rPr sz="1425" i="1" spc="487" baseline="-23391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Symbol"/>
                <a:cs typeface="Symbol"/>
              </a:rPr>
              <a:t></a:t>
            </a:r>
            <a:r>
              <a:rPr sz="1650" spc="-50" dirty="0">
                <a:latin typeface="Times New Roman"/>
                <a:cs typeface="Times New Roman"/>
              </a:rPr>
              <a:t> </a:t>
            </a:r>
            <a:r>
              <a:rPr sz="1650" i="1" spc="25" dirty="0">
                <a:latin typeface="Times New Roman"/>
                <a:cs typeface="Times New Roman"/>
              </a:rPr>
              <a:t>E</a:t>
            </a:r>
            <a:r>
              <a:rPr sz="1425" i="1" spc="37" baseline="-23391" dirty="0">
                <a:latin typeface="Times New Roman"/>
                <a:cs typeface="Times New Roman"/>
              </a:rPr>
              <a:t>v</a:t>
            </a:r>
            <a:r>
              <a:rPr sz="1425" i="1" spc="-60" baseline="-23391" dirty="0">
                <a:latin typeface="Times New Roman"/>
                <a:cs typeface="Times New Roman"/>
              </a:rPr>
              <a:t> </a:t>
            </a:r>
            <a:r>
              <a:rPr sz="1650" spc="20" dirty="0">
                <a:latin typeface="Times New Roman"/>
                <a:cs typeface="Times New Roman"/>
              </a:rPr>
              <a:t>)</a:t>
            </a:r>
            <a:r>
              <a:rPr sz="1650" spc="-185" dirty="0">
                <a:latin typeface="Times New Roman"/>
                <a:cs typeface="Times New Roman"/>
              </a:rPr>
              <a:t> </a:t>
            </a:r>
            <a:r>
              <a:rPr sz="1650" spc="15" dirty="0">
                <a:latin typeface="Times New Roman"/>
                <a:cs typeface="Times New Roman"/>
              </a:rPr>
              <a:t>/</a:t>
            </a:r>
            <a:r>
              <a:rPr sz="1650" spc="-145" dirty="0">
                <a:latin typeface="Times New Roman"/>
                <a:cs typeface="Times New Roman"/>
              </a:rPr>
              <a:t> </a:t>
            </a:r>
            <a:r>
              <a:rPr sz="1650" i="1" spc="60" dirty="0">
                <a:latin typeface="Times New Roman"/>
                <a:cs typeface="Times New Roman"/>
              </a:rPr>
              <a:t>kT</a:t>
            </a:r>
            <a:r>
              <a:rPr sz="1650" i="1" spc="-254" dirty="0">
                <a:latin typeface="Times New Roman"/>
                <a:cs typeface="Times New Roman"/>
              </a:rPr>
              <a:t> </a:t>
            </a:r>
            <a:r>
              <a:rPr sz="1650" spc="20" dirty="0">
                <a:latin typeface="Times New Roman"/>
                <a:cs typeface="Times New Roman"/>
              </a:rPr>
              <a:t>)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48553" y="1059373"/>
            <a:ext cx="993140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spc="35" dirty="0">
                <a:latin typeface="Symbol"/>
                <a:cs typeface="Symbol"/>
              </a:rPr>
              <a:t></a:t>
            </a:r>
            <a:r>
              <a:rPr sz="1650" spc="-70" dirty="0">
                <a:latin typeface="Times New Roman"/>
                <a:cs typeface="Times New Roman"/>
              </a:rPr>
              <a:t> </a:t>
            </a:r>
            <a:r>
              <a:rPr sz="1650" i="1" spc="40" dirty="0">
                <a:latin typeface="Times New Roman"/>
                <a:cs typeface="Times New Roman"/>
              </a:rPr>
              <a:t>E</a:t>
            </a:r>
            <a:r>
              <a:rPr sz="1650" i="1" spc="195" dirty="0">
                <a:latin typeface="Times New Roman"/>
                <a:cs typeface="Times New Roman"/>
              </a:rPr>
              <a:t> </a:t>
            </a:r>
            <a:r>
              <a:rPr sz="1650" spc="90" dirty="0">
                <a:latin typeface="Times New Roman"/>
                <a:cs typeface="Times New Roman"/>
              </a:rPr>
              <a:t>))/</a:t>
            </a:r>
            <a:r>
              <a:rPr sz="1650" spc="-150" dirty="0">
                <a:latin typeface="Times New Roman"/>
                <a:cs typeface="Times New Roman"/>
              </a:rPr>
              <a:t> </a:t>
            </a:r>
            <a:r>
              <a:rPr sz="1650" i="1" spc="60" dirty="0">
                <a:latin typeface="Times New Roman"/>
                <a:cs typeface="Times New Roman"/>
              </a:rPr>
              <a:t>kT</a:t>
            </a:r>
            <a:r>
              <a:rPr sz="1650" i="1" spc="-270" dirty="0">
                <a:latin typeface="Times New Roman"/>
                <a:cs typeface="Times New Roman"/>
              </a:rPr>
              <a:t> </a:t>
            </a:r>
            <a:r>
              <a:rPr sz="1650" spc="20" dirty="0">
                <a:latin typeface="Times New Roman"/>
                <a:cs typeface="Times New Roman"/>
              </a:rPr>
              <a:t>)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99085" y="1059373"/>
            <a:ext cx="2019935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spc="35" dirty="0">
                <a:latin typeface="Symbol"/>
                <a:cs typeface="Symbol"/>
              </a:rPr>
              <a:t></a:t>
            </a:r>
            <a:r>
              <a:rPr sz="1650" spc="35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Times New Roman"/>
                <a:cs typeface="Times New Roman"/>
              </a:rPr>
              <a:t>exp((</a:t>
            </a:r>
            <a:r>
              <a:rPr sz="1650" spc="40" dirty="0">
                <a:latin typeface="Symbol"/>
                <a:cs typeface="Symbol"/>
              </a:rPr>
              <a:t></a:t>
            </a:r>
            <a:r>
              <a:rPr sz="1650" spc="40" dirty="0">
                <a:latin typeface="Times New Roman"/>
                <a:cs typeface="Times New Roman"/>
              </a:rPr>
              <a:t>(</a:t>
            </a:r>
            <a:r>
              <a:rPr sz="1650" i="1" spc="40" dirty="0">
                <a:latin typeface="Times New Roman"/>
                <a:cs typeface="Times New Roman"/>
              </a:rPr>
              <a:t>E</a:t>
            </a:r>
            <a:r>
              <a:rPr sz="1425" i="1" spc="60" baseline="-23391" dirty="0">
                <a:latin typeface="Times New Roman"/>
                <a:cs typeface="Times New Roman"/>
              </a:rPr>
              <a:t>c </a:t>
            </a:r>
            <a:r>
              <a:rPr sz="1650" spc="35" dirty="0">
                <a:latin typeface="Symbol"/>
                <a:cs typeface="Symbol"/>
              </a:rPr>
              <a:t></a:t>
            </a:r>
            <a:r>
              <a:rPr sz="1650" spc="35" dirty="0">
                <a:latin typeface="Times New Roman"/>
                <a:cs typeface="Times New Roman"/>
              </a:rPr>
              <a:t> </a:t>
            </a:r>
            <a:r>
              <a:rPr sz="1650" i="1" spc="50" dirty="0">
                <a:latin typeface="Times New Roman"/>
                <a:cs typeface="Times New Roman"/>
              </a:rPr>
              <a:t>E</a:t>
            </a:r>
            <a:r>
              <a:rPr sz="1425" i="1" spc="75" baseline="-23391" dirty="0">
                <a:latin typeface="Times New Roman"/>
                <a:cs typeface="Times New Roman"/>
              </a:rPr>
              <a:t>F </a:t>
            </a:r>
            <a:r>
              <a:rPr sz="1650" spc="20" dirty="0">
                <a:latin typeface="Times New Roman"/>
                <a:cs typeface="Times New Roman"/>
              </a:rPr>
              <a:t>) </a:t>
            </a:r>
            <a:r>
              <a:rPr sz="1650" spc="35" dirty="0">
                <a:latin typeface="Symbol"/>
                <a:cs typeface="Symbol"/>
              </a:rPr>
              <a:t></a:t>
            </a:r>
            <a:r>
              <a:rPr sz="1650" spc="-240" dirty="0">
                <a:latin typeface="Times New Roman"/>
                <a:cs typeface="Times New Roman"/>
              </a:rPr>
              <a:t> </a:t>
            </a:r>
            <a:r>
              <a:rPr sz="1650" spc="75" dirty="0">
                <a:latin typeface="Times New Roman"/>
                <a:cs typeface="Times New Roman"/>
              </a:rPr>
              <a:t>(</a:t>
            </a:r>
            <a:r>
              <a:rPr sz="1650" i="1" spc="75" dirty="0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495988" y="2502210"/>
            <a:ext cx="17462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i="1" spc="70" dirty="0">
                <a:latin typeface="Times New Roman"/>
                <a:cs typeface="Times New Roman"/>
              </a:rPr>
              <a:t>N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95988" y="2160578"/>
            <a:ext cx="17462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i="1" spc="70" dirty="0">
                <a:latin typeface="Times New Roman"/>
                <a:cs typeface="Times New Roman"/>
              </a:rPr>
              <a:t>N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02557" y="2518435"/>
            <a:ext cx="1057910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27990" algn="l"/>
                <a:tab pos="965200" algn="l"/>
              </a:tabLst>
            </a:pPr>
            <a:r>
              <a:rPr sz="950" i="1" spc="30" dirty="0">
                <a:latin typeface="Times New Roman"/>
                <a:cs typeface="Times New Roman"/>
              </a:rPr>
              <a:t>c	v	</a:t>
            </a:r>
            <a:r>
              <a:rPr sz="950" i="1" spc="45" dirty="0">
                <a:latin typeface="Times New Roman"/>
                <a:cs typeface="Times New Roman"/>
              </a:rPr>
              <a:t>F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50456" y="2685672"/>
            <a:ext cx="83820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30" dirty="0">
                <a:latin typeface="Times New Roman"/>
                <a:cs typeface="Times New Roman"/>
              </a:rPr>
              <a:t>c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61405" y="2334988"/>
            <a:ext cx="2571750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401320" algn="l"/>
              </a:tabLst>
            </a:pPr>
            <a:r>
              <a:rPr sz="1650" spc="50" dirty="0">
                <a:latin typeface="Times New Roman"/>
                <a:cs typeface="Times New Roman"/>
              </a:rPr>
              <a:t>ln</a:t>
            </a:r>
            <a:r>
              <a:rPr sz="2475" u="sng" spc="75" baseline="218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425" i="1" u="sng" spc="44" baseline="380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</a:t>
            </a:r>
            <a:r>
              <a:rPr sz="1425" i="1" spc="44" baseline="38011" dirty="0">
                <a:latin typeface="Times New Roman"/>
                <a:cs typeface="Times New Roman"/>
              </a:rPr>
              <a:t> </a:t>
            </a:r>
            <a:r>
              <a:rPr sz="1650" spc="60" dirty="0">
                <a:latin typeface="Symbol"/>
                <a:cs typeface="Symbol"/>
              </a:rPr>
              <a:t></a:t>
            </a:r>
            <a:r>
              <a:rPr sz="1650" spc="60" dirty="0">
                <a:latin typeface="Times New Roman"/>
                <a:cs typeface="Times New Roman"/>
              </a:rPr>
              <a:t> </a:t>
            </a:r>
            <a:r>
              <a:rPr sz="1650" spc="85" dirty="0">
                <a:latin typeface="Times New Roman"/>
                <a:cs typeface="Times New Roman"/>
              </a:rPr>
              <a:t>(</a:t>
            </a:r>
            <a:r>
              <a:rPr sz="1650" spc="85" dirty="0">
                <a:latin typeface="Symbol"/>
                <a:cs typeface="Symbol"/>
              </a:rPr>
              <a:t></a:t>
            </a:r>
            <a:r>
              <a:rPr sz="1650" i="1" spc="85" dirty="0">
                <a:latin typeface="Times New Roman"/>
                <a:cs typeface="Times New Roman"/>
              </a:rPr>
              <a:t>E </a:t>
            </a:r>
            <a:r>
              <a:rPr sz="1650" spc="60" dirty="0">
                <a:latin typeface="Symbol"/>
                <a:cs typeface="Symbol"/>
              </a:rPr>
              <a:t></a:t>
            </a:r>
            <a:r>
              <a:rPr sz="1650" spc="60" dirty="0">
                <a:latin typeface="Times New Roman"/>
                <a:cs typeface="Times New Roman"/>
              </a:rPr>
              <a:t> </a:t>
            </a:r>
            <a:r>
              <a:rPr sz="1650" i="1" spc="65" dirty="0">
                <a:latin typeface="Times New Roman"/>
                <a:cs typeface="Times New Roman"/>
              </a:rPr>
              <a:t>E </a:t>
            </a:r>
            <a:r>
              <a:rPr sz="1650" spc="60" dirty="0">
                <a:latin typeface="Symbol"/>
                <a:cs typeface="Symbol"/>
              </a:rPr>
              <a:t></a:t>
            </a:r>
            <a:r>
              <a:rPr sz="1650" spc="60" dirty="0">
                <a:latin typeface="Times New Roman"/>
                <a:cs typeface="Times New Roman"/>
              </a:rPr>
              <a:t> </a:t>
            </a:r>
            <a:r>
              <a:rPr sz="1650" spc="85" dirty="0">
                <a:latin typeface="Times New Roman"/>
                <a:cs typeface="Times New Roman"/>
              </a:rPr>
              <a:t>2</a:t>
            </a:r>
            <a:r>
              <a:rPr sz="1650" i="1" spc="85" dirty="0">
                <a:latin typeface="Times New Roman"/>
                <a:cs typeface="Times New Roman"/>
              </a:rPr>
              <a:t>E </a:t>
            </a:r>
            <a:r>
              <a:rPr sz="1650" spc="35" dirty="0">
                <a:latin typeface="Times New Roman"/>
                <a:cs typeface="Times New Roman"/>
              </a:rPr>
              <a:t>) </a:t>
            </a:r>
            <a:r>
              <a:rPr sz="1650" spc="30" dirty="0">
                <a:latin typeface="Times New Roman"/>
                <a:cs typeface="Times New Roman"/>
              </a:rPr>
              <a:t>/</a:t>
            </a:r>
            <a:r>
              <a:rPr sz="1650" spc="60" dirty="0">
                <a:latin typeface="Times New Roman"/>
                <a:cs typeface="Times New Roman"/>
              </a:rPr>
              <a:t> </a:t>
            </a:r>
            <a:r>
              <a:rPr sz="1650" i="1" spc="85" dirty="0">
                <a:latin typeface="Times New Roman"/>
                <a:cs typeface="Times New Roman"/>
              </a:rPr>
              <a:t>kT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359991" y="3204235"/>
            <a:ext cx="105410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45" dirty="0">
                <a:latin typeface="Times New Roman"/>
                <a:cs typeface="Times New Roman"/>
              </a:rPr>
              <a:t>F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406735" y="3204235"/>
            <a:ext cx="499109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27990" algn="l"/>
              </a:tabLst>
            </a:pPr>
            <a:r>
              <a:rPr sz="950" i="1" spc="30" dirty="0">
                <a:latin typeface="Times New Roman"/>
                <a:cs typeface="Times New Roman"/>
              </a:rPr>
              <a:t>c	v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830221" y="3371472"/>
            <a:ext cx="83185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30" dirty="0">
                <a:latin typeface="Times New Roman"/>
                <a:cs typeface="Times New Roman"/>
              </a:rPr>
              <a:t>c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75324" y="3188010"/>
            <a:ext cx="17462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i="1" spc="65" dirty="0">
                <a:latin typeface="Times New Roman"/>
                <a:cs typeface="Times New Roman"/>
              </a:rPr>
              <a:t>N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75324" y="2846378"/>
            <a:ext cx="17462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i="1" spc="65" dirty="0">
                <a:latin typeface="Times New Roman"/>
                <a:cs typeface="Times New Roman"/>
              </a:rPr>
              <a:t>N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70253" y="3020788"/>
            <a:ext cx="2214880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72465" algn="l"/>
              </a:tabLst>
            </a:pPr>
            <a:r>
              <a:rPr sz="1650" i="1" spc="65" dirty="0">
                <a:latin typeface="Times New Roman"/>
                <a:cs typeface="Times New Roman"/>
              </a:rPr>
              <a:t>kT</a:t>
            </a:r>
            <a:r>
              <a:rPr sz="1650" i="1" spc="-75" dirty="0">
                <a:latin typeface="Times New Roman"/>
                <a:cs typeface="Times New Roman"/>
              </a:rPr>
              <a:t> </a:t>
            </a:r>
            <a:r>
              <a:rPr sz="1650" spc="50" dirty="0">
                <a:latin typeface="Times New Roman"/>
                <a:cs typeface="Times New Roman"/>
              </a:rPr>
              <a:t>ln</a:t>
            </a:r>
            <a:r>
              <a:rPr sz="2475" u="sng" spc="75" baseline="218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425" i="1" u="sng" spc="44" baseline="3801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</a:t>
            </a:r>
            <a:r>
              <a:rPr sz="1425" i="1" spc="44" baseline="38011" dirty="0">
                <a:latin typeface="Times New Roman"/>
                <a:cs typeface="Times New Roman"/>
              </a:rPr>
              <a:t> </a:t>
            </a:r>
            <a:r>
              <a:rPr sz="1650" spc="55" dirty="0">
                <a:latin typeface="Symbol"/>
                <a:cs typeface="Symbol"/>
              </a:rPr>
              <a:t></a:t>
            </a:r>
            <a:r>
              <a:rPr sz="1650" spc="55" dirty="0">
                <a:latin typeface="Times New Roman"/>
                <a:cs typeface="Times New Roman"/>
              </a:rPr>
              <a:t> </a:t>
            </a:r>
            <a:r>
              <a:rPr sz="1650" spc="95" dirty="0">
                <a:latin typeface="Symbol"/>
                <a:cs typeface="Symbol"/>
              </a:rPr>
              <a:t></a:t>
            </a:r>
            <a:r>
              <a:rPr sz="1650" i="1" spc="95" dirty="0">
                <a:latin typeface="Times New Roman"/>
                <a:cs typeface="Times New Roman"/>
              </a:rPr>
              <a:t>E </a:t>
            </a:r>
            <a:r>
              <a:rPr sz="1650" spc="55" dirty="0">
                <a:latin typeface="Symbol"/>
                <a:cs typeface="Symbol"/>
              </a:rPr>
              <a:t></a:t>
            </a:r>
            <a:r>
              <a:rPr sz="1650" spc="55" dirty="0">
                <a:latin typeface="Times New Roman"/>
                <a:cs typeface="Times New Roman"/>
              </a:rPr>
              <a:t> </a:t>
            </a:r>
            <a:r>
              <a:rPr sz="1650" i="1" spc="60" dirty="0">
                <a:latin typeface="Times New Roman"/>
                <a:cs typeface="Times New Roman"/>
              </a:rPr>
              <a:t>E </a:t>
            </a:r>
            <a:r>
              <a:rPr sz="1650" spc="55" dirty="0">
                <a:latin typeface="Symbol"/>
                <a:cs typeface="Symbol"/>
              </a:rPr>
              <a:t></a:t>
            </a:r>
            <a:r>
              <a:rPr sz="1650" spc="85" dirty="0">
                <a:latin typeface="Times New Roman"/>
                <a:cs typeface="Times New Roman"/>
              </a:rPr>
              <a:t> 2</a:t>
            </a:r>
            <a:r>
              <a:rPr sz="1650" i="1" spc="85" dirty="0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526266" y="3972497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>
                <a:moveTo>
                  <a:pt x="0" y="0"/>
                </a:moveTo>
                <a:lnTo>
                  <a:pt x="266128" y="0"/>
                </a:lnTo>
              </a:path>
            </a:pathLst>
          </a:custGeom>
          <a:ln w="84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3202694" y="4151252"/>
            <a:ext cx="83820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30" dirty="0">
                <a:latin typeface="Times New Roman"/>
                <a:cs typeface="Times New Roman"/>
              </a:rPr>
              <a:t>c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313053" y="3984015"/>
            <a:ext cx="105410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45" dirty="0">
                <a:latin typeface="Times New Roman"/>
                <a:cs typeface="Times New Roman"/>
              </a:rPr>
              <a:t>F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528272" y="3665011"/>
            <a:ext cx="257810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i="1" spc="85" dirty="0">
                <a:latin typeface="Times New Roman"/>
                <a:cs typeface="Times New Roman"/>
              </a:rPr>
              <a:t>kT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177087" y="3800568"/>
            <a:ext cx="162560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i="1" spc="65" dirty="0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815372" y="3626159"/>
            <a:ext cx="471170" cy="37592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45745">
              <a:lnSpc>
                <a:spcPts val="1365"/>
              </a:lnSpc>
              <a:spcBef>
                <a:spcPts val="120"/>
              </a:spcBef>
            </a:pPr>
            <a:r>
              <a:rPr sz="1650" i="1" spc="70" dirty="0">
                <a:latin typeface="Times New Roman"/>
                <a:cs typeface="Times New Roman"/>
              </a:rPr>
              <a:t>N</a:t>
            </a: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ts val="1365"/>
              </a:lnSpc>
              <a:tabLst>
                <a:tab pos="399415" algn="l"/>
              </a:tabLst>
            </a:pPr>
            <a:r>
              <a:rPr sz="2475" spc="75" baseline="-21885" dirty="0">
                <a:latin typeface="Times New Roman"/>
                <a:cs typeface="Times New Roman"/>
              </a:rPr>
              <a:t>l</a:t>
            </a:r>
            <a:r>
              <a:rPr sz="2475" spc="82" baseline="-21885" dirty="0">
                <a:latin typeface="Times New Roman"/>
                <a:cs typeface="Times New Roman"/>
              </a:rPr>
              <a:t>n</a:t>
            </a:r>
            <a:r>
              <a:rPr sz="2475" spc="-254" baseline="-21885" dirty="0">
                <a:latin typeface="Times New Roman"/>
                <a:cs typeface="Times New Roman"/>
              </a:rPr>
              <a:t> </a:t>
            </a:r>
            <a:r>
              <a:rPr sz="950" i="1" u="sng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5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950" i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595587" y="3967790"/>
            <a:ext cx="62801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465455" algn="l"/>
              </a:tabLst>
            </a:pPr>
            <a:r>
              <a:rPr sz="1650" spc="55" dirty="0">
                <a:latin typeface="Times New Roman"/>
                <a:cs typeface="Times New Roman"/>
              </a:rPr>
              <a:t>2	</a:t>
            </a:r>
            <a:r>
              <a:rPr sz="1650" i="1" spc="70" dirty="0">
                <a:latin typeface="Times New Roman"/>
                <a:cs typeface="Times New Roman"/>
              </a:rPr>
              <a:t>N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347279" y="3800568"/>
            <a:ext cx="148590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spc="60" dirty="0">
                <a:latin typeface="Symbol"/>
                <a:cs typeface="Symbol"/>
              </a:rPr>
              <a:t>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663892" y="3626159"/>
            <a:ext cx="57975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i="1" spc="65" dirty="0">
                <a:latin typeface="Times New Roman"/>
                <a:cs typeface="Times New Roman"/>
              </a:rPr>
              <a:t>E </a:t>
            </a:r>
            <a:r>
              <a:rPr sz="1650" spc="60" dirty="0">
                <a:latin typeface="Symbol"/>
                <a:cs typeface="Symbol"/>
              </a:rPr>
              <a:t></a:t>
            </a:r>
            <a:r>
              <a:rPr sz="1650" spc="-215" dirty="0">
                <a:latin typeface="Times New Roman"/>
                <a:cs typeface="Times New Roman"/>
              </a:rPr>
              <a:t> </a:t>
            </a:r>
            <a:r>
              <a:rPr sz="1650" i="1" spc="65" dirty="0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470856" y="3721177"/>
            <a:ext cx="824865" cy="5270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ts val="1960"/>
              </a:lnSpc>
              <a:spcBef>
                <a:spcPts val="120"/>
              </a:spcBef>
              <a:tabLst>
                <a:tab pos="753110" algn="l"/>
              </a:tabLst>
            </a:pPr>
            <a:r>
              <a:rPr sz="2475" spc="89" baseline="-21885" dirty="0">
                <a:latin typeface="Symbol"/>
                <a:cs typeface="Symbol"/>
              </a:rPr>
              <a:t></a:t>
            </a:r>
            <a:r>
              <a:rPr sz="2475" spc="-44" baseline="-21885" dirty="0">
                <a:latin typeface="Times New Roman"/>
                <a:cs typeface="Times New Roman"/>
              </a:rPr>
              <a:t> </a:t>
            </a:r>
            <a:r>
              <a:rPr sz="950" i="1" u="sng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5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</a:t>
            </a:r>
            <a:r>
              <a:rPr sz="950" i="1" u="sng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50" i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95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950" i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</a:t>
            </a:r>
            <a:endParaRPr sz="950">
              <a:latin typeface="Times New Roman"/>
              <a:cs typeface="Times New Roman"/>
            </a:endParaRPr>
          </a:p>
          <a:p>
            <a:pPr marL="461009">
              <a:lnSpc>
                <a:spcPts val="1960"/>
              </a:lnSpc>
            </a:pPr>
            <a:r>
              <a:rPr sz="1650" spc="55" dirty="0">
                <a:latin typeface="Times New Roman"/>
                <a:cs typeface="Times New Roman"/>
              </a:rPr>
              <a:t>2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700976" y="6460695"/>
            <a:ext cx="76200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5703" y="0"/>
                </a:lnTo>
              </a:path>
            </a:pathLst>
          </a:custGeom>
          <a:ln w="42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2696742" y="6277520"/>
            <a:ext cx="90805" cy="1739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spc="35" dirty="0">
                <a:latin typeface="Times New Roman"/>
                <a:cs typeface="Times New Roman"/>
              </a:rPr>
              <a:t>3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596545" y="6718798"/>
            <a:ext cx="11112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spc="35" dirty="0">
                <a:latin typeface="Symbol"/>
                <a:cs typeface="Symbol"/>
              </a:rPr>
              <a:t>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751866" y="6718798"/>
            <a:ext cx="11112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650" spc="35" dirty="0">
                <a:latin typeface="Symbol"/>
                <a:cs typeface="Symbol"/>
              </a:rPr>
              <a:t>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751866" y="6854634"/>
            <a:ext cx="95567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857250" algn="l"/>
              </a:tabLst>
            </a:pPr>
            <a:r>
              <a:rPr sz="1650" spc="35" dirty="0">
                <a:latin typeface="Symbol"/>
                <a:cs typeface="Symbol"/>
              </a:rPr>
              <a:t></a:t>
            </a:r>
            <a:r>
              <a:rPr sz="1650" spc="35" dirty="0">
                <a:latin typeface="Times New Roman"/>
                <a:cs typeface="Times New Roman"/>
              </a:rPr>
              <a:t>	</a:t>
            </a:r>
            <a:r>
              <a:rPr sz="1650" spc="35" dirty="0">
                <a:latin typeface="Symbol"/>
                <a:cs typeface="Symbol"/>
              </a:rPr>
              <a:t>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119223" y="6668287"/>
            <a:ext cx="20764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75" i="1" spc="135" baseline="-25252" dirty="0">
                <a:latin typeface="Times New Roman"/>
                <a:cs typeface="Times New Roman"/>
              </a:rPr>
              <a:t>h</a:t>
            </a:r>
            <a:r>
              <a:rPr sz="950" spc="35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198383" y="6596123"/>
            <a:ext cx="1509395" cy="28067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292100" algn="l"/>
                <a:tab pos="1058545" algn="l"/>
                <a:tab pos="1383030" algn="l"/>
              </a:tabLst>
            </a:pPr>
            <a:r>
              <a:rPr sz="1650" i="1" spc="65" dirty="0">
                <a:latin typeface="Times New Roman"/>
                <a:cs typeface="Times New Roman"/>
              </a:rPr>
              <a:t>N	</a:t>
            </a:r>
            <a:r>
              <a:rPr sz="1650" spc="50" dirty="0">
                <a:latin typeface="Symbol"/>
                <a:cs typeface="Symbol"/>
              </a:rPr>
              <a:t></a:t>
            </a:r>
            <a:r>
              <a:rPr sz="1650" spc="-50" dirty="0">
                <a:latin typeface="Times New Roman"/>
                <a:cs typeface="Times New Roman"/>
              </a:rPr>
              <a:t> </a:t>
            </a:r>
            <a:r>
              <a:rPr sz="1650" spc="-5" dirty="0">
                <a:latin typeface="Times New Roman"/>
                <a:cs typeface="Times New Roman"/>
              </a:rPr>
              <a:t>2</a:t>
            </a:r>
            <a:r>
              <a:rPr sz="2475" spc="52" baseline="13468" dirty="0">
                <a:latin typeface="Symbol"/>
                <a:cs typeface="Symbol"/>
              </a:rPr>
              <a:t></a:t>
            </a:r>
            <a:r>
              <a:rPr sz="2475" spc="-307" baseline="13468" dirty="0">
                <a:latin typeface="Times New Roman"/>
                <a:cs typeface="Times New Roman"/>
              </a:rPr>
              <a:t> </a:t>
            </a:r>
            <a:r>
              <a:rPr sz="1425" i="1" u="sng" spc="22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25" i="1" u="sng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25" i="1" u="sng" spc="52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1425" i="1" u="sng" baseline="3508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25" i="1" spc="-37" baseline="35087" dirty="0">
                <a:latin typeface="Times New Roman"/>
                <a:cs typeface="Times New Roman"/>
              </a:rPr>
              <a:t> </a:t>
            </a:r>
            <a:r>
              <a:rPr sz="2475" spc="52" baseline="13468" dirty="0">
                <a:latin typeface="Symbol"/>
                <a:cs typeface="Symbol"/>
              </a:rPr>
              <a:t></a:t>
            </a:r>
            <a:endParaRPr sz="2475" baseline="13468"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352455" y="6779262"/>
            <a:ext cx="83185" cy="1739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30" dirty="0">
                <a:latin typeface="Times New Roman"/>
                <a:cs typeface="Times New Roman"/>
              </a:rPr>
              <a:t>c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751866" y="6409111"/>
            <a:ext cx="1035685" cy="2952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2475" spc="52" baseline="3367" dirty="0">
                <a:latin typeface="Symbol"/>
                <a:cs typeface="Symbol"/>
              </a:rPr>
              <a:t></a:t>
            </a:r>
            <a:r>
              <a:rPr sz="2475" spc="52" baseline="3367" dirty="0">
                <a:latin typeface="Times New Roman"/>
                <a:cs typeface="Times New Roman"/>
              </a:rPr>
              <a:t> </a:t>
            </a:r>
            <a:r>
              <a:rPr sz="1650" spc="20" dirty="0">
                <a:latin typeface="Times New Roman"/>
                <a:cs typeface="Times New Roman"/>
              </a:rPr>
              <a:t>2</a:t>
            </a:r>
            <a:r>
              <a:rPr sz="1750" i="1" spc="20" dirty="0">
                <a:latin typeface="Symbol"/>
                <a:cs typeface="Symbol"/>
              </a:rPr>
              <a:t></a:t>
            </a:r>
            <a:r>
              <a:rPr sz="1650" i="1" spc="20" dirty="0">
                <a:latin typeface="Times New Roman"/>
                <a:cs typeface="Times New Roman"/>
              </a:rPr>
              <a:t>m</a:t>
            </a:r>
            <a:r>
              <a:rPr sz="1425" spc="30" baseline="43859" dirty="0">
                <a:latin typeface="Times New Roman"/>
                <a:cs typeface="Times New Roman"/>
              </a:rPr>
              <a:t>*</a:t>
            </a:r>
            <a:r>
              <a:rPr sz="1650" i="1" spc="20" dirty="0">
                <a:latin typeface="Times New Roman"/>
                <a:cs typeface="Times New Roman"/>
              </a:rPr>
              <a:t>kT</a:t>
            </a:r>
            <a:r>
              <a:rPr sz="1650" i="1" spc="-200" dirty="0">
                <a:latin typeface="Times New Roman"/>
                <a:cs typeface="Times New Roman"/>
              </a:rPr>
              <a:t> </a:t>
            </a:r>
            <a:r>
              <a:rPr sz="2475" spc="135" baseline="3367" dirty="0">
                <a:latin typeface="Symbol"/>
                <a:cs typeface="Symbol"/>
              </a:rPr>
              <a:t></a:t>
            </a:r>
            <a:r>
              <a:rPr sz="1425" spc="135" baseline="26315" dirty="0">
                <a:latin typeface="Times New Roman"/>
                <a:cs typeface="Times New Roman"/>
              </a:rPr>
              <a:t>2</a:t>
            </a:r>
            <a:endParaRPr sz="1425" baseline="26315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707369" y="7406205"/>
            <a:ext cx="76835" cy="0"/>
          </a:xfrm>
          <a:custGeom>
            <a:avLst/>
            <a:gdLst/>
            <a:ahLst/>
            <a:cxnLst/>
            <a:rect l="l" t="t" r="r" b="b"/>
            <a:pathLst>
              <a:path w="76835">
                <a:moveTo>
                  <a:pt x="0" y="0"/>
                </a:moveTo>
                <a:lnTo>
                  <a:pt x="76225" y="0"/>
                </a:lnTo>
              </a:path>
            </a:pathLst>
          </a:custGeom>
          <a:ln w="42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2703095" y="7223662"/>
            <a:ext cx="89535" cy="1739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spc="25" dirty="0">
                <a:latin typeface="Times New Roman"/>
                <a:cs typeface="Times New Roman"/>
              </a:rPr>
              <a:t>3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602493" y="7693468"/>
            <a:ext cx="109855" cy="2794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650" spc="25" dirty="0">
                <a:latin typeface="Symbol"/>
                <a:cs typeface="Symbol"/>
              </a:rPr>
              <a:t>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602493" y="7849420"/>
            <a:ext cx="109855" cy="2794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650" spc="25" dirty="0">
                <a:latin typeface="Symbol"/>
                <a:cs typeface="Symbol"/>
              </a:rPr>
              <a:t>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737008" y="7693468"/>
            <a:ext cx="109855" cy="2794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650" spc="25" dirty="0">
                <a:latin typeface="Symbol"/>
                <a:cs typeface="Symbol"/>
              </a:rPr>
              <a:t>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737008" y="7849420"/>
            <a:ext cx="109855" cy="2794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650" spc="25" dirty="0">
                <a:latin typeface="Symbol"/>
                <a:cs typeface="Symbol"/>
              </a:rPr>
              <a:t>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114570" y="7638495"/>
            <a:ext cx="207010" cy="2794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2475" i="1" spc="142" baseline="-25252" dirty="0">
                <a:latin typeface="Times New Roman"/>
                <a:cs typeface="Times New Roman"/>
              </a:rPr>
              <a:t>h</a:t>
            </a:r>
            <a:r>
              <a:rPr sz="950" spc="25" dirty="0"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180398" y="7566489"/>
            <a:ext cx="1532255" cy="2794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  <a:tabLst>
                <a:tab pos="294005" algn="l"/>
                <a:tab pos="1078865" algn="l"/>
                <a:tab pos="1407160" algn="l"/>
              </a:tabLst>
            </a:pPr>
            <a:r>
              <a:rPr sz="1650" i="1" spc="50" dirty="0">
                <a:latin typeface="Times New Roman"/>
                <a:cs typeface="Times New Roman"/>
              </a:rPr>
              <a:t>N	</a:t>
            </a:r>
            <a:r>
              <a:rPr sz="1650" spc="40" dirty="0">
                <a:latin typeface="Symbol"/>
                <a:cs typeface="Symbol"/>
              </a:rPr>
              <a:t></a:t>
            </a:r>
            <a:r>
              <a:rPr sz="1650" spc="-35" dirty="0">
                <a:latin typeface="Times New Roman"/>
                <a:cs typeface="Times New Roman"/>
              </a:rPr>
              <a:t> </a:t>
            </a:r>
            <a:r>
              <a:rPr sz="1650" spc="5" dirty="0">
                <a:latin typeface="Times New Roman"/>
                <a:cs typeface="Times New Roman"/>
              </a:rPr>
              <a:t>2</a:t>
            </a:r>
            <a:r>
              <a:rPr sz="2475" spc="37" baseline="20202" dirty="0">
                <a:latin typeface="Symbol"/>
                <a:cs typeface="Symbol"/>
              </a:rPr>
              <a:t></a:t>
            </a:r>
            <a:r>
              <a:rPr sz="2475" spc="-292" baseline="20202" dirty="0">
                <a:latin typeface="Times New Roman"/>
                <a:cs typeface="Times New Roman"/>
              </a:rPr>
              <a:t> </a:t>
            </a:r>
            <a:r>
              <a:rPr sz="1425" i="1" u="sng" spc="15" baseline="4678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25" i="1" u="sng" baseline="4678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25" i="1" u="sng" spc="37" baseline="4678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</a:t>
            </a:r>
            <a:r>
              <a:rPr sz="1425" i="1" u="sng" baseline="4678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25" i="1" spc="-37" baseline="46783" dirty="0">
                <a:latin typeface="Times New Roman"/>
                <a:cs typeface="Times New Roman"/>
              </a:rPr>
              <a:t> </a:t>
            </a:r>
            <a:r>
              <a:rPr sz="2475" spc="37" baseline="20202" dirty="0">
                <a:latin typeface="Symbol"/>
                <a:cs typeface="Symbol"/>
              </a:rPr>
              <a:t></a:t>
            </a:r>
            <a:endParaRPr sz="2475" baseline="20202">
              <a:latin typeface="Symbol"/>
              <a:cs typeface="Symbo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335501" y="7749049"/>
            <a:ext cx="82550" cy="1739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950" i="1" spc="25" dirty="0">
                <a:latin typeface="Times New Roman"/>
                <a:cs typeface="Times New Roman"/>
              </a:rPr>
              <a:t>v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737008" y="7355196"/>
            <a:ext cx="1056005" cy="2940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475" spc="37" baseline="3367" dirty="0">
                <a:latin typeface="Symbol"/>
                <a:cs typeface="Symbol"/>
              </a:rPr>
              <a:t></a:t>
            </a:r>
            <a:r>
              <a:rPr sz="2475" spc="37" baseline="3367" dirty="0">
                <a:latin typeface="Times New Roman"/>
                <a:cs typeface="Times New Roman"/>
              </a:rPr>
              <a:t> </a:t>
            </a:r>
            <a:r>
              <a:rPr sz="1650" spc="-10" dirty="0">
                <a:latin typeface="Times New Roman"/>
                <a:cs typeface="Times New Roman"/>
              </a:rPr>
              <a:t>2</a:t>
            </a:r>
            <a:r>
              <a:rPr sz="1750" i="1" spc="-10" dirty="0">
                <a:latin typeface="Symbol"/>
                <a:cs typeface="Symbol"/>
              </a:rPr>
              <a:t></a:t>
            </a:r>
            <a:r>
              <a:rPr sz="1650" i="1" spc="-10" dirty="0">
                <a:latin typeface="Times New Roman"/>
                <a:cs typeface="Times New Roman"/>
              </a:rPr>
              <a:t>m</a:t>
            </a:r>
            <a:r>
              <a:rPr sz="1425" spc="-15" baseline="43859" dirty="0">
                <a:latin typeface="Times New Roman"/>
                <a:cs typeface="Times New Roman"/>
              </a:rPr>
              <a:t>* </a:t>
            </a:r>
            <a:r>
              <a:rPr sz="1650" i="1" spc="60" dirty="0">
                <a:latin typeface="Times New Roman"/>
                <a:cs typeface="Times New Roman"/>
              </a:rPr>
              <a:t>kT</a:t>
            </a:r>
            <a:r>
              <a:rPr sz="1650" i="1" spc="-204" dirty="0">
                <a:latin typeface="Times New Roman"/>
                <a:cs typeface="Times New Roman"/>
              </a:rPr>
              <a:t> </a:t>
            </a:r>
            <a:r>
              <a:rPr sz="2475" spc="135" baseline="3367" dirty="0">
                <a:latin typeface="Symbol"/>
                <a:cs typeface="Symbol"/>
              </a:rPr>
              <a:t></a:t>
            </a:r>
            <a:r>
              <a:rPr sz="1425" spc="135" baseline="26315" dirty="0">
                <a:latin typeface="Times New Roman"/>
                <a:cs typeface="Times New Roman"/>
              </a:rPr>
              <a:t>2</a:t>
            </a:r>
            <a:endParaRPr sz="1425" baseline="26315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5117841" y="7793010"/>
            <a:ext cx="132080" cy="0"/>
          </a:xfrm>
          <a:custGeom>
            <a:avLst/>
            <a:gdLst/>
            <a:ahLst/>
            <a:cxnLst/>
            <a:rect l="l" t="t" r="r" b="b"/>
            <a:pathLst>
              <a:path w="132079">
                <a:moveTo>
                  <a:pt x="0" y="0"/>
                </a:moveTo>
                <a:lnTo>
                  <a:pt x="131677" y="0"/>
                </a:lnTo>
              </a:path>
            </a:pathLst>
          </a:custGeom>
          <a:ln w="84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5119815" y="7788293"/>
            <a:ext cx="137795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spc="55" dirty="0">
                <a:latin typeface="Times New Roman"/>
                <a:cs typeface="Times New Roman"/>
              </a:rPr>
              <a:t>4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120701" y="7484740"/>
            <a:ext cx="137795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spc="55" dirty="0">
                <a:latin typeface="Times New Roman"/>
                <a:cs typeface="Times New Roman"/>
              </a:rPr>
              <a:t>3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929450" y="7972722"/>
            <a:ext cx="90805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35" dirty="0">
                <a:latin typeface="Times New Roman"/>
                <a:cs typeface="Times New Roman"/>
              </a:rPr>
              <a:t>n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902663" y="7804922"/>
            <a:ext cx="105410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45" dirty="0">
                <a:latin typeface="Times New Roman"/>
                <a:cs typeface="Times New Roman"/>
              </a:rPr>
              <a:t>F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777279" y="7693018"/>
            <a:ext cx="247650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475" i="1" spc="60" baseline="-25252" dirty="0">
                <a:latin typeface="Times New Roman"/>
                <a:cs typeface="Times New Roman"/>
              </a:rPr>
              <a:t>m</a:t>
            </a:r>
            <a:r>
              <a:rPr sz="950" spc="35" dirty="0">
                <a:latin typeface="Times New Roman"/>
                <a:cs typeface="Times New Roman"/>
              </a:rPr>
              <a:t>*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768966" y="7324949"/>
            <a:ext cx="247650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475" i="1" spc="60" baseline="-25252" dirty="0">
                <a:latin typeface="Times New Roman"/>
                <a:cs typeface="Times New Roman"/>
              </a:rPr>
              <a:t>m</a:t>
            </a:r>
            <a:r>
              <a:rPr sz="950" spc="35" dirty="0">
                <a:latin typeface="Times New Roman"/>
                <a:cs typeface="Times New Roman"/>
              </a:rPr>
              <a:t>*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766535" y="7620502"/>
            <a:ext cx="163195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i="1" spc="70" dirty="0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4939198" y="7620502"/>
            <a:ext cx="1087755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49250" indent="-336550">
              <a:lnSpc>
                <a:spcPct val="100000"/>
              </a:lnSpc>
              <a:spcBef>
                <a:spcPts val="130"/>
              </a:spcBef>
              <a:buFont typeface="Symbol"/>
              <a:buChar char=""/>
              <a:tabLst>
                <a:tab pos="349250" algn="l"/>
                <a:tab pos="349885" algn="l"/>
                <a:tab pos="1009015" algn="l"/>
              </a:tabLst>
            </a:pPr>
            <a:r>
              <a:rPr sz="1650" i="1" spc="80" dirty="0">
                <a:latin typeface="Times New Roman"/>
                <a:cs typeface="Times New Roman"/>
              </a:rPr>
              <a:t>k</a:t>
            </a:r>
            <a:r>
              <a:rPr sz="1650" i="1" spc="65" dirty="0">
                <a:latin typeface="Times New Roman"/>
                <a:cs typeface="Times New Roman"/>
              </a:rPr>
              <a:t>T</a:t>
            </a:r>
            <a:r>
              <a:rPr sz="1650" i="1" spc="-90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Times New Roman"/>
                <a:cs typeface="Times New Roman"/>
              </a:rPr>
              <a:t>l</a:t>
            </a:r>
            <a:r>
              <a:rPr sz="1650" spc="55" dirty="0">
                <a:latin typeface="Times New Roman"/>
                <a:cs typeface="Times New Roman"/>
              </a:rPr>
              <a:t>n</a:t>
            </a:r>
            <a:r>
              <a:rPr sz="1650" spc="-165" dirty="0">
                <a:latin typeface="Times New Roman"/>
                <a:cs typeface="Times New Roman"/>
              </a:rPr>
              <a:t> </a:t>
            </a:r>
            <a:r>
              <a:rPr sz="1425" i="1" u="sng" spc="30" baseline="4970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25" i="1" u="sng" baseline="4970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25" i="1" u="sng" spc="52" baseline="4970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</a:t>
            </a:r>
            <a:endParaRPr sz="1425" baseline="49707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254553" y="7445109"/>
            <a:ext cx="580390" cy="281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650" i="1" spc="70" dirty="0">
                <a:latin typeface="Times New Roman"/>
                <a:cs typeface="Times New Roman"/>
              </a:rPr>
              <a:t>E </a:t>
            </a:r>
            <a:r>
              <a:rPr sz="1650" spc="65" dirty="0">
                <a:latin typeface="Symbol"/>
                <a:cs typeface="Symbol"/>
              </a:rPr>
              <a:t></a:t>
            </a:r>
            <a:r>
              <a:rPr sz="1650" spc="-235" dirty="0">
                <a:latin typeface="Times New Roman"/>
                <a:cs typeface="Times New Roman"/>
              </a:rPr>
              <a:t> </a:t>
            </a:r>
            <a:r>
              <a:rPr sz="1650" i="1" spc="70" dirty="0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061032" y="7540400"/>
            <a:ext cx="825500" cy="52959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964"/>
              </a:lnSpc>
              <a:spcBef>
                <a:spcPts val="130"/>
              </a:spcBef>
              <a:tabLst>
                <a:tab pos="754380" algn="l"/>
              </a:tabLst>
            </a:pPr>
            <a:r>
              <a:rPr sz="2475" spc="97" baseline="-21885" dirty="0">
                <a:latin typeface="Symbol"/>
                <a:cs typeface="Symbol"/>
              </a:rPr>
              <a:t></a:t>
            </a:r>
            <a:r>
              <a:rPr sz="2475" spc="-52" baseline="-21885" dirty="0">
                <a:latin typeface="Times New Roman"/>
                <a:cs typeface="Times New Roman"/>
              </a:rPr>
              <a:t> </a:t>
            </a:r>
            <a:r>
              <a:rPr sz="950" i="1" u="sng" spc="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5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</a:t>
            </a:r>
            <a:r>
              <a:rPr sz="950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50" i="1" u="sng" spc="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95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950" i="1" u="sng" spc="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</a:t>
            </a:r>
            <a:endParaRPr sz="950">
              <a:latin typeface="Times New Roman"/>
              <a:cs typeface="Times New Roman"/>
            </a:endParaRPr>
          </a:p>
          <a:p>
            <a:pPr marL="462280">
              <a:lnSpc>
                <a:spcPts val="1964"/>
              </a:lnSpc>
            </a:pPr>
            <a:r>
              <a:rPr sz="1650" spc="55" dirty="0">
                <a:latin typeface="Times New Roman"/>
                <a:cs typeface="Times New Roman"/>
              </a:rPr>
              <a:t>2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310241" y="5798762"/>
            <a:ext cx="414655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25" dirty="0">
                <a:latin typeface="Times New Roman"/>
                <a:cs typeface="Times New Roman"/>
              </a:rPr>
              <a:t>m</a:t>
            </a:r>
            <a:r>
              <a:rPr sz="950" i="1" spc="40" dirty="0">
                <a:latin typeface="Times New Roman"/>
                <a:cs typeface="Times New Roman"/>
              </a:rPr>
              <a:t>i</a:t>
            </a:r>
            <a:r>
              <a:rPr sz="950" i="1" spc="25" dirty="0">
                <a:latin typeface="Times New Roman"/>
                <a:cs typeface="Times New Roman"/>
              </a:rPr>
              <a:t>d</a:t>
            </a:r>
            <a:r>
              <a:rPr sz="950" i="1" spc="35" dirty="0">
                <a:latin typeface="Times New Roman"/>
                <a:cs typeface="Times New Roman"/>
              </a:rPr>
              <a:t>g</a:t>
            </a:r>
            <a:r>
              <a:rPr sz="950" i="1" spc="25" dirty="0">
                <a:latin typeface="Times New Roman"/>
                <a:cs typeface="Times New Roman"/>
              </a:rPr>
              <a:t>a</a:t>
            </a:r>
            <a:r>
              <a:rPr sz="950" i="1" spc="35" dirty="0">
                <a:latin typeface="Times New Roman"/>
                <a:cs typeface="Times New Roman"/>
              </a:rPr>
              <a:t>p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176954" y="5614613"/>
            <a:ext cx="16256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i="1" spc="70" dirty="0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954470" y="5439920"/>
            <a:ext cx="58102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i="1" spc="70" dirty="0">
                <a:latin typeface="Times New Roman"/>
                <a:cs typeface="Times New Roman"/>
              </a:rPr>
              <a:t>E </a:t>
            </a:r>
            <a:r>
              <a:rPr sz="1650" spc="60" dirty="0">
                <a:latin typeface="Symbol"/>
                <a:cs typeface="Symbol"/>
              </a:rPr>
              <a:t></a:t>
            </a:r>
            <a:r>
              <a:rPr sz="1650" spc="-225" dirty="0">
                <a:latin typeface="Times New Roman"/>
                <a:cs typeface="Times New Roman"/>
              </a:rPr>
              <a:t> </a:t>
            </a:r>
            <a:r>
              <a:rPr sz="1650" i="1" spc="70" dirty="0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761648" y="5535064"/>
            <a:ext cx="825500" cy="52832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964"/>
              </a:lnSpc>
              <a:spcBef>
                <a:spcPts val="125"/>
              </a:spcBef>
              <a:tabLst>
                <a:tab pos="754380" algn="l"/>
              </a:tabLst>
            </a:pPr>
            <a:r>
              <a:rPr sz="2475" spc="89" baseline="-21885" dirty="0">
                <a:latin typeface="Symbol"/>
                <a:cs typeface="Symbol"/>
              </a:rPr>
              <a:t></a:t>
            </a:r>
            <a:r>
              <a:rPr sz="2475" spc="-52" baseline="-21885" dirty="0">
                <a:latin typeface="Times New Roman"/>
                <a:cs typeface="Times New Roman"/>
              </a:rPr>
              <a:t> </a:t>
            </a:r>
            <a:r>
              <a:rPr sz="950" i="1" u="sng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5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</a:t>
            </a:r>
            <a:r>
              <a:rPr sz="950" i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950" i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</a:t>
            </a:r>
            <a:r>
              <a:rPr sz="950" i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950" i="1" u="sng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</a:t>
            </a:r>
            <a:endParaRPr sz="950">
              <a:latin typeface="Times New Roman"/>
              <a:cs typeface="Times New Roman"/>
            </a:endParaRPr>
          </a:p>
          <a:p>
            <a:pPr marL="462280">
              <a:lnSpc>
                <a:spcPts val="1964"/>
              </a:lnSpc>
            </a:pPr>
            <a:r>
              <a:rPr sz="1650" spc="55" dirty="0">
                <a:latin typeface="Times New Roman"/>
                <a:cs typeface="Times New Roman"/>
              </a:rPr>
              <a:t>2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2347390" y="8806090"/>
            <a:ext cx="132080" cy="0"/>
          </a:xfrm>
          <a:custGeom>
            <a:avLst/>
            <a:gdLst/>
            <a:ahLst/>
            <a:cxnLst/>
            <a:rect l="l" t="t" r="r" b="b"/>
            <a:pathLst>
              <a:path w="132080">
                <a:moveTo>
                  <a:pt x="0" y="0"/>
                </a:moveTo>
                <a:lnTo>
                  <a:pt x="131991" y="0"/>
                </a:lnTo>
              </a:path>
            </a:pathLst>
          </a:custGeom>
          <a:ln w="84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 txBox="1"/>
          <p:nvPr/>
        </p:nvSpPr>
        <p:spPr>
          <a:xfrm>
            <a:off x="2950650" y="8918473"/>
            <a:ext cx="11176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40" dirty="0">
                <a:latin typeface="Symbol"/>
                <a:cs typeface="Symbol"/>
              </a:rPr>
              <a:t>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85" name="object 8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56</a:t>
            </a:r>
          </a:p>
        </p:txBody>
      </p:sp>
      <p:sp>
        <p:nvSpPr>
          <p:cNvPr id="77" name="object 77"/>
          <p:cNvSpPr txBox="1"/>
          <p:nvPr/>
        </p:nvSpPr>
        <p:spPr>
          <a:xfrm>
            <a:off x="2349801" y="8800979"/>
            <a:ext cx="13779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55" dirty="0">
                <a:latin typeface="Times New Roman"/>
                <a:cs typeface="Times New Roman"/>
              </a:rPr>
              <a:t>4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349801" y="8497916"/>
            <a:ext cx="13779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55" dirty="0">
                <a:latin typeface="Times New Roman"/>
                <a:cs typeface="Times New Roman"/>
              </a:rPr>
              <a:t>3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239511" y="8896071"/>
            <a:ext cx="24193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35" dirty="0">
                <a:latin typeface="Times New Roman"/>
                <a:cs typeface="Times New Roman"/>
              </a:rPr>
              <a:t>n</a:t>
            </a:r>
            <a:r>
              <a:rPr sz="950" i="1" spc="195" dirty="0">
                <a:latin typeface="Times New Roman"/>
                <a:cs typeface="Times New Roman"/>
              </a:rPr>
              <a:t> </a:t>
            </a:r>
            <a:r>
              <a:rPr sz="2475" spc="60" baseline="-6734" dirty="0">
                <a:latin typeface="Symbol"/>
                <a:cs typeface="Symbol"/>
              </a:rPr>
              <a:t></a:t>
            </a:r>
            <a:endParaRPr sz="2475" baseline="-6734">
              <a:latin typeface="Symbol"/>
              <a:cs typeface="Symbo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709847" y="8817647"/>
            <a:ext cx="415925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25" dirty="0">
                <a:latin typeface="Times New Roman"/>
                <a:cs typeface="Times New Roman"/>
              </a:rPr>
              <a:t>m</a:t>
            </a:r>
            <a:r>
              <a:rPr sz="950" i="1" spc="35" dirty="0">
                <a:latin typeface="Times New Roman"/>
                <a:cs typeface="Times New Roman"/>
              </a:rPr>
              <a:t>idgap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259675" y="8817647"/>
            <a:ext cx="105410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45" dirty="0">
                <a:latin typeface="Times New Roman"/>
                <a:cs typeface="Times New Roman"/>
              </a:rPr>
              <a:t>F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950650" y="8761248"/>
            <a:ext cx="53086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40" dirty="0">
                <a:latin typeface="Symbol"/>
                <a:cs typeface="Symbol"/>
              </a:rPr>
              <a:t></a:t>
            </a:r>
            <a:r>
              <a:rPr sz="1650" spc="40" dirty="0">
                <a:latin typeface="Times New Roman"/>
                <a:cs typeface="Times New Roman"/>
              </a:rPr>
              <a:t> </a:t>
            </a:r>
            <a:r>
              <a:rPr sz="2475" i="1" spc="60" baseline="-10101" dirty="0">
                <a:latin typeface="Times New Roman"/>
                <a:cs typeface="Times New Roman"/>
              </a:rPr>
              <a:t>m</a:t>
            </a:r>
            <a:r>
              <a:rPr sz="1425" spc="60" baseline="26315" dirty="0">
                <a:latin typeface="Times New Roman"/>
                <a:cs typeface="Times New Roman"/>
              </a:rPr>
              <a:t>*</a:t>
            </a:r>
            <a:r>
              <a:rPr sz="1425" spc="142" baseline="26315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Symbol"/>
                <a:cs typeface="Symbol"/>
              </a:rPr>
              <a:t>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950650" y="8432841"/>
            <a:ext cx="53086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75" spc="60" baseline="3367" dirty="0">
                <a:latin typeface="Symbol"/>
                <a:cs typeface="Symbol"/>
              </a:rPr>
              <a:t></a:t>
            </a:r>
            <a:r>
              <a:rPr sz="2475" spc="60" baseline="3367" dirty="0">
                <a:latin typeface="Times New Roman"/>
                <a:cs typeface="Times New Roman"/>
              </a:rPr>
              <a:t> </a:t>
            </a:r>
            <a:r>
              <a:rPr sz="1650" i="1" spc="40" dirty="0">
                <a:latin typeface="Times New Roman"/>
                <a:cs typeface="Times New Roman"/>
              </a:rPr>
              <a:t>m</a:t>
            </a:r>
            <a:r>
              <a:rPr sz="1425" spc="60" baseline="43859" dirty="0">
                <a:latin typeface="Times New Roman"/>
                <a:cs typeface="Times New Roman"/>
              </a:rPr>
              <a:t>*</a:t>
            </a:r>
            <a:r>
              <a:rPr sz="1425" spc="142" baseline="43859" dirty="0">
                <a:latin typeface="Times New Roman"/>
                <a:cs typeface="Times New Roman"/>
              </a:rPr>
              <a:t> </a:t>
            </a:r>
            <a:r>
              <a:rPr sz="2475" spc="60" baseline="3367" dirty="0">
                <a:latin typeface="Symbol"/>
                <a:cs typeface="Symbol"/>
              </a:rPr>
              <a:t></a:t>
            </a:r>
            <a:endParaRPr sz="2475" baseline="3367">
              <a:latin typeface="Symbol"/>
              <a:cs typeface="Symbo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122354" y="8633179"/>
            <a:ext cx="235966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99720" algn="l"/>
                <a:tab pos="1052830" algn="l"/>
                <a:tab pos="1395730" algn="l"/>
                <a:tab pos="2136140" algn="l"/>
              </a:tabLst>
            </a:pPr>
            <a:r>
              <a:rPr sz="1650" i="1" spc="65" dirty="0">
                <a:latin typeface="Times New Roman"/>
                <a:cs typeface="Times New Roman"/>
              </a:rPr>
              <a:t>E	</a:t>
            </a:r>
            <a:r>
              <a:rPr sz="1650" spc="60" dirty="0">
                <a:latin typeface="Symbol"/>
                <a:cs typeface="Symbol"/>
              </a:rPr>
              <a:t></a:t>
            </a:r>
            <a:r>
              <a:rPr sz="1650" spc="-65" dirty="0">
                <a:latin typeface="Times New Roman"/>
                <a:cs typeface="Times New Roman"/>
              </a:rPr>
              <a:t> </a:t>
            </a:r>
            <a:r>
              <a:rPr sz="1650" i="1" spc="65" dirty="0">
                <a:latin typeface="Times New Roman"/>
                <a:cs typeface="Times New Roman"/>
              </a:rPr>
              <a:t>E	</a:t>
            </a:r>
            <a:r>
              <a:rPr sz="1650" spc="60" dirty="0">
                <a:latin typeface="Symbol"/>
                <a:cs typeface="Symbol"/>
              </a:rPr>
              <a:t></a:t>
            </a:r>
            <a:r>
              <a:rPr sz="1650" spc="60" dirty="0">
                <a:latin typeface="Times New Roman"/>
                <a:cs typeface="Times New Roman"/>
              </a:rPr>
              <a:t>	</a:t>
            </a:r>
            <a:r>
              <a:rPr sz="1650" i="1" spc="70" dirty="0">
                <a:latin typeface="Times New Roman"/>
                <a:cs typeface="Times New Roman"/>
              </a:rPr>
              <a:t>kT</a:t>
            </a:r>
            <a:r>
              <a:rPr sz="1650" i="1" spc="-80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Times New Roman"/>
                <a:cs typeface="Times New Roman"/>
              </a:rPr>
              <a:t>ln</a:t>
            </a:r>
            <a:r>
              <a:rPr sz="2475" spc="60" baseline="20202" dirty="0">
                <a:latin typeface="Symbol"/>
                <a:cs typeface="Symbol"/>
              </a:rPr>
              <a:t></a:t>
            </a:r>
            <a:r>
              <a:rPr sz="2475" u="sng" spc="60" baseline="28619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sz="1425" i="1" u="sng" spc="52" baseline="4970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</a:t>
            </a:r>
            <a:r>
              <a:rPr sz="1425" i="1" spc="217" baseline="49707" dirty="0">
                <a:latin typeface="Times New Roman"/>
                <a:cs typeface="Times New Roman"/>
              </a:rPr>
              <a:t> </a:t>
            </a:r>
            <a:r>
              <a:rPr sz="2475" spc="60" baseline="20202" dirty="0">
                <a:latin typeface="Symbol"/>
                <a:cs typeface="Symbol"/>
              </a:rPr>
              <a:t></a:t>
            </a:r>
            <a:endParaRPr sz="2475" baseline="20202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29080" y="426211"/>
            <a:ext cx="5306060" cy="4077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>
              <a:lnSpc>
                <a:spcPct val="100000"/>
              </a:lnSpc>
              <a:spcBef>
                <a:spcPts val="100"/>
              </a:spcBef>
              <a:tabLst>
                <a:tab pos="3556000" algn="l"/>
              </a:tabLst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	Dr. Ghusoon Mohsin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ts val="2410"/>
              </a:lnSpc>
            </a:pPr>
            <a:r>
              <a:rPr sz="1400" spc="-5" dirty="0">
                <a:latin typeface="Times New Roman"/>
                <a:cs typeface="Times New Roman"/>
              </a:rPr>
              <a:t>where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m</a:t>
            </a:r>
            <a:r>
              <a:rPr sz="1350" spc="-15" baseline="30864" dirty="0">
                <a:latin typeface="Times New Roman"/>
                <a:cs typeface="Times New Roman"/>
              </a:rPr>
              <a:t>*</a:t>
            </a:r>
            <a:r>
              <a:rPr sz="1350" spc="97" baseline="30864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is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the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effective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mass,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take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into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account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particle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mass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and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also  </a:t>
            </a:r>
            <a:r>
              <a:rPr sz="1400" spc="-5" dirty="0">
                <a:latin typeface="Times New Roman"/>
                <a:cs typeface="Times New Roman"/>
              </a:rPr>
              <a:t>takes into account the effect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internal forces. </a:t>
            </a:r>
            <a:r>
              <a:rPr sz="1400" spc="-10" dirty="0">
                <a:latin typeface="Times New Roman"/>
                <a:cs typeface="Times New Roman"/>
              </a:rPr>
              <a:t>If </a:t>
            </a:r>
            <a:r>
              <a:rPr sz="1400" i="1" dirty="0">
                <a:latin typeface="Times New Roman"/>
                <a:cs typeface="Times New Roman"/>
              </a:rPr>
              <a:t>m </a:t>
            </a:r>
            <a:r>
              <a:rPr sz="1350" i="1" baseline="30864" dirty="0">
                <a:latin typeface="Times New Roman"/>
                <a:cs typeface="Times New Roman"/>
              </a:rPr>
              <a:t>*</a:t>
            </a:r>
            <a:r>
              <a:rPr sz="1400" i="1" dirty="0">
                <a:latin typeface="Times New Roman"/>
                <a:cs typeface="Times New Roman"/>
              </a:rPr>
              <a:t>= m </a:t>
            </a:r>
            <a:r>
              <a:rPr sz="1350" i="1" baseline="30864" dirty="0">
                <a:latin typeface="Times New Roman"/>
                <a:cs typeface="Times New Roman"/>
              </a:rPr>
              <a:t>* </a:t>
            </a:r>
            <a:r>
              <a:rPr sz="1400" spc="-5" dirty="0">
                <a:latin typeface="Times New Roman"/>
                <a:cs typeface="Times New Roman"/>
              </a:rPr>
              <a:t>then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4114165">
              <a:lnSpc>
                <a:spcPts val="140"/>
              </a:lnSpc>
              <a:tabLst>
                <a:tab pos="4535170" algn="l"/>
              </a:tabLst>
            </a:pPr>
            <a:r>
              <a:rPr sz="900" i="1" dirty="0">
                <a:latin typeface="Times New Roman"/>
                <a:cs typeface="Times New Roman"/>
              </a:rPr>
              <a:t>n	p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1170"/>
              </a:lnSpc>
              <a:spcBef>
                <a:spcPts val="390"/>
              </a:spcBef>
            </a:pPr>
            <a:r>
              <a:rPr sz="1400" spc="-5" dirty="0">
                <a:latin typeface="Times New Roman"/>
                <a:cs typeface="Times New Roman"/>
              </a:rPr>
              <a:t>intrinsic Fermi level is exactly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the center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bandgap.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i="1" dirty="0">
                <a:latin typeface="Times New Roman"/>
                <a:cs typeface="Times New Roman"/>
              </a:rPr>
              <a:t>m </a:t>
            </a:r>
            <a:r>
              <a:rPr sz="1350" i="1" baseline="30864" dirty="0">
                <a:latin typeface="Times New Roman"/>
                <a:cs typeface="Times New Roman"/>
              </a:rPr>
              <a:t>*</a:t>
            </a:r>
            <a:r>
              <a:rPr sz="1400" i="1" dirty="0">
                <a:latin typeface="Times New Roman"/>
                <a:cs typeface="Times New Roman"/>
              </a:rPr>
              <a:t>&gt; m</a:t>
            </a:r>
            <a:r>
              <a:rPr sz="1400" i="1" spc="-200" dirty="0">
                <a:latin typeface="Times New Roman"/>
                <a:cs typeface="Times New Roman"/>
              </a:rPr>
              <a:t> </a:t>
            </a:r>
            <a:r>
              <a:rPr sz="1350" i="1" baseline="30864" dirty="0">
                <a:latin typeface="Times New Roman"/>
                <a:cs typeface="Times New Roman"/>
              </a:rPr>
              <a:t>* </a:t>
            </a:r>
            <a:r>
              <a:rPr sz="1400" spc="-10" dirty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4521200">
              <a:lnSpc>
                <a:spcPts val="570"/>
              </a:lnSpc>
              <a:tabLst>
                <a:tab pos="4923790" algn="l"/>
              </a:tabLst>
            </a:pPr>
            <a:r>
              <a:rPr sz="900" i="1" dirty="0">
                <a:latin typeface="Times New Roman"/>
                <a:cs typeface="Times New Roman"/>
              </a:rPr>
              <a:t>n	p</a:t>
            </a:r>
            <a:endParaRPr sz="900">
              <a:latin typeface="Times New Roman"/>
              <a:cs typeface="Times New Roman"/>
            </a:endParaRPr>
          </a:p>
          <a:p>
            <a:pPr marL="12700" marR="6985" algn="just">
              <a:lnSpc>
                <a:spcPts val="2410"/>
              </a:lnSpc>
              <a:spcBef>
                <a:spcPts val="160"/>
              </a:spcBef>
            </a:pPr>
            <a:r>
              <a:rPr sz="1400" spc="-5" dirty="0">
                <a:latin typeface="Times New Roman"/>
                <a:cs typeface="Times New Roman"/>
              </a:rPr>
              <a:t>intrinsic Fermi level is slightly </a:t>
            </a:r>
            <a:r>
              <a:rPr sz="1400" dirty="0">
                <a:latin typeface="Times New Roman"/>
                <a:cs typeface="Times New Roman"/>
              </a:rPr>
              <a:t>below </a:t>
            </a:r>
            <a:r>
              <a:rPr sz="1400" spc="-5" dirty="0">
                <a:latin typeface="Times New Roman"/>
                <a:cs typeface="Times New Roman"/>
              </a:rPr>
              <a:t>the center.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i="1" dirty="0">
                <a:latin typeface="Times New Roman"/>
                <a:cs typeface="Times New Roman"/>
              </a:rPr>
              <a:t>m</a:t>
            </a:r>
            <a:r>
              <a:rPr sz="1350" i="1" baseline="-9259" dirty="0">
                <a:latin typeface="Times New Roman"/>
                <a:cs typeface="Times New Roman"/>
              </a:rPr>
              <a:t>n</a:t>
            </a:r>
            <a:r>
              <a:rPr sz="1350" i="1" baseline="30864" dirty="0">
                <a:latin typeface="Times New Roman"/>
                <a:cs typeface="Times New Roman"/>
              </a:rPr>
              <a:t>*</a:t>
            </a:r>
            <a:r>
              <a:rPr sz="1400" i="1" dirty="0">
                <a:latin typeface="Times New Roman"/>
                <a:cs typeface="Times New Roman"/>
              </a:rPr>
              <a:t>&lt; m</a:t>
            </a:r>
            <a:r>
              <a:rPr sz="1350" i="1" baseline="-9259" dirty="0">
                <a:latin typeface="Times New Roman"/>
                <a:cs typeface="Times New Roman"/>
              </a:rPr>
              <a:t>p</a:t>
            </a:r>
            <a:r>
              <a:rPr sz="1350" i="1" baseline="30864" dirty="0">
                <a:latin typeface="Times New Roman"/>
                <a:cs typeface="Times New Roman"/>
              </a:rPr>
              <a:t>*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5" dirty="0">
                <a:latin typeface="Times New Roman"/>
                <a:cs typeface="Times New Roman"/>
              </a:rPr>
              <a:t>is slightly  above the center. </a:t>
            </a:r>
            <a:r>
              <a:rPr sz="1400" dirty="0">
                <a:latin typeface="Times New Roman"/>
                <a:cs typeface="Times New Roman"/>
              </a:rPr>
              <a:t>Hence, the </a:t>
            </a:r>
            <a:r>
              <a:rPr sz="1400" spc="-10" dirty="0">
                <a:latin typeface="Times New Roman"/>
                <a:cs typeface="Times New Roman"/>
              </a:rPr>
              <a:t>Fermi </a:t>
            </a:r>
            <a:r>
              <a:rPr sz="1400" spc="-5" dirty="0">
                <a:latin typeface="Times New Roman"/>
                <a:cs typeface="Times New Roman"/>
              </a:rPr>
              <a:t>level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intrinsic semiconductor  generally lies very </a:t>
            </a:r>
            <a:r>
              <a:rPr sz="1400" dirty="0">
                <a:latin typeface="Times New Roman"/>
                <a:cs typeface="Times New Roman"/>
              </a:rPr>
              <a:t>close </a:t>
            </a:r>
            <a:r>
              <a:rPr sz="1400" spc="-5" dirty="0">
                <a:latin typeface="Times New Roman"/>
                <a:cs typeface="Times New Roman"/>
              </a:rPr>
              <a:t>to the middle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band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gap.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12700" marR="52705">
              <a:lnSpc>
                <a:spcPct val="1437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Calculate the position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intrinsic </a:t>
            </a:r>
            <a:r>
              <a:rPr sz="1400" spc="-10" dirty="0">
                <a:latin typeface="Times New Roman"/>
                <a:cs typeface="Times New Roman"/>
              </a:rPr>
              <a:t>Fermi </a:t>
            </a:r>
            <a:r>
              <a:rPr sz="1400" dirty="0">
                <a:latin typeface="Times New Roman"/>
                <a:cs typeface="Times New Roman"/>
              </a:rPr>
              <a:t>level </a:t>
            </a:r>
            <a:r>
              <a:rPr sz="1400" spc="-5" dirty="0">
                <a:latin typeface="Times New Roman"/>
                <a:cs typeface="Times New Roman"/>
              </a:rPr>
              <a:t>with respect to </a:t>
            </a:r>
            <a:r>
              <a:rPr sz="1400" dirty="0">
                <a:latin typeface="Times New Roman"/>
                <a:cs typeface="Times New Roman"/>
              </a:rPr>
              <a:t>the  center of </a:t>
            </a:r>
            <a:r>
              <a:rPr sz="1400" spc="-5" dirty="0">
                <a:latin typeface="Times New Roman"/>
                <a:cs typeface="Times New Roman"/>
              </a:rPr>
              <a:t>the bandgap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silicon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spc="-5" dirty="0">
                <a:latin typeface="Times New Roman"/>
                <a:cs typeface="Times New Roman"/>
              </a:rPr>
              <a:t>T=300 K. The effective mass in silicon 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i="1" dirty="0">
                <a:latin typeface="Times New Roman"/>
                <a:cs typeface="Times New Roman"/>
              </a:rPr>
              <a:t>m</a:t>
            </a:r>
            <a:r>
              <a:rPr sz="1350" i="1" baseline="-9259" dirty="0">
                <a:latin typeface="Times New Roman"/>
                <a:cs typeface="Times New Roman"/>
              </a:rPr>
              <a:t>n</a:t>
            </a:r>
            <a:r>
              <a:rPr sz="1350" i="1" baseline="30864" dirty="0">
                <a:latin typeface="Times New Roman"/>
                <a:cs typeface="Times New Roman"/>
              </a:rPr>
              <a:t>*</a:t>
            </a:r>
            <a:r>
              <a:rPr sz="1400" i="1" dirty="0">
                <a:latin typeface="Times New Roman"/>
                <a:cs typeface="Times New Roman"/>
              </a:rPr>
              <a:t>= </a:t>
            </a:r>
            <a:r>
              <a:rPr sz="1400" i="1" spc="-5" dirty="0">
                <a:latin typeface="Times New Roman"/>
                <a:cs typeface="Times New Roman"/>
              </a:rPr>
              <a:t>1.08m</a:t>
            </a:r>
            <a:r>
              <a:rPr sz="1350" i="1" spc="-7" baseline="-9259" dirty="0">
                <a:latin typeface="Times New Roman"/>
                <a:cs typeface="Times New Roman"/>
              </a:rPr>
              <a:t>0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i="1" dirty="0">
                <a:latin typeface="Times New Roman"/>
                <a:cs typeface="Times New Roman"/>
              </a:rPr>
              <a:t>m</a:t>
            </a:r>
            <a:r>
              <a:rPr sz="1350" i="1" baseline="-9259" dirty="0">
                <a:latin typeface="Times New Roman"/>
                <a:cs typeface="Times New Roman"/>
              </a:rPr>
              <a:t>p</a:t>
            </a:r>
            <a:r>
              <a:rPr sz="1350" i="1" baseline="30864" dirty="0">
                <a:latin typeface="Times New Roman"/>
                <a:cs typeface="Times New Roman"/>
              </a:rPr>
              <a:t>*</a:t>
            </a:r>
            <a:r>
              <a:rPr sz="1400" i="1" dirty="0">
                <a:latin typeface="Times New Roman"/>
                <a:cs typeface="Times New Roman"/>
              </a:rPr>
              <a:t>= </a:t>
            </a:r>
            <a:r>
              <a:rPr sz="1400" i="1" spc="-5" dirty="0">
                <a:latin typeface="Times New Roman"/>
                <a:cs typeface="Times New Roman"/>
              </a:rPr>
              <a:t>0.56m</a:t>
            </a:r>
            <a:r>
              <a:rPr sz="1350" i="1" spc="-7" baseline="-9259" dirty="0">
                <a:latin typeface="Times New Roman"/>
                <a:cs typeface="Times New Roman"/>
              </a:rPr>
              <a:t>0</a:t>
            </a:r>
            <a:r>
              <a:rPr sz="1350" i="1" spc="37" baseline="-9259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sz="1400" spc="-5" dirty="0">
                <a:latin typeface="Times New Roman"/>
                <a:cs typeface="Times New Roman"/>
              </a:rPr>
              <a:t>The intrinsic Fermi level </a:t>
            </a:r>
            <a:r>
              <a:rPr sz="1400" spc="-10" dirty="0">
                <a:latin typeface="Times New Roman"/>
                <a:cs typeface="Times New Roman"/>
              </a:rPr>
              <a:t>with </a:t>
            </a:r>
            <a:r>
              <a:rPr sz="1400" spc="-5" dirty="0">
                <a:latin typeface="Times New Roman"/>
                <a:cs typeface="Times New Roman"/>
              </a:rPr>
              <a:t>respect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center of </a:t>
            </a:r>
            <a:r>
              <a:rPr sz="1400" spc="-5" dirty="0">
                <a:latin typeface="Times New Roman"/>
                <a:cs typeface="Times New Roman"/>
              </a:rPr>
              <a:t>the bandgap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9080" y="6622770"/>
            <a:ext cx="5273675" cy="21748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439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The intrinsic Fermi level in silicon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-12.8</a:t>
            </a:r>
            <a:r>
              <a:rPr sz="1400" i="1" spc="-5" dirty="0">
                <a:latin typeface="Times New Roman"/>
                <a:cs typeface="Times New Roman"/>
              </a:rPr>
              <a:t>meV </a:t>
            </a:r>
            <a:r>
              <a:rPr sz="1400" spc="-5" dirty="0">
                <a:latin typeface="Times New Roman"/>
                <a:cs typeface="Times New Roman"/>
              </a:rPr>
              <a:t>below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midgap energy.  </a:t>
            </a:r>
            <a:r>
              <a:rPr sz="1400" dirty="0">
                <a:latin typeface="Times New Roman"/>
                <a:cs typeface="Times New Roman"/>
              </a:rPr>
              <a:t>If </a:t>
            </a:r>
            <a:r>
              <a:rPr sz="1400" spc="-5" dirty="0">
                <a:latin typeface="Times New Roman"/>
                <a:cs typeface="Times New Roman"/>
              </a:rPr>
              <a:t>we compare 12.8 </a:t>
            </a:r>
            <a:r>
              <a:rPr sz="1400" i="1" spc="-5" dirty="0">
                <a:latin typeface="Times New Roman"/>
                <a:cs typeface="Times New Roman"/>
              </a:rPr>
              <a:t>meV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(1.12/2)=0.56</a:t>
            </a:r>
            <a:r>
              <a:rPr sz="1400" i="1" spc="-5" dirty="0">
                <a:latin typeface="Times New Roman"/>
                <a:cs typeface="Times New Roman"/>
              </a:rPr>
              <a:t>eV </a:t>
            </a:r>
            <a:r>
              <a:rPr sz="1400" spc="-5" dirty="0">
                <a:latin typeface="Times New Roman"/>
                <a:cs typeface="Times New Roman"/>
              </a:rPr>
              <a:t>=560</a:t>
            </a:r>
            <a:r>
              <a:rPr sz="1400" i="1" spc="-5" dirty="0">
                <a:latin typeface="Times New Roman"/>
                <a:cs typeface="Times New Roman"/>
              </a:rPr>
              <a:t>meV</a:t>
            </a:r>
            <a:r>
              <a:rPr sz="1400" spc="-5" dirty="0">
                <a:latin typeface="Times New Roman"/>
                <a:cs typeface="Times New Roman"/>
              </a:rPr>
              <a:t>. </a:t>
            </a:r>
            <a:r>
              <a:rPr sz="1400" spc="-10" dirty="0">
                <a:latin typeface="Times New Roman"/>
                <a:cs typeface="Times New Roman"/>
              </a:rPr>
              <a:t>We </a:t>
            </a:r>
            <a:r>
              <a:rPr sz="1400" dirty="0">
                <a:latin typeface="Times New Roman"/>
                <a:cs typeface="Times New Roman"/>
              </a:rPr>
              <a:t>may  </a:t>
            </a:r>
            <a:r>
              <a:rPr sz="1400" spc="-5" dirty="0">
                <a:latin typeface="Times New Roman"/>
                <a:cs typeface="Times New Roman"/>
              </a:rPr>
              <a:t>approximate that the intrinsic Fermi </a:t>
            </a:r>
            <a:r>
              <a:rPr sz="1400" dirty="0">
                <a:latin typeface="Times New Roman"/>
                <a:cs typeface="Times New Roman"/>
              </a:rPr>
              <a:t>level </a:t>
            </a:r>
            <a:r>
              <a:rPr sz="1400" spc="-5" dirty="0">
                <a:latin typeface="Times New Roman"/>
                <a:cs typeface="Times New Roman"/>
              </a:rPr>
              <a:t>to </a:t>
            </a:r>
            <a:r>
              <a:rPr sz="1400" dirty="0">
                <a:latin typeface="Times New Roman"/>
                <a:cs typeface="Times New Roman"/>
              </a:rPr>
              <a:t>be in </a:t>
            </a:r>
            <a:r>
              <a:rPr sz="1400" spc="-5" dirty="0">
                <a:latin typeface="Times New Roman"/>
                <a:cs typeface="Times New Roman"/>
              </a:rPr>
              <a:t>the center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 bandgap.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spc="-5" dirty="0">
                <a:latin typeface="Times New Roman"/>
                <a:cs typeface="Times New Roman"/>
              </a:rPr>
              <a:t>The probability </a:t>
            </a:r>
            <a:r>
              <a:rPr sz="1400" dirty="0">
                <a:latin typeface="Times New Roman"/>
                <a:cs typeface="Times New Roman"/>
              </a:rPr>
              <a:t>of the </a:t>
            </a:r>
            <a:r>
              <a:rPr sz="1400" spc="-5" dirty="0">
                <a:latin typeface="Times New Roman"/>
                <a:cs typeface="Times New Roman"/>
              </a:rPr>
              <a:t>states not occupied by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electron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given </a:t>
            </a:r>
            <a:r>
              <a:rPr sz="1400" dirty="0">
                <a:latin typeface="Times New Roman"/>
                <a:cs typeface="Times New Roman"/>
              </a:rPr>
              <a:t>as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25" dirty="0">
                <a:latin typeface="Times New Roman"/>
                <a:cs typeface="Times New Roman"/>
              </a:rPr>
              <a:t>1-</a:t>
            </a:r>
            <a:endParaRPr sz="1400">
              <a:latin typeface="Times New Roman"/>
              <a:cs typeface="Times New Roman"/>
            </a:endParaRPr>
          </a:p>
          <a:p>
            <a:pPr marL="12700" marR="379730">
              <a:lnSpc>
                <a:spcPct val="143600"/>
              </a:lnSpc>
              <a:spcBef>
                <a:spcPts val="15"/>
              </a:spcBef>
            </a:pPr>
            <a:r>
              <a:rPr sz="1400" i="1" spc="-5" dirty="0">
                <a:latin typeface="Times New Roman"/>
                <a:cs typeface="Times New Roman"/>
              </a:rPr>
              <a:t>f</a:t>
            </a:r>
            <a:r>
              <a:rPr sz="1400" spc="-5" dirty="0">
                <a:latin typeface="Times New Roman"/>
                <a:cs typeface="Times New Roman"/>
              </a:rPr>
              <a:t>(E,T). The function </a:t>
            </a:r>
            <a:r>
              <a:rPr sz="1400" i="1" spc="-5" dirty="0">
                <a:latin typeface="Times New Roman"/>
                <a:cs typeface="Times New Roman"/>
              </a:rPr>
              <a:t>f</a:t>
            </a:r>
            <a:r>
              <a:rPr sz="1400" spc="-5" dirty="0">
                <a:latin typeface="Times New Roman"/>
                <a:cs typeface="Times New Roman"/>
              </a:rPr>
              <a:t>(E,T)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symmetrical with the function 1-</a:t>
            </a:r>
            <a:r>
              <a:rPr sz="1400" i="1" spc="-5" dirty="0">
                <a:latin typeface="Times New Roman"/>
                <a:cs typeface="Times New Roman"/>
              </a:rPr>
              <a:t>f</a:t>
            </a:r>
            <a:r>
              <a:rPr sz="1400" spc="-5" dirty="0">
                <a:latin typeface="Times New Roman"/>
                <a:cs typeface="Times New Roman"/>
              </a:rPr>
              <a:t>(E,T)  about the Fermi energy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350" baseline="-9259" dirty="0">
                <a:latin typeface="Times New Roman"/>
                <a:cs typeface="Times New Roman"/>
              </a:rPr>
              <a:t>F </a:t>
            </a:r>
            <a:r>
              <a:rPr sz="1400" dirty="0">
                <a:latin typeface="Times New Roman"/>
                <a:cs typeface="Times New Roman"/>
              </a:rPr>
              <a:t>as shown </a:t>
            </a:r>
            <a:r>
              <a:rPr sz="1400" spc="-5" dirty="0">
                <a:latin typeface="Times New Roman"/>
                <a:cs typeface="Times New Roman"/>
              </a:rPr>
              <a:t>in the </a:t>
            </a:r>
            <a:r>
              <a:rPr sz="1400" dirty="0">
                <a:latin typeface="Times New Roman"/>
                <a:cs typeface="Times New Roman"/>
              </a:rPr>
              <a:t>figure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below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69054" y="5152300"/>
            <a:ext cx="132080" cy="0"/>
          </a:xfrm>
          <a:custGeom>
            <a:avLst/>
            <a:gdLst/>
            <a:ahLst/>
            <a:cxnLst/>
            <a:rect l="l" t="t" r="r" b="b"/>
            <a:pathLst>
              <a:path w="132080">
                <a:moveTo>
                  <a:pt x="0" y="0"/>
                </a:moveTo>
                <a:lnTo>
                  <a:pt x="131840" y="0"/>
                </a:lnTo>
              </a:path>
            </a:pathLst>
          </a:custGeom>
          <a:ln w="84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806637" y="5152300"/>
            <a:ext cx="132080" cy="0"/>
          </a:xfrm>
          <a:custGeom>
            <a:avLst/>
            <a:gdLst/>
            <a:ahLst/>
            <a:cxnLst/>
            <a:rect l="l" t="t" r="r" b="b"/>
            <a:pathLst>
              <a:path w="132079">
                <a:moveTo>
                  <a:pt x="0" y="0"/>
                </a:moveTo>
                <a:lnTo>
                  <a:pt x="131912" y="0"/>
                </a:lnTo>
              </a:path>
            </a:pathLst>
          </a:custGeom>
          <a:ln w="84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13213" y="5152300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>
                <a:moveTo>
                  <a:pt x="0" y="0"/>
                </a:moveTo>
                <a:lnTo>
                  <a:pt x="400985" y="0"/>
                </a:lnTo>
              </a:path>
            </a:pathLst>
          </a:custGeom>
          <a:ln w="84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429003" y="4995442"/>
            <a:ext cx="11176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40" dirty="0">
                <a:latin typeface="Symbol"/>
                <a:cs typeface="Symbol"/>
              </a:rPr>
              <a:t>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57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071946" y="5264683"/>
            <a:ext cx="11176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40" dirty="0">
                <a:latin typeface="Symbol"/>
                <a:cs typeface="Symbol"/>
              </a:rPr>
              <a:t>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88324" y="5147188"/>
            <a:ext cx="65214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75" spc="60" baseline="-6734" dirty="0">
                <a:latin typeface="Symbol"/>
                <a:cs typeface="Symbol"/>
              </a:rPr>
              <a:t></a:t>
            </a:r>
            <a:r>
              <a:rPr sz="2475" spc="-330" baseline="-6734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Times New Roman"/>
                <a:cs typeface="Times New Roman"/>
              </a:rPr>
              <a:t>1.08</a:t>
            </a:r>
            <a:r>
              <a:rPr sz="1650" spc="-185" dirty="0">
                <a:latin typeface="Times New Roman"/>
                <a:cs typeface="Times New Roman"/>
              </a:rPr>
              <a:t> </a:t>
            </a:r>
            <a:r>
              <a:rPr sz="2475" spc="60" baseline="-6734" dirty="0">
                <a:latin typeface="Symbol"/>
                <a:cs typeface="Symbol"/>
              </a:rPr>
              <a:t></a:t>
            </a:r>
            <a:endParaRPr sz="2475" baseline="-6734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09137" y="5147188"/>
            <a:ext cx="13779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55" dirty="0">
                <a:latin typeface="Times New Roman"/>
                <a:cs typeface="Times New Roman"/>
              </a:rPr>
              <a:t>4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71047" y="5147188"/>
            <a:ext cx="13779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55" dirty="0">
                <a:latin typeface="Times New Roman"/>
                <a:cs typeface="Times New Roman"/>
              </a:rPr>
              <a:t>4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71047" y="4844126"/>
            <a:ext cx="306959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350645" algn="l"/>
                <a:tab pos="2429510" algn="l"/>
              </a:tabLst>
            </a:pPr>
            <a:r>
              <a:rPr sz="1650" spc="55" dirty="0">
                <a:latin typeface="Times New Roman"/>
                <a:cs typeface="Times New Roman"/>
              </a:rPr>
              <a:t>3	3	</a:t>
            </a:r>
            <a:r>
              <a:rPr sz="2475" spc="60" baseline="-3367" dirty="0">
                <a:latin typeface="Symbol"/>
                <a:cs typeface="Symbol"/>
              </a:rPr>
              <a:t></a:t>
            </a:r>
            <a:r>
              <a:rPr sz="2475" spc="-240" baseline="-3367" dirty="0">
                <a:latin typeface="Times New Roman"/>
                <a:cs typeface="Times New Roman"/>
              </a:rPr>
              <a:t> </a:t>
            </a:r>
            <a:r>
              <a:rPr sz="1650" spc="45" dirty="0">
                <a:latin typeface="Times New Roman"/>
                <a:cs typeface="Times New Roman"/>
              </a:rPr>
              <a:t>0.56</a:t>
            </a:r>
            <a:r>
              <a:rPr sz="1650" spc="-245" dirty="0">
                <a:latin typeface="Times New Roman"/>
                <a:cs typeface="Times New Roman"/>
              </a:rPr>
              <a:t> </a:t>
            </a:r>
            <a:r>
              <a:rPr sz="2475" spc="60" baseline="-3367" dirty="0">
                <a:latin typeface="Symbol"/>
                <a:cs typeface="Symbol"/>
              </a:rPr>
              <a:t></a:t>
            </a:r>
            <a:endParaRPr sz="2475" baseline="-3367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60019" y="5242281"/>
            <a:ext cx="24257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35" dirty="0">
                <a:latin typeface="Times New Roman"/>
                <a:cs typeface="Times New Roman"/>
              </a:rPr>
              <a:t>n</a:t>
            </a:r>
            <a:r>
              <a:rPr sz="950" i="1" spc="200" dirty="0">
                <a:latin typeface="Times New Roman"/>
                <a:cs typeface="Times New Roman"/>
              </a:rPr>
              <a:t> </a:t>
            </a:r>
            <a:r>
              <a:rPr sz="2475" spc="60" baseline="-6734" dirty="0">
                <a:latin typeface="Symbol"/>
                <a:cs typeface="Symbol"/>
              </a:rPr>
              <a:t></a:t>
            </a:r>
            <a:endParaRPr sz="2475" baseline="-6734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31424" y="5163856"/>
            <a:ext cx="415290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30" dirty="0">
                <a:latin typeface="Times New Roman"/>
                <a:cs typeface="Times New Roman"/>
              </a:rPr>
              <a:t>midgap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81106" y="5163856"/>
            <a:ext cx="105410" cy="1746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950" i="1" spc="45" dirty="0">
                <a:latin typeface="Times New Roman"/>
                <a:cs typeface="Times New Roman"/>
              </a:rPr>
              <a:t>F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71946" y="5107458"/>
            <a:ext cx="53086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40" dirty="0">
                <a:latin typeface="Symbol"/>
                <a:cs typeface="Symbol"/>
              </a:rPr>
              <a:t></a:t>
            </a:r>
            <a:r>
              <a:rPr sz="1650" spc="40" dirty="0">
                <a:latin typeface="Times New Roman"/>
                <a:cs typeface="Times New Roman"/>
              </a:rPr>
              <a:t> </a:t>
            </a:r>
            <a:r>
              <a:rPr sz="2475" i="1" spc="60" baseline="-10101" dirty="0">
                <a:latin typeface="Times New Roman"/>
                <a:cs typeface="Times New Roman"/>
              </a:rPr>
              <a:t>m</a:t>
            </a:r>
            <a:r>
              <a:rPr sz="1425" spc="60" baseline="26315" dirty="0">
                <a:latin typeface="Times New Roman"/>
                <a:cs typeface="Times New Roman"/>
              </a:rPr>
              <a:t>*</a:t>
            </a:r>
            <a:r>
              <a:rPr sz="1425" spc="142" baseline="26315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Symbol"/>
                <a:cs typeface="Symbol"/>
              </a:rPr>
              <a:t>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71946" y="4779050"/>
            <a:ext cx="53086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75" spc="60" baseline="3367" dirty="0">
                <a:latin typeface="Symbol"/>
                <a:cs typeface="Symbol"/>
              </a:rPr>
              <a:t></a:t>
            </a:r>
            <a:r>
              <a:rPr sz="2475" spc="60" baseline="3367" dirty="0">
                <a:latin typeface="Times New Roman"/>
                <a:cs typeface="Times New Roman"/>
              </a:rPr>
              <a:t> </a:t>
            </a:r>
            <a:r>
              <a:rPr sz="1650" i="1" spc="40" dirty="0">
                <a:latin typeface="Times New Roman"/>
                <a:cs typeface="Times New Roman"/>
              </a:rPr>
              <a:t>m</a:t>
            </a:r>
            <a:r>
              <a:rPr sz="1425" spc="60" baseline="43859" dirty="0">
                <a:latin typeface="Times New Roman"/>
                <a:cs typeface="Times New Roman"/>
              </a:rPr>
              <a:t>*</a:t>
            </a:r>
            <a:r>
              <a:rPr sz="1425" spc="135" baseline="43859" dirty="0">
                <a:latin typeface="Times New Roman"/>
                <a:cs typeface="Times New Roman"/>
              </a:rPr>
              <a:t> </a:t>
            </a:r>
            <a:r>
              <a:rPr sz="2475" spc="60" baseline="3367" dirty="0">
                <a:latin typeface="Symbol"/>
                <a:cs typeface="Symbol"/>
              </a:rPr>
              <a:t></a:t>
            </a:r>
            <a:endParaRPr sz="2475" baseline="3367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44364" y="4911198"/>
            <a:ext cx="3755390" cy="3632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  <a:tabLst>
                <a:tab pos="299085" algn="l"/>
                <a:tab pos="1052195" algn="l"/>
                <a:tab pos="1395095" algn="l"/>
                <a:tab pos="2135505" algn="l"/>
                <a:tab pos="2729230" algn="l"/>
              </a:tabLst>
            </a:pPr>
            <a:r>
              <a:rPr sz="1650" i="1" spc="65" dirty="0">
                <a:latin typeface="Times New Roman"/>
                <a:cs typeface="Times New Roman"/>
              </a:rPr>
              <a:t>E	</a:t>
            </a:r>
            <a:r>
              <a:rPr sz="1650" spc="60" dirty="0">
                <a:latin typeface="Symbol"/>
                <a:cs typeface="Symbol"/>
              </a:rPr>
              <a:t></a:t>
            </a:r>
            <a:r>
              <a:rPr sz="1650" spc="-70" dirty="0">
                <a:latin typeface="Times New Roman"/>
                <a:cs typeface="Times New Roman"/>
              </a:rPr>
              <a:t> </a:t>
            </a:r>
            <a:r>
              <a:rPr sz="1650" i="1" spc="65" dirty="0">
                <a:latin typeface="Times New Roman"/>
                <a:cs typeface="Times New Roman"/>
              </a:rPr>
              <a:t>E	</a:t>
            </a:r>
            <a:r>
              <a:rPr sz="1650" spc="60" dirty="0">
                <a:latin typeface="Symbol"/>
                <a:cs typeface="Symbol"/>
              </a:rPr>
              <a:t></a:t>
            </a:r>
            <a:r>
              <a:rPr sz="1650" spc="60" dirty="0">
                <a:latin typeface="Times New Roman"/>
                <a:cs typeface="Times New Roman"/>
              </a:rPr>
              <a:t>	</a:t>
            </a:r>
            <a:r>
              <a:rPr sz="1650" i="1" spc="70" dirty="0">
                <a:latin typeface="Times New Roman"/>
                <a:cs typeface="Times New Roman"/>
              </a:rPr>
              <a:t>kT</a:t>
            </a:r>
            <a:r>
              <a:rPr sz="1650" i="1" spc="-80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Times New Roman"/>
                <a:cs typeface="Times New Roman"/>
              </a:rPr>
              <a:t>ln</a:t>
            </a:r>
            <a:r>
              <a:rPr sz="2475" spc="60" baseline="20202" dirty="0">
                <a:latin typeface="Symbol"/>
                <a:cs typeface="Symbol"/>
              </a:rPr>
              <a:t></a:t>
            </a:r>
            <a:r>
              <a:rPr sz="2475" u="sng" spc="60" baseline="28619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sz="1425" i="1" u="sng" spc="52" baseline="4970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</a:t>
            </a:r>
            <a:r>
              <a:rPr sz="1425" i="1" spc="337" baseline="49707" dirty="0">
                <a:latin typeface="Times New Roman"/>
                <a:cs typeface="Times New Roman"/>
              </a:rPr>
              <a:t> </a:t>
            </a:r>
            <a:r>
              <a:rPr sz="2475" spc="60" baseline="20202" dirty="0">
                <a:latin typeface="Symbol"/>
                <a:cs typeface="Symbol"/>
              </a:rPr>
              <a:t></a:t>
            </a:r>
            <a:r>
              <a:rPr sz="2475" spc="-89" baseline="20202" dirty="0">
                <a:latin typeface="Times New Roman"/>
                <a:cs typeface="Times New Roman"/>
              </a:rPr>
              <a:t> </a:t>
            </a:r>
            <a:r>
              <a:rPr sz="1650" spc="60" dirty="0">
                <a:latin typeface="Symbol"/>
                <a:cs typeface="Symbol"/>
              </a:rPr>
              <a:t></a:t>
            </a:r>
            <a:r>
              <a:rPr sz="1650" spc="60" dirty="0">
                <a:latin typeface="Times New Roman"/>
                <a:cs typeface="Times New Roman"/>
              </a:rPr>
              <a:t>	</a:t>
            </a:r>
            <a:r>
              <a:rPr sz="2200" dirty="0">
                <a:latin typeface="Symbol"/>
                <a:cs typeface="Symbol"/>
              </a:rPr>
              <a:t></a:t>
            </a:r>
            <a:r>
              <a:rPr sz="1650" dirty="0">
                <a:latin typeface="Times New Roman"/>
                <a:cs typeface="Times New Roman"/>
              </a:rPr>
              <a:t>0.0259</a:t>
            </a:r>
            <a:r>
              <a:rPr sz="2200" dirty="0">
                <a:latin typeface="Symbol"/>
                <a:cs typeface="Symbol"/>
              </a:rPr>
              <a:t></a:t>
            </a:r>
            <a:r>
              <a:rPr sz="1650" dirty="0">
                <a:latin typeface="Times New Roman"/>
                <a:cs typeface="Times New Roman"/>
              </a:rPr>
              <a:t>ln</a:t>
            </a:r>
            <a:r>
              <a:rPr sz="2475" baseline="-5050" dirty="0">
                <a:latin typeface="Symbol"/>
                <a:cs typeface="Symbol"/>
              </a:rPr>
              <a:t></a:t>
            </a:r>
            <a:endParaRPr sz="2475" baseline="-505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44342" y="5755956"/>
            <a:ext cx="3315335" cy="3517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705"/>
              </a:lnSpc>
              <a:spcBef>
                <a:spcPts val="90"/>
              </a:spcBef>
              <a:tabLst>
                <a:tab pos="298450" algn="l"/>
                <a:tab pos="1050925" algn="l"/>
              </a:tabLst>
            </a:pPr>
            <a:r>
              <a:rPr sz="1650" i="1" spc="40" dirty="0">
                <a:latin typeface="Times New Roman"/>
                <a:cs typeface="Times New Roman"/>
              </a:rPr>
              <a:t>E	</a:t>
            </a:r>
            <a:r>
              <a:rPr sz="1650" spc="35" dirty="0">
                <a:latin typeface="Symbol"/>
                <a:cs typeface="Symbol"/>
              </a:rPr>
              <a:t></a:t>
            </a:r>
            <a:r>
              <a:rPr sz="1650" spc="-45" dirty="0">
                <a:latin typeface="Times New Roman"/>
                <a:cs typeface="Times New Roman"/>
              </a:rPr>
              <a:t> </a:t>
            </a:r>
            <a:r>
              <a:rPr sz="1650" i="1" spc="40" dirty="0">
                <a:latin typeface="Times New Roman"/>
                <a:cs typeface="Times New Roman"/>
              </a:rPr>
              <a:t>E	</a:t>
            </a:r>
            <a:r>
              <a:rPr sz="1650" spc="35" dirty="0">
                <a:latin typeface="Symbol"/>
                <a:cs typeface="Symbol"/>
              </a:rPr>
              <a:t></a:t>
            </a:r>
            <a:r>
              <a:rPr sz="1650" spc="35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</a:t>
            </a:r>
            <a:r>
              <a:rPr sz="1650" spc="30" dirty="0">
                <a:latin typeface="Times New Roman"/>
                <a:cs typeface="Times New Roman"/>
              </a:rPr>
              <a:t>0.0128</a:t>
            </a:r>
            <a:r>
              <a:rPr sz="1650" i="1" spc="30" dirty="0">
                <a:latin typeface="Times New Roman"/>
                <a:cs typeface="Times New Roman"/>
              </a:rPr>
              <a:t>eV </a:t>
            </a:r>
            <a:r>
              <a:rPr sz="1650" spc="35" dirty="0">
                <a:latin typeface="Symbol"/>
                <a:cs typeface="Symbol"/>
              </a:rPr>
              <a:t></a:t>
            </a:r>
            <a:r>
              <a:rPr sz="1650" spc="-25" dirty="0">
                <a:latin typeface="Times New Roman"/>
                <a:cs typeface="Times New Roman"/>
              </a:rPr>
              <a:t> </a:t>
            </a:r>
            <a:r>
              <a:rPr sz="1650" spc="30" dirty="0">
                <a:latin typeface="Symbol"/>
                <a:cs typeface="Symbol"/>
              </a:rPr>
              <a:t></a:t>
            </a:r>
            <a:r>
              <a:rPr sz="1650" spc="30" dirty="0">
                <a:latin typeface="Times New Roman"/>
                <a:cs typeface="Times New Roman"/>
              </a:rPr>
              <a:t>12.8</a:t>
            </a:r>
            <a:r>
              <a:rPr sz="1650" i="1" spc="30" dirty="0">
                <a:latin typeface="Times New Roman"/>
                <a:cs typeface="Times New Roman"/>
              </a:rPr>
              <a:t>meV</a:t>
            </a:r>
            <a:endParaRPr sz="1650">
              <a:latin typeface="Times New Roman"/>
              <a:cs typeface="Times New Roman"/>
            </a:endParaRPr>
          </a:p>
          <a:p>
            <a:pPr marL="148590">
              <a:lnSpc>
                <a:spcPts val="865"/>
              </a:lnSpc>
              <a:tabLst>
                <a:tab pos="598170" algn="l"/>
              </a:tabLst>
            </a:pPr>
            <a:r>
              <a:rPr sz="950" i="1" spc="30" dirty="0">
                <a:latin typeface="Times New Roman"/>
                <a:cs typeface="Times New Roman"/>
              </a:rPr>
              <a:t>F	midgap</a:t>
            </a:r>
            <a:endParaRPr sz="9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194" y="426211"/>
            <a:ext cx="11893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Electronic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Physics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72965" y="426211"/>
            <a:ext cx="15938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Dr. Ghusoon Mohsin</a:t>
            </a:r>
            <a:r>
              <a:rPr sz="1200" b="1" i="1" spc="-2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Ali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5016" y="674369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641603"/>
            <a:ext cx="5315585" cy="0"/>
          </a:xfrm>
          <a:custGeom>
            <a:avLst/>
            <a:gdLst/>
            <a:ahLst/>
            <a:cxnLst/>
            <a:rect l="l" t="t" r="r" b="b"/>
            <a:pathLst>
              <a:path w="5315585">
                <a:moveTo>
                  <a:pt x="0" y="0"/>
                </a:moveTo>
                <a:lnTo>
                  <a:pt x="5315077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29080" y="2320797"/>
            <a:ext cx="5018405" cy="1262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45"/>
              </a:lnSpc>
              <a:spcBef>
                <a:spcPts val="100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sz="1400" spc="-5" dirty="0">
                <a:latin typeface="Times New Roman"/>
                <a:cs typeface="Times New Roman"/>
              </a:rPr>
              <a:t>Determine the temperature </a:t>
            </a:r>
            <a:r>
              <a:rPr sz="1400" dirty="0">
                <a:latin typeface="Times New Roman"/>
                <a:cs typeface="Times New Roman"/>
              </a:rPr>
              <a:t>at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there is </a:t>
            </a:r>
            <a:r>
              <a:rPr sz="1400" dirty="0">
                <a:latin typeface="Times New Roman"/>
                <a:cs typeface="Times New Roman"/>
              </a:rPr>
              <a:t>a 1 </a:t>
            </a:r>
            <a:r>
              <a:rPr sz="1400" spc="-5" dirty="0">
                <a:latin typeface="Times New Roman"/>
                <a:cs typeface="Times New Roman"/>
              </a:rPr>
              <a:t>percent that </a:t>
            </a:r>
            <a:r>
              <a:rPr sz="1400" dirty="0">
                <a:latin typeface="Times New Roman"/>
                <a:cs typeface="Times New Roman"/>
              </a:rPr>
              <a:t>an</a:t>
            </a:r>
            <a:r>
              <a:rPr sz="1400" spc="8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energy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400" spc="-5" dirty="0">
                <a:latin typeface="Times New Roman"/>
                <a:cs typeface="Times New Roman"/>
              </a:rPr>
              <a:t>state </a:t>
            </a:r>
            <a:r>
              <a:rPr sz="1400" dirty="0">
                <a:latin typeface="Times New Roman"/>
                <a:cs typeface="Times New Roman"/>
              </a:rPr>
              <a:t>0.3 eV </a:t>
            </a:r>
            <a:r>
              <a:rPr sz="1400" spc="-5" dirty="0">
                <a:latin typeface="Times New Roman"/>
                <a:cs typeface="Times New Roman"/>
              </a:rPr>
              <a:t>below the Fermi </a:t>
            </a:r>
            <a:r>
              <a:rPr sz="1400" dirty="0">
                <a:latin typeface="Times New Roman"/>
                <a:cs typeface="Times New Roman"/>
              </a:rPr>
              <a:t>level is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empty.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6614541"/>
            <a:ext cx="5186045" cy="44513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5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Solving for </a:t>
            </a:r>
            <a:r>
              <a:rPr sz="1400" i="1" dirty="0">
                <a:latin typeface="Times New Roman"/>
                <a:cs typeface="Times New Roman"/>
              </a:rPr>
              <a:t>kT, </a:t>
            </a:r>
            <a:r>
              <a:rPr sz="1400" spc="-5" dirty="0">
                <a:latin typeface="Times New Roman"/>
                <a:cs typeface="Times New Roman"/>
              </a:rPr>
              <a:t>we find </a:t>
            </a:r>
            <a:r>
              <a:rPr sz="1400" i="1" spc="-5" dirty="0">
                <a:latin typeface="Times New Roman"/>
                <a:cs typeface="Times New Roman"/>
              </a:rPr>
              <a:t>kT</a:t>
            </a:r>
            <a:r>
              <a:rPr sz="1400" spc="-5" dirty="0">
                <a:latin typeface="Times New Roman"/>
                <a:cs typeface="Times New Roman"/>
              </a:rPr>
              <a:t>=0.0652 eV, so that the temperature is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T=756.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50"/>
              </a:lnSpc>
            </a:pPr>
            <a:r>
              <a:rPr sz="1400" spc="-5" dirty="0">
                <a:latin typeface="Times New Roman"/>
                <a:cs typeface="Times New Roman"/>
              </a:rPr>
              <a:t>==============================================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121222" y="1276178"/>
            <a:ext cx="1452880" cy="0"/>
          </a:xfrm>
          <a:custGeom>
            <a:avLst/>
            <a:gdLst/>
            <a:ahLst/>
            <a:cxnLst/>
            <a:rect l="l" t="t" r="r" b="b"/>
            <a:pathLst>
              <a:path w="1452879">
                <a:moveTo>
                  <a:pt x="0" y="0"/>
                </a:moveTo>
                <a:lnTo>
                  <a:pt x="1452720" y="0"/>
                </a:lnTo>
              </a:path>
            </a:pathLst>
          </a:custGeom>
          <a:ln w="858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468554" y="1646320"/>
            <a:ext cx="109220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spc="25" dirty="0">
                <a:latin typeface="Symbol"/>
                <a:cs typeface="Symbol"/>
              </a:rPr>
              <a:t>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01182" y="1646320"/>
            <a:ext cx="109220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spc="25" dirty="0">
                <a:latin typeface="Symbol"/>
                <a:cs typeface="Symbol"/>
              </a:rPr>
              <a:t>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08192" y="1584649"/>
            <a:ext cx="257810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i="1" spc="80" dirty="0">
                <a:latin typeface="Times New Roman"/>
                <a:cs typeface="Times New Roman"/>
              </a:rPr>
              <a:t>kT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01182" y="1256172"/>
            <a:ext cx="876935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31800" algn="l"/>
              </a:tabLst>
            </a:pPr>
            <a:r>
              <a:rPr sz="2475" spc="37" baseline="-3367" dirty="0">
                <a:latin typeface="Symbol"/>
                <a:cs typeface="Symbol"/>
              </a:rPr>
              <a:t></a:t>
            </a:r>
            <a:r>
              <a:rPr sz="2475" spc="-30" baseline="-3367" dirty="0">
                <a:latin typeface="Times New Roman"/>
                <a:cs typeface="Times New Roman"/>
              </a:rPr>
              <a:t> </a:t>
            </a:r>
            <a:r>
              <a:rPr sz="1650" i="1" spc="40" dirty="0">
                <a:latin typeface="Times New Roman"/>
                <a:cs typeface="Times New Roman"/>
              </a:rPr>
              <a:t>E	</a:t>
            </a:r>
            <a:r>
              <a:rPr sz="1650" spc="35" dirty="0">
                <a:latin typeface="Symbol"/>
                <a:cs typeface="Symbol"/>
              </a:rPr>
              <a:t></a:t>
            </a:r>
            <a:r>
              <a:rPr sz="1650" spc="35" dirty="0">
                <a:latin typeface="Times New Roman"/>
                <a:cs typeface="Times New Roman"/>
              </a:rPr>
              <a:t> </a:t>
            </a:r>
            <a:r>
              <a:rPr sz="1650" i="1" spc="40" dirty="0">
                <a:latin typeface="Times New Roman"/>
                <a:cs typeface="Times New Roman"/>
              </a:rPr>
              <a:t>E</a:t>
            </a:r>
            <a:r>
              <a:rPr sz="1650" i="1" spc="-200" dirty="0">
                <a:latin typeface="Times New Roman"/>
                <a:cs typeface="Times New Roman"/>
              </a:rPr>
              <a:t> </a:t>
            </a:r>
            <a:r>
              <a:rPr sz="2475" spc="37" baseline="-3367" dirty="0">
                <a:latin typeface="Symbol"/>
                <a:cs typeface="Symbol"/>
              </a:rPr>
              <a:t></a:t>
            </a:r>
            <a:endParaRPr sz="2475" baseline="-3367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99163" y="1422760"/>
            <a:ext cx="1478915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54455" algn="l"/>
              </a:tabLst>
            </a:pPr>
            <a:r>
              <a:rPr sz="1650" spc="30" dirty="0">
                <a:latin typeface="Times New Roman"/>
                <a:cs typeface="Times New Roman"/>
              </a:rPr>
              <a:t>1</a:t>
            </a:r>
            <a:r>
              <a:rPr sz="1650" spc="-254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Symbol"/>
                <a:cs typeface="Symbol"/>
              </a:rPr>
              <a:t></a:t>
            </a:r>
            <a:r>
              <a:rPr sz="1650" spc="-100" dirty="0">
                <a:latin typeface="Times New Roman"/>
                <a:cs typeface="Times New Roman"/>
              </a:rPr>
              <a:t> </a:t>
            </a:r>
            <a:r>
              <a:rPr sz="1650" spc="80" dirty="0">
                <a:latin typeface="Times New Roman"/>
                <a:cs typeface="Times New Roman"/>
              </a:rPr>
              <a:t>e</a:t>
            </a:r>
            <a:r>
              <a:rPr sz="1650" spc="-15" dirty="0">
                <a:latin typeface="Times New Roman"/>
                <a:cs typeface="Times New Roman"/>
              </a:rPr>
              <a:t>x</a:t>
            </a:r>
            <a:r>
              <a:rPr sz="1650" spc="-5" dirty="0">
                <a:latin typeface="Times New Roman"/>
                <a:cs typeface="Times New Roman"/>
              </a:rPr>
              <a:t>p</a:t>
            </a:r>
            <a:r>
              <a:rPr sz="2475" spc="37" baseline="5050" dirty="0">
                <a:latin typeface="Symbol"/>
                <a:cs typeface="Symbol"/>
              </a:rPr>
              <a:t></a:t>
            </a:r>
            <a:r>
              <a:rPr sz="2475" spc="-284" baseline="5050" dirty="0">
                <a:latin typeface="Times New Roman"/>
                <a:cs typeface="Times New Roman"/>
              </a:rPr>
              <a:t> </a:t>
            </a:r>
            <a:r>
              <a:rPr sz="1425" i="1" u="sng" spc="15" baseline="3216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25" i="1" u="sng" baseline="3216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</a:t>
            </a:r>
            <a:r>
              <a:rPr sz="1425" i="1" u="sng" spc="52" baseline="3216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25" i="1" u="sng" spc="44" baseline="3216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</a:t>
            </a:r>
            <a:r>
              <a:rPr sz="1425" i="1" u="sng" baseline="3216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425" i="1" spc="-37" baseline="32163" dirty="0">
                <a:latin typeface="Times New Roman"/>
                <a:cs typeface="Times New Roman"/>
              </a:rPr>
              <a:t> </a:t>
            </a:r>
            <a:r>
              <a:rPr sz="2475" spc="37" baseline="5050" dirty="0">
                <a:latin typeface="Symbol"/>
                <a:cs typeface="Symbol"/>
              </a:rPr>
              <a:t></a:t>
            </a:r>
            <a:endParaRPr sz="2475" baseline="505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80455" y="971815"/>
            <a:ext cx="134620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spc="30" dirty="0">
                <a:latin typeface="Times New Roman"/>
                <a:cs typeface="Times New Roman"/>
              </a:rPr>
              <a:t>1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26739" y="1105852"/>
            <a:ext cx="1155065" cy="278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50" spc="30" dirty="0">
                <a:latin typeface="Times New Roman"/>
                <a:cs typeface="Times New Roman"/>
              </a:rPr>
              <a:t>1</a:t>
            </a:r>
            <a:r>
              <a:rPr sz="1650" spc="-265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Symbol"/>
                <a:cs typeface="Symbol"/>
              </a:rPr>
              <a:t></a:t>
            </a:r>
            <a:r>
              <a:rPr sz="1650" spc="200" dirty="0">
                <a:latin typeface="Times New Roman"/>
                <a:cs typeface="Times New Roman"/>
              </a:rPr>
              <a:t> </a:t>
            </a:r>
            <a:r>
              <a:rPr sz="1650" i="1" spc="15" dirty="0">
                <a:latin typeface="Times New Roman"/>
                <a:cs typeface="Times New Roman"/>
              </a:rPr>
              <a:t>f</a:t>
            </a:r>
            <a:r>
              <a:rPr sz="1650" i="1" spc="-25" dirty="0">
                <a:latin typeface="Times New Roman"/>
                <a:cs typeface="Times New Roman"/>
              </a:rPr>
              <a:t> </a:t>
            </a:r>
            <a:r>
              <a:rPr sz="1650" spc="100" dirty="0">
                <a:latin typeface="Times New Roman"/>
                <a:cs typeface="Times New Roman"/>
              </a:rPr>
              <a:t>(</a:t>
            </a:r>
            <a:r>
              <a:rPr sz="1650" i="1" spc="100" dirty="0">
                <a:latin typeface="Times New Roman"/>
                <a:cs typeface="Times New Roman"/>
              </a:rPr>
              <a:t>E</a:t>
            </a:r>
            <a:r>
              <a:rPr sz="1650" spc="100" dirty="0">
                <a:latin typeface="Times New Roman"/>
                <a:cs typeface="Times New Roman"/>
              </a:rPr>
              <a:t>,</a:t>
            </a:r>
            <a:r>
              <a:rPr sz="1650" i="1" spc="100" dirty="0">
                <a:latin typeface="Times New Roman"/>
                <a:cs typeface="Times New Roman"/>
              </a:rPr>
              <a:t>T</a:t>
            </a:r>
            <a:r>
              <a:rPr sz="1650" i="1" spc="-200" dirty="0">
                <a:latin typeface="Times New Roman"/>
                <a:cs typeface="Times New Roman"/>
              </a:rPr>
              <a:t> </a:t>
            </a:r>
            <a:r>
              <a:rPr sz="1650" spc="20" dirty="0">
                <a:latin typeface="Times New Roman"/>
                <a:cs typeface="Times New Roman"/>
              </a:rPr>
              <a:t>)</a:t>
            </a:r>
            <a:r>
              <a:rPr sz="1650" spc="-55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802094" y="4354532"/>
            <a:ext cx="636905" cy="0"/>
          </a:xfrm>
          <a:custGeom>
            <a:avLst/>
            <a:gdLst/>
            <a:ahLst/>
            <a:cxnLst/>
            <a:rect l="l" t="t" r="r" b="b"/>
            <a:pathLst>
              <a:path w="636904">
                <a:moveTo>
                  <a:pt x="0" y="0"/>
                </a:moveTo>
                <a:lnTo>
                  <a:pt x="636637" y="0"/>
                </a:lnTo>
              </a:path>
            </a:pathLst>
          </a:custGeom>
          <a:ln w="42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089296" y="4067468"/>
            <a:ext cx="1469390" cy="0"/>
          </a:xfrm>
          <a:custGeom>
            <a:avLst/>
            <a:gdLst/>
            <a:ahLst/>
            <a:cxnLst/>
            <a:rect l="l" t="t" r="r" b="b"/>
            <a:pathLst>
              <a:path w="1469389">
                <a:moveTo>
                  <a:pt x="0" y="0"/>
                </a:moveTo>
                <a:lnTo>
                  <a:pt x="1469167" y="0"/>
                </a:lnTo>
              </a:path>
            </a:pathLst>
          </a:custGeom>
          <a:ln w="85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453161" y="4198943"/>
            <a:ext cx="109855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spc="30" dirty="0">
                <a:latin typeface="Symbol"/>
                <a:cs typeface="Symbol"/>
              </a:rPr>
              <a:t>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53161" y="4375518"/>
            <a:ext cx="109855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spc="30" dirty="0">
                <a:latin typeface="Symbol"/>
                <a:cs typeface="Symbol"/>
              </a:rPr>
              <a:t>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77260" y="4375518"/>
            <a:ext cx="109855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spc="30" dirty="0">
                <a:latin typeface="Symbol"/>
                <a:cs typeface="Symbol"/>
              </a:rPr>
              <a:t>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989248" y="4350355"/>
            <a:ext cx="257810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i="1" spc="80" dirty="0">
                <a:latin typeface="Times New Roman"/>
                <a:cs typeface="Times New Roman"/>
              </a:rPr>
              <a:t>kT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677260" y="4049229"/>
            <a:ext cx="885825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475" spc="44" baseline="-3367" dirty="0">
                <a:latin typeface="Symbol"/>
                <a:cs typeface="Symbol"/>
              </a:rPr>
              <a:t></a:t>
            </a:r>
            <a:r>
              <a:rPr sz="2475" spc="44" baseline="-3367" dirty="0">
                <a:latin typeface="Times New Roman"/>
                <a:cs typeface="Times New Roman"/>
              </a:rPr>
              <a:t> </a:t>
            </a:r>
            <a:r>
              <a:rPr sz="1650" i="1" spc="50" dirty="0">
                <a:latin typeface="Times New Roman"/>
                <a:cs typeface="Times New Roman"/>
              </a:rPr>
              <a:t>E</a:t>
            </a:r>
            <a:r>
              <a:rPr sz="1425" i="1" spc="75" baseline="-23391" dirty="0">
                <a:latin typeface="Times New Roman"/>
                <a:cs typeface="Times New Roman"/>
              </a:rPr>
              <a:t>F </a:t>
            </a:r>
            <a:r>
              <a:rPr sz="1650" spc="40" dirty="0">
                <a:latin typeface="Symbol"/>
                <a:cs typeface="Symbol"/>
              </a:rPr>
              <a:t></a:t>
            </a:r>
            <a:r>
              <a:rPr sz="1650" spc="40" dirty="0">
                <a:latin typeface="Times New Roman"/>
                <a:cs typeface="Times New Roman"/>
              </a:rPr>
              <a:t> </a:t>
            </a:r>
            <a:r>
              <a:rPr sz="1650" i="1" spc="45" dirty="0">
                <a:latin typeface="Times New Roman"/>
                <a:cs typeface="Times New Roman"/>
              </a:rPr>
              <a:t>E</a:t>
            </a:r>
            <a:r>
              <a:rPr sz="1650" i="1" spc="-235" dirty="0">
                <a:latin typeface="Times New Roman"/>
                <a:cs typeface="Times New Roman"/>
              </a:rPr>
              <a:t> </a:t>
            </a:r>
            <a:r>
              <a:rPr sz="2475" spc="44" baseline="-3367" dirty="0">
                <a:latin typeface="Symbol"/>
                <a:cs typeface="Symbol"/>
              </a:rPr>
              <a:t></a:t>
            </a:r>
            <a:endParaRPr sz="2475" baseline="-3367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067679" y="4184010"/>
            <a:ext cx="719455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spc="35" dirty="0">
                <a:latin typeface="Times New Roman"/>
                <a:cs typeface="Times New Roman"/>
              </a:rPr>
              <a:t>1</a:t>
            </a:r>
            <a:r>
              <a:rPr sz="1650" spc="-260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Symbol"/>
                <a:cs typeface="Symbol"/>
              </a:rPr>
              <a:t></a:t>
            </a:r>
            <a:r>
              <a:rPr sz="1650" spc="-120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Times New Roman"/>
                <a:cs typeface="Times New Roman"/>
              </a:rPr>
              <a:t>exp</a:t>
            </a:r>
            <a:r>
              <a:rPr sz="2475" spc="37" baseline="-3367" dirty="0">
                <a:latin typeface="Symbol"/>
                <a:cs typeface="Symbol"/>
              </a:rPr>
              <a:t></a:t>
            </a:r>
            <a:endParaRPr sz="2475" baseline="-3367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756477" y="3762165"/>
            <a:ext cx="135255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spc="35" dirty="0">
                <a:latin typeface="Times New Roman"/>
                <a:cs typeface="Times New Roman"/>
              </a:rPr>
              <a:t>1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68311" y="3896946"/>
            <a:ext cx="1169670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spc="35" dirty="0">
                <a:latin typeface="Times New Roman"/>
                <a:cs typeface="Times New Roman"/>
              </a:rPr>
              <a:t>1 </a:t>
            </a:r>
            <a:r>
              <a:rPr sz="1650" spc="40" dirty="0">
                <a:latin typeface="Symbol"/>
                <a:cs typeface="Symbol"/>
              </a:rPr>
              <a:t></a:t>
            </a:r>
            <a:r>
              <a:rPr sz="1650" spc="40" dirty="0">
                <a:latin typeface="Times New Roman"/>
                <a:cs typeface="Times New Roman"/>
              </a:rPr>
              <a:t> </a:t>
            </a:r>
            <a:r>
              <a:rPr sz="1650" i="1" spc="20" dirty="0">
                <a:latin typeface="Times New Roman"/>
                <a:cs typeface="Times New Roman"/>
              </a:rPr>
              <a:t>f </a:t>
            </a:r>
            <a:r>
              <a:rPr sz="1650" spc="85" dirty="0">
                <a:latin typeface="Times New Roman"/>
                <a:cs typeface="Times New Roman"/>
              </a:rPr>
              <a:t>(</a:t>
            </a:r>
            <a:r>
              <a:rPr sz="1650" i="1" spc="85" dirty="0">
                <a:latin typeface="Times New Roman"/>
                <a:cs typeface="Times New Roman"/>
              </a:rPr>
              <a:t>E</a:t>
            </a:r>
            <a:r>
              <a:rPr sz="1650" spc="85" dirty="0">
                <a:latin typeface="Times New Roman"/>
                <a:cs typeface="Times New Roman"/>
              </a:rPr>
              <a:t>,</a:t>
            </a:r>
            <a:r>
              <a:rPr sz="1650" i="1" spc="85" dirty="0">
                <a:latin typeface="Times New Roman"/>
                <a:cs typeface="Times New Roman"/>
              </a:rPr>
              <a:t>T</a:t>
            </a:r>
            <a:r>
              <a:rPr sz="1650" i="1" spc="-315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Times New Roman"/>
                <a:cs typeface="Times New Roman"/>
              </a:rPr>
              <a:t>) </a:t>
            </a:r>
            <a:r>
              <a:rPr sz="1650" spc="40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796812" y="5368583"/>
            <a:ext cx="326390" cy="0"/>
          </a:xfrm>
          <a:custGeom>
            <a:avLst/>
            <a:gdLst/>
            <a:ahLst/>
            <a:cxnLst/>
            <a:rect l="l" t="t" r="r" b="b"/>
            <a:pathLst>
              <a:path w="326389">
                <a:moveTo>
                  <a:pt x="0" y="0"/>
                </a:moveTo>
                <a:lnTo>
                  <a:pt x="325964" y="0"/>
                </a:lnTo>
              </a:path>
            </a:pathLst>
          </a:custGeom>
          <a:ln w="85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73525" y="5653511"/>
            <a:ext cx="1194435" cy="0"/>
          </a:xfrm>
          <a:custGeom>
            <a:avLst/>
            <a:gdLst/>
            <a:ahLst/>
            <a:cxnLst/>
            <a:rect l="l" t="t" r="r" b="b"/>
            <a:pathLst>
              <a:path w="1194435">
                <a:moveTo>
                  <a:pt x="0" y="0"/>
                </a:moveTo>
                <a:lnTo>
                  <a:pt x="1193946" y="0"/>
                </a:lnTo>
              </a:path>
            </a:pathLst>
          </a:custGeom>
          <a:ln w="42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367346" y="5368583"/>
            <a:ext cx="2020570" cy="0"/>
          </a:xfrm>
          <a:custGeom>
            <a:avLst/>
            <a:gdLst/>
            <a:ahLst/>
            <a:cxnLst/>
            <a:rect l="l" t="t" r="r" b="b"/>
            <a:pathLst>
              <a:path w="2020570">
                <a:moveTo>
                  <a:pt x="0" y="0"/>
                </a:moveTo>
                <a:lnTo>
                  <a:pt x="2020261" y="0"/>
                </a:lnTo>
              </a:path>
            </a:pathLst>
          </a:custGeom>
          <a:ln w="854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4281870" y="5498773"/>
            <a:ext cx="109855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spc="25" dirty="0">
                <a:latin typeface="Symbol"/>
                <a:cs typeface="Symbol"/>
              </a:rPr>
              <a:t>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281870" y="5674076"/>
            <a:ext cx="109855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spc="25" dirty="0">
                <a:latin typeface="Symbol"/>
                <a:cs typeface="Symbol"/>
              </a:rPr>
              <a:t>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174985" y="5198061"/>
            <a:ext cx="146050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spc="40" dirty="0">
                <a:latin typeface="Symbol"/>
                <a:cs typeface="Symbol"/>
              </a:rPr>
              <a:t>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345758" y="5482555"/>
            <a:ext cx="275590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spc="35" dirty="0">
                <a:latin typeface="Times New Roman"/>
                <a:cs typeface="Times New Roman"/>
              </a:rPr>
              <a:t>1</a:t>
            </a:r>
            <a:r>
              <a:rPr sz="1650" spc="-320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Symbol"/>
                <a:cs typeface="Symbol"/>
              </a:rPr>
              <a:t>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310291" y="5063714"/>
            <a:ext cx="135255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spc="35" dirty="0">
                <a:latin typeface="Times New Roman"/>
                <a:cs typeface="Times New Roman"/>
              </a:rPr>
              <a:t>1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774772" y="5363992"/>
            <a:ext cx="368300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spc="90" dirty="0">
                <a:latin typeface="Times New Roman"/>
                <a:cs typeface="Times New Roman"/>
              </a:rPr>
              <a:t>1</a:t>
            </a:r>
            <a:r>
              <a:rPr sz="1650" spc="85" dirty="0">
                <a:latin typeface="Times New Roman"/>
                <a:cs typeface="Times New Roman"/>
              </a:rPr>
              <a:t>0</a:t>
            </a:r>
            <a:r>
              <a:rPr sz="1650" spc="35" dirty="0">
                <a:latin typeface="Times New Roman"/>
                <a:cs typeface="Times New Roman"/>
              </a:rPr>
              <a:t>0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892617" y="5063714"/>
            <a:ext cx="135255" cy="2787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50" spc="35" dirty="0">
                <a:latin typeface="Times New Roman"/>
                <a:cs typeface="Times New Roman"/>
              </a:rPr>
              <a:t>1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828743" y="4466911"/>
            <a:ext cx="113982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i="1" spc="85" dirty="0">
                <a:latin typeface="Times New Roman"/>
                <a:cs typeface="Times New Roman"/>
              </a:rPr>
              <a:t>E </a:t>
            </a:r>
            <a:r>
              <a:rPr sz="1650" spc="75" dirty="0">
                <a:latin typeface="Symbol"/>
                <a:cs typeface="Symbol"/>
              </a:rPr>
              <a:t></a:t>
            </a:r>
            <a:r>
              <a:rPr sz="1650" spc="75" dirty="0">
                <a:latin typeface="Times New Roman"/>
                <a:cs typeface="Times New Roman"/>
              </a:rPr>
              <a:t> </a:t>
            </a:r>
            <a:r>
              <a:rPr sz="1650" i="1" spc="60" dirty="0">
                <a:latin typeface="Times New Roman"/>
                <a:cs typeface="Times New Roman"/>
              </a:rPr>
              <a:t>E</a:t>
            </a:r>
            <a:r>
              <a:rPr sz="1425" i="1" spc="89" baseline="-23391" dirty="0">
                <a:latin typeface="Times New Roman"/>
                <a:cs typeface="Times New Roman"/>
              </a:rPr>
              <a:t>F </a:t>
            </a:r>
            <a:r>
              <a:rPr sz="1650" spc="75" dirty="0">
                <a:latin typeface="Symbol"/>
                <a:cs typeface="Symbol"/>
              </a:rPr>
              <a:t></a:t>
            </a:r>
            <a:r>
              <a:rPr sz="1650" spc="-270" dirty="0">
                <a:latin typeface="Times New Roman"/>
                <a:cs typeface="Times New Roman"/>
              </a:rPr>
              <a:t> </a:t>
            </a:r>
            <a:r>
              <a:rPr sz="1650" spc="35" dirty="0">
                <a:latin typeface="Times New Roman"/>
                <a:cs typeface="Times New Roman"/>
              </a:rPr>
              <a:t>0.3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948314" y="5765306"/>
            <a:ext cx="76962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246379" algn="l"/>
              </a:tabLst>
            </a:pPr>
            <a:r>
              <a:rPr sz="2475" spc="37" baseline="25252" dirty="0">
                <a:latin typeface="Symbol"/>
                <a:cs typeface="Symbol"/>
              </a:rPr>
              <a:t></a:t>
            </a:r>
            <a:r>
              <a:rPr sz="2475" spc="37" baseline="25252" dirty="0">
                <a:latin typeface="Times New Roman"/>
                <a:cs typeface="Times New Roman"/>
              </a:rPr>
              <a:t>	</a:t>
            </a:r>
            <a:r>
              <a:rPr sz="2475" spc="60" baseline="-6734" dirty="0">
                <a:latin typeface="Symbol"/>
                <a:cs typeface="Symbol"/>
              </a:rPr>
              <a:t></a:t>
            </a:r>
            <a:r>
              <a:rPr sz="2475" spc="60" baseline="-6734" dirty="0">
                <a:latin typeface="Times New Roman"/>
                <a:cs typeface="Times New Roman"/>
              </a:rPr>
              <a:t> </a:t>
            </a:r>
            <a:r>
              <a:rPr sz="1650" i="1" spc="70" dirty="0">
                <a:latin typeface="Times New Roman"/>
                <a:cs typeface="Times New Roman"/>
              </a:rPr>
              <a:t>kT</a:t>
            </a:r>
            <a:r>
              <a:rPr sz="1650" i="1" spc="-90" dirty="0">
                <a:latin typeface="Times New Roman"/>
                <a:cs typeface="Times New Roman"/>
              </a:rPr>
              <a:t> </a:t>
            </a:r>
            <a:r>
              <a:rPr sz="2475" spc="60" baseline="-6734" dirty="0">
                <a:latin typeface="Symbol"/>
                <a:cs typeface="Symbol"/>
              </a:rPr>
              <a:t></a:t>
            </a:r>
            <a:endParaRPr sz="2475" baseline="-6734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948314" y="5346539"/>
            <a:ext cx="144335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75" spc="37" baseline="-3367" dirty="0">
                <a:latin typeface="Symbol"/>
                <a:cs typeface="Symbol"/>
              </a:rPr>
              <a:t></a:t>
            </a:r>
            <a:r>
              <a:rPr sz="2475" spc="-52" baseline="-3367" dirty="0">
                <a:latin typeface="Times New Roman"/>
                <a:cs typeface="Times New Roman"/>
              </a:rPr>
              <a:t> </a:t>
            </a:r>
            <a:r>
              <a:rPr sz="1650" i="1" spc="-220" dirty="0">
                <a:latin typeface="Times New Roman"/>
                <a:cs typeface="Times New Roman"/>
              </a:rPr>
              <a:t>E</a:t>
            </a:r>
            <a:r>
              <a:rPr sz="2475" spc="-330" baseline="-35353" dirty="0">
                <a:latin typeface="Symbol"/>
                <a:cs typeface="Symbol"/>
              </a:rPr>
              <a:t></a:t>
            </a:r>
            <a:r>
              <a:rPr sz="1425" i="1" spc="-330" baseline="-23391" dirty="0">
                <a:latin typeface="Times New Roman"/>
                <a:cs typeface="Times New Roman"/>
              </a:rPr>
              <a:t>F</a:t>
            </a:r>
            <a:r>
              <a:rPr sz="2475" spc="-330" baseline="-30303" dirty="0">
                <a:latin typeface="Times New Roman"/>
                <a:cs typeface="Times New Roman"/>
              </a:rPr>
              <a:t>0</a:t>
            </a:r>
            <a:r>
              <a:rPr sz="1650" spc="-220" dirty="0">
                <a:latin typeface="Symbol"/>
                <a:cs typeface="Symbol"/>
              </a:rPr>
              <a:t></a:t>
            </a:r>
            <a:r>
              <a:rPr sz="2475" spc="-330" baseline="-30303" dirty="0">
                <a:latin typeface="Times New Roman"/>
                <a:cs typeface="Times New Roman"/>
              </a:rPr>
              <a:t>.3</a:t>
            </a:r>
            <a:r>
              <a:rPr sz="1650" i="1" spc="-220" dirty="0">
                <a:latin typeface="Times New Roman"/>
                <a:cs typeface="Times New Roman"/>
              </a:rPr>
              <a:t>E</a:t>
            </a:r>
            <a:r>
              <a:rPr sz="2475" spc="-330" baseline="-35353" dirty="0">
                <a:latin typeface="Symbol"/>
                <a:cs typeface="Symbol"/>
              </a:rPr>
              <a:t></a:t>
            </a:r>
            <a:r>
              <a:rPr sz="1425" i="1" spc="-330" baseline="-23391" dirty="0">
                <a:latin typeface="Times New Roman"/>
                <a:cs typeface="Times New Roman"/>
              </a:rPr>
              <a:t>F</a:t>
            </a:r>
            <a:r>
              <a:rPr sz="1425" i="1" spc="-307" baseline="-23391" dirty="0">
                <a:latin typeface="Times New Roman"/>
                <a:cs typeface="Times New Roman"/>
              </a:rPr>
              <a:t> </a:t>
            </a:r>
            <a:r>
              <a:rPr sz="1650" spc="40" dirty="0">
                <a:latin typeface="Symbol"/>
                <a:cs typeface="Symbol"/>
              </a:rPr>
              <a:t></a:t>
            </a:r>
            <a:r>
              <a:rPr sz="1650" spc="-110" dirty="0">
                <a:latin typeface="Times New Roman"/>
                <a:cs typeface="Times New Roman"/>
              </a:rPr>
              <a:t> </a:t>
            </a:r>
            <a:r>
              <a:rPr sz="1650" spc="25" dirty="0">
                <a:latin typeface="Times New Roman"/>
                <a:cs typeface="Times New Roman"/>
              </a:rPr>
              <a:t>0.3</a:t>
            </a:r>
            <a:r>
              <a:rPr sz="1650" spc="-215" dirty="0">
                <a:latin typeface="Times New Roman"/>
                <a:cs typeface="Times New Roman"/>
              </a:rPr>
              <a:t> </a:t>
            </a:r>
            <a:r>
              <a:rPr sz="2475" spc="37" baseline="-3367" dirty="0">
                <a:latin typeface="Symbol"/>
                <a:cs typeface="Symbol"/>
              </a:rPr>
              <a:t></a:t>
            </a:r>
            <a:endParaRPr sz="2475" baseline="-3367">
              <a:latin typeface="Symbol"/>
              <a:cs typeface="Symbo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420265" y="5597530"/>
            <a:ext cx="1377315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1131570" algn="l"/>
              </a:tabLst>
            </a:pPr>
            <a:r>
              <a:rPr sz="1650" spc="90" dirty="0">
                <a:latin typeface="Times New Roman"/>
                <a:cs typeface="Times New Roman"/>
              </a:rPr>
              <a:t>9</a:t>
            </a:r>
            <a:r>
              <a:rPr sz="1650" spc="-55" dirty="0">
                <a:latin typeface="Times New Roman"/>
                <a:cs typeface="Times New Roman"/>
              </a:rPr>
              <a:t>9</a:t>
            </a:r>
            <a:r>
              <a:rPr sz="2475" spc="-412" baseline="30303" dirty="0">
                <a:latin typeface="Times New Roman"/>
                <a:cs typeface="Times New Roman"/>
              </a:rPr>
              <a:t>e</a:t>
            </a:r>
            <a:r>
              <a:rPr sz="1650" spc="-555" dirty="0">
                <a:latin typeface="Symbol"/>
                <a:cs typeface="Symbol"/>
              </a:rPr>
              <a:t></a:t>
            </a:r>
            <a:r>
              <a:rPr sz="2475" spc="-30" baseline="30303" dirty="0">
                <a:latin typeface="Times New Roman"/>
                <a:cs typeface="Times New Roman"/>
              </a:rPr>
              <a:t>x</a:t>
            </a:r>
            <a:r>
              <a:rPr sz="2475" spc="-922" baseline="30303" dirty="0">
                <a:latin typeface="Times New Roman"/>
                <a:cs typeface="Times New Roman"/>
              </a:rPr>
              <a:t>p</a:t>
            </a:r>
            <a:r>
              <a:rPr sz="1650" spc="-114" dirty="0">
                <a:latin typeface="Times New Roman"/>
                <a:cs typeface="Times New Roman"/>
              </a:rPr>
              <a:t>e</a:t>
            </a:r>
            <a:r>
              <a:rPr sz="2475" spc="-675" baseline="26936" dirty="0">
                <a:latin typeface="Symbol"/>
                <a:cs typeface="Symbol"/>
              </a:rPr>
              <a:t></a:t>
            </a:r>
            <a:r>
              <a:rPr sz="1650" spc="-15" dirty="0">
                <a:latin typeface="Times New Roman"/>
                <a:cs typeface="Times New Roman"/>
              </a:rPr>
              <a:t>x</a:t>
            </a:r>
            <a:r>
              <a:rPr sz="1650" spc="10" dirty="0">
                <a:latin typeface="Times New Roman"/>
                <a:cs typeface="Times New Roman"/>
              </a:rPr>
              <a:t>p</a:t>
            </a:r>
            <a:r>
              <a:rPr sz="2475" spc="60" baseline="-5050" dirty="0">
                <a:latin typeface="Symbol"/>
                <a:cs typeface="Symbol"/>
              </a:rPr>
              <a:t></a:t>
            </a:r>
            <a:r>
              <a:rPr sz="2475" spc="-315" baseline="-5050" dirty="0">
                <a:latin typeface="Times New Roman"/>
                <a:cs typeface="Times New Roman"/>
              </a:rPr>
              <a:t> </a:t>
            </a:r>
            <a:r>
              <a:rPr sz="2475" i="1" strike="sngStrike" spc="22" baseline="-13468" dirty="0">
                <a:latin typeface="Times New Roman"/>
                <a:cs typeface="Times New Roman"/>
              </a:rPr>
              <a:t> </a:t>
            </a:r>
            <a:r>
              <a:rPr sz="2475" i="1" strike="sngStrike" baseline="-13468" dirty="0">
                <a:latin typeface="Times New Roman"/>
                <a:cs typeface="Times New Roman"/>
              </a:rPr>
              <a:t>	</a:t>
            </a:r>
            <a:r>
              <a:rPr sz="2475" i="1" strike="sngStrike" spc="-322" baseline="-13468" dirty="0">
                <a:latin typeface="Times New Roman"/>
                <a:cs typeface="Times New Roman"/>
              </a:rPr>
              <a:t>k</a:t>
            </a:r>
            <a:r>
              <a:rPr sz="2475" strike="noStrike" spc="-517" baseline="-5050" dirty="0">
                <a:latin typeface="Symbol"/>
                <a:cs typeface="Symbol"/>
              </a:rPr>
              <a:t></a:t>
            </a:r>
            <a:r>
              <a:rPr sz="2475" i="1" strike="noStrike" spc="135" baseline="-13468" dirty="0">
                <a:latin typeface="Times New Roman"/>
                <a:cs typeface="Times New Roman"/>
              </a:rPr>
              <a:t>T</a:t>
            </a:r>
            <a:endParaRPr sz="2475" baseline="-13468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487301" y="6330117"/>
            <a:ext cx="284480" cy="0"/>
          </a:xfrm>
          <a:custGeom>
            <a:avLst/>
            <a:gdLst/>
            <a:ahLst/>
            <a:cxnLst/>
            <a:rect l="l" t="t" r="r" b="b"/>
            <a:pathLst>
              <a:path w="284479">
                <a:moveTo>
                  <a:pt x="0" y="0"/>
                </a:moveTo>
                <a:lnTo>
                  <a:pt x="284349" y="0"/>
                </a:lnTo>
              </a:path>
            </a:pathLst>
          </a:custGeom>
          <a:ln w="8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3362190" y="6173571"/>
            <a:ext cx="53594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436245" algn="l"/>
              </a:tabLst>
            </a:pPr>
            <a:r>
              <a:rPr sz="1650" spc="40" dirty="0">
                <a:latin typeface="Symbol"/>
                <a:cs typeface="Symbol"/>
              </a:rPr>
              <a:t></a:t>
            </a:r>
            <a:r>
              <a:rPr sz="1650" spc="40" dirty="0">
                <a:latin typeface="Times New Roman"/>
                <a:cs typeface="Times New Roman"/>
              </a:rPr>
              <a:t>	</a:t>
            </a:r>
            <a:r>
              <a:rPr sz="1650" spc="40" dirty="0">
                <a:latin typeface="Symbol"/>
                <a:cs typeface="Symbol"/>
              </a:rPr>
              <a:t>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44" name="object 4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58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3362190" y="6325376"/>
            <a:ext cx="53594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475" spc="60" baseline="-6734" dirty="0">
                <a:latin typeface="Symbol"/>
                <a:cs typeface="Symbol"/>
              </a:rPr>
              <a:t></a:t>
            </a:r>
            <a:r>
              <a:rPr sz="2475" spc="60" baseline="-6734" dirty="0">
                <a:latin typeface="Times New Roman"/>
                <a:cs typeface="Times New Roman"/>
              </a:rPr>
              <a:t> </a:t>
            </a:r>
            <a:r>
              <a:rPr sz="1650" i="1" spc="70" dirty="0">
                <a:latin typeface="Times New Roman"/>
                <a:cs typeface="Times New Roman"/>
              </a:rPr>
              <a:t>kT</a:t>
            </a:r>
            <a:r>
              <a:rPr sz="1650" i="1" spc="-80" dirty="0">
                <a:latin typeface="Times New Roman"/>
                <a:cs typeface="Times New Roman"/>
              </a:rPr>
              <a:t> </a:t>
            </a:r>
            <a:r>
              <a:rPr sz="2475" spc="60" baseline="-6734" dirty="0">
                <a:latin typeface="Symbol"/>
                <a:cs typeface="Symbol"/>
              </a:rPr>
              <a:t></a:t>
            </a:r>
            <a:endParaRPr sz="2475" baseline="-6734">
              <a:latin typeface="Symbol"/>
              <a:cs typeface="Symbo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426953" y="6157599"/>
            <a:ext cx="1470660" cy="2813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650" spc="85" dirty="0">
                <a:latin typeface="Times New Roman"/>
                <a:cs typeface="Times New Roman"/>
              </a:rPr>
              <a:t>4.58512</a:t>
            </a:r>
            <a:r>
              <a:rPr sz="1650" spc="85" dirty="0">
                <a:latin typeface="Symbol"/>
                <a:cs typeface="Symbol"/>
              </a:rPr>
              <a:t></a:t>
            </a:r>
            <a:r>
              <a:rPr sz="1650" spc="-55" dirty="0">
                <a:latin typeface="Times New Roman"/>
                <a:cs typeface="Times New Roman"/>
              </a:rPr>
              <a:t> </a:t>
            </a:r>
            <a:r>
              <a:rPr sz="2475" spc="60" baseline="31986" dirty="0">
                <a:latin typeface="Symbol"/>
                <a:cs typeface="Symbol"/>
              </a:rPr>
              <a:t></a:t>
            </a:r>
            <a:r>
              <a:rPr sz="2475" spc="-202" baseline="31986" dirty="0">
                <a:latin typeface="Times New Roman"/>
                <a:cs typeface="Times New Roman"/>
              </a:rPr>
              <a:t> </a:t>
            </a:r>
            <a:r>
              <a:rPr sz="2475" spc="44" baseline="35353" dirty="0">
                <a:latin typeface="Times New Roman"/>
                <a:cs typeface="Times New Roman"/>
              </a:rPr>
              <a:t>0.3</a:t>
            </a:r>
            <a:r>
              <a:rPr sz="2475" spc="-337" baseline="35353" dirty="0">
                <a:latin typeface="Times New Roman"/>
                <a:cs typeface="Times New Roman"/>
              </a:rPr>
              <a:t> </a:t>
            </a:r>
            <a:r>
              <a:rPr sz="2475" spc="60" baseline="31986" dirty="0">
                <a:latin typeface="Symbol"/>
                <a:cs typeface="Symbol"/>
              </a:rPr>
              <a:t></a:t>
            </a:r>
            <a:endParaRPr sz="2475" baseline="31986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1650</Words>
  <Application>Microsoft Office PowerPoint</Application>
  <PresentationFormat>Custom</PresentationFormat>
  <Paragraphs>466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Physics                                                          Dr. Ghusoon Mohsin Ali</dc:title>
  <dc:creator>HO office</dc:creator>
  <cp:lastModifiedBy>Maher</cp:lastModifiedBy>
  <cp:revision>1</cp:revision>
  <dcterms:created xsi:type="dcterms:W3CDTF">2019-01-20T16:37:37Z</dcterms:created>
  <dcterms:modified xsi:type="dcterms:W3CDTF">2019-01-20T16:38:29Z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2018-09-13T00:00:00Z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2019-01-20T00:00:00Z</vt:filetime>
  </property>
</Properties>
</file>