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33825" y="2137918"/>
            <a:ext cx="4216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Si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ce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2653" y="2150109"/>
            <a:ext cx="8959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n</a:t>
            </a:r>
            <a:r>
              <a:rPr sz="2100" b="1" i="1" spc="-7" baseline="3968" dirty="0">
                <a:latin typeface="Times New Roman"/>
                <a:cs typeface="Times New Roman"/>
              </a:rPr>
              <a:t>) </a:t>
            </a:r>
            <a:r>
              <a:rPr sz="2100" baseline="3968" dirty="0">
                <a:latin typeface="Times New Roman"/>
                <a:cs typeface="Times New Roman"/>
              </a:rPr>
              <a:t>&gt;&gt;</a:t>
            </a:r>
            <a:r>
              <a:rPr sz="2100" b="1" i="1" baseline="3968" dirty="0">
                <a:latin typeface="Times New Roman"/>
                <a:cs typeface="Times New Roman"/>
              </a:rPr>
              <a:t>( p</a:t>
            </a:r>
            <a:r>
              <a:rPr sz="900" b="1" i="1" dirty="0">
                <a:latin typeface="Times New Roman"/>
                <a:cs typeface="Times New Roman"/>
              </a:rPr>
              <a:t>n</a:t>
            </a:r>
            <a:r>
              <a:rPr sz="900" b="1" i="1" spc="-85" dirty="0">
                <a:latin typeface="Times New Roman"/>
                <a:cs typeface="Times New Roman"/>
              </a:rPr>
              <a:t> 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6722744"/>
            <a:ext cx="5304155" cy="1529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 indent="38100" algn="just">
              <a:lnSpc>
                <a:spcPct val="143700"/>
              </a:lnSpc>
              <a:spcBef>
                <a:spcPts val="500"/>
              </a:spcBef>
            </a:pPr>
            <a:r>
              <a:rPr sz="1400" spc="-5" dirty="0">
                <a:latin typeface="Times New Roman"/>
                <a:cs typeface="Times New Roman"/>
              </a:rPr>
              <a:t>P-type sample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i="1" spc="-5" dirty="0"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=6mm, </a:t>
            </a:r>
            <a:r>
              <a:rPr sz="1400" i="1" spc="-5" dirty="0">
                <a:latin typeface="Times New Roman"/>
                <a:cs typeface="Times New Roman"/>
              </a:rPr>
              <a:t>A=</a:t>
            </a:r>
            <a:r>
              <a:rPr sz="1400" spc="-5" dirty="0">
                <a:latin typeface="Times New Roman"/>
                <a:cs typeface="Times New Roman"/>
              </a:rPr>
              <a:t>0.5mm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R=120Ω. </a:t>
            </a:r>
            <a:r>
              <a:rPr sz="1400" spc="-5" dirty="0">
                <a:latin typeface="Times New Roman"/>
                <a:cs typeface="Times New Roman"/>
              </a:rPr>
              <a:t>Calculate majority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minority </a:t>
            </a:r>
            <a:r>
              <a:rPr sz="1400" dirty="0">
                <a:latin typeface="Times New Roman"/>
                <a:cs typeface="Times New Roman"/>
              </a:rPr>
              <a:t>carriers if </a:t>
            </a:r>
            <a:r>
              <a:rPr sz="1400" spc="-5" dirty="0">
                <a:latin typeface="Times New Roman"/>
                <a:cs typeface="Times New Roman"/>
              </a:rPr>
              <a:t>intrinsic </a:t>
            </a:r>
            <a:r>
              <a:rPr sz="1400" dirty="0">
                <a:latin typeface="Times New Roman"/>
                <a:cs typeface="Times New Roman"/>
              </a:rPr>
              <a:t>carrier </a:t>
            </a:r>
            <a:r>
              <a:rPr sz="1400" spc="-5" dirty="0">
                <a:latin typeface="Times New Roman"/>
                <a:cs typeface="Times New Roman"/>
              </a:rPr>
              <a:t>density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2.5×10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/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30864" dirty="0">
                <a:latin typeface="Times New Roman"/>
                <a:cs typeface="Times New Roman"/>
              </a:rPr>
              <a:t>3</a:t>
            </a:r>
            <a:r>
              <a:rPr sz="1400" spc="-10" dirty="0">
                <a:latin typeface="Times New Roman"/>
                <a:cs typeface="Times New Roman"/>
              </a:rPr>
              <a:t>. </a:t>
            </a:r>
            <a:r>
              <a:rPr sz="1400" spc="-5" dirty="0">
                <a:latin typeface="Times New Roman"/>
                <a:cs typeface="Times New Roman"/>
              </a:rPr>
              <a:t>Given  μ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=0.38m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/Vs, μ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=0.18m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</a:t>
            </a:r>
            <a:r>
              <a:rPr sz="1400" dirty="0">
                <a:latin typeface="Times New Roman"/>
                <a:cs typeface="Times New Roman"/>
              </a:rPr>
              <a:t> .</a:t>
            </a:r>
            <a:endParaRPr sz="1400">
              <a:latin typeface="Times New Roman"/>
              <a:cs typeface="Times New Roman"/>
            </a:endParaRPr>
          </a:p>
          <a:p>
            <a:pPr marL="321945">
              <a:lnSpc>
                <a:spcPct val="100000"/>
              </a:lnSpc>
              <a:spcBef>
                <a:spcPts val="730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892556"/>
            <a:ext cx="2825750" cy="113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i="1" spc="-15" dirty="0">
                <a:latin typeface="Calibri Light"/>
                <a:cs typeface="Calibri Light"/>
              </a:rPr>
              <a:t>Conductivity of Extrinsic</a:t>
            </a:r>
            <a:r>
              <a:rPr sz="1400" b="0" i="1" spc="-35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Semiconductor</a:t>
            </a:r>
            <a:r>
              <a:rPr sz="1000" b="0" i="1" spc="-15" dirty="0">
                <a:latin typeface="Calibri Light"/>
                <a:cs typeface="Calibri Light"/>
              </a:rPr>
              <a:t>.</a:t>
            </a:r>
            <a:r>
              <a:rPr sz="1000" b="0" i="1" dirty="0">
                <a:latin typeface="Calibri Light"/>
                <a:cs typeface="Calibri Light"/>
              </a:rPr>
              <a:t> </a:t>
            </a:r>
            <a:endParaRPr sz="1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480695">
              <a:lnSpc>
                <a:spcPts val="1760"/>
              </a:lnSpc>
              <a:tabLst>
                <a:tab pos="1358900" algn="l"/>
              </a:tabLst>
            </a:pPr>
            <a:r>
              <a:rPr sz="1700" i="1" spc="5" dirty="0">
                <a:latin typeface="Symbol"/>
                <a:cs typeface="Symbol"/>
              </a:rPr>
              <a:t></a:t>
            </a:r>
            <a:r>
              <a:rPr sz="1700" i="1" spc="5" dirty="0">
                <a:latin typeface="Times New Roman"/>
                <a:cs typeface="Times New Roman"/>
              </a:rPr>
              <a:t> 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n</a:t>
            </a:r>
            <a:r>
              <a:rPr sz="1650" i="1" spc="-125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r>
              <a:rPr sz="170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p</a:t>
            </a:r>
            <a:r>
              <a:rPr sz="1650" i="1" spc="-5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700" i="1" spc="10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L="963930">
              <a:lnSpc>
                <a:spcPts val="860"/>
              </a:lnSpc>
              <a:tabLst>
                <a:tab pos="1234440" algn="l"/>
                <a:tab pos="1652270" algn="l"/>
                <a:tab pos="1938655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0" dirty="0">
                <a:latin typeface="Times New Roman"/>
                <a:cs typeface="Times New Roman"/>
              </a:rPr>
              <a:t>n	</a:t>
            </a: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5" dirty="0">
                <a:latin typeface="Times New Roman"/>
                <a:cs typeface="Times New Roman"/>
              </a:rPr>
              <a:t> n-type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2505" y="2110241"/>
            <a:ext cx="1683385" cy="3638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760"/>
              </a:lnSpc>
              <a:spcBef>
                <a:spcPts val="135"/>
              </a:spcBef>
              <a:tabLst>
                <a:tab pos="300355" algn="l"/>
                <a:tab pos="995044" algn="l"/>
              </a:tabLst>
            </a:pPr>
            <a:r>
              <a:rPr sz="1700" i="1" spc="5" dirty="0">
                <a:latin typeface="Symbol"/>
                <a:cs typeface="Symbol"/>
              </a:rPr>
              <a:t></a:t>
            </a:r>
            <a:r>
              <a:rPr sz="170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105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spc="10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p</a:t>
            </a:r>
            <a:r>
              <a:rPr sz="1650" i="1" spc="200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700" i="1" spc="10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L="167640">
              <a:lnSpc>
                <a:spcPts val="860"/>
              </a:lnSpc>
              <a:tabLst>
                <a:tab pos="574040" algn="l"/>
                <a:tab pos="871219" algn="l"/>
                <a:tab pos="1294765" algn="l"/>
                <a:tab pos="160655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n	n	n	n	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6587" y="2687840"/>
            <a:ext cx="2469515" cy="34055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ts val="1820"/>
              </a:lnSpc>
              <a:spcBef>
                <a:spcPts val="110"/>
              </a:spcBef>
              <a:tabLst>
                <a:tab pos="382905" algn="l"/>
              </a:tabLst>
            </a:pPr>
            <a:r>
              <a:rPr sz="1750" i="1" spc="-5" dirty="0">
                <a:latin typeface="Symbol"/>
                <a:cs typeface="Symbol"/>
              </a:rPr>
              <a:t></a:t>
            </a:r>
            <a:r>
              <a:rPr sz="1750" spc="-5" dirty="0">
                <a:latin typeface="Times New Roman"/>
                <a:cs typeface="Times New Roman"/>
              </a:rPr>
              <a:t>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n</a:t>
            </a:r>
            <a:r>
              <a:rPr sz="1650" i="1" spc="-10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50" i="1" spc="5" dirty="0">
                <a:latin typeface="Symbol"/>
                <a:cs typeface="Symbol"/>
              </a:rPr>
              <a:t></a:t>
            </a:r>
            <a:endParaRPr sz="1750">
              <a:latin typeface="Symbol"/>
              <a:cs typeface="Symbol"/>
            </a:endParaRPr>
          </a:p>
          <a:p>
            <a:pPr marR="1191895" algn="ctr">
              <a:lnSpc>
                <a:spcPts val="860"/>
              </a:lnSpc>
              <a:tabLst>
                <a:tab pos="407034" algn="l"/>
                <a:tab pos="705485" algn="l"/>
              </a:tabLst>
            </a:pPr>
            <a:r>
              <a:rPr sz="950" i="1" spc="30" dirty="0">
                <a:latin typeface="Times New Roman"/>
                <a:cs typeface="Times New Roman"/>
              </a:rPr>
              <a:t>n	n	n</a:t>
            </a:r>
            <a:endParaRPr sz="95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spcBef>
                <a:spcPts val="480"/>
              </a:spcBef>
              <a:tabLst>
                <a:tab pos="626110" algn="l"/>
              </a:tabLst>
            </a:pP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if	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D </a:t>
            </a:r>
            <a:r>
              <a:rPr sz="1400" spc="-5" dirty="0">
                <a:latin typeface="Times New Roman"/>
                <a:cs typeface="Times New Roman"/>
              </a:rPr>
              <a:t>then </a:t>
            </a:r>
            <a:r>
              <a:rPr sz="2100" i="1" spc="30" baseline="3968" dirty="0">
                <a:latin typeface="Symbol"/>
                <a:cs typeface="Symbol"/>
              </a:rPr>
              <a:t></a:t>
            </a:r>
            <a:r>
              <a:rPr sz="2100" i="1" spc="30" baseline="3968" dirty="0">
                <a:latin typeface="Times New Roman"/>
                <a:cs typeface="Times New Roman"/>
              </a:rPr>
              <a:t> </a:t>
            </a:r>
            <a:r>
              <a:rPr sz="1200" i="1" spc="22" baseline="-17361" dirty="0">
                <a:latin typeface="Times New Roman"/>
                <a:cs typeface="Times New Roman"/>
              </a:rPr>
              <a:t>n </a:t>
            </a:r>
            <a:r>
              <a:rPr sz="2025" spc="67" baseline="4115" dirty="0">
                <a:latin typeface="Symbol"/>
                <a:cs typeface="Symbol"/>
              </a:rPr>
              <a:t></a:t>
            </a:r>
            <a:r>
              <a:rPr sz="2025" spc="-120" baseline="4115" dirty="0">
                <a:latin typeface="Times New Roman"/>
                <a:cs typeface="Times New Roman"/>
              </a:rPr>
              <a:t> </a:t>
            </a:r>
            <a:r>
              <a:rPr sz="2025" i="1" spc="120" baseline="4115" dirty="0">
                <a:latin typeface="Times New Roman"/>
                <a:cs typeface="Times New Roman"/>
              </a:rPr>
              <a:t>N</a:t>
            </a:r>
            <a:r>
              <a:rPr sz="1200" i="1" spc="120" baseline="-17361" dirty="0">
                <a:latin typeface="Times New Roman"/>
                <a:cs typeface="Times New Roman"/>
              </a:rPr>
              <a:t>D</a:t>
            </a:r>
            <a:r>
              <a:rPr sz="2025" i="1" spc="120" baseline="4115" dirty="0">
                <a:latin typeface="Times New Roman"/>
                <a:cs typeface="Times New Roman"/>
              </a:rPr>
              <a:t>e</a:t>
            </a:r>
            <a:r>
              <a:rPr sz="2100" i="1" spc="120" baseline="3968" dirty="0">
                <a:latin typeface="Symbol"/>
                <a:cs typeface="Symbol"/>
              </a:rPr>
              <a:t></a:t>
            </a:r>
            <a:r>
              <a:rPr sz="1200" i="1" spc="120" baseline="-17361" dirty="0">
                <a:latin typeface="Times New Roman"/>
                <a:cs typeface="Times New Roman"/>
              </a:rPr>
              <a:t>n</a:t>
            </a:r>
            <a:endParaRPr sz="1200" baseline="-1736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p-type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R="813435" algn="ctr">
              <a:lnSpc>
                <a:spcPts val="1760"/>
              </a:lnSpc>
              <a:tabLst>
                <a:tab pos="304800" algn="l"/>
                <a:tab pos="1017269" algn="l"/>
              </a:tabLst>
            </a:pPr>
            <a:r>
              <a:rPr sz="1700" i="1" spc="5" dirty="0">
                <a:latin typeface="Symbol"/>
                <a:cs typeface="Symbol"/>
              </a:rPr>
              <a:t></a:t>
            </a:r>
            <a:r>
              <a:rPr sz="170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245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r>
              <a:rPr sz="170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p</a:t>
            </a:r>
            <a:r>
              <a:rPr sz="1650" i="1" spc="290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L="183515">
              <a:lnSpc>
                <a:spcPts val="860"/>
              </a:lnSpc>
              <a:tabLst>
                <a:tab pos="607060" algn="l"/>
                <a:tab pos="905510" algn="l"/>
                <a:tab pos="1343025" algn="l"/>
                <a:tab pos="165608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p	n	p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spcBef>
                <a:spcPts val="760"/>
              </a:spcBef>
              <a:tabLst>
                <a:tab pos="610870" algn="l"/>
              </a:tabLst>
            </a:pPr>
            <a:r>
              <a:rPr sz="2100" spc="-7" baseline="3968" dirty="0">
                <a:latin typeface="Times New Roman"/>
                <a:cs typeface="Times New Roman"/>
              </a:rPr>
              <a:t>Since	</a:t>
            </a:r>
            <a:r>
              <a:rPr sz="2100" b="1" i="1" spc="-7" baseline="3968" dirty="0">
                <a:latin typeface="Times New Roman"/>
                <a:cs typeface="Times New Roman"/>
              </a:rPr>
              <a:t>(p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r>
              <a:rPr sz="2100" b="1" i="1" spc="-15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&gt;&gt;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endParaRPr sz="2100" baseline="3968">
              <a:latin typeface="Times New Roman"/>
              <a:cs typeface="Times New Roman"/>
            </a:endParaRPr>
          </a:p>
          <a:p>
            <a:pPr marL="452755" indent="-304800">
              <a:lnSpc>
                <a:spcPts val="1760"/>
              </a:lnSpc>
              <a:spcBef>
                <a:spcPts val="919"/>
              </a:spcBef>
              <a:buSzPct val="103030"/>
              <a:buFont typeface="Symbol"/>
              <a:buChar char=""/>
              <a:tabLst>
                <a:tab pos="452755" algn="l"/>
                <a:tab pos="453390" algn="l"/>
              </a:tabLst>
            </a:pP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p</a:t>
            </a:r>
            <a:r>
              <a:rPr sz="1650" i="1" spc="-35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R="994410" algn="ctr">
              <a:lnSpc>
                <a:spcPts val="860"/>
              </a:lnSpc>
              <a:tabLst>
                <a:tab pos="452120" algn="l"/>
                <a:tab pos="76517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p	p</a:t>
            </a:r>
            <a:endParaRPr sz="950">
              <a:latin typeface="Times New Roman"/>
              <a:cs typeface="Times New Roman"/>
            </a:endParaRPr>
          </a:p>
          <a:p>
            <a:pPr marL="81915">
              <a:lnSpc>
                <a:spcPct val="100000"/>
              </a:lnSpc>
              <a:spcBef>
                <a:spcPts val="894"/>
              </a:spcBef>
              <a:tabLst>
                <a:tab pos="626110" algn="l"/>
              </a:tabLst>
            </a:pP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if	</a:t>
            </a:r>
            <a:r>
              <a:rPr sz="1400" i="1" spc="-5" dirty="0">
                <a:latin typeface="Times New Roman"/>
                <a:cs typeface="Times New Roman"/>
              </a:rPr>
              <a:t>p</a:t>
            </a:r>
            <a:r>
              <a:rPr sz="1350" i="1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A</a:t>
            </a:r>
            <a:r>
              <a:rPr sz="1350" i="1" spc="22" baseline="-925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marL="453390" indent="-305435">
              <a:lnSpc>
                <a:spcPts val="1760"/>
              </a:lnSpc>
              <a:buSzPct val="103030"/>
              <a:buFont typeface="Symbol"/>
              <a:buChar char=""/>
              <a:tabLst>
                <a:tab pos="453390" algn="l"/>
                <a:tab pos="454025" algn="l"/>
              </a:tabLst>
            </a:pP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N</a:t>
            </a:r>
            <a:r>
              <a:rPr sz="1650" i="1" spc="395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R="957580" algn="ctr">
              <a:lnSpc>
                <a:spcPts val="860"/>
              </a:lnSpc>
              <a:tabLst>
                <a:tab pos="479425" algn="l"/>
                <a:tab pos="80137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</a:t>
            </a:r>
            <a:r>
              <a:rPr sz="950" i="1" spc="25" dirty="0">
                <a:latin typeface="Times New Roman"/>
                <a:cs typeface="Times New Roman"/>
              </a:rPr>
              <a:t>A	</a:t>
            </a:r>
            <a:r>
              <a:rPr sz="950" i="1" spc="2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70860" y="9179748"/>
            <a:ext cx="1023619" cy="3638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ts val="1760"/>
              </a:lnSpc>
              <a:spcBef>
                <a:spcPts val="135"/>
              </a:spcBef>
              <a:tabLst>
                <a:tab pos="316865" algn="l"/>
              </a:tabLst>
            </a:pPr>
            <a:r>
              <a:rPr sz="1700" i="1" spc="5" dirty="0">
                <a:latin typeface="Symbol"/>
                <a:cs typeface="Symbol"/>
              </a:rPr>
              <a:t></a:t>
            </a:r>
            <a:r>
              <a:rPr sz="170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p</a:t>
            </a:r>
            <a:r>
              <a:rPr sz="1650" i="1" spc="350" dirty="0">
                <a:latin typeface="Times New Roman"/>
                <a:cs typeface="Times New Roman"/>
              </a:rPr>
              <a:t> </a:t>
            </a: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00" i="1" spc="5" dirty="0">
                <a:latin typeface="Symbol"/>
                <a:cs typeface="Symbol"/>
              </a:rPr>
              <a:t></a:t>
            </a:r>
            <a:endParaRPr sz="1700">
              <a:latin typeface="Symbol"/>
              <a:cs typeface="Symbol"/>
            </a:endParaRPr>
          </a:p>
          <a:p>
            <a:pPr marL="182245">
              <a:lnSpc>
                <a:spcPts val="860"/>
              </a:lnSpc>
              <a:tabLst>
                <a:tab pos="634365" algn="l"/>
                <a:tab pos="94678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p	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39276" y="8752500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8248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36018" y="8752500"/>
            <a:ext cx="263525" cy="0"/>
          </a:xfrm>
          <a:custGeom>
            <a:avLst/>
            <a:gdLst/>
            <a:ahLst/>
            <a:cxnLst/>
            <a:rect l="l" t="t" r="r" b="b"/>
            <a:pathLst>
              <a:path w="263525">
                <a:moveTo>
                  <a:pt x="0" y="0"/>
                </a:moveTo>
                <a:lnTo>
                  <a:pt x="263031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517202" y="8449959"/>
            <a:ext cx="8572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10" dirty="0"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73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2058003" y="8735852"/>
            <a:ext cx="64897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5285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A	</a:t>
            </a:r>
            <a:r>
              <a:rPr sz="1750" i="1" spc="-45" dirty="0">
                <a:latin typeface="Symbol"/>
                <a:cs typeface="Symbol"/>
              </a:rPr>
              <a:t></a:t>
            </a:r>
            <a:r>
              <a:rPr sz="1650" i="1" spc="30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94764" y="8570839"/>
            <a:ext cx="900430" cy="2908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0" dirty="0">
                <a:latin typeface="Times New Roman"/>
                <a:cs typeface="Times New Roman"/>
              </a:rPr>
              <a:t>R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750" i="1" spc="-30" dirty="0">
                <a:latin typeface="Symbol"/>
                <a:cs typeface="Symbol"/>
              </a:rPr>
              <a:t></a:t>
            </a:r>
            <a:r>
              <a:rPr sz="1750" i="1" spc="-30" dirty="0">
                <a:latin typeface="Times New Roman"/>
                <a:cs typeface="Times New Roman"/>
              </a:rPr>
              <a:t> </a:t>
            </a:r>
            <a:r>
              <a:rPr sz="2475" i="1" spc="15" baseline="35353" dirty="0">
                <a:latin typeface="Times New Roman"/>
                <a:cs typeface="Times New Roman"/>
              </a:rPr>
              <a:t>l</a:t>
            </a:r>
            <a:r>
              <a:rPr sz="2475" i="1" spc="562" baseline="35353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34413" y="1061973"/>
            <a:ext cx="756920" cy="282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1925">
              <a:lnSpc>
                <a:spcPts val="680"/>
              </a:lnSpc>
              <a:spcBef>
                <a:spcPts val="105"/>
              </a:spcBef>
            </a:pPr>
            <a:r>
              <a:rPr sz="1050" b="1" i="1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340"/>
              </a:lnSpc>
            </a:pPr>
            <a:r>
              <a:rPr sz="2400" b="1" i="1" spc="-7" baseline="3472" dirty="0">
                <a:latin typeface="Times New Roman"/>
                <a:cs typeface="Times New Roman"/>
              </a:rPr>
              <a:t>n</a:t>
            </a:r>
            <a:r>
              <a:rPr sz="1050" b="1" i="1" spc="-5" dirty="0">
                <a:latin typeface="Times New Roman"/>
                <a:cs typeface="Times New Roman"/>
              </a:rPr>
              <a:t>i </a:t>
            </a:r>
            <a:r>
              <a:rPr sz="2400" b="1" i="1" spc="-7" baseline="3472" dirty="0">
                <a:latin typeface="Times New Roman"/>
                <a:cs typeface="Times New Roman"/>
              </a:rPr>
              <a:t>=n</a:t>
            </a:r>
            <a:r>
              <a:rPr sz="1050" b="1" i="1" spc="-5" dirty="0">
                <a:latin typeface="Times New Roman"/>
                <a:cs typeface="Times New Roman"/>
              </a:rPr>
              <a:t>p</a:t>
            </a:r>
            <a:r>
              <a:rPr sz="1050" b="1" i="1" spc="70" dirty="0">
                <a:latin typeface="Times New Roman"/>
                <a:cs typeface="Times New Roman"/>
              </a:rPr>
              <a:t> </a:t>
            </a:r>
            <a:r>
              <a:rPr sz="2400" b="1" i="1" baseline="3472" dirty="0">
                <a:latin typeface="Times New Roman"/>
                <a:cs typeface="Times New Roman"/>
              </a:rPr>
              <a:t>p</a:t>
            </a:r>
            <a:r>
              <a:rPr sz="1050" b="1" i="1" dirty="0">
                <a:latin typeface="Times New Roman"/>
                <a:cs typeface="Times New Roman"/>
              </a:rPr>
              <a:t>p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3473931"/>
            <a:ext cx="5304790" cy="175831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400" b="0" i="1" spc="-15" dirty="0">
                <a:latin typeface="Calibri Light"/>
                <a:cs typeface="Calibri Light"/>
              </a:rPr>
              <a:t>Drift Current</a:t>
            </a:r>
            <a:r>
              <a:rPr sz="1400" b="0" i="1" spc="-5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Density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400" spc="-5" dirty="0">
                <a:latin typeface="Times New Roman"/>
                <a:cs typeface="Times New Roman"/>
              </a:rPr>
              <a:t>An  electric  field  is  applied  </a:t>
            </a:r>
            <a:r>
              <a:rPr sz="1400" dirty="0">
                <a:latin typeface="Times New Roman"/>
                <a:cs typeface="Times New Roman"/>
              </a:rPr>
              <a:t>to  a  </a:t>
            </a:r>
            <a:r>
              <a:rPr sz="1400" spc="-5" dirty="0">
                <a:latin typeface="Times New Roman"/>
                <a:cs typeface="Times New Roman"/>
              </a:rPr>
              <a:t>semiconductor  will  produce  </a:t>
            </a:r>
            <a:r>
              <a:rPr sz="1400" dirty="0">
                <a:latin typeface="Times New Roman"/>
                <a:cs typeface="Times New Roman"/>
              </a:rPr>
              <a:t>force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holes so that they will experience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net acceleration and net  movement.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net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movement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charge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due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electric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field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called</a:t>
            </a:r>
            <a:endParaRPr sz="1400">
              <a:latin typeface="Times New Roman"/>
              <a:cs typeface="Times New Roman"/>
            </a:endParaRPr>
          </a:p>
          <a:p>
            <a:pPr marL="12700" marR="1257935">
              <a:lnSpc>
                <a:spcPct val="143600"/>
              </a:lnSpc>
              <a:spcBef>
                <a:spcPts val="1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drift</a:t>
            </a:r>
            <a:r>
              <a:rPr sz="1400" spc="-5" dirty="0">
                <a:latin typeface="Times New Roman"/>
                <a:cs typeface="Times New Roman"/>
              </a:rPr>
              <a:t>. The net drift </a:t>
            </a:r>
            <a:r>
              <a:rPr sz="1400" dirty="0">
                <a:latin typeface="Times New Roman"/>
                <a:cs typeface="Times New Roman"/>
              </a:rPr>
              <a:t>of charge </a:t>
            </a:r>
            <a:r>
              <a:rPr sz="1400" spc="-5" dirty="0">
                <a:latin typeface="Times New Roman"/>
                <a:cs typeface="Times New Roman"/>
              </a:rPr>
              <a:t>gives rise 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b="1" i="1" spc="-5" dirty="0">
                <a:latin typeface="Times New Roman"/>
                <a:cs typeface="Times New Roman"/>
              </a:rPr>
              <a:t>drift current</a:t>
            </a:r>
            <a:r>
              <a:rPr sz="1400" spc="-5" dirty="0">
                <a:latin typeface="Times New Roman"/>
                <a:cs typeface="Times New Roman"/>
              </a:rPr>
              <a:t>.  The current density </a:t>
            </a:r>
            <a:r>
              <a:rPr sz="1400" dirty="0">
                <a:latin typeface="Times New Roman"/>
                <a:cs typeface="Times New Roman"/>
              </a:rPr>
              <a:t>due </a:t>
            </a:r>
            <a:r>
              <a:rPr sz="1400" spc="-5" dirty="0">
                <a:latin typeface="Times New Roman"/>
                <a:cs typeface="Times New Roman"/>
              </a:rPr>
              <a:t>to electrons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drift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7335" y="5707760"/>
            <a:ext cx="29273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current density </a:t>
            </a:r>
            <a:r>
              <a:rPr sz="1400" dirty="0">
                <a:latin typeface="Times New Roman"/>
                <a:cs typeface="Times New Roman"/>
              </a:rPr>
              <a:t>due </a:t>
            </a:r>
            <a:r>
              <a:rPr sz="1400" spc="-5" dirty="0">
                <a:latin typeface="Times New Roman"/>
                <a:cs typeface="Times New Roman"/>
              </a:rPr>
              <a:t>to electrons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drift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79493" y="5474001"/>
            <a:ext cx="989965" cy="368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820"/>
              </a:lnSpc>
              <a:spcBef>
                <a:spcPts val="110"/>
              </a:spcBef>
              <a:tabLst>
                <a:tab pos="243840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J	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ne</a:t>
            </a:r>
            <a:r>
              <a:rPr sz="1750" i="1" spc="15" dirty="0">
                <a:latin typeface="Symbol"/>
                <a:cs typeface="Symbol"/>
              </a:rPr>
              <a:t>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31115" algn="ctr">
              <a:lnSpc>
                <a:spcPts val="860"/>
              </a:lnSpc>
              <a:tabLst>
                <a:tab pos="635635" algn="l"/>
              </a:tabLst>
            </a:pPr>
            <a:r>
              <a:rPr sz="950" i="1" spc="35" dirty="0">
                <a:latin typeface="Times New Roman"/>
                <a:cs typeface="Times New Roman"/>
              </a:rPr>
              <a:t>n	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6167902"/>
            <a:ext cx="5184775" cy="33585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1238885" algn="ctr">
              <a:lnSpc>
                <a:spcPts val="1760"/>
              </a:lnSpc>
              <a:spcBef>
                <a:spcPts val="135"/>
              </a:spcBef>
              <a:tabLst>
                <a:tab pos="26035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J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 </a:t>
            </a:r>
            <a:r>
              <a:rPr sz="1650" i="1" spc="15" dirty="0">
                <a:latin typeface="Times New Roman"/>
                <a:cs typeface="Times New Roman"/>
              </a:rPr>
              <a:t>pe</a:t>
            </a:r>
            <a:r>
              <a:rPr sz="1700" i="1" spc="15" dirty="0">
                <a:latin typeface="Symbol"/>
                <a:cs typeface="Symbol"/>
              </a:rPr>
              <a:t></a:t>
            </a:r>
            <a:r>
              <a:rPr sz="1700" i="1" spc="7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1262380" algn="ctr">
              <a:lnSpc>
                <a:spcPts val="860"/>
              </a:lnSpc>
              <a:tabLst>
                <a:tab pos="67754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400" spc="-5" dirty="0">
                <a:latin typeface="Times New Roman"/>
                <a:cs typeface="Times New Roman"/>
              </a:rPr>
              <a:t>The total current density </a:t>
            </a:r>
            <a:r>
              <a:rPr sz="1400" dirty="0">
                <a:latin typeface="Times New Roman"/>
                <a:cs typeface="Times New Roman"/>
              </a:rPr>
              <a:t>due to </a:t>
            </a:r>
            <a:r>
              <a:rPr sz="1400" spc="-5" dirty="0">
                <a:latin typeface="Times New Roman"/>
                <a:cs typeface="Times New Roman"/>
              </a:rPr>
              <a:t>electrons and holes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drift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563245">
              <a:lnSpc>
                <a:spcPts val="1760"/>
              </a:lnSpc>
              <a:spcBef>
                <a:spcPts val="5"/>
              </a:spcBef>
              <a:tabLst>
                <a:tab pos="1150620" algn="l"/>
                <a:tab pos="1586865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J</a:t>
            </a:r>
            <a:r>
              <a:rPr sz="1650" i="1" spc="17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J	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1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J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ne</a:t>
            </a:r>
            <a:r>
              <a:rPr sz="1700" i="1" spc="15" dirty="0">
                <a:latin typeface="Symbol"/>
                <a:cs typeface="Symbol"/>
              </a:rPr>
              <a:t></a:t>
            </a:r>
            <a:r>
              <a:rPr sz="1700" i="1" spc="1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pe</a:t>
            </a:r>
            <a:r>
              <a:rPr sz="1700" i="1" spc="15" dirty="0">
                <a:latin typeface="Symbol"/>
                <a:cs typeface="Symbol"/>
              </a:rPr>
              <a:t></a:t>
            </a:r>
            <a:r>
              <a:rPr sz="1700" i="1" spc="150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1189355" algn="ctr">
              <a:lnSpc>
                <a:spcPts val="860"/>
              </a:lnSpc>
              <a:tabLst>
                <a:tab pos="425450" algn="l"/>
                <a:tab pos="1064260" algn="l"/>
                <a:tab pos="1869439" algn="l"/>
              </a:tabLst>
            </a:pPr>
            <a:r>
              <a:rPr sz="950" i="1" spc="25" dirty="0">
                <a:latin typeface="Times New Roman"/>
                <a:cs typeface="Times New Roman"/>
              </a:rPr>
              <a:t>n	p	n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Calculate the drift current density </a:t>
            </a: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gallium </a:t>
            </a:r>
            <a:r>
              <a:rPr sz="1400" dirty="0">
                <a:latin typeface="Times New Roman"/>
                <a:cs typeface="Times New Roman"/>
              </a:rPr>
              <a:t>arsenide </a:t>
            </a:r>
            <a:r>
              <a:rPr sz="1400" spc="-5" dirty="0">
                <a:latin typeface="Times New Roman"/>
                <a:cs typeface="Times New Roman"/>
              </a:rPr>
              <a:t>sample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  K, with doping concentration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350" baseline="-9259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=0,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=10</a:t>
            </a:r>
            <a:r>
              <a:rPr sz="1350" spc="-7" baseline="30864" dirty="0">
                <a:latin typeface="Times New Roman"/>
                <a:cs typeface="Times New Roman"/>
              </a:rPr>
              <a:t>22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µ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=0.85m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µ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=0.04m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/V.s, E=10 V/cm,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=2.2×10</a:t>
            </a:r>
            <a:r>
              <a:rPr sz="1350" spc="-7" baseline="30864" dirty="0">
                <a:latin typeface="Times New Roman"/>
                <a:cs typeface="Times New Roman"/>
              </a:rPr>
              <a:t>17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08880" y="1801625"/>
            <a:ext cx="353695" cy="0"/>
          </a:xfrm>
          <a:custGeom>
            <a:avLst/>
            <a:gdLst/>
            <a:ahLst/>
            <a:cxnLst/>
            <a:rect l="l" t="t" r="r" b="b"/>
            <a:pathLst>
              <a:path w="353694">
                <a:moveTo>
                  <a:pt x="0" y="0"/>
                </a:moveTo>
                <a:lnTo>
                  <a:pt x="353564" y="0"/>
                </a:lnTo>
              </a:path>
            </a:pathLst>
          </a:custGeom>
          <a:ln w="84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57903" y="1629945"/>
            <a:ext cx="13716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i="1" spc="50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751663" y="1935744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83188" y="1770856"/>
            <a:ext cx="9080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08593" y="1629945"/>
            <a:ext cx="3076575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718185" algn="l"/>
                <a:tab pos="1593850" algn="l"/>
              </a:tabLst>
            </a:pPr>
            <a:r>
              <a:rPr sz="1650" spc="55" dirty="0">
                <a:latin typeface="Symbol"/>
                <a:cs typeface="Symbol"/>
              </a:rPr>
              <a:t></a:t>
            </a:r>
            <a:r>
              <a:rPr sz="2475" u="sng" spc="82" baseline="35353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2475" u="sng" spc="112" baseline="3535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100	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-110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3.46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Times New Roman"/>
                <a:cs typeface="Times New Roman"/>
              </a:rPr>
              <a:t>21</a:t>
            </a:r>
            <a:r>
              <a:rPr sz="1425" spc="52" baseline="43859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m</a:t>
            </a:r>
            <a:r>
              <a:rPr sz="1425" spc="89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7772" y="1781813"/>
            <a:ext cx="2019300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577850" algn="l"/>
              </a:tabLst>
            </a:pPr>
            <a:r>
              <a:rPr sz="1650" i="1" spc="5" dirty="0">
                <a:latin typeface="Times New Roman"/>
                <a:cs typeface="Times New Roman"/>
              </a:rPr>
              <a:t>e</a:t>
            </a:r>
            <a:r>
              <a:rPr sz="1750" i="1" spc="5" dirty="0">
                <a:latin typeface="Symbol"/>
                <a:cs typeface="Symbol"/>
              </a:rPr>
              <a:t></a:t>
            </a:r>
            <a:r>
              <a:rPr sz="1750" spc="5" dirty="0">
                <a:latin typeface="Times New Roman"/>
                <a:cs typeface="Times New Roman"/>
              </a:rPr>
              <a:t>	</a:t>
            </a:r>
            <a:r>
              <a:rPr sz="1650" spc="30" dirty="0">
                <a:latin typeface="Times New Roman"/>
                <a:cs typeface="Times New Roman"/>
              </a:rPr>
              <a:t>1.6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</a:t>
            </a:r>
            <a:r>
              <a:rPr sz="1650" spc="40" dirty="0">
                <a:latin typeface="Times New Roman"/>
                <a:cs typeface="Times New Roman"/>
              </a:rPr>
              <a:t>10</a:t>
            </a:r>
            <a:r>
              <a:rPr sz="1425" spc="60" baseline="43859" dirty="0">
                <a:latin typeface="Symbol"/>
                <a:cs typeface="Symbol"/>
              </a:rPr>
              <a:t></a:t>
            </a:r>
            <a:r>
              <a:rPr sz="1425" spc="60" baseline="43859" dirty="0">
                <a:latin typeface="Times New Roman"/>
                <a:cs typeface="Times New Roman"/>
              </a:rPr>
              <a:t>19</a:t>
            </a:r>
            <a:r>
              <a:rPr sz="1425" spc="97" baseline="43859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-22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0.18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22295" y="1460095"/>
            <a:ext cx="476884" cy="295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475" spc="82" baseline="-42087" dirty="0">
                <a:latin typeface="Symbol"/>
                <a:cs typeface="Symbol"/>
              </a:rPr>
              <a:t></a:t>
            </a:r>
            <a:r>
              <a:rPr sz="2475" spc="82" baseline="-42087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Symbol"/>
                <a:cs typeface="Symbol"/>
              </a:rPr>
              <a:t></a:t>
            </a:r>
            <a:r>
              <a:rPr sz="1750" i="1" spc="25" dirty="0">
                <a:latin typeface="Times New Roman"/>
                <a:cs typeface="Times New Roman"/>
              </a:rPr>
              <a:t> </a:t>
            </a:r>
            <a:r>
              <a:rPr sz="1425" i="1" spc="52" baseline="-23391" dirty="0">
                <a:latin typeface="Times New Roman"/>
                <a:cs typeface="Times New Roman"/>
              </a:rPr>
              <a:t>p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3417" y="2678845"/>
            <a:ext cx="13525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3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78899" y="2231241"/>
            <a:ext cx="23939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75" i="1" spc="52" baseline="-28619" dirty="0">
                <a:latin typeface="Times New Roman"/>
                <a:cs typeface="Times New Roman"/>
              </a:rPr>
              <a:t>n</a:t>
            </a:r>
            <a:r>
              <a:rPr sz="2475" i="1" spc="-254" baseline="-28619" dirty="0">
                <a:latin typeface="Times New Roman"/>
                <a:cs typeface="Times New Roman"/>
              </a:rPr>
              <a:t> 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26440" y="2860716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56641" y="2695266"/>
            <a:ext cx="89535" cy="1727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6739" y="2513395"/>
            <a:ext cx="2050414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670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2475" u="sng" spc="60" baseline="2020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25" i="1" spc="15" baseline="35087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1.9 </a:t>
            </a:r>
            <a:r>
              <a:rPr sz="1650" spc="30" dirty="0">
                <a:latin typeface="Symbol"/>
                <a:cs typeface="Symbol"/>
              </a:rPr>
              <a:t></a:t>
            </a:r>
            <a:r>
              <a:rPr sz="1650" spc="30" dirty="0">
                <a:latin typeface="Times New Roman"/>
                <a:cs typeface="Times New Roman"/>
              </a:rPr>
              <a:t>10</a:t>
            </a:r>
            <a:r>
              <a:rPr sz="1425" spc="44" baseline="43859" dirty="0">
                <a:latin typeface="Times New Roman"/>
                <a:cs typeface="Times New Roman"/>
              </a:rPr>
              <a:t>17 </a:t>
            </a:r>
            <a:r>
              <a:rPr sz="1650" spc="20" dirty="0">
                <a:latin typeface="Times New Roman"/>
                <a:cs typeface="Times New Roman"/>
              </a:rPr>
              <a:t>/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m</a:t>
            </a:r>
            <a:r>
              <a:rPr sz="1425" spc="67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89507"/>
            <a:ext cx="22123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Since 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&gt;&gt;N</a:t>
            </a:r>
            <a:r>
              <a:rPr sz="1350" spc="-7" baseline="-9259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then it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1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n-type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6306692"/>
            <a:ext cx="28105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Current density </a:t>
            </a:r>
            <a:r>
              <a:rPr sz="1400" dirty="0">
                <a:latin typeface="Times New Roman"/>
                <a:cs typeface="Times New Roman"/>
              </a:rPr>
              <a:t>due </a:t>
            </a:r>
            <a:r>
              <a:rPr sz="1400" spc="-5" dirty="0">
                <a:latin typeface="Times New Roman"/>
                <a:cs typeface="Times New Roman"/>
              </a:rPr>
              <a:t>to hole diffusion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7441539"/>
            <a:ext cx="4539615" cy="638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spc="-5" dirty="0">
                <a:latin typeface="Times New Roman"/>
                <a:cs typeface="Times New Roman"/>
              </a:rPr>
              <a:t>D</a:t>
            </a:r>
            <a:r>
              <a:rPr sz="1350" i="1" spc="-7" baseline="-9259" dirty="0">
                <a:latin typeface="Times New Roman"/>
                <a:cs typeface="Times New Roman"/>
              </a:rPr>
              <a:t>n</a:t>
            </a:r>
            <a:r>
              <a:rPr sz="1400" i="1" spc="-5" dirty="0">
                <a:latin typeface="Times New Roman"/>
                <a:cs typeface="Times New Roman"/>
              </a:rPr>
              <a:t>, D</a:t>
            </a:r>
            <a:r>
              <a:rPr sz="1350" i="1" spc="-7" baseline="-9259" dirty="0">
                <a:latin typeface="Times New Roman"/>
                <a:cs typeface="Times New Roman"/>
              </a:rPr>
              <a:t>p </a:t>
            </a:r>
            <a:r>
              <a:rPr sz="1400" spc="-5" dirty="0">
                <a:latin typeface="Times New Roman"/>
                <a:cs typeface="Times New Roman"/>
              </a:rPr>
              <a:t>(cm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/s)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electron and hole diffusion constants,  respectively.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7191" y="8352281"/>
            <a:ext cx="20840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Density gradient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7191" y="8964929"/>
            <a:ext cx="18173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Density gradient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578655"/>
            <a:ext cx="5076825" cy="284289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400" spc="-5" dirty="0">
                <a:latin typeface="Times New Roman"/>
                <a:cs typeface="Times New Roman"/>
              </a:rPr>
              <a:t>The minority </a:t>
            </a:r>
            <a:r>
              <a:rPr sz="1400" dirty="0">
                <a:latin typeface="Times New Roman"/>
                <a:cs typeface="Times New Roman"/>
              </a:rPr>
              <a:t>hole </a:t>
            </a:r>
            <a:r>
              <a:rPr sz="1400" spc="-5" dirty="0">
                <a:latin typeface="Times New Roman"/>
                <a:cs typeface="Times New Roman"/>
              </a:rPr>
              <a:t>concentration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648335">
              <a:lnSpc>
                <a:spcPct val="100000"/>
              </a:lnSpc>
              <a:spcBef>
                <a:spcPts val="484"/>
              </a:spcBef>
            </a:pPr>
            <a:r>
              <a:rPr sz="2475" i="1" spc="89" baseline="-28619" dirty="0">
                <a:latin typeface="Times New Roman"/>
                <a:cs typeface="Times New Roman"/>
              </a:rPr>
              <a:t>n</a:t>
            </a:r>
            <a:r>
              <a:rPr sz="2475" i="1" spc="-337" baseline="-28619" dirty="0">
                <a:latin typeface="Times New Roman"/>
                <a:cs typeface="Times New Roman"/>
              </a:rPr>
              <a:t> </a:t>
            </a:r>
            <a:r>
              <a:rPr sz="950" spc="4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  <a:p>
            <a:pPr marL="708660" marR="2763520" indent="-407670">
              <a:lnSpc>
                <a:spcPct val="66800"/>
              </a:lnSpc>
              <a:spcBef>
                <a:spcPts val="935"/>
              </a:spcBef>
            </a:pPr>
            <a:r>
              <a:rPr sz="1650" i="1" spc="60" dirty="0">
                <a:latin typeface="Times New Roman"/>
                <a:cs typeface="Times New Roman"/>
              </a:rPr>
              <a:t>p 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2475" u="sng" spc="104" baseline="218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30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25" i="1" spc="30" baseline="38011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3.24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65" dirty="0">
                <a:latin typeface="Times New Roman"/>
                <a:cs typeface="Times New Roman"/>
              </a:rPr>
              <a:t>10</a:t>
            </a:r>
            <a:r>
              <a:rPr sz="1425" spc="97" baseline="43859" dirty="0">
                <a:latin typeface="Times New Roman"/>
                <a:cs typeface="Times New Roman"/>
              </a:rPr>
              <a:t>2 </a:t>
            </a:r>
            <a:r>
              <a:rPr sz="1650" spc="35" dirty="0">
                <a:latin typeface="Times New Roman"/>
                <a:cs typeface="Times New Roman"/>
              </a:rPr>
              <a:t>/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  </a:t>
            </a:r>
            <a:r>
              <a:rPr sz="1650" i="1" spc="6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Times New Roman"/>
              <a:cs typeface="Times New Roman"/>
            </a:endParaRPr>
          </a:p>
          <a:p>
            <a:pPr marL="108585">
              <a:lnSpc>
                <a:spcPct val="100000"/>
              </a:lnSpc>
            </a:pPr>
            <a:r>
              <a:rPr sz="1650" i="1" spc="40" dirty="0">
                <a:latin typeface="Times New Roman"/>
                <a:cs typeface="Times New Roman"/>
              </a:rPr>
              <a:t>J</a:t>
            </a:r>
            <a:r>
              <a:rPr sz="1650" i="1" spc="16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2650" spc="-615" dirty="0">
                <a:latin typeface="Symbol"/>
                <a:cs typeface="Symbol"/>
              </a:rPr>
              <a:t></a:t>
            </a: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45" dirty="0">
                <a:latin typeface="Times New Roman"/>
                <a:cs typeface="Times New Roman"/>
              </a:rPr>
              <a:t>6</a:t>
            </a:r>
            <a:r>
              <a:rPr sz="1650" spc="-240" dirty="0">
                <a:latin typeface="Times New Roman"/>
                <a:cs typeface="Times New Roman"/>
              </a:rPr>
              <a:t> 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0</a:t>
            </a:r>
            <a:r>
              <a:rPr sz="1425" spc="30" baseline="43859" dirty="0">
                <a:latin typeface="Symbol"/>
                <a:cs typeface="Symbol"/>
              </a:rPr>
              <a:t></a:t>
            </a:r>
            <a:r>
              <a:rPr sz="1425" spc="44" baseline="43859" dirty="0">
                <a:latin typeface="Times New Roman"/>
                <a:cs typeface="Times New Roman"/>
              </a:rPr>
              <a:t>19</a:t>
            </a:r>
            <a:r>
              <a:rPr sz="1425" spc="-52" baseline="43859" dirty="0">
                <a:latin typeface="Times New Roman"/>
                <a:cs typeface="Times New Roman"/>
              </a:rPr>
              <a:t> </a:t>
            </a:r>
            <a:r>
              <a:rPr sz="2650" spc="-509" dirty="0">
                <a:latin typeface="Symbol"/>
                <a:cs typeface="Symbol"/>
              </a:rPr>
              <a:t></a:t>
            </a:r>
            <a:r>
              <a:rPr sz="2150" spc="-210" dirty="0">
                <a:latin typeface="Symbol"/>
                <a:cs typeface="Symbol"/>
              </a:rPr>
              <a:t>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8</a:t>
            </a:r>
            <a:r>
              <a:rPr sz="1650" spc="-10" dirty="0">
                <a:latin typeface="Times New Roman"/>
                <a:cs typeface="Times New Roman"/>
              </a:rPr>
              <a:t>5</a:t>
            </a:r>
            <a:r>
              <a:rPr sz="2150" spc="-265" dirty="0">
                <a:latin typeface="Symbol"/>
                <a:cs typeface="Symbol"/>
              </a:rPr>
              <a:t></a:t>
            </a:r>
            <a:r>
              <a:rPr sz="2650" spc="-610" dirty="0">
                <a:latin typeface="Symbol"/>
                <a:cs typeface="Symbol"/>
              </a:rPr>
              <a:t>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5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22</a:t>
            </a:r>
            <a:r>
              <a:rPr sz="1425" spc="-52" baseline="43859" dirty="0">
                <a:latin typeface="Times New Roman"/>
                <a:cs typeface="Times New Roman"/>
              </a:rPr>
              <a:t> </a:t>
            </a:r>
            <a:r>
              <a:rPr sz="2650" spc="-505" dirty="0">
                <a:latin typeface="Symbol"/>
                <a:cs typeface="Symbol"/>
              </a:rPr>
              <a:t></a:t>
            </a:r>
            <a:r>
              <a:rPr sz="2650" spc="-610" dirty="0">
                <a:latin typeface="Symbol"/>
                <a:cs typeface="Symbol"/>
              </a:rPr>
              <a:t>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-20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3</a:t>
            </a:r>
            <a:r>
              <a:rPr sz="1425" spc="-89" baseline="43859" dirty="0">
                <a:latin typeface="Times New Roman"/>
                <a:cs typeface="Times New Roman"/>
              </a:rPr>
              <a:t> </a:t>
            </a:r>
            <a:r>
              <a:rPr sz="2650" spc="-145" dirty="0">
                <a:latin typeface="Symbol"/>
                <a:cs typeface="Symbol"/>
              </a:rPr>
              <a:t>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229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85" dirty="0">
                <a:latin typeface="Times New Roman"/>
                <a:cs typeface="Times New Roman"/>
              </a:rPr>
              <a:t>3</a:t>
            </a:r>
            <a:r>
              <a:rPr sz="1650" spc="100" dirty="0">
                <a:latin typeface="Times New Roman"/>
                <a:cs typeface="Times New Roman"/>
              </a:rPr>
              <a:t>6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10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4</a:t>
            </a:r>
            <a:r>
              <a:rPr sz="1425" spc="112" baseline="43859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A</a:t>
            </a:r>
            <a:r>
              <a:rPr sz="1650" i="1" spc="-21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05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m</a:t>
            </a:r>
            <a:r>
              <a:rPr sz="1425" spc="44" baseline="43859" dirty="0">
                <a:latin typeface="Times New Roman"/>
                <a:cs typeface="Times New Roman"/>
              </a:rPr>
              <a:t>2</a:t>
            </a:r>
            <a:endParaRPr sz="1425" baseline="438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sz="1400" b="0" i="1" spc="-15" dirty="0">
                <a:latin typeface="Calibri Light"/>
                <a:cs typeface="Calibri Light"/>
              </a:rPr>
              <a:t>Diffusion Current Density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is gradual flow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charge from </a:t>
            </a:r>
            <a:r>
              <a:rPr sz="1400" dirty="0">
                <a:latin typeface="Times New Roman"/>
                <a:cs typeface="Times New Roman"/>
              </a:rPr>
              <a:t>a region </a:t>
            </a:r>
            <a:r>
              <a:rPr sz="1400" spc="-5" dirty="0">
                <a:latin typeface="Times New Roman"/>
                <a:cs typeface="Times New Roman"/>
              </a:rPr>
              <a:t>of high density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region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low </a:t>
            </a:r>
            <a:r>
              <a:rPr sz="1400" spc="-5" dirty="0">
                <a:latin typeface="Times New Roman"/>
                <a:cs typeface="Times New Roman"/>
              </a:rPr>
              <a:t>density.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density </a:t>
            </a:r>
            <a:r>
              <a:rPr sz="1400" dirty="0">
                <a:latin typeface="Times New Roman"/>
                <a:cs typeface="Times New Roman"/>
              </a:rPr>
              <a:t>due to </a:t>
            </a:r>
            <a:r>
              <a:rPr sz="1400" spc="-10" dirty="0">
                <a:latin typeface="Times New Roman"/>
                <a:cs typeface="Times New Roman"/>
              </a:rPr>
              <a:t>electron </a:t>
            </a:r>
            <a:r>
              <a:rPr sz="1400" spc="-5" dirty="0">
                <a:latin typeface="Times New Roman"/>
                <a:cs typeface="Times New Roman"/>
              </a:rPr>
              <a:t>diffusion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45179" y="5851821"/>
            <a:ext cx="243204" cy="0"/>
          </a:xfrm>
          <a:custGeom>
            <a:avLst/>
            <a:gdLst/>
            <a:ahLst/>
            <a:cxnLst/>
            <a:rect l="l" t="t" r="r" b="b"/>
            <a:pathLst>
              <a:path w="243205">
                <a:moveTo>
                  <a:pt x="0" y="0"/>
                </a:moveTo>
                <a:lnTo>
                  <a:pt x="242752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13997" y="5847230"/>
            <a:ext cx="38608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25" i="1" spc="30" baseline="32163" dirty="0">
                <a:latin typeface="Times New Roman"/>
                <a:cs typeface="Times New Roman"/>
              </a:rPr>
              <a:t>n</a:t>
            </a:r>
            <a:r>
              <a:rPr sz="1425" i="1" spc="405" baseline="32163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dx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75248" y="5862797"/>
            <a:ext cx="8890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64303" y="5682218"/>
            <a:ext cx="104203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5270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J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eD</a:t>
            </a:r>
            <a:r>
              <a:rPr sz="1650" i="1" spc="315" dirty="0">
                <a:latin typeface="Times New Roman"/>
                <a:cs typeface="Times New Roman"/>
              </a:rPr>
              <a:t> </a:t>
            </a:r>
            <a:r>
              <a:rPr sz="2475" i="1" spc="135" baseline="35353" dirty="0">
                <a:latin typeface="Times New Roman"/>
                <a:cs typeface="Times New Roman"/>
              </a:rPr>
              <a:t>dn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08245" y="7055146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>
                <a:moveTo>
                  <a:pt x="0" y="0"/>
                </a:moveTo>
                <a:lnTo>
                  <a:pt x="247525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374660" y="7050555"/>
            <a:ext cx="38989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25" i="1" spc="30" baseline="32163" dirty="0">
                <a:latin typeface="Times New Roman"/>
                <a:cs typeface="Times New Roman"/>
              </a:rPr>
              <a:t>p</a:t>
            </a:r>
            <a:r>
              <a:rPr sz="1425" i="1" spc="75" baseline="32163" dirty="0">
                <a:latin typeface="Times New Roman"/>
                <a:cs typeface="Times New Roman"/>
              </a:rPr>
              <a:t> </a:t>
            </a:r>
            <a:r>
              <a:rPr sz="1650" i="1" spc="85" dirty="0">
                <a:latin typeface="Times New Roman"/>
                <a:cs typeface="Times New Roman"/>
              </a:rPr>
              <a:t>dx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87871" y="7066122"/>
            <a:ext cx="8890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59458" y="6885543"/>
            <a:ext cx="121031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5590" algn="l"/>
                <a:tab pos="963294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J	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r>
              <a:rPr sz="1650" i="1" spc="35" dirty="0">
                <a:latin typeface="Times New Roman"/>
                <a:cs typeface="Times New Roman"/>
              </a:rPr>
              <a:t>D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2475" i="1" spc="135" baseline="35353" dirty="0">
                <a:latin typeface="Times New Roman"/>
                <a:cs typeface="Times New Roman"/>
              </a:rPr>
              <a:t>dp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565206" y="8505486"/>
            <a:ext cx="242570" cy="0"/>
          </a:xfrm>
          <a:custGeom>
            <a:avLst/>
            <a:gdLst/>
            <a:ahLst/>
            <a:cxnLst/>
            <a:rect l="l" t="t" r="r" b="b"/>
            <a:pathLst>
              <a:path w="242569">
                <a:moveTo>
                  <a:pt x="0" y="0"/>
                </a:moveTo>
                <a:lnTo>
                  <a:pt x="242447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65206" y="9118896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478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567252" y="8155842"/>
            <a:ext cx="259079" cy="1235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20800"/>
              </a:lnSpc>
              <a:spcBef>
                <a:spcPts val="55"/>
              </a:spcBef>
            </a:pPr>
            <a:r>
              <a:rPr sz="1650" i="1" spc="90" dirty="0">
                <a:latin typeface="Times New Roman"/>
                <a:cs typeface="Times New Roman"/>
              </a:rPr>
              <a:t>dn  dx  dp  dx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75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2282845" y="1571843"/>
            <a:ext cx="104775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40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14700" y="1389704"/>
            <a:ext cx="1075690" cy="824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10"/>
              </a:spcBef>
              <a:tabLst>
                <a:tab pos="744220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n </a:t>
            </a:r>
            <a:r>
              <a:rPr sz="1650" i="1" spc="12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-114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117475">
              <a:lnSpc>
                <a:spcPts val="869"/>
              </a:lnSpc>
              <a:tabLst>
                <a:tab pos="589915" algn="l"/>
              </a:tabLst>
            </a:pPr>
            <a:r>
              <a:rPr sz="950" i="1" spc="35" dirty="0">
                <a:latin typeface="Times New Roman"/>
                <a:cs typeface="Times New Roman"/>
              </a:rPr>
              <a:t>n	</a:t>
            </a:r>
            <a:r>
              <a:rPr sz="950" i="1" spc="5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600" i="1" spc="55" dirty="0">
                <a:latin typeface="Times New Roman"/>
                <a:cs typeface="Times New Roman"/>
              </a:rPr>
              <a:t>n </a:t>
            </a:r>
            <a:r>
              <a:rPr sz="1600" spc="60" dirty="0">
                <a:latin typeface="Symbol"/>
                <a:cs typeface="Symbol"/>
              </a:rPr>
              <a:t>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22 </a:t>
            </a:r>
            <a:r>
              <a:rPr sz="1600" spc="30" dirty="0">
                <a:latin typeface="Times New Roman"/>
                <a:cs typeface="Times New Roman"/>
              </a:rPr>
              <a:t>/</a:t>
            </a:r>
            <a:r>
              <a:rPr sz="1600" spc="-295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m</a:t>
            </a:r>
            <a:r>
              <a:rPr sz="1425" spc="97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137785" cy="957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Total Current</a:t>
            </a:r>
            <a:r>
              <a:rPr sz="1400" b="0" i="1" spc="-5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Density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Times New Roman"/>
                <a:cs typeface="Times New Roman"/>
              </a:rPr>
              <a:t>The total current density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sum of </a:t>
            </a:r>
            <a:r>
              <a:rPr sz="1400" spc="-5" dirty="0">
                <a:latin typeface="Times New Roman"/>
                <a:cs typeface="Times New Roman"/>
              </a:rPr>
              <a:t>these </a:t>
            </a:r>
            <a:r>
              <a:rPr sz="1400" dirty="0">
                <a:latin typeface="Times New Roman"/>
                <a:cs typeface="Times New Roman"/>
              </a:rPr>
              <a:t>four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components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589630"/>
            <a:ext cx="4312285" cy="5314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400" b="0" i="1" spc="-15" dirty="0">
                <a:latin typeface="Calibri Light"/>
                <a:cs typeface="Calibri Light"/>
              </a:rPr>
              <a:t>Einstein</a:t>
            </a:r>
            <a:r>
              <a:rPr sz="1400" b="0" i="1" spc="-10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Relation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400" spc="-5" dirty="0">
                <a:latin typeface="Times New Roman"/>
                <a:cs typeface="Times New Roman"/>
              </a:rPr>
              <a:t>This relation 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mobility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diffusion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coefficient.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8996070"/>
            <a:ext cx="5139055" cy="63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5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L the </a:t>
            </a: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dirty="0">
                <a:latin typeface="Times New Roman"/>
                <a:cs typeface="Times New Roman"/>
              </a:rPr>
              <a:t>traveled by charge carrier before, </a:t>
            </a:r>
            <a:r>
              <a:rPr sz="1400" spc="-5" dirty="0">
                <a:latin typeface="Times New Roman"/>
                <a:cs typeface="Times New Roman"/>
              </a:rPr>
              <a:t>recombination </a:t>
            </a:r>
            <a:r>
              <a:rPr sz="1400" dirty="0">
                <a:latin typeface="Times New Roman"/>
                <a:cs typeface="Times New Roman"/>
              </a:rPr>
              <a:t>τ  </a:t>
            </a:r>
            <a:r>
              <a:rPr sz="1400" spc="-5" dirty="0">
                <a:latin typeface="Times New Roman"/>
                <a:cs typeface="Times New Roman"/>
              </a:rPr>
              <a:t>life </a:t>
            </a:r>
            <a:r>
              <a:rPr sz="1400" spc="-10" dirty="0">
                <a:latin typeface="Times New Roman"/>
                <a:cs typeface="Times New Roman"/>
              </a:rPr>
              <a:t>time.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327783" y="208817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66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58063" y="2088176"/>
            <a:ext cx="247650" cy="0"/>
          </a:xfrm>
          <a:custGeom>
            <a:avLst/>
            <a:gdLst/>
            <a:ahLst/>
            <a:cxnLst/>
            <a:rect l="l" t="t" r="r" b="b"/>
            <a:pathLst>
              <a:path w="247650">
                <a:moveTo>
                  <a:pt x="0" y="0"/>
                </a:moveTo>
                <a:lnTo>
                  <a:pt x="247583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195903" y="2083585"/>
            <a:ext cx="121856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0740" algn="l"/>
              </a:tabLst>
            </a:pPr>
            <a:r>
              <a:rPr sz="1425" i="1" spc="30" baseline="32163" dirty="0">
                <a:latin typeface="Times New Roman"/>
                <a:cs typeface="Times New Roman"/>
              </a:rPr>
              <a:t>n </a:t>
            </a:r>
            <a:r>
              <a:rPr sz="1425" i="1" spc="150" baseline="32163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dx	</a:t>
            </a:r>
            <a:r>
              <a:rPr sz="1425" i="1" spc="30" baseline="32163" dirty="0">
                <a:latin typeface="Times New Roman"/>
                <a:cs typeface="Times New Roman"/>
              </a:rPr>
              <a:t>p</a:t>
            </a:r>
            <a:r>
              <a:rPr sz="1425" i="1" spc="67" baseline="32163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dx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49034" y="2099152"/>
            <a:ext cx="864869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8803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n	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75943" y="1906389"/>
            <a:ext cx="334391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09626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J</a:t>
            </a:r>
            <a:r>
              <a:rPr sz="1650" i="1" spc="18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55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r>
              <a:rPr sz="1650" i="1" spc="-35" dirty="0">
                <a:latin typeface="Times New Roman"/>
                <a:cs typeface="Times New Roman"/>
              </a:rPr>
              <a:t>n</a:t>
            </a:r>
            <a:r>
              <a:rPr sz="1750" i="1" spc="-25" dirty="0">
                <a:latin typeface="Symbol"/>
                <a:cs typeface="Symbol"/>
              </a:rPr>
              <a:t></a:t>
            </a:r>
            <a:r>
              <a:rPr sz="1750" dirty="0">
                <a:latin typeface="Times New Roman"/>
                <a:cs typeface="Times New Roman"/>
              </a:rPr>
              <a:t> </a:t>
            </a:r>
            <a:r>
              <a:rPr sz="1750" spc="-195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-1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r>
              <a:rPr sz="1650" i="1" spc="-35" dirty="0">
                <a:latin typeface="Times New Roman"/>
                <a:cs typeface="Times New Roman"/>
              </a:rPr>
              <a:t>p</a:t>
            </a:r>
            <a:r>
              <a:rPr sz="1750" i="1" spc="-25" dirty="0">
                <a:latin typeface="Symbol"/>
                <a:cs typeface="Symbol"/>
              </a:rPr>
              <a:t></a:t>
            </a:r>
            <a:r>
              <a:rPr sz="1750" dirty="0">
                <a:latin typeface="Times New Roman"/>
                <a:cs typeface="Times New Roman"/>
              </a:rPr>
              <a:t> </a:t>
            </a:r>
            <a:r>
              <a:rPr sz="1750" spc="-6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</a:t>
            </a:r>
            <a:r>
              <a:rPr sz="1650" i="1" spc="-1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r>
              <a:rPr sz="1650" i="1" spc="40" dirty="0">
                <a:latin typeface="Times New Roman"/>
                <a:cs typeface="Times New Roman"/>
              </a:rPr>
              <a:t>D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spc="110" dirty="0">
                <a:latin typeface="Times New Roman"/>
                <a:cs typeface="Times New Roman"/>
              </a:rPr>
              <a:t> </a:t>
            </a:r>
            <a:r>
              <a:rPr sz="2475" i="1" spc="142" baseline="35353" dirty="0">
                <a:latin typeface="Times New Roman"/>
                <a:cs typeface="Times New Roman"/>
              </a:rPr>
              <a:t>d</a:t>
            </a:r>
            <a:r>
              <a:rPr sz="2475" i="1" spc="44" baseline="35353" dirty="0">
                <a:latin typeface="Times New Roman"/>
                <a:cs typeface="Times New Roman"/>
              </a:rPr>
              <a:t>n</a:t>
            </a:r>
            <a:r>
              <a:rPr sz="2475" i="1" spc="-15" baseline="35353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r>
              <a:rPr sz="1650" i="1" spc="40" dirty="0">
                <a:latin typeface="Times New Roman"/>
                <a:cs typeface="Times New Roman"/>
              </a:rPr>
              <a:t>D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2475" i="1" spc="142" baseline="35353" dirty="0">
                <a:latin typeface="Times New Roman"/>
                <a:cs typeface="Times New Roman"/>
              </a:rPr>
              <a:t>dp</a:t>
            </a:r>
            <a:endParaRPr sz="2475" baseline="35353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187841" y="3594704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294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81449" y="3594704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584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92348" y="3594704"/>
            <a:ext cx="267970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635" y="0"/>
                </a:lnTo>
              </a:path>
            </a:pathLst>
          </a:custGeom>
          <a:ln w="8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265601" y="3589613"/>
            <a:ext cx="123825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i="1" spc="3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94714" y="3287829"/>
            <a:ext cx="25781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96852" y="3248796"/>
            <a:ext cx="184785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i="1" spc="60" dirty="0">
                <a:latin typeface="Times New Roman"/>
                <a:cs typeface="Times New Roman"/>
              </a:rPr>
              <a:t>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4653" y="3772740"/>
            <a:ext cx="9017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90458" y="3223741"/>
            <a:ext cx="255270" cy="35687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14"/>
              </a:spcBef>
            </a:pPr>
            <a:r>
              <a:rPr sz="1650" i="1" spc="60" dirty="0">
                <a:latin typeface="Times New Roman"/>
                <a:cs typeface="Times New Roman"/>
              </a:rPr>
              <a:t>D</a:t>
            </a:r>
            <a:endParaRPr sz="1650">
              <a:latin typeface="Times New Roman"/>
              <a:cs typeface="Times New Roman"/>
            </a:endParaRPr>
          </a:p>
          <a:p>
            <a:pPr marR="5080" algn="r">
              <a:lnSpc>
                <a:spcPts val="875"/>
              </a:lnSpc>
            </a:pPr>
            <a:r>
              <a:rPr sz="950" i="1" spc="3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35537" y="3772740"/>
            <a:ext cx="9017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0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08172" y="3422813"/>
            <a:ext cx="146685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4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03942" y="3343433"/>
            <a:ext cx="647065" cy="5283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R="55880" algn="ctr">
              <a:lnSpc>
                <a:spcPts val="1910"/>
              </a:lnSpc>
              <a:spcBef>
                <a:spcPts val="114"/>
              </a:spcBef>
            </a:pPr>
            <a:r>
              <a:rPr sz="950" i="1" spc="30" dirty="0">
                <a:latin typeface="Times New Roman"/>
                <a:cs typeface="Times New Roman"/>
              </a:rPr>
              <a:t>n</a:t>
            </a:r>
            <a:r>
              <a:rPr sz="950" i="1" spc="140" dirty="0">
                <a:latin typeface="Times New Roman"/>
                <a:cs typeface="Times New Roman"/>
              </a:rPr>
              <a:t> </a:t>
            </a:r>
            <a:r>
              <a:rPr sz="2475" spc="67" baseline="-21885" dirty="0">
                <a:latin typeface="Symbol"/>
                <a:cs typeface="Symbol"/>
              </a:rPr>
              <a:t></a:t>
            </a:r>
            <a:endParaRPr sz="2475" baseline="-21885">
              <a:latin typeface="Symbol"/>
              <a:cs typeface="Symbol"/>
            </a:endParaRPr>
          </a:p>
          <a:p>
            <a:pPr algn="ctr">
              <a:lnSpc>
                <a:spcPts val="2030"/>
              </a:lnSpc>
              <a:tabLst>
                <a:tab pos="493395" algn="l"/>
              </a:tabLst>
            </a:pPr>
            <a:r>
              <a:rPr sz="1750" i="1" spc="-10" dirty="0">
                <a:latin typeface="Symbol"/>
                <a:cs typeface="Symbol"/>
              </a:rPr>
              <a:t></a:t>
            </a:r>
            <a:r>
              <a:rPr sz="1750" spc="-10" dirty="0">
                <a:latin typeface="Times New Roman"/>
                <a:cs typeface="Times New Roman"/>
              </a:rPr>
              <a:t>	</a:t>
            </a:r>
            <a:r>
              <a:rPr sz="1750" i="1" spc="-10" dirty="0">
                <a:latin typeface="Symbol"/>
                <a:cs typeface="Symbol"/>
              </a:rPr>
              <a:t>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58563" y="4466885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5">
                <a:moveTo>
                  <a:pt x="0" y="0"/>
                </a:moveTo>
                <a:lnTo>
                  <a:pt x="268071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44224" y="4466885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>
                <a:moveTo>
                  <a:pt x="0" y="0"/>
                </a:moveTo>
                <a:lnTo>
                  <a:pt x="234448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29080" y="4285248"/>
            <a:ext cx="5181600" cy="15963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25525">
              <a:lnSpc>
                <a:spcPts val="1750"/>
              </a:lnSpc>
              <a:spcBef>
                <a:spcPts val="90"/>
              </a:spcBef>
            </a:pPr>
            <a:r>
              <a:rPr sz="1650" i="1" spc="35" dirty="0">
                <a:latin typeface="Times New Roman"/>
                <a:cs typeface="Times New Roman"/>
              </a:rPr>
              <a:t>D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25" dirty="0">
                <a:latin typeface="Times New Roman"/>
                <a:cs typeface="Times New Roman"/>
              </a:rPr>
              <a:t>  </a:t>
            </a:r>
            <a:r>
              <a:rPr sz="2475" i="1" spc="75" baseline="35353" dirty="0">
                <a:latin typeface="Times New Roman"/>
                <a:cs typeface="Times New Roman"/>
              </a:rPr>
              <a:t>kT </a:t>
            </a:r>
            <a:r>
              <a:rPr sz="1750" i="1" spc="-30" dirty="0">
                <a:latin typeface="Symbol"/>
                <a:cs typeface="Symbol"/>
              </a:rPr>
              <a:t></a:t>
            </a:r>
            <a:r>
              <a:rPr sz="1750" i="1" spc="-30" dirty="0">
                <a:latin typeface="Times New Roman"/>
                <a:cs typeface="Times New Roman"/>
              </a:rPr>
              <a:t>  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625" i="1" spc="-44" baseline="33333" dirty="0">
                <a:latin typeface="Symbol"/>
                <a:cs typeface="Symbol"/>
              </a:rPr>
              <a:t></a:t>
            </a:r>
            <a:endParaRPr sz="2625" baseline="33333">
              <a:latin typeface="Symbol"/>
              <a:cs typeface="Symbol"/>
            </a:endParaRPr>
          </a:p>
          <a:p>
            <a:pPr marL="1515745">
              <a:lnSpc>
                <a:spcPts val="1630"/>
              </a:lnSpc>
              <a:tabLst>
                <a:tab pos="2122805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e	</a:t>
            </a:r>
            <a:r>
              <a:rPr sz="1650" spc="85" dirty="0">
                <a:latin typeface="Times New Roman"/>
                <a:cs typeface="Times New Roman"/>
              </a:rPr>
              <a:t>39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spcBef>
                <a:spcPts val="869"/>
              </a:spcBef>
            </a:pPr>
            <a:r>
              <a:rPr sz="1400" b="1" spc="-5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Determine the diffusion coefficient, assume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mobility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1000cm</a:t>
            </a:r>
            <a:r>
              <a:rPr sz="1350" baseline="30864" dirty="0">
                <a:latin typeface="Times New Roman"/>
                <a:cs typeface="Times New Roman"/>
              </a:rPr>
              <a:t>2</a:t>
            </a:r>
            <a:r>
              <a:rPr sz="1400" dirty="0">
                <a:latin typeface="Times New Roman"/>
                <a:cs typeface="Times New Roman"/>
              </a:rPr>
              <a:t>/V.s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spc="-5" dirty="0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92562" y="6342676"/>
            <a:ext cx="267970" cy="0"/>
          </a:xfrm>
          <a:custGeom>
            <a:avLst/>
            <a:gdLst/>
            <a:ahLst/>
            <a:cxnLst/>
            <a:rect l="l" t="t" r="r" b="b"/>
            <a:pathLst>
              <a:path w="267969">
                <a:moveTo>
                  <a:pt x="0" y="0"/>
                </a:moveTo>
                <a:lnTo>
                  <a:pt x="267688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65689" y="6338085"/>
            <a:ext cx="12192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2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98324" y="6160915"/>
            <a:ext cx="3425190" cy="291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40" dirty="0">
                <a:latin typeface="Times New Roman"/>
                <a:cs typeface="Times New Roman"/>
              </a:rPr>
              <a:t>D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2475" i="1" spc="82" baseline="35353" dirty="0">
                <a:latin typeface="Times New Roman"/>
                <a:cs typeface="Times New Roman"/>
              </a:rPr>
              <a:t>kT </a:t>
            </a:r>
            <a:r>
              <a:rPr sz="1750" i="1" spc="-25" dirty="0">
                <a:latin typeface="Symbol"/>
                <a:cs typeface="Symbol"/>
              </a:rPr>
              <a:t>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Times New Roman"/>
                <a:cs typeface="Times New Roman"/>
              </a:rPr>
              <a:t>0.0259</a:t>
            </a:r>
            <a:r>
              <a:rPr sz="1650" spc="70" dirty="0">
                <a:latin typeface="Symbol"/>
                <a:cs typeface="Symbol"/>
              </a:rPr>
              <a:t></a:t>
            </a:r>
            <a:r>
              <a:rPr sz="1650" spc="70" dirty="0">
                <a:latin typeface="Times New Roman"/>
                <a:cs typeface="Times New Roman"/>
              </a:rPr>
              <a:t>1000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25.9</a:t>
            </a:r>
            <a:r>
              <a:rPr sz="1650" i="1" spc="35" dirty="0">
                <a:latin typeface="Times New Roman"/>
                <a:cs typeface="Times New Roman"/>
              </a:rPr>
              <a:t>cm</a:t>
            </a:r>
            <a:r>
              <a:rPr sz="1425" spc="52" baseline="43859" dirty="0">
                <a:latin typeface="Times New Roman"/>
                <a:cs typeface="Times New Roman"/>
              </a:rPr>
              <a:t>2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90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318562" y="8866473"/>
            <a:ext cx="28575" cy="15240"/>
          </a:xfrm>
          <a:custGeom>
            <a:avLst/>
            <a:gdLst/>
            <a:ahLst/>
            <a:cxnLst/>
            <a:rect l="l" t="t" r="r" b="b"/>
            <a:pathLst>
              <a:path w="28575" h="15240">
                <a:moveTo>
                  <a:pt x="0" y="15215"/>
                </a:moveTo>
                <a:lnTo>
                  <a:pt x="28110" y="0"/>
                </a:lnTo>
              </a:path>
            </a:pathLst>
          </a:custGeom>
          <a:ln w="89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46673" y="8870701"/>
            <a:ext cx="40640" cy="107950"/>
          </a:xfrm>
          <a:custGeom>
            <a:avLst/>
            <a:gdLst/>
            <a:ahLst/>
            <a:cxnLst/>
            <a:rect l="l" t="t" r="r" b="b"/>
            <a:pathLst>
              <a:path w="40639" h="107950">
                <a:moveTo>
                  <a:pt x="0" y="0"/>
                </a:moveTo>
                <a:lnTo>
                  <a:pt x="40382" y="107356"/>
                </a:lnTo>
              </a:path>
            </a:pathLst>
          </a:custGeom>
          <a:ln w="18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91443" y="8674582"/>
            <a:ext cx="53975" cy="303530"/>
          </a:xfrm>
          <a:custGeom>
            <a:avLst/>
            <a:gdLst/>
            <a:ahLst/>
            <a:cxnLst/>
            <a:rect l="l" t="t" r="r" b="b"/>
            <a:pathLst>
              <a:path w="53975" h="303529">
                <a:moveTo>
                  <a:pt x="0" y="303474"/>
                </a:moveTo>
                <a:lnTo>
                  <a:pt x="53564" y="0"/>
                </a:lnTo>
              </a:path>
            </a:pathLst>
          </a:custGeom>
          <a:ln w="92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45007" y="8674582"/>
            <a:ext cx="358775" cy="0"/>
          </a:xfrm>
          <a:custGeom>
            <a:avLst/>
            <a:gdLst/>
            <a:ahLst/>
            <a:cxnLst/>
            <a:rect l="l" t="t" r="r" b="b"/>
            <a:pathLst>
              <a:path w="358775">
                <a:moveTo>
                  <a:pt x="0" y="0"/>
                </a:moveTo>
                <a:lnTo>
                  <a:pt x="358716" y="0"/>
                </a:lnTo>
              </a:path>
            </a:pathLst>
          </a:custGeom>
          <a:ln w="88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719063" y="8886473"/>
            <a:ext cx="28575" cy="15875"/>
          </a:xfrm>
          <a:custGeom>
            <a:avLst/>
            <a:gdLst/>
            <a:ahLst/>
            <a:cxnLst/>
            <a:rect l="l" t="t" r="r" b="b"/>
            <a:pathLst>
              <a:path w="28575" h="15875">
                <a:moveTo>
                  <a:pt x="0" y="15391"/>
                </a:moveTo>
                <a:lnTo>
                  <a:pt x="27977" y="0"/>
                </a:lnTo>
              </a:path>
            </a:pathLst>
          </a:custGeom>
          <a:ln w="84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47040" y="8890633"/>
            <a:ext cx="40005" cy="120014"/>
          </a:xfrm>
          <a:custGeom>
            <a:avLst/>
            <a:gdLst/>
            <a:ahLst/>
            <a:cxnLst/>
            <a:rect l="l" t="t" r="r" b="b"/>
            <a:pathLst>
              <a:path w="40004" h="120015">
                <a:moveTo>
                  <a:pt x="0" y="0"/>
                </a:moveTo>
                <a:lnTo>
                  <a:pt x="39954" y="119399"/>
                </a:lnTo>
              </a:path>
            </a:pathLst>
          </a:custGeom>
          <a:ln w="180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91432" y="8675129"/>
            <a:ext cx="53340" cy="335280"/>
          </a:xfrm>
          <a:custGeom>
            <a:avLst/>
            <a:gdLst/>
            <a:ahLst/>
            <a:cxnLst/>
            <a:rect l="l" t="t" r="r" b="b"/>
            <a:pathLst>
              <a:path w="53339" h="335279">
                <a:moveTo>
                  <a:pt x="0" y="334903"/>
                </a:moveTo>
                <a:lnTo>
                  <a:pt x="53284" y="0"/>
                </a:lnTo>
              </a:path>
            </a:pathLst>
          </a:custGeom>
          <a:ln w="88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44717" y="8675129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>
                <a:moveTo>
                  <a:pt x="0" y="0"/>
                </a:moveTo>
                <a:lnTo>
                  <a:pt x="372091" y="0"/>
                </a:lnTo>
              </a:path>
            </a:pathLst>
          </a:custGeom>
          <a:ln w="8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995887" y="8836902"/>
            <a:ext cx="211264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19760" algn="l"/>
                <a:tab pos="1413510" algn="l"/>
                <a:tab pos="2033270" algn="l"/>
              </a:tabLst>
            </a:pPr>
            <a:r>
              <a:rPr sz="1425" i="1" spc="30" baseline="2923" dirty="0">
                <a:latin typeface="Times New Roman"/>
                <a:cs typeface="Times New Roman"/>
              </a:rPr>
              <a:t>n	n	</a:t>
            </a:r>
            <a:r>
              <a:rPr sz="950" i="1" spc="45" dirty="0">
                <a:latin typeface="Times New Roman"/>
                <a:cs typeface="Times New Roman"/>
              </a:rPr>
              <a:t>p	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76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129080" y="6987006"/>
            <a:ext cx="5303520" cy="195008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400" b="0" i="1" spc="-15" dirty="0">
                <a:latin typeface="Calibri Light"/>
                <a:cs typeface="Calibri Light"/>
              </a:rPr>
              <a:t>Rcombination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Times New Roman"/>
                <a:cs typeface="Times New Roman"/>
              </a:rPr>
              <a:t>Recombination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result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collision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with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This process is the return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free electrons in the </a:t>
            </a:r>
            <a:r>
              <a:rPr sz="1400" spc="-10" dirty="0">
                <a:latin typeface="Times New Roman"/>
                <a:cs typeface="Times New Roman"/>
              </a:rPr>
              <a:t>conduction </a:t>
            </a:r>
            <a:r>
              <a:rPr sz="1400" spc="-5" dirty="0">
                <a:latin typeface="Times New Roman"/>
                <a:cs typeface="Times New Roman"/>
              </a:rPr>
              <a:t>band </a:t>
            </a:r>
            <a:r>
              <a:rPr sz="1400" spc="-1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valence band, there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net recombination </a:t>
            </a:r>
            <a:r>
              <a:rPr sz="1400" dirty="0">
                <a:latin typeface="Times New Roman"/>
                <a:cs typeface="Times New Roman"/>
              </a:rPr>
              <a:t>rate by </a:t>
            </a:r>
            <a:r>
              <a:rPr sz="1400" spc="-5" dirty="0">
                <a:latin typeface="Times New Roman"/>
                <a:cs typeface="Times New Roman"/>
              </a:rPr>
              <a:t>difference between the  recombination and generation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rates.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767080">
              <a:lnSpc>
                <a:spcPct val="100000"/>
              </a:lnSpc>
              <a:tabLst>
                <a:tab pos="1336040" algn="l"/>
                <a:tab pos="2153285" algn="l"/>
                <a:tab pos="2414270" algn="l"/>
                <a:tab pos="2735580" algn="l"/>
              </a:tabLst>
            </a:pPr>
            <a:r>
              <a:rPr sz="2475" i="1" spc="44" baseline="1683" dirty="0">
                <a:latin typeface="Times New Roman"/>
                <a:cs typeface="Times New Roman"/>
              </a:rPr>
              <a:t>L </a:t>
            </a:r>
            <a:r>
              <a:rPr sz="2475" i="1" spc="187" baseline="1683" dirty="0">
                <a:latin typeface="Times New Roman"/>
                <a:cs typeface="Times New Roman"/>
              </a:rPr>
              <a:t> </a:t>
            </a:r>
            <a:r>
              <a:rPr sz="2475" spc="44" baseline="1683" dirty="0">
                <a:latin typeface="Symbol"/>
                <a:cs typeface="Symbol"/>
              </a:rPr>
              <a:t></a:t>
            </a:r>
            <a:r>
              <a:rPr sz="2475" spc="44" baseline="1683" dirty="0">
                <a:latin typeface="Times New Roman"/>
                <a:cs typeface="Times New Roman"/>
              </a:rPr>
              <a:t>	</a:t>
            </a:r>
            <a:r>
              <a:rPr sz="2475" i="1" spc="60" baseline="1683" dirty="0">
                <a:latin typeface="Times New Roman"/>
                <a:cs typeface="Times New Roman"/>
              </a:rPr>
              <a:t>D</a:t>
            </a:r>
            <a:r>
              <a:rPr sz="2475" i="1" spc="-112" baseline="1683" dirty="0">
                <a:latin typeface="Times New Roman"/>
                <a:cs typeface="Times New Roman"/>
              </a:rPr>
              <a:t> </a:t>
            </a:r>
            <a:r>
              <a:rPr sz="2625" i="1" spc="-30" baseline="1587" dirty="0">
                <a:latin typeface="Symbol"/>
                <a:cs typeface="Symbol"/>
              </a:rPr>
              <a:t></a:t>
            </a:r>
            <a:r>
              <a:rPr sz="2625" spc="-30" baseline="1587" dirty="0">
                <a:latin typeface="Times New Roman"/>
                <a:cs typeface="Times New Roman"/>
              </a:rPr>
              <a:t>	</a:t>
            </a:r>
            <a:r>
              <a:rPr sz="1650" i="1" spc="75" dirty="0">
                <a:latin typeface="Times New Roman"/>
                <a:cs typeface="Times New Roman"/>
              </a:rPr>
              <a:t>L	</a:t>
            </a:r>
            <a:r>
              <a:rPr sz="1650" spc="75" dirty="0">
                <a:latin typeface="Symbol"/>
                <a:cs typeface="Symbol"/>
              </a:rPr>
              <a:t></a:t>
            </a:r>
            <a:r>
              <a:rPr sz="1650" spc="75" dirty="0">
                <a:latin typeface="Times New Roman"/>
                <a:cs typeface="Times New Roman"/>
              </a:rPr>
              <a:t>	</a:t>
            </a:r>
            <a:r>
              <a:rPr sz="1650" i="1" spc="100" dirty="0">
                <a:latin typeface="Times New Roman"/>
                <a:cs typeface="Times New Roman"/>
              </a:rPr>
              <a:t>D</a:t>
            </a:r>
            <a:r>
              <a:rPr sz="1650" i="1" spc="-20" dirty="0">
                <a:latin typeface="Times New Roman"/>
                <a:cs typeface="Times New Roman"/>
              </a:rPr>
              <a:t> </a:t>
            </a:r>
            <a:r>
              <a:rPr sz="1750" i="1" spc="15" dirty="0">
                <a:latin typeface="Symbol"/>
                <a:cs typeface="Symbol"/>
              </a:rPr>
              <a:t></a:t>
            </a:r>
            <a:endParaRPr sz="17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5655944"/>
            <a:ext cx="24123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baseline="3968" dirty="0">
                <a:latin typeface="Times New Roman"/>
                <a:cs typeface="Times New Roman"/>
              </a:rPr>
              <a:t>the </a:t>
            </a:r>
            <a:r>
              <a:rPr sz="2100" spc="-7" baseline="3968" dirty="0">
                <a:latin typeface="Times New Roman"/>
                <a:cs typeface="Times New Roman"/>
              </a:rPr>
              <a:t>current density </a:t>
            </a:r>
            <a:r>
              <a:rPr sz="2100" b="1" i="1" baseline="3968" dirty="0">
                <a:latin typeface="Times New Roman"/>
                <a:cs typeface="Times New Roman"/>
              </a:rPr>
              <a:t>J</a:t>
            </a:r>
            <a:r>
              <a:rPr sz="900" b="1" i="1" dirty="0">
                <a:latin typeface="Times New Roman"/>
                <a:cs typeface="Times New Roman"/>
              </a:rPr>
              <a:t>x </a:t>
            </a:r>
            <a:r>
              <a:rPr sz="2100" baseline="3968" dirty="0">
                <a:latin typeface="Times New Roman"/>
                <a:cs typeface="Times New Roman"/>
              </a:rPr>
              <a:t>is </a:t>
            </a:r>
            <a:r>
              <a:rPr sz="2100" spc="-7" baseline="3968" dirty="0">
                <a:latin typeface="Times New Roman"/>
                <a:cs typeface="Times New Roman"/>
              </a:rPr>
              <a:t>given</a:t>
            </a:r>
            <a:r>
              <a:rPr sz="2100" spc="-247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by: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60830" y="6428816"/>
            <a:ext cx="4114800" cy="3139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52600" y="9156775"/>
            <a:ext cx="452755" cy="307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3410" y="9192005"/>
            <a:ext cx="2188210" cy="551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00"/>
              </a:spcBef>
            </a:pPr>
            <a:r>
              <a:rPr sz="1800" b="1" spc="-37" baseline="4629" dirty="0">
                <a:latin typeface="Times New Roman"/>
                <a:cs typeface="Times New Roman"/>
              </a:rPr>
              <a:t>V</a:t>
            </a:r>
            <a:r>
              <a:rPr sz="850" b="1" i="1" spc="-25" dirty="0">
                <a:latin typeface="Times New Roman"/>
                <a:cs typeface="Times New Roman"/>
              </a:rPr>
              <a:t>H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latin typeface="Times New Roman"/>
                <a:cs typeface="Times New Roman"/>
              </a:rPr>
              <a:t>Fig. 5.7. </a:t>
            </a:r>
            <a:r>
              <a:rPr sz="1100" b="1" spc="-5" dirty="0">
                <a:latin typeface="Times New Roman"/>
                <a:cs typeface="Times New Roman"/>
              </a:rPr>
              <a:t>Hall measurement</a:t>
            </a:r>
            <a:r>
              <a:rPr sz="1100" b="1" spc="-2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situation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381916" y="5442438"/>
            <a:ext cx="29210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225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x	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0803" y="5442438"/>
            <a:ext cx="7493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15" dirty="0"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426211"/>
            <a:ext cx="5305425" cy="5112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Hall</a:t>
            </a:r>
            <a:r>
              <a:rPr sz="1400" b="0" i="1" spc="-10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Effect: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Times New Roman"/>
                <a:cs typeface="Times New Roman"/>
              </a:rPr>
              <a:t>As shown there is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current </a:t>
            </a:r>
            <a:r>
              <a:rPr sz="1400" i="1" dirty="0">
                <a:latin typeface="Times New Roman"/>
                <a:cs typeface="Times New Roman"/>
              </a:rPr>
              <a:t>I</a:t>
            </a:r>
            <a:r>
              <a:rPr sz="1350" i="1" baseline="-9259" dirty="0">
                <a:latin typeface="Times New Roman"/>
                <a:cs typeface="Times New Roman"/>
              </a:rPr>
              <a:t>x </a:t>
            </a:r>
            <a:r>
              <a:rPr sz="1400" spc="-5" dirty="0">
                <a:latin typeface="Times New Roman"/>
                <a:cs typeface="Times New Roman"/>
              </a:rPr>
              <a:t>resulting from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applied electric field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x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x- </a:t>
            </a:r>
            <a:r>
              <a:rPr sz="1400" spc="-5" dirty="0">
                <a:latin typeface="Times New Roman"/>
                <a:cs typeface="Times New Roman"/>
              </a:rPr>
              <a:t>direction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electrons will drift </a:t>
            </a:r>
            <a:r>
              <a:rPr sz="1400" i="1" spc="-5" dirty="0">
                <a:latin typeface="Times New Roman"/>
                <a:cs typeface="Times New Roman"/>
              </a:rPr>
              <a:t>v</a:t>
            </a:r>
            <a:r>
              <a:rPr sz="1350" i="1" spc="-7" baseline="-9259" dirty="0">
                <a:latin typeface="Times New Roman"/>
                <a:cs typeface="Times New Roman"/>
              </a:rPr>
              <a:t>x</a:t>
            </a:r>
            <a:r>
              <a:rPr sz="1400" i="1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magnetic field </a:t>
            </a:r>
            <a:r>
              <a:rPr sz="1400" i="1" spc="-5" dirty="0">
                <a:latin typeface="Times New Roman"/>
                <a:cs typeface="Times New Roman"/>
              </a:rPr>
              <a:t>B</a:t>
            </a:r>
            <a:r>
              <a:rPr sz="1350" i="1" spc="-7" baseline="-9259" dirty="0">
                <a:latin typeface="Times New Roman"/>
                <a:cs typeface="Times New Roman"/>
              </a:rPr>
              <a:t>y </a:t>
            </a:r>
            <a:r>
              <a:rPr sz="1400" spc="-5" dirty="0">
                <a:latin typeface="Times New Roman"/>
                <a:cs typeface="Times New Roman"/>
              </a:rPr>
              <a:t>(wb/m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) is  superposed on applied electric field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x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whereby </a:t>
            </a:r>
            <a:r>
              <a:rPr sz="1400" dirty="0">
                <a:latin typeface="Times New Roman"/>
                <a:cs typeface="Times New Roman"/>
              </a:rPr>
              <a:t>the current </a:t>
            </a:r>
            <a:r>
              <a:rPr sz="1400" i="1" dirty="0">
                <a:latin typeface="Times New Roman"/>
                <a:cs typeface="Times New Roman"/>
              </a:rPr>
              <a:t>I</a:t>
            </a:r>
            <a:r>
              <a:rPr sz="1350" i="1" baseline="-9259" dirty="0">
                <a:latin typeface="Times New Roman"/>
                <a:cs typeface="Times New Roman"/>
              </a:rPr>
              <a:t>x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 magnetic flux </a:t>
            </a:r>
            <a:r>
              <a:rPr sz="1400" i="1" spc="-5" dirty="0">
                <a:latin typeface="Times New Roman"/>
                <a:cs typeface="Times New Roman"/>
              </a:rPr>
              <a:t>B</a:t>
            </a:r>
            <a:r>
              <a:rPr sz="1350" i="1" spc="-7" baseline="-9259" dirty="0">
                <a:latin typeface="Times New Roman"/>
                <a:cs typeface="Times New Roman"/>
              </a:rPr>
              <a:t>y </a:t>
            </a:r>
            <a:r>
              <a:rPr sz="1400" spc="-5" dirty="0">
                <a:latin typeface="Times New Roman"/>
                <a:cs typeface="Times New Roman"/>
              </a:rPr>
              <a:t>are perpendicular to each other. The electrons will  experience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Lorentz </a:t>
            </a:r>
            <a:r>
              <a:rPr sz="1400" dirty="0">
                <a:latin typeface="Times New Roman"/>
                <a:cs typeface="Times New Roman"/>
              </a:rPr>
              <a:t>force 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350" i="1" spc="-7" baseline="-9259" dirty="0">
                <a:latin typeface="Times New Roman"/>
                <a:cs typeface="Times New Roman"/>
              </a:rPr>
              <a:t>z </a:t>
            </a:r>
            <a:r>
              <a:rPr sz="1400" spc="-5" dirty="0">
                <a:latin typeface="Times New Roman"/>
                <a:cs typeface="Times New Roman"/>
              </a:rPr>
              <a:t>perpendicular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i="1" dirty="0">
                <a:latin typeface="Times New Roman"/>
                <a:cs typeface="Times New Roman"/>
              </a:rPr>
              <a:t>I</a:t>
            </a:r>
            <a:r>
              <a:rPr sz="1350" i="1" baseline="-9259" dirty="0">
                <a:latin typeface="Times New Roman"/>
                <a:cs typeface="Times New Roman"/>
              </a:rPr>
              <a:t>x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B</a:t>
            </a:r>
            <a:r>
              <a:rPr sz="1350" i="1" spc="-7" baseline="-9259" dirty="0">
                <a:latin typeface="Times New Roman"/>
                <a:cs typeface="Times New Roman"/>
              </a:rPr>
              <a:t>y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dirty="0">
                <a:latin typeface="Times New Roman"/>
                <a:cs typeface="Times New Roman"/>
              </a:rPr>
              <a:t>z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direction)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652270">
              <a:lnSpc>
                <a:spcPts val="1705"/>
              </a:lnSpc>
            </a:pPr>
            <a:r>
              <a:rPr sz="1650" i="1" spc="35" dirty="0">
                <a:latin typeface="Times New Roman"/>
                <a:cs typeface="Times New Roman"/>
              </a:rPr>
              <a:t>F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ev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  <a:p>
            <a:pPr marL="1773555">
              <a:lnSpc>
                <a:spcPts val="865"/>
              </a:lnSpc>
              <a:tabLst>
                <a:tab pos="2254885" algn="l"/>
                <a:tab pos="2464435" algn="l"/>
              </a:tabLst>
            </a:pPr>
            <a:r>
              <a:rPr sz="950" i="1" spc="15" dirty="0">
                <a:latin typeface="Times New Roman"/>
                <a:cs typeface="Times New Roman"/>
              </a:rPr>
              <a:t>z	</a:t>
            </a:r>
            <a:r>
              <a:rPr sz="950" i="1" spc="20" dirty="0">
                <a:latin typeface="Times New Roman"/>
                <a:cs typeface="Times New Roman"/>
              </a:rPr>
              <a:t>x	y</a:t>
            </a:r>
            <a:endParaRPr sz="9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790"/>
              </a:spcBef>
            </a:pPr>
            <a:r>
              <a:rPr sz="1400" spc="-5" dirty="0">
                <a:latin typeface="Times New Roman"/>
                <a:cs typeface="Times New Roman"/>
              </a:rPr>
              <a:t>Thus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under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influence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force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will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crowds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  </a:t>
            </a:r>
            <a:r>
              <a:rPr sz="1400" dirty="0">
                <a:latin typeface="Times New Roman"/>
                <a:cs typeface="Times New Roman"/>
              </a:rPr>
              <a:t>face in </a:t>
            </a:r>
            <a:r>
              <a:rPr sz="1400" spc="-5" dirty="0">
                <a:latin typeface="Times New Roman"/>
                <a:cs typeface="Times New Roman"/>
              </a:rPr>
              <a:t>the sample. This collection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to one side establish </a:t>
            </a:r>
            <a:r>
              <a:rPr sz="1400" spc="-10" dirty="0">
                <a:latin typeface="Times New Roman"/>
                <a:cs typeface="Times New Roman"/>
              </a:rPr>
              <a:t>an  </a:t>
            </a:r>
            <a:r>
              <a:rPr sz="1400" spc="-5" dirty="0">
                <a:latin typeface="Times New Roman"/>
                <a:cs typeface="Times New Roman"/>
              </a:rPr>
              <a:t>electric field in z-direction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known </a:t>
            </a:r>
            <a:r>
              <a:rPr sz="1400" spc="-10" dirty="0">
                <a:latin typeface="Times New Roman"/>
                <a:cs typeface="Times New Roman"/>
              </a:rPr>
              <a:t>Hall </a:t>
            </a:r>
            <a:r>
              <a:rPr sz="1400" spc="-5" dirty="0">
                <a:latin typeface="Times New Roman"/>
                <a:cs typeface="Times New Roman"/>
              </a:rPr>
              <a:t>effect E</a:t>
            </a:r>
            <a:r>
              <a:rPr sz="1350" spc="-7" baseline="-9259" dirty="0">
                <a:latin typeface="Times New Roman"/>
                <a:cs typeface="Times New Roman"/>
              </a:rPr>
              <a:t>H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z</a:t>
            </a:r>
            <a:r>
              <a:rPr sz="1400" spc="-5" dirty="0">
                <a:latin typeface="Times New Roman"/>
                <a:cs typeface="Times New Roman"/>
              </a:rPr>
              <a:t>. Resulting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voltage V</a:t>
            </a:r>
            <a:r>
              <a:rPr sz="1350" spc="-7" baseline="-9259" dirty="0">
                <a:latin typeface="Times New Roman"/>
                <a:cs typeface="Times New Roman"/>
              </a:rPr>
              <a:t>H </a:t>
            </a:r>
            <a:r>
              <a:rPr sz="1400" spc="-5" dirty="0">
                <a:latin typeface="Times New Roman"/>
                <a:cs typeface="Times New Roman"/>
              </a:rPr>
              <a:t>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upper and the lower faces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sample is  observed: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On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other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hand</a:t>
            </a:r>
            <a:endParaRPr sz="1400">
              <a:latin typeface="Times New Roman"/>
              <a:cs typeface="Times New Roman"/>
            </a:endParaRPr>
          </a:p>
          <a:p>
            <a:pPr marR="1273810" algn="ctr">
              <a:lnSpc>
                <a:spcPct val="100000"/>
              </a:lnSpc>
              <a:spcBef>
                <a:spcPts val="145"/>
              </a:spcBef>
            </a:pPr>
            <a:r>
              <a:rPr sz="1650" i="1" spc="55" dirty="0">
                <a:latin typeface="Times New Roman"/>
                <a:cs typeface="Times New Roman"/>
              </a:rPr>
              <a:t>eE 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ev</a:t>
            </a:r>
            <a:r>
              <a:rPr sz="1650" i="1" spc="15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87395" y="6066008"/>
            <a:ext cx="29337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352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x	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00094" y="6066008"/>
            <a:ext cx="7493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15" dirty="0"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61708" y="5886131"/>
            <a:ext cx="75692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7305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E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v</a:t>
            </a:r>
            <a:r>
              <a:rPr sz="1650" i="1" spc="2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2454" y="5873757"/>
            <a:ext cx="756285" cy="292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114" dirty="0">
                <a:latin typeface="Times New Roman"/>
                <a:cs typeface="Times New Roman"/>
              </a:rPr>
              <a:t>J</a:t>
            </a:r>
            <a:r>
              <a:rPr sz="1425" i="1" spc="172" baseline="-23391" dirty="0">
                <a:latin typeface="Times New Roman"/>
                <a:cs typeface="Times New Roman"/>
              </a:rPr>
              <a:t>x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5" dirty="0">
                <a:latin typeface="Times New Roman"/>
                <a:cs typeface="Times New Roman"/>
              </a:rPr>
              <a:t> </a:t>
            </a:r>
            <a:r>
              <a:rPr sz="1750" i="1" spc="20" dirty="0">
                <a:latin typeface="Symbol"/>
                <a:cs typeface="Symbol"/>
              </a:rPr>
              <a:t></a:t>
            </a:r>
            <a:r>
              <a:rPr sz="1650" i="1" spc="20" dirty="0">
                <a:latin typeface="Times New Roman"/>
                <a:cs typeface="Times New Roman"/>
              </a:rPr>
              <a:t>E</a:t>
            </a:r>
            <a:r>
              <a:rPr sz="1425" i="1" spc="30" baseline="-23391" dirty="0">
                <a:latin typeface="Times New Roman"/>
                <a:cs typeface="Times New Roman"/>
              </a:rPr>
              <a:t>x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0946" y="5886139"/>
            <a:ext cx="803275" cy="355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10"/>
              </a:spcBef>
              <a:tabLst>
                <a:tab pos="25844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J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nev</a:t>
            </a:r>
            <a:endParaRPr sz="1650">
              <a:latin typeface="Times New Roman"/>
              <a:cs typeface="Times New Roman"/>
            </a:endParaRPr>
          </a:p>
          <a:p>
            <a:pPr marL="131445">
              <a:lnSpc>
                <a:spcPts val="869"/>
              </a:lnSpc>
              <a:tabLst>
                <a:tab pos="732790" algn="l"/>
              </a:tabLst>
            </a:pPr>
            <a:r>
              <a:rPr sz="950" i="1" spc="25" dirty="0">
                <a:latin typeface="Times New Roman"/>
                <a:cs typeface="Times New Roman"/>
              </a:rPr>
              <a:t>x	x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2525013"/>
            <a:ext cx="11360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Hall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coefficient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0298" y="3139567"/>
            <a:ext cx="39960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n </a:t>
            </a:r>
            <a:r>
              <a:rPr sz="1400" spc="-5" dirty="0">
                <a:latin typeface="Times New Roman"/>
                <a:cs typeface="Times New Roman"/>
              </a:rPr>
              <a:t>is the total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charge carrier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volum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5070" y="1262955"/>
            <a:ext cx="8382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0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4534" y="1262955"/>
            <a:ext cx="7620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25" dirty="0"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4528" y="1246772"/>
            <a:ext cx="24701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90" dirty="0">
                <a:latin typeface="Times New Roman"/>
                <a:cs typeface="Times New Roman"/>
              </a:rPr>
              <a:t>ne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03803" y="904116"/>
            <a:ext cx="1244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45" dirty="0">
                <a:latin typeface="Times New Roman"/>
                <a:cs typeface="Times New Roman"/>
              </a:rPr>
              <a:t>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45430" y="1079237"/>
            <a:ext cx="873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60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2475" u="sng" spc="82" baseline="218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44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1425" i="1" spc="247" baseline="38011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47891" y="324006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751" y="0"/>
                </a:lnTo>
              </a:path>
            </a:pathLst>
          </a:custGeom>
          <a:ln w="89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54670" y="3070463"/>
            <a:ext cx="15621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15" dirty="0">
                <a:latin typeface="Times New Roman"/>
                <a:cs typeface="Times New Roman"/>
              </a:rPr>
              <a:t>R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78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84968" y="3251042"/>
            <a:ext cx="11557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H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62927" y="2890421"/>
            <a:ext cx="433705" cy="62166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2475" spc="22" baseline="-35353" dirty="0">
                <a:latin typeface="Symbol"/>
                <a:cs typeface="Symbol"/>
              </a:rPr>
              <a:t></a:t>
            </a:r>
            <a:r>
              <a:rPr sz="2475" spc="22" baseline="-35353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  <a:p>
            <a:pPr marL="199390">
              <a:lnSpc>
                <a:spcPct val="100000"/>
              </a:lnSpc>
              <a:spcBef>
                <a:spcPts val="365"/>
              </a:spcBef>
            </a:pPr>
            <a:r>
              <a:rPr sz="1650" i="1" spc="85" dirty="0">
                <a:latin typeface="Times New Roman"/>
                <a:cs typeface="Times New Roman"/>
              </a:rPr>
              <a:t>ne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4973" y="1745987"/>
            <a:ext cx="1250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50" dirty="0">
                <a:latin typeface="Times New Roman"/>
                <a:cs typeface="Times New Roman"/>
              </a:rPr>
              <a:t>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02768" y="1929705"/>
            <a:ext cx="8382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5" dirty="0"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9014" y="1570866"/>
            <a:ext cx="880744" cy="6242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05104">
              <a:lnSpc>
                <a:spcPts val="1365"/>
              </a:lnSpc>
              <a:spcBef>
                <a:spcPts val="125"/>
              </a:spcBef>
              <a:tabLst>
                <a:tab pos="66040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I	I</a:t>
            </a: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ts val="1350"/>
              </a:lnSpc>
            </a:pPr>
            <a:r>
              <a:rPr sz="2475" spc="89" baseline="-21885" dirty="0">
                <a:latin typeface="Symbol"/>
                <a:cs typeface="Symbol"/>
              </a:rPr>
              <a:t></a:t>
            </a:r>
            <a:r>
              <a:rPr sz="165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spc="35" dirty="0">
                <a:latin typeface="Times New Roman"/>
                <a:cs typeface="Times New Roman"/>
              </a:rPr>
              <a:t>   </a:t>
            </a:r>
            <a:r>
              <a:rPr sz="2475" spc="89" baseline="-21885" dirty="0">
                <a:latin typeface="Symbol"/>
                <a:cs typeface="Symbol"/>
              </a:rPr>
              <a:t></a:t>
            </a:r>
            <a:r>
              <a:rPr sz="165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950">
              <a:latin typeface="Times New Roman"/>
              <a:cs typeface="Times New Roman"/>
            </a:endParaRPr>
          </a:p>
          <a:p>
            <a:pPr marL="231140">
              <a:lnSpc>
                <a:spcPts val="1964"/>
              </a:lnSpc>
              <a:tabLst>
                <a:tab pos="618490" algn="l"/>
              </a:tabLst>
            </a:pPr>
            <a:r>
              <a:rPr sz="1650" i="1" spc="70" dirty="0">
                <a:latin typeface="Times New Roman"/>
                <a:cs typeface="Times New Roman"/>
              </a:rPr>
              <a:t>A	</a:t>
            </a:r>
            <a:r>
              <a:rPr sz="1650" i="1" spc="90" dirty="0">
                <a:latin typeface="Times New Roman"/>
                <a:cs typeface="Times New Roman"/>
              </a:rPr>
              <a:t>bd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5134" y="3994093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93459" y="3994093"/>
            <a:ext cx="7620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25" dirty="0"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83552" y="3730394"/>
            <a:ext cx="46609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950" i="1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spc="229" dirty="0">
                <a:latin typeface="Times New Roman"/>
                <a:cs typeface="Times New Roman"/>
              </a:rPr>
              <a:t> </a:t>
            </a:r>
            <a:r>
              <a:rPr sz="2475" i="1" spc="97" baseline="-21885" dirty="0">
                <a:latin typeface="Times New Roman"/>
                <a:cs typeface="Times New Roman"/>
              </a:rPr>
              <a:t>B</a:t>
            </a:r>
            <a:endParaRPr sz="2475" baseline="-21885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20448" y="3977485"/>
            <a:ext cx="4298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25" i="1" spc="75" baseline="32163" dirty="0">
                <a:latin typeface="Times New Roman"/>
                <a:cs typeface="Times New Roman"/>
              </a:rPr>
              <a:t>H</a:t>
            </a:r>
            <a:r>
              <a:rPr sz="1425" i="1" spc="434" baseline="32163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bd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33957" y="3635250"/>
            <a:ext cx="10033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35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54664" y="3809943"/>
            <a:ext cx="59817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65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R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78158" y="4786571"/>
            <a:ext cx="8382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5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37265" y="4522874"/>
            <a:ext cx="46609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950" i="1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spc="220" dirty="0">
                <a:latin typeface="Times New Roman"/>
                <a:cs typeface="Times New Roman"/>
              </a:rPr>
              <a:t> </a:t>
            </a:r>
            <a:r>
              <a:rPr sz="2475" i="1" spc="97" baseline="-21885" dirty="0">
                <a:latin typeface="Times New Roman"/>
                <a:cs typeface="Times New Roman"/>
              </a:rPr>
              <a:t>B</a:t>
            </a:r>
            <a:endParaRPr sz="2475" baseline="-21885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74214" y="4770386"/>
            <a:ext cx="43053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25" i="1" spc="82" baseline="32163" dirty="0">
                <a:latin typeface="Times New Roman"/>
                <a:cs typeface="Times New Roman"/>
              </a:rPr>
              <a:t>H</a:t>
            </a:r>
            <a:r>
              <a:rPr sz="1425" i="1" spc="419" baseline="32163" dirty="0">
                <a:latin typeface="Times New Roman"/>
                <a:cs typeface="Times New Roman"/>
              </a:rPr>
              <a:t> </a:t>
            </a:r>
            <a:r>
              <a:rPr sz="1650" i="1" spc="95" dirty="0">
                <a:latin typeface="Times New Roman"/>
                <a:cs typeface="Times New Roman"/>
              </a:rPr>
              <a:t>bd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87343" y="4427730"/>
            <a:ext cx="10033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35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26099" y="4770386"/>
            <a:ext cx="1377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55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45456" y="4429427"/>
            <a:ext cx="1625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65" dirty="0">
                <a:latin typeface="Times New Roman"/>
                <a:cs typeface="Times New Roman"/>
              </a:rPr>
              <a:t>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51216" y="4524553"/>
            <a:ext cx="65595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950" i="1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950" i="1" spc="345" dirty="0">
                <a:latin typeface="Times New Roman"/>
                <a:cs typeface="Times New Roman"/>
              </a:rPr>
              <a:t> </a:t>
            </a:r>
            <a:r>
              <a:rPr sz="2475" spc="89" baseline="-20202" dirty="0">
                <a:latin typeface="Symbol"/>
                <a:cs typeface="Symbol"/>
              </a:rPr>
              <a:t></a:t>
            </a:r>
            <a:r>
              <a:rPr sz="2475" spc="-270" baseline="-20202" dirty="0">
                <a:latin typeface="Times New Roman"/>
                <a:cs typeface="Times New Roman"/>
              </a:rPr>
              <a:t> </a:t>
            </a:r>
            <a:r>
              <a:rPr sz="2475" i="1" spc="97" baseline="-20202" dirty="0">
                <a:latin typeface="Times New Roman"/>
                <a:cs typeface="Times New Roman"/>
              </a:rPr>
              <a:t>R</a:t>
            </a:r>
            <a:endParaRPr sz="2475" baseline="-20202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76017" y="5691446"/>
            <a:ext cx="8382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0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91669" y="5332605"/>
            <a:ext cx="409575" cy="6242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4290">
              <a:lnSpc>
                <a:spcPts val="1365"/>
              </a:lnSpc>
              <a:spcBef>
                <a:spcPts val="125"/>
              </a:spcBef>
            </a:pPr>
            <a:r>
              <a:rPr sz="1650" i="1" spc="35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350"/>
              </a:lnSpc>
            </a:pP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spc="285" dirty="0">
                <a:latin typeface="Times New Roman"/>
                <a:cs typeface="Times New Roman"/>
              </a:rPr>
              <a:t> </a:t>
            </a:r>
            <a:r>
              <a:rPr sz="2475" i="1" spc="97" baseline="-21885" dirty="0">
                <a:latin typeface="Times New Roman"/>
                <a:cs typeface="Times New Roman"/>
              </a:rPr>
              <a:t>B</a:t>
            </a:r>
            <a:endParaRPr sz="2475" baseline="-21885">
              <a:latin typeface="Times New Roman"/>
              <a:cs typeface="Times New Roman"/>
            </a:endParaRPr>
          </a:p>
          <a:p>
            <a:pPr marL="50165">
              <a:lnSpc>
                <a:spcPts val="1964"/>
              </a:lnSpc>
            </a:pPr>
            <a:r>
              <a:rPr sz="1650" i="1" spc="55" dirty="0">
                <a:latin typeface="Times New Roman"/>
                <a:cs typeface="Times New Roman"/>
              </a:rPr>
              <a:t>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18085" y="5507726"/>
            <a:ext cx="730885" cy="3587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25"/>
              </a:spcBef>
              <a:tabLst>
                <a:tab pos="31813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V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R</a:t>
            </a:r>
            <a:endParaRPr sz="1650">
              <a:latin typeface="Times New Roman"/>
              <a:cs typeface="Times New Roman"/>
            </a:endParaRPr>
          </a:p>
          <a:p>
            <a:pPr marL="141605">
              <a:lnSpc>
                <a:spcPts val="875"/>
              </a:lnSpc>
              <a:tabLst>
                <a:tab pos="622935" algn="l"/>
              </a:tabLst>
            </a:pPr>
            <a:r>
              <a:rPr sz="950" i="1" spc="55" dirty="0">
                <a:latin typeface="Times New Roman"/>
                <a:cs typeface="Times New Roman"/>
              </a:rPr>
              <a:t>H	H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417791" y="6428130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83977" y="6595367"/>
            <a:ext cx="11874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H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754273" y="6411905"/>
            <a:ext cx="48895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55" dirty="0">
                <a:latin typeface="Times New Roman"/>
                <a:cs typeface="Times New Roman"/>
              </a:rPr>
              <a:t>V</a:t>
            </a:r>
            <a:r>
              <a:rPr sz="1650" i="1" spc="355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17957" y="6070274"/>
            <a:ext cx="9969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30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29580" y="6244683"/>
            <a:ext cx="101155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91820" algn="l"/>
                <a:tab pos="817244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n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15" dirty="0">
                <a:latin typeface="Times New Roman"/>
                <a:cs typeface="Times New Roman"/>
              </a:rPr>
              <a:t> </a:t>
            </a:r>
            <a:r>
              <a:rPr sz="1425" i="1" u="sng" spc="22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44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1425" i="1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baseline="38011" dirty="0">
                <a:latin typeface="Times New Roman"/>
                <a:cs typeface="Times New Roman"/>
              </a:rPr>
              <a:t> </a:t>
            </a:r>
            <a:r>
              <a:rPr sz="1425" i="1" spc="-172" baseline="38011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76597" y="8892171"/>
            <a:ext cx="14922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50" dirty="0"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67561" y="8892171"/>
            <a:ext cx="16129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60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41175" y="8537023"/>
            <a:ext cx="914400" cy="2965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3688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I	</a:t>
            </a:r>
            <a:r>
              <a:rPr sz="1650" i="1" spc="90" dirty="0">
                <a:latin typeface="Times New Roman"/>
                <a:cs typeface="Times New Roman"/>
              </a:rPr>
              <a:t>n</a:t>
            </a:r>
            <a:r>
              <a:rPr sz="1650" i="1" spc="-40" dirty="0">
                <a:latin typeface="Times New Roman"/>
                <a:cs typeface="Times New Roman"/>
              </a:rPr>
              <a:t>e</a:t>
            </a:r>
            <a:r>
              <a:rPr sz="1750" i="1" spc="-45" dirty="0">
                <a:latin typeface="Symbol"/>
                <a:cs typeface="Symbol"/>
              </a:rPr>
              <a:t></a:t>
            </a:r>
            <a:r>
              <a:rPr sz="1650" i="1" spc="60" dirty="0">
                <a:latin typeface="Times New Roman"/>
                <a:cs typeface="Times New Roman"/>
              </a:rPr>
              <a:t>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219630" y="8644659"/>
            <a:ext cx="10210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18844" algn="l"/>
              </a:tabLst>
            </a:pP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spc="30" dirty="0">
                <a:latin typeface="Times New Roman"/>
                <a:cs typeface="Times New Roman"/>
              </a:rPr>
              <a:t> </a:t>
            </a:r>
            <a:r>
              <a:rPr sz="950" i="1" spc="175" dirty="0">
                <a:latin typeface="Times New Roman"/>
                <a:cs typeface="Times New Roman"/>
              </a:rPr>
              <a:t> </a:t>
            </a:r>
            <a:r>
              <a:rPr sz="2475" spc="75" baseline="-21885" dirty="0">
                <a:latin typeface="Symbol"/>
                <a:cs typeface="Symbol"/>
              </a:rPr>
              <a:t></a:t>
            </a:r>
            <a:r>
              <a:rPr sz="1650" u="sng" spc="5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950" i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29080" y="6830034"/>
            <a:ext cx="5161915" cy="1541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the quantities in the right-hand side of the equation can </a:t>
            </a:r>
            <a:r>
              <a:rPr sz="1400" i="1" dirty="0">
                <a:latin typeface="Times New Roman"/>
                <a:cs typeface="Times New Roman"/>
              </a:rPr>
              <a:t>n  </a:t>
            </a:r>
            <a:r>
              <a:rPr sz="1400" spc="-5" dirty="0">
                <a:latin typeface="Times New Roman"/>
                <a:cs typeface="Times New Roman"/>
              </a:rPr>
              <a:t>measured. Thus the </a:t>
            </a:r>
            <a:r>
              <a:rPr sz="1400" dirty="0">
                <a:latin typeface="Times New Roman"/>
                <a:cs typeface="Times New Roman"/>
              </a:rPr>
              <a:t>carrier </a:t>
            </a:r>
            <a:r>
              <a:rPr sz="1400" spc="-5" dirty="0">
                <a:latin typeface="Times New Roman"/>
                <a:cs typeface="Times New Roman"/>
              </a:rPr>
              <a:t>concentration and carrier type can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-5" dirty="0">
                <a:latin typeface="Times New Roman"/>
                <a:cs typeface="Times New Roman"/>
              </a:rPr>
              <a:t>obtained  directly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Hall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measurement.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marL="109855">
              <a:lnSpc>
                <a:spcPts val="1820"/>
              </a:lnSpc>
              <a:tabLst>
                <a:tab pos="352425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J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750" i="1" spc="10" dirty="0">
                <a:latin typeface="Symbol"/>
                <a:cs typeface="Symbol"/>
              </a:rPr>
              <a:t></a:t>
            </a:r>
            <a:r>
              <a:rPr sz="1650" i="1" spc="10" dirty="0">
                <a:latin typeface="Times New Roman"/>
                <a:cs typeface="Times New Roman"/>
              </a:rPr>
              <a:t>E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ne</a:t>
            </a:r>
            <a:r>
              <a:rPr sz="1750" i="1" spc="15" dirty="0">
                <a:latin typeface="Symbol"/>
                <a:cs typeface="Symbol"/>
              </a:rPr>
              <a:t></a:t>
            </a:r>
            <a:r>
              <a:rPr sz="1650" i="1" spc="1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L="226695">
              <a:lnSpc>
                <a:spcPts val="860"/>
              </a:lnSpc>
              <a:tabLst>
                <a:tab pos="769620" algn="l"/>
                <a:tab pos="1526540" algn="l"/>
              </a:tabLst>
            </a:pPr>
            <a:r>
              <a:rPr sz="950" i="1" spc="35" dirty="0">
                <a:latin typeface="Times New Roman"/>
                <a:cs typeface="Times New Roman"/>
              </a:rPr>
              <a:t>x	x	x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1820011"/>
            <a:ext cx="5302250" cy="186563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Determine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majority </a:t>
            </a:r>
            <a:r>
              <a:rPr sz="1400" dirty="0">
                <a:latin typeface="Times New Roman"/>
                <a:cs typeface="Times New Roman"/>
              </a:rPr>
              <a:t>carrier </a:t>
            </a:r>
            <a:r>
              <a:rPr sz="1400" spc="-5" dirty="0">
                <a:latin typeface="Times New Roman"/>
                <a:cs typeface="Times New Roman"/>
              </a:rPr>
              <a:t>concentration and mobility, sample 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350" baseline="30864" dirty="0">
                <a:latin typeface="Times New Roman"/>
                <a:cs typeface="Times New Roman"/>
              </a:rPr>
              <a:t>-1</a:t>
            </a:r>
            <a:r>
              <a:rPr sz="1400" dirty="0">
                <a:latin typeface="Times New Roman"/>
                <a:cs typeface="Times New Roman"/>
              </a:rPr>
              <a:t>cm </a:t>
            </a:r>
            <a:r>
              <a:rPr sz="1400" spc="-5" dirty="0">
                <a:latin typeface="Times New Roman"/>
                <a:cs typeface="Times New Roman"/>
              </a:rPr>
              <a:t>length and 10</a:t>
            </a:r>
            <a:r>
              <a:rPr sz="1350" spc="-7" baseline="30864" dirty="0">
                <a:latin typeface="Times New Roman"/>
                <a:cs typeface="Times New Roman"/>
              </a:rPr>
              <a:t>-2</a:t>
            </a:r>
            <a:r>
              <a:rPr sz="1400" spc="-5" dirty="0">
                <a:latin typeface="Times New Roman"/>
                <a:cs typeface="Times New Roman"/>
              </a:rPr>
              <a:t>×10</a:t>
            </a:r>
            <a:r>
              <a:rPr sz="1350" spc="-7" baseline="30864" dirty="0">
                <a:latin typeface="Times New Roman"/>
                <a:cs typeface="Times New Roman"/>
              </a:rPr>
              <a:t>-3</a:t>
            </a:r>
            <a:r>
              <a:rPr sz="1400" spc="-5" dirty="0">
                <a:latin typeface="Times New Roman"/>
                <a:cs typeface="Times New Roman"/>
              </a:rPr>
              <a:t>cm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cross </a:t>
            </a:r>
            <a:r>
              <a:rPr sz="1400" spc="-5" dirty="0">
                <a:latin typeface="Times New Roman"/>
                <a:cs typeface="Times New Roman"/>
              </a:rPr>
              <a:t>section area, given Hall effect  parameters </a:t>
            </a:r>
            <a:r>
              <a:rPr sz="1400" i="1" spc="-10" dirty="0">
                <a:latin typeface="Times New Roman"/>
                <a:cs typeface="Times New Roman"/>
              </a:rPr>
              <a:t>I</a:t>
            </a:r>
            <a:r>
              <a:rPr sz="1350" i="1" spc="-15" baseline="-9259" dirty="0">
                <a:latin typeface="Times New Roman"/>
                <a:cs typeface="Times New Roman"/>
              </a:rPr>
              <a:t>x</a:t>
            </a:r>
            <a:r>
              <a:rPr sz="1400" spc="-10" dirty="0">
                <a:latin typeface="Times New Roman"/>
                <a:cs typeface="Times New Roman"/>
              </a:rPr>
              <a:t>=1mA, </a:t>
            </a:r>
            <a:r>
              <a:rPr sz="1400" i="1" spc="-5" dirty="0">
                <a:latin typeface="Times New Roman"/>
                <a:cs typeface="Times New Roman"/>
              </a:rPr>
              <a:t>V</a:t>
            </a:r>
            <a:r>
              <a:rPr sz="1350" i="1" spc="-7" baseline="-9259" dirty="0">
                <a:latin typeface="Times New Roman"/>
                <a:cs typeface="Times New Roman"/>
              </a:rPr>
              <a:t>x</a:t>
            </a:r>
            <a:r>
              <a:rPr sz="1400" spc="-5" dirty="0">
                <a:latin typeface="Times New Roman"/>
                <a:cs typeface="Times New Roman"/>
              </a:rPr>
              <a:t>=12.V, B=5×10</a:t>
            </a:r>
            <a:r>
              <a:rPr sz="1350" spc="-7" baseline="30864" dirty="0">
                <a:latin typeface="Times New Roman"/>
                <a:cs typeface="Times New Roman"/>
              </a:rPr>
              <a:t>-2</a:t>
            </a:r>
            <a:r>
              <a:rPr sz="1400" spc="-5" dirty="0">
                <a:latin typeface="Times New Roman"/>
                <a:cs typeface="Times New Roman"/>
              </a:rPr>
              <a:t>tesla,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V</a:t>
            </a:r>
            <a:r>
              <a:rPr sz="1350" i="1" spc="-7" baseline="-9259" dirty="0">
                <a:latin typeface="Times New Roman"/>
                <a:cs typeface="Times New Roman"/>
              </a:rPr>
              <a:t>H</a:t>
            </a:r>
            <a:r>
              <a:rPr sz="1400" spc="-5" dirty="0">
                <a:latin typeface="Times New Roman"/>
                <a:cs typeface="Times New Roman"/>
              </a:rPr>
              <a:t>=-6.25mV.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negative Hall voltage indicate </a:t>
            </a:r>
            <a:r>
              <a:rPr sz="1400" dirty="0">
                <a:latin typeface="Times New Roman"/>
                <a:cs typeface="Times New Roman"/>
              </a:rPr>
              <a:t>n-type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8210" y="6613016"/>
            <a:ext cx="660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48960" y="1376990"/>
            <a:ext cx="57912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75" dirty="0">
                <a:latin typeface="Times New Roman"/>
                <a:cs typeface="Times New Roman"/>
              </a:rPr>
              <a:t>neV</a:t>
            </a:r>
            <a:r>
              <a:rPr sz="1650" i="1" spc="-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80837" y="1035359"/>
            <a:ext cx="31369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35" dirty="0">
                <a:latin typeface="Times New Roman"/>
                <a:cs typeface="Times New Roman"/>
              </a:rPr>
              <a:t>I</a:t>
            </a:r>
            <a:r>
              <a:rPr sz="1650" i="1" spc="204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82413" y="1560453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4648" y="1117761"/>
            <a:ext cx="953135" cy="295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08965" algn="l"/>
                <a:tab pos="939800" algn="l"/>
              </a:tabLst>
            </a:pPr>
            <a:r>
              <a:rPr sz="2625" i="1" baseline="-20634" dirty="0">
                <a:latin typeface="Symbol"/>
                <a:cs typeface="Symbol"/>
              </a:rPr>
              <a:t></a:t>
            </a:r>
            <a:r>
              <a:rPr sz="2625" i="1" spc="44" baseline="-20634" dirty="0">
                <a:latin typeface="Times New Roman"/>
                <a:cs typeface="Times New Roman"/>
              </a:rPr>
              <a:t> </a:t>
            </a:r>
            <a:r>
              <a:rPr sz="2475" spc="82" baseline="-21885" dirty="0">
                <a:latin typeface="Symbol"/>
                <a:cs typeface="Symbol"/>
              </a:rPr>
              <a:t></a:t>
            </a:r>
            <a:r>
              <a:rPr sz="1650" u="sng" spc="5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59923" y="4201820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19909" y="4369057"/>
            <a:ext cx="11938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50" dirty="0">
                <a:latin typeface="Times New Roman"/>
                <a:cs typeface="Times New Roman"/>
              </a:rPr>
              <a:t>H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90443" y="4185595"/>
            <a:ext cx="48831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60" dirty="0">
                <a:latin typeface="Times New Roman"/>
                <a:cs typeface="Times New Roman"/>
              </a:rPr>
              <a:t>V</a:t>
            </a:r>
            <a:r>
              <a:rPr sz="1650" i="1" spc="340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ed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2725" y="3843963"/>
            <a:ext cx="9969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30" dirty="0"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49949" y="4018373"/>
            <a:ext cx="103378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05790" algn="l"/>
                <a:tab pos="830580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n</a:t>
            </a:r>
            <a:r>
              <a:rPr sz="1650" i="1" spc="2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425" i="1" u="sng" spc="22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44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1425" i="1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baseline="38011" dirty="0">
                <a:latin typeface="Times New Roman"/>
                <a:cs typeface="Times New Roman"/>
              </a:rPr>
              <a:t> </a:t>
            </a:r>
            <a:r>
              <a:rPr sz="1425" i="1" spc="-75" baseline="38011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98855" y="4859870"/>
            <a:ext cx="2702560" cy="0"/>
          </a:xfrm>
          <a:custGeom>
            <a:avLst/>
            <a:gdLst/>
            <a:ahLst/>
            <a:cxnLst/>
            <a:rect l="l" t="t" r="r" b="b"/>
            <a:pathLst>
              <a:path w="2702560">
                <a:moveTo>
                  <a:pt x="0" y="0"/>
                </a:moveTo>
                <a:lnTo>
                  <a:pt x="2702060" y="0"/>
                </a:lnTo>
              </a:path>
            </a:pathLst>
          </a:custGeom>
          <a:ln w="8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187894" y="4680650"/>
            <a:ext cx="47561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20040" algn="l"/>
              </a:tabLst>
            </a:pPr>
            <a:r>
              <a:rPr sz="950" spc="25" dirty="0">
                <a:latin typeface="Times New Roman"/>
                <a:cs typeface="Times New Roman"/>
              </a:rPr>
              <a:t>2</a:t>
            </a:r>
            <a:r>
              <a:rPr sz="950" spc="40" dirty="0">
                <a:latin typeface="Times New Roman"/>
                <a:cs typeface="Times New Roman"/>
              </a:rPr>
              <a:t>1</a:t>
            </a:r>
            <a:r>
              <a:rPr sz="950" dirty="0">
                <a:latin typeface="Times New Roman"/>
                <a:cs typeface="Times New Roman"/>
              </a:rPr>
              <a:t>	</a:t>
            </a:r>
            <a:r>
              <a:rPr sz="950" spc="75" dirty="0">
                <a:latin typeface="Symbol"/>
                <a:cs typeface="Symbol"/>
              </a:rPr>
              <a:t></a:t>
            </a:r>
            <a:r>
              <a:rPr sz="950" spc="40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97283" y="4855116"/>
            <a:ext cx="270891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40" dirty="0">
                <a:latin typeface="Times New Roman"/>
                <a:cs typeface="Times New Roman"/>
              </a:rPr>
              <a:t>(1.6</a:t>
            </a:r>
            <a:r>
              <a:rPr sz="1650" spc="40" dirty="0">
                <a:latin typeface="Symbol"/>
                <a:cs typeface="Symbol"/>
              </a:rPr>
              <a:t></a:t>
            </a:r>
            <a:r>
              <a:rPr sz="1650" spc="40" dirty="0">
                <a:latin typeface="Times New Roman"/>
                <a:cs typeface="Times New Roman"/>
              </a:rPr>
              <a:t>10</a:t>
            </a:r>
            <a:r>
              <a:rPr sz="1425" spc="60" baseline="43859" dirty="0">
                <a:latin typeface="Symbol"/>
                <a:cs typeface="Symbol"/>
              </a:rPr>
              <a:t></a:t>
            </a:r>
            <a:r>
              <a:rPr sz="1425" spc="60" baseline="43859" dirty="0">
                <a:latin typeface="Times New Roman"/>
                <a:cs typeface="Times New Roman"/>
              </a:rPr>
              <a:t>19</a:t>
            </a:r>
            <a:r>
              <a:rPr sz="1425" spc="-172" baseline="43859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)(10</a:t>
            </a:r>
            <a:r>
              <a:rPr sz="1425" spc="22" baseline="43859" dirty="0">
                <a:latin typeface="Symbol"/>
                <a:cs typeface="Symbol"/>
              </a:rPr>
              <a:t></a:t>
            </a:r>
            <a:r>
              <a:rPr sz="1425" spc="22" baseline="43859" dirty="0">
                <a:latin typeface="Times New Roman"/>
                <a:cs typeface="Times New Roman"/>
              </a:rPr>
              <a:t>5</a:t>
            </a:r>
            <a:r>
              <a:rPr sz="1425" spc="-172" baseline="43859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)(</a:t>
            </a:r>
            <a:r>
              <a:rPr sz="1650" spc="60" dirty="0">
                <a:latin typeface="Symbol"/>
                <a:cs typeface="Symbol"/>
              </a:rPr>
              <a:t></a:t>
            </a:r>
            <a:r>
              <a:rPr sz="1650" spc="60" dirty="0">
                <a:latin typeface="Times New Roman"/>
                <a:cs typeface="Times New Roman"/>
              </a:rPr>
              <a:t>6.25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3</a:t>
            </a:r>
            <a:r>
              <a:rPr sz="1425" spc="-202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1258" y="4551173"/>
            <a:ext cx="146367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70" dirty="0">
                <a:latin typeface="Symbol"/>
                <a:cs typeface="Symbol"/>
              </a:rPr>
              <a:t></a:t>
            </a:r>
            <a:r>
              <a:rPr sz="1650" spc="-185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(10</a:t>
            </a:r>
            <a:r>
              <a:rPr sz="1425" spc="7" baseline="43859" dirty="0">
                <a:latin typeface="Symbol"/>
                <a:cs typeface="Symbol"/>
              </a:rPr>
              <a:t></a:t>
            </a:r>
            <a:r>
              <a:rPr sz="1425" spc="7" baseline="43859" dirty="0">
                <a:latin typeface="Times New Roman"/>
                <a:cs typeface="Times New Roman"/>
              </a:rPr>
              <a:t>3</a:t>
            </a:r>
            <a:r>
              <a:rPr sz="1425" spc="-202" baseline="43859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)(5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2</a:t>
            </a:r>
            <a:r>
              <a:rPr sz="1425" spc="-157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44486" y="4687182"/>
            <a:ext cx="97409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798195" algn="l"/>
              </a:tabLst>
            </a:pP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190" dirty="0">
                <a:latin typeface="Times New Roman"/>
                <a:cs typeface="Times New Roman"/>
              </a:rPr>
              <a:t>5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60" dirty="0">
                <a:latin typeface="Times New Roman"/>
                <a:cs typeface="Times New Roman"/>
              </a:rPr>
              <a:t>0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i="1" spc="90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56119" y="4687182"/>
            <a:ext cx="30797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650" i="1" spc="-130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33440" y="5504490"/>
            <a:ext cx="57912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75" dirty="0">
                <a:latin typeface="Times New Roman"/>
                <a:cs typeface="Times New Roman"/>
              </a:rPr>
              <a:t>neV</a:t>
            </a:r>
            <a:r>
              <a:rPr sz="1650" i="1" spc="-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65317" y="5162858"/>
            <a:ext cx="31369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35" dirty="0">
                <a:latin typeface="Times New Roman"/>
                <a:cs typeface="Times New Roman"/>
              </a:rPr>
              <a:t>I</a:t>
            </a:r>
            <a:r>
              <a:rPr sz="1650" i="1" spc="204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66894" y="5687952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x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59128" y="5245261"/>
            <a:ext cx="953135" cy="2959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08965" algn="l"/>
                <a:tab pos="939800" algn="l"/>
              </a:tabLst>
            </a:pPr>
            <a:r>
              <a:rPr sz="2625" i="1" baseline="-20634" dirty="0">
                <a:latin typeface="Symbol"/>
                <a:cs typeface="Symbol"/>
              </a:rPr>
              <a:t></a:t>
            </a:r>
            <a:r>
              <a:rPr sz="2625" i="1" spc="44" baseline="-20634" dirty="0">
                <a:latin typeface="Times New Roman"/>
                <a:cs typeface="Times New Roman"/>
              </a:rPr>
              <a:t> </a:t>
            </a:r>
            <a:r>
              <a:rPr sz="2475" spc="82" baseline="-21885" dirty="0">
                <a:latin typeface="Symbol"/>
                <a:cs typeface="Symbol"/>
              </a:rPr>
              <a:t></a:t>
            </a:r>
            <a:r>
              <a:rPr sz="1650" u="sng" spc="55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	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926231" y="6142570"/>
            <a:ext cx="3298825" cy="0"/>
          </a:xfrm>
          <a:custGeom>
            <a:avLst/>
            <a:gdLst/>
            <a:ahLst/>
            <a:cxnLst/>
            <a:rect l="l" t="t" r="r" b="b"/>
            <a:pathLst>
              <a:path w="3298825">
                <a:moveTo>
                  <a:pt x="0" y="0"/>
                </a:moveTo>
                <a:lnTo>
                  <a:pt x="3298215" y="0"/>
                </a:lnTo>
              </a:path>
            </a:pathLst>
          </a:custGeom>
          <a:ln w="84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855864" y="5963350"/>
            <a:ext cx="9207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spc="4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79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267962" y="5969882"/>
            <a:ext cx="110553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0.1</a:t>
            </a:r>
            <a:r>
              <a:rPr sz="1650" i="1" spc="15" dirty="0">
                <a:latin typeface="Times New Roman"/>
                <a:cs typeface="Times New Roman"/>
              </a:rPr>
              <a:t>m</a:t>
            </a:r>
            <a:r>
              <a:rPr sz="1650" i="1" spc="265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Times New Roman"/>
                <a:cs typeface="Times New Roman"/>
              </a:rPr>
              <a:t>/</a:t>
            </a:r>
            <a:r>
              <a:rPr sz="1650" i="1" spc="105" dirty="0">
                <a:latin typeface="Times New Roman"/>
                <a:cs typeface="Times New Roman"/>
              </a:rPr>
              <a:t>V</a:t>
            </a:r>
            <a:r>
              <a:rPr sz="1650" spc="105" dirty="0">
                <a:latin typeface="Times New Roman"/>
                <a:cs typeface="Times New Roman"/>
              </a:rPr>
              <a:t>.</a:t>
            </a:r>
            <a:r>
              <a:rPr sz="1650" i="1" spc="105" dirty="0">
                <a:latin typeface="Times New Roman"/>
                <a:cs typeface="Times New Roman"/>
              </a:rPr>
              <a:t>s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24683" y="6137816"/>
            <a:ext cx="330581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40" dirty="0">
                <a:latin typeface="Times New Roman"/>
                <a:cs typeface="Times New Roman"/>
              </a:rPr>
              <a:t>(1.6</a:t>
            </a:r>
            <a:r>
              <a:rPr sz="1650" spc="40" dirty="0">
                <a:latin typeface="Symbol"/>
                <a:cs typeface="Symbol"/>
              </a:rPr>
              <a:t></a:t>
            </a:r>
            <a:r>
              <a:rPr sz="1650" spc="40" dirty="0">
                <a:latin typeface="Times New Roman"/>
                <a:cs typeface="Times New Roman"/>
              </a:rPr>
              <a:t>10</a:t>
            </a:r>
            <a:r>
              <a:rPr sz="1425" spc="60" baseline="43859" dirty="0">
                <a:latin typeface="Symbol"/>
                <a:cs typeface="Symbol"/>
              </a:rPr>
              <a:t></a:t>
            </a:r>
            <a:r>
              <a:rPr sz="1425" spc="60" baseline="43859" dirty="0">
                <a:latin typeface="Times New Roman"/>
                <a:cs typeface="Times New Roman"/>
              </a:rPr>
              <a:t>19</a:t>
            </a:r>
            <a:r>
              <a:rPr sz="1425" spc="-165" baseline="43859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)(5</a:t>
            </a:r>
            <a:r>
              <a:rPr sz="1650" spc="30" dirty="0">
                <a:latin typeface="Symbol"/>
                <a:cs typeface="Symbol"/>
              </a:rPr>
              <a:t></a:t>
            </a:r>
            <a:r>
              <a:rPr sz="1650" spc="30" dirty="0">
                <a:latin typeface="Times New Roman"/>
                <a:cs typeface="Times New Roman"/>
              </a:rPr>
              <a:t>10</a:t>
            </a:r>
            <a:r>
              <a:rPr sz="1425" spc="44" baseline="43859" dirty="0">
                <a:latin typeface="Times New Roman"/>
                <a:cs typeface="Times New Roman"/>
              </a:rPr>
              <a:t>21</a:t>
            </a:r>
            <a:r>
              <a:rPr sz="1650" spc="30" dirty="0">
                <a:latin typeface="Times New Roman"/>
                <a:cs typeface="Times New Roman"/>
              </a:rPr>
              <a:t>)(12.5)(10</a:t>
            </a:r>
            <a:r>
              <a:rPr sz="1425" spc="44" baseline="43859" dirty="0">
                <a:latin typeface="Symbol"/>
                <a:cs typeface="Symbol"/>
              </a:rPr>
              <a:t></a:t>
            </a:r>
            <a:r>
              <a:rPr sz="1425" spc="44" baseline="43859" dirty="0">
                <a:latin typeface="Times New Roman"/>
                <a:cs typeface="Times New Roman"/>
              </a:rPr>
              <a:t>4</a:t>
            </a:r>
            <a:r>
              <a:rPr sz="1425" spc="-142" baseline="43859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)(10</a:t>
            </a:r>
            <a:r>
              <a:rPr sz="1425" spc="22" baseline="43859" dirty="0">
                <a:latin typeface="Symbol"/>
                <a:cs typeface="Symbol"/>
              </a:rPr>
              <a:t></a:t>
            </a:r>
            <a:r>
              <a:rPr sz="1425" spc="22" baseline="43859" dirty="0">
                <a:latin typeface="Times New Roman"/>
                <a:cs typeface="Times New Roman"/>
              </a:rPr>
              <a:t>5</a:t>
            </a:r>
            <a:r>
              <a:rPr sz="1425" spc="-165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64273" y="5833873"/>
            <a:ext cx="1026794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5" dirty="0">
                <a:latin typeface="Times New Roman"/>
                <a:cs typeface="Times New Roman"/>
              </a:rPr>
              <a:t>(10</a:t>
            </a:r>
            <a:r>
              <a:rPr sz="1425" spc="7" baseline="43859" dirty="0">
                <a:latin typeface="Symbol"/>
                <a:cs typeface="Symbol"/>
              </a:rPr>
              <a:t></a:t>
            </a:r>
            <a:r>
              <a:rPr sz="1425" spc="7" baseline="43859" dirty="0">
                <a:latin typeface="Times New Roman"/>
                <a:cs typeface="Times New Roman"/>
              </a:rPr>
              <a:t>3</a:t>
            </a:r>
            <a:r>
              <a:rPr sz="1425" spc="-225" baseline="43859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)(10</a:t>
            </a:r>
            <a:r>
              <a:rPr sz="1425" spc="7" baseline="43859" dirty="0">
                <a:latin typeface="Symbol"/>
                <a:cs typeface="Symbol"/>
              </a:rPr>
              <a:t></a:t>
            </a:r>
            <a:r>
              <a:rPr sz="1425" spc="7" baseline="43859" dirty="0">
                <a:latin typeface="Times New Roman"/>
                <a:cs typeface="Times New Roman"/>
              </a:rPr>
              <a:t>3</a:t>
            </a:r>
            <a:r>
              <a:rPr sz="1425" spc="-217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53299" y="5956937"/>
            <a:ext cx="338455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i="1" spc="15" dirty="0">
                <a:latin typeface="Symbol"/>
                <a:cs typeface="Symbol"/>
              </a:rPr>
              <a:t></a:t>
            </a:r>
            <a:r>
              <a:rPr sz="1750" i="1" spc="-60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4790" cy="2390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Problems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372110" marR="297815" indent="-360045">
              <a:lnSpc>
                <a:spcPts val="1620"/>
              </a:lnSpc>
              <a:spcBef>
                <a:spcPts val="405"/>
              </a:spcBef>
            </a:pPr>
            <a:r>
              <a:rPr sz="1400" b="1" dirty="0">
                <a:latin typeface="Times New Roman"/>
                <a:cs typeface="Times New Roman"/>
              </a:rPr>
              <a:t>Q1: </a:t>
            </a:r>
            <a:r>
              <a:rPr sz="1400" spc="-5" dirty="0">
                <a:latin typeface="Times New Roman"/>
                <a:cs typeface="Times New Roman"/>
              </a:rPr>
              <a:t>Calculate the drift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density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silicon </a:t>
            </a:r>
            <a:r>
              <a:rPr sz="1400" dirty="0">
                <a:latin typeface="Times New Roman"/>
                <a:cs typeface="Times New Roman"/>
              </a:rPr>
              <a:t>sample. If </a:t>
            </a:r>
            <a:r>
              <a:rPr sz="1400" spc="-5" dirty="0">
                <a:latin typeface="Times New Roman"/>
                <a:cs typeface="Times New Roman"/>
              </a:rPr>
              <a:t>T=300 K,  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=10</a:t>
            </a:r>
            <a:r>
              <a:rPr sz="1350" spc="-7" baseline="30864" dirty="0">
                <a:latin typeface="Times New Roman"/>
                <a:cs typeface="Times New Roman"/>
              </a:rPr>
              <a:t>21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N</a:t>
            </a:r>
            <a:r>
              <a:rPr sz="1350" spc="-7" baseline="-9259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=10</a:t>
            </a:r>
            <a:r>
              <a:rPr sz="1350" spc="-7" baseline="30864" dirty="0">
                <a:latin typeface="Times New Roman"/>
                <a:cs typeface="Times New Roman"/>
              </a:rPr>
              <a:t>20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V, µ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=0.85m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/V.s, µ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=0.04m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/V.s,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E=35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V/cm..</a:t>
            </a:r>
            <a:endParaRPr sz="1400">
              <a:latin typeface="Times New Roman"/>
              <a:cs typeface="Times New Roman"/>
            </a:endParaRPr>
          </a:p>
          <a:p>
            <a:pPr marR="5080" algn="r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(Ans: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6.8×10</a:t>
            </a:r>
            <a:r>
              <a:rPr sz="1350" spc="-7" baseline="30864" dirty="0">
                <a:latin typeface="Times New Roman"/>
                <a:cs typeface="Times New Roman"/>
              </a:rPr>
              <a:t>4</a:t>
            </a:r>
            <a:r>
              <a:rPr sz="1400" spc="-5" dirty="0">
                <a:latin typeface="Times New Roman"/>
                <a:cs typeface="Times New Roman"/>
              </a:rPr>
              <a:t>A/m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  <a:spcBef>
                <a:spcPts val="1305"/>
              </a:spcBef>
            </a:pPr>
            <a:r>
              <a:rPr sz="1400" b="1" dirty="0">
                <a:latin typeface="Times New Roman"/>
                <a:cs typeface="Times New Roman"/>
              </a:rPr>
              <a:t>Q2: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cubic doped n-type silicon semiconductor sample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K,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650"/>
              </a:lnSpc>
            </a:pPr>
            <a:r>
              <a:rPr sz="1400" spc="-5" dirty="0">
                <a:latin typeface="Times New Roman"/>
                <a:cs typeface="Times New Roman"/>
              </a:rPr>
              <a:t>µ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=0.85m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/V.s, R=10kΩ, J=50A/cm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when </a:t>
            </a:r>
            <a:r>
              <a:rPr sz="1400" dirty="0">
                <a:latin typeface="Times New Roman"/>
                <a:cs typeface="Times New Roman"/>
              </a:rPr>
              <a:t>5V is </a:t>
            </a:r>
            <a:r>
              <a:rPr sz="1400" spc="-5" dirty="0">
                <a:latin typeface="Times New Roman"/>
                <a:cs typeface="Times New Roman"/>
              </a:rPr>
              <a:t>applied.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Calculate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80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88694" y="2800857"/>
            <a:ext cx="2641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5" baseline="5952" dirty="0">
                <a:latin typeface="Times New Roman"/>
                <a:cs typeface="Times New Roman"/>
              </a:rPr>
              <a:t>N</a:t>
            </a:r>
            <a:r>
              <a:rPr sz="900" spc="-10" dirty="0">
                <a:latin typeface="Times New Roman"/>
                <a:cs typeface="Times New Roman"/>
              </a:rPr>
              <a:t>D.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16354" y="2781045"/>
            <a:ext cx="70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3394074"/>
            <a:ext cx="5212715" cy="6483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72110" marR="5080" indent="-360045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Times New Roman"/>
                <a:cs typeface="Times New Roman"/>
              </a:rPr>
              <a:t>Q3: </a:t>
            </a:r>
            <a:r>
              <a:rPr sz="1400" spc="-5" dirty="0">
                <a:latin typeface="Times New Roman"/>
                <a:cs typeface="Times New Roman"/>
              </a:rPr>
              <a:t>Determine 10mm×1mm×1mm sample,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magnetic field 0.2wb/m</a:t>
            </a:r>
            <a:r>
              <a:rPr sz="1350" spc="-7" baseline="30864" dirty="0">
                <a:latin typeface="Times New Roman"/>
                <a:cs typeface="Times New Roman"/>
              </a:rPr>
              <a:t>2 </a:t>
            </a:r>
            <a:r>
              <a:rPr sz="1400" spc="5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superposed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spc="-5" dirty="0">
                <a:latin typeface="Times New Roman"/>
                <a:cs typeface="Times New Roman"/>
              </a:rPr>
              <a:t>voltage 1mV. </a:t>
            </a:r>
            <a:r>
              <a:rPr sz="1400" dirty="0">
                <a:latin typeface="Times New Roman"/>
                <a:cs typeface="Times New Roman"/>
              </a:rPr>
              <a:t>Calculate </a:t>
            </a:r>
            <a:r>
              <a:rPr sz="1400" spc="-5" dirty="0">
                <a:latin typeface="Times New Roman"/>
                <a:cs typeface="Times New Roman"/>
              </a:rPr>
              <a:t>Hall voltage </a:t>
            </a:r>
            <a:r>
              <a:rPr sz="1400" dirty="0">
                <a:latin typeface="Times New Roman"/>
                <a:cs typeface="Times New Roman"/>
              </a:rPr>
              <a:t>if  </a:t>
            </a:r>
            <a:r>
              <a:rPr sz="1400" spc="-5" dirty="0">
                <a:latin typeface="Times New Roman"/>
                <a:cs typeface="Times New Roman"/>
              </a:rPr>
              <a:t>electrons density 7×10</a:t>
            </a:r>
            <a:r>
              <a:rPr sz="1350" spc="-7" baseline="30864" dirty="0">
                <a:latin typeface="Times New Roman"/>
                <a:cs typeface="Times New Roman"/>
              </a:rPr>
              <a:t>21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μ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=0.4 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743</Words>
  <Application>Microsoft Office PowerPoint</Application>
  <PresentationFormat>Custom</PresentationFormat>
  <Paragraphs>257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2019-01-20T16:39:37Z</dcterms:created>
  <dcterms:modified xsi:type="dcterms:W3CDTF">2019-01-20T16:40:10Z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2019-01-20T00:00:00Z</vt:filetime>
  </property>
</Properties>
</file>