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7556500" cy="10693400"/>
  <p:notesSz cx="7556500" cy="10693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5" d="100"/>
          <a:sy n="45" d="100"/>
        </p:scale>
        <p:origin x="2328" y="4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1/20/2019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25400">
              <a:lnSpc>
                <a:spcPts val="141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1/20/2019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25400">
              <a:lnSpc>
                <a:spcPts val="141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1/20/2019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25400">
              <a:lnSpc>
                <a:spcPts val="141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1/20/2019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25400">
              <a:lnSpc>
                <a:spcPts val="141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1/20/2019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25400">
              <a:lnSpc>
                <a:spcPts val="141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1/20/2019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244082" y="9885509"/>
            <a:ext cx="203200" cy="19430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25400">
              <a:lnSpc>
                <a:spcPts val="141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298194" y="426211"/>
            <a:ext cx="118935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i="1" spc="-5" dirty="0">
                <a:latin typeface="Times New Roman"/>
                <a:cs typeface="Times New Roman"/>
              </a:rPr>
              <a:t>Electronic</a:t>
            </a:r>
            <a:r>
              <a:rPr sz="1200" b="1" i="1" spc="-25" dirty="0">
                <a:latin typeface="Times New Roman"/>
                <a:cs typeface="Times New Roman"/>
              </a:rPr>
              <a:t> </a:t>
            </a:r>
            <a:r>
              <a:rPr sz="1200" b="1" i="1" spc="-5" dirty="0">
                <a:latin typeface="Times New Roman"/>
                <a:cs typeface="Times New Roman"/>
              </a:rPr>
              <a:t>Physics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672965" y="426211"/>
            <a:ext cx="159385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i="1" spc="-5" dirty="0">
                <a:latin typeface="Times New Roman"/>
                <a:cs typeface="Times New Roman"/>
              </a:rPr>
              <a:t>Dr. Ghusoon Mohsin</a:t>
            </a:r>
            <a:r>
              <a:rPr sz="1200" b="1" i="1" spc="-25" dirty="0">
                <a:latin typeface="Times New Roman"/>
                <a:cs typeface="Times New Roman"/>
              </a:rPr>
              <a:t> </a:t>
            </a:r>
            <a:r>
              <a:rPr sz="1200" b="1" i="1" dirty="0">
                <a:latin typeface="Times New Roman"/>
                <a:cs typeface="Times New Roman"/>
              </a:rPr>
              <a:t>Ali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125016" y="674369"/>
            <a:ext cx="5315585" cy="0"/>
          </a:xfrm>
          <a:custGeom>
            <a:avLst/>
            <a:gdLst/>
            <a:ahLst/>
            <a:cxnLst/>
            <a:rect l="l" t="t" r="r" b="b"/>
            <a:pathLst>
              <a:path w="5315585">
                <a:moveTo>
                  <a:pt x="0" y="0"/>
                </a:moveTo>
                <a:lnTo>
                  <a:pt x="5315077" y="0"/>
                </a:lnTo>
              </a:path>
            </a:pathLst>
          </a:custGeom>
          <a:ln w="38100">
            <a:solidFill>
              <a:srgbClr val="61232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125016" y="641603"/>
            <a:ext cx="5315585" cy="0"/>
          </a:xfrm>
          <a:custGeom>
            <a:avLst/>
            <a:gdLst/>
            <a:ahLst/>
            <a:cxnLst/>
            <a:rect l="l" t="t" r="r" b="b"/>
            <a:pathLst>
              <a:path w="5315585">
                <a:moveTo>
                  <a:pt x="0" y="0"/>
                </a:moveTo>
                <a:lnTo>
                  <a:pt x="5315077" y="0"/>
                </a:lnTo>
              </a:path>
            </a:pathLst>
          </a:custGeom>
          <a:ln w="9144">
            <a:solidFill>
              <a:srgbClr val="61232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3933825" y="2137918"/>
            <a:ext cx="42164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dirty="0">
                <a:latin typeface="Times New Roman"/>
                <a:cs typeface="Times New Roman"/>
              </a:rPr>
              <a:t>Si</a:t>
            </a:r>
            <a:r>
              <a:rPr sz="1400" spc="-10" dirty="0">
                <a:latin typeface="Times New Roman"/>
                <a:cs typeface="Times New Roman"/>
              </a:rPr>
              <a:t>n</a:t>
            </a:r>
            <a:r>
              <a:rPr sz="1400" dirty="0">
                <a:latin typeface="Times New Roman"/>
                <a:cs typeface="Times New Roman"/>
              </a:rPr>
              <a:t>ce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462653" y="2150109"/>
            <a:ext cx="895985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100" b="1" i="1" spc="-7" baseline="3968" dirty="0">
                <a:latin typeface="Times New Roman"/>
                <a:cs typeface="Times New Roman"/>
              </a:rPr>
              <a:t>(n</a:t>
            </a:r>
            <a:r>
              <a:rPr sz="900" b="1" i="1" spc="-5" dirty="0">
                <a:latin typeface="Times New Roman"/>
                <a:cs typeface="Times New Roman"/>
              </a:rPr>
              <a:t>n</a:t>
            </a:r>
            <a:r>
              <a:rPr sz="2100" b="1" i="1" spc="-7" baseline="3968" dirty="0">
                <a:latin typeface="Times New Roman"/>
                <a:cs typeface="Times New Roman"/>
              </a:rPr>
              <a:t>) </a:t>
            </a:r>
            <a:r>
              <a:rPr sz="2100" baseline="3968" dirty="0">
                <a:latin typeface="Times New Roman"/>
                <a:cs typeface="Times New Roman"/>
              </a:rPr>
              <a:t>&gt;&gt;</a:t>
            </a:r>
            <a:r>
              <a:rPr sz="2100" b="1" i="1" baseline="3968" dirty="0">
                <a:latin typeface="Times New Roman"/>
                <a:cs typeface="Times New Roman"/>
              </a:rPr>
              <a:t>( p</a:t>
            </a:r>
            <a:r>
              <a:rPr sz="900" b="1" i="1" dirty="0">
                <a:latin typeface="Times New Roman"/>
                <a:cs typeface="Times New Roman"/>
              </a:rPr>
              <a:t>n</a:t>
            </a:r>
            <a:r>
              <a:rPr sz="900" b="1" i="1" spc="-85" dirty="0">
                <a:latin typeface="Times New Roman"/>
                <a:cs typeface="Times New Roman"/>
              </a:rPr>
              <a:t> </a:t>
            </a:r>
            <a:r>
              <a:rPr sz="2100" b="1" i="1" baseline="3968" dirty="0">
                <a:latin typeface="Times New Roman"/>
                <a:cs typeface="Times New Roman"/>
              </a:rPr>
              <a:t>)</a:t>
            </a:r>
            <a:endParaRPr sz="2100" baseline="3968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129080" y="6722744"/>
            <a:ext cx="5304155" cy="152908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b="1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Example</a:t>
            </a:r>
            <a:endParaRPr sz="1400">
              <a:latin typeface="Times New Roman"/>
              <a:cs typeface="Times New Roman"/>
            </a:endParaRPr>
          </a:p>
          <a:p>
            <a:pPr marL="12700" marR="5080" indent="38100" algn="just">
              <a:lnSpc>
                <a:spcPct val="143700"/>
              </a:lnSpc>
              <a:spcBef>
                <a:spcPts val="500"/>
              </a:spcBef>
            </a:pPr>
            <a:r>
              <a:rPr sz="1400" spc="-5" dirty="0">
                <a:latin typeface="Times New Roman"/>
                <a:cs typeface="Times New Roman"/>
              </a:rPr>
              <a:t>P-type sample </a:t>
            </a:r>
            <a:r>
              <a:rPr sz="1400" spc="-10" dirty="0">
                <a:latin typeface="Times New Roman"/>
                <a:cs typeface="Times New Roman"/>
              </a:rPr>
              <a:t>with </a:t>
            </a:r>
            <a:r>
              <a:rPr sz="1400" i="1" spc="-5" dirty="0">
                <a:latin typeface="Times New Roman"/>
                <a:cs typeface="Times New Roman"/>
              </a:rPr>
              <a:t>l</a:t>
            </a:r>
            <a:r>
              <a:rPr sz="1400" spc="-5" dirty="0">
                <a:latin typeface="Times New Roman"/>
                <a:cs typeface="Times New Roman"/>
              </a:rPr>
              <a:t>=6mm, </a:t>
            </a:r>
            <a:r>
              <a:rPr sz="1400" i="1" spc="-5" dirty="0">
                <a:latin typeface="Times New Roman"/>
                <a:cs typeface="Times New Roman"/>
              </a:rPr>
              <a:t>A=</a:t>
            </a:r>
            <a:r>
              <a:rPr sz="1400" spc="-5" dirty="0">
                <a:latin typeface="Times New Roman"/>
                <a:cs typeface="Times New Roman"/>
              </a:rPr>
              <a:t>0.5mm</a:t>
            </a:r>
            <a:r>
              <a:rPr sz="1350" spc="-7" baseline="30864" dirty="0">
                <a:latin typeface="Times New Roman"/>
                <a:cs typeface="Times New Roman"/>
              </a:rPr>
              <a:t>2</a:t>
            </a:r>
            <a:r>
              <a:rPr sz="1400" spc="-5" dirty="0">
                <a:latin typeface="Times New Roman"/>
                <a:cs typeface="Times New Roman"/>
              </a:rPr>
              <a:t>, </a:t>
            </a:r>
            <a:r>
              <a:rPr sz="1400" dirty="0">
                <a:latin typeface="Times New Roman"/>
                <a:cs typeface="Times New Roman"/>
              </a:rPr>
              <a:t>R=120Ω. </a:t>
            </a:r>
            <a:r>
              <a:rPr sz="1400" spc="-5" dirty="0">
                <a:latin typeface="Times New Roman"/>
                <a:cs typeface="Times New Roman"/>
              </a:rPr>
              <a:t>Calculate majority </a:t>
            </a:r>
            <a:r>
              <a:rPr sz="1400" dirty="0">
                <a:latin typeface="Times New Roman"/>
                <a:cs typeface="Times New Roman"/>
              </a:rPr>
              <a:t>and  </a:t>
            </a:r>
            <a:r>
              <a:rPr sz="1400" spc="-5" dirty="0">
                <a:latin typeface="Times New Roman"/>
                <a:cs typeface="Times New Roman"/>
              </a:rPr>
              <a:t>minority </a:t>
            </a:r>
            <a:r>
              <a:rPr sz="1400" dirty="0">
                <a:latin typeface="Times New Roman"/>
                <a:cs typeface="Times New Roman"/>
              </a:rPr>
              <a:t>carriers if </a:t>
            </a:r>
            <a:r>
              <a:rPr sz="1400" spc="-5" dirty="0">
                <a:latin typeface="Times New Roman"/>
                <a:cs typeface="Times New Roman"/>
              </a:rPr>
              <a:t>intrinsic </a:t>
            </a:r>
            <a:r>
              <a:rPr sz="1400" dirty="0">
                <a:latin typeface="Times New Roman"/>
                <a:cs typeface="Times New Roman"/>
              </a:rPr>
              <a:t>carrier </a:t>
            </a:r>
            <a:r>
              <a:rPr sz="1400" spc="-5" dirty="0">
                <a:latin typeface="Times New Roman"/>
                <a:cs typeface="Times New Roman"/>
              </a:rPr>
              <a:t>density </a:t>
            </a:r>
            <a:r>
              <a:rPr sz="1400" dirty="0">
                <a:latin typeface="Times New Roman"/>
                <a:cs typeface="Times New Roman"/>
              </a:rPr>
              <a:t>is </a:t>
            </a:r>
            <a:r>
              <a:rPr sz="1400" spc="-5" dirty="0">
                <a:latin typeface="Times New Roman"/>
                <a:cs typeface="Times New Roman"/>
              </a:rPr>
              <a:t>2.5×10</a:t>
            </a:r>
            <a:r>
              <a:rPr sz="1350" spc="-7" baseline="30864" dirty="0">
                <a:latin typeface="Times New Roman"/>
                <a:cs typeface="Times New Roman"/>
              </a:rPr>
              <a:t>19</a:t>
            </a:r>
            <a:r>
              <a:rPr sz="1400" spc="-5" dirty="0">
                <a:latin typeface="Times New Roman"/>
                <a:cs typeface="Times New Roman"/>
              </a:rPr>
              <a:t>/ </a:t>
            </a:r>
            <a:r>
              <a:rPr sz="1400" spc="-10" dirty="0">
                <a:latin typeface="Times New Roman"/>
                <a:cs typeface="Times New Roman"/>
              </a:rPr>
              <a:t>m</a:t>
            </a:r>
            <a:r>
              <a:rPr sz="1350" spc="-15" baseline="30864" dirty="0">
                <a:latin typeface="Times New Roman"/>
                <a:cs typeface="Times New Roman"/>
              </a:rPr>
              <a:t>3</a:t>
            </a:r>
            <a:r>
              <a:rPr sz="1400" spc="-10" dirty="0">
                <a:latin typeface="Times New Roman"/>
                <a:cs typeface="Times New Roman"/>
              </a:rPr>
              <a:t>. </a:t>
            </a:r>
            <a:r>
              <a:rPr sz="1400" spc="-5" dirty="0">
                <a:latin typeface="Times New Roman"/>
                <a:cs typeface="Times New Roman"/>
              </a:rPr>
              <a:t>Given  μ</a:t>
            </a:r>
            <a:r>
              <a:rPr sz="1350" spc="-7" baseline="-9259" dirty="0">
                <a:latin typeface="Times New Roman"/>
                <a:cs typeface="Times New Roman"/>
              </a:rPr>
              <a:t>n</a:t>
            </a:r>
            <a:r>
              <a:rPr sz="1400" spc="-5" dirty="0">
                <a:latin typeface="Times New Roman"/>
                <a:cs typeface="Times New Roman"/>
              </a:rPr>
              <a:t>=0.38m</a:t>
            </a:r>
            <a:r>
              <a:rPr sz="1350" spc="-7" baseline="30864" dirty="0">
                <a:latin typeface="Times New Roman"/>
                <a:cs typeface="Times New Roman"/>
              </a:rPr>
              <a:t>2</a:t>
            </a:r>
            <a:r>
              <a:rPr sz="1400" spc="-5" dirty="0">
                <a:latin typeface="Times New Roman"/>
                <a:cs typeface="Times New Roman"/>
              </a:rPr>
              <a:t>/Vs, μ</a:t>
            </a:r>
            <a:r>
              <a:rPr sz="1350" spc="-7" baseline="-9259" dirty="0">
                <a:latin typeface="Times New Roman"/>
                <a:cs typeface="Times New Roman"/>
              </a:rPr>
              <a:t>p</a:t>
            </a:r>
            <a:r>
              <a:rPr sz="1400" spc="-5" dirty="0">
                <a:latin typeface="Times New Roman"/>
                <a:cs typeface="Times New Roman"/>
              </a:rPr>
              <a:t>=0.18m</a:t>
            </a:r>
            <a:r>
              <a:rPr sz="1350" spc="-7" baseline="30864" dirty="0">
                <a:latin typeface="Times New Roman"/>
                <a:cs typeface="Times New Roman"/>
              </a:rPr>
              <a:t>2</a:t>
            </a:r>
            <a:r>
              <a:rPr sz="1400" spc="-5" dirty="0">
                <a:latin typeface="Times New Roman"/>
                <a:cs typeface="Times New Roman"/>
              </a:rPr>
              <a:t>/Vs</a:t>
            </a:r>
            <a:r>
              <a:rPr sz="1400" dirty="0">
                <a:latin typeface="Times New Roman"/>
                <a:cs typeface="Times New Roman"/>
              </a:rPr>
              <a:t> .</a:t>
            </a:r>
            <a:endParaRPr sz="1400">
              <a:latin typeface="Times New Roman"/>
              <a:cs typeface="Times New Roman"/>
            </a:endParaRPr>
          </a:p>
          <a:p>
            <a:pPr marL="321945">
              <a:lnSpc>
                <a:spcPct val="100000"/>
              </a:lnSpc>
              <a:spcBef>
                <a:spcPts val="730"/>
              </a:spcBef>
            </a:pPr>
            <a:r>
              <a:rPr sz="1400" b="1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Solution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129080" y="892556"/>
            <a:ext cx="2825750" cy="11347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0" i="1" spc="-15" dirty="0">
                <a:latin typeface="Calibri Light"/>
                <a:cs typeface="Calibri Light"/>
              </a:rPr>
              <a:t>Conductivity of Extrinsic</a:t>
            </a:r>
            <a:r>
              <a:rPr sz="1400" b="0" i="1" spc="-35" dirty="0">
                <a:latin typeface="Calibri Light"/>
                <a:cs typeface="Calibri Light"/>
              </a:rPr>
              <a:t> </a:t>
            </a:r>
            <a:r>
              <a:rPr sz="1400" b="0" i="1" spc="-15" dirty="0">
                <a:latin typeface="Calibri Light"/>
                <a:cs typeface="Calibri Light"/>
              </a:rPr>
              <a:t>Semiconductor</a:t>
            </a:r>
            <a:r>
              <a:rPr sz="1000" b="0" i="1" spc="-15" dirty="0">
                <a:latin typeface="Calibri Light"/>
                <a:cs typeface="Calibri Light"/>
              </a:rPr>
              <a:t>.</a:t>
            </a:r>
            <a:r>
              <a:rPr sz="1000" b="0" i="1" dirty="0">
                <a:latin typeface="Calibri Light"/>
                <a:cs typeface="Calibri Light"/>
              </a:rPr>
              <a:t> </a:t>
            </a:r>
            <a:endParaRPr sz="1000">
              <a:latin typeface="Calibri Light"/>
              <a:cs typeface="Calibri Light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200">
              <a:latin typeface="Times New Roman"/>
              <a:cs typeface="Times New Roman"/>
            </a:endParaRPr>
          </a:p>
          <a:p>
            <a:pPr marL="480695">
              <a:lnSpc>
                <a:spcPts val="1760"/>
              </a:lnSpc>
              <a:tabLst>
                <a:tab pos="1358900" algn="l"/>
              </a:tabLst>
            </a:pPr>
            <a:r>
              <a:rPr sz="1700" i="1" spc="5" dirty="0">
                <a:latin typeface="Symbol"/>
                <a:cs typeface="Symbol"/>
              </a:rPr>
              <a:t></a:t>
            </a:r>
            <a:r>
              <a:rPr sz="1700" i="1" spc="5" dirty="0">
                <a:latin typeface="Times New Roman"/>
                <a:cs typeface="Times New Roman"/>
              </a:rPr>
              <a:t>  </a:t>
            </a:r>
            <a:r>
              <a:rPr sz="1650" spc="30" dirty="0">
                <a:latin typeface="Symbol"/>
                <a:cs typeface="Symbol"/>
              </a:rPr>
              <a:t></a:t>
            </a:r>
            <a:r>
              <a:rPr sz="1650" spc="-235" dirty="0">
                <a:latin typeface="Times New Roman"/>
                <a:cs typeface="Times New Roman"/>
              </a:rPr>
              <a:t> </a:t>
            </a:r>
            <a:r>
              <a:rPr sz="1650" i="1" spc="25" dirty="0">
                <a:latin typeface="Times New Roman"/>
                <a:cs typeface="Times New Roman"/>
              </a:rPr>
              <a:t>n</a:t>
            </a:r>
            <a:r>
              <a:rPr sz="1650" i="1" spc="-125" dirty="0">
                <a:latin typeface="Times New Roman"/>
                <a:cs typeface="Times New Roman"/>
              </a:rPr>
              <a:t> </a:t>
            </a:r>
            <a:r>
              <a:rPr sz="1650" i="1" spc="5" dirty="0">
                <a:latin typeface="Times New Roman"/>
                <a:cs typeface="Times New Roman"/>
              </a:rPr>
              <a:t>e</a:t>
            </a:r>
            <a:r>
              <a:rPr sz="1700" i="1" spc="5" dirty="0">
                <a:latin typeface="Symbol"/>
                <a:cs typeface="Symbol"/>
              </a:rPr>
              <a:t></a:t>
            </a:r>
            <a:r>
              <a:rPr sz="1700" spc="5" dirty="0">
                <a:latin typeface="Times New Roman"/>
                <a:cs typeface="Times New Roman"/>
              </a:rPr>
              <a:t>	</a:t>
            </a:r>
            <a:r>
              <a:rPr sz="1650" spc="30" dirty="0">
                <a:latin typeface="Symbol"/>
                <a:cs typeface="Symbol"/>
              </a:rPr>
              <a:t></a:t>
            </a:r>
            <a:r>
              <a:rPr sz="1650" spc="30" dirty="0">
                <a:latin typeface="Times New Roman"/>
                <a:cs typeface="Times New Roman"/>
              </a:rPr>
              <a:t> </a:t>
            </a:r>
            <a:r>
              <a:rPr sz="1650" i="1" spc="25" dirty="0">
                <a:latin typeface="Times New Roman"/>
                <a:cs typeface="Times New Roman"/>
              </a:rPr>
              <a:t>p</a:t>
            </a:r>
            <a:r>
              <a:rPr sz="1650" i="1" spc="-5" dirty="0">
                <a:latin typeface="Times New Roman"/>
                <a:cs typeface="Times New Roman"/>
              </a:rPr>
              <a:t> </a:t>
            </a:r>
            <a:r>
              <a:rPr sz="1650" i="1" spc="10" dirty="0">
                <a:latin typeface="Times New Roman"/>
                <a:cs typeface="Times New Roman"/>
              </a:rPr>
              <a:t>e</a:t>
            </a:r>
            <a:r>
              <a:rPr sz="1700" i="1" spc="10" dirty="0">
                <a:latin typeface="Symbol"/>
                <a:cs typeface="Symbol"/>
              </a:rPr>
              <a:t></a:t>
            </a:r>
            <a:endParaRPr sz="1700">
              <a:latin typeface="Symbol"/>
              <a:cs typeface="Symbol"/>
            </a:endParaRPr>
          </a:p>
          <a:p>
            <a:pPr marL="963930">
              <a:lnSpc>
                <a:spcPts val="860"/>
              </a:lnSpc>
              <a:tabLst>
                <a:tab pos="1234440" algn="l"/>
                <a:tab pos="1652270" algn="l"/>
                <a:tab pos="1938655" algn="l"/>
              </a:tabLst>
            </a:pPr>
            <a:r>
              <a:rPr sz="950" i="1" spc="10" dirty="0">
                <a:latin typeface="Times New Roman"/>
                <a:cs typeface="Times New Roman"/>
              </a:rPr>
              <a:t>i	</a:t>
            </a:r>
            <a:r>
              <a:rPr sz="950" i="1" spc="20" dirty="0">
                <a:latin typeface="Times New Roman"/>
                <a:cs typeface="Times New Roman"/>
              </a:rPr>
              <a:t>n	</a:t>
            </a:r>
            <a:r>
              <a:rPr sz="950" i="1" spc="10" dirty="0">
                <a:latin typeface="Times New Roman"/>
                <a:cs typeface="Times New Roman"/>
              </a:rPr>
              <a:t>i	</a:t>
            </a:r>
            <a:r>
              <a:rPr sz="950" i="1" spc="20" dirty="0">
                <a:latin typeface="Times New Roman"/>
                <a:cs typeface="Times New Roman"/>
              </a:rPr>
              <a:t>p</a:t>
            </a:r>
            <a:endParaRPr sz="9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150">
              <a:latin typeface="Times New Roman"/>
              <a:cs typeface="Times New Roman"/>
            </a:endParaRPr>
          </a:p>
          <a:p>
            <a:pPr marL="469265">
              <a:lnSpc>
                <a:spcPct val="100000"/>
              </a:lnSpc>
            </a:pPr>
            <a:r>
              <a:rPr sz="1400" dirty="0">
                <a:latin typeface="Times New Roman"/>
                <a:cs typeface="Times New Roman"/>
              </a:rPr>
              <a:t>For</a:t>
            </a:r>
            <a:r>
              <a:rPr sz="1400" spc="-5" dirty="0">
                <a:latin typeface="Times New Roman"/>
                <a:cs typeface="Times New Roman"/>
              </a:rPr>
              <a:t> n-type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652505" y="2110241"/>
            <a:ext cx="1683385" cy="36385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ts val="1760"/>
              </a:lnSpc>
              <a:spcBef>
                <a:spcPts val="135"/>
              </a:spcBef>
              <a:tabLst>
                <a:tab pos="300355" algn="l"/>
                <a:tab pos="995044" algn="l"/>
              </a:tabLst>
            </a:pPr>
            <a:r>
              <a:rPr sz="1700" i="1" spc="5" dirty="0">
                <a:latin typeface="Symbol"/>
                <a:cs typeface="Symbol"/>
              </a:rPr>
              <a:t></a:t>
            </a:r>
            <a:r>
              <a:rPr sz="1700" spc="5" dirty="0">
                <a:latin typeface="Times New Roman"/>
                <a:cs typeface="Times New Roman"/>
              </a:rPr>
              <a:t>	</a:t>
            </a:r>
            <a:r>
              <a:rPr sz="1650" spc="30" dirty="0">
                <a:latin typeface="Symbol"/>
                <a:cs typeface="Symbol"/>
              </a:rPr>
              <a:t></a:t>
            </a:r>
            <a:r>
              <a:rPr sz="1650" spc="-25" dirty="0">
                <a:latin typeface="Times New Roman"/>
                <a:cs typeface="Times New Roman"/>
              </a:rPr>
              <a:t> </a:t>
            </a:r>
            <a:r>
              <a:rPr sz="1650" i="1" spc="30" dirty="0">
                <a:latin typeface="Times New Roman"/>
                <a:cs typeface="Times New Roman"/>
              </a:rPr>
              <a:t>n</a:t>
            </a:r>
            <a:r>
              <a:rPr sz="1650" i="1" spc="105" dirty="0">
                <a:latin typeface="Times New Roman"/>
                <a:cs typeface="Times New Roman"/>
              </a:rPr>
              <a:t> </a:t>
            </a:r>
            <a:r>
              <a:rPr sz="1650" i="1" spc="10" dirty="0">
                <a:latin typeface="Times New Roman"/>
                <a:cs typeface="Times New Roman"/>
              </a:rPr>
              <a:t>e</a:t>
            </a:r>
            <a:r>
              <a:rPr sz="1700" i="1" spc="10" dirty="0">
                <a:latin typeface="Symbol"/>
                <a:cs typeface="Symbol"/>
              </a:rPr>
              <a:t></a:t>
            </a:r>
            <a:r>
              <a:rPr sz="1700" spc="10" dirty="0">
                <a:latin typeface="Times New Roman"/>
                <a:cs typeface="Times New Roman"/>
              </a:rPr>
              <a:t>	</a:t>
            </a:r>
            <a:r>
              <a:rPr sz="1650" spc="30" dirty="0">
                <a:latin typeface="Symbol"/>
                <a:cs typeface="Symbol"/>
              </a:rPr>
              <a:t></a:t>
            </a:r>
            <a:r>
              <a:rPr sz="1650" spc="30" dirty="0">
                <a:latin typeface="Times New Roman"/>
                <a:cs typeface="Times New Roman"/>
              </a:rPr>
              <a:t> </a:t>
            </a:r>
            <a:r>
              <a:rPr sz="1650" i="1" spc="30" dirty="0">
                <a:latin typeface="Times New Roman"/>
                <a:cs typeface="Times New Roman"/>
              </a:rPr>
              <a:t>p</a:t>
            </a:r>
            <a:r>
              <a:rPr sz="1650" i="1" spc="200" dirty="0">
                <a:latin typeface="Times New Roman"/>
                <a:cs typeface="Times New Roman"/>
              </a:rPr>
              <a:t> </a:t>
            </a:r>
            <a:r>
              <a:rPr sz="1650" i="1" spc="10" dirty="0">
                <a:latin typeface="Times New Roman"/>
                <a:cs typeface="Times New Roman"/>
              </a:rPr>
              <a:t>e</a:t>
            </a:r>
            <a:r>
              <a:rPr sz="1700" i="1" spc="10" dirty="0">
                <a:latin typeface="Symbol"/>
                <a:cs typeface="Symbol"/>
              </a:rPr>
              <a:t></a:t>
            </a:r>
            <a:endParaRPr sz="1700">
              <a:latin typeface="Symbol"/>
              <a:cs typeface="Symbol"/>
            </a:endParaRPr>
          </a:p>
          <a:p>
            <a:pPr marL="167640">
              <a:lnSpc>
                <a:spcPts val="860"/>
              </a:lnSpc>
              <a:tabLst>
                <a:tab pos="574040" algn="l"/>
                <a:tab pos="871219" algn="l"/>
                <a:tab pos="1294765" algn="l"/>
                <a:tab pos="1606550" algn="l"/>
              </a:tabLst>
            </a:pPr>
            <a:r>
              <a:rPr sz="950" i="1" spc="20" dirty="0">
                <a:latin typeface="Times New Roman"/>
                <a:cs typeface="Times New Roman"/>
              </a:rPr>
              <a:t>n	n	n	n	p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516587" y="2687840"/>
            <a:ext cx="2469515" cy="3405504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92710">
              <a:lnSpc>
                <a:spcPts val="1820"/>
              </a:lnSpc>
              <a:spcBef>
                <a:spcPts val="110"/>
              </a:spcBef>
              <a:tabLst>
                <a:tab pos="382905" algn="l"/>
              </a:tabLst>
            </a:pPr>
            <a:r>
              <a:rPr sz="1750" i="1" spc="-5" dirty="0">
                <a:latin typeface="Symbol"/>
                <a:cs typeface="Symbol"/>
              </a:rPr>
              <a:t></a:t>
            </a:r>
            <a:r>
              <a:rPr sz="1750" spc="-5" dirty="0">
                <a:latin typeface="Times New Roman"/>
                <a:cs typeface="Times New Roman"/>
              </a:rPr>
              <a:t>	</a:t>
            </a:r>
            <a:r>
              <a:rPr sz="1650" spc="50" dirty="0">
                <a:latin typeface="Symbol"/>
                <a:cs typeface="Symbol"/>
              </a:rPr>
              <a:t></a:t>
            </a:r>
            <a:r>
              <a:rPr sz="1650" spc="50" dirty="0">
                <a:latin typeface="Times New Roman"/>
                <a:cs typeface="Times New Roman"/>
              </a:rPr>
              <a:t> </a:t>
            </a:r>
            <a:r>
              <a:rPr sz="1650" i="1" spc="45" dirty="0">
                <a:latin typeface="Times New Roman"/>
                <a:cs typeface="Times New Roman"/>
              </a:rPr>
              <a:t>n</a:t>
            </a:r>
            <a:r>
              <a:rPr sz="1650" i="1" spc="-10" dirty="0">
                <a:latin typeface="Times New Roman"/>
                <a:cs typeface="Times New Roman"/>
              </a:rPr>
              <a:t> </a:t>
            </a:r>
            <a:r>
              <a:rPr sz="1650" i="1" spc="5" dirty="0">
                <a:latin typeface="Times New Roman"/>
                <a:cs typeface="Times New Roman"/>
              </a:rPr>
              <a:t>e</a:t>
            </a:r>
            <a:r>
              <a:rPr sz="1750" i="1" spc="5" dirty="0">
                <a:latin typeface="Symbol"/>
                <a:cs typeface="Symbol"/>
              </a:rPr>
              <a:t></a:t>
            </a:r>
            <a:endParaRPr sz="1750">
              <a:latin typeface="Symbol"/>
              <a:cs typeface="Symbol"/>
            </a:endParaRPr>
          </a:p>
          <a:p>
            <a:pPr marR="1191895" algn="ctr">
              <a:lnSpc>
                <a:spcPts val="860"/>
              </a:lnSpc>
              <a:tabLst>
                <a:tab pos="407034" algn="l"/>
                <a:tab pos="705485" algn="l"/>
              </a:tabLst>
            </a:pPr>
            <a:r>
              <a:rPr sz="950" i="1" spc="30" dirty="0">
                <a:latin typeface="Times New Roman"/>
                <a:cs typeface="Times New Roman"/>
              </a:rPr>
              <a:t>n	n	n</a:t>
            </a:r>
            <a:endParaRPr sz="950">
              <a:latin typeface="Times New Roman"/>
              <a:cs typeface="Times New Roman"/>
            </a:endParaRPr>
          </a:p>
          <a:p>
            <a:pPr marL="81915">
              <a:lnSpc>
                <a:spcPct val="100000"/>
              </a:lnSpc>
              <a:spcBef>
                <a:spcPts val="480"/>
              </a:spcBef>
              <a:tabLst>
                <a:tab pos="626110" algn="l"/>
              </a:tabLst>
            </a:pPr>
            <a:r>
              <a:rPr sz="1400" spc="-5" dirty="0">
                <a:latin typeface="Times New Roman"/>
                <a:cs typeface="Times New Roman"/>
              </a:rPr>
              <a:t>and</a:t>
            </a:r>
            <a:r>
              <a:rPr sz="1400" spc="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if	</a:t>
            </a:r>
            <a:r>
              <a:rPr sz="1400" i="1" spc="-5" dirty="0">
                <a:latin typeface="Times New Roman"/>
                <a:cs typeface="Times New Roman"/>
              </a:rPr>
              <a:t>n</a:t>
            </a:r>
            <a:r>
              <a:rPr sz="1350" i="1" spc="-7" baseline="-9259" dirty="0">
                <a:latin typeface="Times New Roman"/>
                <a:cs typeface="Times New Roman"/>
              </a:rPr>
              <a:t>n</a:t>
            </a:r>
            <a:r>
              <a:rPr sz="1400" spc="-5" dirty="0">
                <a:latin typeface="Times New Roman"/>
                <a:cs typeface="Times New Roman"/>
              </a:rPr>
              <a:t>=</a:t>
            </a:r>
            <a:r>
              <a:rPr sz="1400" i="1" spc="-5" dirty="0">
                <a:latin typeface="Times New Roman"/>
                <a:cs typeface="Times New Roman"/>
              </a:rPr>
              <a:t>N</a:t>
            </a:r>
            <a:r>
              <a:rPr sz="1350" i="1" spc="-7" baseline="-9259" dirty="0">
                <a:latin typeface="Times New Roman"/>
                <a:cs typeface="Times New Roman"/>
              </a:rPr>
              <a:t>D </a:t>
            </a:r>
            <a:r>
              <a:rPr sz="1400" spc="-5" dirty="0">
                <a:latin typeface="Times New Roman"/>
                <a:cs typeface="Times New Roman"/>
              </a:rPr>
              <a:t>then </a:t>
            </a:r>
            <a:r>
              <a:rPr sz="2100" i="1" spc="30" baseline="3968" dirty="0">
                <a:latin typeface="Symbol"/>
                <a:cs typeface="Symbol"/>
              </a:rPr>
              <a:t></a:t>
            </a:r>
            <a:r>
              <a:rPr sz="2100" i="1" spc="30" baseline="3968" dirty="0">
                <a:latin typeface="Times New Roman"/>
                <a:cs typeface="Times New Roman"/>
              </a:rPr>
              <a:t> </a:t>
            </a:r>
            <a:r>
              <a:rPr sz="1200" i="1" spc="22" baseline="-17361" dirty="0">
                <a:latin typeface="Times New Roman"/>
                <a:cs typeface="Times New Roman"/>
              </a:rPr>
              <a:t>n </a:t>
            </a:r>
            <a:r>
              <a:rPr sz="2025" spc="67" baseline="4115" dirty="0">
                <a:latin typeface="Symbol"/>
                <a:cs typeface="Symbol"/>
              </a:rPr>
              <a:t></a:t>
            </a:r>
            <a:r>
              <a:rPr sz="2025" spc="-120" baseline="4115" dirty="0">
                <a:latin typeface="Times New Roman"/>
                <a:cs typeface="Times New Roman"/>
              </a:rPr>
              <a:t> </a:t>
            </a:r>
            <a:r>
              <a:rPr sz="2025" i="1" spc="120" baseline="4115" dirty="0">
                <a:latin typeface="Times New Roman"/>
                <a:cs typeface="Times New Roman"/>
              </a:rPr>
              <a:t>N</a:t>
            </a:r>
            <a:r>
              <a:rPr sz="1200" i="1" spc="120" baseline="-17361" dirty="0">
                <a:latin typeface="Times New Roman"/>
                <a:cs typeface="Times New Roman"/>
              </a:rPr>
              <a:t>D</a:t>
            </a:r>
            <a:r>
              <a:rPr sz="2025" i="1" spc="120" baseline="4115" dirty="0">
                <a:latin typeface="Times New Roman"/>
                <a:cs typeface="Times New Roman"/>
              </a:rPr>
              <a:t>e</a:t>
            </a:r>
            <a:r>
              <a:rPr sz="2100" i="1" spc="120" baseline="3968" dirty="0">
                <a:latin typeface="Symbol"/>
                <a:cs typeface="Symbol"/>
              </a:rPr>
              <a:t></a:t>
            </a:r>
            <a:r>
              <a:rPr sz="1200" i="1" spc="120" baseline="-17361" dirty="0">
                <a:latin typeface="Times New Roman"/>
                <a:cs typeface="Times New Roman"/>
              </a:rPr>
              <a:t>n</a:t>
            </a:r>
            <a:endParaRPr sz="1200" baseline="-17361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600">
              <a:latin typeface="Times New Roman"/>
              <a:cs typeface="Times New Roman"/>
            </a:endParaRPr>
          </a:p>
          <a:p>
            <a:pPr marL="81915">
              <a:lnSpc>
                <a:spcPct val="100000"/>
              </a:lnSpc>
            </a:pPr>
            <a:r>
              <a:rPr sz="1400" dirty="0">
                <a:latin typeface="Times New Roman"/>
                <a:cs typeface="Times New Roman"/>
              </a:rPr>
              <a:t>For</a:t>
            </a:r>
            <a:r>
              <a:rPr sz="1400" spc="-1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p-type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250">
              <a:latin typeface="Times New Roman"/>
              <a:cs typeface="Times New Roman"/>
            </a:endParaRPr>
          </a:p>
          <a:p>
            <a:pPr marR="813435" algn="ctr">
              <a:lnSpc>
                <a:spcPts val="1760"/>
              </a:lnSpc>
              <a:tabLst>
                <a:tab pos="304800" algn="l"/>
                <a:tab pos="1017269" algn="l"/>
              </a:tabLst>
            </a:pPr>
            <a:r>
              <a:rPr sz="1700" i="1" spc="5" dirty="0">
                <a:latin typeface="Symbol"/>
                <a:cs typeface="Symbol"/>
              </a:rPr>
              <a:t></a:t>
            </a:r>
            <a:r>
              <a:rPr sz="1700" spc="5" dirty="0">
                <a:latin typeface="Times New Roman"/>
                <a:cs typeface="Times New Roman"/>
              </a:rPr>
              <a:t>	</a:t>
            </a:r>
            <a:r>
              <a:rPr sz="1650" spc="30" dirty="0">
                <a:latin typeface="Symbol"/>
                <a:cs typeface="Symbol"/>
              </a:rPr>
              <a:t></a:t>
            </a:r>
            <a:r>
              <a:rPr sz="1650" spc="-25" dirty="0">
                <a:latin typeface="Times New Roman"/>
                <a:cs typeface="Times New Roman"/>
              </a:rPr>
              <a:t> </a:t>
            </a:r>
            <a:r>
              <a:rPr sz="1650" i="1" spc="30" dirty="0">
                <a:latin typeface="Times New Roman"/>
                <a:cs typeface="Times New Roman"/>
              </a:rPr>
              <a:t>n</a:t>
            </a:r>
            <a:r>
              <a:rPr sz="1650" i="1" spc="245" dirty="0">
                <a:latin typeface="Times New Roman"/>
                <a:cs typeface="Times New Roman"/>
              </a:rPr>
              <a:t> </a:t>
            </a:r>
            <a:r>
              <a:rPr sz="1650" i="1" spc="5" dirty="0">
                <a:latin typeface="Times New Roman"/>
                <a:cs typeface="Times New Roman"/>
              </a:rPr>
              <a:t>e</a:t>
            </a:r>
            <a:r>
              <a:rPr sz="1700" i="1" spc="5" dirty="0">
                <a:latin typeface="Symbol"/>
                <a:cs typeface="Symbol"/>
              </a:rPr>
              <a:t></a:t>
            </a:r>
            <a:r>
              <a:rPr sz="1700" spc="5" dirty="0">
                <a:latin typeface="Times New Roman"/>
                <a:cs typeface="Times New Roman"/>
              </a:rPr>
              <a:t>	</a:t>
            </a:r>
            <a:r>
              <a:rPr sz="1650" spc="30" dirty="0">
                <a:latin typeface="Symbol"/>
                <a:cs typeface="Symbol"/>
              </a:rPr>
              <a:t></a:t>
            </a:r>
            <a:r>
              <a:rPr sz="1650" spc="30" dirty="0">
                <a:latin typeface="Times New Roman"/>
                <a:cs typeface="Times New Roman"/>
              </a:rPr>
              <a:t> </a:t>
            </a:r>
            <a:r>
              <a:rPr sz="1650" i="1" spc="30" dirty="0">
                <a:latin typeface="Times New Roman"/>
                <a:cs typeface="Times New Roman"/>
              </a:rPr>
              <a:t>p</a:t>
            </a:r>
            <a:r>
              <a:rPr sz="1650" i="1" spc="290" dirty="0">
                <a:latin typeface="Times New Roman"/>
                <a:cs typeface="Times New Roman"/>
              </a:rPr>
              <a:t> </a:t>
            </a:r>
            <a:r>
              <a:rPr sz="1650" i="1" spc="5" dirty="0">
                <a:latin typeface="Times New Roman"/>
                <a:cs typeface="Times New Roman"/>
              </a:rPr>
              <a:t>e</a:t>
            </a:r>
            <a:r>
              <a:rPr sz="1700" i="1" spc="5" dirty="0">
                <a:latin typeface="Symbol"/>
                <a:cs typeface="Symbol"/>
              </a:rPr>
              <a:t></a:t>
            </a:r>
            <a:endParaRPr sz="1700">
              <a:latin typeface="Symbol"/>
              <a:cs typeface="Symbol"/>
            </a:endParaRPr>
          </a:p>
          <a:p>
            <a:pPr marL="183515">
              <a:lnSpc>
                <a:spcPts val="860"/>
              </a:lnSpc>
              <a:tabLst>
                <a:tab pos="607060" algn="l"/>
                <a:tab pos="905510" algn="l"/>
                <a:tab pos="1343025" algn="l"/>
                <a:tab pos="1656080" algn="l"/>
              </a:tabLst>
            </a:pPr>
            <a:r>
              <a:rPr sz="950" i="1" spc="20" dirty="0">
                <a:latin typeface="Times New Roman"/>
                <a:cs typeface="Times New Roman"/>
              </a:rPr>
              <a:t>p	p	n	p	p</a:t>
            </a:r>
            <a:endParaRPr sz="9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0">
              <a:latin typeface="Times New Roman"/>
              <a:cs typeface="Times New Roman"/>
            </a:endParaRPr>
          </a:p>
          <a:p>
            <a:pPr marL="81915">
              <a:lnSpc>
                <a:spcPct val="100000"/>
              </a:lnSpc>
              <a:spcBef>
                <a:spcPts val="760"/>
              </a:spcBef>
              <a:tabLst>
                <a:tab pos="610870" algn="l"/>
              </a:tabLst>
            </a:pPr>
            <a:r>
              <a:rPr sz="2100" spc="-7" baseline="3968" dirty="0">
                <a:latin typeface="Times New Roman"/>
                <a:cs typeface="Times New Roman"/>
              </a:rPr>
              <a:t>Since	</a:t>
            </a:r>
            <a:r>
              <a:rPr sz="2100" b="1" i="1" spc="-7" baseline="3968" dirty="0">
                <a:latin typeface="Times New Roman"/>
                <a:cs typeface="Times New Roman"/>
              </a:rPr>
              <a:t>(p</a:t>
            </a:r>
            <a:r>
              <a:rPr sz="900" b="1" i="1" spc="-5" dirty="0">
                <a:latin typeface="Times New Roman"/>
                <a:cs typeface="Times New Roman"/>
              </a:rPr>
              <a:t>p</a:t>
            </a:r>
            <a:r>
              <a:rPr sz="2100" b="1" i="1" spc="-7" baseline="3968" dirty="0">
                <a:latin typeface="Times New Roman"/>
                <a:cs typeface="Times New Roman"/>
              </a:rPr>
              <a:t>)</a:t>
            </a:r>
            <a:r>
              <a:rPr sz="2100" b="1" i="1" spc="-15" baseline="3968" dirty="0">
                <a:latin typeface="Times New Roman"/>
                <a:cs typeface="Times New Roman"/>
              </a:rPr>
              <a:t> </a:t>
            </a:r>
            <a:r>
              <a:rPr sz="2100" spc="-7" baseline="3968" dirty="0">
                <a:latin typeface="Times New Roman"/>
                <a:cs typeface="Times New Roman"/>
              </a:rPr>
              <a:t>&gt;&gt;</a:t>
            </a:r>
            <a:r>
              <a:rPr sz="2100" b="1" i="1" spc="-7" baseline="3968" dirty="0">
                <a:latin typeface="Times New Roman"/>
                <a:cs typeface="Times New Roman"/>
              </a:rPr>
              <a:t>(n</a:t>
            </a:r>
            <a:r>
              <a:rPr sz="900" b="1" i="1" spc="-5" dirty="0">
                <a:latin typeface="Times New Roman"/>
                <a:cs typeface="Times New Roman"/>
              </a:rPr>
              <a:t>p</a:t>
            </a:r>
            <a:r>
              <a:rPr sz="2100" b="1" i="1" spc="-7" baseline="3968" dirty="0">
                <a:latin typeface="Times New Roman"/>
                <a:cs typeface="Times New Roman"/>
              </a:rPr>
              <a:t>)</a:t>
            </a:r>
            <a:endParaRPr sz="2100" baseline="3968">
              <a:latin typeface="Times New Roman"/>
              <a:cs typeface="Times New Roman"/>
            </a:endParaRPr>
          </a:p>
          <a:p>
            <a:pPr marL="452755" indent="-304800">
              <a:lnSpc>
                <a:spcPts val="1760"/>
              </a:lnSpc>
              <a:spcBef>
                <a:spcPts val="919"/>
              </a:spcBef>
              <a:buSzPct val="103030"/>
              <a:buFont typeface="Symbol"/>
              <a:buChar char=""/>
              <a:tabLst>
                <a:tab pos="452755" algn="l"/>
                <a:tab pos="453390" algn="l"/>
              </a:tabLst>
            </a:pPr>
            <a:r>
              <a:rPr sz="1650" spc="30" dirty="0">
                <a:latin typeface="Symbol"/>
                <a:cs typeface="Symbol"/>
              </a:rPr>
              <a:t></a:t>
            </a:r>
            <a:r>
              <a:rPr sz="1650" spc="30" dirty="0">
                <a:latin typeface="Times New Roman"/>
                <a:cs typeface="Times New Roman"/>
              </a:rPr>
              <a:t> </a:t>
            </a:r>
            <a:r>
              <a:rPr sz="1650" i="1" spc="25" dirty="0">
                <a:latin typeface="Times New Roman"/>
                <a:cs typeface="Times New Roman"/>
              </a:rPr>
              <a:t>p</a:t>
            </a:r>
            <a:r>
              <a:rPr sz="1650" i="1" spc="-35" dirty="0">
                <a:latin typeface="Times New Roman"/>
                <a:cs typeface="Times New Roman"/>
              </a:rPr>
              <a:t> </a:t>
            </a:r>
            <a:r>
              <a:rPr sz="1650" i="1" spc="5" dirty="0">
                <a:latin typeface="Times New Roman"/>
                <a:cs typeface="Times New Roman"/>
              </a:rPr>
              <a:t>e</a:t>
            </a:r>
            <a:r>
              <a:rPr sz="1700" i="1" spc="5" dirty="0">
                <a:latin typeface="Symbol"/>
                <a:cs typeface="Symbol"/>
              </a:rPr>
              <a:t></a:t>
            </a:r>
            <a:endParaRPr sz="1700">
              <a:latin typeface="Symbol"/>
              <a:cs typeface="Symbol"/>
            </a:endParaRPr>
          </a:p>
          <a:p>
            <a:pPr marR="994410" algn="ctr">
              <a:lnSpc>
                <a:spcPts val="860"/>
              </a:lnSpc>
              <a:tabLst>
                <a:tab pos="452120" algn="l"/>
                <a:tab pos="765175" algn="l"/>
              </a:tabLst>
            </a:pPr>
            <a:r>
              <a:rPr sz="950" i="1" spc="20" dirty="0">
                <a:latin typeface="Times New Roman"/>
                <a:cs typeface="Times New Roman"/>
              </a:rPr>
              <a:t>p	p	p</a:t>
            </a:r>
            <a:endParaRPr sz="950">
              <a:latin typeface="Times New Roman"/>
              <a:cs typeface="Times New Roman"/>
            </a:endParaRPr>
          </a:p>
          <a:p>
            <a:pPr marL="81915">
              <a:lnSpc>
                <a:spcPct val="100000"/>
              </a:lnSpc>
              <a:spcBef>
                <a:spcPts val="894"/>
              </a:spcBef>
              <a:tabLst>
                <a:tab pos="626110" algn="l"/>
              </a:tabLst>
            </a:pPr>
            <a:r>
              <a:rPr sz="1400" spc="-5" dirty="0">
                <a:latin typeface="Times New Roman"/>
                <a:cs typeface="Times New Roman"/>
              </a:rPr>
              <a:t>and</a:t>
            </a:r>
            <a:r>
              <a:rPr sz="1400" spc="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if	</a:t>
            </a:r>
            <a:r>
              <a:rPr sz="1400" i="1" spc="-5" dirty="0">
                <a:latin typeface="Times New Roman"/>
                <a:cs typeface="Times New Roman"/>
              </a:rPr>
              <a:t>p</a:t>
            </a:r>
            <a:r>
              <a:rPr sz="1350" i="1" spc="-7" baseline="-9259" dirty="0">
                <a:latin typeface="Times New Roman"/>
                <a:cs typeface="Times New Roman"/>
              </a:rPr>
              <a:t>p</a:t>
            </a:r>
            <a:r>
              <a:rPr sz="1400" spc="-5" dirty="0">
                <a:latin typeface="Times New Roman"/>
                <a:cs typeface="Times New Roman"/>
              </a:rPr>
              <a:t>=</a:t>
            </a:r>
            <a:r>
              <a:rPr sz="1400" i="1" spc="-5" dirty="0">
                <a:latin typeface="Times New Roman"/>
                <a:cs typeface="Times New Roman"/>
              </a:rPr>
              <a:t>N</a:t>
            </a:r>
            <a:r>
              <a:rPr sz="1350" i="1" spc="-7" baseline="-9259" dirty="0">
                <a:latin typeface="Times New Roman"/>
                <a:cs typeface="Times New Roman"/>
              </a:rPr>
              <a:t>A</a:t>
            </a:r>
            <a:r>
              <a:rPr sz="1350" i="1" spc="22" baseline="-9259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then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550">
              <a:latin typeface="Times New Roman"/>
              <a:cs typeface="Times New Roman"/>
            </a:endParaRPr>
          </a:p>
          <a:p>
            <a:pPr marL="453390" indent="-305435">
              <a:lnSpc>
                <a:spcPts val="1760"/>
              </a:lnSpc>
              <a:buSzPct val="103030"/>
              <a:buFont typeface="Symbol"/>
              <a:buChar char=""/>
              <a:tabLst>
                <a:tab pos="453390" algn="l"/>
                <a:tab pos="454025" algn="l"/>
              </a:tabLst>
            </a:pPr>
            <a:r>
              <a:rPr sz="1650" spc="30" dirty="0">
                <a:latin typeface="Symbol"/>
                <a:cs typeface="Symbol"/>
              </a:rPr>
              <a:t></a:t>
            </a:r>
            <a:r>
              <a:rPr sz="1650" spc="30" dirty="0">
                <a:latin typeface="Times New Roman"/>
                <a:cs typeface="Times New Roman"/>
              </a:rPr>
              <a:t> </a:t>
            </a:r>
            <a:r>
              <a:rPr sz="1650" i="1" spc="35" dirty="0">
                <a:latin typeface="Times New Roman"/>
                <a:cs typeface="Times New Roman"/>
              </a:rPr>
              <a:t>N</a:t>
            </a:r>
            <a:r>
              <a:rPr sz="1650" i="1" spc="395" dirty="0">
                <a:latin typeface="Times New Roman"/>
                <a:cs typeface="Times New Roman"/>
              </a:rPr>
              <a:t> </a:t>
            </a:r>
            <a:r>
              <a:rPr sz="1650" i="1" spc="5" dirty="0">
                <a:latin typeface="Times New Roman"/>
                <a:cs typeface="Times New Roman"/>
              </a:rPr>
              <a:t>e</a:t>
            </a:r>
            <a:r>
              <a:rPr sz="1700" i="1" spc="5" dirty="0">
                <a:latin typeface="Symbol"/>
                <a:cs typeface="Symbol"/>
              </a:rPr>
              <a:t></a:t>
            </a:r>
            <a:endParaRPr sz="1700">
              <a:latin typeface="Symbol"/>
              <a:cs typeface="Symbol"/>
            </a:endParaRPr>
          </a:p>
          <a:p>
            <a:pPr marR="957580" algn="ctr">
              <a:lnSpc>
                <a:spcPts val="860"/>
              </a:lnSpc>
              <a:tabLst>
                <a:tab pos="479425" algn="l"/>
                <a:tab pos="801370" algn="l"/>
              </a:tabLst>
            </a:pPr>
            <a:r>
              <a:rPr sz="950" i="1" spc="20" dirty="0">
                <a:latin typeface="Times New Roman"/>
                <a:cs typeface="Times New Roman"/>
              </a:rPr>
              <a:t>p	</a:t>
            </a:r>
            <a:r>
              <a:rPr sz="950" i="1" spc="25" dirty="0">
                <a:latin typeface="Times New Roman"/>
                <a:cs typeface="Times New Roman"/>
              </a:rPr>
              <a:t>A	</a:t>
            </a:r>
            <a:r>
              <a:rPr sz="950" i="1" spc="20" dirty="0">
                <a:latin typeface="Times New Roman"/>
                <a:cs typeface="Times New Roman"/>
              </a:rPr>
              <a:t>p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470860" y="9179748"/>
            <a:ext cx="1023619" cy="36385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ts val="1760"/>
              </a:lnSpc>
              <a:spcBef>
                <a:spcPts val="135"/>
              </a:spcBef>
              <a:tabLst>
                <a:tab pos="316865" algn="l"/>
              </a:tabLst>
            </a:pPr>
            <a:r>
              <a:rPr sz="1700" i="1" spc="5" dirty="0">
                <a:latin typeface="Symbol"/>
                <a:cs typeface="Symbol"/>
              </a:rPr>
              <a:t></a:t>
            </a:r>
            <a:r>
              <a:rPr sz="1700" spc="5" dirty="0">
                <a:latin typeface="Times New Roman"/>
                <a:cs typeface="Times New Roman"/>
              </a:rPr>
              <a:t>	</a:t>
            </a:r>
            <a:r>
              <a:rPr sz="1650" spc="30" dirty="0">
                <a:latin typeface="Symbol"/>
                <a:cs typeface="Symbol"/>
              </a:rPr>
              <a:t></a:t>
            </a:r>
            <a:r>
              <a:rPr sz="1650" spc="30" dirty="0">
                <a:latin typeface="Times New Roman"/>
                <a:cs typeface="Times New Roman"/>
              </a:rPr>
              <a:t> </a:t>
            </a:r>
            <a:r>
              <a:rPr sz="1650" i="1" spc="25" dirty="0">
                <a:latin typeface="Times New Roman"/>
                <a:cs typeface="Times New Roman"/>
              </a:rPr>
              <a:t>p</a:t>
            </a:r>
            <a:r>
              <a:rPr sz="1650" i="1" spc="350" dirty="0">
                <a:latin typeface="Times New Roman"/>
                <a:cs typeface="Times New Roman"/>
              </a:rPr>
              <a:t> </a:t>
            </a:r>
            <a:r>
              <a:rPr sz="1650" i="1" spc="5" dirty="0">
                <a:latin typeface="Times New Roman"/>
                <a:cs typeface="Times New Roman"/>
              </a:rPr>
              <a:t>e</a:t>
            </a:r>
            <a:r>
              <a:rPr sz="1700" i="1" spc="5" dirty="0">
                <a:latin typeface="Symbol"/>
                <a:cs typeface="Symbol"/>
              </a:rPr>
              <a:t></a:t>
            </a:r>
            <a:endParaRPr sz="1700">
              <a:latin typeface="Symbol"/>
              <a:cs typeface="Symbol"/>
            </a:endParaRPr>
          </a:p>
          <a:p>
            <a:pPr marL="182245">
              <a:lnSpc>
                <a:spcPts val="860"/>
              </a:lnSpc>
              <a:tabLst>
                <a:tab pos="634365" algn="l"/>
                <a:tab pos="946785" algn="l"/>
              </a:tabLst>
            </a:pPr>
            <a:r>
              <a:rPr sz="950" i="1" spc="20" dirty="0">
                <a:latin typeface="Times New Roman"/>
                <a:cs typeface="Times New Roman"/>
              </a:rPr>
              <a:t>p	p	p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2039276" y="8752500"/>
            <a:ext cx="168275" cy="0"/>
          </a:xfrm>
          <a:custGeom>
            <a:avLst/>
            <a:gdLst/>
            <a:ahLst/>
            <a:cxnLst/>
            <a:rect l="l" t="t" r="r" b="b"/>
            <a:pathLst>
              <a:path w="168275">
                <a:moveTo>
                  <a:pt x="0" y="0"/>
                </a:moveTo>
                <a:lnTo>
                  <a:pt x="168248" y="0"/>
                </a:lnTo>
              </a:path>
            </a:pathLst>
          </a:custGeom>
          <a:ln w="899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2436018" y="8752500"/>
            <a:ext cx="263525" cy="0"/>
          </a:xfrm>
          <a:custGeom>
            <a:avLst/>
            <a:gdLst/>
            <a:ahLst/>
            <a:cxnLst/>
            <a:rect l="l" t="t" r="r" b="b"/>
            <a:pathLst>
              <a:path w="263525">
                <a:moveTo>
                  <a:pt x="0" y="0"/>
                </a:moveTo>
                <a:lnTo>
                  <a:pt x="263031" y="0"/>
                </a:lnTo>
              </a:path>
            </a:pathLst>
          </a:custGeom>
          <a:ln w="899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 txBox="1"/>
          <p:nvPr/>
        </p:nvSpPr>
        <p:spPr>
          <a:xfrm>
            <a:off x="2517202" y="8449959"/>
            <a:ext cx="85725" cy="2768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50" i="1" spc="10" dirty="0">
                <a:latin typeface="Times New Roman"/>
                <a:cs typeface="Times New Roman"/>
              </a:rPr>
              <a:t>l</a:t>
            </a:r>
            <a:endParaRPr sz="1650">
              <a:latin typeface="Times New Roman"/>
              <a:cs typeface="Times New Roman"/>
            </a:endParaRPr>
          </a:p>
        </p:txBody>
      </p:sp>
      <p:sp>
        <p:nvSpPr>
          <p:cNvPr id="18" name="object 1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410"/>
              </a:lnSpc>
            </a:pPr>
            <a:r>
              <a:rPr dirty="0"/>
              <a:t>73</a:t>
            </a:r>
          </a:p>
        </p:txBody>
      </p:sp>
      <p:sp>
        <p:nvSpPr>
          <p:cNvPr id="16" name="object 16"/>
          <p:cNvSpPr txBox="1"/>
          <p:nvPr/>
        </p:nvSpPr>
        <p:spPr>
          <a:xfrm>
            <a:off x="2058003" y="8735852"/>
            <a:ext cx="648970" cy="29083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  <a:tabLst>
                <a:tab pos="375285" algn="l"/>
              </a:tabLst>
            </a:pPr>
            <a:r>
              <a:rPr sz="1650" i="1" spc="30" dirty="0">
                <a:latin typeface="Times New Roman"/>
                <a:cs typeface="Times New Roman"/>
              </a:rPr>
              <a:t>A	</a:t>
            </a:r>
            <a:r>
              <a:rPr sz="1750" i="1" spc="-45" dirty="0">
                <a:latin typeface="Symbol"/>
                <a:cs typeface="Symbol"/>
              </a:rPr>
              <a:t></a:t>
            </a:r>
            <a:r>
              <a:rPr sz="1650" i="1" spc="30" dirty="0">
                <a:latin typeface="Times New Roman"/>
                <a:cs typeface="Times New Roman"/>
              </a:rPr>
              <a:t>A</a:t>
            </a:r>
            <a:endParaRPr sz="1650">
              <a:latin typeface="Times New Roman"/>
              <a:cs typeface="Times New Roman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1494764" y="8570839"/>
            <a:ext cx="900430" cy="29083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650" i="1" spc="30" dirty="0">
                <a:latin typeface="Times New Roman"/>
                <a:cs typeface="Times New Roman"/>
              </a:rPr>
              <a:t>R </a:t>
            </a:r>
            <a:r>
              <a:rPr sz="1650" spc="25" dirty="0">
                <a:latin typeface="Symbol"/>
                <a:cs typeface="Symbol"/>
              </a:rPr>
              <a:t></a:t>
            </a:r>
            <a:r>
              <a:rPr sz="1650" spc="25" dirty="0">
                <a:latin typeface="Times New Roman"/>
                <a:cs typeface="Times New Roman"/>
              </a:rPr>
              <a:t> </a:t>
            </a:r>
            <a:r>
              <a:rPr sz="1750" i="1" spc="-30" dirty="0">
                <a:latin typeface="Symbol"/>
                <a:cs typeface="Symbol"/>
              </a:rPr>
              <a:t></a:t>
            </a:r>
            <a:r>
              <a:rPr sz="1750" i="1" spc="-30" dirty="0">
                <a:latin typeface="Times New Roman"/>
                <a:cs typeface="Times New Roman"/>
              </a:rPr>
              <a:t> </a:t>
            </a:r>
            <a:r>
              <a:rPr sz="2475" i="1" spc="15" baseline="35353" dirty="0">
                <a:latin typeface="Times New Roman"/>
                <a:cs typeface="Times New Roman"/>
              </a:rPr>
              <a:t>l</a:t>
            </a:r>
            <a:r>
              <a:rPr sz="2475" i="1" spc="562" baseline="35353" dirty="0">
                <a:latin typeface="Times New Roman"/>
                <a:cs typeface="Times New Roman"/>
              </a:rPr>
              <a:t> </a:t>
            </a:r>
            <a:r>
              <a:rPr sz="1650" spc="25" dirty="0">
                <a:latin typeface="Symbol"/>
                <a:cs typeface="Symbol"/>
              </a:rPr>
              <a:t></a:t>
            </a:r>
            <a:endParaRPr sz="1650">
              <a:latin typeface="Symbol"/>
              <a:cs typeface="Symbo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298194" y="426211"/>
            <a:ext cx="118935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i="1" spc="-5" dirty="0">
                <a:latin typeface="Times New Roman"/>
                <a:cs typeface="Times New Roman"/>
              </a:rPr>
              <a:t>Electronic</a:t>
            </a:r>
            <a:r>
              <a:rPr sz="1200" b="1" i="1" spc="-25" dirty="0">
                <a:latin typeface="Times New Roman"/>
                <a:cs typeface="Times New Roman"/>
              </a:rPr>
              <a:t> </a:t>
            </a:r>
            <a:r>
              <a:rPr sz="1200" b="1" i="1" spc="-5" dirty="0">
                <a:latin typeface="Times New Roman"/>
                <a:cs typeface="Times New Roman"/>
              </a:rPr>
              <a:t>Physics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672965" y="426211"/>
            <a:ext cx="159385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i="1" spc="-5" dirty="0">
                <a:latin typeface="Times New Roman"/>
                <a:cs typeface="Times New Roman"/>
              </a:rPr>
              <a:t>Dr. Ghusoon Mohsin</a:t>
            </a:r>
            <a:r>
              <a:rPr sz="1200" b="1" i="1" spc="-25" dirty="0">
                <a:latin typeface="Times New Roman"/>
                <a:cs typeface="Times New Roman"/>
              </a:rPr>
              <a:t> </a:t>
            </a:r>
            <a:r>
              <a:rPr sz="1200" b="1" i="1" dirty="0">
                <a:latin typeface="Times New Roman"/>
                <a:cs typeface="Times New Roman"/>
              </a:rPr>
              <a:t>Ali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125016" y="674369"/>
            <a:ext cx="5315585" cy="0"/>
          </a:xfrm>
          <a:custGeom>
            <a:avLst/>
            <a:gdLst/>
            <a:ahLst/>
            <a:cxnLst/>
            <a:rect l="l" t="t" r="r" b="b"/>
            <a:pathLst>
              <a:path w="5315585">
                <a:moveTo>
                  <a:pt x="0" y="0"/>
                </a:moveTo>
                <a:lnTo>
                  <a:pt x="5315077" y="0"/>
                </a:lnTo>
              </a:path>
            </a:pathLst>
          </a:custGeom>
          <a:ln w="38100">
            <a:solidFill>
              <a:srgbClr val="61232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125016" y="641603"/>
            <a:ext cx="5315585" cy="0"/>
          </a:xfrm>
          <a:custGeom>
            <a:avLst/>
            <a:gdLst/>
            <a:ahLst/>
            <a:cxnLst/>
            <a:rect l="l" t="t" r="r" b="b"/>
            <a:pathLst>
              <a:path w="5315585">
                <a:moveTo>
                  <a:pt x="0" y="0"/>
                </a:moveTo>
                <a:lnTo>
                  <a:pt x="5315077" y="0"/>
                </a:lnTo>
              </a:path>
            </a:pathLst>
          </a:custGeom>
          <a:ln w="9144">
            <a:solidFill>
              <a:srgbClr val="61232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1534413" y="1061973"/>
            <a:ext cx="756920" cy="2825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61925">
              <a:lnSpc>
                <a:spcPts val="680"/>
              </a:lnSpc>
              <a:spcBef>
                <a:spcPts val="105"/>
              </a:spcBef>
            </a:pPr>
            <a:r>
              <a:rPr sz="1050" b="1" i="1" dirty="0">
                <a:latin typeface="Times New Roman"/>
                <a:cs typeface="Times New Roman"/>
              </a:rPr>
              <a:t>2</a:t>
            </a:r>
            <a:endParaRPr sz="1050">
              <a:latin typeface="Times New Roman"/>
              <a:cs typeface="Times New Roman"/>
            </a:endParaRPr>
          </a:p>
          <a:p>
            <a:pPr marL="12700">
              <a:lnSpc>
                <a:spcPts val="1340"/>
              </a:lnSpc>
            </a:pPr>
            <a:r>
              <a:rPr sz="2400" b="1" i="1" spc="-7" baseline="3472" dirty="0">
                <a:latin typeface="Times New Roman"/>
                <a:cs typeface="Times New Roman"/>
              </a:rPr>
              <a:t>n</a:t>
            </a:r>
            <a:r>
              <a:rPr sz="1050" b="1" i="1" spc="-5" dirty="0">
                <a:latin typeface="Times New Roman"/>
                <a:cs typeface="Times New Roman"/>
              </a:rPr>
              <a:t>i </a:t>
            </a:r>
            <a:r>
              <a:rPr sz="2400" b="1" i="1" spc="-7" baseline="3472" dirty="0">
                <a:latin typeface="Times New Roman"/>
                <a:cs typeface="Times New Roman"/>
              </a:rPr>
              <a:t>=n</a:t>
            </a:r>
            <a:r>
              <a:rPr sz="1050" b="1" i="1" spc="-5" dirty="0">
                <a:latin typeface="Times New Roman"/>
                <a:cs typeface="Times New Roman"/>
              </a:rPr>
              <a:t>p</a:t>
            </a:r>
            <a:r>
              <a:rPr sz="1050" b="1" i="1" spc="70" dirty="0">
                <a:latin typeface="Times New Roman"/>
                <a:cs typeface="Times New Roman"/>
              </a:rPr>
              <a:t> </a:t>
            </a:r>
            <a:r>
              <a:rPr sz="2400" b="1" i="1" baseline="3472" dirty="0">
                <a:latin typeface="Times New Roman"/>
                <a:cs typeface="Times New Roman"/>
              </a:rPr>
              <a:t>p</a:t>
            </a:r>
            <a:r>
              <a:rPr sz="1050" b="1" i="1" dirty="0">
                <a:latin typeface="Times New Roman"/>
                <a:cs typeface="Times New Roman"/>
              </a:rPr>
              <a:t>p</a:t>
            </a:r>
            <a:endParaRPr sz="105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129080" y="3473931"/>
            <a:ext cx="5304790" cy="1758314"/>
          </a:xfrm>
          <a:prstGeom prst="rect">
            <a:avLst/>
          </a:prstGeom>
        </p:spPr>
        <p:txBody>
          <a:bodyPr vert="horz" wrap="square" lIns="0" tIns="52069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9"/>
              </a:spcBef>
            </a:pPr>
            <a:r>
              <a:rPr sz="1400" b="0" i="1" spc="-15" dirty="0">
                <a:latin typeface="Calibri Light"/>
                <a:cs typeface="Calibri Light"/>
              </a:rPr>
              <a:t>Drift Current</a:t>
            </a:r>
            <a:r>
              <a:rPr sz="1400" b="0" i="1" spc="-5" dirty="0">
                <a:latin typeface="Calibri Light"/>
                <a:cs typeface="Calibri Light"/>
              </a:rPr>
              <a:t> </a:t>
            </a:r>
            <a:r>
              <a:rPr sz="1400" b="0" i="1" spc="-15" dirty="0">
                <a:latin typeface="Calibri Light"/>
                <a:cs typeface="Calibri Light"/>
              </a:rPr>
              <a:t>Density</a:t>
            </a:r>
            <a:r>
              <a:rPr sz="1400" b="0" i="1" dirty="0">
                <a:latin typeface="Calibri Light"/>
                <a:cs typeface="Calibri Light"/>
              </a:rPr>
              <a:t> </a:t>
            </a:r>
            <a:endParaRPr sz="1400">
              <a:latin typeface="Calibri Light"/>
              <a:cs typeface="Calibri Light"/>
            </a:endParaRPr>
          </a:p>
          <a:p>
            <a:pPr marL="12700">
              <a:lnSpc>
                <a:spcPct val="100000"/>
              </a:lnSpc>
              <a:spcBef>
                <a:spcPts val="310"/>
              </a:spcBef>
            </a:pPr>
            <a:r>
              <a:rPr sz="1400" spc="-5" dirty="0">
                <a:latin typeface="Times New Roman"/>
                <a:cs typeface="Times New Roman"/>
              </a:rPr>
              <a:t>An  electric  field  is  applied  </a:t>
            </a:r>
            <a:r>
              <a:rPr sz="1400" dirty="0">
                <a:latin typeface="Times New Roman"/>
                <a:cs typeface="Times New Roman"/>
              </a:rPr>
              <a:t>to  a  </a:t>
            </a:r>
            <a:r>
              <a:rPr sz="1400" spc="-5" dirty="0">
                <a:latin typeface="Times New Roman"/>
                <a:cs typeface="Times New Roman"/>
              </a:rPr>
              <a:t>semiconductor  will  produce  </a:t>
            </a:r>
            <a:r>
              <a:rPr sz="1400" dirty="0">
                <a:latin typeface="Times New Roman"/>
                <a:cs typeface="Times New Roman"/>
              </a:rPr>
              <a:t>force</a:t>
            </a:r>
            <a:r>
              <a:rPr sz="1400" spc="-125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on</a:t>
            </a:r>
            <a:endParaRPr sz="1400">
              <a:latin typeface="Times New Roman"/>
              <a:cs typeface="Times New Roman"/>
            </a:endParaRPr>
          </a:p>
          <a:p>
            <a:pPr marL="12700" marR="5080">
              <a:lnSpc>
                <a:spcPct val="143600"/>
              </a:lnSpc>
            </a:pPr>
            <a:r>
              <a:rPr sz="1400" spc="-5" dirty="0">
                <a:latin typeface="Times New Roman"/>
                <a:cs typeface="Times New Roman"/>
              </a:rPr>
              <a:t>electrons </a:t>
            </a:r>
            <a:r>
              <a:rPr sz="1400" spc="-10" dirty="0">
                <a:latin typeface="Times New Roman"/>
                <a:cs typeface="Times New Roman"/>
              </a:rPr>
              <a:t>and </a:t>
            </a:r>
            <a:r>
              <a:rPr sz="1400" spc="-5" dirty="0">
                <a:latin typeface="Times New Roman"/>
                <a:cs typeface="Times New Roman"/>
              </a:rPr>
              <a:t>holes so that they will experience </a:t>
            </a:r>
            <a:r>
              <a:rPr sz="1400" dirty="0">
                <a:latin typeface="Times New Roman"/>
                <a:cs typeface="Times New Roman"/>
              </a:rPr>
              <a:t>a </a:t>
            </a:r>
            <a:r>
              <a:rPr sz="1400" spc="-5" dirty="0">
                <a:latin typeface="Times New Roman"/>
                <a:cs typeface="Times New Roman"/>
              </a:rPr>
              <a:t>net acceleration and net  movement.</a:t>
            </a:r>
            <a:r>
              <a:rPr sz="1400" spc="55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This</a:t>
            </a:r>
            <a:r>
              <a:rPr sz="1400" spc="7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net</a:t>
            </a:r>
            <a:r>
              <a:rPr sz="1400" spc="5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movement</a:t>
            </a:r>
            <a:r>
              <a:rPr sz="1400" spc="7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of</a:t>
            </a:r>
            <a:r>
              <a:rPr sz="1400" spc="6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charge</a:t>
            </a:r>
            <a:r>
              <a:rPr sz="1400" spc="5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due</a:t>
            </a:r>
            <a:r>
              <a:rPr sz="1400" spc="6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to</a:t>
            </a:r>
            <a:r>
              <a:rPr sz="1400" spc="70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an</a:t>
            </a:r>
            <a:r>
              <a:rPr sz="1400" spc="7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electric</a:t>
            </a:r>
            <a:r>
              <a:rPr sz="1400" spc="60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field</a:t>
            </a:r>
            <a:r>
              <a:rPr sz="1400" spc="7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is</a:t>
            </a:r>
            <a:r>
              <a:rPr sz="1400" spc="65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called</a:t>
            </a:r>
            <a:endParaRPr sz="1400">
              <a:latin typeface="Times New Roman"/>
              <a:cs typeface="Times New Roman"/>
            </a:endParaRPr>
          </a:p>
          <a:p>
            <a:pPr marL="12700" marR="1257935">
              <a:lnSpc>
                <a:spcPct val="143600"/>
              </a:lnSpc>
              <a:spcBef>
                <a:spcPts val="15"/>
              </a:spcBef>
            </a:pPr>
            <a:r>
              <a:rPr sz="1400" b="1" i="1" spc="-5" dirty="0">
                <a:latin typeface="Times New Roman"/>
                <a:cs typeface="Times New Roman"/>
              </a:rPr>
              <a:t>drift</a:t>
            </a:r>
            <a:r>
              <a:rPr sz="1400" spc="-5" dirty="0">
                <a:latin typeface="Times New Roman"/>
                <a:cs typeface="Times New Roman"/>
              </a:rPr>
              <a:t>. The net drift </a:t>
            </a:r>
            <a:r>
              <a:rPr sz="1400" dirty="0">
                <a:latin typeface="Times New Roman"/>
                <a:cs typeface="Times New Roman"/>
              </a:rPr>
              <a:t>of charge </a:t>
            </a:r>
            <a:r>
              <a:rPr sz="1400" spc="-5" dirty="0">
                <a:latin typeface="Times New Roman"/>
                <a:cs typeface="Times New Roman"/>
              </a:rPr>
              <a:t>gives rise to </a:t>
            </a:r>
            <a:r>
              <a:rPr sz="1400" dirty="0">
                <a:latin typeface="Times New Roman"/>
                <a:cs typeface="Times New Roman"/>
              </a:rPr>
              <a:t>a </a:t>
            </a:r>
            <a:r>
              <a:rPr sz="1400" b="1" i="1" spc="-5" dirty="0">
                <a:latin typeface="Times New Roman"/>
                <a:cs typeface="Times New Roman"/>
              </a:rPr>
              <a:t>drift current</a:t>
            </a:r>
            <a:r>
              <a:rPr sz="1400" spc="-5" dirty="0">
                <a:latin typeface="Times New Roman"/>
                <a:cs typeface="Times New Roman"/>
              </a:rPr>
              <a:t>.  The current density </a:t>
            </a:r>
            <a:r>
              <a:rPr sz="1400" dirty="0">
                <a:latin typeface="Times New Roman"/>
                <a:cs typeface="Times New Roman"/>
              </a:rPr>
              <a:t>due </a:t>
            </a:r>
            <a:r>
              <a:rPr sz="1400" spc="-5" dirty="0">
                <a:latin typeface="Times New Roman"/>
                <a:cs typeface="Times New Roman"/>
              </a:rPr>
              <a:t>to electrons</a:t>
            </a:r>
            <a:r>
              <a:rPr sz="1400" spc="-1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drift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807335" y="5707760"/>
            <a:ext cx="2927350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spc="-5" dirty="0">
                <a:latin typeface="Times New Roman"/>
                <a:cs typeface="Times New Roman"/>
              </a:rPr>
              <a:t>The current density </a:t>
            </a:r>
            <a:r>
              <a:rPr sz="1400" dirty="0">
                <a:latin typeface="Times New Roman"/>
                <a:cs typeface="Times New Roman"/>
              </a:rPr>
              <a:t>due </a:t>
            </a:r>
            <a:r>
              <a:rPr sz="1400" spc="-5" dirty="0">
                <a:latin typeface="Times New Roman"/>
                <a:cs typeface="Times New Roman"/>
              </a:rPr>
              <a:t>to electrons</a:t>
            </a:r>
            <a:r>
              <a:rPr sz="1400" spc="-15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drift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679493" y="5474001"/>
            <a:ext cx="989965" cy="36830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algn="ctr">
              <a:lnSpc>
                <a:spcPts val="1820"/>
              </a:lnSpc>
              <a:spcBef>
                <a:spcPts val="110"/>
              </a:spcBef>
              <a:tabLst>
                <a:tab pos="243840" algn="l"/>
              </a:tabLst>
            </a:pPr>
            <a:r>
              <a:rPr sz="1650" i="1" spc="45" dirty="0">
                <a:latin typeface="Times New Roman"/>
                <a:cs typeface="Times New Roman"/>
              </a:rPr>
              <a:t>J	</a:t>
            </a:r>
            <a:r>
              <a:rPr sz="1650" spc="55" dirty="0">
                <a:latin typeface="Symbol"/>
                <a:cs typeface="Symbol"/>
              </a:rPr>
              <a:t></a:t>
            </a:r>
            <a:r>
              <a:rPr sz="1650" spc="55" dirty="0">
                <a:latin typeface="Times New Roman"/>
                <a:cs typeface="Times New Roman"/>
              </a:rPr>
              <a:t> </a:t>
            </a:r>
            <a:r>
              <a:rPr sz="1650" i="1" spc="15" dirty="0">
                <a:latin typeface="Times New Roman"/>
                <a:cs typeface="Times New Roman"/>
              </a:rPr>
              <a:t>ne</a:t>
            </a:r>
            <a:r>
              <a:rPr sz="1750" i="1" spc="15" dirty="0">
                <a:latin typeface="Symbol"/>
                <a:cs typeface="Symbol"/>
              </a:rPr>
              <a:t></a:t>
            </a:r>
            <a:r>
              <a:rPr sz="1750" i="1" spc="15" dirty="0">
                <a:latin typeface="Times New Roman"/>
                <a:cs typeface="Times New Roman"/>
              </a:rPr>
              <a:t> </a:t>
            </a:r>
            <a:r>
              <a:rPr sz="1650" i="1" spc="65" dirty="0">
                <a:latin typeface="Times New Roman"/>
                <a:cs typeface="Times New Roman"/>
              </a:rPr>
              <a:t>E</a:t>
            </a:r>
            <a:endParaRPr sz="1650">
              <a:latin typeface="Times New Roman"/>
              <a:cs typeface="Times New Roman"/>
            </a:endParaRPr>
          </a:p>
          <a:p>
            <a:pPr marR="31115" algn="ctr">
              <a:lnSpc>
                <a:spcPts val="860"/>
              </a:lnSpc>
              <a:tabLst>
                <a:tab pos="635635" algn="l"/>
              </a:tabLst>
            </a:pPr>
            <a:r>
              <a:rPr sz="950" i="1" spc="35" dirty="0">
                <a:latin typeface="Times New Roman"/>
                <a:cs typeface="Times New Roman"/>
              </a:rPr>
              <a:t>n	n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129080" y="6167902"/>
            <a:ext cx="5184775" cy="335851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R="1238885" algn="ctr">
              <a:lnSpc>
                <a:spcPts val="1760"/>
              </a:lnSpc>
              <a:spcBef>
                <a:spcPts val="135"/>
              </a:spcBef>
              <a:tabLst>
                <a:tab pos="260350" algn="l"/>
              </a:tabLst>
            </a:pPr>
            <a:r>
              <a:rPr sz="1650" i="1" spc="25" dirty="0">
                <a:latin typeface="Times New Roman"/>
                <a:cs typeface="Times New Roman"/>
              </a:rPr>
              <a:t>J	</a:t>
            </a:r>
            <a:r>
              <a:rPr sz="1650" spc="30" dirty="0">
                <a:latin typeface="Symbol"/>
                <a:cs typeface="Symbol"/>
              </a:rPr>
              <a:t></a:t>
            </a:r>
            <a:r>
              <a:rPr sz="1650" spc="30" dirty="0">
                <a:latin typeface="Times New Roman"/>
                <a:cs typeface="Times New Roman"/>
              </a:rPr>
              <a:t>  </a:t>
            </a:r>
            <a:r>
              <a:rPr sz="1650" i="1" spc="15" dirty="0">
                <a:latin typeface="Times New Roman"/>
                <a:cs typeface="Times New Roman"/>
              </a:rPr>
              <a:t>pe</a:t>
            </a:r>
            <a:r>
              <a:rPr sz="1700" i="1" spc="15" dirty="0">
                <a:latin typeface="Symbol"/>
                <a:cs typeface="Symbol"/>
              </a:rPr>
              <a:t></a:t>
            </a:r>
            <a:r>
              <a:rPr sz="1700" i="1" spc="70" dirty="0">
                <a:latin typeface="Times New Roman"/>
                <a:cs typeface="Times New Roman"/>
              </a:rPr>
              <a:t> </a:t>
            </a:r>
            <a:r>
              <a:rPr sz="1650" i="1" spc="35" dirty="0">
                <a:latin typeface="Times New Roman"/>
                <a:cs typeface="Times New Roman"/>
              </a:rPr>
              <a:t>E</a:t>
            </a:r>
            <a:endParaRPr sz="1650">
              <a:latin typeface="Times New Roman"/>
              <a:cs typeface="Times New Roman"/>
            </a:endParaRPr>
          </a:p>
          <a:p>
            <a:pPr marR="1262380" algn="ctr">
              <a:lnSpc>
                <a:spcPts val="860"/>
              </a:lnSpc>
              <a:tabLst>
                <a:tab pos="677545" algn="l"/>
              </a:tabLst>
            </a:pPr>
            <a:r>
              <a:rPr sz="950" i="1" spc="20" dirty="0">
                <a:latin typeface="Times New Roman"/>
                <a:cs typeface="Times New Roman"/>
              </a:rPr>
              <a:t>p	p</a:t>
            </a:r>
            <a:endParaRPr sz="9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625"/>
              </a:spcBef>
            </a:pPr>
            <a:r>
              <a:rPr sz="1400" spc="-5" dirty="0">
                <a:latin typeface="Times New Roman"/>
                <a:cs typeface="Times New Roman"/>
              </a:rPr>
              <a:t>The total current density </a:t>
            </a:r>
            <a:r>
              <a:rPr sz="1400" dirty="0">
                <a:latin typeface="Times New Roman"/>
                <a:cs typeface="Times New Roman"/>
              </a:rPr>
              <a:t>due to </a:t>
            </a:r>
            <a:r>
              <a:rPr sz="1400" spc="-5" dirty="0">
                <a:latin typeface="Times New Roman"/>
                <a:cs typeface="Times New Roman"/>
              </a:rPr>
              <a:t>electrons and holes</a:t>
            </a:r>
            <a:r>
              <a:rPr sz="140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drift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850">
              <a:latin typeface="Times New Roman"/>
              <a:cs typeface="Times New Roman"/>
            </a:endParaRPr>
          </a:p>
          <a:p>
            <a:pPr marL="563245">
              <a:lnSpc>
                <a:spcPts val="1760"/>
              </a:lnSpc>
              <a:spcBef>
                <a:spcPts val="5"/>
              </a:spcBef>
              <a:tabLst>
                <a:tab pos="1150620" algn="l"/>
                <a:tab pos="1586865" algn="l"/>
              </a:tabLst>
            </a:pPr>
            <a:r>
              <a:rPr sz="1650" i="1" spc="30" dirty="0">
                <a:latin typeface="Times New Roman"/>
                <a:cs typeface="Times New Roman"/>
              </a:rPr>
              <a:t>J</a:t>
            </a:r>
            <a:r>
              <a:rPr sz="1650" i="1" spc="175" dirty="0">
                <a:latin typeface="Times New Roman"/>
                <a:cs typeface="Times New Roman"/>
              </a:rPr>
              <a:t> </a:t>
            </a:r>
            <a:r>
              <a:rPr sz="1650" spc="35" dirty="0">
                <a:latin typeface="Symbol"/>
                <a:cs typeface="Symbol"/>
              </a:rPr>
              <a:t></a:t>
            </a:r>
            <a:r>
              <a:rPr sz="1650" spc="50" dirty="0">
                <a:latin typeface="Times New Roman"/>
                <a:cs typeface="Times New Roman"/>
              </a:rPr>
              <a:t> </a:t>
            </a:r>
            <a:r>
              <a:rPr sz="1650" i="1" spc="30" dirty="0">
                <a:latin typeface="Times New Roman"/>
                <a:cs typeface="Times New Roman"/>
              </a:rPr>
              <a:t>J	</a:t>
            </a:r>
            <a:r>
              <a:rPr sz="1650" spc="35" dirty="0">
                <a:latin typeface="Symbol"/>
                <a:cs typeface="Symbol"/>
              </a:rPr>
              <a:t></a:t>
            </a:r>
            <a:r>
              <a:rPr sz="1650" spc="10" dirty="0">
                <a:latin typeface="Times New Roman"/>
                <a:cs typeface="Times New Roman"/>
              </a:rPr>
              <a:t> </a:t>
            </a:r>
            <a:r>
              <a:rPr sz="1650" i="1" spc="30" dirty="0">
                <a:latin typeface="Times New Roman"/>
                <a:cs typeface="Times New Roman"/>
              </a:rPr>
              <a:t>J	</a:t>
            </a:r>
            <a:r>
              <a:rPr sz="1650" spc="35" dirty="0">
                <a:latin typeface="Symbol"/>
                <a:cs typeface="Symbol"/>
              </a:rPr>
              <a:t></a:t>
            </a:r>
            <a:r>
              <a:rPr sz="1650" spc="35" dirty="0">
                <a:latin typeface="Times New Roman"/>
                <a:cs typeface="Times New Roman"/>
              </a:rPr>
              <a:t> </a:t>
            </a:r>
            <a:r>
              <a:rPr sz="1650" i="1" spc="15" dirty="0">
                <a:latin typeface="Times New Roman"/>
                <a:cs typeface="Times New Roman"/>
              </a:rPr>
              <a:t>ne</a:t>
            </a:r>
            <a:r>
              <a:rPr sz="1700" i="1" spc="15" dirty="0">
                <a:latin typeface="Symbol"/>
                <a:cs typeface="Symbol"/>
              </a:rPr>
              <a:t></a:t>
            </a:r>
            <a:r>
              <a:rPr sz="1700" i="1" spc="15" dirty="0">
                <a:latin typeface="Times New Roman"/>
                <a:cs typeface="Times New Roman"/>
              </a:rPr>
              <a:t> </a:t>
            </a:r>
            <a:r>
              <a:rPr sz="1650" i="1" spc="40" dirty="0">
                <a:latin typeface="Times New Roman"/>
                <a:cs typeface="Times New Roman"/>
              </a:rPr>
              <a:t>E </a:t>
            </a:r>
            <a:r>
              <a:rPr sz="1650" spc="35" dirty="0">
                <a:latin typeface="Symbol"/>
                <a:cs typeface="Symbol"/>
              </a:rPr>
              <a:t></a:t>
            </a:r>
            <a:r>
              <a:rPr sz="1650" spc="35" dirty="0">
                <a:latin typeface="Times New Roman"/>
                <a:cs typeface="Times New Roman"/>
              </a:rPr>
              <a:t> </a:t>
            </a:r>
            <a:r>
              <a:rPr sz="1650" i="1" spc="15" dirty="0">
                <a:latin typeface="Times New Roman"/>
                <a:cs typeface="Times New Roman"/>
              </a:rPr>
              <a:t>pe</a:t>
            </a:r>
            <a:r>
              <a:rPr sz="1700" i="1" spc="15" dirty="0">
                <a:latin typeface="Symbol"/>
                <a:cs typeface="Symbol"/>
              </a:rPr>
              <a:t></a:t>
            </a:r>
            <a:r>
              <a:rPr sz="1700" i="1" spc="150" dirty="0">
                <a:latin typeface="Times New Roman"/>
                <a:cs typeface="Times New Roman"/>
              </a:rPr>
              <a:t> </a:t>
            </a:r>
            <a:r>
              <a:rPr sz="1650" i="1" spc="40" dirty="0">
                <a:latin typeface="Times New Roman"/>
                <a:cs typeface="Times New Roman"/>
              </a:rPr>
              <a:t>E</a:t>
            </a:r>
            <a:endParaRPr sz="1650">
              <a:latin typeface="Times New Roman"/>
              <a:cs typeface="Times New Roman"/>
            </a:endParaRPr>
          </a:p>
          <a:p>
            <a:pPr marR="1189355" algn="ctr">
              <a:lnSpc>
                <a:spcPts val="860"/>
              </a:lnSpc>
              <a:tabLst>
                <a:tab pos="425450" algn="l"/>
                <a:tab pos="1064260" algn="l"/>
                <a:tab pos="1869439" algn="l"/>
              </a:tabLst>
            </a:pPr>
            <a:r>
              <a:rPr sz="950" i="1" spc="25" dirty="0">
                <a:latin typeface="Times New Roman"/>
                <a:cs typeface="Times New Roman"/>
              </a:rPr>
              <a:t>n	p	n	p</a:t>
            </a:r>
            <a:endParaRPr sz="9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14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400" b="1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Example</a:t>
            </a:r>
            <a:endParaRPr sz="1400">
              <a:latin typeface="Times New Roman"/>
              <a:cs typeface="Times New Roman"/>
            </a:endParaRPr>
          </a:p>
          <a:p>
            <a:pPr marL="12700" marR="5080">
              <a:lnSpc>
                <a:spcPts val="2420"/>
              </a:lnSpc>
              <a:spcBef>
                <a:spcPts val="195"/>
              </a:spcBef>
            </a:pPr>
            <a:r>
              <a:rPr sz="1400" spc="-5" dirty="0">
                <a:latin typeface="Times New Roman"/>
                <a:cs typeface="Times New Roman"/>
              </a:rPr>
              <a:t>Calculate the drift current density </a:t>
            </a:r>
            <a:r>
              <a:rPr sz="1400" dirty="0">
                <a:latin typeface="Times New Roman"/>
                <a:cs typeface="Times New Roman"/>
              </a:rPr>
              <a:t>in a </a:t>
            </a:r>
            <a:r>
              <a:rPr sz="1400" spc="-5" dirty="0">
                <a:latin typeface="Times New Roman"/>
                <a:cs typeface="Times New Roman"/>
              </a:rPr>
              <a:t>gallium </a:t>
            </a:r>
            <a:r>
              <a:rPr sz="1400" dirty="0">
                <a:latin typeface="Times New Roman"/>
                <a:cs typeface="Times New Roman"/>
              </a:rPr>
              <a:t>arsenide </a:t>
            </a:r>
            <a:r>
              <a:rPr sz="1400" spc="-5" dirty="0">
                <a:latin typeface="Times New Roman"/>
                <a:cs typeface="Times New Roman"/>
              </a:rPr>
              <a:t>sample </a:t>
            </a:r>
            <a:r>
              <a:rPr sz="1400" dirty="0">
                <a:latin typeface="Times New Roman"/>
                <a:cs typeface="Times New Roman"/>
              </a:rPr>
              <a:t>at </a:t>
            </a:r>
            <a:r>
              <a:rPr sz="1400" spc="-5" dirty="0">
                <a:latin typeface="Times New Roman"/>
                <a:cs typeface="Times New Roman"/>
              </a:rPr>
              <a:t>T=300  K, with doping concentration </a:t>
            </a:r>
            <a:r>
              <a:rPr sz="1400" dirty="0">
                <a:latin typeface="Times New Roman"/>
                <a:cs typeface="Times New Roman"/>
              </a:rPr>
              <a:t>N</a:t>
            </a:r>
            <a:r>
              <a:rPr sz="1350" baseline="-9259" dirty="0">
                <a:latin typeface="Times New Roman"/>
                <a:cs typeface="Times New Roman"/>
              </a:rPr>
              <a:t>a</a:t>
            </a:r>
            <a:r>
              <a:rPr sz="1400" dirty="0">
                <a:latin typeface="Times New Roman"/>
                <a:cs typeface="Times New Roman"/>
              </a:rPr>
              <a:t>=0, </a:t>
            </a:r>
            <a:r>
              <a:rPr sz="1400" spc="-5" dirty="0">
                <a:latin typeface="Times New Roman"/>
                <a:cs typeface="Times New Roman"/>
              </a:rPr>
              <a:t>N</a:t>
            </a:r>
            <a:r>
              <a:rPr sz="1350" spc="-7" baseline="-9259" dirty="0">
                <a:latin typeface="Times New Roman"/>
                <a:cs typeface="Times New Roman"/>
              </a:rPr>
              <a:t>d</a:t>
            </a:r>
            <a:r>
              <a:rPr sz="1400" spc="-5" dirty="0">
                <a:latin typeface="Times New Roman"/>
                <a:cs typeface="Times New Roman"/>
              </a:rPr>
              <a:t>=10</a:t>
            </a:r>
            <a:r>
              <a:rPr sz="1350" spc="-7" baseline="30864" dirty="0">
                <a:latin typeface="Times New Roman"/>
                <a:cs typeface="Times New Roman"/>
              </a:rPr>
              <a:t>22</a:t>
            </a:r>
            <a:r>
              <a:rPr sz="1400" spc="-5" dirty="0">
                <a:latin typeface="Times New Roman"/>
                <a:cs typeface="Times New Roman"/>
              </a:rPr>
              <a:t>/m</a:t>
            </a:r>
            <a:r>
              <a:rPr sz="1350" spc="-7" baseline="30864" dirty="0">
                <a:latin typeface="Times New Roman"/>
                <a:cs typeface="Times New Roman"/>
              </a:rPr>
              <a:t>3</a:t>
            </a:r>
            <a:r>
              <a:rPr sz="1400" spc="-5" dirty="0">
                <a:latin typeface="Times New Roman"/>
                <a:cs typeface="Times New Roman"/>
              </a:rPr>
              <a:t>,</a:t>
            </a:r>
            <a:r>
              <a:rPr sz="1400" spc="3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µ</a:t>
            </a:r>
            <a:r>
              <a:rPr sz="1350" spc="-7" baseline="-9259" dirty="0">
                <a:latin typeface="Times New Roman"/>
                <a:cs typeface="Times New Roman"/>
              </a:rPr>
              <a:t>n</a:t>
            </a:r>
            <a:r>
              <a:rPr sz="1400" spc="-5" dirty="0">
                <a:latin typeface="Times New Roman"/>
                <a:cs typeface="Times New Roman"/>
              </a:rPr>
              <a:t>=0.85m</a:t>
            </a:r>
            <a:r>
              <a:rPr sz="1350" spc="-7" baseline="30864" dirty="0">
                <a:latin typeface="Times New Roman"/>
                <a:cs typeface="Times New Roman"/>
              </a:rPr>
              <a:t>2</a:t>
            </a:r>
            <a:r>
              <a:rPr sz="1400" spc="-5" dirty="0">
                <a:latin typeface="Times New Roman"/>
                <a:cs typeface="Times New Roman"/>
              </a:rPr>
              <a:t>/V.s,</a:t>
            </a: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30"/>
              </a:spcBef>
            </a:pPr>
            <a:r>
              <a:rPr sz="1400" spc="-5" dirty="0">
                <a:latin typeface="Times New Roman"/>
                <a:cs typeface="Times New Roman"/>
              </a:rPr>
              <a:t>µ</a:t>
            </a:r>
            <a:r>
              <a:rPr sz="1350" spc="-7" baseline="-9259" dirty="0">
                <a:latin typeface="Times New Roman"/>
                <a:cs typeface="Times New Roman"/>
              </a:rPr>
              <a:t>p</a:t>
            </a:r>
            <a:r>
              <a:rPr sz="1400" spc="-5" dirty="0">
                <a:latin typeface="Times New Roman"/>
                <a:cs typeface="Times New Roman"/>
              </a:rPr>
              <a:t>=0.04m</a:t>
            </a:r>
            <a:r>
              <a:rPr sz="1350" spc="-7" baseline="30864" dirty="0">
                <a:latin typeface="Times New Roman"/>
                <a:cs typeface="Times New Roman"/>
              </a:rPr>
              <a:t>2</a:t>
            </a:r>
            <a:r>
              <a:rPr sz="1400" spc="-5" dirty="0">
                <a:latin typeface="Times New Roman"/>
                <a:cs typeface="Times New Roman"/>
              </a:rPr>
              <a:t>/V.s, E=10 V/cm,</a:t>
            </a:r>
            <a:r>
              <a:rPr sz="140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n</a:t>
            </a:r>
            <a:r>
              <a:rPr sz="1350" spc="-7" baseline="-9259" dirty="0">
                <a:latin typeface="Times New Roman"/>
                <a:cs typeface="Times New Roman"/>
              </a:rPr>
              <a:t>i</a:t>
            </a:r>
            <a:r>
              <a:rPr sz="1400" spc="-5" dirty="0">
                <a:latin typeface="Times New Roman"/>
                <a:cs typeface="Times New Roman"/>
              </a:rPr>
              <a:t>=2.2×10</a:t>
            </a:r>
            <a:r>
              <a:rPr sz="1350" spc="-7" baseline="30864" dirty="0">
                <a:latin typeface="Times New Roman"/>
                <a:cs typeface="Times New Roman"/>
              </a:rPr>
              <a:t>17</a:t>
            </a:r>
            <a:r>
              <a:rPr sz="1400" spc="-5" dirty="0">
                <a:latin typeface="Times New Roman"/>
                <a:cs typeface="Times New Roman"/>
              </a:rPr>
              <a:t>/m</a:t>
            </a:r>
            <a:r>
              <a:rPr sz="1350" spc="-7" baseline="30864" dirty="0">
                <a:latin typeface="Times New Roman"/>
                <a:cs typeface="Times New Roman"/>
              </a:rPr>
              <a:t>3</a:t>
            </a:r>
            <a:r>
              <a:rPr sz="1400" spc="-5" dirty="0">
                <a:latin typeface="Times New Roman"/>
                <a:cs typeface="Times New Roman"/>
              </a:rPr>
              <a:t>.</a:t>
            </a: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735"/>
              </a:spcBef>
            </a:pPr>
            <a:r>
              <a:rPr sz="1400" b="1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Solution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1508880" y="1801625"/>
            <a:ext cx="353695" cy="0"/>
          </a:xfrm>
          <a:custGeom>
            <a:avLst/>
            <a:gdLst/>
            <a:ahLst/>
            <a:cxnLst/>
            <a:rect l="l" t="t" r="r" b="b"/>
            <a:pathLst>
              <a:path w="353694">
                <a:moveTo>
                  <a:pt x="0" y="0"/>
                </a:moveTo>
                <a:lnTo>
                  <a:pt x="353564" y="0"/>
                </a:lnTo>
              </a:path>
            </a:pathLst>
          </a:custGeom>
          <a:ln w="849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1057903" y="1629945"/>
            <a:ext cx="137160" cy="28003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1650" i="1" spc="50" dirty="0">
                <a:latin typeface="Times New Roman"/>
                <a:cs typeface="Times New Roman"/>
              </a:rPr>
              <a:t>p</a:t>
            </a:r>
            <a:endParaRPr sz="1650">
              <a:latin typeface="Times New Roman"/>
              <a:cs typeface="Times New Roman"/>
            </a:endParaRPr>
          </a:p>
        </p:txBody>
      </p:sp>
      <p:sp>
        <p:nvSpPr>
          <p:cNvPr id="23" name="object 2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410"/>
              </a:lnSpc>
            </a:pPr>
            <a:r>
              <a:rPr dirty="0"/>
              <a:t>74</a:t>
            </a:r>
          </a:p>
        </p:txBody>
      </p:sp>
      <p:sp>
        <p:nvSpPr>
          <p:cNvPr id="13" name="object 13"/>
          <p:cNvSpPr txBox="1"/>
          <p:nvPr/>
        </p:nvSpPr>
        <p:spPr>
          <a:xfrm>
            <a:off x="1751663" y="1935744"/>
            <a:ext cx="90805" cy="17399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950" i="1" spc="35" dirty="0">
                <a:latin typeface="Times New Roman"/>
                <a:cs typeface="Times New Roman"/>
              </a:rPr>
              <a:t>p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1183188" y="1770856"/>
            <a:ext cx="90805" cy="17399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950" i="1" spc="35" dirty="0">
                <a:latin typeface="Times New Roman"/>
                <a:cs typeface="Times New Roman"/>
              </a:rPr>
              <a:t>p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908593" y="1629945"/>
            <a:ext cx="3076575" cy="28003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  <a:tabLst>
                <a:tab pos="718185" algn="l"/>
                <a:tab pos="1593850" algn="l"/>
              </a:tabLst>
            </a:pPr>
            <a:r>
              <a:rPr sz="1650" spc="55" dirty="0">
                <a:latin typeface="Symbol"/>
                <a:cs typeface="Symbol"/>
              </a:rPr>
              <a:t></a:t>
            </a:r>
            <a:r>
              <a:rPr sz="2475" u="sng" spc="82" baseline="35353" dirty="0">
                <a:uFill>
                  <a:solidFill>
                    <a:srgbClr val="000000"/>
                  </a:solidFill>
                </a:uFill>
                <a:latin typeface="Symbol"/>
                <a:cs typeface="Symbol"/>
              </a:rPr>
              <a:t></a:t>
            </a:r>
            <a:r>
              <a:rPr sz="2475" u="sng" spc="112" baseline="35353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100	</a:t>
            </a:r>
            <a:r>
              <a:rPr sz="1650" spc="55" dirty="0">
                <a:latin typeface="Symbol"/>
                <a:cs typeface="Symbol"/>
              </a:rPr>
              <a:t></a:t>
            </a:r>
            <a:r>
              <a:rPr sz="1650" spc="-110" dirty="0">
                <a:latin typeface="Times New Roman"/>
                <a:cs typeface="Times New Roman"/>
              </a:rPr>
              <a:t> </a:t>
            </a:r>
            <a:r>
              <a:rPr sz="1650" spc="60" dirty="0">
                <a:latin typeface="Times New Roman"/>
                <a:cs typeface="Times New Roman"/>
              </a:rPr>
              <a:t>3.46</a:t>
            </a:r>
            <a:r>
              <a:rPr sz="1650" spc="60" dirty="0">
                <a:latin typeface="Symbol"/>
                <a:cs typeface="Symbol"/>
              </a:rPr>
              <a:t></a:t>
            </a:r>
            <a:r>
              <a:rPr sz="1650" spc="60" dirty="0">
                <a:latin typeface="Times New Roman"/>
                <a:cs typeface="Times New Roman"/>
              </a:rPr>
              <a:t>10</a:t>
            </a:r>
            <a:r>
              <a:rPr sz="1425" spc="89" baseline="43859" dirty="0">
                <a:latin typeface="Times New Roman"/>
                <a:cs typeface="Times New Roman"/>
              </a:rPr>
              <a:t>21</a:t>
            </a:r>
            <a:r>
              <a:rPr sz="1425" spc="52" baseline="43859" dirty="0">
                <a:latin typeface="Times New Roman"/>
                <a:cs typeface="Times New Roman"/>
              </a:rPr>
              <a:t> </a:t>
            </a:r>
            <a:r>
              <a:rPr sz="1650" spc="25" dirty="0">
                <a:latin typeface="Times New Roman"/>
                <a:cs typeface="Times New Roman"/>
              </a:rPr>
              <a:t>/</a:t>
            </a:r>
            <a:r>
              <a:rPr sz="1650" spc="-170" dirty="0">
                <a:latin typeface="Times New Roman"/>
                <a:cs typeface="Times New Roman"/>
              </a:rPr>
              <a:t> </a:t>
            </a:r>
            <a:r>
              <a:rPr sz="1650" i="1" spc="60" dirty="0">
                <a:latin typeface="Times New Roman"/>
                <a:cs typeface="Times New Roman"/>
              </a:rPr>
              <a:t>m</a:t>
            </a:r>
            <a:r>
              <a:rPr sz="1425" spc="89" baseline="43859" dirty="0">
                <a:latin typeface="Times New Roman"/>
                <a:cs typeface="Times New Roman"/>
              </a:rPr>
              <a:t>3</a:t>
            </a:r>
            <a:endParaRPr sz="1425" baseline="43859">
              <a:latin typeface="Times New Roman"/>
              <a:cs typeface="Times New Roman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1507772" y="1781813"/>
            <a:ext cx="2019300" cy="29527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  <a:tabLst>
                <a:tab pos="577850" algn="l"/>
              </a:tabLst>
            </a:pPr>
            <a:r>
              <a:rPr sz="1650" i="1" spc="5" dirty="0">
                <a:latin typeface="Times New Roman"/>
                <a:cs typeface="Times New Roman"/>
              </a:rPr>
              <a:t>e</a:t>
            </a:r>
            <a:r>
              <a:rPr sz="1750" i="1" spc="5" dirty="0">
                <a:latin typeface="Symbol"/>
                <a:cs typeface="Symbol"/>
              </a:rPr>
              <a:t></a:t>
            </a:r>
            <a:r>
              <a:rPr sz="1750" spc="5" dirty="0">
                <a:latin typeface="Times New Roman"/>
                <a:cs typeface="Times New Roman"/>
              </a:rPr>
              <a:t>	</a:t>
            </a:r>
            <a:r>
              <a:rPr sz="1650" spc="30" dirty="0">
                <a:latin typeface="Times New Roman"/>
                <a:cs typeface="Times New Roman"/>
              </a:rPr>
              <a:t>1.6</a:t>
            </a:r>
            <a:r>
              <a:rPr sz="1650" spc="-275" dirty="0">
                <a:latin typeface="Times New Roman"/>
                <a:cs typeface="Times New Roman"/>
              </a:rPr>
              <a:t> </a:t>
            </a:r>
            <a:r>
              <a:rPr sz="1650" spc="40" dirty="0">
                <a:latin typeface="Symbol"/>
                <a:cs typeface="Symbol"/>
              </a:rPr>
              <a:t></a:t>
            </a:r>
            <a:r>
              <a:rPr sz="1650" spc="40" dirty="0">
                <a:latin typeface="Times New Roman"/>
                <a:cs typeface="Times New Roman"/>
              </a:rPr>
              <a:t>10</a:t>
            </a:r>
            <a:r>
              <a:rPr sz="1425" spc="60" baseline="43859" dirty="0">
                <a:latin typeface="Symbol"/>
                <a:cs typeface="Symbol"/>
              </a:rPr>
              <a:t></a:t>
            </a:r>
            <a:r>
              <a:rPr sz="1425" spc="60" baseline="43859" dirty="0">
                <a:latin typeface="Times New Roman"/>
                <a:cs typeface="Times New Roman"/>
              </a:rPr>
              <a:t>19</a:t>
            </a:r>
            <a:r>
              <a:rPr sz="1425" spc="97" baseline="43859" dirty="0">
                <a:latin typeface="Times New Roman"/>
                <a:cs typeface="Times New Roman"/>
              </a:rPr>
              <a:t> </a:t>
            </a:r>
            <a:r>
              <a:rPr sz="1650" spc="55" dirty="0">
                <a:latin typeface="Symbol"/>
                <a:cs typeface="Symbol"/>
              </a:rPr>
              <a:t></a:t>
            </a:r>
            <a:r>
              <a:rPr sz="1650" spc="-225" dirty="0">
                <a:latin typeface="Times New Roman"/>
                <a:cs typeface="Times New Roman"/>
              </a:rPr>
              <a:t> </a:t>
            </a:r>
            <a:r>
              <a:rPr sz="1650" spc="55" dirty="0">
                <a:latin typeface="Times New Roman"/>
                <a:cs typeface="Times New Roman"/>
              </a:rPr>
              <a:t>0.18</a:t>
            </a:r>
            <a:endParaRPr sz="1650">
              <a:latin typeface="Times New Roman"/>
              <a:cs typeface="Times New Roman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1322295" y="1460095"/>
            <a:ext cx="476884" cy="29527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2475" spc="82" baseline="-42087" dirty="0">
                <a:latin typeface="Symbol"/>
                <a:cs typeface="Symbol"/>
              </a:rPr>
              <a:t></a:t>
            </a:r>
            <a:r>
              <a:rPr sz="2475" spc="82" baseline="-42087" dirty="0">
                <a:latin typeface="Times New Roman"/>
                <a:cs typeface="Times New Roman"/>
              </a:rPr>
              <a:t> </a:t>
            </a:r>
            <a:r>
              <a:rPr sz="1750" i="1" dirty="0">
                <a:latin typeface="Symbol"/>
                <a:cs typeface="Symbol"/>
              </a:rPr>
              <a:t></a:t>
            </a:r>
            <a:r>
              <a:rPr sz="1750" i="1" spc="25" dirty="0">
                <a:latin typeface="Times New Roman"/>
                <a:cs typeface="Times New Roman"/>
              </a:rPr>
              <a:t> </a:t>
            </a:r>
            <a:r>
              <a:rPr sz="1425" i="1" spc="52" baseline="-23391" dirty="0">
                <a:latin typeface="Times New Roman"/>
                <a:cs typeface="Times New Roman"/>
              </a:rPr>
              <a:t>p</a:t>
            </a:r>
            <a:endParaRPr sz="1425" baseline="-23391">
              <a:latin typeface="Times New Roman"/>
              <a:cs typeface="Times New Roman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1603417" y="2678845"/>
            <a:ext cx="135255" cy="2781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650" i="1" spc="35" dirty="0">
                <a:latin typeface="Times New Roman"/>
                <a:cs typeface="Times New Roman"/>
              </a:rPr>
              <a:t>p</a:t>
            </a:r>
            <a:endParaRPr sz="1650">
              <a:latin typeface="Times New Roman"/>
              <a:cs typeface="Times New Roman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1578899" y="2231241"/>
            <a:ext cx="239395" cy="2781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475" i="1" spc="52" baseline="-28619" dirty="0">
                <a:latin typeface="Times New Roman"/>
                <a:cs typeface="Times New Roman"/>
              </a:rPr>
              <a:t>n</a:t>
            </a:r>
            <a:r>
              <a:rPr sz="2475" i="1" spc="-254" baseline="-28619" dirty="0">
                <a:latin typeface="Times New Roman"/>
                <a:cs typeface="Times New Roman"/>
              </a:rPr>
              <a:t> </a:t>
            </a:r>
            <a:r>
              <a:rPr sz="950" spc="25" dirty="0">
                <a:latin typeface="Times New Roman"/>
                <a:cs typeface="Times New Roman"/>
              </a:rPr>
              <a:t>2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1726440" y="2860716"/>
            <a:ext cx="89535" cy="172720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</a:pPr>
            <a:r>
              <a:rPr sz="950" i="1" spc="25" dirty="0">
                <a:latin typeface="Times New Roman"/>
                <a:cs typeface="Times New Roman"/>
              </a:rPr>
              <a:t>p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1256641" y="2695266"/>
            <a:ext cx="89535" cy="172720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</a:pPr>
            <a:r>
              <a:rPr sz="950" i="1" spc="25" dirty="0">
                <a:latin typeface="Times New Roman"/>
                <a:cs typeface="Times New Roman"/>
              </a:rPr>
              <a:t>p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1136739" y="2513395"/>
            <a:ext cx="2050414" cy="2781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266700" algn="l"/>
              </a:tabLst>
            </a:pPr>
            <a:r>
              <a:rPr sz="1650" i="1" spc="35" dirty="0">
                <a:latin typeface="Times New Roman"/>
                <a:cs typeface="Times New Roman"/>
              </a:rPr>
              <a:t>n	</a:t>
            </a:r>
            <a:r>
              <a:rPr sz="1650" spc="40" dirty="0">
                <a:latin typeface="Symbol"/>
                <a:cs typeface="Symbol"/>
              </a:rPr>
              <a:t></a:t>
            </a:r>
            <a:r>
              <a:rPr sz="2475" u="sng" spc="60" baseline="20202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425" i="1" u="sng" spc="15" baseline="35087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i</a:t>
            </a:r>
            <a:r>
              <a:rPr sz="1425" i="1" spc="15" baseline="35087" dirty="0">
                <a:latin typeface="Times New Roman"/>
                <a:cs typeface="Times New Roman"/>
              </a:rPr>
              <a:t> </a:t>
            </a:r>
            <a:r>
              <a:rPr sz="1650" spc="40" dirty="0">
                <a:latin typeface="Symbol"/>
                <a:cs typeface="Symbol"/>
              </a:rPr>
              <a:t></a:t>
            </a:r>
            <a:r>
              <a:rPr sz="1650" spc="40" dirty="0">
                <a:latin typeface="Times New Roman"/>
                <a:cs typeface="Times New Roman"/>
              </a:rPr>
              <a:t> </a:t>
            </a:r>
            <a:r>
              <a:rPr sz="1650" spc="20" dirty="0">
                <a:latin typeface="Times New Roman"/>
                <a:cs typeface="Times New Roman"/>
              </a:rPr>
              <a:t>1.9 </a:t>
            </a:r>
            <a:r>
              <a:rPr sz="1650" spc="30" dirty="0">
                <a:latin typeface="Symbol"/>
                <a:cs typeface="Symbol"/>
              </a:rPr>
              <a:t></a:t>
            </a:r>
            <a:r>
              <a:rPr sz="1650" spc="30" dirty="0">
                <a:latin typeface="Times New Roman"/>
                <a:cs typeface="Times New Roman"/>
              </a:rPr>
              <a:t>10</a:t>
            </a:r>
            <a:r>
              <a:rPr sz="1425" spc="44" baseline="43859" dirty="0">
                <a:latin typeface="Times New Roman"/>
                <a:cs typeface="Times New Roman"/>
              </a:rPr>
              <a:t>17 </a:t>
            </a:r>
            <a:r>
              <a:rPr sz="1650" spc="20" dirty="0">
                <a:latin typeface="Times New Roman"/>
                <a:cs typeface="Times New Roman"/>
              </a:rPr>
              <a:t>/</a:t>
            </a:r>
            <a:r>
              <a:rPr sz="1650" spc="-85" dirty="0">
                <a:latin typeface="Times New Roman"/>
                <a:cs typeface="Times New Roman"/>
              </a:rPr>
              <a:t> </a:t>
            </a:r>
            <a:r>
              <a:rPr sz="1650" i="1" spc="45" dirty="0">
                <a:latin typeface="Times New Roman"/>
                <a:cs typeface="Times New Roman"/>
              </a:rPr>
              <a:t>m</a:t>
            </a:r>
            <a:r>
              <a:rPr sz="1425" spc="67" baseline="43859" dirty="0">
                <a:latin typeface="Times New Roman"/>
                <a:cs typeface="Times New Roman"/>
              </a:rPr>
              <a:t>3</a:t>
            </a:r>
            <a:endParaRPr sz="1425" baseline="43859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298194" y="426211"/>
            <a:ext cx="118935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i="1" spc="-5" dirty="0">
                <a:latin typeface="Times New Roman"/>
                <a:cs typeface="Times New Roman"/>
              </a:rPr>
              <a:t>Electronic</a:t>
            </a:r>
            <a:r>
              <a:rPr sz="1200" b="1" i="1" spc="-25" dirty="0">
                <a:latin typeface="Times New Roman"/>
                <a:cs typeface="Times New Roman"/>
              </a:rPr>
              <a:t> </a:t>
            </a:r>
            <a:r>
              <a:rPr sz="1200" b="1" i="1" spc="-5" dirty="0">
                <a:latin typeface="Times New Roman"/>
                <a:cs typeface="Times New Roman"/>
              </a:rPr>
              <a:t>Physics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672965" y="426211"/>
            <a:ext cx="159385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i="1" spc="-5" dirty="0">
                <a:latin typeface="Times New Roman"/>
                <a:cs typeface="Times New Roman"/>
              </a:rPr>
              <a:t>Dr. Ghusoon Mohsin</a:t>
            </a:r>
            <a:r>
              <a:rPr sz="1200" b="1" i="1" spc="-25" dirty="0">
                <a:latin typeface="Times New Roman"/>
                <a:cs typeface="Times New Roman"/>
              </a:rPr>
              <a:t> </a:t>
            </a:r>
            <a:r>
              <a:rPr sz="1200" b="1" i="1" dirty="0">
                <a:latin typeface="Times New Roman"/>
                <a:cs typeface="Times New Roman"/>
              </a:rPr>
              <a:t>Ali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125016" y="674369"/>
            <a:ext cx="5315585" cy="0"/>
          </a:xfrm>
          <a:custGeom>
            <a:avLst/>
            <a:gdLst/>
            <a:ahLst/>
            <a:cxnLst/>
            <a:rect l="l" t="t" r="r" b="b"/>
            <a:pathLst>
              <a:path w="5315585">
                <a:moveTo>
                  <a:pt x="0" y="0"/>
                </a:moveTo>
                <a:lnTo>
                  <a:pt x="5315077" y="0"/>
                </a:lnTo>
              </a:path>
            </a:pathLst>
          </a:custGeom>
          <a:ln w="38100">
            <a:solidFill>
              <a:srgbClr val="61232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125016" y="641603"/>
            <a:ext cx="5315585" cy="0"/>
          </a:xfrm>
          <a:custGeom>
            <a:avLst/>
            <a:gdLst/>
            <a:ahLst/>
            <a:cxnLst/>
            <a:rect l="l" t="t" r="r" b="b"/>
            <a:pathLst>
              <a:path w="5315585">
                <a:moveTo>
                  <a:pt x="0" y="0"/>
                </a:moveTo>
                <a:lnTo>
                  <a:pt x="5315077" y="0"/>
                </a:lnTo>
              </a:path>
            </a:pathLst>
          </a:custGeom>
          <a:ln w="9144">
            <a:solidFill>
              <a:srgbClr val="61232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1129080" y="889507"/>
            <a:ext cx="221234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5" dirty="0">
                <a:latin typeface="Times New Roman"/>
                <a:cs typeface="Times New Roman"/>
              </a:rPr>
              <a:t>Since N</a:t>
            </a:r>
            <a:r>
              <a:rPr sz="1350" spc="-7" baseline="-9259" dirty="0">
                <a:latin typeface="Times New Roman"/>
                <a:cs typeface="Times New Roman"/>
              </a:rPr>
              <a:t>D</a:t>
            </a:r>
            <a:r>
              <a:rPr sz="1400" spc="-5" dirty="0">
                <a:latin typeface="Times New Roman"/>
                <a:cs typeface="Times New Roman"/>
              </a:rPr>
              <a:t>&gt;&gt;N</a:t>
            </a:r>
            <a:r>
              <a:rPr sz="1350" spc="-7" baseline="-9259" dirty="0">
                <a:latin typeface="Times New Roman"/>
                <a:cs typeface="Times New Roman"/>
              </a:rPr>
              <a:t>a </a:t>
            </a:r>
            <a:r>
              <a:rPr sz="1400" spc="-5" dirty="0">
                <a:latin typeface="Times New Roman"/>
                <a:cs typeface="Times New Roman"/>
              </a:rPr>
              <a:t>then it </a:t>
            </a:r>
            <a:r>
              <a:rPr sz="1400" dirty="0">
                <a:latin typeface="Times New Roman"/>
                <a:cs typeface="Times New Roman"/>
              </a:rPr>
              <a:t>is</a:t>
            </a:r>
            <a:r>
              <a:rPr sz="1400" spc="-12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n-type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129080" y="6306692"/>
            <a:ext cx="2810510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spc="-5" dirty="0">
                <a:latin typeface="Times New Roman"/>
                <a:cs typeface="Times New Roman"/>
              </a:rPr>
              <a:t>Current density </a:t>
            </a:r>
            <a:r>
              <a:rPr sz="1400" dirty="0">
                <a:latin typeface="Times New Roman"/>
                <a:cs typeface="Times New Roman"/>
              </a:rPr>
              <a:t>due </a:t>
            </a:r>
            <a:r>
              <a:rPr sz="1400" spc="-5" dirty="0">
                <a:latin typeface="Times New Roman"/>
                <a:cs typeface="Times New Roman"/>
              </a:rPr>
              <a:t>to hole diffusion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is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129080" y="7441539"/>
            <a:ext cx="4539615" cy="63817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43600"/>
              </a:lnSpc>
              <a:spcBef>
                <a:spcPts val="95"/>
              </a:spcBef>
            </a:pPr>
            <a:r>
              <a:rPr sz="1400" spc="-5" dirty="0">
                <a:latin typeface="Times New Roman"/>
                <a:cs typeface="Times New Roman"/>
              </a:rPr>
              <a:t>Where </a:t>
            </a:r>
            <a:r>
              <a:rPr sz="1400" i="1" spc="-5" dirty="0">
                <a:latin typeface="Times New Roman"/>
                <a:cs typeface="Times New Roman"/>
              </a:rPr>
              <a:t>D</a:t>
            </a:r>
            <a:r>
              <a:rPr sz="1350" i="1" spc="-7" baseline="-9259" dirty="0">
                <a:latin typeface="Times New Roman"/>
                <a:cs typeface="Times New Roman"/>
              </a:rPr>
              <a:t>n</a:t>
            </a:r>
            <a:r>
              <a:rPr sz="1400" i="1" spc="-5" dirty="0">
                <a:latin typeface="Times New Roman"/>
                <a:cs typeface="Times New Roman"/>
              </a:rPr>
              <a:t>, D</a:t>
            </a:r>
            <a:r>
              <a:rPr sz="1350" i="1" spc="-7" baseline="-9259" dirty="0">
                <a:latin typeface="Times New Roman"/>
                <a:cs typeface="Times New Roman"/>
              </a:rPr>
              <a:t>p </a:t>
            </a:r>
            <a:r>
              <a:rPr sz="1400" spc="-5" dirty="0">
                <a:latin typeface="Times New Roman"/>
                <a:cs typeface="Times New Roman"/>
              </a:rPr>
              <a:t>(cm</a:t>
            </a:r>
            <a:r>
              <a:rPr sz="1350" spc="-7" baseline="30864" dirty="0">
                <a:latin typeface="Times New Roman"/>
                <a:cs typeface="Times New Roman"/>
              </a:rPr>
              <a:t>2</a:t>
            </a:r>
            <a:r>
              <a:rPr sz="1400" spc="-5" dirty="0">
                <a:latin typeface="Times New Roman"/>
                <a:cs typeface="Times New Roman"/>
              </a:rPr>
              <a:t>/s) </a:t>
            </a:r>
            <a:r>
              <a:rPr sz="1400" dirty="0">
                <a:latin typeface="Times New Roman"/>
                <a:cs typeface="Times New Roman"/>
              </a:rPr>
              <a:t>are </a:t>
            </a:r>
            <a:r>
              <a:rPr sz="1400" spc="-5" dirty="0">
                <a:latin typeface="Times New Roman"/>
                <a:cs typeface="Times New Roman"/>
              </a:rPr>
              <a:t>electron and hole diffusion constants,  respectively.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2417191" y="8352281"/>
            <a:ext cx="208407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5" dirty="0">
                <a:latin typeface="Times New Roman"/>
                <a:cs typeface="Times New Roman"/>
              </a:rPr>
              <a:t>Density gradient </a:t>
            </a:r>
            <a:r>
              <a:rPr sz="1400" dirty="0">
                <a:latin typeface="Times New Roman"/>
                <a:cs typeface="Times New Roman"/>
              </a:rPr>
              <a:t>of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electrons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2417191" y="8964929"/>
            <a:ext cx="181737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5" dirty="0">
                <a:latin typeface="Times New Roman"/>
                <a:cs typeface="Times New Roman"/>
              </a:rPr>
              <a:t>Density gradient </a:t>
            </a:r>
            <a:r>
              <a:rPr sz="1400" dirty="0">
                <a:latin typeface="Times New Roman"/>
                <a:cs typeface="Times New Roman"/>
              </a:rPr>
              <a:t>of</a:t>
            </a:r>
            <a:r>
              <a:rPr sz="1400" spc="-55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holes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129080" y="2578655"/>
            <a:ext cx="5076825" cy="2842895"/>
          </a:xfrm>
          <a:prstGeom prst="rect">
            <a:avLst/>
          </a:prstGeom>
        </p:spPr>
        <p:txBody>
          <a:bodyPr vert="horz" wrap="square" lIns="0" tIns="6159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84"/>
              </a:spcBef>
            </a:pPr>
            <a:r>
              <a:rPr sz="1400" spc="-5" dirty="0">
                <a:latin typeface="Times New Roman"/>
                <a:cs typeface="Times New Roman"/>
              </a:rPr>
              <a:t>The minority </a:t>
            </a:r>
            <a:r>
              <a:rPr sz="1400" dirty="0">
                <a:latin typeface="Times New Roman"/>
                <a:cs typeface="Times New Roman"/>
              </a:rPr>
              <a:t>hole </a:t>
            </a:r>
            <a:r>
              <a:rPr sz="1400" spc="-5" dirty="0">
                <a:latin typeface="Times New Roman"/>
                <a:cs typeface="Times New Roman"/>
              </a:rPr>
              <a:t>concentration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is</a:t>
            </a:r>
            <a:endParaRPr sz="1400">
              <a:latin typeface="Times New Roman"/>
              <a:cs typeface="Times New Roman"/>
            </a:endParaRPr>
          </a:p>
          <a:p>
            <a:pPr marL="648335">
              <a:lnSpc>
                <a:spcPct val="100000"/>
              </a:lnSpc>
              <a:spcBef>
                <a:spcPts val="484"/>
              </a:spcBef>
            </a:pPr>
            <a:r>
              <a:rPr sz="2475" i="1" spc="89" baseline="-28619" dirty="0">
                <a:latin typeface="Times New Roman"/>
                <a:cs typeface="Times New Roman"/>
              </a:rPr>
              <a:t>n</a:t>
            </a:r>
            <a:r>
              <a:rPr sz="2475" i="1" spc="-337" baseline="-28619" dirty="0">
                <a:latin typeface="Times New Roman"/>
                <a:cs typeface="Times New Roman"/>
              </a:rPr>
              <a:t> </a:t>
            </a:r>
            <a:r>
              <a:rPr sz="950" spc="40" dirty="0">
                <a:latin typeface="Times New Roman"/>
                <a:cs typeface="Times New Roman"/>
              </a:rPr>
              <a:t>2</a:t>
            </a:r>
            <a:endParaRPr sz="950">
              <a:latin typeface="Times New Roman"/>
              <a:cs typeface="Times New Roman"/>
            </a:endParaRPr>
          </a:p>
          <a:p>
            <a:pPr marL="708660" marR="2763520" indent="-407670">
              <a:lnSpc>
                <a:spcPct val="66800"/>
              </a:lnSpc>
              <a:spcBef>
                <a:spcPts val="935"/>
              </a:spcBef>
            </a:pPr>
            <a:r>
              <a:rPr sz="1650" i="1" spc="60" dirty="0">
                <a:latin typeface="Times New Roman"/>
                <a:cs typeface="Times New Roman"/>
              </a:rPr>
              <a:t>p </a:t>
            </a:r>
            <a:r>
              <a:rPr sz="1650" spc="70" dirty="0">
                <a:latin typeface="Symbol"/>
                <a:cs typeface="Symbol"/>
              </a:rPr>
              <a:t></a:t>
            </a:r>
            <a:r>
              <a:rPr sz="2475" u="sng" spc="104" baseline="2188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425" i="1" u="sng" spc="30" baseline="38011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i</a:t>
            </a:r>
            <a:r>
              <a:rPr sz="1425" i="1" spc="30" baseline="38011" dirty="0">
                <a:latin typeface="Times New Roman"/>
                <a:cs typeface="Times New Roman"/>
              </a:rPr>
              <a:t> </a:t>
            </a:r>
            <a:r>
              <a:rPr sz="1650" spc="70" dirty="0">
                <a:latin typeface="Symbol"/>
                <a:cs typeface="Symbol"/>
              </a:rPr>
              <a:t></a:t>
            </a:r>
            <a:r>
              <a:rPr sz="1650" spc="70" dirty="0">
                <a:latin typeface="Times New Roman"/>
                <a:cs typeface="Times New Roman"/>
              </a:rPr>
              <a:t> </a:t>
            </a:r>
            <a:r>
              <a:rPr sz="1650" spc="65" dirty="0">
                <a:latin typeface="Times New Roman"/>
                <a:cs typeface="Times New Roman"/>
              </a:rPr>
              <a:t>3.24</a:t>
            </a:r>
            <a:r>
              <a:rPr sz="1650" spc="65" dirty="0">
                <a:latin typeface="Symbol"/>
                <a:cs typeface="Symbol"/>
              </a:rPr>
              <a:t></a:t>
            </a:r>
            <a:r>
              <a:rPr sz="1650" spc="65" dirty="0">
                <a:latin typeface="Times New Roman"/>
                <a:cs typeface="Times New Roman"/>
              </a:rPr>
              <a:t>10</a:t>
            </a:r>
            <a:r>
              <a:rPr sz="1425" spc="97" baseline="43859" dirty="0">
                <a:latin typeface="Times New Roman"/>
                <a:cs typeface="Times New Roman"/>
              </a:rPr>
              <a:t>2 </a:t>
            </a:r>
            <a:r>
              <a:rPr sz="1650" spc="35" dirty="0">
                <a:latin typeface="Times New Roman"/>
                <a:cs typeface="Times New Roman"/>
              </a:rPr>
              <a:t>/ </a:t>
            </a:r>
            <a:r>
              <a:rPr sz="1650" i="1" spc="55" dirty="0">
                <a:latin typeface="Times New Roman"/>
                <a:cs typeface="Times New Roman"/>
              </a:rPr>
              <a:t>m</a:t>
            </a:r>
            <a:r>
              <a:rPr sz="1425" spc="82" baseline="43859" dirty="0">
                <a:latin typeface="Times New Roman"/>
                <a:cs typeface="Times New Roman"/>
              </a:rPr>
              <a:t>3  </a:t>
            </a:r>
            <a:r>
              <a:rPr sz="1650" i="1" spc="60" dirty="0">
                <a:latin typeface="Times New Roman"/>
                <a:cs typeface="Times New Roman"/>
              </a:rPr>
              <a:t>n</a:t>
            </a:r>
            <a:endParaRPr sz="16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2100">
              <a:latin typeface="Times New Roman"/>
              <a:cs typeface="Times New Roman"/>
            </a:endParaRPr>
          </a:p>
          <a:p>
            <a:pPr marL="108585">
              <a:lnSpc>
                <a:spcPct val="100000"/>
              </a:lnSpc>
            </a:pPr>
            <a:r>
              <a:rPr sz="1650" i="1" spc="40" dirty="0">
                <a:latin typeface="Times New Roman"/>
                <a:cs typeface="Times New Roman"/>
              </a:rPr>
              <a:t>J</a:t>
            </a:r>
            <a:r>
              <a:rPr sz="1650" i="1" spc="165" dirty="0">
                <a:latin typeface="Times New Roman"/>
                <a:cs typeface="Times New Roman"/>
              </a:rPr>
              <a:t> </a:t>
            </a:r>
            <a:r>
              <a:rPr sz="1650" spc="50" dirty="0">
                <a:latin typeface="Symbol"/>
                <a:cs typeface="Symbol"/>
              </a:rPr>
              <a:t></a:t>
            </a:r>
            <a:r>
              <a:rPr sz="1650" spc="-65" dirty="0">
                <a:latin typeface="Times New Roman"/>
                <a:cs typeface="Times New Roman"/>
              </a:rPr>
              <a:t> </a:t>
            </a:r>
            <a:r>
              <a:rPr sz="2650" spc="-615" dirty="0">
                <a:latin typeface="Symbol"/>
                <a:cs typeface="Symbol"/>
              </a:rPr>
              <a:t></a:t>
            </a:r>
            <a:r>
              <a:rPr sz="1650" spc="30" dirty="0">
                <a:latin typeface="Times New Roman"/>
                <a:cs typeface="Times New Roman"/>
              </a:rPr>
              <a:t>1</a:t>
            </a:r>
            <a:r>
              <a:rPr sz="1650" spc="10" dirty="0">
                <a:latin typeface="Times New Roman"/>
                <a:cs typeface="Times New Roman"/>
              </a:rPr>
              <a:t>.</a:t>
            </a:r>
            <a:r>
              <a:rPr sz="1650" spc="45" dirty="0">
                <a:latin typeface="Times New Roman"/>
                <a:cs typeface="Times New Roman"/>
              </a:rPr>
              <a:t>6</a:t>
            </a:r>
            <a:r>
              <a:rPr sz="1650" spc="-240" dirty="0">
                <a:latin typeface="Times New Roman"/>
                <a:cs typeface="Times New Roman"/>
              </a:rPr>
              <a:t> </a:t>
            </a:r>
            <a:r>
              <a:rPr sz="1650" spc="110" dirty="0">
                <a:latin typeface="Symbol"/>
                <a:cs typeface="Symbol"/>
              </a:rPr>
              <a:t></a:t>
            </a:r>
            <a:r>
              <a:rPr sz="1650" spc="90" dirty="0">
                <a:latin typeface="Times New Roman"/>
                <a:cs typeface="Times New Roman"/>
              </a:rPr>
              <a:t>1</a:t>
            </a:r>
            <a:r>
              <a:rPr sz="1650" spc="10" dirty="0">
                <a:latin typeface="Times New Roman"/>
                <a:cs typeface="Times New Roman"/>
              </a:rPr>
              <a:t>0</a:t>
            </a:r>
            <a:r>
              <a:rPr sz="1425" spc="30" baseline="43859" dirty="0">
                <a:latin typeface="Symbol"/>
                <a:cs typeface="Symbol"/>
              </a:rPr>
              <a:t></a:t>
            </a:r>
            <a:r>
              <a:rPr sz="1425" spc="44" baseline="43859" dirty="0">
                <a:latin typeface="Times New Roman"/>
                <a:cs typeface="Times New Roman"/>
              </a:rPr>
              <a:t>19</a:t>
            </a:r>
            <a:r>
              <a:rPr sz="1425" spc="-52" baseline="43859" dirty="0">
                <a:latin typeface="Times New Roman"/>
                <a:cs typeface="Times New Roman"/>
              </a:rPr>
              <a:t> </a:t>
            </a:r>
            <a:r>
              <a:rPr sz="2650" spc="-509" dirty="0">
                <a:latin typeface="Symbol"/>
                <a:cs typeface="Symbol"/>
              </a:rPr>
              <a:t></a:t>
            </a:r>
            <a:r>
              <a:rPr sz="2150" spc="-210" dirty="0">
                <a:latin typeface="Symbol"/>
                <a:cs typeface="Symbol"/>
              </a:rPr>
              <a:t></a:t>
            </a:r>
            <a:r>
              <a:rPr sz="1650" spc="30" dirty="0">
                <a:latin typeface="Times New Roman"/>
                <a:cs typeface="Times New Roman"/>
              </a:rPr>
              <a:t>0</a:t>
            </a:r>
            <a:r>
              <a:rPr sz="1650" spc="10" dirty="0">
                <a:latin typeface="Times New Roman"/>
                <a:cs typeface="Times New Roman"/>
              </a:rPr>
              <a:t>.</a:t>
            </a:r>
            <a:r>
              <a:rPr sz="1650" spc="90" dirty="0">
                <a:latin typeface="Times New Roman"/>
                <a:cs typeface="Times New Roman"/>
              </a:rPr>
              <a:t>8</a:t>
            </a:r>
            <a:r>
              <a:rPr sz="1650" spc="-10" dirty="0">
                <a:latin typeface="Times New Roman"/>
                <a:cs typeface="Times New Roman"/>
              </a:rPr>
              <a:t>5</a:t>
            </a:r>
            <a:r>
              <a:rPr sz="2150" spc="-265" dirty="0">
                <a:latin typeface="Symbol"/>
                <a:cs typeface="Symbol"/>
              </a:rPr>
              <a:t></a:t>
            </a:r>
            <a:r>
              <a:rPr sz="2650" spc="-610" dirty="0">
                <a:latin typeface="Symbol"/>
                <a:cs typeface="Symbol"/>
              </a:rPr>
              <a:t></a:t>
            </a:r>
            <a:r>
              <a:rPr sz="1650" spc="90" dirty="0">
                <a:latin typeface="Times New Roman"/>
                <a:cs typeface="Times New Roman"/>
              </a:rPr>
              <a:t>1</a:t>
            </a:r>
            <a:r>
              <a:rPr sz="1650" spc="5" dirty="0">
                <a:latin typeface="Times New Roman"/>
                <a:cs typeface="Times New Roman"/>
              </a:rPr>
              <a:t>0</a:t>
            </a:r>
            <a:r>
              <a:rPr sz="1425" spc="44" baseline="43859" dirty="0">
                <a:latin typeface="Times New Roman"/>
                <a:cs typeface="Times New Roman"/>
              </a:rPr>
              <a:t>22</a:t>
            </a:r>
            <a:r>
              <a:rPr sz="1425" spc="-52" baseline="43859" dirty="0">
                <a:latin typeface="Times New Roman"/>
                <a:cs typeface="Times New Roman"/>
              </a:rPr>
              <a:t> </a:t>
            </a:r>
            <a:r>
              <a:rPr sz="2650" spc="-505" dirty="0">
                <a:latin typeface="Symbol"/>
                <a:cs typeface="Symbol"/>
              </a:rPr>
              <a:t></a:t>
            </a:r>
            <a:r>
              <a:rPr sz="2650" spc="-610" dirty="0">
                <a:latin typeface="Symbol"/>
                <a:cs typeface="Symbol"/>
              </a:rPr>
              <a:t></a:t>
            </a:r>
            <a:r>
              <a:rPr sz="1650" spc="90" dirty="0">
                <a:latin typeface="Times New Roman"/>
                <a:cs typeface="Times New Roman"/>
              </a:rPr>
              <a:t>1</a:t>
            </a:r>
            <a:r>
              <a:rPr sz="1650" spc="-20" dirty="0">
                <a:latin typeface="Times New Roman"/>
                <a:cs typeface="Times New Roman"/>
              </a:rPr>
              <a:t>0</a:t>
            </a:r>
            <a:r>
              <a:rPr sz="1425" spc="44" baseline="43859" dirty="0">
                <a:latin typeface="Times New Roman"/>
                <a:cs typeface="Times New Roman"/>
              </a:rPr>
              <a:t>3</a:t>
            </a:r>
            <a:r>
              <a:rPr sz="1425" spc="-89" baseline="43859" dirty="0">
                <a:latin typeface="Times New Roman"/>
                <a:cs typeface="Times New Roman"/>
              </a:rPr>
              <a:t> </a:t>
            </a:r>
            <a:r>
              <a:rPr sz="2650" spc="-145" dirty="0">
                <a:latin typeface="Symbol"/>
                <a:cs typeface="Symbol"/>
              </a:rPr>
              <a:t></a:t>
            </a:r>
            <a:r>
              <a:rPr sz="1650" spc="50" dirty="0">
                <a:latin typeface="Symbol"/>
                <a:cs typeface="Symbol"/>
              </a:rPr>
              <a:t></a:t>
            </a:r>
            <a:r>
              <a:rPr sz="1650" spc="-229" dirty="0">
                <a:latin typeface="Times New Roman"/>
                <a:cs typeface="Times New Roman"/>
              </a:rPr>
              <a:t> </a:t>
            </a:r>
            <a:r>
              <a:rPr sz="1650" spc="90" dirty="0">
                <a:latin typeface="Times New Roman"/>
                <a:cs typeface="Times New Roman"/>
              </a:rPr>
              <a:t>1</a:t>
            </a:r>
            <a:r>
              <a:rPr sz="1650" spc="85" dirty="0">
                <a:latin typeface="Times New Roman"/>
                <a:cs typeface="Times New Roman"/>
              </a:rPr>
              <a:t>3</a:t>
            </a:r>
            <a:r>
              <a:rPr sz="1650" spc="100" dirty="0">
                <a:latin typeface="Times New Roman"/>
                <a:cs typeface="Times New Roman"/>
              </a:rPr>
              <a:t>6</a:t>
            </a:r>
            <a:r>
              <a:rPr sz="1650" spc="110" dirty="0">
                <a:latin typeface="Symbol"/>
                <a:cs typeface="Symbol"/>
              </a:rPr>
              <a:t></a:t>
            </a:r>
            <a:r>
              <a:rPr sz="1650" spc="90" dirty="0">
                <a:latin typeface="Times New Roman"/>
                <a:cs typeface="Times New Roman"/>
              </a:rPr>
              <a:t>1</a:t>
            </a:r>
            <a:r>
              <a:rPr sz="1650" spc="10" dirty="0">
                <a:latin typeface="Times New Roman"/>
                <a:cs typeface="Times New Roman"/>
              </a:rPr>
              <a:t>0</a:t>
            </a:r>
            <a:r>
              <a:rPr sz="1425" spc="44" baseline="43859" dirty="0">
                <a:latin typeface="Times New Roman"/>
                <a:cs typeface="Times New Roman"/>
              </a:rPr>
              <a:t>4</a:t>
            </a:r>
            <a:r>
              <a:rPr sz="1425" spc="112" baseline="43859" dirty="0">
                <a:latin typeface="Times New Roman"/>
                <a:cs typeface="Times New Roman"/>
              </a:rPr>
              <a:t> </a:t>
            </a:r>
            <a:r>
              <a:rPr sz="1650" i="1" spc="55" dirty="0">
                <a:latin typeface="Times New Roman"/>
                <a:cs typeface="Times New Roman"/>
              </a:rPr>
              <a:t>A</a:t>
            </a:r>
            <a:r>
              <a:rPr sz="1650" i="1" spc="-210" dirty="0">
                <a:latin typeface="Times New Roman"/>
                <a:cs typeface="Times New Roman"/>
              </a:rPr>
              <a:t> </a:t>
            </a:r>
            <a:r>
              <a:rPr sz="1650" spc="25" dirty="0">
                <a:latin typeface="Times New Roman"/>
                <a:cs typeface="Times New Roman"/>
              </a:rPr>
              <a:t>/</a:t>
            </a:r>
            <a:r>
              <a:rPr sz="1650" spc="-105" dirty="0">
                <a:latin typeface="Times New Roman"/>
                <a:cs typeface="Times New Roman"/>
              </a:rPr>
              <a:t> </a:t>
            </a:r>
            <a:r>
              <a:rPr sz="1650" i="1" spc="100" dirty="0">
                <a:latin typeface="Times New Roman"/>
                <a:cs typeface="Times New Roman"/>
              </a:rPr>
              <a:t>m</a:t>
            </a:r>
            <a:r>
              <a:rPr sz="1425" spc="44" baseline="43859" dirty="0">
                <a:latin typeface="Times New Roman"/>
                <a:cs typeface="Times New Roman"/>
              </a:rPr>
              <a:t>2</a:t>
            </a:r>
            <a:endParaRPr sz="1425" baseline="43859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2350"/>
              </a:spcBef>
            </a:pPr>
            <a:r>
              <a:rPr sz="1400" b="0" i="1" spc="-15" dirty="0">
                <a:latin typeface="Calibri Light"/>
                <a:cs typeface="Calibri Light"/>
              </a:rPr>
              <a:t>Diffusion Current Density</a:t>
            </a:r>
            <a:r>
              <a:rPr sz="1400" b="0" i="1" dirty="0">
                <a:latin typeface="Calibri Light"/>
                <a:cs typeface="Calibri Light"/>
              </a:rPr>
              <a:t> </a:t>
            </a:r>
            <a:endParaRPr sz="1400">
              <a:latin typeface="Calibri Light"/>
              <a:cs typeface="Calibri Light"/>
            </a:endParaRPr>
          </a:p>
          <a:p>
            <a:pPr marL="12700">
              <a:lnSpc>
                <a:spcPct val="100000"/>
              </a:lnSpc>
              <a:spcBef>
                <a:spcPts val="300"/>
              </a:spcBef>
            </a:pPr>
            <a:r>
              <a:rPr sz="1400" dirty="0">
                <a:latin typeface="Times New Roman"/>
                <a:cs typeface="Times New Roman"/>
              </a:rPr>
              <a:t>It </a:t>
            </a:r>
            <a:r>
              <a:rPr sz="1400" spc="-5" dirty="0">
                <a:latin typeface="Times New Roman"/>
                <a:cs typeface="Times New Roman"/>
              </a:rPr>
              <a:t>is gradual flow </a:t>
            </a:r>
            <a:r>
              <a:rPr sz="1400" dirty="0">
                <a:latin typeface="Times New Roman"/>
                <a:cs typeface="Times New Roman"/>
              </a:rPr>
              <a:t>of </a:t>
            </a:r>
            <a:r>
              <a:rPr sz="1400" spc="-5" dirty="0">
                <a:latin typeface="Times New Roman"/>
                <a:cs typeface="Times New Roman"/>
              </a:rPr>
              <a:t>charge from </a:t>
            </a:r>
            <a:r>
              <a:rPr sz="1400" dirty="0">
                <a:latin typeface="Times New Roman"/>
                <a:cs typeface="Times New Roman"/>
              </a:rPr>
              <a:t>a region </a:t>
            </a:r>
            <a:r>
              <a:rPr sz="1400" spc="-5" dirty="0">
                <a:latin typeface="Times New Roman"/>
                <a:cs typeface="Times New Roman"/>
              </a:rPr>
              <a:t>of high density </a:t>
            </a:r>
            <a:r>
              <a:rPr sz="1400" dirty="0">
                <a:latin typeface="Times New Roman"/>
                <a:cs typeface="Times New Roman"/>
              </a:rPr>
              <a:t>to a </a:t>
            </a:r>
            <a:r>
              <a:rPr sz="1400" spc="-5" dirty="0">
                <a:latin typeface="Times New Roman"/>
                <a:cs typeface="Times New Roman"/>
              </a:rPr>
              <a:t>region</a:t>
            </a:r>
            <a:r>
              <a:rPr sz="1400" spc="5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of</a:t>
            </a: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735"/>
              </a:spcBef>
            </a:pPr>
            <a:r>
              <a:rPr sz="1400" dirty="0">
                <a:latin typeface="Times New Roman"/>
                <a:cs typeface="Times New Roman"/>
              </a:rPr>
              <a:t>low </a:t>
            </a:r>
            <a:r>
              <a:rPr sz="1400" spc="-5" dirty="0">
                <a:latin typeface="Times New Roman"/>
                <a:cs typeface="Times New Roman"/>
              </a:rPr>
              <a:t>density. </a:t>
            </a:r>
            <a:r>
              <a:rPr sz="1400" dirty="0">
                <a:latin typeface="Times New Roman"/>
                <a:cs typeface="Times New Roman"/>
              </a:rPr>
              <a:t>Current </a:t>
            </a:r>
            <a:r>
              <a:rPr sz="1400" spc="-5" dirty="0">
                <a:latin typeface="Times New Roman"/>
                <a:cs typeface="Times New Roman"/>
              </a:rPr>
              <a:t>density </a:t>
            </a:r>
            <a:r>
              <a:rPr sz="1400" dirty="0">
                <a:latin typeface="Times New Roman"/>
                <a:cs typeface="Times New Roman"/>
              </a:rPr>
              <a:t>due to </a:t>
            </a:r>
            <a:r>
              <a:rPr sz="1400" spc="-10" dirty="0">
                <a:latin typeface="Times New Roman"/>
                <a:cs typeface="Times New Roman"/>
              </a:rPr>
              <a:t>electron </a:t>
            </a:r>
            <a:r>
              <a:rPr sz="1400" spc="-5" dirty="0">
                <a:latin typeface="Times New Roman"/>
                <a:cs typeface="Times New Roman"/>
              </a:rPr>
              <a:t>diffusion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is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2245179" y="5851821"/>
            <a:ext cx="243204" cy="0"/>
          </a:xfrm>
          <a:custGeom>
            <a:avLst/>
            <a:gdLst/>
            <a:ahLst/>
            <a:cxnLst/>
            <a:rect l="l" t="t" r="r" b="b"/>
            <a:pathLst>
              <a:path w="243205">
                <a:moveTo>
                  <a:pt x="0" y="0"/>
                </a:moveTo>
                <a:lnTo>
                  <a:pt x="242752" y="0"/>
                </a:lnTo>
              </a:path>
            </a:pathLst>
          </a:custGeom>
          <a:ln w="856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2113997" y="5847230"/>
            <a:ext cx="386080" cy="2768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425" i="1" spc="30" baseline="32163" dirty="0">
                <a:latin typeface="Times New Roman"/>
                <a:cs typeface="Times New Roman"/>
              </a:rPr>
              <a:t>n</a:t>
            </a:r>
            <a:r>
              <a:rPr sz="1425" i="1" spc="405" baseline="32163" dirty="0">
                <a:latin typeface="Times New Roman"/>
                <a:cs typeface="Times New Roman"/>
              </a:rPr>
              <a:t> </a:t>
            </a:r>
            <a:r>
              <a:rPr sz="1650" i="1" spc="90" dirty="0">
                <a:latin typeface="Times New Roman"/>
                <a:cs typeface="Times New Roman"/>
              </a:rPr>
              <a:t>dx</a:t>
            </a:r>
            <a:endParaRPr sz="1650">
              <a:latin typeface="Times New Roman"/>
              <a:cs typeface="Times New Roman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1575248" y="5862797"/>
            <a:ext cx="88900" cy="17208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950" i="1" spc="20" dirty="0">
                <a:latin typeface="Times New Roman"/>
                <a:cs typeface="Times New Roman"/>
              </a:rPr>
              <a:t>n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464303" y="5682218"/>
            <a:ext cx="1042035" cy="2768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255270" algn="l"/>
              </a:tabLst>
            </a:pPr>
            <a:r>
              <a:rPr sz="1650" i="1" spc="20" dirty="0">
                <a:latin typeface="Times New Roman"/>
                <a:cs typeface="Times New Roman"/>
              </a:rPr>
              <a:t>J	</a:t>
            </a:r>
            <a:r>
              <a:rPr sz="1650" spc="30" dirty="0">
                <a:latin typeface="Symbol"/>
                <a:cs typeface="Symbol"/>
              </a:rPr>
              <a:t></a:t>
            </a:r>
            <a:r>
              <a:rPr sz="1650" spc="30" dirty="0">
                <a:latin typeface="Times New Roman"/>
                <a:cs typeface="Times New Roman"/>
              </a:rPr>
              <a:t> </a:t>
            </a:r>
            <a:r>
              <a:rPr sz="1650" i="1" spc="60" dirty="0">
                <a:latin typeface="Times New Roman"/>
                <a:cs typeface="Times New Roman"/>
              </a:rPr>
              <a:t>eD</a:t>
            </a:r>
            <a:r>
              <a:rPr sz="1650" i="1" spc="315" dirty="0">
                <a:latin typeface="Times New Roman"/>
                <a:cs typeface="Times New Roman"/>
              </a:rPr>
              <a:t> </a:t>
            </a:r>
            <a:r>
              <a:rPr sz="2475" i="1" spc="135" baseline="35353" dirty="0">
                <a:latin typeface="Times New Roman"/>
                <a:cs typeface="Times New Roman"/>
              </a:rPr>
              <a:t>dn</a:t>
            </a:r>
            <a:endParaRPr sz="2475" baseline="35353">
              <a:latin typeface="Times New Roman"/>
              <a:cs typeface="Times New Roman"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2508245" y="7055146"/>
            <a:ext cx="247650" cy="0"/>
          </a:xfrm>
          <a:custGeom>
            <a:avLst/>
            <a:gdLst/>
            <a:ahLst/>
            <a:cxnLst/>
            <a:rect l="l" t="t" r="r" b="b"/>
            <a:pathLst>
              <a:path w="247650">
                <a:moveTo>
                  <a:pt x="0" y="0"/>
                </a:moveTo>
                <a:lnTo>
                  <a:pt x="247525" y="0"/>
                </a:lnTo>
              </a:path>
            </a:pathLst>
          </a:custGeom>
          <a:ln w="899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 txBox="1"/>
          <p:nvPr/>
        </p:nvSpPr>
        <p:spPr>
          <a:xfrm>
            <a:off x="2374660" y="7050555"/>
            <a:ext cx="389890" cy="2768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425" i="1" spc="30" baseline="32163" dirty="0">
                <a:latin typeface="Times New Roman"/>
                <a:cs typeface="Times New Roman"/>
              </a:rPr>
              <a:t>p</a:t>
            </a:r>
            <a:r>
              <a:rPr sz="1425" i="1" spc="75" baseline="32163" dirty="0">
                <a:latin typeface="Times New Roman"/>
                <a:cs typeface="Times New Roman"/>
              </a:rPr>
              <a:t> </a:t>
            </a:r>
            <a:r>
              <a:rPr sz="1650" i="1" spc="85" dirty="0">
                <a:latin typeface="Times New Roman"/>
                <a:cs typeface="Times New Roman"/>
              </a:rPr>
              <a:t>dx</a:t>
            </a:r>
            <a:endParaRPr sz="1650">
              <a:latin typeface="Times New Roman"/>
              <a:cs typeface="Times New Roman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1687871" y="7066122"/>
            <a:ext cx="88900" cy="17208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950" i="1" spc="20" dirty="0">
                <a:latin typeface="Times New Roman"/>
                <a:cs typeface="Times New Roman"/>
              </a:rPr>
              <a:t>p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1559458" y="6885543"/>
            <a:ext cx="1210310" cy="2768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275590" algn="l"/>
                <a:tab pos="963294" algn="l"/>
              </a:tabLst>
            </a:pPr>
            <a:r>
              <a:rPr sz="1650" i="1" spc="20" dirty="0">
                <a:latin typeface="Times New Roman"/>
                <a:cs typeface="Times New Roman"/>
              </a:rPr>
              <a:t>J	</a:t>
            </a:r>
            <a:r>
              <a:rPr sz="1650" spc="25" dirty="0">
                <a:latin typeface="Symbol"/>
                <a:cs typeface="Symbol"/>
              </a:rPr>
              <a:t></a:t>
            </a:r>
            <a:r>
              <a:rPr sz="1650" spc="-25" dirty="0">
                <a:latin typeface="Times New Roman"/>
                <a:cs typeface="Times New Roman"/>
              </a:rPr>
              <a:t> </a:t>
            </a:r>
            <a:r>
              <a:rPr sz="1650" spc="55" dirty="0">
                <a:latin typeface="Symbol"/>
                <a:cs typeface="Symbol"/>
              </a:rPr>
              <a:t></a:t>
            </a:r>
            <a:r>
              <a:rPr sz="1650" i="1" spc="80" dirty="0">
                <a:latin typeface="Times New Roman"/>
                <a:cs typeface="Times New Roman"/>
              </a:rPr>
              <a:t>e</a:t>
            </a:r>
            <a:r>
              <a:rPr sz="1650" i="1" spc="35" dirty="0">
                <a:latin typeface="Times New Roman"/>
                <a:cs typeface="Times New Roman"/>
              </a:rPr>
              <a:t>D</a:t>
            </a:r>
            <a:r>
              <a:rPr sz="1650" i="1" dirty="0">
                <a:latin typeface="Times New Roman"/>
                <a:cs typeface="Times New Roman"/>
              </a:rPr>
              <a:t>	</a:t>
            </a:r>
            <a:r>
              <a:rPr sz="2475" i="1" spc="135" baseline="35353" dirty="0">
                <a:latin typeface="Times New Roman"/>
                <a:cs typeface="Times New Roman"/>
              </a:rPr>
              <a:t>dp</a:t>
            </a:r>
            <a:endParaRPr sz="2475" baseline="35353">
              <a:latin typeface="Times New Roman"/>
              <a:cs typeface="Times New Roman"/>
            </a:endParaRPr>
          </a:p>
        </p:txBody>
      </p:sp>
      <p:sp>
        <p:nvSpPr>
          <p:cNvPr id="20" name="object 20"/>
          <p:cNvSpPr/>
          <p:nvPr/>
        </p:nvSpPr>
        <p:spPr>
          <a:xfrm>
            <a:off x="1565206" y="8505486"/>
            <a:ext cx="242570" cy="0"/>
          </a:xfrm>
          <a:custGeom>
            <a:avLst/>
            <a:gdLst/>
            <a:ahLst/>
            <a:cxnLst/>
            <a:rect l="l" t="t" r="r" b="b"/>
            <a:pathLst>
              <a:path w="242569">
                <a:moveTo>
                  <a:pt x="0" y="0"/>
                </a:moveTo>
                <a:lnTo>
                  <a:pt x="242447" y="0"/>
                </a:lnTo>
              </a:path>
            </a:pathLst>
          </a:custGeom>
          <a:ln w="899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1565206" y="9118896"/>
            <a:ext cx="245745" cy="0"/>
          </a:xfrm>
          <a:custGeom>
            <a:avLst/>
            <a:gdLst/>
            <a:ahLst/>
            <a:cxnLst/>
            <a:rect l="l" t="t" r="r" b="b"/>
            <a:pathLst>
              <a:path w="245744">
                <a:moveTo>
                  <a:pt x="0" y="0"/>
                </a:moveTo>
                <a:lnTo>
                  <a:pt x="245478" y="0"/>
                </a:lnTo>
              </a:path>
            </a:pathLst>
          </a:custGeom>
          <a:ln w="899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 txBox="1"/>
          <p:nvPr/>
        </p:nvSpPr>
        <p:spPr>
          <a:xfrm>
            <a:off x="1567252" y="8155842"/>
            <a:ext cx="259079" cy="1235075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L="12700" marR="5080" algn="just">
              <a:lnSpc>
                <a:spcPct val="120800"/>
              </a:lnSpc>
              <a:spcBef>
                <a:spcPts val="55"/>
              </a:spcBef>
            </a:pPr>
            <a:r>
              <a:rPr sz="1650" i="1" spc="90" dirty="0">
                <a:latin typeface="Times New Roman"/>
                <a:cs typeface="Times New Roman"/>
              </a:rPr>
              <a:t>dn  dx  dp  dx</a:t>
            </a:r>
            <a:endParaRPr sz="1650">
              <a:latin typeface="Times New Roman"/>
              <a:cs typeface="Times New Roman"/>
            </a:endParaRPr>
          </a:p>
        </p:txBody>
      </p:sp>
      <p:sp>
        <p:nvSpPr>
          <p:cNvPr id="25" name="object 2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410"/>
              </a:lnSpc>
            </a:pPr>
            <a:r>
              <a:rPr dirty="0"/>
              <a:t>75</a:t>
            </a:r>
          </a:p>
        </p:txBody>
      </p:sp>
      <p:sp>
        <p:nvSpPr>
          <p:cNvPr id="23" name="object 23"/>
          <p:cNvSpPr txBox="1"/>
          <p:nvPr/>
        </p:nvSpPr>
        <p:spPr>
          <a:xfrm>
            <a:off x="2282845" y="1571843"/>
            <a:ext cx="104775" cy="17335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950" i="1" spc="40" dirty="0">
                <a:latin typeface="Times New Roman"/>
                <a:cs typeface="Times New Roman"/>
              </a:rPr>
              <a:t>A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1214700" y="1389704"/>
            <a:ext cx="1075690" cy="82486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ts val="1710"/>
              </a:lnSpc>
              <a:spcBef>
                <a:spcPts val="110"/>
              </a:spcBef>
              <a:tabLst>
                <a:tab pos="744220" algn="l"/>
              </a:tabLst>
            </a:pPr>
            <a:r>
              <a:rPr sz="1650" i="1" spc="50" dirty="0">
                <a:latin typeface="Times New Roman"/>
                <a:cs typeface="Times New Roman"/>
              </a:rPr>
              <a:t>n </a:t>
            </a:r>
            <a:r>
              <a:rPr sz="1650" i="1" spc="120" dirty="0">
                <a:latin typeface="Times New Roman"/>
                <a:cs typeface="Times New Roman"/>
              </a:rPr>
              <a:t> </a:t>
            </a:r>
            <a:r>
              <a:rPr sz="1650" spc="55" dirty="0">
                <a:latin typeface="Symbol"/>
                <a:cs typeface="Symbol"/>
              </a:rPr>
              <a:t></a:t>
            </a:r>
            <a:r>
              <a:rPr sz="1650" spc="30" dirty="0">
                <a:latin typeface="Times New Roman"/>
                <a:cs typeface="Times New Roman"/>
              </a:rPr>
              <a:t> </a:t>
            </a:r>
            <a:r>
              <a:rPr sz="1650" i="1" spc="65" dirty="0">
                <a:latin typeface="Times New Roman"/>
                <a:cs typeface="Times New Roman"/>
              </a:rPr>
              <a:t>N	</a:t>
            </a:r>
            <a:r>
              <a:rPr sz="1650" spc="55" dirty="0">
                <a:latin typeface="Symbol"/>
                <a:cs typeface="Symbol"/>
              </a:rPr>
              <a:t></a:t>
            </a:r>
            <a:r>
              <a:rPr sz="1650" spc="-114" dirty="0">
                <a:latin typeface="Times New Roman"/>
                <a:cs typeface="Times New Roman"/>
              </a:rPr>
              <a:t> </a:t>
            </a:r>
            <a:r>
              <a:rPr sz="1650" i="1" spc="65" dirty="0">
                <a:latin typeface="Times New Roman"/>
                <a:cs typeface="Times New Roman"/>
              </a:rPr>
              <a:t>N</a:t>
            </a:r>
            <a:endParaRPr sz="1650">
              <a:latin typeface="Times New Roman"/>
              <a:cs typeface="Times New Roman"/>
            </a:endParaRPr>
          </a:p>
          <a:p>
            <a:pPr marL="117475">
              <a:lnSpc>
                <a:spcPts val="869"/>
              </a:lnSpc>
              <a:tabLst>
                <a:tab pos="589915" algn="l"/>
              </a:tabLst>
            </a:pPr>
            <a:r>
              <a:rPr sz="950" i="1" spc="35" dirty="0">
                <a:latin typeface="Times New Roman"/>
                <a:cs typeface="Times New Roman"/>
              </a:rPr>
              <a:t>n	</a:t>
            </a:r>
            <a:r>
              <a:rPr sz="950" i="1" spc="50" dirty="0">
                <a:latin typeface="Times New Roman"/>
                <a:cs typeface="Times New Roman"/>
              </a:rPr>
              <a:t>D</a:t>
            </a:r>
            <a:endParaRPr sz="9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625"/>
              </a:spcBef>
            </a:pPr>
            <a:r>
              <a:rPr sz="1600" i="1" spc="55" dirty="0">
                <a:latin typeface="Times New Roman"/>
                <a:cs typeface="Times New Roman"/>
              </a:rPr>
              <a:t>n </a:t>
            </a:r>
            <a:r>
              <a:rPr sz="1600" spc="60" dirty="0">
                <a:latin typeface="Symbol"/>
                <a:cs typeface="Symbol"/>
              </a:rPr>
              <a:t></a:t>
            </a:r>
            <a:r>
              <a:rPr sz="1600" spc="60" dirty="0">
                <a:latin typeface="Times New Roman"/>
                <a:cs typeface="Times New Roman"/>
              </a:rPr>
              <a:t> </a:t>
            </a:r>
            <a:r>
              <a:rPr sz="1600" spc="50" dirty="0">
                <a:latin typeface="Times New Roman"/>
                <a:cs typeface="Times New Roman"/>
              </a:rPr>
              <a:t>10</a:t>
            </a:r>
            <a:r>
              <a:rPr sz="1425" spc="75" baseline="43859" dirty="0">
                <a:latin typeface="Times New Roman"/>
                <a:cs typeface="Times New Roman"/>
              </a:rPr>
              <a:t>22 </a:t>
            </a:r>
            <a:r>
              <a:rPr sz="1600" spc="30" dirty="0">
                <a:latin typeface="Times New Roman"/>
                <a:cs typeface="Times New Roman"/>
              </a:rPr>
              <a:t>/</a:t>
            </a:r>
            <a:r>
              <a:rPr sz="1600" spc="-295" dirty="0">
                <a:latin typeface="Times New Roman"/>
                <a:cs typeface="Times New Roman"/>
              </a:rPr>
              <a:t> </a:t>
            </a:r>
            <a:r>
              <a:rPr sz="1600" i="1" spc="65" dirty="0">
                <a:latin typeface="Times New Roman"/>
                <a:cs typeface="Times New Roman"/>
              </a:rPr>
              <a:t>m</a:t>
            </a:r>
            <a:r>
              <a:rPr sz="1425" spc="97" baseline="43859" dirty="0">
                <a:latin typeface="Times New Roman"/>
                <a:cs typeface="Times New Roman"/>
              </a:rPr>
              <a:t>3</a:t>
            </a:r>
            <a:endParaRPr sz="1425" baseline="43859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125016" y="674369"/>
            <a:ext cx="5315585" cy="0"/>
          </a:xfrm>
          <a:custGeom>
            <a:avLst/>
            <a:gdLst/>
            <a:ahLst/>
            <a:cxnLst/>
            <a:rect l="l" t="t" r="r" b="b"/>
            <a:pathLst>
              <a:path w="5315585">
                <a:moveTo>
                  <a:pt x="0" y="0"/>
                </a:moveTo>
                <a:lnTo>
                  <a:pt x="5315077" y="0"/>
                </a:lnTo>
              </a:path>
            </a:pathLst>
          </a:custGeom>
          <a:ln w="38100">
            <a:solidFill>
              <a:srgbClr val="61232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125016" y="641603"/>
            <a:ext cx="5315585" cy="0"/>
          </a:xfrm>
          <a:custGeom>
            <a:avLst/>
            <a:gdLst/>
            <a:ahLst/>
            <a:cxnLst/>
            <a:rect l="l" t="t" r="r" b="b"/>
            <a:pathLst>
              <a:path w="5315585">
                <a:moveTo>
                  <a:pt x="0" y="0"/>
                </a:moveTo>
                <a:lnTo>
                  <a:pt x="5315077" y="0"/>
                </a:lnTo>
              </a:path>
            </a:pathLst>
          </a:custGeom>
          <a:ln w="9144">
            <a:solidFill>
              <a:srgbClr val="61232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129080" y="426211"/>
            <a:ext cx="5137785" cy="9575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81610">
              <a:lnSpc>
                <a:spcPct val="100000"/>
              </a:lnSpc>
              <a:spcBef>
                <a:spcPts val="100"/>
              </a:spcBef>
              <a:tabLst>
                <a:tab pos="3556000" algn="l"/>
              </a:tabLst>
            </a:pPr>
            <a:r>
              <a:rPr sz="1200" b="1" i="1" spc="-5" dirty="0">
                <a:latin typeface="Times New Roman"/>
                <a:cs typeface="Times New Roman"/>
              </a:rPr>
              <a:t>Electronic</a:t>
            </a:r>
            <a:r>
              <a:rPr sz="1200" b="1" i="1" spc="20" dirty="0">
                <a:latin typeface="Times New Roman"/>
                <a:cs typeface="Times New Roman"/>
              </a:rPr>
              <a:t> </a:t>
            </a:r>
            <a:r>
              <a:rPr sz="1200" b="1" i="1" spc="-5" dirty="0">
                <a:latin typeface="Times New Roman"/>
                <a:cs typeface="Times New Roman"/>
              </a:rPr>
              <a:t>Physics	Dr. Ghusoon Mohsin</a:t>
            </a:r>
            <a:r>
              <a:rPr sz="1200" b="1" i="1" spc="-25" dirty="0">
                <a:latin typeface="Times New Roman"/>
                <a:cs typeface="Times New Roman"/>
              </a:rPr>
              <a:t> </a:t>
            </a:r>
            <a:r>
              <a:rPr sz="1200" b="1" i="1" dirty="0">
                <a:latin typeface="Times New Roman"/>
                <a:cs typeface="Times New Roman"/>
              </a:rPr>
              <a:t>Ali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9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400" b="0" i="1" spc="-15" dirty="0">
                <a:latin typeface="Calibri Light"/>
                <a:cs typeface="Calibri Light"/>
              </a:rPr>
              <a:t>Total Current</a:t>
            </a:r>
            <a:r>
              <a:rPr sz="1400" b="0" i="1" spc="-5" dirty="0">
                <a:latin typeface="Calibri Light"/>
                <a:cs typeface="Calibri Light"/>
              </a:rPr>
              <a:t> </a:t>
            </a:r>
            <a:r>
              <a:rPr sz="1400" b="0" i="1" spc="-15" dirty="0">
                <a:latin typeface="Calibri Light"/>
                <a:cs typeface="Calibri Light"/>
              </a:rPr>
              <a:t>Density</a:t>
            </a:r>
            <a:r>
              <a:rPr sz="1400" b="0" i="1" dirty="0">
                <a:latin typeface="Calibri Light"/>
                <a:cs typeface="Calibri Light"/>
              </a:rPr>
              <a:t> </a:t>
            </a:r>
            <a:endParaRPr sz="1400">
              <a:latin typeface="Calibri Light"/>
              <a:cs typeface="Calibri Light"/>
            </a:endParaRPr>
          </a:p>
          <a:p>
            <a:pPr marL="12700">
              <a:lnSpc>
                <a:spcPct val="100000"/>
              </a:lnSpc>
              <a:spcBef>
                <a:spcPts val="300"/>
              </a:spcBef>
            </a:pPr>
            <a:r>
              <a:rPr sz="1400" spc="-5" dirty="0">
                <a:latin typeface="Times New Roman"/>
                <a:cs typeface="Times New Roman"/>
              </a:rPr>
              <a:t>The total current density </a:t>
            </a:r>
            <a:r>
              <a:rPr sz="1400" dirty="0">
                <a:latin typeface="Times New Roman"/>
                <a:cs typeface="Times New Roman"/>
              </a:rPr>
              <a:t>is </a:t>
            </a:r>
            <a:r>
              <a:rPr sz="1400" spc="-5" dirty="0">
                <a:latin typeface="Times New Roman"/>
                <a:cs typeface="Times New Roman"/>
              </a:rPr>
              <a:t>the </a:t>
            </a:r>
            <a:r>
              <a:rPr sz="1400" dirty="0">
                <a:latin typeface="Times New Roman"/>
                <a:cs typeface="Times New Roman"/>
              </a:rPr>
              <a:t>sum of </a:t>
            </a:r>
            <a:r>
              <a:rPr sz="1400" spc="-5" dirty="0">
                <a:latin typeface="Times New Roman"/>
                <a:cs typeface="Times New Roman"/>
              </a:rPr>
              <a:t>these </a:t>
            </a:r>
            <a:r>
              <a:rPr sz="1400" dirty="0">
                <a:latin typeface="Times New Roman"/>
                <a:cs typeface="Times New Roman"/>
              </a:rPr>
              <a:t>four</a:t>
            </a:r>
            <a:r>
              <a:rPr sz="1400" spc="5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components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129080" y="2589630"/>
            <a:ext cx="4312285" cy="531495"/>
          </a:xfrm>
          <a:prstGeom prst="rect">
            <a:avLst/>
          </a:prstGeom>
        </p:spPr>
        <p:txBody>
          <a:bodyPr vert="horz" wrap="square" lIns="0" tIns="52069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9"/>
              </a:spcBef>
            </a:pPr>
            <a:r>
              <a:rPr sz="1400" b="0" i="1" spc="-15" dirty="0">
                <a:latin typeface="Calibri Light"/>
                <a:cs typeface="Calibri Light"/>
              </a:rPr>
              <a:t>Einstein</a:t>
            </a:r>
            <a:r>
              <a:rPr sz="1400" b="0" i="1" spc="-10" dirty="0">
                <a:latin typeface="Calibri Light"/>
                <a:cs typeface="Calibri Light"/>
              </a:rPr>
              <a:t> </a:t>
            </a:r>
            <a:r>
              <a:rPr sz="1400" b="0" i="1" spc="-15" dirty="0">
                <a:latin typeface="Calibri Light"/>
                <a:cs typeface="Calibri Light"/>
              </a:rPr>
              <a:t>Relation</a:t>
            </a:r>
            <a:r>
              <a:rPr sz="1400" b="0" i="1" dirty="0">
                <a:latin typeface="Calibri Light"/>
                <a:cs typeface="Calibri Light"/>
              </a:rPr>
              <a:t> </a:t>
            </a:r>
            <a:endParaRPr sz="1400">
              <a:latin typeface="Calibri Light"/>
              <a:cs typeface="Calibri Light"/>
            </a:endParaRPr>
          </a:p>
          <a:p>
            <a:pPr marL="12700">
              <a:lnSpc>
                <a:spcPct val="100000"/>
              </a:lnSpc>
              <a:spcBef>
                <a:spcPts val="310"/>
              </a:spcBef>
            </a:pPr>
            <a:r>
              <a:rPr sz="1400" spc="-5" dirty="0">
                <a:latin typeface="Times New Roman"/>
                <a:cs typeface="Times New Roman"/>
              </a:rPr>
              <a:t>This relation between </a:t>
            </a:r>
            <a:r>
              <a:rPr sz="1400" dirty="0">
                <a:latin typeface="Times New Roman"/>
                <a:cs typeface="Times New Roman"/>
              </a:rPr>
              <a:t>the </a:t>
            </a:r>
            <a:r>
              <a:rPr sz="1400" spc="-5" dirty="0">
                <a:latin typeface="Times New Roman"/>
                <a:cs typeface="Times New Roman"/>
              </a:rPr>
              <a:t>mobility </a:t>
            </a:r>
            <a:r>
              <a:rPr sz="1400" dirty="0">
                <a:latin typeface="Times New Roman"/>
                <a:cs typeface="Times New Roman"/>
              </a:rPr>
              <a:t>and </a:t>
            </a:r>
            <a:r>
              <a:rPr sz="1400" spc="-5" dirty="0">
                <a:latin typeface="Times New Roman"/>
                <a:cs typeface="Times New Roman"/>
              </a:rPr>
              <a:t>diffusion</a:t>
            </a:r>
            <a:r>
              <a:rPr sz="1400" spc="25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coefficient.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129080" y="8996070"/>
            <a:ext cx="5139055" cy="6381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43500"/>
              </a:lnSpc>
              <a:spcBef>
                <a:spcPts val="100"/>
              </a:spcBef>
            </a:pPr>
            <a:r>
              <a:rPr sz="1400" spc="-5" dirty="0">
                <a:latin typeface="Times New Roman"/>
                <a:cs typeface="Times New Roman"/>
              </a:rPr>
              <a:t>Where </a:t>
            </a:r>
            <a:r>
              <a:rPr sz="1400" dirty="0">
                <a:latin typeface="Times New Roman"/>
                <a:cs typeface="Times New Roman"/>
              </a:rPr>
              <a:t>L the </a:t>
            </a:r>
            <a:r>
              <a:rPr sz="1400" spc="-5" dirty="0">
                <a:latin typeface="Times New Roman"/>
                <a:cs typeface="Times New Roman"/>
              </a:rPr>
              <a:t>distance </a:t>
            </a:r>
            <a:r>
              <a:rPr sz="1400" dirty="0">
                <a:latin typeface="Times New Roman"/>
                <a:cs typeface="Times New Roman"/>
              </a:rPr>
              <a:t>traveled by charge carrier before, </a:t>
            </a:r>
            <a:r>
              <a:rPr sz="1400" spc="-5" dirty="0">
                <a:latin typeface="Times New Roman"/>
                <a:cs typeface="Times New Roman"/>
              </a:rPr>
              <a:t>recombination </a:t>
            </a:r>
            <a:r>
              <a:rPr sz="1400" dirty="0">
                <a:latin typeface="Times New Roman"/>
                <a:cs typeface="Times New Roman"/>
              </a:rPr>
              <a:t>τ  </a:t>
            </a:r>
            <a:r>
              <a:rPr sz="1400" spc="-5" dirty="0">
                <a:latin typeface="Times New Roman"/>
                <a:cs typeface="Times New Roman"/>
              </a:rPr>
              <a:t>life </a:t>
            </a:r>
            <a:r>
              <a:rPr sz="1400" spc="-10" dirty="0">
                <a:latin typeface="Times New Roman"/>
                <a:cs typeface="Times New Roman"/>
              </a:rPr>
              <a:t>time.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4327783" y="2088176"/>
            <a:ext cx="244475" cy="0"/>
          </a:xfrm>
          <a:custGeom>
            <a:avLst/>
            <a:gdLst/>
            <a:ahLst/>
            <a:cxnLst/>
            <a:rect l="l" t="t" r="r" b="b"/>
            <a:pathLst>
              <a:path w="244475">
                <a:moveTo>
                  <a:pt x="0" y="0"/>
                </a:moveTo>
                <a:lnTo>
                  <a:pt x="243966" y="0"/>
                </a:lnTo>
              </a:path>
            </a:pathLst>
          </a:custGeom>
          <a:ln w="856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5158063" y="2088176"/>
            <a:ext cx="247650" cy="0"/>
          </a:xfrm>
          <a:custGeom>
            <a:avLst/>
            <a:gdLst/>
            <a:ahLst/>
            <a:cxnLst/>
            <a:rect l="l" t="t" r="r" b="b"/>
            <a:pathLst>
              <a:path w="247650">
                <a:moveTo>
                  <a:pt x="0" y="0"/>
                </a:moveTo>
                <a:lnTo>
                  <a:pt x="247583" y="0"/>
                </a:lnTo>
              </a:path>
            </a:pathLst>
          </a:custGeom>
          <a:ln w="856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4195903" y="2083585"/>
            <a:ext cx="1218565" cy="2768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840740" algn="l"/>
              </a:tabLst>
            </a:pPr>
            <a:r>
              <a:rPr sz="1425" i="1" spc="30" baseline="32163" dirty="0">
                <a:latin typeface="Times New Roman"/>
                <a:cs typeface="Times New Roman"/>
              </a:rPr>
              <a:t>n </a:t>
            </a:r>
            <a:r>
              <a:rPr sz="1425" i="1" spc="150" baseline="32163" dirty="0">
                <a:latin typeface="Times New Roman"/>
                <a:cs typeface="Times New Roman"/>
              </a:rPr>
              <a:t> </a:t>
            </a:r>
            <a:r>
              <a:rPr sz="1650" i="1" spc="60" dirty="0">
                <a:latin typeface="Times New Roman"/>
                <a:cs typeface="Times New Roman"/>
              </a:rPr>
              <a:t>dx	</a:t>
            </a:r>
            <a:r>
              <a:rPr sz="1425" i="1" spc="30" baseline="32163" dirty="0">
                <a:latin typeface="Times New Roman"/>
                <a:cs typeface="Times New Roman"/>
              </a:rPr>
              <a:t>p</a:t>
            </a:r>
            <a:r>
              <a:rPr sz="1425" i="1" spc="67" baseline="32163" dirty="0">
                <a:latin typeface="Times New Roman"/>
                <a:cs typeface="Times New Roman"/>
              </a:rPr>
              <a:t> </a:t>
            </a:r>
            <a:r>
              <a:rPr sz="1650" i="1" spc="90" dirty="0">
                <a:latin typeface="Times New Roman"/>
                <a:cs typeface="Times New Roman"/>
              </a:rPr>
              <a:t>dx</a:t>
            </a:r>
            <a:endParaRPr sz="165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2749034" y="2099152"/>
            <a:ext cx="864869" cy="17208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  <a:tabLst>
                <a:tab pos="788035" algn="l"/>
              </a:tabLst>
            </a:pPr>
            <a:r>
              <a:rPr sz="950" i="1" spc="20" dirty="0">
                <a:latin typeface="Times New Roman"/>
                <a:cs typeface="Times New Roman"/>
              </a:rPr>
              <a:t>n	p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2075943" y="1906389"/>
            <a:ext cx="3343910" cy="29146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  <a:tabLst>
                <a:tab pos="3096260" algn="l"/>
              </a:tabLst>
            </a:pPr>
            <a:r>
              <a:rPr sz="1650" i="1" spc="25" dirty="0">
                <a:latin typeface="Times New Roman"/>
                <a:cs typeface="Times New Roman"/>
              </a:rPr>
              <a:t>J</a:t>
            </a:r>
            <a:r>
              <a:rPr sz="1650" i="1" spc="180" dirty="0">
                <a:latin typeface="Times New Roman"/>
                <a:cs typeface="Times New Roman"/>
              </a:rPr>
              <a:t> </a:t>
            </a:r>
            <a:r>
              <a:rPr sz="1650" spc="30" dirty="0">
                <a:latin typeface="Symbol"/>
                <a:cs typeface="Symbol"/>
              </a:rPr>
              <a:t></a:t>
            </a:r>
            <a:r>
              <a:rPr sz="1650" spc="-55" dirty="0">
                <a:latin typeface="Times New Roman"/>
                <a:cs typeface="Times New Roman"/>
              </a:rPr>
              <a:t> </a:t>
            </a:r>
            <a:r>
              <a:rPr sz="1650" i="1" spc="80" dirty="0">
                <a:latin typeface="Times New Roman"/>
                <a:cs typeface="Times New Roman"/>
              </a:rPr>
              <a:t>e</a:t>
            </a:r>
            <a:r>
              <a:rPr sz="1650" i="1" spc="-35" dirty="0">
                <a:latin typeface="Times New Roman"/>
                <a:cs typeface="Times New Roman"/>
              </a:rPr>
              <a:t>n</a:t>
            </a:r>
            <a:r>
              <a:rPr sz="1750" i="1" spc="-25" dirty="0">
                <a:latin typeface="Symbol"/>
                <a:cs typeface="Symbol"/>
              </a:rPr>
              <a:t></a:t>
            </a:r>
            <a:r>
              <a:rPr sz="1750" dirty="0">
                <a:latin typeface="Times New Roman"/>
                <a:cs typeface="Times New Roman"/>
              </a:rPr>
              <a:t> </a:t>
            </a:r>
            <a:r>
              <a:rPr sz="1750" spc="-195" dirty="0">
                <a:latin typeface="Times New Roman"/>
                <a:cs typeface="Times New Roman"/>
              </a:rPr>
              <a:t> </a:t>
            </a:r>
            <a:r>
              <a:rPr sz="1650" i="1" spc="35" dirty="0">
                <a:latin typeface="Times New Roman"/>
                <a:cs typeface="Times New Roman"/>
              </a:rPr>
              <a:t>E</a:t>
            </a:r>
            <a:r>
              <a:rPr sz="1650" i="1" spc="-10" dirty="0">
                <a:latin typeface="Times New Roman"/>
                <a:cs typeface="Times New Roman"/>
              </a:rPr>
              <a:t> </a:t>
            </a:r>
            <a:r>
              <a:rPr sz="1650" spc="30" dirty="0">
                <a:latin typeface="Symbol"/>
                <a:cs typeface="Symbol"/>
              </a:rPr>
              <a:t></a:t>
            </a:r>
            <a:r>
              <a:rPr sz="1650" spc="-95" dirty="0">
                <a:latin typeface="Times New Roman"/>
                <a:cs typeface="Times New Roman"/>
              </a:rPr>
              <a:t> </a:t>
            </a:r>
            <a:r>
              <a:rPr sz="1650" i="1" spc="80" dirty="0">
                <a:latin typeface="Times New Roman"/>
                <a:cs typeface="Times New Roman"/>
              </a:rPr>
              <a:t>e</a:t>
            </a:r>
            <a:r>
              <a:rPr sz="1650" i="1" spc="-35" dirty="0">
                <a:latin typeface="Times New Roman"/>
                <a:cs typeface="Times New Roman"/>
              </a:rPr>
              <a:t>p</a:t>
            </a:r>
            <a:r>
              <a:rPr sz="1750" i="1" spc="-25" dirty="0">
                <a:latin typeface="Symbol"/>
                <a:cs typeface="Symbol"/>
              </a:rPr>
              <a:t></a:t>
            </a:r>
            <a:r>
              <a:rPr sz="1750" dirty="0">
                <a:latin typeface="Times New Roman"/>
                <a:cs typeface="Times New Roman"/>
              </a:rPr>
              <a:t> </a:t>
            </a:r>
            <a:r>
              <a:rPr sz="1750" spc="-60" dirty="0">
                <a:latin typeface="Times New Roman"/>
                <a:cs typeface="Times New Roman"/>
              </a:rPr>
              <a:t> </a:t>
            </a:r>
            <a:r>
              <a:rPr sz="1650" i="1" spc="35" dirty="0">
                <a:latin typeface="Times New Roman"/>
                <a:cs typeface="Times New Roman"/>
              </a:rPr>
              <a:t>E</a:t>
            </a:r>
            <a:r>
              <a:rPr sz="1650" i="1" spc="-10" dirty="0">
                <a:latin typeface="Times New Roman"/>
                <a:cs typeface="Times New Roman"/>
              </a:rPr>
              <a:t> </a:t>
            </a:r>
            <a:r>
              <a:rPr sz="1650" spc="30" dirty="0">
                <a:latin typeface="Symbol"/>
                <a:cs typeface="Symbol"/>
              </a:rPr>
              <a:t></a:t>
            </a:r>
            <a:r>
              <a:rPr sz="1650" spc="-90" dirty="0">
                <a:latin typeface="Times New Roman"/>
                <a:cs typeface="Times New Roman"/>
              </a:rPr>
              <a:t> </a:t>
            </a:r>
            <a:r>
              <a:rPr sz="1650" i="1" spc="80" dirty="0">
                <a:latin typeface="Times New Roman"/>
                <a:cs typeface="Times New Roman"/>
              </a:rPr>
              <a:t>e</a:t>
            </a:r>
            <a:r>
              <a:rPr sz="1650" i="1" spc="40" dirty="0">
                <a:latin typeface="Times New Roman"/>
                <a:cs typeface="Times New Roman"/>
              </a:rPr>
              <a:t>D</a:t>
            </a:r>
            <a:r>
              <a:rPr sz="1650" i="1" dirty="0">
                <a:latin typeface="Times New Roman"/>
                <a:cs typeface="Times New Roman"/>
              </a:rPr>
              <a:t> </a:t>
            </a:r>
            <a:r>
              <a:rPr sz="1650" i="1" spc="110" dirty="0">
                <a:latin typeface="Times New Roman"/>
                <a:cs typeface="Times New Roman"/>
              </a:rPr>
              <a:t> </a:t>
            </a:r>
            <a:r>
              <a:rPr sz="2475" i="1" spc="142" baseline="35353" dirty="0">
                <a:latin typeface="Times New Roman"/>
                <a:cs typeface="Times New Roman"/>
              </a:rPr>
              <a:t>d</a:t>
            </a:r>
            <a:r>
              <a:rPr sz="2475" i="1" spc="44" baseline="35353" dirty="0">
                <a:latin typeface="Times New Roman"/>
                <a:cs typeface="Times New Roman"/>
              </a:rPr>
              <a:t>n</a:t>
            </a:r>
            <a:r>
              <a:rPr sz="2475" i="1" spc="-15" baseline="35353" dirty="0">
                <a:latin typeface="Times New Roman"/>
                <a:cs typeface="Times New Roman"/>
              </a:rPr>
              <a:t> </a:t>
            </a:r>
            <a:r>
              <a:rPr sz="1650" spc="30" dirty="0">
                <a:latin typeface="Symbol"/>
                <a:cs typeface="Symbol"/>
              </a:rPr>
              <a:t></a:t>
            </a:r>
            <a:r>
              <a:rPr sz="1650" spc="-120" dirty="0">
                <a:latin typeface="Times New Roman"/>
                <a:cs typeface="Times New Roman"/>
              </a:rPr>
              <a:t> </a:t>
            </a:r>
            <a:r>
              <a:rPr sz="1650" i="1" spc="80" dirty="0">
                <a:latin typeface="Times New Roman"/>
                <a:cs typeface="Times New Roman"/>
              </a:rPr>
              <a:t>e</a:t>
            </a:r>
            <a:r>
              <a:rPr sz="1650" i="1" spc="40" dirty="0">
                <a:latin typeface="Times New Roman"/>
                <a:cs typeface="Times New Roman"/>
              </a:rPr>
              <a:t>D</a:t>
            </a:r>
            <a:r>
              <a:rPr sz="1650" i="1" dirty="0">
                <a:latin typeface="Times New Roman"/>
                <a:cs typeface="Times New Roman"/>
              </a:rPr>
              <a:t>	</a:t>
            </a:r>
            <a:r>
              <a:rPr sz="2475" i="1" spc="142" baseline="35353" dirty="0">
                <a:latin typeface="Times New Roman"/>
                <a:cs typeface="Times New Roman"/>
              </a:rPr>
              <a:t>dp</a:t>
            </a:r>
            <a:endParaRPr sz="2475" baseline="35353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2187841" y="3594704"/>
            <a:ext cx="266700" cy="0"/>
          </a:xfrm>
          <a:custGeom>
            <a:avLst/>
            <a:gdLst/>
            <a:ahLst/>
            <a:cxnLst/>
            <a:rect l="l" t="t" r="r" b="b"/>
            <a:pathLst>
              <a:path w="266700">
                <a:moveTo>
                  <a:pt x="0" y="0"/>
                </a:moveTo>
                <a:lnTo>
                  <a:pt x="266294" y="0"/>
                </a:lnTo>
              </a:path>
            </a:pathLst>
          </a:custGeom>
          <a:ln w="850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2681449" y="3594704"/>
            <a:ext cx="283845" cy="0"/>
          </a:xfrm>
          <a:custGeom>
            <a:avLst/>
            <a:gdLst/>
            <a:ahLst/>
            <a:cxnLst/>
            <a:rect l="l" t="t" r="r" b="b"/>
            <a:pathLst>
              <a:path w="283844">
                <a:moveTo>
                  <a:pt x="0" y="0"/>
                </a:moveTo>
                <a:lnTo>
                  <a:pt x="283584" y="0"/>
                </a:lnTo>
              </a:path>
            </a:pathLst>
          </a:custGeom>
          <a:ln w="850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3192348" y="3594704"/>
            <a:ext cx="267970" cy="0"/>
          </a:xfrm>
          <a:custGeom>
            <a:avLst/>
            <a:gdLst/>
            <a:ahLst/>
            <a:cxnLst/>
            <a:rect l="l" t="t" r="r" b="b"/>
            <a:pathLst>
              <a:path w="267970">
                <a:moveTo>
                  <a:pt x="0" y="0"/>
                </a:moveTo>
                <a:lnTo>
                  <a:pt x="267635" y="0"/>
                </a:lnTo>
              </a:path>
            </a:pathLst>
          </a:custGeom>
          <a:ln w="850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 txBox="1"/>
          <p:nvPr/>
        </p:nvSpPr>
        <p:spPr>
          <a:xfrm>
            <a:off x="3265601" y="3589613"/>
            <a:ext cx="123825" cy="28003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1650" i="1" spc="35" dirty="0">
                <a:latin typeface="Times New Roman"/>
                <a:cs typeface="Times New Roman"/>
              </a:rPr>
              <a:t>e</a:t>
            </a:r>
            <a:endParaRPr sz="1650">
              <a:latin typeface="Times New Roman"/>
              <a:cs typeface="Times New Roman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3194714" y="3287829"/>
            <a:ext cx="257810" cy="28003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1650" i="1" spc="85" dirty="0">
                <a:latin typeface="Times New Roman"/>
                <a:cs typeface="Times New Roman"/>
              </a:rPr>
              <a:t>kT</a:t>
            </a:r>
            <a:endParaRPr sz="1650">
              <a:latin typeface="Times New Roman"/>
              <a:cs typeface="Times New Roman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2196852" y="3248796"/>
            <a:ext cx="184785" cy="28003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1650" i="1" spc="60" dirty="0">
                <a:latin typeface="Times New Roman"/>
                <a:cs typeface="Times New Roman"/>
              </a:rPr>
              <a:t>D</a:t>
            </a:r>
            <a:endParaRPr sz="1650">
              <a:latin typeface="Times New Roman"/>
              <a:cs typeface="Times New Roman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2844653" y="3772740"/>
            <a:ext cx="90170" cy="17399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950" i="1" spc="30" dirty="0">
                <a:latin typeface="Times New Roman"/>
                <a:cs typeface="Times New Roman"/>
              </a:rPr>
              <a:t>p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2690458" y="3223741"/>
            <a:ext cx="255270" cy="35687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ts val="1714"/>
              </a:lnSpc>
              <a:spcBef>
                <a:spcPts val="114"/>
              </a:spcBef>
            </a:pPr>
            <a:r>
              <a:rPr sz="1650" i="1" spc="60" dirty="0">
                <a:latin typeface="Times New Roman"/>
                <a:cs typeface="Times New Roman"/>
              </a:rPr>
              <a:t>D</a:t>
            </a:r>
            <a:endParaRPr sz="1650">
              <a:latin typeface="Times New Roman"/>
              <a:cs typeface="Times New Roman"/>
            </a:endParaRPr>
          </a:p>
          <a:p>
            <a:pPr marR="5080" algn="r">
              <a:lnSpc>
                <a:spcPts val="875"/>
              </a:lnSpc>
            </a:pPr>
            <a:r>
              <a:rPr sz="950" i="1" spc="30" dirty="0">
                <a:latin typeface="Times New Roman"/>
                <a:cs typeface="Times New Roman"/>
              </a:rPr>
              <a:t>p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2335537" y="3772740"/>
            <a:ext cx="90170" cy="17399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950" i="1" spc="30" dirty="0">
                <a:latin typeface="Times New Roman"/>
                <a:cs typeface="Times New Roman"/>
              </a:rPr>
              <a:t>n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3008172" y="3422813"/>
            <a:ext cx="146685" cy="28003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1650" spc="45" dirty="0">
                <a:latin typeface="Symbol"/>
                <a:cs typeface="Symbol"/>
              </a:rPr>
              <a:t></a:t>
            </a:r>
            <a:endParaRPr sz="1650">
              <a:latin typeface="Symbol"/>
              <a:cs typeface="Symbol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2203942" y="3343433"/>
            <a:ext cx="647065" cy="52832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R="55880" algn="ctr">
              <a:lnSpc>
                <a:spcPts val="1910"/>
              </a:lnSpc>
              <a:spcBef>
                <a:spcPts val="114"/>
              </a:spcBef>
            </a:pPr>
            <a:r>
              <a:rPr sz="950" i="1" spc="30" dirty="0">
                <a:latin typeface="Times New Roman"/>
                <a:cs typeface="Times New Roman"/>
              </a:rPr>
              <a:t>n</a:t>
            </a:r>
            <a:r>
              <a:rPr sz="950" i="1" spc="140" dirty="0">
                <a:latin typeface="Times New Roman"/>
                <a:cs typeface="Times New Roman"/>
              </a:rPr>
              <a:t> </a:t>
            </a:r>
            <a:r>
              <a:rPr sz="2475" spc="67" baseline="-21885" dirty="0">
                <a:latin typeface="Symbol"/>
                <a:cs typeface="Symbol"/>
              </a:rPr>
              <a:t></a:t>
            </a:r>
            <a:endParaRPr sz="2475" baseline="-21885">
              <a:latin typeface="Symbol"/>
              <a:cs typeface="Symbol"/>
            </a:endParaRPr>
          </a:p>
          <a:p>
            <a:pPr algn="ctr">
              <a:lnSpc>
                <a:spcPts val="2030"/>
              </a:lnSpc>
              <a:tabLst>
                <a:tab pos="493395" algn="l"/>
              </a:tabLst>
            </a:pPr>
            <a:r>
              <a:rPr sz="1750" i="1" spc="-10" dirty="0">
                <a:latin typeface="Symbol"/>
                <a:cs typeface="Symbol"/>
              </a:rPr>
              <a:t></a:t>
            </a:r>
            <a:r>
              <a:rPr sz="1750" spc="-10" dirty="0">
                <a:latin typeface="Times New Roman"/>
                <a:cs typeface="Times New Roman"/>
              </a:rPr>
              <a:t>	</a:t>
            </a:r>
            <a:r>
              <a:rPr sz="1750" i="1" spc="-10" dirty="0">
                <a:latin typeface="Symbol"/>
                <a:cs typeface="Symbol"/>
              </a:rPr>
              <a:t></a:t>
            </a:r>
            <a:endParaRPr sz="1750">
              <a:latin typeface="Symbol"/>
              <a:cs typeface="Symbol"/>
            </a:endParaRPr>
          </a:p>
        </p:txBody>
      </p:sp>
      <p:sp>
        <p:nvSpPr>
          <p:cNvPr id="23" name="object 23"/>
          <p:cNvSpPr/>
          <p:nvPr/>
        </p:nvSpPr>
        <p:spPr>
          <a:xfrm>
            <a:off x="2558563" y="4466885"/>
            <a:ext cx="268605" cy="0"/>
          </a:xfrm>
          <a:custGeom>
            <a:avLst/>
            <a:gdLst/>
            <a:ahLst/>
            <a:cxnLst/>
            <a:rect l="l" t="t" r="r" b="b"/>
            <a:pathLst>
              <a:path w="268605">
                <a:moveTo>
                  <a:pt x="0" y="0"/>
                </a:moveTo>
                <a:lnTo>
                  <a:pt x="268071" y="0"/>
                </a:lnTo>
              </a:path>
            </a:pathLst>
          </a:custGeom>
          <a:ln w="899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3244224" y="4466885"/>
            <a:ext cx="234950" cy="0"/>
          </a:xfrm>
          <a:custGeom>
            <a:avLst/>
            <a:gdLst/>
            <a:ahLst/>
            <a:cxnLst/>
            <a:rect l="l" t="t" r="r" b="b"/>
            <a:pathLst>
              <a:path w="234950">
                <a:moveTo>
                  <a:pt x="0" y="0"/>
                </a:moveTo>
                <a:lnTo>
                  <a:pt x="234448" y="0"/>
                </a:lnTo>
              </a:path>
            </a:pathLst>
          </a:custGeom>
          <a:ln w="899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 txBox="1"/>
          <p:nvPr/>
        </p:nvSpPr>
        <p:spPr>
          <a:xfrm>
            <a:off x="1129080" y="4285248"/>
            <a:ext cx="5181600" cy="159639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025525">
              <a:lnSpc>
                <a:spcPts val="1750"/>
              </a:lnSpc>
              <a:spcBef>
                <a:spcPts val="90"/>
              </a:spcBef>
            </a:pPr>
            <a:r>
              <a:rPr sz="1650" i="1" spc="35" dirty="0">
                <a:latin typeface="Times New Roman"/>
                <a:cs typeface="Times New Roman"/>
              </a:rPr>
              <a:t>D </a:t>
            </a:r>
            <a:r>
              <a:rPr sz="1650" spc="25" dirty="0">
                <a:latin typeface="Symbol"/>
                <a:cs typeface="Symbol"/>
              </a:rPr>
              <a:t></a:t>
            </a:r>
            <a:r>
              <a:rPr sz="1650" spc="25" dirty="0">
                <a:latin typeface="Times New Roman"/>
                <a:cs typeface="Times New Roman"/>
              </a:rPr>
              <a:t>  </a:t>
            </a:r>
            <a:r>
              <a:rPr sz="2475" i="1" spc="75" baseline="35353" dirty="0">
                <a:latin typeface="Times New Roman"/>
                <a:cs typeface="Times New Roman"/>
              </a:rPr>
              <a:t>kT </a:t>
            </a:r>
            <a:r>
              <a:rPr sz="1750" i="1" spc="-30" dirty="0">
                <a:latin typeface="Symbol"/>
                <a:cs typeface="Symbol"/>
              </a:rPr>
              <a:t></a:t>
            </a:r>
            <a:r>
              <a:rPr sz="1750" i="1" spc="-30" dirty="0">
                <a:latin typeface="Times New Roman"/>
                <a:cs typeface="Times New Roman"/>
              </a:rPr>
              <a:t>  </a:t>
            </a:r>
            <a:r>
              <a:rPr sz="1650" spc="25" dirty="0">
                <a:latin typeface="Symbol"/>
                <a:cs typeface="Symbol"/>
              </a:rPr>
              <a:t></a:t>
            </a:r>
            <a:r>
              <a:rPr sz="1650" spc="30" dirty="0">
                <a:latin typeface="Times New Roman"/>
                <a:cs typeface="Times New Roman"/>
              </a:rPr>
              <a:t> </a:t>
            </a:r>
            <a:r>
              <a:rPr sz="2625" i="1" spc="-44" baseline="33333" dirty="0">
                <a:latin typeface="Symbol"/>
                <a:cs typeface="Symbol"/>
              </a:rPr>
              <a:t></a:t>
            </a:r>
            <a:endParaRPr sz="2625" baseline="33333">
              <a:latin typeface="Symbol"/>
              <a:cs typeface="Symbol"/>
            </a:endParaRPr>
          </a:p>
          <a:p>
            <a:pPr marL="1515745">
              <a:lnSpc>
                <a:spcPts val="1630"/>
              </a:lnSpc>
              <a:tabLst>
                <a:tab pos="2122805" algn="l"/>
              </a:tabLst>
            </a:pPr>
            <a:r>
              <a:rPr sz="1650" i="1" spc="20" dirty="0">
                <a:latin typeface="Times New Roman"/>
                <a:cs typeface="Times New Roman"/>
              </a:rPr>
              <a:t>e	</a:t>
            </a:r>
            <a:r>
              <a:rPr sz="1650" spc="85" dirty="0">
                <a:latin typeface="Times New Roman"/>
                <a:cs typeface="Times New Roman"/>
              </a:rPr>
              <a:t>39</a:t>
            </a:r>
            <a:endParaRPr sz="1650">
              <a:latin typeface="Times New Roman"/>
              <a:cs typeface="Times New Roman"/>
            </a:endParaRPr>
          </a:p>
          <a:p>
            <a:pPr marL="12700">
              <a:lnSpc>
                <a:spcPts val="1645"/>
              </a:lnSpc>
              <a:spcBef>
                <a:spcPts val="869"/>
              </a:spcBef>
            </a:pPr>
            <a:r>
              <a:rPr sz="1400" b="1" spc="-5" dirty="0">
                <a:latin typeface="Times New Roman"/>
                <a:cs typeface="Times New Roman"/>
              </a:rPr>
              <a:t>Example</a:t>
            </a: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ts val="1645"/>
              </a:lnSpc>
            </a:pPr>
            <a:r>
              <a:rPr sz="1400" spc="-5" dirty="0">
                <a:latin typeface="Times New Roman"/>
                <a:cs typeface="Times New Roman"/>
              </a:rPr>
              <a:t>Determine the diffusion coefficient, assume </a:t>
            </a:r>
            <a:r>
              <a:rPr sz="1400" dirty="0">
                <a:latin typeface="Times New Roman"/>
                <a:cs typeface="Times New Roman"/>
              </a:rPr>
              <a:t>the </a:t>
            </a:r>
            <a:r>
              <a:rPr sz="1400" spc="-5" dirty="0">
                <a:latin typeface="Times New Roman"/>
                <a:cs typeface="Times New Roman"/>
              </a:rPr>
              <a:t>mobility </a:t>
            </a:r>
            <a:r>
              <a:rPr sz="1400" dirty="0">
                <a:latin typeface="Times New Roman"/>
                <a:cs typeface="Times New Roman"/>
              </a:rPr>
              <a:t>is</a:t>
            </a:r>
            <a:r>
              <a:rPr sz="1400" spc="1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1000cm</a:t>
            </a:r>
            <a:r>
              <a:rPr sz="1350" baseline="30864" dirty="0">
                <a:latin typeface="Times New Roman"/>
                <a:cs typeface="Times New Roman"/>
              </a:rPr>
              <a:t>2</a:t>
            </a:r>
            <a:r>
              <a:rPr sz="1400" dirty="0">
                <a:latin typeface="Times New Roman"/>
                <a:cs typeface="Times New Roman"/>
              </a:rPr>
              <a:t>/V.s</a:t>
            </a: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745"/>
              </a:spcBef>
            </a:pPr>
            <a:r>
              <a:rPr sz="1400" dirty="0">
                <a:latin typeface="Times New Roman"/>
                <a:cs typeface="Times New Roman"/>
              </a:rPr>
              <a:t>at </a:t>
            </a:r>
            <a:r>
              <a:rPr sz="1400" spc="-5" dirty="0">
                <a:latin typeface="Times New Roman"/>
                <a:cs typeface="Times New Roman"/>
              </a:rPr>
              <a:t>T=300K.</a:t>
            </a: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730"/>
              </a:spcBef>
            </a:pPr>
            <a:r>
              <a:rPr sz="1400" b="1" spc="-5" dirty="0">
                <a:latin typeface="Times New Roman"/>
                <a:cs typeface="Times New Roman"/>
              </a:rPr>
              <a:t>Solution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26" name="object 26"/>
          <p:cNvSpPr/>
          <p:nvPr/>
        </p:nvSpPr>
        <p:spPr>
          <a:xfrm>
            <a:off x="2092562" y="6342676"/>
            <a:ext cx="267970" cy="0"/>
          </a:xfrm>
          <a:custGeom>
            <a:avLst/>
            <a:gdLst/>
            <a:ahLst/>
            <a:cxnLst/>
            <a:rect l="l" t="t" r="r" b="b"/>
            <a:pathLst>
              <a:path w="267969">
                <a:moveTo>
                  <a:pt x="0" y="0"/>
                </a:moveTo>
                <a:lnTo>
                  <a:pt x="267688" y="0"/>
                </a:lnTo>
              </a:path>
            </a:pathLst>
          </a:custGeom>
          <a:ln w="856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 txBox="1"/>
          <p:nvPr/>
        </p:nvSpPr>
        <p:spPr>
          <a:xfrm>
            <a:off x="2165689" y="6338085"/>
            <a:ext cx="121920" cy="2768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50" i="1" spc="25" dirty="0">
                <a:latin typeface="Times New Roman"/>
                <a:cs typeface="Times New Roman"/>
              </a:rPr>
              <a:t>e</a:t>
            </a:r>
            <a:endParaRPr sz="1650">
              <a:latin typeface="Times New Roman"/>
              <a:cs typeface="Times New Roman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1698324" y="6160915"/>
            <a:ext cx="3425190" cy="29146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650" i="1" spc="40" dirty="0">
                <a:latin typeface="Times New Roman"/>
                <a:cs typeface="Times New Roman"/>
              </a:rPr>
              <a:t>D </a:t>
            </a:r>
            <a:r>
              <a:rPr sz="1650" spc="30" dirty="0">
                <a:latin typeface="Symbol"/>
                <a:cs typeface="Symbol"/>
              </a:rPr>
              <a:t></a:t>
            </a:r>
            <a:r>
              <a:rPr sz="1650" spc="30" dirty="0">
                <a:latin typeface="Times New Roman"/>
                <a:cs typeface="Times New Roman"/>
              </a:rPr>
              <a:t> </a:t>
            </a:r>
            <a:r>
              <a:rPr sz="2475" i="1" spc="82" baseline="35353" dirty="0">
                <a:latin typeface="Times New Roman"/>
                <a:cs typeface="Times New Roman"/>
              </a:rPr>
              <a:t>kT </a:t>
            </a:r>
            <a:r>
              <a:rPr sz="1750" i="1" spc="-25" dirty="0">
                <a:latin typeface="Symbol"/>
                <a:cs typeface="Symbol"/>
              </a:rPr>
              <a:t></a:t>
            </a:r>
            <a:r>
              <a:rPr sz="1750" i="1" spc="-25" dirty="0">
                <a:latin typeface="Times New Roman"/>
                <a:cs typeface="Times New Roman"/>
              </a:rPr>
              <a:t> </a:t>
            </a:r>
            <a:r>
              <a:rPr sz="1650" spc="30" dirty="0">
                <a:latin typeface="Symbol"/>
                <a:cs typeface="Symbol"/>
              </a:rPr>
              <a:t></a:t>
            </a:r>
            <a:r>
              <a:rPr sz="1650" spc="30" dirty="0">
                <a:latin typeface="Times New Roman"/>
                <a:cs typeface="Times New Roman"/>
              </a:rPr>
              <a:t> </a:t>
            </a:r>
            <a:r>
              <a:rPr sz="1650" spc="70" dirty="0">
                <a:latin typeface="Times New Roman"/>
                <a:cs typeface="Times New Roman"/>
              </a:rPr>
              <a:t>0.0259</a:t>
            </a:r>
            <a:r>
              <a:rPr sz="1650" spc="70" dirty="0">
                <a:latin typeface="Symbol"/>
                <a:cs typeface="Symbol"/>
              </a:rPr>
              <a:t></a:t>
            </a:r>
            <a:r>
              <a:rPr sz="1650" spc="70" dirty="0">
                <a:latin typeface="Times New Roman"/>
                <a:cs typeface="Times New Roman"/>
              </a:rPr>
              <a:t>1000 </a:t>
            </a:r>
            <a:r>
              <a:rPr sz="1650" spc="30" dirty="0">
                <a:latin typeface="Symbol"/>
                <a:cs typeface="Symbol"/>
              </a:rPr>
              <a:t></a:t>
            </a:r>
            <a:r>
              <a:rPr sz="1650" spc="30" dirty="0">
                <a:latin typeface="Times New Roman"/>
                <a:cs typeface="Times New Roman"/>
              </a:rPr>
              <a:t> </a:t>
            </a:r>
            <a:r>
              <a:rPr sz="1650" spc="35" dirty="0">
                <a:latin typeface="Times New Roman"/>
                <a:cs typeface="Times New Roman"/>
              </a:rPr>
              <a:t>25.9</a:t>
            </a:r>
            <a:r>
              <a:rPr sz="1650" i="1" spc="35" dirty="0">
                <a:latin typeface="Times New Roman"/>
                <a:cs typeface="Times New Roman"/>
              </a:rPr>
              <a:t>cm</a:t>
            </a:r>
            <a:r>
              <a:rPr sz="1425" spc="52" baseline="43859" dirty="0">
                <a:latin typeface="Times New Roman"/>
                <a:cs typeface="Times New Roman"/>
              </a:rPr>
              <a:t>2 </a:t>
            </a:r>
            <a:r>
              <a:rPr sz="1650" spc="15" dirty="0">
                <a:latin typeface="Times New Roman"/>
                <a:cs typeface="Times New Roman"/>
              </a:rPr>
              <a:t>/</a:t>
            </a:r>
            <a:r>
              <a:rPr sz="1650" spc="-190" dirty="0">
                <a:latin typeface="Times New Roman"/>
                <a:cs typeface="Times New Roman"/>
              </a:rPr>
              <a:t> </a:t>
            </a:r>
            <a:r>
              <a:rPr sz="1650" i="1" spc="20" dirty="0">
                <a:latin typeface="Times New Roman"/>
                <a:cs typeface="Times New Roman"/>
              </a:rPr>
              <a:t>s</a:t>
            </a:r>
            <a:endParaRPr sz="1650">
              <a:latin typeface="Times New Roman"/>
              <a:cs typeface="Times New Roman"/>
            </a:endParaRPr>
          </a:p>
        </p:txBody>
      </p:sp>
      <p:sp>
        <p:nvSpPr>
          <p:cNvPr id="29" name="object 29"/>
          <p:cNvSpPr/>
          <p:nvPr/>
        </p:nvSpPr>
        <p:spPr>
          <a:xfrm>
            <a:off x="2318562" y="8866473"/>
            <a:ext cx="28575" cy="15240"/>
          </a:xfrm>
          <a:custGeom>
            <a:avLst/>
            <a:gdLst/>
            <a:ahLst/>
            <a:cxnLst/>
            <a:rect l="l" t="t" r="r" b="b"/>
            <a:pathLst>
              <a:path w="28575" h="15240">
                <a:moveTo>
                  <a:pt x="0" y="15215"/>
                </a:moveTo>
                <a:lnTo>
                  <a:pt x="28110" y="0"/>
                </a:lnTo>
              </a:path>
            </a:pathLst>
          </a:custGeom>
          <a:ln w="89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2346673" y="8870701"/>
            <a:ext cx="40640" cy="107950"/>
          </a:xfrm>
          <a:custGeom>
            <a:avLst/>
            <a:gdLst/>
            <a:ahLst/>
            <a:cxnLst/>
            <a:rect l="l" t="t" r="r" b="b"/>
            <a:pathLst>
              <a:path w="40639" h="107950">
                <a:moveTo>
                  <a:pt x="0" y="0"/>
                </a:moveTo>
                <a:lnTo>
                  <a:pt x="40382" y="107356"/>
                </a:lnTo>
              </a:path>
            </a:pathLst>
          </a:custGeom>
          <a:ln w="1836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2391443" y="8674582"/>
            <a:ext cx="53975" cy="303530"/>
          </a:xfrm>
          <a:custGeom>
            <a:avLst/>
            <a:gdLst/>
            <a:ahLst/>
            <a:cxnLst/>
            <a:rect l="l" t="t" r="r" b="b"/>
            <a:pathLst>
              <a:path w="53975" h="303529">
                <a:moveTo>
                  <a:pt x="0" y="303474"/>
                </a:moveTo>
                <a:lnTo>
                  <a:pt x="53564" y="0"/>
                </a:lnTo>
              </a:path>
            </a:pathLst>
          </a:custGeom>
          <a:ln w="921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2445007" y="8674582"/>
            <a:ext cx="358775" cy="0"/>
          </a:xfrm>
          <a:custGeom>
            <a:avLst/>
            <a:gdLst/>
            <a:ahLst/>
            <a:cxnLst/>
            <a:rect l="l" t="t" r="r" b="b"/>
            <a:pathLst>
              <a:path w="358775">
                <a:moveTo>
                  <a:pt x="0" y="0"/>
                </a:moveTo>
                <a:lnTo>
                  <a:pt x="358716" y="0"/>
                </a:lnTo>
              </a:path>
            </a:pathLst>
          </a:custGeom>
          <a:ln w="889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3719063" y="8886473"/>
            <a:ext cx="28575" cy="15875"/>
          </a:xfrm>
          <a:custGeom>
            <a:avLst/>
            <a:gdLst/>
            <a:ahLst/>
            <a:cxnLst/>
            <a:rect l="l" t="t" r="r" b="b"/>
            <a:pathLst>
              <a:path w="28575" h="15875">
                <a:moveTo>
                  <a:pt x="0" y="15391"/>
                </a:moveTo>
                <a:lnTo>
                  <a:pt x="27977" y="0"/>
                </a:lnTo>
              </a:path>
            </a:pathLst>
          </a:custGeom>
          <a:ln w="846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3747040" y="8890633"/>
            <a:ext cx="40005" cy="120014"/>
          </a:xfrm>
          <a:custGeom>
            <a:avLst/>
            <a:gdLst/>
            <a:ahLst/>
            <a:cxnLst/>
            <a:rect l="l" t="t" r="r" b="b"/>
            <a:pathLst>
              <a:path w="40004" h="120015">
                <a:moveTo>
                  <a:pt x="0" y="0"/>
                </a:moveTo>
                <a:lnTo>
                  <a:pt x="39954" y="119399"/>
                </a:lnTo>
              </a:path>
            </a:pathLst>
          </a:custGeom>
          <a:ln w="1809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3791432" y="8675129"/>
            <a:ext cx="53340" cy="335280"/>
          </a:xfrm>
          <a:custGeom>
            <a:avLst/>
            <a:gdLst/>
            <a:ahLst/>
            <a:cxnLst/>
            <a:rect l="l" t="t" r="r" b="b"/>
            <a:pathLst>
              <a:path w="53339" h="335279">
                <a:moveTo>
                  <a:pt x="0" y="334903"/>
                </a:moveTo>
                <a:lnTo>
                  <a:pt x="53284" y="0"/>
                </a:lnTo>
              </a:path>
            </a:pathLst>
          </a:custGeom>
          <a:ln w="886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3844717" y="8675129"/>
            <a:ext cx="372110" cy="0"/>
          </a:xfrm>
          <a:custGeom>
            <a:avLst/>
            <a:gdLst/>
            <a:ahLst/>
            <a:cxnLst/>
            <a:rect l="l" t="t" r="r" b="b"/>
            <a:pathLst>
              <a:path w="372110">
                <a:moveTo>
                  <a:pt x="0" y="0"/>
                </a:moveTo>
                <a:lnTo>
                  <a:pt x="372091" y="0"/>
                </a:lnTo>
              </a:path>
            </a:pathLst>
          </a:custGeom>
          <a:ln w="833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 txBox="1"/>
          <p:nvPr/>
        </p:nvSpPr>
        <p:spPr>
          <a:xfrm>
            <a:off x="1995887" y="8836902"/>
            <a:ext cx="2112645" cy="17526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  <a:tabLst>
                <a:tab pos="619760" algn="l"/>
                <a:tab pos="1413510" algn="l"/>
                <a:tab pos="2033270" algn="l"/>
              </a:tabLst>
            </a:pPr>
            <a:r>
              <a:rPr sz="1425" i="1" spc="30" baseline="2923" dirty="0">
                <a:latin typeface="Times New Roman"/>
                <a:cs typeface="Times New Roman"/>
              </a:rPr>
              <a:t>n	n	</a:t>
            </a:r>
            <a:r>
              <a:rPr sz="950" i="1" spc="45" dirty="0">
                <a:latin typeface="Times New Roman"/>
                <a:cs typeface="Times New Roman"/>
              </a:rPr>
              <a:t>p	p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39" name="object 39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410"/>
              </a:lnSpc>
            </a:pPr>
            <a:r>
              <a:rPr dirty="0"/>
              <a:t>76</a:t>
            </a:r>
          </a:p>
        </p:txBody>
      </p:sp>
      <p:sp>
        <p:nvSpPr>
          <p:cNvPr id="38" name="object 38"/>
          <p:cNvSpPr txBox="1"/>
          <p:nvPr/>
        </p:nvSpPr>
        <p:spPr>
          <a:xfrm>
            <a:off x="1129080" y="6987006"/>
            <a:ext cx="5303520" cy="1950085"/>
          </a:xfrm>
          <a:prstGeom prst="rect">
            <a:avLst/>
          </a:prstGeom>
        </p:spPr>
        <p:txBody>
          <a:bodyPr vert="horz" wrap="square" lIns="0" tIns="508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0"/>
              </a:spcBef>
            </a:pPr>
            <a:r>
              <a:rPr sz="1400" b="0" i="1" spc="-15" dirty="0">
                <a:latin typeface="Calibri Light"/>
                <a:cs typeface="Calibri Light"/>
              </a:rPr>
              <a:t>Rcombination</a:t>
            </a:r>
            <a:r>
              <a:rPr sz="1400" b="0" i="1" dirty="0">
                <a:latin typeface="Calibri Light"/>
                <a:cs typeface="Calibri Light"/>
              </a:rPr>
              <a:t> </a:t>
            </a:r>
            <a:endParaRPr sz="1400">
              <a:latin typeface="Calibri Light"/>
              <a:cs typeface="Calibri Light"/>
            </a:endParaRPr>
          </a:p>
          <a:p>
            <a:pPr marL="12700">
              <a:lnSpc>
                <a:spcPct val="100000"/>
              </a:lnSpc>
              <a:spcBef>
                <a:spcPts val="300"/>
              </a:spcBef>
            </a:pPr>
            <a:r>
              <a:rPr sz="1400" spc="-5" dirty="0">
                <a:latin typeface="Times New Roman"/>
                <a:cs typeface="Times New Roman"/>
              </a:rPr>
              <a:t>Recombination</a:t>
            </a:r>
            <a:r>
              <a:rPr sz="1400" spc="155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that</a:t>
            </a:r>
            <a:r>
              <a:rPr sz="1400" spc="17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result</a:t>
            </a:r>
            <a:r>
              <a:rPr sz="1400" spc="17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from</a:t>
            </a:r>
            <a:r>
              <a:rPr sz="1400" spc="14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the</a:t>
            </a:r>
            <a:r>
              <a:rPr sz="1400" spc="17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collision</a:t>
            </a:r>
            <a:r>
              <a:rPr sz="1400" spc="15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of</a:t>
            </a:r>
            <a:r>
              <a:rPr sz="1400" spc="170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an</a:t>
            </a:r>
            <a:r>
              <a:rPr sz="1400" spc="17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electron</a:t>
            </a:r>
            <a:r>
              <a:rPr sz="1400" spc="170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with</a:t>
            </a:r>
            <a:r>
              <a:rPr sz="1400" spc="17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a</a:t>
            </a:r>
            <a:r>
              <a:rPr sz="1400" spc="15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hole.</a:t>
            </a:r>
            <a:endParaRPr sz="1400">
              <a:latin typeface="Times New Roman"/>
              <a:cs typeface="Times New Roman"/>
            </a:endParaRPr>
          </a:p>
          <a:p>
            <a:pPr marL="12700" marR="5080" algn="just">
              <a:lnSpc>
                <a:spcPct val="143600"/>
              </a:lnSpc>
              <a:spcBef>
                <a:spcPts val="10"/>
              </a:spcBef>
            </a:pPr>
            <a:r>
              <a:rPr sz="1400" spc="-5" dirty="0">
                <a:latin typeface="Times New Roman"/>
                <a:cs typeface="Times New Roman"/>
              </a:rPr>
              <a:t>This process is the return </a:t>
            </a:r>
            <a:r>
              <a:rPr sz="1400" dirty="0">
                <a:latin typeface="Times New Roman"/>
                <a:cs typeface="Times New Roman"/>
              </a:rPr>
              <a:t>of a </a:t>
            </a:r>
            <a:r>
              <a:rPr sz="1400" spc="-5" dirty="0">
                <a:latin typeface="Times New Roman"/>
                <a:cs typeface="Times New Roman"/>
              </a:rPr>
              <a:t>free electrons in the </a:t>
            </a:r>
            <a:r>
              <a:rPr sz="1400" spc="-10" dirty="0">
                <a:latin typeface="Times New Roman"/>
                <a:cs typeface="Times New Roman"/>
              </a:rPr>
              <a:t>conduction </a:t>
            </a:r>
            <a:r>
              <a:rPr sz="1400" spc="-5" dirty="0">
                <a:latin typeface="Times New Roman"/>
                <a:cs typeface="Times New Roman"/>
              </a:rPr>
              <a:t>band </a:t>
            </a:r>
            <a:r>
              <a:rPr sz="1400" spc="-10" dirty="0">
                <a:latin typeface="Times New Roman"/>
                <a:cs typeface="Times New Roman"/>
              </a:rPr>
              <a:t>to  </a:t>
            </a:r>
            <a:r>
              <a:rPr sz="1400" spc="-5" dirty="0">
                <a:latin typeface="Times New Roman"/>
                <a:cs typeface="Times New Roman"/>
              </a:rPr>
              <a:t>valence band, there is </a:t>
            </a:r>
            <a:r>
              <a:rPr sz="1400" dirty="0">
                <a:latin typeface="Times New Roman"/>
                <a:cs typeface="Times New Roman"/>
              </a:rPr>
              <a:t>a </a:t>
            </a:r>
            <a:r>
              <a:rPr sz="1400" spc="-5" dirty="0">
                <a:latin typeface="Times New Roman"/>
                <a:cs typeface="Times New Roman"/>
              </a:rPr>
              <a:t>net recombination </a:t>
            </a:r>
            <a:r>
              <a:rPr sz="1400" dirty="0">
                <a:latin typeface="Times New Roman"/>
                <a:cs typeface="Times New Roman"/>
              </a:rPr>
              <a:t>rate by </a:t>
            </a:r>
            <a:r>
              <a:rPr sz="1400" spc="-5" dirty="0">
                <a:latin typeface="Times New Roman"/>
                <a:cs typeface="Times New Roman"/>
              </a:rPr>
              <a:t>difference between the  recombination and generation</a:t>
            </a:r>
            <a:r>
              <a:rPr sz="140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rates.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1550">
              <a:latin typeface="Times New Roman"/>
              <a:cs typeface="Times New Roman"/>
            </a:endParaRPr>
          </a:p>
          <a:p>
            <a:pPr marL="767080">
              <a:lnSpc>
                <a:spcPct val="100000"/>
              </a:lnSpc>
              <a:tabLst>
                <a:tab pos="1336040" algn="l"/>
                <a:tab pos="2153285" algn="l"/>
                <a:tab pos="2414270" algn="l"/>
                <a:tab pos="2735580" algn="l"/>
              </a:tabLst>
            </a:pPr>
            <a:r>
              <a:rPr sz="2475" i="1" spc="44" baseline="1683" dirty="0">
                <a:latin typeface="Times New Roman"/>
                <a:cs typeface="Times New Roman"/>
              </a:rPr>
              <a:t>L </a:t>
            </a:r>
            <a:r>
              <a:rPr sz="2475" i="1" spc="187" baseline="1683" dirty="0">
                <a:latin typeface="Times New Roman"/>
                <a:cs typeface="Times New Roman"/>
              </a:rPr>
              <a:t> </a:t>
            </a:r>
            <a:r>
              <a:rPr sz="2475" spc="44" baseline="1683" dirty="0">
                <a:latin typeface="Symbol"/>
                <a:cs typeface="Symbol"/>
              </a:rPr>
              <a:t></a:t>
            </a:r>
            <a:r>
              <a:rPr sz="2475" spc="44" baseline="1683" dirty="0">
                <a:latin typeface="Times New Roman"/>
                <a:cs typeface="Times New Roman"/>
              </a:rPr>
              <a:t>	</a:t>
            </a:r>
            <a:r>
              <a:rPr sz="2475" i="1" spc="60" baseline="1683" dirty="0">
                <a:latin typeface="Times New Roman"/>
                <a:cs typeface="Times New Roman"/>
              </a:rPr>
              <a:t>D</a:t>
            </a:r>
            <a:r>
              <a:rPr sz="2475" i="1" spc="-112" baseline="1683" dirty="0">
                <a:latin typeface="Times New Roman"/>
                <a:cs typeface="Times New Roman"/>
              </a:rPr>
              <a:t> </a:t>
            </a:r>
            <a:r>
              <a:rPr sz="2625" i="1" spc="-30" baseline="1587" dirty="0">
                <a:latin typeface="Symbol"/>
                <a:cs typeface="Symbol"/>
              </a:rPr>
              <a:t></a:t>
            </a:r>
            <a:r>
              <a:rPr sz="2625" spc="-30" baseline="1587" dirty="0">
                <a:latin typeface="Times New Roman"/>
                <a:cs typeface="Times New Roman"/>
              </a:rPr>
              <a:t>	</a:t>
            </a:r>
            <a:r>
              <a:rPr sz="1650" i="1" spc="75" dirty="0">
                <a:latin typeface="Times New Roman"/>
                <a:cs typeface="Times New Roman"/>
              </a:rPr>
              <a:t>L	</a:t>
            </a:r>
            <a:r>
              <a:rPr sz="1650" spc="75" dirty="0">
                <a:latin typeface="Symbol"/>
                <a:cs typeface="Symbol"/>
              </a:rPr>
              <a:t></a:t>
            </a:r>
            <a:r>
              <a:rPr sz="1650" spc="75" dirty="0">
                <a:latin typeface="Times New Roman"/>
                <a:cs typeface="Times New Roman"/>
              </a:rPr>
              <a:t>	</a:t>
            </a:r>
            <a:r>
              <a:rPr sz="1650" i="1" spc="100" dirty="0">
                <a:latin typeface="Times New Roman"/>
                <a:cs typeface="Times New Roman"/>
              </a:rPr>
              <a:t>D</a:t>
            </a:r>
            <a:r>
              <a:rPr sz="1650" i="1" spc="-20" dirty="0">
                <a:latin typeface="Times New Roman"/>
                <a:cs typeface="Times New Roman"/>
              </a:rPr>
              <a:t> </a:t>
            </a:r>
            <a:r>
              <a:rPr sz="1750" i="1" spc="15" dirty="0">
                <a:latin typeface="Symbol"/>
                <a:cs typeface="Symbol"/>
              </a:rPr>
              <a:t></a:t>
            </a:r>
            <a:endParaRPr sz="1750">
              <a:latin typeface="Symbol"/>
              <a:cs typeface="Symbo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125016" y="674369"/>
            <a:ext cx="5315585" cy="0"/>
          </a:xfrm>
          <a:custGeom>
            <a:avLst/>
            <a:gdLst/>
            <a:ahLst/>
            <a:cxnLst/>
            <a:rect l="l" t="t" r="r" b="b"/>
            <a:pathLst>
              <a:path w="5315585">
                <a:moveTo>
                  <a:pt x="0" y="0"/>
                </a:moveTo>
                <a:lnTo>
                  <a:pt x="5315077" y="0"/>
                </a:lnTo>
              </a:path>
            </a:pathLst>
          </a:custGeom>
          <a:ln w="38100">
            <a:solidFill>
              <a:srgbClr val="61232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125016" y="641603"/>
            <a:ext cx="5315585" cy="0"/>
          </a:xfrm>
          <a:custGeom>
            <a:avLst/>
            <a:gdLst/>
            <a:ahLst/>
            <a:cxnLst/>
            <a:rect l="l" t="t" r="r" b="b"/>
            <a:pathLst>
              <a:path w="5315585">
                <a:moveTo>
                  <a:pt x="0" y="0"/>
                </a:moveTo>
                <a:lnTo>
                  <a:pt x="5315077" y="0"/>
                </a:lnTo>
              </a:path>
            </a:pathLst>
          </a:custGeom>
          <a:ln w="9144">
            <a:solidFill>
              <a:srgbClr val="61232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129080" y="5655944"/>
            <a:ext cx="2412365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100" baseline="3968" dirty="0">
                <a:latin typeface="Times New Roman"/>
                <a:cs typeface="Times New Roman"/>
              </a:rPr>
              <a:t>the </a:t>
            </a:r>
            <a:r>
              <a:rPr sz="2100" spc="-7" baseline="3968" dirty="0">
                <a:latin typeface="Times New Roman"/>
                <a:cs typeface="Times New Roman"/>
              </a:rPr>
              <a:t>current density </a:t>
            </a:r>
            <a:r>
              <a:rPr sz="2100" b="1" i="1" baseline="3968" dirty="0">
                <a:latin typeface="Times New Roman"/>
                <a:cs typeface="Times New Roman"/>
              </a:rPr>
              <a:t>J</a:t>
            </a:r>
            <a:r>
              <a:rPr sz="900" b="1" i="1" dirty="0">
                <a:latin typeface="Times New Roman"/>
                <a:cs typeface="Times New Roman"/>
              </a:rPr>
              <a:t>x </a:t>
            </a:r>
            <a:r>
              <a:rPr sz="2100" baseline="3968" dirty="0">
                <a:latin typeface="Times New Roman"/>
                <a:cs typeface="Times New Roman"/>
              </a:rPr>
              <a:t>is </a:t>
            </a:r>
            <a:r>
              <a:rPr sz="2100" spc="-7" baseline="3968" dirty="0">
                <a:latin typeface="Times New Roman"/>
                <a:cs typeface="Times New Roman"/>
              </a:rPr>
              <a:t>given</a:t>
            </a:r>
            <a:r>
              <a:rPr sz="2100" spc="-247" baseline="3968" dirty="0">
                <a:latin typeface="Times New Roman"/>
                <a:cs typeface="Times New Roman"/>
              </a:rPr>
              <a:t> </a:t>
            </a:r>
            <a:r>
              <a:rPr sz="2100" spc="-7" baseline="3968" dirty="0">
                <a:latin typeface="Times New Roman"/>
                <a:cs typeface="Times New Roman"/>
              </a:rPr>
              <a:t>by:</a:t>
            </a:r>
            <a:endParaRPr sz="2100" baseline="3968">
              <a:latin typeface="Times New Roman"/>
              <a:cs typeface="Times New Roman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1560830" y="6428816"/>
            <a:ext cx="4114800" cy="313944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752600" y="9156775"/>
            <a:ext cx="452755" cy="30797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1883410" y="9192005"/>
            <a:ext cx="2188210" cy="5518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2545">
              <a:lnSpc>
                <a:spcPct val="100000"/>
              </a:lnSpc>
              <a:spcBef>
                <a:spcPts val="100"/>
              </a:spcBef>
            </a:pPr>
            <a:r>
              <a:rPr sz="1800" b="1" spc="-37" baseline="4629" dirty="0">
                <a:latin typeface="Times New Roman"/>
                <a:cs typeface="Times New Roman"/>
              </a:rPr>
              <a:t>V</a:t>
            </a:r>
            <a:r>
              <a:rPr sz="850" b="1" i="1" spc="-25" dirty="0">
                <a:latin typeface="Times New Roman"/>
                <a:cs typeface="Times New Roman"/>
              </a:rPr>
              <a:t>H</a:t>
            </a:r>
            <a:endParaRPr sz="8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100" b="1" dirty="0">
                <a:latin typeface="Times New Roman"/>
                <a:cs typeface="Times New Roman"/>
              </a:rPr>
              <a:t>Fig. 5.7. </a:t>
            </a:r>
            <a:r>
              <a:rPr sz="1100" b="1" spc="-5" dirty="0">
                <a:latin typeface="Times New Roman"/>
                <a:cs typeface="Times New Roman"/>
              </a:rPr>
              <a:t>Hall measurement</a:t>
            </a:r>
            <a:r>
              <a:rPr sz="1100" b="1" spc="-25" dirty="0">
                <a:latin typeface="Times New Roman"/>
                <a:cs typeface="Times New Roman"/>
              </a:rPr>
              <a:t> </a:t>
            </a:r>
            <a:r>
              <a:rPr sz="1100" b="1" spc="-5" dirty="0">
                <a:latin typeface="Times New Roman"/>
                <a:cs typeface="Times New Roman"/>
              </a:rPr>
              <a:t>situation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6" name="object 1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410"/>
              </a:lnSpc>
            </a:pPr>
            <a:r>
              <a:rPr dirty="0"/>
              <a:t>77</a:t>
            </a:r>
          </a:p>
        </p:txBody>
      </p:sp>
      <p:sp>
        <p:nvSpPr>
          <p:cNvPr id="8" name="object 8"/>
          <p:cNvSpPr txBox="1"/>
          <p:nvPr/>
        </p:nvSpPr>
        <p:spPr>
          <a:xfrm>
            <a:off x="3381916" y="5442438"/>
            <a:ext cx="292100" cy="17208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222250" algn="l"/>
              </a:tabLst>
            </a:pPr>
            <a:r>
              <a:rPr sz="950" i="1" spc="20" dirty="0">
                <a:latin typeface="Times New Roman"/>
                <a:cs typeface="Times New Roman"/>
              </a:rPr>
              <a:t>x	y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2900803" y="5442438"/>
            <a:ext cx="74930" cy="17208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950" i="1" spc="15" dirty="0">
                <a:latin typeface="Times New Roman"/>
                <a:cs typeface="Times New Roman"/>
              </a:rPr>
              <a:t>z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129080" y="426211"/>
            <a:ext cx="5305425" cy="51123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81610">
              <a:lnSpc>
                <a:spcPct val="100000"/>
              </a:lnSpc>
              <a:spcBef>
                <a:spcPts val="100"/>
              </a:spcBef>
              <a:tabLst>
                <a:tab pos="3556000" algn="l"/>
              </a:tabLst>
            </a:pPr>
            <a:r>
              <a:rPr sz="1200" b="1" i="1" spc="-5" dirty="0">
                <a:latin typeface="Times New Roman"/>
                <a:cs typeface="Times New Roman"/>
              </a:rPr>
              <a:t>Electronic</a:t>
            </a:r>
            <a:r>
              <a:rPr sz="1200" b="1" i="1" spc="20" dirty="0">
                <a:latin typeface="Times New Roman"/>
                <a:cs typeface="Times New Roman"/>
              </a:rPr>
              <a:t> </a:t>
            </a:r>
            <a:r>
              <a:rPr sz="1200" b="1" i="1" spc="-5" dirty="0">
                <a:latin typeface="Times New Roman"/>
                <a:cs typeface="Times New Roman"/>
              </a:rPr>
              <a:t>Physics	Dr. Ghusoon Mohsin </a:t>
            </a:r>
            <a:r>
              <a:rPr sz="1200" b="1" i="1" dirty="0">
                <a:latin typeface="Times New Roman"/>
                <a:cs typeface="Times New Roman"/>
              </a:rPr>
              <a:t>Ali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9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400" b="0" i="1" spc="-15" dirty="0">
                <a:latin typeface="Calibri Light"/>
                <a:cs typeface="Calibri Light"/>
              </a:rPr>
              <a:t>Hall</a:t>
            </a:r>
            <a:r>
              <a:rPr sz="1400" b="0" i="1" spc="-10" dirty="0">
                <a:latin typeface="Calibri Light"/>
                <a:cs typeface="Calibri Light"/>
              </a:rPr>
              <a:t> </a:t>
            </a:r>
            <a:r>
              <a:rPr sz="1400" b="0" i="1" spc="-15" dirty="0">
                <a:latin typeface="Calibri Light"/>
                <a:cs typeface="Calibri Light"/>
              </a:rPr>
              <a:t>Effect:</a:t>
            </a:r>
            <a:r>
              <a:rPr sz="1400" b="0" i="1" dirty="0">
                <a:latin typeface="Calibri Light"/>
                <a:cs typeface="Calibri Light"/>
              </a:rPr>
              <a:t> </a:t>
            </a:r>
            <a:endParaRPr sz="1400">
              <a:latin typeface="Calibri Light"/>
              <a:cs typeface="Calibri Light"/>
            </a:endParaRPr>
          </a:p>
          <a:p>
            <a:pPr marL="12700">
              <a:lnSpc>
                <a:spcPct val="100000"/>
              </a:lnSpc>
              <a:spcBef>
                <a:spcPts val="300"/>
              </a:spcBef>
            </a:pPr>
            <a:r>
              <a:rPr sz="1400" spc="-5" dirty="0">
                <a:latin typeface="Times New Roman"/>
                <a:cs typeface="Times New Roman"/>
              </a:rPr>
              <a:t>As shown there is </a:t>
            </a:r>
            <a:r>
              <a:rPr sz="1400" dirty="0">
                <a:latin typeface="Times New Roman"/>
                <a:cs typeface="Times New Roman"/>
              </a:rPr>
              <a:t>a </a:t>
            </a:r>
            <a:r>
              <a:rPr sz="1400" spc="-5" dirty="0">
                <a:latin typeface="Times New Roman"/>
                <a:cs typeface="Times New Roman"/>
              </a:rPr>
              <a:t>current </a:t>
            </a:r>
            <a:r>
              <a:rPr sz="1400" i="1" dirty="0">
                <a:latin typeface="Times New Roman"/>
                <a:cs typeface="Times New Roman"/>
              </a:rPr>
              <a:t>I</a:t>
            </a:r>
            <a:r>
              <a:rPr sz="1350" i="1" baseline="-9259" dirty="0">
                <a:latin typeface="Times New Roman"/>
                <a:cs typeface="Times New Roman"/>
              </a:rPr>
              <a:t>x </a:t>
            </a:r>
            <a:r>
              <a:rPr sz="1400" spc="-5" dirty="0">
                <a:latin typeface="Times New Roman"/>
                <a:cs typeface="Times New Roman"/>
              </a:rPr>
              <a:t>resulting from </a:t>
            </a:r>
            <a:r>
              <a:rPr sz="1400" dirty="0">
                <a:latin typeface="Times New Roman"/>
                <a:cs typeface="Times New Roman"/>
              </a:rPr>
              <a:t>an </a:t>
            </a:r>
            <a:r>
              <a:rPr sz="1400" spc="-5" dirty="0">
                <a:latin typeface="Times New Roman"/>
                <a:cs typeface="Times New Roman"/>
              </a:rPr>
              <a:t>applied electric field</a:t>
            </a:r>
            <a:r>
              <a:rPr sz="1400" spc="275" dirty="0">
                <a:latin typeface="Times New Roman"/>
                <a:cs typeface="Times New Roman"/>
              </a:rPr>
              <a:t> </a:t>
            </a:r>
            <a:r>
              <a:rPr sz="1400" i="1" spc="-5" dirty="0">
                <a:latin typeface="Times New Roman"/>
                <a:cs typeface="Times New Roman"/>
              </a:rPr>
              <a:t>E</a:t>
            </a:r>
            <a:r>
              <a:rPr sz="1350" i="1" spc="-7" baseline="-9259" dirty="0">
                <a:latin typeface="Times New Roman"/>
                <a:cs typeface="Times New Roman"/>
              </a:rPr>
              <a:t>x </a:t>
            </a:r>
            <a:r>
              <a:rPr sz="1400" spc="-10" dirty="0">
                <a:latin typeface="Times New Roman"/>
                <a:cs typeface="Times New Roman"/>
              </a:rPr>
              <a:t>in</a:t>
            </a:r>
            <a:endParaRPr sz="1400">
              <a:latin typeface="Times New Roman"/>
              <a:cs typeface="Times New Roman"/>
            </a:endParaRPr>
          </a:p>
          <a:p>
            <a:pPr marL="12700" marR="5080" algn="just">
              <a:lnSpc>
                <a:spcPct val="143600"/>
              </a:lnSpc>
              <a:spcBef>
                <a:spcPts val="15"/>
              </a:spcBef>
            </a:pPr>
            <a:r>
              <a:rPr sz="1400" dirty="0">
                <a:latin typeface="Times New Roman"/>
                <a:cs typeface="Times New Roman"/>
              </a:rPr>
              <a:t>x- </a:t>
            </a:r>
            <a:r>
              <a:rPr sz="1400" spc="-5" dirty="0">
                <a:latin typeface="Times New Roman"/>
                <a:cs typeface="Times New Roman"/>
              </a:rPr>
              <a:t>direction </a:t>
            </a:r>
            <a:r>
              <a:rPr sz="1400" spc="-10" dirty="0">
                <a:latin typeface="Times New Roman"/>
                <a:cs typeface="Times New Roman"/>
              </a:rPr>
              <a:t>an </a:t>
            </a:r>
            <a:r>
              <a:rPr sz="1400" spc="-5" dirty="0">
                <a:latin typeface="Times New Roman"/>
                <a:cs typeface="Times New Roman"/>
              </a:rPr>
              <a:t>electrons will drift </a:t>
            </a:r>
            <a:r>
              <a:rPr sz="1400" i="1" spc="-5" dirty="0">
                <a:latin typeface="Times New Roman"/>
                <a:cs typeface="Times New Roman"/>
              </a:rPr>
              <a:t>v</a:t>
            </a:r>
            <a:r>
              <a:rPr sz="1350" i="1" spc="-7" baseline="-9259" dirty="0">
                <a:latin typeface="Times New Roman"/>
                <a:cs typeface="Times New Roman"/>
              </a:rPr>
              <a:t>x</a:t>
            </a:r>
            <a:r>
              <a:rPr sz="1400" i="1" spc="-5" dirty="0">
                <a:latin typeface="Times New Roman"/>
                <a:cs typeface="Times New Roman"/>
              </a:rPr>
              <a:t>. </a:t>
            </a:r>
            <a:r>
              <a:rPr sz="1400" dirty="0">
                <a:latin typeface="Times New Roman"/>
                <a:cs typeface="Times New Roman"/>
              </a:rPr>
              <a:t>A </a:t>
            </a:r>
            <a:r>
              <a:rPr sz="1400" spc="-5" dirty="0">
                <a:latin typeface="Times New Roman"/>
                <a:cs typeface="Times New Roman"/>
              </a:rPr>
              <a:t>magnetic field </a:t>
            </a:r>
            <a:r>
              <a:rPr sz="1400" i="1" spc="-5" dirty="0">
                <a:latin typeface="Times New Roman"/>
                <a:cs typeface="Times New Roman"/>
              </a:rPr>
              <a:t>B</a:t>
            </a:r>
            <a:r>
              <a:rPr sz="1350" i="1" spc="-7" baseline="-9259" dirty="0">
                <a:latin typeface="Times New Roman"/>
                <a:cs typeface="Times New Roman"/>
              </a:rPr>
              <a:t>y </a:t>
            </a:r>
            <a:r>
              <a:rPr sz="1400" spc="-5" dirty="0">
                <a:latin typeface="Times New Roman"/>
                <a:cs typeface="Times New Roman"/>
              </a:rPr>
              <a:t>(wb/m</a:t>
            </a:r>
            <a:r>
              <a:rPr sz="1350" spc="-7" baseline="30864" dirty="0">
                <a:latin typeface="Times New Roman"/>
                <a:cs typeface="Times New Roman"/>
              </a:rPr>
              <a:t>2</a:t>
            </a:r>
            <a:r>
              <a:rPr sz="1400" spc="-5" dirty="0">
                <a:latin typeface="Times New Roman"/>
                <a:cs typeface="Times New Roman"/>
              </a:rPr>
              <a:t>) is  superposed on applied electric field </a:t>
            </a:r>
            <a:r>
              <a:rPr sz="1400" i="1" spc="-5" dirty="0">
                <a:latin typeface="Times New Roman"/>
                <a:cs typeface="Times New Roman"/>
              </a:rPr>
              <a:t>E</a:t>
            </a:r>
            <a:r>
              <a:rPr sz="1350" i="1" spc="-7" baseline="-9259" dirty="0">
                <a:latin typeface="Times New Roman"/>
                <a:cs typeface="Times New Roman"/>
              </a:rPr>
              <a:t>x </a:t>
            </a:r>
            <a:r>
              <a:rPr sz="1400" dirty="0">
                <a:latin typeface="Times New Roman"/>
                <a:cs typeface="Times New Roman"/>
              </a:rPr>
              <a:t>, </a:t>
            </a:r>
            <a:r>
              <a:rPr sz="1400" spc="-5" dirty="0">
                <a:latin typeface="Times New Roman"/>
                <a:cs typeface="Times New Roman"/>
              </a:rPr>
              <a:t>whereby </a:t>
            </a:r>
            <a:r>
              <a:rPr sz="1400" dirty="0">
                <a:latin typeface="Times New Roman"/>
                <a:cs typeface="Times New Roman"/>
              </a:rPr>
              <a:t>the current </a:t>
            </a:r>
            <a:r>
              <a:rPr sz="1400" i="1" dirty="0">
                <a:latin typeface="Times New Roman"/>
                <a:cs typeface="Times New Roman"/>
              </a:rPr>
              <a:t>I</a:t>
            </a:r>
            <a:r>
              <a:rPr sz="1350" i="1" baseline="-9259" dirty="0">
                <a:latin typeface="Times New Roman"/>
                <a:cs typeface="Times New Roman"/>
              </a:rPr>
              <a:t>x </a:t>
            </a:r>
            <a:r>
              <a:rPr sz="1400" dirty="0">
                <a:latin typeface="Times New Roman"/>
                <a:cs typeface="Times New Roman"/>
              </a:rPr>
              <a:t>and </a:t>
            </a:r>
            <a:r>
              <a:rPr sz="1400" spc="-5" dirty="0">
                <a:latin typeface="Times New Roman"/>
                <a:cs typeface="Times New Roman"/>
              </a:rPr>
              <a:t>the  magnetic flux </a:t>
            </a:r>
            <a:r>
              <a:rPr sz="1400" i="1" spc="-5" dirty="0">
                <a:latin typeface="Times New Roman"/>
                <a:cs typeface="Times New Roman"/>
              </a:rPr>
              <a:t>B</a:t>
            </a:r>
            <a:r>
              <a:rPr sz="1350" i="1" spc="-7" baseline="-9259" dirty="0">
                <a:latin typeface="Times New Roman"/>
                <a:cs typeface="Times New Roman"/>
              </a:rPr>
              <a:t>y </a:t>
            </a:r>
            <a:r>
              <a:rPr sz="1400" spc="-5" dirty="0">
                <a:latin typeface="Times New Roman"/>
                <a:cs typeface="Times New Roman"/>
              </a:rPr>
              <a:t>are perpendicular to each other. The electrons will  experience </a:t>
            </a:r>
            <a:r>
              <a:rPr sz="1400" dirty="0">
                <a:latin typeface="Times New Roman"/>
                <a:cs typeface="Times New Roman"/>
              </a:rPr>
              <a:t>a </a:t>
            </a:r>
            <a:r>
              <a:rPr sz="1400" spc="-5" dirty="0">
                <a:latin typeface="Times New Roman"/>
                <a:cs typeface="Times New Roman"/>
              </a:rPr>
              <a:t>Lorentz </a:t>
            </a:r>
            <a:r>
              <a:rPr sz="1400" dirty="0">
                <a:latin typeface="Times New Roman"/>
                <a:cs typeface="Times New Roman"/>
              </a:rPr>
              <a:t>force </a:t>
            </a:r>
            <a:r>
              <a:rPr sz="1400" i="1" spc="-5" dirty="0">
                <a:latin typeface="Times New Roman"/>
                <a:cs typeface="Times New Roman"/>
              </a:rPr>
              <a:t>F</a:t>
            </a:r>
            <a:r>
              <a:rPr sz="1350" i="1" spc="-7" baseline="-9259" dirty="0">
                <a:latin typeface="Times New Roman"/>
                <a:cs typeface="Times New Roman"/>
              </a:rPr>
              <a:t>z </a:t>
            </a:r>
            <a:r>
              <a:rPr sz="1400" spc="-5" dirty="0">
                <a:latin typeface="Times New Roman"/>
                <a:cs typeface="Times New Roman"/>
              </a:rPr>
              <a:t>perpendicular </a:t>
            </a:r>
            <a:r>
              <a:rPr sz="1400" dirty="0">
                <a:latin typeface="Times New Roman"/>
                <a:cs typeface="Times New Roman"/>
              </a:rPr>
              <a:t>to </a:t>
            </a:r>
            <a:r>
              <a:rPr sz="1400" i="1" dirty="0">
                <a:latin typeface="Times New Roman"/>
                <a:cs typeface="Times New Roman"/>
              </a:rPr>
              <a:t>I</a:t>
            </a:r>
            <a:r>
              <a:rPr sz="1350" i="1" baseline="-9259" dirty="0">
                <a:latin typeface="Times New Roman"/>
                <a:cs typeface="Times New Roman"/>
              </a:rPr>
              <a:t>x </a:t>
            </a:r>
            <a:r>
              <a:rPr sz="1400" spc="-5" dirty="0">
                <a:latin typeface="Times New Roman"/>
                <a:cs typeface="Times New Roman"/>
              </a:rPr>
              <a:t>and </a:t>
            </a:r>
            <a:r>
              <a:rPr sz="1400" i="1" spc="-5" dirty="0">
                <a:latin typeface="Times New Roman"/>
                <a:cs typeface="Times New Roman"/>
              </a:rPr>
              <a:t>B</a:t>
            </a:r>
            <a:r>
              <a:rPr sz="1350" i="1" spc="-7" baseline="-9259" dirty="0">
                <a:latin typeface="Times New Roman"/>
                <a:cs typeface="Times New Roman"/>
              </a:rPr>
              <a:t>y </a:t>
            </a:r>
            <a:r>
              <a:rPr sz="1400" dirty="0">
                <a:latin typeface="Times New Roman"/>
                <a:cs typeface="Times New Roman"/>
              </a:rPr>
              <a:t>( </a:t>
            </a:r>
            <a:r>
              <a:rPr sz="1400" spc="-5" dirty="0">
                <a:latin typeface="Times New Roman"/>
                <a:cs typeface="Times New Roman"/>
              </a:rPr>
              <a:t>in </a:t>
            </a:r>
            <a:r>
              <a:rPr sz="1400" dirty="0">
                <a:latin typeface="Times New Roman"/>
                <a:cs typeface="Times New Roman"/>
              </a:rPr>
              <a:t>z</a:t>
            </a:r>
            <a:r>
              <a:rPr sz="1400" spc="55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direction)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250">
              <a:latin typeface="Times New Roman"/>
              <a:cs typeface="Times New Roman"/>
            </a:endParaRPr>
          </a:p>
          <a:p>
            <a:pPr marL="1652270">
              <a:lnSpc>
                <a:spcPts val="1705"/>
              </a:lnSpc>
            </a:pPr>
            <a:r>
              <a:rPr sz="1650" i="1" spc="35" dirty="0">
                <a:latin typeface="Times New Roman"/>
                <a:cs typeface="Times New Roman"/>
              </a:rPr>
              <a:t>F </a:t>
            </a:r>
            <a:r>
              <a:rPr sz="1650" spc="30" dirty="0">
                <a:latin typeface="Symbol"/>
                <a:cs typeface="Symbol"/>
              </a:rPr>
              <a:t></a:t>
            </a:r>
            <a:r>
              <a:rPr sz="1650" spc="30" dirty="0">
                <a:latin typeface="Times New Roman"/>
                <a:cs typeface="Times New Roman"/>
              </a:rPr>
              <a:t> </a:t>
            </a:r>
            <a:r>
              <a:rPr sz="1650" i="1" spc="50" dirty="0">
                <a:latin typeface="Times New Roman"/>
                <a:cs typeface="Times New Roman"/>
              </a:rPr>
              <a:t>ev</a:t>
            </a:r>
            <a:r>
              <a:rPr sz="1650" i="1" dirty="0">
                <a:latin typeface="Times New Roman"/>
                <a:cs typeface="Times New Roman"/>
              </a:rPr>
              <a:t> </a:t>
            </a:r>
            <a:r>
              <a:rPr sz="1650" i="1" spc="35" dirty="0">
                <a:latin typeface="Times New Roman"/>
                <a:cs typeface="Times New Roman"/>
              </a:rPr>
              <a:t>B</a:t>
            </a:r>
            <a:endParaRPr sz="1650">
              <a:latin typeface="Times New Roman"/>
              <a:cs typeface="Times New Roman"/>
            </a:endParaRPr>
          </a:p>
          <a:p>
            <a:pPr marL="1773555">
              <a:lnSpc>
                <a:spcPts val="865"/>
              </a:lnSpc>
              <a:tabLst>
                <a:tab pos="2254885" algn="l"/>
                <a:tab pos="2464435" algn="l"/>
              </a:tabLst>
            </a:pPr>
            <a:r>
              <a:rPr sz="950" i="1" spc="15" dirty="0">
                <a:latin typeface="Times New Roman"/>
                <a:cs typeface="Times New Roman"/>
              </a:rPr>
              <a:t>z	</a:t>
            </a:r>
            <a:r>
              <a:rPr sz="950" i="1" spc="20" dirty="0">
                <a:latin typeface="Times New Roman"/>
                <a:cs typeface="Times New Roman"/>
              </a:rPr>
              <a:t>x	y</a:t>
            </a:r>
            <a:endParaRPr sz="950">
              <a:latin typeface="Times New Roman"/>
              <a:cs typeface="Times New Roman"/>
            </a:endParaRPr>
          </a:p>
          <a:p>
            <a:pPr marL="12700" marR="5080" algn="just">
              <a:lnSpc>
                <a:spcPct val="143700"/>
              </a:lnSpc>
              <a:spcBef>
                <a:spcPts val="790"/>
              </a:spcBef>
            </a:pPr>
            <a:r>
              <a:rPr sz="1400" spc="-5" dirty="0">
                <a:latin typeface="Times New Roman"/>
                <a:cs typeface="Times New Roman"/>
              </a:rPr>
              <a:t>Thus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the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electrons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under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the</a:t>
            </a:r>
            <a:r>
              <a:rPr sz="1400" spc="-5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influence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of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this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force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will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tend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to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crowds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one  </a:t>
            </a:r>
            <a:r>
              <a:rPr sz="1400" dirty="0">
                <a:latin typeface="Times New Roman"/>
                <a:cs typeface="Times New Roman"/>
              </a:rPr>
              <a:t>face in </a:t>
            </a:r>
            <a:r>
              <a:rPr sz="1400" spc="-5" dirty="0">
                <a:latin typeface="Times New Roman"/>
                <a:cs typeface="Times New Roman"/>
              </a:rPr>
              <a:t>the sample. This collection </a:t>
            </a:r>
            <a:r>
              <a:rPr sz="1400" dirty="0">
                <a:latin typeface="Times New Roman"/>
                <a:cs typeface="Times New Roman"/>
              </a:rPr>
              <a:t>of </a:t>
            </a:r>
            <a:r>
              <a:rPr sz="1400" spc="-5" dirty="0">
                <a:latin typeface="Times New Roman"/>
                <a:cs typeface="Times New Roman"/>
              </a:rPr>
              <a:t>electrons to one side establish </a:t>
            </a:r>
            <a:r>
              <a:rPr sz="1400" spc="-10" dirty="0">
                <a:latin typeface="Times New Roman"/>
                <a:cs typeface="Times New Roman"/>
              </a:rPr>
              <a:t>an  </a:t>
            </a:r>
            <a:r>
              <a:rPr sz="1400" spc="-5" dirty="0">
                <a:latin typeface="Times New Roman"/>
                <a:cs typeface="Times New Roman"/>
              </a:rPr>
              <a:t>electric field in z-direction </a:t>
            </a:r>
            <a:r>
              <a:rPr sz="1400" dirty="0">
                <a:latin typeface="Times New Roman"/>
                <a:cs typeface="Times New Roman"/>
              </a:rPr>
              <a:t>is </a:t>
            </a:r>
            <a:r>
              <a:rPr sz="1400" spc="-5" dirty="0">
                <a:latin typeface="Times New Roman"/>
                <a:cs typeface="Times New Roman"/>
              </a:rPr>
              <a:t>known </a:t>
            </a:r>
            <a:r>
              <a:rPr sz="1400" spc="-10" dirty="0">
                <a:latin typeface="Times New Roman"/>
                <a:cs typeface="Times New Roman"/>
              </a:rPr>
              <a:t>Hall </a:t>
            </a:r>
            <a:r>
              <a:rPr sz="1400" spc="-5" dirty="0">
                <a:latin typeface="Times New Roman"/>
                <a:cs typeface="Times New Roman"/>
              </a:rPr>
              <a:t>effect E</a:t>
            </a:r>
            <a:r>
              <a:rPr sz="1350" spc="-7" baseline="-9259" dirty="0">
                <a:latin typeface="Times New Roman"/>
                <a:cs typeface="Times New Roman"/>
              </a:rPr>
              <a:t>H </a:t>
            </a:r>
            <a:r>
              <a:rPr sz="1400" dirty="0">
                <a:latin typeface="Times New Roman"/>
                <a:cs typeface="Times New Roman"/>
              </a:rPr>
              <a:t>or </a:t>
            </a:r>
            <a:r>
              <a:rPr sz="1400" spc="-5" dirty="0">
                <a:latin typeface="Times New Roman"/>
                <a:cs typeface="Times New Roman"/>
              </a:rPr>
              <a:t>E</a:t>
            </a:r>
            <a:r>
              <a:rPr sz="1350" spc="-7" baseline="-9259" dirty="0">
                <a:latin typeface="Times New Roman"/>
                <a:cs typeface="Times New Roman"/>
              </a:rPr>
              <a:t>z</a:t>
            </a:r>
            <a:r>
              <a:rPr sz="1400" spc="-5" dirty="0">
                <a:latin typeface="Times New Roman"/>
                <a:cs typeface="Times New Roman"/>
              </a:rPr>
              <a:t>. Resulting </a:t>
            </a:r>
            <a:r>
              <a:rPr sz="1400" dirty="0">
                <a:latin typeface="Times New Roman"/>
                <a:cs typeface="Times New Roman"/>
              </a:rPr>
              <a:t>a  </a:t>
            </a:r>
            <a:r>
              <a:rPr sz="1400" spc="-5" dirty="0">
                <a:latin typeface="Times New Roman"/>
                <a:cs typeface="Times New Roman"/>
              </a:rPr>
              <a:t>voltage V</a:t>
            </a:r>
            <a:r>
              <a:rPr sz="1350" spc="-7" baseline="-9259" dirty="0">
                <a:latin typeface="Times New Roman"/>
                <a:cs typeface="Times New Roman"/>
              </a:rPr>
              <a:t>H </a:t>
            </a:r>
            <a:r>
              <a:rPr sz="1400" spc="-5" dirty="0">
                <a:latin typeface="Times New Roman"/>
                <a:cs typeface="Times New Roman"/>
              </a:rPr>
              <a:t>between </a:t>
            </a:r>
            <a:r>
              <a:rPr sz="1400" dirty="0">
                <a:latin typeface="Times New Roman"/>
                <a:cs typeface="Times New Roman"/>
              </a:rPr>
              <a:t>the </a:t>
            </a:r>
            <a:r>
              <a:rPr sz="1400" spc="-5" dirty="0">
                <a:latin typeface="Times New Roman"/>
                <a:cs typeface="Times New Roman"/>
              </a:rPr>
              <a:t>upper and the lower faces </a:t>
            </a:r>
            <a:r>
              <a:rPr sz="1400" dirty="0">
                <a:latin typeface="Times New Roman"/>
                <a:cs typeface="Times New Roman"/>
              </a:rPr>
              <a:t>of </a:t>
            </a:r>
            <a:r>
              <a:rPr sz="1400" spc="-5" dirty="0">
                <a:latin typeface="Times New Roman"/>
                <a:cs typeface="Times New Roman"/>
              </a:rPr>
              <a:t>the sample is  observed: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200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</a:pPr>
            <a:r>
              <a:rPr sz="1400" spc="-5" dirty="0">
                <a:latin typeface="Times New Roman"/>
                <a:cs typeface="Times New Roman"/>
              </a:rPr>
              <a:t>On </a:t>
            </a:r>
            <a:r>
              <a:rPr sz="1400" dirty="0">
                <a:latin typeface="Times New Roman"/>
                <a:cs typeface="Times New Roman"/>
              </a:rPr>
              <a:t>the </a:t>
            </a:r>
            <a:r>
              <a:rPr sz="1400" spc="-5" dirty="0">
                <a:latin typeface="Times New Roman"/>
                <a:cs typeface="Times New Roman"/>
              </a:rPr>
              <a:t>other</a:t>
            </a:r>
            <a:r>
              <a:rPr sz="140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hand</a:t>
            </a:r>
            <a:endParaRPr sz="1400">
              <a:latin typeface="Times New Roman"/>
              <a:cs typeface="Times New Roman"/>
            </a:endParaRPr>
          </a:p>
          <a:p>
            <a:pPr marR="1273810" algn="ctr">
              <a:lnSpc>
                <a:spcPct val="100000"/>
              </a:lnSpc>
              <a:spcBef>
                <a:spcPts val="145"/>
              </a:spcBef>
            </a:pPr>
            <a:r>
              <a:rPr sz="1650" i="1" spc="55" dirty="0">
                <a:latin typeface="Times New Roman"/>
                <a:cs typeface="Times New Roman"/>
              </a:rPr>
              <a:t>eE  </a:t>
            </a:r>
            <a:r>
              <a:rPr sz="1650" spc="30" dirty="0">
                <a:latin typeface="Symbol"/>
                <a:cs typeface="Symbol"/>
              </a:rPr>
              <a:t></a:t>
            </a:r>
            <a:r>
              <a:rPr sz="1650" spc="30" dirty="0">
                <a:latin typeface="Times New Roman"/>
                <a:cs typeface="Times New Roman"/>
              </a:rPr>
              <a:t> </a:t>
            </a:r>
            <a:r>
              <a:rPr sz="1650" i="1" spc="50" dirty="0">
                <a:latin typeface="Times New Roman"/>
                <a:cs typeface="Times New Roman"/>
              </a:rPr>
              <a:t>ev</a:t>
            </a:r>
            <a:r>
              <a:rPr sz="1650" i="1" spc="15" dirty="0">
                <a:latin typeface="Times New Roman"/>
                <a:cs typeface="Times New Roman"/>
              </a:rPr>
              <a:t> </a:t>
            </a:r>
            <a:r>
              <a:rPr sz="1650" i="1" spc="35" dirty="0">
                <a:latin typeface="Times New Roman"/>
                <a:cs typeface="Times New Roman"/>
              </a:rPr>
              <a:t>B</a:t>
            </a:r>
            <a:endParaRPr sz="165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2187395" y="6066008"/>
            <a:ext cx="293370" cy="17208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223520" algn="l"/>
              </a:tabLst>
            </a:pPr>
            <a:r>
              <a:rPr sz="950" i="1" spc="20" dirty="0">
                <a:latin typeface="Times New Roman"/>
                <a:cs typeface="Times New Roman"/>
              </a:rPr>
              <a:t>x	y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800094" y="6066008"/>
            <a:ext cx="74930" cy="17208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950" i="1" spc="15" dirty="0">
                <a:latin typeface="Times New Roman"/>
                <a:cs typeface="Times New Roman"/>
              </a:rPr>
              <a:t>z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661708" y="5886131"/>
            <a:ext cx="756920" cy="27622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  <a:tabLst>
                <a:tab pos="273050" algn="l"/>
              </a:tabLst>
            </a:pPr>
            <a:r>
              <a:rPr sz="1650" i="1" spc="30" dirty="0">
                <a:latin typeface="Times New Roman"/>
                <a:cs typeface="Times New Roman"/>
              </a:rPr>
              <a:t>E	</a:t>
            </a:r>
            <a:r>
              <a:rPr sz="1650" spc="30" dirty="0">
                <a:latin typeface="Symbol"/>
                <a:cs typeface="Symbol"/>
              </a:rPr>
              <a:t></a:t>
            </a:r>
            <a:r>
              <a:rPr sz="1650" spc="30" dirty="0">
                <a:latin typeface="Times New Roman"/>
                <a:cs typeface="Times New Roman"/>
              </a:rPr>
              <a:t> </a:t>
            </a:r>
            <a:r>
              <a:rPr sz="1650" i="1" spc="20" dirty="0">
                <a:latin typeface="Times New Roman"/>
                <a:cs typeface="Times New Roman"/>
              </a:rPr>
              <a:t>v</a:t>
            </a:r>
            <a:r>
              <a:rPr sz="1650" i="1" spc="25" dirty="0">
                <a:latin typeface="Times New Roman"/>
                <a:cs typeface="Times New Roman"/>
              </a:rPr>
              <a:t> </a:t>
            </a:r>
            <a:r>
              <a:rPr sz="1650" i="1" spc="30" dirty="0">
                <a:latin typeface="Times New Roman"/>
                <a:cs typeface="Times New Roman"/>
              </a:rPr>
              <a:t>B</a:t>
            </a:r>
            <a:endParaRPr sz="1650">
              <a:latin typeface="Times New Roman"/>
              <a:cs typeface="Times New Roman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3602454" y="5873757"/>
            <a:ext cx="756285" cy="2921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50" i="1" spc="114" dirty="0">
                <a:latin typeface="Times New Roman"/>
                <a:cs typeface="Times New Roman"/>
              </a:rPr>
              <a:t>J</a:t>
            </a:r>
            <a:r>
              <a:rPr sz="1425" i="1" spc="172" baseline="-23391" dirty="0">
                <a:latin typeface="Times New Roman"/>
                <a:cs typeface="Times New Roman"/>
              </a:rPr>
              <a:t>x </a:t>
            </a:r>
            <a:r>
              <a:rPr sz="1650" spc="40" dirty="0">
                <a:latin typeface="Symbol"/>
                <a:cs typeface="Symbol"/>
              </a:rPr>
              <a:t></a:t>
            </a:r>
            <a:r>
              <a:rPr sz="1650" spc="5" dirty="0">
                <a:latin typeface="Times New Roman"/>
                <a:cs typeface="Times New Roman"/>
              </a:rPr>
              <a:t> </a:t>
            </a:r>
            <a:r>
              <a:rPr sz="1750" i="1" spc="20" dirty="0">
                <a:latin typeface="Symbol"/>
                <a:cs typeface="Symbol"/>
              </a:rPr>
              <a:t></a:t>
            </a:r>
            <a:r>
              <a:rPr sz="1650" i="1" spc="20" dirty="0">
                <a:latin typeface="Times New Roman"/>
                <a:cs typeface="Times New Roman"/>
              </a:rPr>
              <a:t>E</a:t>
            </a:r>
            <a:r>
              <a:rPr sz="1425" i="1" spc="30" baseline="-23391" dirty="0">
                <a:latin typeface="Times New Roman"/>
                <a:cs typeface="Times New Roman"/>
              </a:rPr>
              <a:t>x</a:t>
            </a:r>
            <a:endParaRPr sz="1425" baseline="-23391">
              <a:latin typeface="Times New Roman"/>
              <a:cs typeface="Times New Roman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5100946" y="5886139"/>
            <a:ext cx="803275" cy="35560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ts val="1710"/>
              </a:lnSpc>
              <a:spcBef>
                <a:spcPts val="110"/>
              </a:spcBef>
              <a:tabLst>
                <a:tab pos="258445" algn="l"/>
              </a:tabLst>
            </a:pPr>
            <a:r>
              <a:rPr sz="1650" i="1" spc="40" dirty="0">
                <a:latin typeface="Times New Roman"/>
                <a:cs typeface="Times New Roman"/>
              </a:rPr>
              <a:t>J	</a:t>
            </a:r>
            <a:r>
              <a:rPr sz="1650" spc="50" dirty="0">
                <a:latin typeface="Symbol"/>
                <a:cs typeface="Symbol"/>
              </a:rPr>
              <a:t></a:t>
            </a:r>
            <a:r>
              <a:rPr sz="1650" spc="-85" dirty="0">
                <a:latin typeface="Times New Roman"/>
                <a:cs typeface="Times New Roman"/>
              </a:rPr>
              <a:t> </a:t>
            </a:r>
            <a:r>
              <a:rPr sz="1650" i="1" spc="70" dirty="0">
                <a:latin typeface="Times New Roman"/>
                <a:cs typeface="Times New Roman"/>
              </a:rPr>
              <a:t>nev</a:t>
            </a:r>
            <a:endParaRPr sz="1650">
              <a:latin typeface="Times New Roman"/>
              <a:cs typeface="Times New Roman"/>
            </a:endParaRPr>
          </a:p>
          <a:p>
            <a:pPr marL="131445">
              <a:lnSpc>
                <a:spcPts val="869"/>
              </a:lnSpc>
              <a:tabLst>
                <a:tab pos="732790" algn="l"/>
              </a:tabLst>
            </a:pPr>
            <a:r>
              <a:rPr sz="950" i="1" spc="25" dirty="0">
                <a:latin typeface="Times New Roman"/>
                <a:cs typeface="Times New Roman"/>
              </a:rPr>
              <a:t>x	x</a:t>
            </a:r>
            <a:endParaRPr sz="9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298194" y="426211"/>
            <a:ext cx="118935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i="1" spc="-5" dirty="0">
                <a:latin typeface="Times New Roman"/>
                <a:cs typeface="Times New Roman"/>
              </a:rPr>
              <a:t>Electronic</a:t>
            </a:r>
            <a:r>
              <a:rPr sz="1200" b="1" i="1" spc="-25" dirty="0">
                <a:latin typeface="Times New Roman"/>
                <a:cs typeface="Times New Roman"/>
              </a:rPr>
              <a:t> </a:t>
            </a:r>
            <a:r>
              <a:rPr sz="1200" b="1" i="1" spc="-5" dirty="0">
                <a:latin typeface="Times New Roman"/>
                <a:cs typeface="Times New Roman"/>
              </a:rPr>
              <a:t>Physics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672965" y="426211"/>
            <a:ext cx="159385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i="1" spc="-5" dirty="0">
                <a:latin typeface="Times New Roman"/>
                <a:cs typeface="Times New Roman"/>
              </a:rPr>
              <a:t>Dr. Ghusoon Mohsin</a:t>
            </a:r>
            <a:r>
              <a:rPr sz="1200" b="1" i="1" spc="-25" dirty="0">
                <a:latin typeface="Times New Roman"/>
                <a:cs typeface="Times New Roman"/>
              </a:rPr>
              <a:t> </a:t>
            </a:r>
            <a:r>
              <a:rPr sz="1200" b="1" i="1" dirty="0">
                <a:latin typeface="Times New Roman"/>
                <a:cs typeface="Times New Roman"/>
              </a:rPr>
              <a:t>Ali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125016" y="674369"/>
            <a:ext cx="5315585" cy="0"/>
          </a:xfrm>
          <a:custGeom>
            <a:avLst/>
            <a:gdLst/>
            <a:ahLst/>
            <a:cxnLst/>
            <a:rect l="l" t="t" r="r" b="b"/>
            <a:pathLst>
              <a:path w="5315585">
                <a:moveTo>
                  <a:pt x="0" y="0"/>
                </a:moveTo>
                <a:lnTo>
                  <a:pt x="5315077" y="0"/>
                </a:lnTo>
              </a:path>
            </a:pathLst>
          </a:custGeom>
          <a:ln w="38100">
            <a:solidFill>
              <a:srgbClr val="61232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125016" y="641603"/>
            <a:ext cx="5315585" cy="0"/>
          </a:xfrm>
          <a:custGeom>
            <a:avLst/>
            <a:gdLst/>
            <a:ahLst/>
            <a:cxnLst/>
            <a:rect l="l" t="t" r="r" b="b"/>
            <a:pathLst>
              <a:path w="5315585">
                <a:moveTo>
                  <a:pt x="0" y="0"/>
                </a:moveTo>
                <a:lnTo>
                  <a:pt x="5315077" y="0"/>
                </a:lnTo>
              </a:path>
            </a:pathLst>
          </a:custGeom>
          <a:ln w="9144">
            <a:solidFill>
              <a:srgbClr val="61232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1129080" y="2525013"/>
            <a:ext cx="1136015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5" dirty="0">
                <a:latin typeface="Times New Roman"/>
                <a:cs typeface="Times New Roman"/>
              </a:rPr>
              <a:t>Hall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coefficient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130298" y="3139567"/>
            <a:ext cx="3996054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5" dirty="0">
                <a:latin typeface="Times New Roman"/>
                <a:cs typeface="Times New Roman"/>
              </a:rPr>
              <a:t>Where </a:t>
            </a:r>
            <a:r>
              <a:rPr sz="1400" dirty="0">
                <a:latin typeface="Times New Roman"/>
                <a:cs typeface="Times New Roman"/>
              </a:rPr>
              <a:t>n </a:t>
            </a:r>
            <a:r>
              <a:rPr sz="1400" spc="-5" dirty="0">
                <a:latin typeface="Times New Roman"/>
                <a:cs typeface="Times New Roman"/>
              </a:rPr>
              <a:t>is the total number </a:t>
            </a:r>
            <a:r>
              <a:rPr sz="1400" dirty="0">
                <a:latin typeface="Times New Roman"/>
                <a:cs typeface="Times New Roman"/>
              </a:rPr>
              <a:t>of </a:t>
            </a:r>
            <a:r>
              <a:rPr sz="1400" spc="-5" dirty="0">
                <a:latin typeface="Times New Roman"/>
                <a:cs typeface="Times New Roman"/>
              </a:rPr>
              <a:t>charge carrier </a:t>
            </a:r>
            <a:r>
              <a:rPr sz="1400" dirty="0">
                <a:latin typeface="Times New Roman"/>
                <a:cs typeface="Times New Roman"/>
              </a:rPr>
              <a:t>per</a:t>
            </a:r>
            <a:r>
              <a:rPr sz="1400" spc="4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volum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195070" y="1262955"/>
            <a:ext cx="83820" cy="17526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950" i="1" spc="30" dirty="0">
                <a:latin typeface="Times New Roman"/>
                <a:cs typeface="Times New Roman"/>
              </a:rPr>
              <a:t>y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484534" y="1262955"/>
            <a:ext cx="76200" cy="17526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950" i="1" spc="25" dirty="0">
                <a:latin typeface="Times New Roman"/>
                <a:cs typeface="Times New Roman"/>
              </a:rPr>
              <a:t>z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794528" y="1246772"/>
            <a:ext cx="247015" cy="28130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650" i="1" spc="90" dirty="0">
                <a:latin typeface="Times New Roman"/>
                <a:cs typeface="Times New Roman"/>
              </a:rPr>
              <a:t>ne</a:t>
            </a:r>
            <a:endParaRPr sz="165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803803" y="904116"/>
            <a:ext cx="124460" cy="28130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650" i="1" spc="45" dirty="0">
                <a:latin typeface="Times New Roman"/>
                <a:cs typeface="Times New Roman"/>
              </a:rPr>
              <a:t>J</a:t>
            </a:r>
            <a:endParaRPr sz="165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345430" y="1079237"/>
            <a:ext cx="873760" cy="28130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650" i="1" spc="60" dirty="0">
                <a:latin typeface="Times New Roman"/>
                <a:cs typeface="Times New Roman"/>
              </a:rPr>
              <a:t>E </a:t>
            </a:r>
            <a:r>
              <a:rPr sz="1650" spc="55" dirty="0">
                <a:latin typeface="Symbol"/>
                <a:cs typeface="Symbol"/>
              </a:rPr>
              <a:t></a:t>
            </a:r>
            <a:r>
              <a:rPr sz="2475" u="sng" spc="82" baseline="2188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425" i="1" u="sng" spc="44" baseline="38011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x</a:t>
            </a:r>
            <a:r>
              <a:rPr sz="1425" i="1" spc="247" baseline="38011" dirty="0">
                <a:latin typeface="Times New Roman"/>
                <a:cs typeface="Times New Roman"/>
              </a:rPr>
              <a:t> </a:t>
            </a:r>
            <a:r>
              <a:rPr sz="1650" i="1" spc="60" dirty="0">
                <a:latin typeface="Times New Roman"/>
                <a:cs typeface="Times New Roman"/>
              </a:rPr>
              <a:t>B</a:t>
            </a:r>
            <a:endParaRPr sz="165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1747891" y="3240065"/>
            <a:ext cx="231775" cy="0"/>
          </a:xfrm>
          <a:custGeom>
            <a:avLst/>
            <a:gdLst/>
            <a:ahLst/>
            <a:cxnLst/>
            <a:rect l="l" t="t" r="r" b="b"/>
            <a:pathLst>
              <a:path w="231775">
                <a:moveTo>
                  <a:pt x="0" y="0"/>
                </a:moveTo>
                <a:lnTo>
                  <a:pt x="231751" y="0"/>
                </a:lnTo>
              </a:path>
            </a:pathLst>
          </a:custGeom>
          <a:ln w="899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1254670" y="3070463"/>
            <a:ext cx="156210" cy="2768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50" i="1" spc="15" dirty="0">
                <a:latin typeface="Times New Roman"/>
                <a:cs typeface="Times New Roman"/>
              </a:rPr>
              <a:t>R</a:t>
            </a:r>
            <a:endParaRPr sz="1650">
              <a:latin typeface="Times New Roman"/>
              <a:cs typeface="Times New Roman"/>
            </a:endParaRPr>
          </a:p>
        </p:txBody>
      </p:sp>
      <p:sp>
        <p:nvSpPr>
          <p:cNvPr id="46" name="object 4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410"/>
              </a:lnSpc>
            </a:pPr>
            <a:r>
              <a:rPr dirty="0"/>
              <a:t>78</a:t>
            </a:r>
          </a:p>
        </p:txBody>
      </p:sp>
      <p:sp>
        <p:nvSpPr>
          <p:cNvPr id="15" name="object 15"/>
          <p:cNvSpPr txBox="1"/>
          <p:nvPr/>
        </p:nvSpPr>
        <p:spPr>
          <a:xfrm>
            <a:off x="1384968" y="3251042"/>
            <a:ext cx="115570" cy="17208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950" i="1" spc="20" dirty="0">
                <a:latin typeface="Times New Roman"/>
                <a:cs typeface="Times New Roman"/>
              </a:rPr>
              <a:t>H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1562927" y="2890421"/>
            <a:ext cx="433705" cy="621665"/>
          </a:xfrm>
          <a:prstGeom prst="rect">
            <a:avLst/>
          </a:prstGeom>
        </p:spPr>
        <p:txBody>
          <a:bodyPr vert="horz" wrap="square" lIns="0" tIns="5905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65"/>
              </a:spcBef>
            </a:pPr>
            <a:r>
              <a:rPr sz="2475" spc="22" baseline="-35353" dirty="0">
                <a:latin typeface="Symbol"/>
                <a:cs typeface="Symbol"/>
              </a:rPr>
              <a:t></a:t>
            </a:r>
            <a:r>
              <a:rPr sz="2475" spc="22" baseline="-35353" dirty="0">
                <a:latin typeface="Times New Roman"/>
                <a:cs typeface="Times New Roman"/>
              </a:rPr>
              <a:t> </a:t>
            </a:r>
            <a:r>
              <a:rPr sz="1650" spc="15" dirty="0">
                <a:latin typeface="Times New Roman"/>
                <a:cs typeface="Times New Roman"/>
              </a:rPr>
              <a:t>1</a:t>
            </a:r>
            <a:endParaRPr sz="1650">
              <a:latin typeface="Times New Roman"/>
              <a:cs typeface="Times New Roman"/>
            </a:endParaRPr>
          </a:p>
          <a:p>
            <a:pPr marL="199390">
              <a:lnSpc>
                <a:spcPct val="100000"/>
              </a:lnSpc>
              <a:spcBef>
                <a:spcPts val="365"/>
              </a:spcBef>
            </a:pPr>
            <a:r>
              <a:rPr sz="1650" i="1" spc="85" dirty="0">
                <a:latin typeface="Times New Roman"/>
                <a:cs typeface="Times New Roman"/>
              </a:rPr>
              <a:t>ne</a:t>
            </a:r>
            <a:endParaRPr sz="1650">
              <a:latin typeface="Times New Roman"/>
              <a:cs typeface="Times New Roman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1184973" y="1745987"/>
            <a:ext cx="125095" cy="28130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650" i="1" spc="50" dirty="0">
                <a:latin typeface="Times New Roman"/>
                <a:cs typeface="Times New Roman"/>
              </a:rPr>
              <a:t>J</a:t>
            </a:r>
            <a:endParaRPr sz="1650">
              <a:latin typeface="Times New Roman"/>
              <a:cs typeface="Times New Roman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1302768" y="1929705"/>
            <a:ext cx="83820" cy="17526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950" i="1" spc="35" dirty="0">
                <a:latin typeface="Times New Roman"/>
                <a:cs typeface="Times New Roman"/>
              </a:rPr>
              <a:t>x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1429014" y="1570866"/>
            <a:ext cx="880744" cy="62420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205104">
              <a:lnSpc>
                <a:spcPts val="1365"/>
              </a:lnSpc>
              <a:spcBef>
                <a:spcPts val="125"/>
              </a:spcBef>
              <a:tabLst>
                <a:tab pos="660400" algn="l"/>
              </a:tabLst>
            </a:pPr>
            <a:r>
              <a:rPr sz="1650" i="1" spc="35" dirty="0">
                <a:latin typeface="Times New Roman"/>
                <a:cs typeface="Times New Roman"/>
              </a:rPr>
              <a:t>I	I</a:t>
            </a:r>
            <a:endParaRPr sz="1650">
              <a:latin typeface="Times New Roman"/>
              <a:cs typeface="Times New Roman"/>
            </a:endParaRPr>
          </a:p>
          <a:p>
            <a:pPr algn="ctr">
              <a:lnSpc>
                <a:spcPts val="1350"/>
              </a:lnSpc>
            </a:pPr>
            <a:r>
              <a:rPr sz="2475" spc="89" baseline="-21885" dirty="0">
                <a:latin typeface="Symbol"/>
                <a:cs typeface="Symbol"/>
              </a:rPr>
              <a:t></a:t>
            </a:r>
            <a:r>
              <a:rPr sz="1650" u="sng" spc="6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  </a:t>
            </a:r>
            <a:r>
              <a:rPr sz="950" i="1" u="sng" spc="3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x</a:t>
            </a:r>
            <a:r>
              <a:rPr sz="950" i="1" spc="35" dirty="0">
                <a:latin typeface="Times New Roman"/>
                <a:cs typeface="Times New Roman"/>
              </a:rPr>
              <a:t>   </a:t>
            </a:r>
            <a:r>
              <a:rPr sz="2475" spc="89" baseline="-21885" dirty="0">
                <a:latin typeface="Symbol"/>
                <a:cs typeface="Symbol"/>
              </a:rPr>
              <a:t></a:t>
            </a:r>
            <a:r>
              <a:rPr sz="1650" u="sng" spc="6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50" u="sng" spc="19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950" i="1" u="sng" spc="3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x</a:t>
            </a:r>
            <a:r>
              <a:rPr sz="950" i="1" u="sng" spc="-2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endParaRPr sz="950">
              <a:latin typeface="Times New Roman"/>
              <a:cs typeface="Times New Roman"/>
            </a:endParaRPr>
          </a:p>
          <a:p>
            <a:pPr marL="231140">
              <a:lnSpc>
                <a:spcPts val="1964"/>
              </a:lnSpc>
              <a:tabLst>
                <a:tab pos="618490" algn="l"/>
              </a:tabLst>
            </a:pPr>
            <a:r>
              <a:rPr sz="1650" i="1" spc="70" dirty="0">
                <a:latin typeface="Times New Roman"/>
                <a:cs typeface="Times New Roman"/>
              </a:rPr>
              <a:t>A	</a:t>
            </a:r>
            <a:r>
              <a:rPr sz="1650" i="1" spc="90" dirty="0">
                <a:latin typeface="Times New Roman"/>
                <a:cs typeface="Times New Roman"/>
              </a:rPr>
              <a:t>bd</a:t>
            </a:r>
            <a:endParaRPr sz="1650">
              <a:latin typeface="Times New Roman"/>
              <a:cs typeface="Times New Roman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2425134" y="3994093"/>
            <a:ext cx="83185" cy="17462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950" i="1" spc="30" dirty="0">
                <a:latin typeface="Times New Roman"/>
                <a:cs typeface="Times New Roman"/>
              </a:rPr>
              <a:t>y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1393459" y="3994093"/>
            <a:ext cx="76200" cy="17462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950" i="1" spc="25" dirty="0">
                <a:latin typeface="Times New Roman"/>
                <a:cs typeface="Times New Roman"/>
              </a:rPr>
              <a:t>z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1983552" y="3730394"/>
            <a:ext cx="466090" cy="28130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950" i="1" u="sng" spc="1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   </a:t>
            </a:r>
            <a:r>
              <a:rPr sz="950" i="1" u="sng" spc="-10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950" i="1" u="sng" spc="3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x</a:t>
            </a:r>
            <a:r>
              <a:rPr sz="950" i="1" spc="229" dirty="0">
                <a:latin typeface="Times New Roman"/>
                <a:cs typeface="Times New Roman"/>
              </a:rPr>
              <a:t> </a:t>
            </a:r>
            <a:r>
              <a:rPr sz="2475" i="1" spc="97" baseline="-21885" dirty="0">
                <a:latin typeface="Times New Roman"/>
                <a:cs typeface="Times New Roman"/>
              </a:rPr>
              <a:t>B</a:t>
            </a:r>
            <a:endParaRPr sz="2475" baseline="-21885">
              <a:latin typeface="Times New Roman"/>
              <a:cs typeface="Times New Roman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1820448" y="3977485"/>
            <a:ext cx="429895" cy="28130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425" i="1" spc="75" baseline="32163" dirty="0">
                <a:latin typeface="Times New Roman"/>
                <a:cs typeface="Times New Roman"/>
              </a:rPr>
              <a:t>H</a:t>
            </a:r>
            <a:r>
              <a:rPr sz="1425" i="1" spc="434" baseline="32163" dirty="0">
                <a:latin typeface="Times New Roman"/>
                <a:cs typeface="Times New Roman"/>
              </a:rPr>
              <a:t> </a:t>
            </a:r>
            <a:r>
              <a:rPr sz="1650" i="1" spc="90" dirty="0">
                <a:latin typeface="Times New Roman"/>
                <a:cs typeface="Times New Roman"/>
              </a:rPr>
              <a:t>bd</a:t>
            </a:r>
            <a:endParaRPr sz="1650">
              <a:latin typeface="Times New Roman"/>
              <a:cs typeface="Times New Roman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2033957" y="3635250"/>
            <a:ext cx="100330" cy="28130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650" i="1" spc="35" dirty="0">
                <a:latin typeface="Times New Roman"/>
                <a:cs typeface="Times New Roman"/>
              </a:rPr>
              <a:t>I</a:t>
            </a:r>
            <a:endParaRPr sz="1650">
              <a:latin typeface="Times New Roman"/>
              <a:cs typeface="Times New Roman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1254664" y="3809943"/>
            <a:ext cx="598170" cy="28130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650" i="1" spc="65" dirty="0">
                <a:latin typeface="Times New Roman"/>
                <a:cs typeface="Times New Roman"/>
              </a:rPr>
              <a:t>E </a:t>
            </a:r>
            <a:r>
              <a:rPr sz="1650" spc="55" dirty="0">
                <a:latin typeface="Symbol"/>
                <a:cs typeface="Symbol"/>
              </a:rPr>
              <a:t></a:t>
            </a:r>
            <a:r>
              <a:rPr sz="1650" spc="-65" dirty="0">
                <a:latin typeface="Times New Roman"/>
                <a:cs typeface="Times New Roman"/>
              </a:rPr>
              <a:t> </a:t>
            </a:r>
            <a:r>
              <a:rPr sz="1650" i="1" spc="65" dirty="0">
                <a:latin typeface="Times New Roman"/>
                <a:cs typeface="Times New Roman"/>
              </a:rPr>
              <a:t>R</a:t>
            </a:r>
            <a:endParaRPr sz="1650">
              <a:latin typeface="Times New Roman"/>
              <a:cs typeface="Times New Roman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2478158" y="4786571"/>
            <a:ext cx="83820" cy="17526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950" i="1" spc="35" dirty="0">
                <a:latin typeface="Times New Roman"/>
                <a:cs typeface="Times New Roman"/>
              </a:rPr>
              <a:t>y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2037265" y="4522874"/>
            <a:ext cx="466090" cy="28130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950" i="1" u="sng" spc="1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   </a:t>
            </a:r>
            <a:r>
              <a:rPr sz="950" i="1" u="sng" spc="-10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950" i="1" u="sng" spc="3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x</a:t>
            </a:r>
            <a:r>
              <a:rPr sz="950" i="1" spc="220" dirty="0">
                <a:latin typeface="Times New Roman"/>
                <a:cs typeface="Times New Roman"/>
              </a:rPr>
              <a:t> </a:t>
            </a:r>
            <a:r>
              <a:rPr sz="2475" i="1" spc="97" baseline="-21885" dirty="0">
                <a:latin typeface="Times New Roman"/>
                <a:cs typeface="Times New Roman"/>
              </a:rPr>
              <a:t>B</a:t>
            </a:r>
            <a:endParaRPr sz="2475" baseline="-21885">
              <a:latin typeface="Times New Roman"/>
              <a:cs typeface="Times New Roman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1874214" y="4770386"/>
            <a:ext cx="430530" cy="28130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425" i="1" spc="82" baseline="32163" dirty="0">
                <a:latin typeface="Times New Roman"/>
                <a:cs typeface="Times New Roman"/>
              </a:rPr>
              <a:t>H</a:t>
            </a:r>
            <a:r>
              <a:rPr sz="1425" i="1" spc="419" baseline="32163" dirty="0">
                <a:latin typeface="Times New Roman"/>
                <a:cs typeface="Times New Roman"/>
              </a:rPr>
              <a:t> </a:t>
            </a:r>
            <a:r>
              <a:rPr sz="1650" i="1" spc="95" dirty="0">
                <a:latin typeface="Times New Roman"/>
                <a:cs typeface="Times New Roman"/>
              </a:rPr>
              <a:t>bd</a:t>
            </a:r>
            <a:endParaRPr sz="1650">
              <a:latin typeface="Times New Roman"/>
              <a:cs typeface="Times New Roman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2087343" y="4427730"/>
            <a:ext cx="100330" cy="28130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650" i="1" spc="35" dirty="0">
                <a:latin typeface="Times New Roman"/>
                <a:cs typeface="Times New Roman"/>
              </a:rPr>
              <a:t>I</a:t>
            </a:r>
            <a:endParaRPr sz="1650">
              <a:latin typeface="Times New Roman"/>
              <a:cs typeface="Times New Roman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1326099" y="4770386"/>
            <a:ext cx="137795" cy="28130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650" i="1" spc="55" dirty="0">
                <a:latin typeface="Times New Roman"/>
                <a:cs typeface="Times New Roman"/>
              </a:rPr>
              <a:t>b</a:t>
            </a:r>
            <a:endParaRPr sz="1650">
              <a:latin typeface="Times New Roman"/>
              <a:cs typeface="Times New Roman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1245456" y="4429427"/>
            <a:ext cx="162560" cy="28130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650" i="1" spc="65" dirty="0">
                <a:latin typeface="Times New Roman"/>
                <a:cs typeface="Times New Roman"/>
              </a:rPr>
              <a:t>V</a:t>
            </a:r>
            <a:endParaRPr sz="1650">
              <a:latin typeface="Times New Roman"/>
              <a:cs typeface="Times New Roman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1251216" y="4524553"/>
            <a:ext cx="655955" cy="28130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950" i="1" u="sng" spc="1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   </a:t>
            </a:r>
            <a:r>
              <a:rPr sz="950" i="1" u="sng" spc="5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H</a:t>
            </a:r>
            <a:r>
              <a:rPr sz="950" i="1" spc="345" dirty="0">
                <a:latin typeface="Times New Roman"/>
                <a:cs typeface="Times New Roman"/>
              </a:rPr>
              <a:t> </a:t>
            </a:r>
            <a:r>
              <a:rPr sz="2475" spc="89" baseline="-20202" dirty="0">
                <a:latin typeface="Symbol"/>
                <a:cs typeface="Symbol"/>
              </a:rPr>
              <a:t></a:t>
            </a:r>
            <a:r>
              <a:rPr sz="2475" spc="-270" baseline="-20202" dirty="0">
                <a:latin typeface="Times New Roman"/>
                <a:cs typeface="Times New Roman"/>
              </a:rPr>
              <a:t> </a:t>
            </a:r>
            <a:r>
              <a:rPr sz="2475" i="1" spc="97" baseline="-20202" dirty="0">
                <a:latin typeface="Times New Roman"/>
                <a:cs typeface="Times New Roman"/>
              </a:rPr>
              <a:t>R</a:t>
            </a:r>
            <a:endParaRPr sz="2475" baseline="-20202">
              <a:latin typeface="Times New Roman"/>
              <a:cs typeface="Times New Roman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2476017" y="5691446"/>
            <a:ext cx="83820" cy="17526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950" i="1" spc="30" dirty="0">
                <a:latin typeface="Times New Roman"/>
                <a:cs typeface="Times New Roman"/>
              </a:rPr>
              <a:t>y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2091669" y="5332605"/>
            <a:ext cx="409575" cy="62420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34290">
              <a:lnSpc>
                <a:spcPts val="1365"/>
              </a:lnSpc>
              <a:spcBef>
                <a:spcPts val="125"/>
              </a:spcBef>
            </a:pPr>
            <a:r>
              <a:rPr sz="1650" i="1" spc="35" dirty="0">
                <a:latin typeface="Times New Roman"/>
                <a:cs typeface="Times New Roman"/>
              </a:rPr>
              <a:t>I</a:t>
            </a:r>
            <a:endParaRPr sz="1650">
              <a:latin typeface="Times New Roman"/>
              <a:cs typeface="Times New Roman"/>
            </a:endParaRPr>
          </a:p>
          <a:p>
            <a:pPr marL="12700">
              <a:lnSpc>
                <a:spcPts val="1350"/>
              </a:lnSpc>
            </a:pPr>
            <a:r>
              <a:rPr sz="950" i="1" u="sng" spc="1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  </a:t>
            </a:r>
            <a:r>
              <a:rPr sz="950" i="1" u="sng" spc="-8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950" i="1" u="sng" spc="3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x</a:t>
            </a:r>
            <a:r>
              <a:rPr sz="950" i="1" spc="285" dirty="0">
                <a:latin typeface="Times New Roman"/>
                <a:cs typeface="Times New Roman"/>
              </a:rPr>
              <a:t> </a:t>
            </a:r>
            <a:r>
              <a:rPr sz="2475" i="1" spc="97" baseline="-21885" dirty="0">
                <a:latin typeface="Times New Roman"/>
                <a:cs typeface="Times New Roman"/>
              </a:rPr>
              <a:t>B</a:t>
            </a:r>
            <a:endParaRPr sz="2475" baseline="-21885">
              <a:latin typeface="Times New Roman"/>
              <a:cs typeface="Times New Roman"/>
            </a:endParaRPr>
          </a:p>
          <a:p>
            <a:pPr marL="50165">
              <a:lnSpc>
                <a:spcPts val="1964"/>
              </a:lnSpc>
            </a:pPr>
            <a:r>
              <a:rPr sz="1650" i="1" spc="55" dirty="0">
                <a:latin typeface="Times New Roman"/>
                <a:cs typeface="Times New Roman"/>
              </a:rPr>
              <a:t>d</a:t>
            </a:r>
            <a:endParaRPr sz="1650">
              <a:latin typeface="Times New Roman"/>
              <a:cs typeface="Times New Roman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1318085" y="5507726"/>
            <a:ext cx="730885" cy="35877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ts val="1714"/>
              </a:lnSpc>
              <a:spcBef>
                <a:spcPts val="125"/>
              </a:spcBef>
              <a:tabLst>
                <a:tab pos="318135" algn="l"/>
              </a:tabLst>
            </a:pPr>
            <a:r>
              <a:rPr sz="1650" i="1" spc="65" dirty="0">
                <a:latin typeface="Times New Roman"/>
                <a:cs typeface="Times New Roman"/>
              </a:rPr>
              <a:t>V	</a:t>
            </a:r>
            <a:r>
              <a:rPr sz="1650" spc="60" dirty="0">
                <a:latin typeface="Symbol"/>
                <a:cs typeface="Symbol"/>
              </a:rPr>
              <a:t></a:t>
            </a:r>
            <a:r>
              <a:rPr sz="1650" spc="-35" dirty="0">
                <a:latin typeface="Times New Roman"/>
                <a:cs typeface="Times New Roman"/>
              </a:rPr>
              <a:t> </a:t>
            </a:r>
            <a:r>
              <a:rPr sz="1650" i="1" spc="65" dirty="0">
                <a:latin typeface="Times New Roman"/>
                <a:cs typeface="Times New Roman"/>
              </a:rPr>
              <a:t>R</a:t>
            </a:r>
            <a:endParaRPr sz="1650">
              <a:latin typeface="Times New Roman"/>
              <a:cs typeface="Times New Roman"/>
            </a:endParaRPr>
          </a:p>
          <a:p>
            <a:pPr marL="141605">
              <a:lnSpc>
                <a:spcPts val="875"/>
              </a:lnSpc>
              <a:tabLst>
                <a:tab pos="622935" algn="l"/>
              </a:tabLst>
            </a:pPr>
            <a:r>
              <a:rPr sz="950" i="1" spc="55" dirty="0">
                <a:latin typeface="Times New Roman"/>
                <a:cs typeface="Times New Roman"/>
              </a:rPr>
              <a:t>H	H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2417791" y="6428130"/>
            <a:ext cx="83185" cy="17462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950" i="1" spc="30" dirty="0">
                <a:latin typeface="Times New Roman"/>
                <a:cs typeface="Times New Roman"/>
              </a:rPr>
              <a:t>y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1883977" y="6595367"/>
            <a:ext cx="118745" cy="17462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950" i="1" spc="45" dirty="0">
                <a:latin typeface="Times New Roman"/>
                <a:cs typeface="Times New Roman"/>
              </a:rPr>
              <a:t>H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1754273" y="6411905"/>
            <a:ext cx="488950" cy="28067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650" i="1" spc="55" dirty="0">
                <a:latin typeface="Times New Roman"/>
                <a:cs typeface="Times New Roman"/>
              </a:rPr>
              <a:t>V</a:t>
            </a:r>
            <a:r>
              <a:rPr sz="1650" i="1" spc="355" dirty="0">
                <a:latin typeface="Times New Roman"/>
                <a:cs typeface="Times New Roman"/>
              </a:rPr>
              <a:t> </a:t>
            </a:r>
            <a:r>
              <a:rPr sz="1650" i="1" spc="80" dirty="0">
                <a:latin typeface="Times New Roman"/>
                <a:cs typeface="Times New Roman"/>
              </a:rPr>
              <a:t>ed</a:t>
            </a:r>
            <a:endParaRPr sz="1650">
              <a:latin typeface="Times New Roman"/>
              <a:cs typeface="Times New Roman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1917957" y="6070274"/>
            <a:ext cx="99695" cy="28067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650" i="1" spc="30" dirty="0">
                <a:latin typeface="Times New Roman"/>
                <a:cs typeface="Times New Roman"/>
              </a:rPr>
              <a:t>I</a:t>
            </a:r>
            <a:endParaRPr sz="1650">
              <a:latin typeface="Times New Roman"/>
              <a:cs typeface="Times New Roman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1429580" y="6244683"/>
            <a:ext cx="1011555" cy="28067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  <a:tabLst>
                <a:tab pos="591820" algn="l"/>
                <a:tab pos="817244" algn="l"/>
              </a:tabLst>
            </a:pPr>
            <a:r>
              <a:rPr sz="1650" i="1" spc="45" dirty="0">
                <a:latin typeface="Times New Roman"/>
                <a:cs typeface="Times New Roman"/>
              </a:rPr>
              <a:t>n</a:t>
            </a:r>
            <a:r>
              <a:rPr sz="1650" i="1" spc="-40" dirty="0">
                <a:latin typeface="Times New Roman"/>
                <a:cs typeface="Times New Roman"/>
              </a:rPr>
              <a:t> </a:t>
            </a:r>
            <a:r>
              <a:rPr sz="1650" spc="50" dirty="0">
                <a:latin typeface="Symbol"/>
                <a:cs typeface="Symbol"/>
              </a:rPr>
              <a:t></a:t>
            </a:r>
            <a:r>
              <a:rPr sz="1650" spc="-15" dirty="0">
                <a:latin typeface="Times New Roman"/>
                <a:cs typeface="Times New Roman"/>
              </a:rPr>
              <a:t> </a:t>
            </a:r>
            <a:r>
              <a:rPr sz="1425" i="1" u="sng" spc="22" baseline="38011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425" i="1" u="sng" baseline="38011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r>
              <a:rPr sz="1425" i="1" u="sng" spc="44" baseline="38011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x</a:t>
            </a:r>
            <a:r>
              <a:rPr sz="1425" i="1" u="sng" baseline="38011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r>
              <a:rPr sz="1425" i="1" baseline="38011" dirty="0">
                <a:latin typeface="Times New Roman"/>
                <a:cs typeface="Times New Roman"/>
              </a:rPr>
              <a:t> </a:t>
            </a:r>
            <a:r>
              <a:rPr sz="1425" i="1" spc="-172" baseline="38011" dirty="0">
                <a:latin typeface="Times New Roman"/>
                <a:cs typeface="Times New Roman"/>
              </a:rPr>
              <a:t> </a:t>
            </a:r>
            <a:r>
              <a:rPr sz="1650" i="1" spc="55" dirty="0">
                <a:latin typeface="Times New Roman"/>
                <a:cs typeface="Times New Roman"/>
              </a:rPr>
              <a:t>B</a:t>
            </a:r>
            <a:endParaRPr sz="1650">
              <a:latin typeface="Times New Roman"/>
              <a:cs typeface="Times New Roman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1876597" y="8892171"/>
            <a:ext cx="149225" cy="28130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650" i="1" spc="50" dirty="0">
                <a:latin typeface="Times New Roman"/>
                <a:cs typeface="Times New Roman"/>
              </a:rPr>
              <a:t>L</a:t>
            </a:r>
            <a:endParaRPr sz="1650">
              <a:latin typeface="Times New Roman"/>
              <a:cs typeface="Times New Roman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1267561" y="8892171"/>
            <a:ext cx="161290" cy="28130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650" i="1" spc="60" dirty="0">
                <a:latin typeface="Times New Roman"/>
                <a:cs typeface="Times New Roman"/>
              </a:rPr>
              <a:t>A</a:t>
            </a:r>
            <a:endParaRPr sz="1650">
              <a:latin typeface="Times New Roman"/>
              <a:cs typeface="Times New Roman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1241175" y="8537023"/>
            <a:ext cx="914400" cy="29654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  <a:tabLst>
                <a:tab pos="436880" algn="l"/>
              </a:tabLst>
            </a:pPr>
            <a:r>
              <a:rPr sz="1650" i="1" spc="30" dirty="0">
                <a:latin typeface="Times New Roman"/>
                <a:cs typeface="Times New Roman"/>
              </a:rPr>
              <a:t>I	</a:t>
            </a:r>
            <a:r>
              <a:rPr sz="1650" i="1" spc="90" dirty="0">
                <a:latin typeface="Times New Roman"/>
                <a:cs typeface="Times New Roman"/>
              </a:rPr>
              <a:t>n</a:t>
            </a:r>
            <a:r>
              <a:rPr sz="1650" i="1" spc="-40" dirty="0">
                <a:latin typeface="Times New Roman"/>
                <a:cs typeface="Times New Roman"/>
              </a:rPr>
              <a:t>e</a:t>
            </a:r>
            <a:r>
              <a:rPr sz="1750" i="1" spc="-45" dirty="0">
                <a:latin typeface="Symbol"/>
                <a:cs typeface="Symbol"/>
              </a:rPr>
              <a:t></a:t>
            </a:r>
            <a:r>
              <a:rPr sz="1650" i="1" spc="60" dirty="0">
                <a:latin typeface="Times New Roman"/>
                <a:cs typeface="Times New Roman"/>
              </a:rPr>
              <a:t>V</a:t>
            </a:r>
            <a:endParaRPr sz="1650">
              <a:latin typeface="Times New Roman"/>
              <a:cs typeface="Times New Roman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1219630" y="8644659"/>
            <a:ext cx="1021080" cy="28130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  <a:tabLst>
                <a:tab pos="918844" algn="l"/>
              </a:tabLst>
            </a:pPr>
            <a:r>
              <a:rPr sz="950" i="1" u="sng" spc="1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  </a:t>
            </a:r>
            <a:r>
              <a:rPr sz="950" i="1" u="sng" spc="-8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950" i="1" u="sng" spc="3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x</a:t>
            </a:r>
            <a:r>
              <a:rPr sz="950" i="1" spc="30" dirty="0">
                <a:latin typeface="Times New Roman"/>
                <a:cs typeface="Times New Roman"/>
              </a:rPr>
              <a:t> </a:t>
            </a:r>
            <a:r>
              <a:rPr sz="950" i="1" spc="175" dirty="0">
                <a:latin typeface="Times New Roman"/>
                <a:cs typeface="Times New Roman"/>
              </a:rPr>
              <a:t> </a:t>
            </a:r>
            <a:r>
              <a:rPr sz="2475" spc="75" baseline="-21885" dirty="0">
                <a:latin typeface="Symbol"/>
                <a:cs typeface="Symbol"/>
              </a:rPr>
              <a:t></a:t>
            </a:r>
            <a:r>
              <a:rPr sz="1650" u="sng" spc="50" dirty="0">
                <a:uFill>
                  <a:solidFill>
                    <a:srgbClr val="000000"/>
                  </a:solidFill>
                </a:uFill>
                <a:latin typeface="Symbol"/>
                <a:cs typeface="Symbol"/>
              </a:rPr>
              <a:t></a:t>
            </a:r>
            <a:r>
              <a:rPr sz="950" i="1" u="sng" spc="3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x</a:t>
            </a:r>
            <a:r>
              <a:rPr sz="950" i="1" u="sng" spc="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1129080" y="6830034"/>
            <a:ext cx="5161915" cy="15417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43700"/>
              </a:lnSpc>
              <a:spcBef>
                <a:spcPts val="95"/>
              </a:spcBef>
            </a:pPr>
            <a:r>
              <a:rPr sz="1400" spc="-5" dirty="0">
                <a:latin typeface="Times New Roman"/>
                <a:cs typeface="Times New Roman"/>
              </a:rPr>
              <a:t>Where </a:t>
            </a:r>
            <a:r>
              <a:rPr sz="1400" dirty="0">
                <a:latin typeface="Times New Roman"/>
                <a:cs typeface="Times New Roman"/>
              </a:rPr>
              <a:t>all </a:t>
            </a:r>
            <a:r>
              <a:rPr sz="1400" spc="-5" dirty="0">
                <a:latin typeface="Times New Roman"/>
                <a:cs typeface="Times New Roman"/>
              </a:rPr>
              <a:t>the quantities in the right-hand side of the equation can </a:t>
            </a:r>
            <a:r>
              <a:rPr sz="1400" i="1" dirty="0">
                <a:latin typeface="Times New Roman"/>
                <a:cs typeface="Times New Roman"/>
              </a:rPr>
              <a:t>n  </a:t>
            </a:r>
            <a:r>
              <a:rPr sz="1400" spc="-5" dirty="0">
                <a:latin typeface="Times New Roman"/>
                <a:cs typeface="Times New Roman"/>
              </a:rPr>
              <a:t>measured. Thus the </a:t>
            </a:r>
            <a:r>
              <a:rPr sz="1400" dirty="0">
                <a:latin typeface="Times New Roman"/>
                <a:cs typeface="Times New Roman"/>
              </a:rPr>
              <a:t>carrier </a:t>
            </a:r>
            <a:r>
              <a:rPr sz="1400" spc="-5" dirty="0">
                <a:latin typeface="Times New Roman"/>
                <a:cs typeface="Times New Roman"/>
              </a:rPr>
              <a:t>concentration and carrier type can </a:t>
            </a:r>
            <a:r>
              <a:rPr sz="1400" dirty="0">
                <a:latin typeface="Times New Roman"/>
                <a:cs typeface="Times New Roman"/>
              </a:rPr>
              <a:t>e </a:t>
            </a:r>
            <a:r>
              <a:rPr sz="1400" spc="-5" dirty="0">
                <a:latin typeface="Times New Roman"/>
                <a:cs typeface="Times New Roman"/>
              </a:rPr>
              <a:t>obtained  directly </a:t>
            </a:r>
            <a:r>
              <a:rPr sz="1400" dirty="0">
                <a:latin typeface="Times New Roman"/>
                <a:cs typeface="Times New Roman"/>
              </a:rPr>
              <a:t>from the </a:t>
            </a:r>
            <a:r>
              <a:rPr sz="1400" spc="-5" dirty="0">
                <a:latin typeface="Times New Roman"/>
                <a:cs typeface="Times New Roman"/>
              </a:rPr>
              <a:t>Hall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measurement.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750">
              <a:latin typeface="Times New Roman"/>
              <a:cs typeface="Times New Roman"/>
            </a:endParaRPr>
          </a:p>
          <a:p>
            <a:pPr marL="109855">
              <a:lnSpc>
                <a:spcPts val="1820"/>
              </a:lnSpc>
              <a:tabLst>
                <a:tab pos="352425" algn="l"/>
              </a:tabLst>
            </a:pPr>
            <a:r>
              <a:rPr sz="1650" i="1" spc="50" dirty="0">
                <a:latin typeface="Times New Roman"/>
                <a:cs typeface="Times New Roman"/>
              </a:rPr>
              <a:t>J	</a:t>
            </a:r>
            <a:r>
              <a:rPr sz="1650" spc="60" dirty="0">
                <a:latin typeface="Symbol"/>
                <a:cs typeface="Symbol"/>
              </a:rPr>
              <a:t></a:t>
            </a:r>
            <a:r>
              <a:rPr sz="1650" spc="60" dirty="0">
                <a:latin typeface="Times New Roman"/>
                <a:cs typeface="Times New Roman"/>
              </a:rPr>
              <a:t> </a:t>
            </a:r>
            <a:r>
              <a:rPr sz="1750" i="1" spc="10" dirty="0">
                <a:latin typeface="Symbol"/>
                <a:cs typeface="Symbol"/>
              </a:rPr>
              <a:t></a:t>
            </a:r>
            <a:r>
              <a:rPr sz="1650" i="1" spc="10" dirty="0">
                <a:latin typeface="Times New Roman"/>
                <a:cs typeface="Times New Roman"/>
              </a:rPr>
              <a:t>E </a:t>
            </a:r>
            <a:r>
              <a:rPr sz="1650" spc="60" dirty="0">
                <a:latin typeface="Symbol"/>
                <a:cs typeface="Symbol"/>
              </a:rPr>
              <a:t></a:t>
            </a:r>
            <a:r>
              <a:rPr sz="1650" spc="-170" dirty="0">
                <a:latin typeface="Times New Roman"/>
                <a:cs typeface="Times New Roman"/>
              </a:rPr>
              <a:t> </a:t>
            </a:r>
            <a:r>
              <a:rPr sz="1650" i="1" spc="15" dirty="0">
                <a:latin typeface="Times New Roman"/>
                <a:cs typeface="Times New Roman"/>
              </a:rPr>
              <a:t>ne</a:t>
            </a:r>
            <a:r>
              <a:rPr sz="1750" i="1" spc="15" dirty="0">
                <a:latin typeface="Symbol"/>
                <a:cs typeface="Symbol"/>
              </a:rPr>
              <a:t></a:t>
            </a:r>
            <a:r>
              <a:rPr sz="1650" i="1" spc="15" dirty="0">
                <a:latin typeface="Times New Roman"/>
                <a:cs typeface="Times New Roman"/>
              </a:rPr>
              <a:t>E</a:t>
            </a:r>
            <a:endParaRPr sz="1650">
              <a:latin typeface="Times New Roman"/>
              <a:cs typeface="Times New Roman"/>
            </a:endParaRPr>
          </a:p>
          <a:p>
            <a:pPr marL="226695">
              <a:lnSpc>
                <a:spcPts val="860"/>
              </a:lnSpc>
              <a:tabLst>
                <a:tab pos="769620" algn="l"/>
                <a:tab pos="1526540" algn="l"/>
              </a:tabLst>
            </a:pPr>
            <a:r>
              <a:rPr sz="950" i="1" spc="35" dirty="0">
                <a:latin typeface="Times New Roman"/>
                <a:cs typeface="Times New Roman"/>
              </a:rPr>
              <a:t>x	x	x</a:t>
            </a:r>
            <a:endParaRPr sz="9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298194" y="426211"/>
            <a:ext cx="118935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i="1" spc="-5" dirty="0">
                <a:latin typeface="Times New Roman"/>
                <a:cs typeface="Times New Roman"/>
              </a:rPr>
              <a:t>Electronic</a:t>
            </a:r>
            <a:r>
              <a:rPr sz="1200" b="1" i="1" spc="-25" dirty="0">
                <a:latin typeface="Times New Roman"/>
                <a:cs typeface="Times New Roman"/>
              </a:rPr>
              <a:t> </a:t>
            </a:r>
            <a:r>
              <a:rPr sz="1200" b="1" i="1" spc="-5" dirty="0">
                <a:latin typeface="Times New Roman"/>
                <a:cs typeface="Times New Roman"/>
              </a:rPr>
              <a:t>Physics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672965" y="426211"/>
            <a:ext cx="159385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i="1" spc="-5" dirty="0">
                <a:latin typeface="Times New Roman"/>
                <a:cs typeface="Times New Roman"/>
              </a:rPr>
              <a:t>Dr. Ghusoon Mohsin</a:t>
            </a:r>
            <a:r>
              <a:rPr sz="1200" b="1" i="1" spc="-25" dirty="0">
                <a:latin typeface="Times New Roman"/>
                <a:cs typeface="Times New Roman"/>
              </a:rPr>
              <a:t> </a:t>
            </a:r>
            <a:r>
              <a:rPr sz="1200" b="1" i="1" dirty="0">
                <a:latin typeface="Times New Roman"/>
                <a:cs typeface="Times New Roman"/>
              </a:rPr>
              <a:t>Ali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125016" y="674369"/>
            <a:ext cx="5315585" cy="0"/>
          </a:xfrm>
          <a:custGeom>
            <a:avLst/>
            <a:gdLst/>
            <a:ahLst/>
            <a:cxnLst/>
            <a:rect l="l" t="t" r="r" b="b"/>
            <a:pathLst>
              <a:path w="5315585">
                <a:moveTo>
                  <a:pt x="0" y="0"/>
                </a:moveTo>
                <a:lnTo>
                  <a:pt x="5315077" y="0"/>
                </a:lnTo>
              </a:path>
            </a:pathLst>
          </a:custGeom>
          <a:ln w="38100">
            <a:solidFill>
              <a:srgbClr val="61232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125016" y="641603"/>
            <a:ext cx="5315585" cy="0"/>
          </a:xfrm>
          <a:custGeom>
            <a:avLst/>
            <a:gdLst/>
            <a:ahLst/>
            <a:cxnLst/>
            <a:rect l="l" t="t" r="r" b="b"/>
            <a:pathLst>
              <a:path w="5315585">
                <a:moveTo>
                  <a:pt x="0" y="0"/>
                </a:moveTo>
                <a:lnTo>
                  <a:pt x="5315077" y="0"/>
                </a:lnTo>
              </a:path>
            </a:pathLst>
          </a:custGeom>
          <a:ln w="9144">
            <a:solidFill>
              <a:srgbClr val="61232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1129080" y="1820011"/>
            <a:ext cx="5302250" cy="1865630"/>
          </a:xfrm>
          <a:prstGeom prst="rect">
            <a:avLst/>
          </a:prstGeom>
        </p:spPr>
        <p:txBody>
          <a:bodyPr vert="horz" wrap="square" lIns="0" tIns="1054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30"/>
              </a:spcBef>
            </a:pPr>
            <a:r>
              <a:rPr sz="1400" b="1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Example</a:t>
            </a:r>
            <a:endParaRPr sz="1400">
              <a:latin typeface="Times New Roman"/>
              <a:cs typeface="Times New Roman"/>
            </a:endParaRPr>
          </a:p>
          <a:p>
            <a:pPr marL="12700" marR="5080" indent="456565" algn="just">
              <a:lnSpc>
                <a:spcPct val="143600"/>
              </a:lnSpc>
            </a:pPr>
            <a:r>
              <a:rPr sz="1400" spc="-5" dirty="0">
                <a:latin typeface="Times New Roman"/>
                <a:cs typeface="Times New Roman"/>
              </a:rPr>
              <a:t>Determine </a:t>
            </a:r>
            <a:r>
              <a:rPr sz="1400" dirty="0">
                <a:latin typeface="Times New Roman"/>
                <a:cs typeface="Times New Roman"/>
              </a:rPr>
              <a:t>the </a:t>
            </a:r>
            <a:r>
              <a:rPr sz="1400" spc="-5" dirty="0">
                <a:latin typeface="Times New Roman"/>
                <a:cs typeface="Times New Roman"/>
              </a:rPr>
              <a:t>majority </a:t>
            </a:r>
            <a:r>
              <a:rPr sz="1400" dirty="0">
                <a:latin typeface="Times New Roman"/>
                <a:cs typeface="Times New Roman"/>
              </a:rPr>
              <a:t>carrier </a:t>
            </a:r>
            <a:r>
              <a:rPr sz="1400" spc="-5" dirty="0">
                <a:latin typeface="Times New Roman"/>
                <a:cs typeface="Times New Roman"/>
              </a:rPr>
              <a:t>concentration and mobility, sample  </a:t>
            </a:r>
            <a:r>
              <a:rPr sz="1400" dirty="0">
                <a:latin typeface="Times New Roman"/>
                <a:cs typeface="Times New Roman"/>
              </a:rPr>
              <a:t>10</a:t>
            </a:r>
            <a:r>
              <a:rPr sz="1350" baseline="30864" dirty="0">
                <a:latin typeface="Times New Roman"/>
                <a:cs typeface="Times New Roman"/>
              </a:rPr>
              <a:t>-1</a:t>
            </a:r>
            <a:r>
              <a:rPr sz="1400" dirty="0">
                <a:latin typeface="Times New Roman"/>
                <a:cs typeface="Times New Roman"/>
              </a:rPr>
              <a:t>cm </a:t>
            </a:r>
            <a:r>
              <a:rPr sz="1400" spc="-5" dirty="0">
                <a:latin typeface="Times New Roman"/>
                <a:cs typeface="Times New Roman"/>
              </a:rPr>
              <a:t>length and 10</a:t>
            </a:r>
            <a:r>
              <a:rPr sz="1350" spc="-7" baseline="30864" dirty="0">
                <a:latin typeface="Times New Roman"/>
                <a:cs typeface="Times New Roman"/>
              </a:rPr>
              <a:t>-2</a:t>
            </a:r>
            <a:r>
              <a:rPr sz="1400" spc="-5" dirty="0">
                <a:latin typeface="Times New Roman"/>
                <a:cs typeface="Times New Roman"/>
              </a:rPr>
              <a:t>×10</a:t>
            </a:r>
            <a:r>
              <a:rPr sz="1350" spc="-7" baseline="30864" dirty="0">
                <a:latin typeface="Times New Roman"/>
                <a:cs typeface="Times New Roman"/>
              </a:rPr>
              <a:t>-3</a:t>
            </a:r>
            <a:r>
              <a:rPr sz="1400" spc="-5" dirty="0">
                <a:latin typeface="Times New Roman"/>
                <a:cs typeface="Times New Roman"/>
              </a:rPr>
              <a:t>cm</a:t>
            </a:r>
            <a:r>
              <a:rPr sz="1350" spc="-7" baseline="30864" dirty="0">
                <a:latin typeface="Times New Roman"/>
                <a:cs typeface="Times New Roman"/>
              </a:rPr>
              <a:t>2 </a:t>
            </a:r>
            <a:r>
              <a:rPr sz="1400" dirty="0">
                <a:latin typeface="Times New Roman"/>
                <a:cs typeface="Times New Roman"/>
              </a:rPr>
              <a:t>cross </a:t>
            </a:r>
            <a:r>
              <a:rPr sz="1400" spc="-5" dirty="0">
                <a:latin typeface="Times New Roman"/>
                <a:cs typeface="Times New Roman"/>
              </a:rPr>
              <a:t>section area, given Hall effect  parameters </a:t>
            </a:r>
            <a:r>
              <a:rPr sz="1400" i="1" spc="-10" dirty="0">
                <a:latin typeface="Times New Roman"/>
                <a:cs typeface="Times New Roman"/>
              </a:rPr>
              <a:t>I</a:t>
            </a:r>
            <a:r>
              <a:rPr sz="1350" i="1" spc="-15" baseline="-9259" dirty="0">
                <a:latin typeface="Times New Roman"/>
                <a:cs typeface="Times New Roman"/>
              </a:rPr>
              <a:t>x</a:t>
            </a:r>
            <a:r>
              <a:rPr sz="1400" spc="-10" dirty="0">
                <a:latin typeface="Times New Roman"/>
                <a:cs typeface="Times New Roman"/>
              </a:rPr>
              <a:t>=1mA, </a:t>
            </a:r>
            <a:r>
              <a:rPr sz="1400" i="1" spc="-5" dirty="0">
                <a:latin typeface="Times New Roman"/>
                <a:cs typeface="Times New Roman"/>
              </a:rPr>
              <a:t>V</a:t>
            </a:r>
            <a:r>
              <a:rPr sz="1350" i="1" spc="-7" baseline="-9259" dirty="0">
                <a:latin typeface="Times New Roman"/>
                <a:cs typeface="Times New Roman"/>
              </a:rPr>
              <a:t>x</a:t>
            </a:r>
            <a:r>
              <a:rPr sz="1400" spc="-5" dirty="0">
                <a:latin typeface="Times New Roman"/>
                <a:cs typeface="Times New Roman"/>
              </a:rPr>
              <a:t>=12.V, B=5×10</a:t>
            </a:r>
            <a:r>
              <a:rPr sz="1350" spc="-7" baseline="30864" dirty="0">
                <a:latin typeface="Times New Roman"/>
                <a:cs typeface="Times New Roman"/>
              </a:rPr>
              <a:t>-2</a:t>
            </a:r>
            <a:r>
              <a:rPr sz="1400" spc="-5" dirty="0">
                <a:latin typeface="Times New Roman"/>
                <a:cs typeface="Times New Roman"/>
              </a:rPr>
              <a:t>tesla,</a:t>
            </a:r>
            <a:r>
              <a:rPr sz="1400" spc="45" dirty="0">
                <a:latin typeface="Times New Roman"/>
                <a:cs typeface="Times New Roman"/>
              </a:rPr>
              <a:t> </a:t>
            </a:r>
            <a:r>
              <a:rPr sz="1400" i="1" spc="-5" dirty="0">
                <a:latin typeface="Times New Roman"/>
                <a:cs typeface="Times New Roman"/>
              </a:rPr>
              <a:t>V</a:t>
            </a:r>
            <a:r>
              <a:rPr sz="1350" i="1" spc="-7" baseline="-9259" dirty="0">
                <a:latin typeface="Times New Roman"/>
                <a:cs typeface="Times New Roman"/>
              </a:rPr>
              <a:t>H</a:t>
            </a:r>
            <a:r>
              <a:rPr sz="1400" spc="-5" dirty="0">
                <a:latin typeface="Times New Roman"/>
                <a:cs typeface="Times New Roman"/>
              </a:rPr>
              <a:t>=-6.25mV.</a:t>
            </a: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745"/>
              </a:spcBef>
            </a:pPr>
            <a:r>
              <a:rPr sz="1400" b="1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Solution</a:t>
            </a:r>
            <a:endParaRPr sz="1400">
              <a:latin typeface="Times New Roman"/>
              <a:cs typeface="Times New Roman"/>
            </a:endParaRPr>
          </a:p>
          <a:p>
            <a:pPr marL="469265">
              <a:lnSpc>
                <a:spcPct val="100000"/>
              </a:lnSpc>
              <a:spcBef>
                <a:spcPts val="735"/>
              </a:spcBef>
            </a:pPr>
            <a:r>
              <a:rPr sz="1400" spc="-5" dirty="0">
                <a:latin typeface="Times New Roman"/>
                <a:cs typeface="Times New Roman"/>
              </a:rPr>
              <a:t>The negative Hall voltage indicate </a:t>
            </a:r>
            <a:r>
              <a:rPr sz="1400" dirty="0">
                <a:latin typeface="Times New Roman"/>
                <a:cs typeface="Times New Roman"/>
              </a:rPr>
              <a:t>n-type</a:t>
            </a:r>
            <a:r>
              <a:rPr sz="1400" spc="-1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semiconductor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958210" y="6613016"/>
            <a:ext cx="66040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b="0" i="1" dirty="0">
                <a:latin typeface="Calibri Light"/>
                <a:cs typeface="Calibri Light"/>
              </a:rPr>
              <a:t> </a:t>
            </a:r>
            <a:endParaRPr sz="1400">
              <a:latin typeface="Calibri Light"/>
              <a:cs typeface="Calibri Light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548960" y="1376990"/>
            <a:ext cx="579120" cy="28067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650" i="1" spc="75" dirty="0">
                <a:latin typeface="Times New Roman"/>
                <a:cs typeface="Times New Roman"/>
              </a:rPr>
              <a:t>neV</a:t>
            </a:r>
            <a:r>
              <a:rPr sz="1650" i="1" spc="-5" dirty="0">
                <a:latin typeface="Times New Roman"/>
                <a:cs typeface="Times New Roman"/>
              </a:rPr>
              <a:t> </a:t>
            </a:r>
            <a:r>
              <a:rPr sz="1650" i="1" spc="60" dirty="0">
                <a:latin typeface="Times New Roman"/>
                <a:cs typeface="Times New Roman"/>
              </a:rPr>
              <a:t>A</a:t>
            </a:r>
            <a:endParaRPr sz="165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680837" y="1035359"/>
            <a:ext cx="313690" cy="28067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650" i="1" spc="35" dirty="0">
                <a:latin typeface="Times New Roman"/>
                <a:cs typeface="Times New Roman"/>
              </a:rPr>
              <a:t>I</a:t>
            </a:r>
            <a:r>
              <a:rPr sz="1650" i="1" spc="204" dirty="0">
                <a:latin typeface="Times New Roman"/>
                <a:cs typeface="Times New Roman"/>
              </a:rPr>
              <a:t> </a:t>
            </a:r>
            <a:r>
              <a:rPr sz="1650" i="1" spc="55" dirty="0">
                <a:latin typeface="Times New Roman"/>
                <a:cs typeface="Times New Roman"/>
              </a:rPr>
              <a:t>L</a:t>
            </a:r>
            <a:endParaRPr sz="165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882413" y="1560453"/>
            <a:ext cx="83185" cy="17462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950" i="1" spc="30" dirty="0">
                <a:latin typeface="Times New Roman"/>
                <a:cs typeface="Times New Roman"/>
              </a:rPr>
              <a:t>x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174648" y="1117761"/>
            <a:ext cx="953135" cy="29591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  <a:tabLst>
                <a:tab pos="608965" algn="l"/>
                <a:tab pos="939800" algn="l"/>
              </a:tabLst>
            </a:pPr>
            <a:r>
              <a:rPr sz="2625" i="1" baseline="-20634" dirty="0">
                <a:latin typeface="Symbol"/>
                <a:cs typeface="Symbol"/>
              </a:rPr>
              <a:t></a:t>
            </a:r>
            <a:r>
              <a:rPr sz="2625" i="1" spc="44" baseline="-20634" dirty="0">
                <a:latin typeface="Times New Roman"/>
                <a:cs typeface="Times New Roman"/>
              </a:rPr>
              <a:t> </a:t>
            </a:r>
            <a:r>
              <a:rPr sz="2475" spc="82" baseline="-21885" dirty="0">
                <a:latin typeface="Symbol"/>
                <a:cs typeface="Symbol"/>
              </a:rPr>
              <a:t></a:t>
            </a:r>
            <a:r>
              <a:rPr sz="1650" u="sng" spc="55" dirty="0">
                <a:uFill>
                  <a:solidFill>
                    <a:srgbClr val="000000"/>
                  </a:solidFill>
                </a:uFill>
                <a:latin typeface="Symbol"/>
                <a:cs typeface="Symbol"/>
              </a:rPr>
              <a:t></a:t>
            </a:r>
            <a:r>
              <a:rPr sz="950" i="1" u="sng" spc="3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x	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2559923" y="4201820"/>
            <a:ext cx="83185" cy="17462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950" i="1" spc="30" dirty="0">
                <a:latin typeface="Times New Roman"/>
                <a:cs typeface="Times New Roman"/>
              </a:rPr>
              <a:t>y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2019909" y="4369057"/>
            <a:ext cx="119380" cy="17462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950" i="1" spc="50" dirty="0">
                <a:latin typeface="Times New Roman"/>
                <a:cs typeface="Times New Roman"/>
              </a:rPr>
              <a:t>H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1890443" y="4185595"/>
            <a:ext cx="488315" cy="28067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650" i="1" spc="60" dirty="0">
                <a:latin typeface="Times New Roman"/>
                <a:cs typeface="Times New Roman"/>
              </a:rPr>
              <a:t>V</a:t>
            </a:r>
            <a:r>
              <a:rPr sz="1650" i="1" spc="340" dirty="0">
                <a:latin typeface="Times New Roman"/>
                <a:cs typeface="Times New Roman"/>
              </a:rPr>
              <a:t> </a:t>
            </a:r>
            <a:r>
              <a:rPr sz="1650" i="1" spc="80" dirty="0">
                <a:latin typeface="Times New Roman"/>
                <a:cs typeface="Times New Roman"/>
              </a:rPr>
              <a:t>ed</a:t>
            </a:r>
            <a:endParaRPr sz="1650">
              <a:latin typeface="Times New Roman"/>
              <a:cs typeface="Times New Roman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2052725" y="3843963"/>
            <a:ext cx="99695" cy="28067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650" i="1" spc="30" dirty="0">
                <a:latin typeface="Times New Roman"/>
                <a:cs typeface="Times New Roman"/>
              </a:rPr>
              <a:t>I</a:t>
            </a:r>
            <a:endParaRPr sz="1650">
              <a:latin typeface="Times New Roman"/>
              <a:cs typeface="Times New Roman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1549949" y="4018373"/>
            <a:ext cx="1033780" cy="28067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  <a:tabLst>
                <a:tab pos="605790" algn="l"/>
                <a:tab pos="830580" algn="l"/>
              </a:tabLst>
            </a:pPr>
            <a:r>
              <a:rPr sz="1650" i="1" spc="50" dirty="0">
                <a:latin typeface="Times New Roman"/>
                <a:cs typeface="Times New Roman"/>
              </a:rPr>
              <a:t>n</a:t>
            </a:r>
            <a:r>
              <a:rPr sz="1650" i="1" spc="20" dirty="0">
                <a:latin typeface="Times New Roman"/>
                <a:cs typeface="Times New Roman"/>
              </a:rPr>
              <a:t> </a:t>
            </a:r>
            <a:r>
              <a:rPr sz="1650" spc="55" dirty="0">
                <a:latin typeface="Symbol"/>
                <a:cs typeface="Symbol"/>
              </a:rPr>
              <a:t></a:t>
            </a:r>
            <a:r>
              <a:rPr sz="1650" spc="35" dirty="0">
                <a:latin typeface="Times New Roman"/>
                <a:cs typeface="Times New Roman"/>
              </a:rPr>
              <a:t> </a:t>
            </a:r>
            <a:r>
              <a:rPr sz="1425" i="1" u="sng" spc="22" baseline="38011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425" i="1" u="sng" baseline="38011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r>
              <a:rPr sz="1425" i="1" u="sng" spc="44" baseline="38011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x</a:t>
            </a:r>
            <a:r>
              <a:rPr sz="1425" i="1" u="sng" baseline="38011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r>
              <a:rPr sz="1425" i="1" baseline="38011" dirty="0">
                <a:latin typeface="Times New Roman"/>
                <a:cs typeface="Times New Roman"/>
              </a:rPr>
              <a:t> </a:t>
            </a:r>
            <a:r>
              <a:rPr sz="1425" i="1" spc="-75" baseline="38011" dirty="0">
                <a:latin typeface="Times New Roman"/>
                <a:cs typeface="Times New Roman"/>
              </a:rPr>
              <a:t> </a:t>
            </a:r>
            <a:r>
              <a:rPr sz="1650" i="1" spc="60" dirty="0">
                <a:latin typeface="Times New Roman"/>
                <a:cs typeface="Times New Roman"/>
              </a:rPr>
              <a:t>B</a:t>
            </a:r>
            <a:endParaRPr sz="1650">
              <a:latin typeface="Times New Roman"/>
              <a:cs typeface="Times New Roman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1798855" y="4859870"/>
            <a:ext cx="2702560" cy="0"/>
          </a:xfrm>
          <a:custGeom>
            <a:avLst/>
            <a:gdLst/>
            <a:ahLst/>
            <a:cxnLst/>
            <a:rect l="l" t="t" r="r" b="b"/>
            <a:pathLst>
              <a:path w="2702560">
                <a:moveTo>
                  <a:pt x="0" y="0"/>
                </a:moveTo>
                <a:lnTo>
                  <a:pt x="2702060" y="0"/>
                </a:lnTo>
              </a:path>
            </a:pathLst>
          </a:custGeom>
          <a:ln w="841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 txBox="1"/>
          <p:nvPr/>
        </p:nvSpPr>
        <p:spPr>
          <a:xfrm>
            <a:off x="5187894" y="4680650"/>
            <a:ext cx="475615" cy="17526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  <a:tabLst>
                <a:tab pos="320040" algn="l"/>
              </a:tabLst>
            </a:pPr>
            <a:r>
              <a:rPr sz="950" spc="25" dirty="0">
                <a:latin typeface="Times New Roman"/>
                <a:cs typeface="Times New Roman"/>
              </a:rPr>
              <a:t>2</a:t>
            </a:r>
            <a:r>
              <a:rPr sz="950" spc="40" dirty="0">
                <a:latin typeface="Times New Roman"/>
                <a:cs typeface="Times New Roman"/>
              </a:rPr>
              <a:t>1</a:t>
            </a:r>
            <a:r>
              <a:rPr sz="950" dirty="0">
                <a:latin typeface="Times New Roman"/>
                <a:cs typeface="Times New Roman"/>
              </a:rPr>
              <a:t>	</a:t>
            </a:r>
            <a:r>
              <a:rPr sz="950" spc="75" dirty="0">
                <a:latin typeface="Symbol"/>
                <a:cs typeface="Symbol"/>
              </a:rPr>
              <a:t></a:t>
            </a:r>
            <a:r>
              <a:rPr sz="950" spc="40" dirty="0">
                <a:latin typeface="Times New Roman"/>
                <a:cs typeface="Times New Roman"/>
              </a:rPr>
              <a:t>3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1797283" y="4855116"/>
            <a:ext cx="2708910" cy="28194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650" spc="40" dirty="0">
                <a:latin typeface="Times New Roman"/>
                <a:cs typeface="Times New Roman"/>
              </a:rPr>
              <a:t>(1.6</a:t>
            </a:r>
            <a:r>
              <a:rPr sz="1650" spc="40" dirty="0">
                <a:latin typeface="Symbol"/>
                <a:cs typeface="Symbol"/>
              </a:rPr>
              <a:t></a:t>
            </a:r>
            <a:r>
              <a:rPr sz="1650" spc="40" dirty="0">
                <a:latin typeface="Times New Roman"/>
                <a:cs typeface="Times New Roman"/>
              </a:rPr>
              <a:t>10</a:t>
            </a:r>
            <a:r>
              <a:rPr sz="1425" spc="60" baseline="43859" dirty="0">
                <a:latin typeface="Symbol"/>
                <a:cs typeface="Symbol"/>
              </a:rPr>
              <a:t></a:t>
            </a:r>
            <a:r>
              <a:rPr sz="1425" spc="60" baseline="43859" dirty="0">
                <a:latin typeface="Times New Roman"/>
                <a:cs typeface="Times New Roman"/>
              </a:rPr>
              <a:t>19</a:t>
            </a:r>
            <a:r>
              <a:rPr sz="1425" spc="-172" baseline="43859" dirty="0">
                <a:latin typeface="Times New Roman"/>
                <a:cs typeface="Times New Roman"/>
              </a:rPr>
              <a:t> </a:t>
            </a:r>
            <a:r>
              <a:rPr sz="1650" spc="15" dirty="0">
                <a:latin typeface="Times New Roman"/>
                <a:cs typeface="Times New Roman"/>
              </a:rPr>
              <a:t>)(10</a:t>
            </a:r>
            <a:r>
              <a:rPr sz="1425" spc="22" baseline="43859" dirty="0">
                <a:latin typeface="Symbol"/>
                <a:cs typeface="Symbol"/>
              </a:rPr>
              <a:t></a:t>
            </a:r>
            <a:r>
              <a:rPr sz="1425" spc="22" baseline="43859" dirty="0">
                <a:latin typeface="Times New Roman"/>
                <a:cs typeface="Times New Roman"/>
              </a:rPr>
              <a:t>5</a:t>
            </a:r>
            <a:r>
              <a:rPr sz="1425" spc="-172" baseline="43859" dirty="0">
                <a:latin typeface="Times New Roman"/>
                <a:cs typeface="Times New Roman"/>
              </a:rPr>
              <a:t> </a:t>
            </a:r>
            <a:r>
              <a:rPr sz="1650" spc="60" dirty="0">
                <a:latin typeface="Times New Roman"/>
                <a:cs typeface="Times New Roman"/>
              </a:rPr>
              <a:t>)(</a:t>
            </a:r>
            <a:r>
              <a:rPr sz="1650" spc="60" dirty="0">
                <a:latin typeface="Symbol"/>
                <a:cs typeface="Symbol"/>
              </a:rPr>
              <a:t></a:t>
            </a:r>
            <a:r>
              <a:rPr sz="1650" spc="60" dirty="0">
                <a:latin typeface="Times New Roman"/>
                <a:cs typeface="Times New Roman"/>
              </a:rPr>
              <a:t>6.25</a:t>
            </a:r>
            <a:r>
              <a:rPr sz="1650" spc="60" dirty="0">
                <a:latin typeface="Symbol"/>
                <a:cs typeface="Symbol"/>
              </a:rPr>
              <a:t></a:t>
            </a:r>
            <a:r>
              <a:rPr sz="1650" spc="60" dirty="0">
                <a:latin typeface="Times New Roman"/>
                <a:cs typeface="Times New Roman"/>
              </a:rPr>
              <a:t>10</a:t>
            </a:r>
            <a:r>
              <a:rPr sz="1425" spc="89" baseline="43859" dirty="0">
                <a:latin typeface="Symbol"/>
                <a:cs typeface="Symbol"/>
              </a:rPr>
              <a:t></a:t>
            </a:r>
            <a:r>
              <a:rPr sz="1425" spc="89" baseline="43859" dirty="0">
                <a:latin typeface="Times New Roman"/>
                <a:cs typeface="Times New Roman"/>
              </a:rPr>
              <a:t>3</a:t>
            </a:r>
            <a:r>
              <a:rPr sz="1425" spc="-202" baseline="43859" dirty="0">
                <a:latin typeface="Times New Roman"/>
                <a:cs typeface="Times New Roman"/>
              </a:rPr>
              <a:t> </a:t>
            </a:r>
            <a:r>
              <a:rPr sz="1650" spc="40" dirty="0">
                <a:latin typeface="Times New Roman"/>
                <a:cs typeface="Times New Roman"/>
              </a:rPr>
              <a:t>)</a:t>
            </a:r>
            <a:endParaRPr sz="1650">
              <a:latin typeface="Times New Roman"/>
              <a:cs typeface="Times New Roman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2421258" y="4551173"/>
            <a:ext cx="1463675" cy="28194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650" spc="70" dirty="0">
                <a:latin typeface="Symbol"/>
                <a:cs typeface="Symbol"/>
              </a:rPr>
              <a:t></a:t>
            </a:r>
            <a:r>
              <a:rPr sz="1650" spc="-185" dirty="0">
                <a:latin typeface="Times New Roman"/>
                <a:cs typeface="Times New Roman"/>
              </a:rPr>
              <a:t> </a:t>
            </a:r>
            <a:r>
              <a:rPr sz="1650" spc="5" dirty="0">
                <a:latin typeface="Times New Roman"/>
                <a:cs typeface="Times New Roman"/>
              </a:rPr>
              <a:t>(10</a:t>
            </a:r>
            <a:r>
              <a:rPr sz="1425" spc="7" baseline="43859" dirty="0">
                <a:latin typeface="Symbol"/>
                <a:cs typeface="Symbol"/>
              </a:rPr>
              <a:t></a:t>
            </a:r>
            <a:r>
              <a:rPr sz="1425" spc="7" baseline="43859" dirty="0">
                <a:latin typeface="Times New Roman"/>
                <a:cs typeface="Times New Roman"/>
              </a:rPr>
              <a:t>3</a:t>
            </a:r>
            <a:r>
              <a:rPr sz="1425" spc="-202" baseline="43859" dirty="0">
                <a:latin typeface="Times New Roman"/>
                <a:cs typeface="Times New Roman"/>
              </a:rPr>
              <a:t> </a:t>
            </a:r>
            <a:r>
              <a:rPr sz="1650" spc="60" dirty="0">
                <a:latin typeface="Times New Roman"/>
                <a:cs typeface="Times New Roman"/>
              </a:rPr>
              <a:t>)(5</a:t>
            </a:r>
            <a:r>
              <a:rPr sz="1650" spc="60" dirty="0">
                <a:latin typeface="Symbol"/>
                <a:cs typeface="Symbol"/>
              </a:rPr>
              <a:t></a:t>
            </a:r>
            <a:r>
              <a:rPr sz="1650" spc="60" dirty="0">
                <a:latin typeface="Times New Roman"/>
                <a:cs typeface="Times New Roman"/>
              </a:rPr>
              <a:t>10</a:t>
            </a:r>
            <a:r>
              <a:rPr sz="1425" spc="89" baseline="43859" dirty="0">
                <a:latin typeface="Symbol"/>
                <a:cs typeface="Symbol"/>
              </a:rPr>
              <a:t></a:t>
            </a:r>
            <a:r>
              <a:rPr sz="1425" spc="89" baseline="43859" dirty="0">
                <a:latin typeface="Times New Roman"/>
                <a:cs typeface="Times New Roman"/>
              </a:rPr>
              <a:t>2</a:t>
            </a:r>
            <a:r>
              <a:rPr sz="1425" spc="-157" baseline="43859" dirty="0">
                <a:latin typeface="Times New Roman"/>
                <a:cs typeface="Times New Roman"/>
              </a:rPr>
              <a:t> </a:t>
            </a:r>
            <a:r>
              <a:rPr sz="1650" spc="40" dirty="0">
                <a:latin typeface="Times New Roman"/>
                <a:cs typeface="Times New Roman"/>
              </a:rPr>
              <a:t>)</a:t>
            </a:r>
            <a:endParaRPr sz="1650">
              <a:latin typeface="Times New Roman"/>
              <a:cs typeface="Times New Roman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4544486" y="4687182"/>
            <a:ext cx="974090" cy="28194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  <a:tabLst>
                <a:tab pos="798195" algn="l"/>
              </a:tabLst>
            </a:pPr>
            <a:r>
              <a:rPr sz="1650" spc="70" dirty="0">
                <a:latin typeface="Symbol"/>
                <a:cs typeface="Symbol"/>
              </a:rPr>
              <a:t></a:t>
            </a:r>
            <a:r>
              <a:rPr sz="1650" spc="-120" dirty="0">
                <a:latin typeface="Times New Roman"/>
                <a:cs typeface="Times New Roman"/>
              </a:rPr>
              <a:t> </a:t>
            </a:r>
            <a:r>
              <a:rPr sz="1650" spc="190" dirty="0">
                <a:latin typeface="Times New Roman"/>
                <a:cs typeface="Times New Roman"/>
              </a:rPr>
              <a:t>5</a:t>
            </a:r>
            <a:r>
              <a:rPr sz="1650" spc="110" dirty="0">
                <a:latin typeface="Symbol"/>
                <a:cs typeface="Symbol"/>
              </a:rPr>
              <a:t></a:t>
            </a:r>
            <a:r>
              <a:rPr sz="1650" spc="85" dirty="0">
                <a:latin typeface="Times New Roman"/>
                <a:cs typeface="Times New Roman"/>
              </a:rPr>
              <a:t>1</a:t>
            </a:r>
            <a:r>
              <a:rPr sz="1650" spc="60" dirty="0">
                <a:latin typeface="Times New Roman"/>
                <a:cs typeface="Times New Roman"/>
              </a:rPr>
              <a:t>0</a:t>
            </a:r>
            <a:r>
              <a:rPr sz="1650" dirty="0">
                <a:latin typeface="Times New Roman"/>
                <a:cs typeface="Times New Roman"/>
              </a:rPr>
              <a:t>	</a:t>
            </a:r>
            <a:r>
              <a:rPr sz="1650" i="1" spc="90" dirty="0">
                <a:latin typeface="Times New Roman"/>
                <a:cs typeface="Times New Roman"/>
              </a:rPr>
              <a:t>m</a:t>
            </a:r>
            <a:endParaRPr sz="1650">
              <a:latin typeface="Times New Roman"/>
              <a:cs typeface="Times New Roman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1456119" y="4687182"/>
            <a:ext cx="307975" cy="28194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650" i="1" spc="60" dirty="0">
                <a:latin typeface="Times New Roman"/>
                <a:cs typeface="Times New Roman"/>
              </a:rPr>
              <a:t>n</a:t>
            </a:r>
            <a:r>
              <a:rPr sz="1650" i="1" spc="-130" dirty="0">
                <a:latin typeface="Times New Roman"/>
                <a:cs typeface="Times New Roman"/>
              </a:rPr>
              <a:t> </a:t>
            </a:r>
            <a:r>
              <a:rPr sz="1650" spc="70" dirty="0">
                <a:latin typeface="Symbol"/>
                <a:cs typeface="Symbol"/>
              </a:rPr>
              <a:t></a:t>
            </a:r>
            <a:endParaRPr sz="1650">
              <a:latin typeface="Symbol"/>
              <a:cs typeface="Symbol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1833440" y="5504490"/>
            <a:ext cx="579120" cy="28067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650" i="1" spc="75" dirty="0">
                <a:latin typeface="Times New Roman"/>
                <a:cs typeface="Times New Roman"/>
              </a:rPr>
              <a:t>neV</a:t>
            </a:r>
            <a:r>
              <a:rPr sz="1650" i="1" spc="-5" dirty="0">
                <a:latin typeface="Times New Roman"/>
                <a:cs typeface="Times New Roman"/>
              </a:rPr>
              <a:t> </a:t>
            </a:r>
            <a:r>
              <a:rPr sz="1650" i="1" spc="60" dirty="0">
                <a:latin typeface="Times New Roman"/>
                <a:cs typeface="Times New Roman"/>
              </a:rPr>
              <a:t>A</a:t>
            </a:r>
            <a:endParaRPr sz="1650">
              <a:latin typeface="Times New Roman"/>
              <a:cs typeface="Times New Roman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1965317" y="5162858"/>
            <a:ext cx="313690" cy="28067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650" i="1" spc="35" dirty="0">
                <a:latin typeface="Times New Roman"/>
                <a:cs typeface="Times New Roman"/>
              </a:rPr>
              <a:t>I</a:t>
            </a:r>
            <a:r>
              <a:rPr sz="1650" i="1" spc="204" dirty="0">
                <a:latin typeface="Times New Roman"/>
                <a:cs typeface="Times New Roman"/>
              </a:rPr>
              <a:t> </a:t>
            </a:r>
            <a:r>
              <a:rPr sz="1650" i="1" spc="55" dirty="0">
                <a:latin typeface="Times New Roman"/>
                <a:cs typeface="Times New Roman"/>
              </a:rPr>
              <a:t>L</a:t>
            </a:r>
            <a:endParaRPr sz="1650">
              <a:latin typeface="Times New Roman"/>
              <a:cs typeface="Times New Roman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2166894" y="5687952"/>
            <a:ext cx="83185" cy="17462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950" i="1" spc="30" dirty="0">
                <a:latin typeface="Times New Roman"/>
                <a:cs typeface="Times New Roman"/>
              </a:rPr>
              <a:t>x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1459128" y="5245261"/>
            <a:ext cx="953135" cy="29591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  <a:tabLst>
                <a:tab pos="608965" algn="l"/>
                <a:tab pos="939800" algn="l"/>
              </a:tabLst>
            </a:pPr>
            <a:r>
              <a:rPr sz="2625" i="1" baseline="-20634" dirty="0">
                <a:latin typeface="Symbol"/>
                <a:cs typeface="Symbol"/>
              </a:rPr>
              <a:t></a:t>
            </a:r>
            <a:r>
              <a:rPr sz="2625" i="1" spc="44" baseline="-20634" dirty="0">
                <a:latin typeface="Times New Roman"/>
                <a:cs typeface="Times New Roman"/>
              </a:rPr>
              <a:t> </a:t>
            </a:r>
            <a:r>
              <a:rPr sz="2475" spc="82" baseline="-21885" dirty="0">
                <a:latin typeface="Symbol"/>
                <a:cs typeface="Symbol"/>
              </a:rPr>
              <a:t></a:t>
            </a:r>
            <a:r>
              <a:rPr sz="1650" u="sng" spc="55" dirty="0">
                <a:uFill>
                  <a:solidFill>
                    <a:srgbClr val="000000"/>
                  </a:solidFill>
                </a:uFill>
                <a:latin typeface="Symbol"/>
                <a:cs typeface="Symbol"/>
              </a:rPr>
              <a:t></a:t>
            </a:r>
            <a:r>
              <a:rPr sz="950" i="1" u="sng" spc="3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x	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27" name="object 27"/>
          <p:cNvSpPr/>
          <p:nvPr/>
        </p:nvSpPr>
        <p:spPr>
          <a:xfrm>
            <a:off x="1926231" y="6142570"/>
            <a:ext cx="3298825" cy="0"/>
          </a:xfrm>
          <a:custGeom>
            <a:avLst/>
            <a:gdLst/>
            <a:ahLst/>
            <a:cxnLst/>
            <a:rect l="l" t="t" r="r" b="b"/>
            <a:pathLst>
              <a:path w="3298825">
                <a:moveTo>
                  <a:pt x="0" y="0"/>
                </a:moveTo>
                <a:lnTo>
                  <a:pt x="3298215" y="0"/>
                </a:lnTo>
              </a:path>
            </a:pathLst>
          </a:custGeom>
          <a:ln w="841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 txBox="1"/>
          <p:nvPr/>
        </p:nvSpPr>
        <p:spPr>
          <a:xfrm>
            <a:off x="5855864" y="5963350"/>
            <a:ext cx="92075" cy="17526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950" spc="45" dirty="0">
                <a:latin typeface="Times New Roman"/>
                <a:cs typeface="Times New Roman"/>
              </a:rPr>
              <a:t>2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33" name="object 3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410"/>
              </a:lnSpc>
            </a:pPr>
            <a:r>
              <a:rPr dirty="0"/>
              <a:t>79</a:t>
            </a:r>
          </a:p>
        </p:txBody>
      </p:sp>
      <p:sp>
        <p:nvSpPr>
          <p:cNvPr id="29" name="object 29"/>
          <p:cNvSpPr txBox="1"/>
          <p:nvPr/>
        </p:nvSpPr>
        <p:spPr>
          <a:xfrm>
            <a:off x="5267962" y="5969882"/>
            <a:ext cx="1105535" cy="28194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650" spc="70" dirty="0">
                <a:latin typeface="Symbol"/>
                <a:cs typeface="Symbol"/>
              </a:rPr>
              <a:t></a:t>
            </a:r>
            <a:r>
              <a:rPr sz="1650" spc="70" dirty="0">
                <a:latin typeface="Times New Roman"/>
                <a:cs typeface="Times New Roman"/>
              </a:rPr>
              <a:t> </a:t>
            </a:r>
            <a:r>
              <a:rPr sz="1650" spc="15" dirty="0">
                <a:latin typeface="Times New Roman"/>
                <a:cs typeface="Times New Roman"/>
              </a:rPr>
              <a:t>0.1</a:t>
            </a:r>
            <a:r>
              <a:rPr sz="1650" i="1" spc="15" dirty="0">
                <a:latin typeface="Times New Roman"/>
                <a:cs typeface="Times New Roman"/>
              </a:rPr>
              <a:t>m</a:t>
            </a:r>
            <a:r>
              <a:rPr sz="1650" i="1" spc="265" dirty="0">
                <a:latin typeface="Times New Roman"/>
                <a:cs typeface="Times New Roman"/>
              </a:rPr>
              <a:t> </a:t>
            </a:r>
            <a:r>
              <a:rPr sz="1650" spc="105" dirty="0">
                <a:latin typeface="Times New Roman"/>
                <a:cs typeface="Times New Roman"/>
              </a:rPr>
              <a:t>/</a:t>
            </a:r>
            <a:r>
              <a:rPr sz="1650" i="1" spc="105" dirty="0">
                <a:latin typeface="Times New Roman"/>
                <a:cs typeface="Times New Roman"/>
              </a:rPr>
              <a:t>V</a:t>
            </a:r>
            <a:r>
              <a:rPr sz="1650" spc="105" dirty="0">
                <a:latin typeface="Times New Roman"/>
                <a:cs typeface="Times New Roman"/>
              </a:rPr>
              <a:t>.</a:t>
            </a:r>
            <a:r>
              <a:rPr sz="1650" i="1" spc="105" dirty="0">
                <a:latin typeface="Times New Roman"/>
                <a:cs typeface="Times New Roman"/>
              </a:rPr>
              <a:t>s</a:t>
            </a:r>
            <a:endParaRPr sz="1650">
              <a:latin typeface="Times New Roman"/>
              <a:cs typeface="Times New Roman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1924683" y="6137816"/>
            <a:ext cx="3305810" cy="28194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650" spc="40" dirty="0">
                <a:latin typeface="Times New Roman"/>
                <a:cs typeface="Times New Roman"/>
              </a:rPr>
              <a:t>(1.6</a:t>
            </a:r>
            <a:r>
              <a:rPr sz="1650" spc="40" dirty="0">
                <a:latin typeface="Symbol"/>
                <a:cs typeface="Symbol"/>
              </a:rPr>
              <a:t></a:t>
            </a:r>
            <a:r>
              <a:rPr sz="1650" spc="40" dirty="0">
                <a:latin typeface="Times New Roman"/>
                <a:cs typeface="Times New Roman"/>
              </a:rPr>
              <a:t>10</a:t>
            </a:r>
            <a:r>
              <a:rPr sz="1425" spc="60" baseline="43859" dirty="0">
                <a:latin typeface="Symbol"/>
                <a:cs typeface="Symbol"/>
              </a:rPr>
              <a:t></a:t>
            </a:r>
            <a:r>
              <a:rPr sz="1425" spc="60" baseline="43859" dirty="0">
                <a:latin typeface="Times New Roman"/>
                <a:cs typeface="Times New Roman"/>
              </a:rPr>
              <a:t>19</a:t>
            </a:r>
            <a:r>
              <a:rPr sz="1425" spc="-165" baseline="43859" dirty="0">
                <a:latin typeface="Times New Roman"/>
                <a:cs typeface="Times New Roman"/>
              </a:rPr>
              <a:t> </a:t>
            </a:r>
            <a:r>
              <a:rPr sz="1650" spc="30" dirty="0">
                <a:latin typeface="Times New Roman"/>
                <a:cs typeface="Times New Roman"/>
              </a:rPr>
              <a:t>)(5</a:t>
            </a:r>
            <a:r>
              <a:rPr sz="1650" spc="30" dirty="0">
                <a:latin typeface="Symbol"/>
                <a:cs typeface="Symbol"/>
              </a:rPr>
              <a:t></a:t>
            </a:r>
            <a:r>
              <a:rPr sz="1650" spc="30" dirty="0">
                <a:latin typeface="Times New Roman"/>
                <a:cs typeface="Times New Roman"/>
              </a:rPr>
              <a:t>10</a:t>
            </a:r>
            <a:r>
              <a:rPr sz="1425" spc="44" baseline="43859" dirty="0">
                <a:latin typeface="Times New Roman"/>
                <a:cs typeface="Times New Roman"/>
              </a:rPr>
              <a:t>21</a:t>
            </a:r>
            <a:r>
              <a:rPr sz="1650" spc="30" dirty="0">
                <a:latin typeface="Times New Roman"/>
                <a:cs typeface="Times New Roman"/>
              </a:rPr>
              <a:t>)(12.5)(10</a:t>
            </a:r>
            <a:r>
              <a:rPr sz="1425" spc="44" baseline="43859" dirty="0">
                <a:latin typeface="Symbol"/>
                <a:cs typeface="Symbol"/>
              </a:rPr>
              <a:t></a:t>
            </a:r>
            <a:r>
              <a:rPr sz="1425" spc="44" baseline="43859" dirty="0">
                <a:latin typeface="Times New Roman"/>
                <a:cs typeface="Times New Roman"/>
              </a:rPr>
              <a:t>4</a:t>
            </a:r>
            <a:r>
              <a:rPr sz="1425" spc="-142" baseline="43859" dirty="0">
                <a:latin typeface="Times New Roman"/>
                <a:cs typeface="Times New Roman"/>
              </a:rPr>
              <a:t> </a:t>
            </a:r>
            <a:r>
              <a:rPr sz="1650" spc="15" dirty="0">
                <a:latin typeface="Times New Roman"/>
                <a:cs typeface="Times New Roman"/>
              </a:rPr>
              <a:t>)(10</a:t>
            </a:r>
            <a:r>
              <a:rPr sz="1425" spc="22" baseline="43859" dirty="0">
                <a:latin typeface="Symbol"/>
                <a:cs typeface="Symbol"/>
              </a:rPr>
              <a:t></a:t>
            </a:r>
            <a:r>
              <a:rPr sz="1425" spc="22" baseline="43859" dirty="0">
                <a:latin typeface="Times New Roman"/>
                <a:cs typeface="Times New Roman"/>
              </a:rPr>
              <a:t>5</a:t>
            </a:r>
            <a:r>
              <a:rPr sz="1425" spc="-165" baseline="43859" dirty="0">
                <a:latin typeface="Times New Roman"/>
                <a:cs typeface="Times New Roman"/>
              </a:rPr>
              <a:t> </a:t>
            </a:r>
            <a:r>
              <a:rPr sz="1650" spc="40" dirty="0">
                <a:latin typeface="Times New Roman"/>
                <a:cs typeface="Times New Roman"/>
              </a:rPr>
              <a:t>)</a:t>
            </a:r>
            <a:endParaRPr sz="1650">
              <a:latin typeface="Times New Roman"/>
              <a:cs typeface="Times New Roman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3064273" y="5833873"/>
            <a:ext cx="1026794" cy="28194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650" spc="5" dirty="0">
                <a:latin typeface="Times New Roman"/>
                <a:cs typeface="Times New Roman"/>
              </a:rPr>
              <a:t>(10</a:t>
            </a:r>
            <a:r>
              <a:rPr sz="1425" spc="7" baseline="43859" dirty="0">
                <a:latin typeface="Symbol"/>
                <a:cs typeface="Symbol"/>
              </a:rPr>
              <a:t></a:t>
            </a:r>
            <a:r>
              <a:rPr sz="1425" spc="7" baseline="43859" dirty="0">
                <a:latin typeface="Times New Roman"/>
                <a:cs typeface="Times New Roman"/>
              </a:rPr>
              <a:t>3</a:t>
            </a:r>
            <a:r>
              <a:rPr sz="1425" spc="-225" baseline="43859" dirty="0">
                <a:latin typeface="Times New Roman"/>
                <a:cs typeface="Times New Roman"/>
              </a:rPr>
              <a:t> </a:t>
            </a:r>
            <a:r>
              <a:rPr sz="1650" spc="5" dirty="0">
                <a:latin typeface="Times New Roman"/>
                <a:cs typeface="Times New Roman"/>
              </a:rPr>
              <a:t>)(10</a:t>
            </a:r>
            <a:r>
              <a:rPr sz="1425" spc="7" baseline="43859" dirty="0">
                <a:latin typeface="Symbol"/>
                <a:cs typeface="Symbol"/>
              </a:rPr>
              <a:t></a:t>
            </a:r>
            <a:r>
              <a:rPr sz="1425" spc="7" baseline="43859" dirty="0">
                <a:latin typeface="Times New Roman"/>
                <a:cs typeface="Times New Roman"/>
              </a:rPr>
              <a:t>3</a:t>
            </a:r>
            <a:r>
              <a:rPr sz="1425" spc="-217" baseline="43859" dirty="0">
                <a:latin typeface="Times New Roman"/>
                <a:cs typeface="Times New Roman"/>
              </a:rPr>
              <a:t> </a:t>
            </a:r>
            <a:r>
              <a:rPr sz="1650" spc="40" dirty="0">
                <a:latin typeface="Times New Roman"/>
                <a:cs typeface="Times New Roman"/>
              </a:rPr>
              <a:t>)</a:t>
            </a:r>
            <a:endParaRPr sz="1650">
              <a:latin typeface="Times New Roman"/>
              <a:cs typeface="Times New Roman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1553299" y="5956937"/>
            <a:ext cx="338455" cy="29718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750" i="1" spc="15" dirty="0">
                <a:latin typeface="Symbol"/>
                <a:cs typeface="Symbol"/>
              </a:rPr>
              <a:t></a:t>
            </a:r>
            <a:r>
              <a:rPr sz="1750" i="1" spc="-60" dirty="0">
                <a:latin typeface="Times New Roman"/>
                <a:cs typeface="Times New Roman"/>
              </a:rPr>
              <a:t> </a:t>
            </a:r>
            <a:r>
              <a:rPr sz="1650" spc="70" dirty="0">
                <a:latin typeface="Symbol"/>
                <a:cs typeface="Symbol"/>
              </a:rPr>
              <a:t></a:t>
            </a:r>
            <a:endParaRPr sz="1650">
              <a:latin typeface="Symbol"/>
              <a:cs typeface="Symbo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125016" y="674369"/>
            <a:ext cx="5315585" cy="0"/>
          </a:xfrm>
          <a:custGeom>
            <a:avLst/>
            <a:gdLst/>
            <a:ahLst/>
            <a:cxnLst/>
            <a:rect l="l" t="t" r="r" b="b"/>
            <a:pathLst>
              <a:path w="5315585">
                <a:moveTo>
                  <a:pt x="0" y="0"/>
                </a:moveTo>
                <a:lnTo>
                  <a:pt x="5315077" y="0"/>
                </a:lnTo>
              </a:path>
            </a:pathLst>
          </a:custGeom>
          <a:ln w="38100">
            <a:solidFill>
              <a:srgbClr val="61232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125016" y="641603"/>
            <a:ext cx="5315585" cy="0"/>
          </a:xfrm>
          <a:custGeom>
            <a:avLst/>
            <a:gdLst/>
            <a:ahLst/>
            <a:cxnLst/>
            <a:rect l="l" t="t" r="r" b="b"/>
            <a:pathLst>
              <a:path w="5315585">
                <a:moveTo>
                  <a:pt x="0" y="0"/>
                </a:moveTo>
                <a:lnTo>
                  <a:pt x="5315077" y="0"/>
                </a:lnTo>
              </a:path>
            </a:pathLst>
          </a:custGeom>
          <a:ln w="9144">
            <a:solidFill>
              <a:srgbClr val="61232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129080" y="426211"/>
            <a:ext cx="5304790" cy="23901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81610">
              <a:lnSpc>
                <a:spcPct val="100000"/>
              </a:lnSpc>
              <a:spcBef>
                <a:spcPts val="100"/>
              </a:spcBef>
              <a:tabLst>
                <a:tab pos="3556000" algn="l"/>
              </a:tabLst>
            </a:pPr>
            <a:r>
              <a:rPr sz="1200" b="1" i="1" spc="-5" dirty="0">
                <a:latin typeface="Times New Roman"/>
                <a:cs typeface="Times New Roman"/>
              </a:rPr>
              <a:t>Electronic</a:t>
            </a:r>
            <a:r>
              <a:rPr sz="1200" b="1" i="1" spc="20" dirty="0">
                <a:latin typeface="Times New Roman"/>
                <a:cs typeface="Times New Roman"/>
              </a:rPr>
              <a:t> </a:t>
            </a:r>
            <a:r>
              <a:rPr sz="1200" b="1" i="1" spc="-5" dirty="0">
                <a:latin typeface="Times New Roman"/>
                <a:cs typeface="Times New Roman"/>
              </a:rPr>
              <a:t>Physics	Dr. Ghusoon Mohsin </a:t>
            </a:r>
            <a:r>
              <a:rPr sz="1200" b="1" i="1" dirty="0">
                <a:latin typeface="Times New Roman"/>
                <a:cs typeface="Times New Roman"/>
              </a:rPr>
              <a:t>Ali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9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400" b="0" i="1" spc="-15" dirty="0">
                <a:latin typeface="Calibri Light"/>
                <a:cs typeface="Calibri Light"/>
              </a:rPr>
              <a:t>Problems</a:t>
            </a:r>
            <a:r>
              <a:rPr sz="1400" b="0" i="1" dirty="0">
                <a:latin typeface="Calibri Light"/>
                <a:cs typeface="Calibri Light"/>
              </a:rPr>
              <a:t> </a:t>
            </a:r>
            <a:endParaRPr sz="1400">
              <a:latin typeface="Calibri Light"/>
              <a:cs typeface="Calibri Light"/>
            </a:endParaRPr>
          </a:p>
          <a:p>
            <a:pPr marL="372110" marR="297815" indent="-360045">
              <a:lnSpc>
                <a:spcPts val="1620"/>
              </a:lnSpc>
              <a:spcBef>
                <a:spcPts val="405"/>
              </a:spcBef>
            </a:pPr>
            <a:r>
              <a:rPr sz="1400" b="1" dirty="0">
                <a:latin typeface="Times New Roman"/>
                <a:cs typeface="Times New Roman"/>
              </a:rPr>
              <a:t>Q1: </a:t>
            </a:r>
            <a:r>
              <a:rPr sz="1400" spc="-5" dirty="0">
                <a:latin typeface="Times New Roman"/>
                <a:cs typeface="Times New Roman"/>
              </a:rPr>
              <a:t>Calculate the drift </a:t>
            </a:r>
            <a:r>
              <a:rPr sz="1400" dirty="0">
                <a:latin typeface="Times New Roman"/>
                <a:cs typeface="Times New Roman"/>
              </a:rPr>
              <a:t>current </a:t>
            </a:r>
            <a:r>
              <a:rPr sz="1400" spc="-5" dirty="0">
                <a:latin typeface="Times New Roman"/>
                <a:cs typeface="Times New Roman"/>
              </a:rPr>
              <a:t>density </a:t>
            </a:r>
            <a:r>
              <a:rPr sz="1400" dirty="0">
                <a:latin typeface="Times New Roman"/>
                <a:cs typeface="Times New Roman"/>
              </a:rPr>
              <a:t>in </a:t>
            </a:r>
            <a:r>
              <a:rPr sz="1400" spc="-5" dirty="0">
                <a:latin typeface="Times New Roman"/>
                <a:cs typeface="Times New Roman"/>
              </a:rPr>
              <a:t>silicon </a:t>
            </a:r>
            <a:r>
              <a:rPr sz="1400" dirty="0">
                <a:latin typeface="Times New Roman"/>
                <a:cs typeface="Times New Roman"/>
              </a:rPr>
              <a:t>sample. If </a:t>
            </a:r>
            <a:r>
              <a:rPr sz="1400" spc="-5" dirty="0">
                <a:latin typeface="Times New Roman"/>
                <a:cs typeface="Times New Roman"/>
              </a:rPr>
              <a:t>T=300 K,  N</a:t>
            </a:r>
            <a:r>
              <a:rPr sz="1350" spc="-7" baseline="-9259" dirty="0">
                <a:latin typeface="Times New Roman"/>
                <a:cs typeface="Times New Roman"/>
              </a:rPr>
              <a:t>d</a:t>
            </a:r>
            <a:r>
              <a:rPr sz="1400" spc="-5" dirty="0">
                <a:latin typeface="Times New Roman"/>
                <a:cs typeface="Times New Roman"/>
              </a:rPr>
              <a:t>=10</a:t>
            </a:r>
            <a:r>
              <a:rPr sz="1350" spc="-7" baseline="30864" dirty="0">
                <a:latin typeface="Times New Roman"/>
                <a:cs typeface="Times New Roman"/>
              </a:rPr>
              <a:t>21</a:t>
            </a:r>
            <a:r>
              <a:rPr sz="1400" spc="-5" dirty="0">
                <a:latin typeface="Times New Roman"/>
                <a:cs typeface="Times New Roman"/>
              </a:rPr>
              <a:t>/m</a:t>
            </a:r>
            <a:r>
              <a:rPr sz="1350" spc="-7" baseline="30864" dirty="0">
                <a:latin typeface="Times New Roman"/>
                <a:cs typeface="Times New Roman"/>
              </a:rPr>
              <a:t>3</a:t>
            </a:r>
            <a:r>
              <a:rPr sz="1400" spc="-5" dirty="0">
                <a:latin typeface="Times New Roman"/>
                <a:cs typeface="Times New Roman"/>
              </a:rPr>
              <a:t>, N</a:t>
            </a:r>
            <a:r>
              <a:rPr sz="1350" spc="-7" baseline="-9259" dirty="0">
                <a:latin typeface="Times New Roman"/>
                <a:cs typeface="Times New Roman"/>
              </a:rPr>
              <a:t>a</a:t>
            </a:r>
            <a:r>
              <a:rPr sz="1400" spc="-5" dirty="0">
                <a:latin typeface="Times New Roman"/>
                <a:cs typeface="Times New Roman"/>
              </a:rPr>
              <a:t>=10</a:t>
            </a:r>
            <a:r>
              <a:rPr sz="1350" spc="-7" baseline="30864" dirty="0">
                <a:latin typeface="Times New Roman"/>
                <a:cs typeface="Times New Roman"/>
              </a:rPr>
              <a:t>20</a:t>
            </a:r>
            <a:r>
              <a:rPr sz="1400" spc="-5" dirty="0">
                <a:latin typeface="Times New Roman"/>
                <a:cs typeface="Times New Roman"/>
              </a:rPr>
              <a:t>/m</a:t>
            </a:r>
            <a:r>
              <a:rPr sz="1350" spc="-7" baseline="30864" dirty="0">
                <a:latin typeface="Times New Roman"/>
                <a:cs typeface="Times New Roman"/>
              </a:rPr>
              <a:t>3</a:t>
            </a:r>
            <a:r>
              <a:rPr sz="1400" spc="-5" dirty="0">
                <a:latin typeface="Times New Roman"/>
                <a:cs typeface="Times New Roman"/>
              </a:rPr>
              <a:t>V, µ</a:t>
            </a:r>
            <a:r>
              <a:rPr sz="1350" spc="-7" baseline="-9259" dirty="0">
                <a:latin typeface="Times New Roman"/>
                <a:cs typeface="Times New Roman"/>
              </a:rPr>
              <a:t>n</a:t>
            </a:r>
            <a:r>
              <a:rPr sz="1400" spc="-5" dirty="0">
                <a:latin typeface="Times New Roman"/>
                <a:cs typeface="Times New Roman"/>
              </a:rPr>
              <a:t>=0.85m</a:t>
            </a:r>
            <a:r>
              <a:rPr sz="1350" spc="-7" baseline="30864" dirty="0">
                <a:latin typeface="Times New Roman"/>
                <a:cs typeface="Times New Roman"/>
              </a:rPr>
              <a:t>2</a:t>
            </a:r>
            <a:r>
              <a:rPr sz="1400" spc="-5" dirty="0">
                <a:latin typeface="Times New Roman"/>
                <a:cs typeface="Times New Roman"/>
              </a:rPr>
              <a:t>/V.s, µ</a:t>
            </a:r>
            <a:r>
              <a:rPr sz="1350" spc="-7" baseline="-9259" dirty="0">
                <a:latin typeface="Times New Roman"/>
                <a:cs typeface="Times New Roman"/>
              </a:rPr>
              <a:t>p</a:t>
            </a:r>
            <a:r>
              <a:rPr sz="1400" spc="-5" dirty="0">
                <a:latin typeface="Times New Roman"/>
                <a:cs typeface="Times New Roman"/>
              </a:rPr>
              <a:t>=0.04m</a:t>
            </a:r>
            <a:r>
              <a:rPr sz="1350" spc="-7" baseline="30864" dirty="0">
                <a:latin typeface="Times New Roman"/>
                <a:cs typeface="Times New Roman"/>
              </a:rPr>
              <a:t>2</a:t>
            </a:r>
            <a:r>
              <a:rPr sz="1400" spc="-5" dirty="0">
                <a:latin typeface="Times New Roman"/>
                <a:cs typeface="Times New Roman"/>
              </a:rPr>
              <a:t>/V.s,</a:t>
            </a:r>
            <a:r>
              <a:rPr sz="1400" spc="85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E=35</a:t>
            </a:r>
            <a:endParaRPr sz="1400">
              <a:latin typeface="Times New Roman"/>
              <a:cs typeface="Times New Roman"/>
            </a:endParaRPr>
          </a:p>
          <a:p>
            <a:pPr marL="372110">
              <a:lnSpc>
                <a:spcPts val="1530"/>
              </a:lnSpc>
            </a:pPr>
            <a:r>
              <a:rPr sz="1400" spc="-5" dirty="0">
                <a:latin typeface="Times New Roman"/>
                <a:cs typeface="Times New Roman"/>
              </a:rPr>
              <a:t>V/cm..</a:t>
            </a:r>
            <a:endParaRPr sz="1400">
              <a:latin typeface="Times New Roman"/>
              <a:cs typeface="Times New Roman"/>
            </a:endParaRPr>
          </a:p>
          <a:p>
            <a:pPr marR="5080" algn="r">
              <a:lnSpc>
                <a:spcPts val="1645"/>
              </a:lnSpc>
            </a:pPr>
            <a:r>
              <a:rPr sz="1400" spc="-5" dirty="0">
                <a:latin typeface="Times New Roman"/>
                <a:cs typeface="Times New Roman"/>
              </a:rPr>
              <a:t>(Ans:</a:t>
            </a:r>
            <a:r>
              <a:rPr sz="1400" spc="-55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6.8×10</a:t>
            </a:r>
            <a:r>
              <a:rPr sz="1350" spc="-7" baseline="30864" dirty="0">
                <a:latin typeface="Times New Roman"/>
                <a:cs typeface="Times New Roman"/>
              </a:rPr>
              <a:t>4</a:t>
            </a:r>
            <a:r>
              <a:rPr sz="1400" spc="-5" dirty="0">
                <a:latin typeface="Times New Roman"/>
                <a:cs typeface="Times New Roman"/>
              </a:rPr>
              <a:t>A/m</a:t>
            </a:r>
            <a:r>
              <a:rPr sz="1350" spc="-7" baseline="30864" dirty="0">
                <a:latin typeface="Times New Roman"/>
                <a:cs typeface="Times New Roman"/>
              </a:rPr>
              <a:t>2</a:t>
            </a:r>
            <a:r>
              <a:rPr sz="1400" spc="-5" dirty="0">
                <a:latin typeface="Times New Roman"/>
                <a:cs typeface="Times New Roman"/>
              </a:rPr>
              <a:t>).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600">
              <a:latin typeface="Times New Roman"/>
              <a:cs typeface="Times New Roman"/>
            </a:endParaRPr>
          </a:p>
          <a:p>
            <a:pPr marL="12700">
              <a:lnSpc>
                <a:spcPts val="1650"/>
              </a:lnSpc>
              <a:spcBef>
                <a:spcPts val="1305"/>
              </a:spcBef>
            </a:pPr>
            <a:r>
              <a:rPr sz="1400" b="1" dirty="0">
                <a:latin typeface="Times New Roman"/>
                <a:cs typeface="Times New Roman"/>
              </a:rPr>
              <a:t>Q2: </a:t>
            </a:r>
            <a:r>
              <a:rPr sz="1400" dirty="0">
                <a:latin typeface="Times New Roman"/>
                <a:cs typeface="Times New Roman"/>
              </a:rPr>
              <a:t>A </a:t>
            </a:r>
            <a:r>
              <a:rPr sz="1400" spc="-5" dirty="0">
                <a:latin typeface="Times New Roman"/>
                <a:cs typeface="Times New Roman"/>
              </a:rPr>
              <a:t>cubic doped n-type silicon semiconductor sample </a:t>
            </a:r>
            <a:r>
              <a:rPr sz="1400" dirty="0">
                <a:latin typeface="Times New Roman"/>
                <a:cs typeface="Times New Roman"/>
              </a:rPr>
              <a:t>at </a:t>
            </a:r>
            <a:r>
              <a:rPr sz="1400" spc="-5" dirty="0">
                <a:latin typeface="Times New Roman"/>
                <a:cs typeface="Times New Roman"/>
              </a:rPr>
              <a:t>T=300</a:t>
            </a:r>
            <a:r>
              <a:rPr sz="1400" spc="45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K,</a:t>
            </a:r>
            <a:endParaRPr sz="1400">
              <a:latin typeface="Times New Roman"/>
              <a:cs typeface="Times New Roman"/>
            </a:endParaRPr>
          </a:p>
          <a:p>
            <a:pPr marL="372110">
              <a:lnSpc>
                <a:spcPts val="1650"/>
              </a:lnSpc>
            </a:pPr>
            <a:r>
              <a:rPr sz="1400" spc="-5" dirty="0">
                <a:latin typeface="Times New Roman"/>
                <a:cs typeface="Times New Roman"/>
              </a:rPr>
              <a:t>µ</a:t>
            </a:r>
            <a:r>
              <a:rPr sz="1350" spc="-7" baseline="-9259" dirty="0">
                <a:latin typeface="Times New Roman"/>
                <a:cs typeface="Times New Roman"/>
              </a:rPr>
              <a:t>n</a:t>
            </a:r>
            <a:r>
              <a:rPr sz="1400" spc="-5" dirty="0">
                <a:latin typeface="Times New Roman"/>
                <a:cs typeface="Times New Roman"/>
              </a:rPr>
              <a:t>=0.85m</a:t>
            </a:r>
            <a:r>
              <a:rPr sz="1350" spc="-7" baseline="30864" dirty="0">
                <a:latin typeface="Times New Roman"/>
                <a:cs typeface="Times New Roman"/>
              </a:rPr>
              <a:t>2</a:t>
            </a:r>
            <a:r>
              <a:rPr sz="1400" spc="-5" dirty="0">
                <a:latin typeface="Times New Roman"/>
                <a:cs typeface="Times New Roman"/>
              </a:rPr>
              <a:t>/V.s, R=10kΩ, J=50A/cm</a:t>
            </a:r>
            <a:r>
              <a:rPr sz="1350" spc="-7" baseline="30864" dirty="0">
                <a:latin typeface="Times New Roman"/>
                <a:cs typeface="Times New Roman"/>
              </a:rPr>
              <a:t>2 </a:t>
            </a:r>
            <a:r>
              <a:rPr sz="1400" spc="-5" dirty="0">
                <a:latin typeface="Times New Roman"/>
                <a:cs typeface="Times New Roman"/>
              </a:rPr>
              <a:t>when </a:t>
            </a:r>
            <a:r>
              <a:rPr sz="1400" dirty="0">
                <a:latin typeface="Times New Roman"/>
                <a:cs typeface="Times New Roman"/>
              </a:rPr>
              <a:t>5V is </a:t>
            </a:r>
            <a:r>
              <a:rPr sz="1400" spc="-5" dirty="0">
                <a:latin typeface="Times New Roman"/>
                <a:cs typeface="Times New Roman"/>
              </a:rPr>
              <a:t>applied.</a:t>
            </a:r>
            <a:r>
              <a:rPr sz="1400" spc="-65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Calculate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410"/>
              </a:lnSpc>
            </a:pPr>
            <a:r>
              <a:rPr dirty="0"/>
              <a:t>80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1488694" y="2800857"/>
            <a:ext cx="26416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100" spc="-15" baseline="5952" dirty="0">
                <a:latin typeface="Times New Roman"/>
                <a:cs typeface="Times New Roman"/>
              </a:rPr>
              <a:t>N</a:t>
            </a:r>
            <a:r>
              <a:rPr sz="900" spc="-10" dirty="0">
                <a:latin typeface="Times New Roman"/>
                <a:cs typeface="Times New Roman"/>
              </a:rPr>
              <a:t>D.</a:t>
            </a:r>
            <a:endParaRPr sz="9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816354" y="2781045"/>
            <a:ext cx="70485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dirty="0">
                <a:latin typeface="Times New Roman"/>
                <a:cs typeface="Times New Roman"/>
              </a:rPr>
              <a:t>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129080" y="3394074"/>
            <a:ext cx="5212715" cy="648335"/>
          </a:xfrm>
          <a:prstGeom prst="rect">
            <a:avLst/>
          </a:prstGeom>
        </p:spPr>
        <p:txBody>
          <a:bodyPr vert="horz" wrap="square" lIns="0" tIns="27305" rIns="0" bIns="0" rtlCol="0">
            <a:spAutoFit/>
          </a:bodyPr>
          <a:lstStyle/>
          <a:p>
            <a:pPr marL="372110" marR="5080" indent="-360045">
              <a:lnSpc>
                <a:spcPts val="1610"/>
              </a:lnSpc>
              <a:spcBef>
                <a:spcPts val="215"/>
              </a:spcBef>
            </a:pPr>
            <a:r>
              <a:rPr sz="1400" b="1" dirty="0">
                <a:latin typeface="Times New Roman"/>
                <a:cs typeface="Times New Roman"/>
              </a:rPr>
              <a:t>Q3: </a:t>
            </a:r>
            <a:r>
              <a:rPr sz="1400" spc="-5" dirty="0">
                <a:latin typeface="Times New Roman"/>
                <a:cs typeface="Times New Roman"/>
              </a:rPr>
              <a:t>Determine 10mm×1mm×1mm sample, </a:t>
            </a:r>
            <a:r>
              <a:rPr sz="1400" dirty="0">
                <a:latin typeface="Times New Roman"/>
                <a:cs typeface="Times New Roman"/>
              </a:rPr>
              <a:t>a </a:t>
            </a:r>
            <a:r>
              <a:rPr sz="1400" spc="-5" dirty="0">
                <a:latin typeface="Times New Roman"/>
                <a:cs typeface="Times New Roman"/>
              </a:rPr>
              <a:t>magnetic field 0.2wb/m</a:t>
            </a:r>
            <a:r>
              <a:rPr sz="1350" spc="-7" baseline="30864" dirty="0">
                <a:latin typeface="Times New Roman"/>
                <a:cs typeface="Times New Roman"/>
              </a:rPr>
              <a:t>2 </a:t>
            </a:r>
            <a:r>
              <a:rPr sz="1400" spc="5" dirty="0">
                <a:latin typeface="Times New Roman"/>
                <a:cs typeface="Times New Roman"/>
              </a:rPr>
              <a:t>is  </a:t>
            </a:r>
            <a:r>
              <a:rPr sz="1400" spc="-5" dirty="0">
                <a:latin typeface="Times New Roman"/>
                <a:cs typeface="Times New Roman"/>
              </a:rPr>
              <a:t>superposed </a:t>
            </a:r>
            <a:r>
              <a:rPr sz="1400" dirty="0">
                <a:latin typeface="Times New Roman"/>
                <a:cs typeface="Times New Roman"/>
              </a:rPr>
              <a:t>on </a:t>
            </a:r>
            <a:r>
              <a:rPr sz="1400" spc="-10" dirty="0">
                <a:latin typeface="Times New Roman"/>
                <a:cs typeface="Times New Roman"/>
              </a:rPr>
              <a:t>applied </a:t>
            </a:r>
            <a:r>
              <a:rPr sz="1400" spc="-5" dirty="0">
                <a:latin typeface="Times New Roman"/>
                <a:cs typeface="Times New Roman"/>
              </a:rPr>
              <a:t>voltage 1mV. </a:t>
            </a:r>
            <a:r>
              <a:rPr sz="1400" dirty="0">
                <a:latin typeface="Times New Roman"/>
                <a:cs typeface="Times New Roman"/>
              </a:rPr>
              <a:t>Calculate </a:t>
            </a:r>
            <a:r>
              <a:rPr sz="1400" spc="-5" dirty="0">
                <a:latin typeface="Times New Roman"/>
                <a:cs typeface="Times New Roman"/>
              </a:rPr>
              <a:t>Hall voltage </a:t>
            </a:r>
            <a:r>
              <a:rPr sz="1400" dirty="0">
                <a:latin typeface="Times New Roman"/>
                <a:cs typeface="Times New Roman"/>
              </a:rPr>
              <a:t>if  </a:t>
            </a:r>
            <a:r>
              <a:rPr sz="1400" spc="-5" dirty="0">
                <a:latin typeface="Times New Roman"/>
                <a:cs typeface="Times New Roman"/>
              </a:rPr>
              <a:t>electrons density 7×10</a:t>
            </a:r>
            <a:r>
              <a:rPr sz="1350" spc="-7" baseline="30864" dirty="0">
                <a:latin typeface="Times New Roman"/>
                <a:cs typeface="Times New Roman"/>
              </a:rPr>
              <a:t>21</a:t>
            </a:r>
            <a:r>
              <a:rPr sz="1400" spc="-5" dirty="0">
                <a:latin typeface="Times New Roman"/>
                <a:cs typeface="Times New Roman"/>
              </a:rPr>
              <a:t>/m</a:t>
            </a:r>
            <a:r>
              <a:rPr sz="1350" spc="-7" baseline="30864" dirty="0">
                <a:latin typeface="Times New Roman"/>
                <a:cs typeface="Times New Roman"/>
              </a:rPr>
              <a:t>3</a:t>
            </a:r>
            <a:r>
              <a:rPr sz="1400" spc="-5" dirty="0">
                <a:latin typeface="Times New Roman"/>
                <a:cs typeface="Times New Roman"/>
              </a:rPr>
              <a:t>μ</a:t>
            </a:r>
            <a:r>
              <a:rPr sz="1350" spc="-7" baseline="-9259" dirty="0">
                <a:latin typeface="Times New Roman"/>
                <a:cs typeface="Times New Roman"/>
              </a:rPr>
              <a:t>n</a:t>
            </a:r>
            <a:r>
              <a:rPr sz="1400" spc="-5" dirty="0">
                <a:latin typeface="Times New Roman"/>
                <a:cs typeface="Times New Roman"/>
              </a:rPr>
              <a:t>=0.4 m</a:t>
            </a:r>
            <a:r>
              <a:rPr sz="1350" spc="-7" baseline="30864" dirty="0">
                <a:latin typeface="Times New Roman"/>
                <a:cs typeface="Times New Roman"/>
              </a:rPr>
              <a:t>2</a:t>
            </a:r>
            <a:r>
              <a:rPr sz="1400" spc="-5" dirty="0">
                <a:latin typeface="Times New Roman"/>
                <a:cs typeface="Times New Roman"/>
              </a:rPr>
              <a:t>/Vs.</a:t>
            </a:r>
            <a:endParaRPr sz="1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743</Words>
  <Application>Microsoft Office PowerPoint</Application>
  <PresentationFormat>Custom</PresentationFormat>
  <Paragraphs>257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Calibri</vt:lpstr>
      <vt:lpstr>Calibri Light</vt:lpstr>
      <vt:lpstr>Symbol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Electronic Physics                                                          Dr. Ghusoon Mohsin Ali</dc:title>
  <dc:creator>HO office</dc:creator>
  <cp:lastModifiedBy>Maher</cp:lastModifiedBy>
  <cp:revision>1</cp:revision>
  <dcterms:created xsi:type="dcterms:W3CDTF">2019-01-20T16:39:37Z</dcterms:created>
  <dcterms:modified xsi:type="dcterms:W3CDTF">2019-01-20T16:40:10Z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2018-09-13T00:00:00Z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2019-01-20T00:00:00Z</vt:filetime>
  </property>
</Properties>
</file>