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2760" y="913979"/>
            <a:ext cx="5157328" cy="8978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9080" y="1933789"/>
            <a:ext cx="5246370" cy="3075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5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4790" cy="249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i="1" spc="-15" dirty="0">
                <a:latin typeface="Calibri Light"/>
                <a:cs typeface="Calibri Light"/>
              </a:rPr>
              <a:t>Extrinsic</a:t>
            </a:r>
            <a:r>
              <a:rPr sz="1400" b="0" i="1" spc="-10" dirty="0">
                <a:latin typeface="Calibri Light"/>
                <a:cs typeface="Calibri Light"/>
              </a:rPr>
              <a:t> </a:t>
            </a:r>
            <a:r>
              <a:rPr sz="1400" b="0" i="1" spc="-15" dirty="0">
                <a:latin typeface="Calibri Light"/>
                <a:cs typeface="Calibri Light"/>
              </a:rPr>
              <a:t>Semiconductors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real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power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realized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adding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small,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controlled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amount of specific dopant,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impurity atoms. The doping process can  </a:t>
            </a:r>
            <a:r>
              <a:rPr sz="1400" dirty="0">
                <a:latin typeface="Times New Roman"/>
                <a:cs typeface="Times New Roman"/>
              </a:rPr>
              <a:t>greatly alter the </a:t>
            </a:r>
            <a:r>
              <a:rPr sz="1400" spc="-5" dirty="0">
                <a:latin typeface="Times New Roman"/>
                <a:cs typeface="Times New Roman"/>
              </a:rPr>
              <a:t>electrical characteristics of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semiconductor. </a:t>
            </a:r>
            <a:r>
              <a:rPr sz="1400" spc="1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doped  semiconductor called extrinsic semiconductors, which is the primary  </a:t>
            </a:r>
            <a:r>
              <a:rPr sz="1400" dirty="0">
                <a:latin typeface="Times New Roman"/>
                <a:cs typeface="Times New Roman"/>
              </a:rPr>
              <a:t>reason </a:t>
            </a:r>
            <a:r>
              <a:rPr sz="1400" spc="-5" dirty="0">
                <a:latin typeface="Times New Roman"/>
                <a:cs typeface="Times New Roman"/>
              </a:rPr>
              <a:t>that we can fabricate the various semiconductor </a:t>
            </a:r>
            <a:r>
              <a:rPr sz="1400" dirty="0">
                <a:latin typeface="Times New Roman"/>
                <a:cs typeface="Times New Roman"/>
              </a:rPr>
              <a:t>devices. </a:t>
            </a:r>
            <a:r>
              <a:rPr sz="1400" spc="-5" dirty="0">
                <a:latin typeface="Times New Roman"/>
                <a:cs typeface="Times New Roman"/>
              </a:rPr>
              <a:t>The usual  doping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-5" dirty="0">
                <a:solidFill>
                  <a:srgbClr val="007E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1930" y="3650107"/>
            <a:ext cx="1606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71930" y="2918433"/>
            <a:ext cx="4961890" cy="1277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43800"/>
              </a:lnSpc>
              <a:spcBef>
                <a:spcPts val="95"/>
              </a:spcBef>
              <a:tabLst>
                <a:tab pos="469265" algn="l"/>
                <a:tab pos="734695" algn="l"/>
                <a:tab pos="1287780" algn="l"/>
                <a:tab pos="1847214" algn="l"/>
                <a:tab pos="2468245" algn="l"/>
                <a:tab pos="2880995" algn="l"/>
                <a:tab pos="3558540" algn="l"/>
                <a:tab pos="4342130" algn="l"/>
              </a:tabLst>
            </a:pPr>
            <a:r>
              <a:rPr sz="1400" spc="5" dirty="0">
                <a:latin typeface="Times New Roman"/>
                <a:cs typeface="Times New Roman"/>
              </a:rPr>
              <a:t>1</a:t>
            </a:r>
            <a:r>
              <a:rPr sz="1400" dirty="0">
                <a:latin typeface="Times New Roman"/>
                <a:cs typeface="Times New Roman"/>
              </a:rPr>
              <a:t>.	V	</a:t>
            </a:r>
            <a:r>
              <a:rPr sz="1400" spc="5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r</a:t>
            </a:r>
            <a:r>
              <a:rPr sz="1400" spc="-10" dirty="0">
                <a:latin typeface="Times New Roman"/>
                <a:cs typeface="Times New Roman"/>
              </a:rPr>
              <a:t>ou</a:t>
            </a:r>
            <a:r>
              <a:rPr sz="1400" dirty="0">
                <a:latin typeface="Times New Roman"/>
                <a:cs typeface="Times New Roman"/>
              </a:rPr>
              <a:t>p	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25" dirty="0">
                <a:latin typeface="Times New Roman"/>
                <a:cs typeface="Times New Roman"/>
              </a:rPr>
              <a:t>m</a:t>
            </a:r>
            <a:r>
              <a:rPr sz="1400" dirty="0">
                <a:latin typeface="Times New Roman"/>
                <a:cs typeface="Times New Roman"/>
              </a:rPr>
              <a:t>s	h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v</a:t>
            </a:r>
            <a:r>
              <a:rPr sz="1400" spc="-10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g	f</a:t>
            </a:r>
            <a:r>
              <a:rPr sz="1400" spc="-10" dirty="0">
                <a:latin typeface="Times New Roman"/>
                <a:cs typeface="Times New Roman"/>
              </a:rPr>
              <a:t>i</a:t>
            </a:r>
            <a:r>
              <a:rPr sz="1400" dirty="0">
                <a:latin typeface="Times New Roman"/>
                <a:cs typeface="Times New Roman"/>
              </a:rPr>
              <a:t>ve	v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l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dirty="0">
                <a:latin typeface="Times New Roman"/>
                <a:cs typeface="Times New Roman"/>
              </a:rPr>
              <a:t>nce	e</a:t>
            </a:r>
            <a:r>
              <a:rPr sz="1400" spc="35" dirty="0">
                <a:latin typeface="Times New Roman"/>
                <a:cs typeface="Times New Roman"/>
              </a:rPr>
              <a:t>l</a:t>
            </a:r>
            <a:r>
              <a:rPr sz="1400" dirty="0">
                <a:solidFill>
                  <a:srgbClr val="007E00"/>
                </a:solidFill>
                <a:latin typeface="Times New Roman"/>
                <a:cs typeface="Times New Roman"/>
              </a:rPr>
              <a:t>e</a:t>
            </a:r>
            <a:r>
              <a:rPr sz="1400" spc="-15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t</a:t>
            </a:r>
            <a:r>
              <a:rPr sz="1400" spc="-15" dirty="0">
                <a:latin typeface="Times New Roman"/>
                <a:cs typeface="Times New Roman"/>
              </a:rPr>
              <a:t>r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s	(</a:t>
            </a:r>
            <a:r>
              <a:rPr sz="1400" spc="-15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rs</a:t>
            </a:r>
            <a:r>
              <a:rPr sz="1400" spc="-15" dirty="0">
                <a:latin typeface="Times New Roman"/>
                <a:cs typeface="Times New Roman"/>
              </a:rPr>
              <a:t>e</a:t>
            </a:r>
            <a:r>
              <a:rPr sz="1400" spc="-10" dirty="0">
                <a:latin typeface="Times New Roman"/>
                <a:cs typeface="Times New Roman"/>
              </a:rPr>
              <a:t>n</a:t>
            </a:r>
            <a:r>
              <a:rPr sz="1400" dirty="0">
                <a:latin typeface="Times New Roman"/>
                <a:cs typeface="Times New Roman"/>
              </a:rPr>
              <a:t>ic,  </a:t>
            </a:r>
            <a:r>
              <a:rPr sz="1400" spc="-5" dirty="0">
                <a:latin typeface="Times New Roman"/>
                <a:cs typeface="Times New Roman"/>
              </a:rPr>
              <a:t>antimony, phosphorus) </a:t>
            </a:r>
            <a:r>
              <a:rPr sz="1400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469900" marR="7620" indent="38100">
              <a:lnSpc>
                <a:spcPct val="143600"/>
              </a:lnSpc>
              <a:spcBef>
                <a:spcPts val="204"/>
              </a:spcBef>
            </a:pPr>
            <a:r>
              <a:rPr sz="1400" dirty="0">
                <a:latin typeface="Times New Roman"/>
                <a:cs typeface="Times New Roman"/>
              </a:rPr>
              <a:t>III </a:t>
            </a:r>
            <a:r>
              <a:rPr sz="1400" spc="-5" dirty="0">
                <a:latin typeface="Times New Roman"/>
                <a:cs typeface="Times New Roman"/>
              </a:rPr>
              <a:t>group </a:t>
            </a:r>
            <a:r>
              <a:rPr sz="1400" spc="-10" dirty="0">
                <a:latin typeface="Times New Roman"/>
                <a:cs typeface="Times New Roman"/>
              </a:rPr>
              <a:t>atoms </a:t>
            </a:r>
            <a:r>
              <a:rPr sz="1400" spc="-5" dirty="0">
                <a:latin typeface="Times New Roman"/>
                <a:cs typeface="Times New Roman"/>
              </a:rPr>
              <a:t>having three valence e</a:t>
            </a:r>
            <a:r>
              <a:rPr sz="1400" spc="-5" dirty="0">
                <a:solidFill>
                  <a:srgbClr val="007E00"/>
                </a:solidFill>
                <a:latin typeface="Times New Roman"/>
                <a:cs typeface="Times New Roman"/>
              </a:rPr>
              <a:t>l</a:t>
            </a:r>
            <a:r>
              <a:rPr sz="1400" spc="-5" dirty="0">
                <a:latin typeface="Times New Roman"/>
                <a:cs typeface="Times New Roman"/>
              </a:rPr>
              <a:t>ectrons (gallium,  indium, al</a:t>
            </a:r>
            <a:r>
              <a:rPr sz="1400" spc="-5" dirty="0">
                <a:solidFill>
                  <a:srgbClr val="007E00"/>
                </a:solidFill>
                <a:latin typeface="Times New Roman"/>
                <a:cs typeface="Times New Roman"/>
              </a:rPr>
              <a:t>u</a:t>
            </a:r>
            <a:r>
              <a:rPr sz="1400" spc="-5" dirty="0">
                <a:latin typeface="Times New Roman"/>
                <a:cs typeface="Times New Roman"/>
              </a:rPr>
              <a:t>minum,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boron).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4208500"/>
            <a:ext cx="5305425" cy="2660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43800"/>
              </a:lnSpc>
              <a:spcBef>
                <a:spcPts val="95"/>
              </a:spcBef>
            </a:pPr>
            <a:r>
              <a:rPr sz="1400" dirty="0">
                <a:latin typeface="Times New Roman"/>
                <a:cs typeface="Times New Roman"/>
              </a:rPr>
              <a:t>V group </a:t>
            </a:r>
            <a:r>
              <a:rPr sz="1400" spc="-5" dirty="0">
                <a:latin typeface="Times New Roman"/>
                <a:cs typeface="Times New Roman"/>
              </a:rPr>
              <a:t>doping atom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known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donor </a:t>
            </a:r>
            <a:r>
              <a:rPr sz="1400" dirty="0">
                <a:latin typeface="Times New Roman"/>
                <a:cs typeface="Times New Roman"/>
              </a:rPr>
              <a:t>atom because </a:t>
            </a:r>
            <a:r>
              <a:rPr sz="1400" spc="-5" dirty="0">
                <a:latin typeface="Times New Roman"/>
                <a:cs typeface="Times New Roman"/>
              </a:rPr>
              <a:t>it donates </a:t>
            </a:r>
            <a:r>
              <a:rPr sz="1400" dirty="0">
                <a:latin typeface="Times New Roman"/>
                <a:cs typeface="Times New Roman"/>
              </a:rPr>
              <a:t>one 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007E00"/>
                </a:solidFill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conduction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pure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semiconductor.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III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group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atom, 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other hand,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acceptor atom because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accepts one </a:t>
            </a:r>
            <a:r>
              <a:rPr sz="1400" spc="5" dirty="0">
                <a:latin typeface="Times New Roman"/>
                <a:cs typeface="Times New Roman"/>
              </a:rPr>
              <a:t>el</a:t>
            </a:r>
            <a:r>
              <a:rPr sz="1400" spc="5" dirty="0">
                <a:solidFill>
                  <a:srgbClr val="007E00"/>
                </a:solidFill>
                <a:latin typeface="Times New Roman"/>
                <a:cs typeface="Times New Roman"/>
              </a:rPr>
              <a:t>e</a:t>
            </a:r>
            <a:r>
              <a:rPr sz="1400" spc="5" dirty="0">
                <a:latin typeface="Times New Roman"/>
                <a:cs typeface="Times New Roman"/>
              </a:rPr>
              <a:t>ctron  </a:t>
            </a:r>
            <a:r>
              <a:rPr sz="1400" dirty="0">
                <a:latin typeface="Times New Roman"/>
                <a:cs typeface="Times New Roman"/>
              </a:rPr>
              <a:t>from the </a:t>
            </a:r>
            <a:r>
              <a:rPr sz="1400" spc="-5" dirty="0">
                <a:latin typeface="Times New Roman"/>
                <a:cs typeface="Times New Roman"/>
              </a:rPr>
              <a:t>semiconductor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atom.</a:t>
            </a:r>
            <a:endParaRPr sz="1400">
              <a:latin typeface="Times New Roman"/>
              <a:cs typeface="Times New Roman"/>
            </a:endParaRPr>
          </a:p>
          <a:p>
            <a:pPr marL="457200">
              <a:lnSpc>
                <a:spcPct val="100000"/>
              </a:lnSpc>
              <a:spcBef>
                <a:spcPts val="935"/>
              </a:spcBef>
            </a:pPr>
            <a:r>
              <a:rPr sz="1400" spc="-5" dirty="0">
                <a:latin typeface="Times New Roman"/>
                <a:cs typeface="Times New Roman"/>
              </a:rPr>
              <a:t>Extrinsic semiconductors can be subdivided into two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classes</a:t>
            </a:r>
            <a:r>
              <a:rPr sz="1400" dirty="0">
                <a:solidFill>
                  <a:srgbClr val="007E00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 marL="697865" indent="-457200">
              <a:lnSpc>
                <a:spcPct val="100000"/>
              </a:lnSpc>
              <a:spcBef>
                <a:spcPts val="735"/>
              </a:spcBef>
              <a:buAutoNum type="romanLcParenBoth"/>
              <a:tabLst>
                <a:tab pos="697865" algn="l"/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400" spc="-5" dirty="0">
                <a:solidFill>
                  <a:srgbClr val="007E00"/>
                </a:solidFill>
                <a:latin typeface="Times New Roman"/>
                <a:cs typeface="Times New Roman"/>
              </a:rPr>
              <a:t>-</a:t>
            </a:r>
            <a:r>
              <a:rPr sz="1400" spc="-5" dirty="0">
                <a:latin typeface="Times New Roman"/>
                <a:cs typeface="Times New Roman"/>
              </a:rPr>
              <a:t>type semiconductors</a:t>
            </a:r>
            <a:endParaRPr sz="1400">
              <a:latin typeface="Times New Roman"/>
              <a:cs typeface="Times New Roman"/>
            </a:endParaRPr>
          </a:p>
          <a:p>
            <a:pPr marL="735965" indent="-495300">
              <a:lnSpc>
                <a:spcPct val="100000"/>
              </a:lnSpc>
              <a:spcBef>
                <a:spcPts val="730"/>
              </a:spcBef>
              <a:buAutoNum type="romanLcParenBoth"/>
              <a:tabLst>
                <a:tab pos="735965" algn="l"/>
                <a:tab pos="736600" algn="l"/>
              </a:tabLst>
            </a:pPr>
            <a:r>
              <a:rPr sz="1400" spc="-5" dirty="0">
                <a:latin typeface="Times New Roman"/>
                <a:cs typeface="Times New Roman"/>
              </a:rPr>
              <a:t>p</a:t>
            </a:r>
            <a:r>
              <a:rPr sz="1400" spc="-5" dirty="0">
                <a:solidFill>
                  <a:srgbClr val="007E00"/>
                </a:solidFill>
                <a:latin typeface="Times New Roman"/>
                <a:cs typeface="Times New Roman"/>
              </a:rPr>
              <a:t>-</a:t>
            </a:r>
            <a:r>
              <a:rPr sz="1400" spc="-5" dirty="0">
                <a:latin typeface="Times New Roman"/>
                <a:cs typeface="Times New Roman"/>
              </a:rPr>
              <a:t>type semiconductors.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(i) 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n-type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Extrinsic</a:t>
            </a:r>
            <a:r>
              <a:rPr sz="1400" b="1" u="heavy" spc="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Semiconductor.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9050" y="9312350"/>
            <a:ext cx="50082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Fig. 5.1 </a:t>
            </a:r>
            <a:r>
              <a:rPr sz="1100" b="1" spc="-5" dirty="0">
                <a:latin typeface="Times New Roman"/>
                <a:cs typeface="Times New Roman"/>
              </a:rPr>
              <a:t>Schematic </a:t>
            </a:r>
            <a:r>
              <a:rPr sz="1100" b="1" dirty="0">
                <a:latin typeface="Times New Roman"/>
                <a:cs typeface="Times New Roman"/>
              </a:rPr>
              <a:t>bond </a:t>
            </a:r>
            <a:r>
              <a:rPr sz="1100" b="1" spc="-5" dirty="0">
                <a:latin typeface="Times New Roman"/>
                <a:cs typeface="Times New Roman"/>
              </a:rPr>
              <a:t>representation </a:t>
            </a:r>
            <a:r>
              <a:rPr sz="1100" b="1" dirty="0">
                <a:latin typeface="Times New Roman"/>
                <a:cs typeface="Times New Roman"/>
              </a:rPr>
              <a:t>for n-type </a:t>
            </a:r>
            <a:r>
              <a:rPr sz="1100" b="1" spc="-5" dirty="0">
                <a:latin typeface="Times New Roman"/>
                <a:cs typeface="Times New Roman"/>
              </a:rPr>
              <a:t>germanium </a:t>
            </a:r>
            <a:r>
              <a:rPr sz="1100" b="1" dirty="0">
                <a:latin typeface="Times New Roman"/>
                <a:cs typeface="Times New Roman"/>
              </a:rPr>
              <a:t>doped with</a:t>
            </a:r>
            <a:r>
              <a:rPr sz="1100" b="1" spc="1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antimony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48026" y="7154660"/>
            <a:ext cx="2089785" cy="209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54988" y="426211"/>
            <a:ext cx="5278755" cy="43961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  <a:tabLst>
                <a:tab pos="35306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4300"/>
              </a:lnSpc>
            </a:pP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n-type </a:t>
            </a:r>
            <a:r>
              <a:rPr sz="1400" spc="-5" dirty="0">
                <a:latin typeface="Times New Roman"/>
                <a:cs typeface="Times New Roman"/>
              </a:rPr>
              <a:t>is obtained when </a:t>
            </a:r>
            <a:r>
              <a:rPr sz="1400" dirty="0">
                <a:latin typeface="Times New Roman"/>
                <a:cs typeface="Times New Roman"/>
              </a:rPr>
              <a:t>a V Group </a:t>
            </a:r>
            <a:r>
              <a:rPr sz="1400" spc="-5" dirty="0">
                <a:latin typeface="Times New Roman"/>
                <a:cs typeface="Times New Roman"/>
              </a:rPr>
              <a:t>material like antimony </a:t>
            </a:r>
            <a:r>
              <a:rPr sz="1400" dirty="0">
                <a:latin typeface="Times New Roman"/>
                <a:cs typeface="Times New Roman"/>
              </a:rPr>
              <a:t>(Sb) </a:t>
            </a:r>
            <a:r>
              <a:rPr sz="1400" spc="-5" dirty="0">
                <a:latin typeface="Times New Roman"/>
                <a:cs typeface="Times New Roman"/>
              </a:rPr>
              <a:t>is  added to pure semiconductor </a:t>
            </a:r>
            <a:r>
              <a:rPr sz="1400" dirty="0">
                <a:latin typeface="Times New Roman"/>
                <a:cs typeface="Times New Roman"/>
              </a:rPr>
              <a:t>crystal; each </a:t>
            </a:r>
            <a:r>
              <a:rPr sz="1400" spc="-5" dirty="0">
                <a:latin typeface="Times New Roman"/>
                <a:cs typeface="Times New Roman"/>
              </a:rPr>
              <a:t>antimony </a:t>
            </a:r>
            <a:r>
              <a:rPr sz="1400" spc="5" dirty="0">
                <a:latin typeface="Times New Roman"/>
                <a:cs typeface="Times New Roman"/>
              </a:rPr>
              <a:t>atom </a:t>
            </a:r>
            <a:r>
              <a:rPr sz="1400" spc="-5" dirty="0">
                <a:latin typeface="Times New Roman"/>
                <a:cs typeface="Times New Roman"/>
              </a:rPr>
              <a:t>forms covalent  bonds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the surrounding four germanium atoms with four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its </a:t>
            </a:r>
            <a:r>
              <a:rPr sz="1400" spc="-10" dirty="0">
                <a:latin typeface="Times New Roman"/>
                <a:cs typeface="Times New Roman"/>
              </a:rPr>
              <a:t>five  </a:t>
            </a:r>
            <a:r>
              <a:rPr sz="1400" spc="-5" dirty="0">
                <a:latin typeface="Times New Roman"/>
                <a:cs typeface="Times New Roman"/>
              </a:rPr>
              <a:t>electrons.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fifth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loosely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bound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antimony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atom.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Hence, 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easily excited 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valence band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conduction band,  practically </a:t>
            </a:r>
            <a:r>
              <a:rPr sz="1400" dirty="0">
                <a:latin typeface="Times New Roman"/>
                <a:cs typeface="Times New Roman"/>
              </a:rPr>
              <a:t>every </a:t>
            </a:r>
            <a:r>
              <a:rPr sz="1400" spc="-5" dirty="0">
                <a:latin typeface="Times New Roman"/>
                <a:cs typeface="Times New Roman"/>
              </a:rPr>
              <a:t>antimony </a:t>
            </a:r>
            <a:r>
              <a:rPr sz="1400" spc="5" dirty="0">
                <a:latin typeface="Times New Roman"/>
                <a:cs typeface="Times New Roman"/>
              </a:rPr>
              <a:t>atom </a:t>
            </a:r>
            <a:r>
              <a:rPr sz="1400" spc="-5" dirty="0">
                <a:latin typeface="Times New Roman"/>
                <a:cs typeface="Times New Roman"/>
              </a:rPr>
              <a:t>introduced one </a:t>
            </a:r>
            <a:r>
              <a:rPr sz="1400" b="1" i="1" spc="-5" dirty="0">
                <a:latin typeface="Times New Roman"/>
                <a:cs typeface="Times New Roman"/>
              </a:rPr>
              <a:t>conduction electron  without creating </a:t>
            </a:r>
            <a:r>
              <a:rPr sz="1400" b="1" i="1" dirty="0">
                <a:latin typeface="Times New Roman"/>
                <a:cs typeface="Times New Roman"/>
              </a:rPr>
              <a:t>a </a:t>
            </a:r>
            <a:r>
              <a:rPr sz="1400" b="1" i="1" spc="-5" dirty="0">
                <a:latin typeface="Times New Roman"/>
                <a:cs typeface="Times New Roman"/>
              </a:rPr>
              <a:t>positive </a:t>
            </a:r>
            <a:r>
              <a:rPr sz="1400" b="1" i="1" dirty="0">
                <a:latin typeface="Times New Roman"/>
                <a:cs typeface="Times New Roman"/>
              </a:rPr>
              <a:t>hole, </a:t>
            </a:r>
            <a:r>
              <a:rPr sz="1400" b="1" i="1" spc="-5" dirty="0">
                <a:latin typeface="Times New Roman"/>
                <a:cs typeface="Times New Roman"/>
              </a:rPr>
              <a:t>and </a:t>
            </a:r>
            <a:r>
              <a:rPr sz="1400" b="1" i="1" dirty="0">
                <a:latin typeface="Times New Roman"/>
                <a:cs typeface="Times New Roman"/>
              </a:rPr>
              <a:t>makes the </a:t>
            </a:r>
            <a:r>
              <a:rPr sz="1400" b="1" i="1" spc="-5" dirty="0">
                <a:latin typeface="Times New Roman"/>
                <a:cs typeface="Times New Roman"/>
              </a:rPr>
              <a:t>pure semiconductor an  n-type </a:t>
            </a:r>
            <a:r>
              <a:rPr sz="1400" b="1" i="1" dirty="0">
                <a:latin typeface="Times New Roman"/>
                <a:cs typeface="Times New Roman"/>
              </a:rPr>
              <a:t>(n </a:t>
            </a:r>
            <a:r>
              <a:rPr sz="1400" b="1" i="1" spc="-5" dirty="0">
                <a:latin typeface="Times New Roman"/>
                <a:cs typeface="Times New Roman"/>
              </a:rPr>
              <a:t>for negative) extrinsic. </a:t>
            </a:r>
            <a:r>
              <a:rPr sz="1400" spc="-10" dirty="0">
                <a:latin typeface="Times New Roman"/>
                <a:cs typeface="Times New Roman"/>
              </a:rPr>
              <a:t>In terms </a:t>
            </a:r>
            <a:r>
              <a:rPr sz="1400" dirty="0">
                <a:latin typeface="Times New Roman"/>
                <a:cs typeface="Times New Roman"/>
              </a:rPr>
              <a:t>of energy </a:t>
            </a:r>
            <a:r>
              <a:rPr sz="1400" spc="-5" dirty="0">
                <a:latin typeface="Times New Roman"/>
                <a:cs typeface="Times New Roman"/>
              </a:rPr>
              <a:t>levels, the </a:t>
            </a:r>
            <a:r>
              <a:rPr sz="1400" spc="-10" dirty="0">
                <a:latin typeface="Times New Roman"/>
                <a:cs typeface="Times New Roman"/>
              </a:rPr>
              <a:t>fifth  </a:t>
            </a:r>
            <a:r>
              <a:rPr sz="1400" spc="-5" dirty="0">
                <a:latin typeface="Times New Roman"/>
                <a:cs typeface="Times New Roman"/>
              </a:rPr>
              <a:t>antimony </a:t>
            </a:r>
            <a:r>
              <a:rPr sz="1400" dirty="0">
                <a:latin typeface="Times New Roman"/>
                <a:cs typeface="Times New Roman"/>
              </a:rPr>
              <a:t>electron </a:t>
            </a:r>
            <a:r>
              <a:rPr sz="1400" spc="-5" dirty="0">
                <a:latin typeface="Times New Roman"/>
                <a:cs typeface="Times New Roman"/>
              </a:rPr>
              <a:t>has </a:t>
            </a:r>
            <a:r>
              <a:rPr sz="1400" dirty="0">
                <a:latin typeface="Times New Roman"/>
                <a:cs typeface="Times New Roman"/>
              </a:rPr>
              <a:t>an energy </a:t>
            </a: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(called </a:t>
            </a:r>
            <a:r>
              <a:rPr sz="1400" spc="-5" dirty="0">
                <a:latin typeface="Times New Roman"/>
                <a:cs typeface="Times New Roman"/>
              </a:rPr>
              <a:t>donor level) just below the  conduction band. Usually,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donor level is 0.01 </a:t>
            </a:r>
            <a:r>
              <a:rPr sz="1400" dirty="0">
                <a:latin typeface="Times New Roman"/>
                <a:cs typeface="Times New Roman"/>
              </a:rPr>
              <a:t>eV </a:t>
            </a:r>
            <a:r>
              <a:rPr sz="1400" spc="-5" dirty="0">
                <a:latin typeface="Times New Roman"/>
                <a:cs typeface="Times New Roman"/>
              </a:rPr>
              <a:t>below </a:t>
            </a:r>
            <a:r>
              <a:rPr sz="1400" spc="-10" dirty="0">
                <a:latin typeface="Times New Roman"/>
                <a:cs typeface="Times New Roman"/>
              </a:rPr>
              <a:t>conduction  </a:t>
            </a:r>
            <a:r>
              <a:rPr sz="1400" spc="-5" dirty="0">
                <a:latin typeface="Times New Roman"/>
                <a:cs typeface="Times New Roman"/>
              </a:rPr>
              <a:t>band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germanium and 0.054 </a:t>
            </a:r>
            <a:r>
              <a:rPr sz="1400" dirty="0">
                <a:latin typeface="Times New Roman"/>
                <a:cs typeface="Times New Roman"/>
              </a:rPr>
              <a:t>eV </a:t>
            </a:r>
            <a:r>
              <a:rPr sz="1400" spc="-5" dirty="0">
                <a:latin typeface="Times New Roman"/>
                <a:cs typeface="Times New Roman"/>
              </a:rPr>
              <a:t>for silicon.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n-type semiconductor,  </a:t>
            </a:r>
            <a:r>
              <a:rPr sz="2100" b="1" i="1" spc="-7" baseline="3968" dirty="0">
                <a:latin typeface="Times New Roman"/>
                <a:cs typeface="Times New Roman"/>
              </a:rPr>
              <a:t>electrons are </a:t>
            </a:r>
            <a:r>
              <a:rPr sz="2100" b="1" i="1" baseline="3968" dirty="0">
                <a:latin typeface="Times New Roman"/>
                <a:cs typeface="Times New Roman"/>
              </a:rPr>
              <a:t>the </a:t>
            </a:r>
            <a:r>
              <a:rPr sz="2100" b="1" i="1" spc="-7" baseline="3968" dirty="0">
                <a:latin typeface="Times New Roman"/>
                <a:cs typeface="Times New Roman"/>
              </a:rPr>
              <a:t>majority carriers </a:t>
            </a:r>
            <a:r>
              <a:rPr sz="2100" b="1" i="1" baseline="3968" dirty="0">
                <a:latin typeface="Times New Roman"/>
                <a:cs typeface="Times New Roman"/>
              </a:rPr>
              <a:t>(n</a:t>
            </a:r>
            <a:r>
              <a:rPr sz="900" b="1" i="1" dirty="0">
                <a:latin typeface="Times New Roman"/>
                <a:cs typeface="Times New Roman"/>
              </a:rPr>
              <a:t>n</a:t>
            </a:r>
            <a:r>
              <a:rPr sz="2100" b="1" i="1" baseline="3968" dirty="0">
                <a:latin typeface="Times New Roman"/>
                <a:cs typeface="Times New Roman"/>
              </a:rPr>
              <a:t>) </a:t>
            </a:r>
            <a:r>
              <a:rPr sz="2100" spc="-7" baseline="3968" dirty="0">
                <a:latin typeface="Times New Roman"/>
                <a:cs typeface="Times New Roman"/>
              </a:rPr>
              <a:t>while </a:t>
            </a:r>
            <a:r>
              <a:rPr sz="2100" b="1" i="1" spc="-15" baseline="3968" dirty="0">
                <a:latin typeface="Times New Roman"/>
                <a:cs typeface="Times New Roman"/>
              </a:rPr>
              <a:t>holes </a:t>
            </a:r>
            <a:r>
              <a:rPr sz="2100" b="1" i="1" baseline="3968" dirty="0">
                <a:latin typeface="Times New Roman"/>
                <a:cs typeface="Times New Roman"/>
              </a:rPr>
              <a:t>the </a:t>
            </a:r>
            <a:r>
              <a:rPr sz="2100" b="1" i="1" spc="-7" baseline="3968" dirty="0">
                <a:latin typeface="Times New Roman"/>
                <a:cs typeface="Times New Roman"/>
              </a:rPr>
              <a:t>minority carriers  </a:t>
            </a:r>
            <a:r>
              <a:rPr sz="2100" b="1" i="1" baseline="3968" dirty="0">
                <a:latin typeface="Times New Roman"/>
                <a:cs typeface="Times New Roman"/>
              </a:rPr>
              <a:t>(p</a:t>
            </a:r>
            <a:r>
              <a:rPr sz="900" b="1" i="1" dirty="0">
                <a:latin typeface="Times New Roman"/>
                <a:cs typeface="Times New Roman"/>
              </a:rPr>
              <a:t>n</a:t>
            </a:r>
            <a:r>
              <a:rPr sz="2100" b="1" i="1" baseline="3968" dirty="0">
                <a:latin typeface="Times New Roman"/>
                <a:cs typeface="Times New Roman"/>
              </a:rPr>
              <a:t>), 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n</a:t>
            </a:r>
            <a:r>
              <a:rPr sz="2100" b="1" i="1" spc="-7" baseline="3968" dirty="0">
                <a:latin typeface="Times New Roman"/>
                <a:cs typeface="Times New Roman"/>
              </a:rPr>
              <a:t>) </a:t>
            </a:r>
            <a:r>
              <a:rPr sz="2100" baseline="3968" dirty="0">
                <a:latin typeface="Times New Roman"/>
                <a:cs typeface="Times New Roman"/>
              </a:rPr>
              <a:t>&gt;&gt;</a:t>
            </a:r>
            <a:r>
              <a:rPr sz="2100" b="1" i="1" baseline="3968" dirty="0">
                <a:latin typeface="Times New Roman"/>
                <a:cs typeface="Times New Roman"/>
              </a:rPr>
              <a:t>( </a:t>
            </a:r>
            <a:r>
              <a:rPr sz="2100" b="1" i="1" spc="-7" baseline="3968" dirty="0">
                <a:latin typeface="Times New Roman"/>
                <a:cs typeface="Times New Roman"/>
              </a:rPr>
              <a:t>p</a:t>
            </a:r>
            <a:r>
              <a:rPr sz="900" b="1" i="1" spc="-5" dirty="0">
                <a:latin typeface="Times New Roman"/>
                <a:cs typeface="Times New Roman"/>
              </a:rPr>
              <a:t>n 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r>
              <a:rPr sz="2100" baseline="3968" dirty="0">
                <a:latin typeface="Times New Roman"/>
                <a:cs typeface="Times New Roman"/>
              </a:rPr>
              <a:t>.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9083802"/>
            <a:ext cx="5266055" cy="51562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55"/>
              </a:spcBef>
            </a:pPr>
            <a:r>
              <a:rPr sz="1100" spc="-5" dirty="0">
                <a:latin typeface="Times New Roman"/>
                <a:cs typeface="Times New Roman"/>
              </a:rPr>
              <a:t>Fig. </a:t>
            </a:r>
            <a:r>
              <a:rPr sz="1100" dirty="0">
                <a:latin typeface="Times New Roman"/>
                <a:cs typeface="Times New Roman"/>
              </a:rPr>
              <a:t>5.3 The </a:t>
            </a:r>
            <a:r>
              <a:rPr sz="1100" spc="-5" dirty="0">
                <a:latin typeface="Times New Roman"/>
                <a:cs typeface="Times New Roman"/>
              </a:rPr>
              <a:t>density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states function N(E),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Fermi-Dirac distribution function f(E), </a:t>
            </a:r>
            <a:r>
              <a:rPr sz="1100" dirty="0">
                <a:latin typeface="Times New Roman"/>
                <a:cs typeface="Times New Roman"/>
              </a:rPr>
              <a:t>and  </a:t>
            </a:r>
            <a:r>
              <a:rPr sz="1650" baseline="5050" dirty="0">
                <a:latin typeface="Times New Roman"/>
                <a:cs typeface="Times New Roman"/>
              </a:rPr>
              <a:t>areas </a:t>
            </a:r>
            <a:r>
              <a:rPr sz="1650" spc="-7" baseline="5050" dirty="0">
                <a:latin typeface="Times New Roman"/>
                <a:cs typeface="Times New Roman"/>
              </a:rPr>
              <a:t>representing electron </a:t>
            </a:r>
            <a:r>
              <a:rPr sz="1650" baseline="5050" dirty="0">
                <a:latin typeface="Times New Roman"/>
                <a:cs typeface="Times New Roman"/>
              </a:rPr>
              <a:t>and </a:t>
            </a:r>
            <a:r>
              <a:rPr sz="1650" spc="-7" baseline="5050" dirty="0">
                <a:latin typeface="Times New Roman"/>
                <a:cs typeface="Times New Roman"/>
              </a:rPr>
              <a:t>hole concentrations for </a:t>
            </a:r>
            <a:r>
              <a:rPr sz="1650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case when </a:t>
            </a:r>
            <a:r>
              <a:rPr sz="1650" spc="15" baseline="5050" dirty="0">
                <a:latin typeface="Times New Roman"/>
                <a:cs typeface="Times New Roman"/>
              </a:rPr>
              <a:t>E</a:t>
            </a:r>
            <a:r>
              <a:rPr sz="700" spc="10" dirty="0">
                <a:latin typeface="Times New Roman"/>
                <a:cs typeface="Times New Roman"/>
              </a:rPr>
              <a:t>F </a:t>
            </a:r>
            <a:r>
              <a:rPr sz="1650" baseline="5050" dirty="0">
                <a:latin typeface="Times New Roman"/>
                <a:cs typeface="Times New Roman"/>
              </a:rPr>
              <a:t>is </a:t>
            </a:r>
            <a:r>
              <a:rPr sz="1650" spc="-7" baseline="5050" dirty="0">
                <a:latin typeface="Times New Roman"/>
                <a:cs typeface="Times New Roman"/>
              </a:rPr>
              <a:t>above the intrinsic  </a:t>
            </a:r>
            <a:r>
              <a:rPr sz="1100" spc="-5" dirty="0">
                <a:latin typeface="Times New Roman"/>
                <a:cs typeface="Times New Roman"/>
              </a:rPr>
              <a:t>Fermi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energy.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43558" y="7828026"/>
            <a:ext cx="4483100" cy="36195"/>
          </a:xfrm>
          <a:custGeom>
            <a:avLst/>
            <a:gdLst/>
            <a:ahLst/>
            <a:cxnLst/>
            <a:rect l="l" t="t" r="r" b="b"/>
            <a:pathLst>
              <a:path w="4483100" h="36195">
                <a:moveTo>
                  <a:pt x="0" y="0"/>
                </a:moveTo>
                <a:lnTo>
                  <a:pt x="4482592" y="36067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73857" y="7699628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>
                <a:moveTo>
                  <a:pt x="0" y="0"/>
                </a:moveTo>
                <a:lnTo>
                  <a:pt x="3352292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80589" y="8409685"/>
            <a:ext cx="3345815" cy="0"/>
          </a:xfrm>
          <a:custGeom>
            <a:avLst/>
            <a:gdLst/>
            <a:ahLst/>
            <a:cxnLst/>
            <a:rect l="l" t="t" r="r" b="b"/>
            <a:pathLst>
              <a:path w="3345815">
                <a:moveTo>
                  <a:pt x="0" y="0"/>
                </a:moveTo>
                <a:lnTo>
                  <a:pt x="3345561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43123" y="6921627"/>
            <a:ext cx="76200" cy="2030095"/>
          </a:xfrm>
          <a:custGeom>
            <a:avLst/>
            <a:gdLst/>
            <a:ahLst/>
            <a:cxnLst/>
            <a:rect l="l" t="t" r="r" b="b"/>
            <a:pathLst>
              <a:path w="76200" h="2030095">
                <a:moveTo>
                  <a:pt x="42925" y="63500"/>
                </a:moveTo>
                <a:lnTo>
                  <a:pt x="33400" y="63500"/>
                </a:lnTo>
                <a:lnTo>
                  <a:pt x="33400" y="2029968"/>
                </a:lnTo>
                <a:lnTo>
                  <a:pt x="42925" y="2029968"/>
                </a:lnTo>
                <a:lnTo>
                  <a:pt x="42925" y="63500"/>
                </a:lnTo>
                <a:close/>
              </a:path>
              <a:path w="76200" h="203009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03009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10022" y="6983729"/>
            <a:ext cx="76200" cy="1967864"/>
          </a:xfrm>
          <a:custGeom>
            <a:avLst/>
            <a:gdLst/>
            <a:ahLst/>
            <a:cxnLst/>
            <a:rect l="l" t="t" r="r" b="b"/>
            <a:pathLst>
              <a:path w="76200" h="1967865">
                <a:moveTo>
                  <a:pt x="42925" y="63500"/>
                </a:moveTo>
                <a:lnTo>
                  <a:pt x="33400" y="63500"/>
                </a:lnTo>
                <a:lnTo>
                  <a:pt x="33400" y="1967864"/>
                </a:lnTo>
                <a:lnTo>
                  <a:pt x="42925" y="1967864"/>
                </a:lnTo>
                <a:lnTo>
                  <a:pt x="42925" y="63500"/>
                </a:lnTo>
                <a:close/>
              </a:path>
              <a:path w="76200" h="196786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96786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73223" y="8913494"/>
            <a:ext cx="861060" cy="76200"/>
          </a:xfrm>
          <a:custGeom>
            <a:avLst/>
            <a:gdLst/>
            <a:ahLst/>
            <a:cxnLst/>
            <a:rect l="l" t="t" r="r" b="b"/>
            <a:pathLst>
              <a:path w="861060" h="76200">
                <a:moveTo>
                  <a:pt x="784732" y="0"/>
                </a:moveTo>
                <a:lnTo>
                  <a:pt x="784732" y="76199"/>
                </a:lnTo>
                <a:lnTo>
                  <a:pt x="851280" y="42925"/>
                </a:lnTo>
                <a:lnTo>
                  <a:pt x="797432" y="42925"/>
                </a:lnTo>
                <a:lnTo>
                  <a:pt x="797432" y="33400"/>
                </a:lnTo>
                <a:lnTo>
                  <a:pt x="851534" y="33400"/>
                </a:lnTo>
                <a:lnTo>
                  <a:pt x="784732" y="0"/>
                </a:lnTo>
                <a:close/>
              </a:path>
              <a:path w="861060" h="76200">
                <a:moveTo>
                  <a:pt x="784732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784732" y="42925"/>
                </a:lnTo>
                <a:lnTo>
                  <a:pt x="784732" y="33400"/>
                </a:lnTo>
                <a:close/>
              </a:path>
              <a:path w="861060" h="76200">
                <a:moveTo>
                  <a:pt x="851534" y="33400"/>
                </a:moveTo>
                <a:lnTo>
                  <a:pt x="797432" y="33400"/>
                </a:lnTo>
                <a:lnTo>
                  <a:pt x="797432" y="42925"/>
                </a:lnTo>
                <a:lnTo>
                  <a:pt x="851280" y="42925"/>
                </a:lnTo>
                <a:lnTo>
                  <a:pt x="860932" y="38099"/>
                </a:lnTo>
                <a:lnTo>
                  <a:pt x="851534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48122" y="8913494"/>
            <a:ext cx="861060" cy="76200"/>
          </a:xfrm>
          <a:custGeom>
            <a:avLst/>
            <a:gdLst/>
            <a:ahLst/>
            <a:cxnLst/>
            <a:rect l="l" t="t" r="r" b="b"/>
            <a:pathLst>
              <a:path w="861060" h="76200">
                <a:moveTo>
                  <a:pt x="784860" y="0"/>
                </a:moveTo>
                <a:lnTo>
                  <a:pt x="784860" y="76199"/>
                </a:lnTo>
                <a:lnTo>
                  <a:pt x="851408" y="42925"/>
                </a:lnTo>
                <a:lnTo>
                  <a:pt x="797560" y="42925"/>
                </a:lnTo>
                <a:lnTo>
                  <a:pt x="797560" y="33400"/>
                </a:lnTo>
                <a:lnTo>
                  <a:pt x="851662" y="33400"/>
                </a:lnTo>
                <a:lnTo>
                  <a:pt x="784860" y="0"/>
                </a:lnTo>
                <a:close/>
              </a:path>
              <a:path w="861060" h="76200">
                <a:moveTo>
                  <a:pt x="784860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784860" y="42925"/>
                </a:lnTo>
                <a:lnTo>
                  <a:pt x="784860" y="33400"/>
                </a:lnTo>
                <a:close/>
              </a:path>
              <a:path w="861060" h="76200">
                <a:moveTo>
                  <a:pt x="851662" y="33400"/>
                </a:moveTo>
                <a:lnTo>
                  <a:pt x="797560" y="33400"/>
                </a:lnTo>
                <a:lnTo>
                  <a:pt x="797560" y="42925"/>
                </a:lnTo>
                <a:lnTo>
                  <a:pt x="851408" y="42925"/>
                </a:lnTo>
                <a:lnTo>
                  <a:pt x="861060" y="38099"/>
                </a:lnTo>
                <a:lnTo>
                  <a:pt x="851662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673223" y="7136383"/>
            <a:ext cx="1043305" cy="565150"/>
          </a:xfrm>
          <a:custGeom>
            <a:avLst/>
            <a:gdLst/>
            <a:ahLst/>
            <a:cxnLst/>
            <a:rect l="l" t="t" r="r" b="b"/>
            <a:pathLst>
              <a:path w="1043304" h="565150">
                <a:moveTo>
                  <a:pt x="0" y="565023"/>
                </a:moveTo>
                <a:lnTo>
                  <a:pt x="53948" y="559408"/>
                </a:lnTo>
                <a:lnTo>
                  <a:pt x="107746" y="553675"/>
                </a:lnTo>
                <a:lnTo>
                  <a:pt x="161220" y="547668"/>
                </a:lnTo>
                <a:lnTo>
                  <a:pt x="214196" y="541234"/>
                </a:lnTo>
                <a:lnTo>
                  <a:pt x="266499" y="534218"/>
                </a:lnTo>
                <a:lnTo>
                  <a:pt x="317957" y="526467"/>
                </a:lnTo>
                <a:lnTo>
                  <a:pt x="368395" y="517826"/>
                </a:lnTo>
                <a:lnTo>
                  <a:pt x="417639" y="508141"/>
                </a:lnTo>
                <a:lnTo>
                  <a:pt x="465516" y="497259"/>
                </a:lnTo>
                <a:lnTo>
                  <a:pt x="511852" y="485024"/>
                </a:lnTo>
                <a:lnTo>
                  <a:pt x="556473" y="471282"/>
                </a:lnTo>
                <a:lnTo>
                  <a:pt x="599205" y="455881"/>
                </a:lnTo>
                <a:lnTo>
                  <a:pt x="639874" y="438665"/>
                </a:lnTo>
                <a:lnTo>
                  <a:pt x="678306" y="419481"/>
                </a:lnTo>
                <a:lnTo>
                  <a:pt x="724655" y="390005"/>
                </a:lnTo>
                <a:lnTo>
                  <a:pt x="768719" y="354093"/>
                </a:lnTo>
                <a:lnTo>
                  <a:pt x="810380" y="313314"/>
                </a:lnTo>
                <a:lnTo>
                  <a:pt x="849519" y="269234"/>
                </a:lnTo>
                <a:lnTo>
                  <a:pt x="886017" y="223423"/>
                </a:lnTo>
                <a:lnTo>
                  <a:pt x="919757" y="177448"/>
                </a:lnTo>
                <a:lnTo>
                  <a:pt x="950619" y="132877"/>
                </a:lnTo>
                <a:lnTo>
                  <a:pt x="978485" y="91279"/>
                </a:lnTo>
                <a:lnTo>
                  <a:pt x="1003237" y="54221"/>
                </a:lnTo>
                <a:lnTo>
                  <a:pt x="1024756" y="23272"/>
                </a:lnTo>
                <a:lnTo>
                  <a:pt x="1042924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73223" y="8417305"/>
            <a:ext cx="1059180" cy="497840"/>
          </a:xfrm>
          <a:custGeom>
            <a:avLst/>
            <a:gdLst/>
            <a:ahLst/>
            <a:cxnLst/>
            <a:rect l="l" t="t" r="r" b="b"/>
            <a:pathLst>
              <a:path w="1059179" h="497840">
                <a:moveTo>
                  <a:pt x="0" y="0"/>
                </a:moveTo>
                <a:lnTo>
                  <a:pt x="50356" y="3563"/>
                </a:lnTo>
                <a:lnTo>
                  <a:pt x="100652" y="7364"/>
                </a:lnTo>
                <a:lnTo>
                  <a:pt x="150798" y="11640"/>
                </a:lnTo>
                <a:lnTo>
                  <a:pt x="200702" y="16627"/>
                </a:lnTo>
                <a:lnTo>
                  <a:pt x="250272" y="22563"/>
                </a:lnTo>
                <a:lnTo>
                  <a:pt x="299418" y="29686"/>
                </a:lnTo>
                <a:lnTo>
                  <a:pt x="348048" y="38232"/>
                </a:lnTo>
                <a:lnTo>
                  <a:pt x="396070" y="48438"/>
                </a:lnTo>
                <a:lnTo>
                  <a:pt x="443394" y="60543"/>
                </a:lnTo>
                <a:lnTo>
                  <a:pt x="489928" y="74783"/>
                </a:lnTo>
                <a:lnTo>
                  <a:pt x="535582" y="91395"/>
                </a:lnTo>
                <a:lnTo>
                  <a:pt x="580263" y="110616"/>
                </a:lnTo>
                <a:lnTo>
                  <a:pt x="625343" y="134449"/>
                </a:lnTo>
                <a:lnTo>
                  <a:pt x="671794" y="163914"/>
                </a:lnTo>
                <a:lnTo>
                  <a:pt x="718921" y="197780"/>
                </a:lnTo>
                <a:lnTo>
                  <a:pt x="766031" y="234818"/>
                </a:lnTo>
                <a:lnTo>
                  <a:pt x="812430" y="273796"/>
                </a:lnTo>
                <a:lnTo>
                  <a:pt x="857424" y="313483"/>
                </a:lnTo>
                <a:lnTo>
                  <a:pt x="900321" y="352649"/>
                </a:lnTo>
                <a:lnTo>
                  <a:pt x="940425" y="390064"/>
                </a:lnTo>
                <a:lnTo>
                  <a:pt x="977044" y="424495"/>
                </a:lnTo>
                <a:lnTo>
                  <a:pt x="1009484" y="454713"/>
                </a:lnTo>
                <a:lnTo>
                  <a:pt x="1037052" y="479487"/>
                </a:lnTo>
                <a:lnTo>
                  <a:pt x="1059052" y="49758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90495" y="7280782"/>
            <a:ext cx="1109345" cy="1189990"/>
          </a:xfrm>
          <a:custGeom>
            <a:avLst/>
            <a:gdLst/>
            <a:ahLst/>
            <a:cxnLst/>
            <a:rect l="l" t="t" r="r" b="b"/>
            <a:pathLst>
              <a:path w="1109345" h="1189990">
                <a:moveTo>
                  <a:pt x="0" y="0"/>
                </a:moveTo>
                <a:lnTo>
                  <a:pt x="4571" y="60113"/>
                </a:lnTo>
                <a:lnTo>
                  <a:pt x="9391" y="119550"/>
                </a:lnTo>
                <a:lnTo>
                  <a:pt x="14708" y="177550"/>
                </a:lnTo>
                <a:lnTo>
                  <a:pt x="20772" y="233352"/>
                </a:lnTo>
                <a:lnTo>
                  <a:pt x="27831" y="286195"/>
                </a:lnTo>
                <a:lnTo>
                  <a:pt x="36133" y="335317"/>
                </a:lnTo>
                <a:lnTo>
                  <a:pt x="45929" y="379959"/>
                </a:lnTo>
                <a:lnTo>
                  <a:pt x="57466" y="419358"/>
                </a:lnTo>
                <a:lnTo>
                  <a:pt x="89921" y="488830"/>
                </a:lnTo>
                <a:lnTo>
                  <a:pt x="126777" y="521144"/>
                </a:lnTo>
                <a:lnTo>
                  <a:pt x="199786" y="532800"/>
                </a:lnTo>
                <a:lnTo>
                  <a:pt x="263906" y="543051"/>
                </a:lnTo>
                <a:lnTo>
                  <a:pt x="297871" y="547666"/>
                </a:lnTo>
                <a:lnTo>
                  <a:pt x="338192" y="550428"/>
                </a:lnTo>
                <a:lnTo>
                  <a:pt x="383868" y="551785"/>
                </a:lnTo>
                <a:lnTo>
                  <a:pt x="433897" y="552184"/>
                </a:lnTo>
                <a:lnTo>
                  <a:pt x="487280" y="552073"/>
                </a:lnTo>
                <a:lnTo>
                  <a:pt x="543015" y="551899"/>
                </a:lnTo>
                <a:lnTo>
                  <a:pt x="600102" y="552109"/>
                </a:lnTo>
                <a:lnTo>
                  <a:pt x="657541" y="553149"/>
                </a:lnTo>
                <a:lnTo>
                  <a:pt x="714330" y="555469"/>
                </a:lnTo>
                <a:lnTo>
                  <a:pt x="769469" y="559514"/>
                </a:lnTo>
                <a:lnTo>
                  <a:pt x="821958" y="565733"/>
                </a:lnTo>
                <a:lnTo>
                  <a:pt x="870795" y="574572"/>
                </a:lnTo>
                <a:lnTo>
                  <a:pt x="914980" y="586478"/>
                </a:lnTo>
                <a:lnTo>
                  <a:pt x="953513" y="601900"/>
                </a:lnTo>
                <a:lnTo>
                  <a:pt x="1014903" y="650462"/>
                </a:lnTo>
                <a:lnTo>
                  <a:pt x="1038691" y="687384"/>
                </a:lnTo>
                <a:lnTo>
                  <a:pt x="1057406" y="730600"/>
                </a:lnTo>
                <a:lnTo>
                  <a:pt x="1071700" y="778659"/>
                </a:lnTo>
                <a:lnTo>
                  <a:pt x="1082226" y="830111"/>
                </a:lnTo>
                <a:lnTo>
                  <a:pt x="1089635" y="883505"/>
                </a:lnTo>
                <a:lnTo>
                  <a:pt x="1094578" y="937393"/>
                </a:lnTo>
                <a:lnTo>
                  <a:pt x="1097708" y="990324"/>
                </a:lnTo>
                <a:lnTo>
                  <a:pt x="1099676" y="1040847"/>
                </a:lnTo>
                <a:lnTo>
                  <a:pt x="1101134" y="1087512"/>
                </a:lnTo>
                <a:lnTo>
                  <a:pt x="1102734" y="1128870"/>
                </a:lnTo>
                <a:lnTo>
                  <a:pt x="1105126" y="1163470"/>
                </a:lnTo>
                <a:lnTo>
                  <a:pt x="1108964" y="1189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83891" y="7309103"/>
            <a:ext cx="1182370" cy="1157605"/>
          </a:xfrm>
          <a:custGeom>
            <a:avLst/>
            <a:gdLst/>
            <a:ahLst/>
            <a:cxnLst/>
            <a:rect l="l" t="t" r="r" b="b"/>
            <a:pathLst>
              <a:path w="1182370" h="1157604">
                <a:moveTo>
                  <a:pt x="1182116" y="0"/>
                </a:moveTo>
                <a:lnTo>
                  <a:pt x="1177245" y="58503"/>
                </a:lnTo>
                <a:lnTo>
                  <a:pt x="1172110" y="116342"/>
                </a:lnTo>
                <a:lnTo>
                  <a:pt x="1166443" y="172776"/>
                </a:lnTo>
                <a:lnTo>
                  <a:pt x="1159980" y="227065"/>
                </a:lnTo>
                <a:lnTo>
                  <a:pt x="1152454" y="278469"/>
                </a:lnTo>
                <a:lnTo>
                  <a:pt x="1143602" y="326248"/>
                </a:lnTo>
                <a:lnTo>
                  <a:pt x="1133156" y="369663"/>
                </a:lnTo>
                <a:lnTo>
                  <a:pt x="1120852" y="407972"/>
                </a:lnTo>
                <a:lnTo>
                  <a:pt x="1086236" y="475538"/>
                </a:lnTo>
                <a:lnTo>
                  <a:pt x="1046956" y="506952"/>
                </a:lnTo>
                <a:lnTo>
                  <a:pt x="969152" y="518299"/>
                </a:lnTo>
                <a:lnTo>
                  <a:pt x="900810" y="528319"/>
                </a:lnTo>
                <a:lnTo>
                  <a:pt x="867078" y="532587"/>
                </a:lnTo>
                <a:lnTo>
                  <a:pt x="827331" y="535245"/>
                </a:lnTo>
                <a:lnTo>
                  <a:pt x="782448" y="536653"/>
                </a:lnTo>
                <a:lnTo>
                  <a:pt x="733309" y="537170"/>
                </a:lnTo>
                <a:lnTo>
                  <a:pt x="680794" y="537154"/>
                </a:lnTo>
                <a:lnTo>
                  <a:pt x="625781" y="536963"/>
                </a:lnTo>
                <a:lnTo>
                  <a:pt x="569149" y="536958"/>
                </a:lnTo>
                <a:lnTo>
                  <a:pt x="511778" y="537495"/>
                </a:lnTo>
                <a:lnTo>
                  <a:pt x="454547" y="538935"/>
                </a:lnTo>
                <a:lnTo>
                  <a:pt x="398335" y="541635"/>
                </a:lnTo>
                <a:lnTo>
                  <a:pt x="344021" y="545954"/>
                </a:lnTo>
                <a:lnTo>
                  <a:pt x="292484" y="552251"/>
                </a:lnTo>
                <a:lnTo>
                  <a:pt x="244605" y="560885"/>
                </a:lnTo>
                <a:lnTo>
                  <a:pt x="201261" y="572214"/>
                </a:lnTo>
                <a:lnTo>
                  <a:pt x="163333" y="586597"/>
                </a:lnTo>
                <a:lnTo>
                  <a:pt x="100251" y="632777"/>
                </a:lnTo>
                <a:lnTo>
                  <a:pt x="74903" y="668693"/>
                </a:lnTo>
                <a:lnTo>
                  <a:pt x="54960" y="710728"/>
                </a:lnTo>
                <a:lnTo>
                  <a:pt x="39729" y="757473"/>
                </a:lnTo>
                <a:lnTo>
                  <a:pt x="28513" y="807517"/>
                </a:lnTo>
                <a:lnTo>
                  <a:pt x="20619" y="859449"/>
                </a:lnTo>
                <a:lnTo>
                  <a:pt x="15351" y="911858"/>
                </a:lnTo>
                <a:lnTo>
                  <a:pt x="12015" y="963334"/>
                </a:lnTo>
                <a:lnTo>
                  <a:pt x="9917" y="1012467"/>
                </a:lnTo>
                <a:lnTo>
                  <a:pt x="8361" y="1057846"/>
                </a:lnTo>
                <a:lnTo>
                  <a:pt x="6652" y="1098059"/>
                </a:lnTo>
                <a:lnTo>
                  <a:pt x="4097" y="1131698"/>
                </a:lnTo>
                <a:lnTo>
                  <a:pt x="0" y="1157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29611" y="7909559"/>
            <a:ext cx="385572" cy="164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33827" y="6586727"/>
            <a:ext cx="385572" cy="164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79264" y="6586727"/>
            <a:ext cx="387096" cy="164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64154" y="7239863"/>
            <a:ext cx="500253" cy="2668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64535" y="8619743"/>
            <a:ext cx="499872" cy="175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843910" y="8597645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43811" y="8705088"/>
            <a:ext cx="1071372" cy="2103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22805" y="8682989"/>
            <a:ext cx="508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5" dirty="0">
                <a:latin typeface="Times New Roman"/>
                <a:cs typeface="Times New Roman"/>
              </a:rPr>
              <a:t>)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5" dirty="0">
                <a:latin typeface="Times New Roman"/>
                <a:cs typeface="Times New Roman"/>
              </a:rPr>
              <a:t>1</a:t>
            </a:r>
            <a:r>
              <a:rPr sz="1200" dirty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98675" y="7030211"/>
            <a:ext cx="1016508" cy="2087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29080" y="6169532"/>
            <a:ext cx="4438650" cy="1301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Fig. 5.2 </a:t>
            </a:r>
            <a:r>
              <a:rPr sz="1100" b="1" spc="-5" dirty="0">
                <a:latin typeface="Times New Roman"/>
                <a:cs typeface="Times New Roman"/>
              </a:rPr>
              <a:t>The energy </a:t>
            </a:r>
            <a:r>
              <a:rPr sz="1100" b="1" dirty="0">
                <a:latin typeface="Times New Roman"/>
                <a:cs typeface="Times New Roman"/>
              </a:rPr>
              <a:t>band </a:t>
            </a:r>
            <a:r>
              <a:rPr sz="1100" b="1" spc="-5" dirty="0">
                <a:latin typeface="Times New Roman"/>
                <a:cs typeface="Times New Roman"/>
              </a:rPr>
              <a:t>diagram showing </a:t>
            </a:r>
            <a:r>
              <a:rPr sz="1100" b="1" dirty="0">
                <a:latin typeface="Times New Roman"/>
                <a:cs typeface="Times New Roman"/>
              </a:rPr>
              <a:t>the </a:t>
            </a:r>
            <a:r>
              <a:rPr sz="1100" b="1" spc="-5" dirty="0">
                <a:latin typeface="Times New Roman"/>
                <a:cs typeface="Times New Roman"/>
              </a:rPr>
              <a:t>discrete </a:t>
            </a:r>
            <a:r>
              <a:rPr sz="1100" b="1" dirty="0">
                <a:latin typeface="Times New Roman"/>
                <a:cs typeface="Times New Roman"/>
              </a:rPr>
              <a:t>donor </a:t>
            </a:r>
            <a:r>
              <a:rPr sz="1100" b="1" spc="-5" dirty="0">
                <a:latin typeface="Times New Roman"/>
                <a:cs typeface="Times New Roman"/>
              </a:rPr>
              <a:t>energy</a:t>
            </a:r>
            <a:r>
              <a:rPr sz="1100" b="1" spc="6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state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507490">
              <a:lnSpc>
                <a:spcPct val="100000"/>
              </a:lnSpc>
              <a:tabLst>
                <a:tab pos="3855085" algn="l"/>
              </a:tabLst>
            </a:pPr>
            <a:r>
              <a:rPr sz="1200" dirty="0">
                <a:latin typeface="Times New Roman"/>
                <a:cs typeface="Times New Roman"/>
              </a:rPr>
              <a:t>E	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marL="560705">
              <a:lnSpc>
                <a:spcPct val="100000"/>
              </a:lnSpc>
            </a:pPr>
            <a:r>
              <a:rPr sz="1200" spc="-5" dirty="0">
                <a:latin typeface="Times New Roman"/>
                <a:cs typeface="Times New Roman"/>
              </a:rPr>
              <a:t>N(E)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50" i="1" spc="-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(E,T)</a:t>
            </a:r>
            <a:endParaRPr sz="1200">
              <a:latin typeface="Times New Roman"/>
              <a:cs typeface="Times New Roman"/>
            </a:endParaRPr>
          </a:p>
          <a:p>
            <a:pPr marR="671830" algn="ctr">
              <a:lnSpc>
                <a:spcPct val="100000"/>
              </a:lnSpc>
              <a:spcBef>
                <a:spcPts val="555"/>
              </a:spcBef>
            </a:pPr>
            <a:r>
              <a:rPr sz="1200" spc="-5" dirty="0">
                <a:latin typeface="Times New Roman"/>
                <a:cs typeface="Times New Roman"/>
              </a:rPr>
              <a:t>N(E)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10764" y="7459090"/>
            <a:ext cx="363220" cy="138430"/>
          </a:xfrm>
          <a:custGeom>
            <a:avLst/>
            <a:gdLst/>
            <a:ahLst/>
            <a:cxnLst/>
            <a:rect l="l" t="t" r="r" b="b"/>
            <a:pathLst>
              <a:path w="363219" h="138429">
                <a:moveTo>
                  <a:pt x="289287" y="106543"/>
                </a:moveTo>
                <a:lnTo>
                  <a:pt x="278638" y="138049"/>
                </a:lnTo>
                <a:lnTo>
                  <a:pt x="363093" y="126365"/>
                </a:lnTo>
                <a:lnTo>
                  <a:pt x="347444" y="110617"/>
                </a:lnTo>
                <a:lnTo>
                  <a:pt x="301371" y="110617"/>
                </a:lnTo>
                <a:lnTo>
                  <a:pt x="289287" y="106543"/>
                </a:lnTo>
                <a:close/>
              </a:path>
              <a:path w="363219" h="138429">
                <a:moveTo>
                  <a:pt x="292335" y="97526"/>
                </a:moveTo>
                <a:lnTo>
                  <a:pt x="289287" y="106543"/>
                </a:lnTo>
                <a:lnTo>
                  <a:pt x="301371" y="110617"/>
                </a:lnTo>
                <a:lnTo>
                  <a:pt x="304419" y="101600"/>
                </a:lnTo>
                <a:lnTo>
                  <a:pt x="292335" y="97526"/>
                </a:lnTo>
                <a:close/>
              </a:path>
              <a:path w="363219" h="138429">
                <a:moveTo>
                  <a:pt x="303022" y="65913"/>
                </a:moveTo>
                <a:lnTo>
                  <a:pt x="292335" y="97526"/>
                </a:lnTo>
                <a:lnTo>
                  <a:pt x="304419" y="101600"/>
                </a:lnTo>
                <a:lnTo>
                  <a:pt x="301371" y="110617"/>
                </a:lnTo>
                <a:lnTo>
                  <a:pt x="347444" y="110617"/>
                </a:lnTo>
                <a:lnTo>
                  <a:pt x="303022" y="65913"/>
                </a:lnTo>
                <a:close/>
              </a:path>
              <a:path w="363219" h="138429">
                <a:moveTo>
                  <a:pt x="3048" y="0"/>
                </a:moveTo>
                <a:lnTo>
                  <a:pt x="0" y="9017"/>
                </a:lnTo>
                <a:lnTo>
                  <a:pt x="289287" y="106543"/>
                </a:lnTo>
                <a:lnTo>
                  <a:pt x="292335" y="97526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27833" y="8510523"/>
            <a:ext cx="387985" cy="107314"/>
          </a:xfrm>
          <a:custGeom>
            <a:avLst/>
            <a:gdLst/>
            <a:ahLst/>
            <a:cxnLst/>
            <a:rect l="l" t="t" r="r" b="b"/>
            <a:pathLst>
              <a:path w="387985" h="107315">
                <a:moveTo>
                  <a:pt x="312263" y="32587"/>
                </a:moveTo>
                <a:lnTo>
                  <a:pt x="0" y="98043"/>
                </a:lnTo>
                <a:lnTo>
                  <a:pt x="1905" y="107314"/>
                </a:lnTo>
                <a:lnTo>
                  <a:pt x="314204" y="41850"/>
                </a:lnTo>
                <a:lnTo>
                  <a:pt x="312263" y="32587"/>
                </a:lnTo>
                <a:close/>
              </a:path>
              <a:path w="387985" h="107315">
                <a:moveTo>
                  <a:pt x="377285" y="29971"/>
                </a:moveTo>
                <a:lnTo>
                  <a:pt x="324739" y="29971"/>
                </a:lnTo>
                <a:lnTo>
                  <a:pt x="326644" y="39242"/>
                </a:lnTo>
                <a:lnTo>
                  <a:pt x="314204" y="41850"/>
                </a:lnTo>
                <a:lnTo>
                  <a:pt x="321056" y="74548"/>
                </a:lnTo>
                <a:lnTo>
                  <a:pt x="377285" y="29971"/>
                </a:lnTo>
                <a:close/>
              </a:path>
              <a:path w="387985" h="107315">
                <a:moveTo>
                  <a:pt x="324739" y="29971"/>
                </a:moveTo>
                <a:lnTo>
                  <a:pt x="312263" y="32587"/>
                </a:lnTo>
                <a:lnTo>
                  <a:pt x="314204" y="41850"/>
                </a:lnTo>
                <a:lnTo>
                  <a:pt x="326644" y="39242"/>
                </a:lnTo>
                <a:lnTo>
                  <a:pt x="324739" y="29971"/>
                </a:lnTo>
                <a:close/>
              </a:path>
              <a:path w="387985" h="107315">
                <a:moveTo>
                  <a:pt x="305435" y="0"/>
                </a:moveTo>
                <a:lnTo>
                  <a:pt x="312263" y="32587"/>
                </a:lnTo>
                <a:lnTo>
                  <a:pt x="324739" y="29971"/>
                </a:lnTo>
                <a:lnTo>
                  <a:pt x="377285" y="29971"/>
                </a:lnTo>
                <a:lnTo>
                  <a:pt x="387858" y="21589"/>
                </a:lnTo>
                <a:lnTo>
                  <a:pt x="3054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48122" y="7239889"/>
            <a:ext cx="73025" cy="462280"/>
          </a:xfrm>
          <a:custGeom>
            <a:avLst/>
            <a:gdLst/>
            <a:ahLst/>
            <a:cxnLst/>
            <a:rect l="l" t="t" r="r" b="b"/>
            <a:pathLst>
              <a:path w="73025" h="462279">
                <a:moveTo>
                  <a:pt x="0" y="0"/>
                </a:moveTo>
                <a:lnTo>
                  <a:pt x="0" y="462153"/>
                </a:lnTo>
                <a:lnTo>
                  <a:pt x="16474" y="448748"/>
                </a:lnTo>
                <a:lnTo>
                  <a:pt x="40830" y="430926"/>
                </a:lnTo>
                <a:lnTo>
                  <a:pt x="62900" y="401984"/>
                </a:lnTo>
                <a:lnTo>
                  <a:pt x="72516" y="355219"/>
                </a:lnTo>
                <a:lnTo>
                  <a:pt x="70399" y="318567"/>
                </a:lnTo>
                <a:lnTo>
                  <a:pt x="64471" y="275410"/>
                </a:lnTo>
                <a:lnTo>
                  <a:pt x="55372" y="226833"/>
                </a:lnTo>
                <a:lnTo>
                  <a:pt x="43737" y="173919"/>
                </a:lnTo>
                <a:lnTo>
                  <a:pt x="30205" y="117753"/>
                </a:lnTo>
                <a:lnTo>
                  <a:pt x="15413" y="59418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48122" y="7239889"/>
            <a:ext cx="73025" cy="462280"/>
          </a:xfrm>
          <a:custGeom>
            <a:avLst/>
            <a:gdLst/>
            <a:ahLst/>
            <a:cxnLst/>
            <a:rect l="l" t="t" r="r" b="b"/>
            <a:pathLst>
              <a:path w="73025" h="462279">
                <a:moveTo>
                  <a:pt x="0" y="0"/>
                </a:moveTo>
                <a:lnTo>
                  <a:pt x="15413" y="59418"/>
                </a:lnTo>
                <a:lnTo>
                  <a:pt x="30205" y="117753"/>
                </a:lnTo>
                <a:lnTo>
                  <a:pt x="43737" y="173919"/>
                </a:lnTo>
                <a:lnTo>
                  <a:pt x="55372" y="226833"/>
                </a:lnTo>
                <a:lnTo>
                  <a:pt x="64471" y="275410"/>
                </a:lnTo>
                <a:lnTo>
                  <a:pt x="70399" y="318567"/>
                </a:lnTo>
                <a:lnTo>
                  <a:pt x="72516" y="355219"/>
                </a:lnTo>
                <a:lnTo>
                  <a:pt x="62900" y="401984"/>
                </a:lnTo>
                <a:lnTo>
                  <a:pt x="40830" y="430926"/>
                </a:lnTo>
                <a:lnTo>
                  <a:pt x="16474" y="448748"/>
                </a:lnTo>
                <a:lnTo>
                  <a:pt x="0" y="46215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36629" y="8403145"/>
            <a:ext cx="67691" cy="7581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92523" y="7461503"/>
            <a:ext cx="778763" cy="16459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272153" y="7439405"/>
            <a:ext cx="600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Electrons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319015" y="8577071"/>
            <a:ext cx="580643" cy="17526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4398645" y="8554973"/>
            <a:ext cx="380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Holes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761610" y="8493378"/>
            <a:ext cx="211074" cy="762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78883" y="7578090"/>
            <a:ext cx="211074" cy="762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638800" y="7406640"/>
            <a:ext cx="387096" cy="164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785865" y="7396047"/>
            <a:ext cx="163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87297" y="7690230"/>
            <a:ext cx="977900" cy="0"/>
          </a:xfrm>
          <a:custGeom>
            <a:avLst/>
            <a:gdLst/>
            <a:ahLst/>
            <a:cxnLst/>
            <a:rect l="l" t="t" r="r" b="b"/>
            <a:pathLst>
              <a:path w="977900">
                <a:moveTo>
                  <a:pt x="0" y="0"/>
                </a:moveTo>
                <a:lnTo>
                  <a:pt x="977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487297" y="8423275"/>
            <a:ext cx="977900" cy="0"/>
          </a:xfrm>
          <a:custGeom>
            <a:avLst/>
            <a:gdLst/>
            <a:ahLst/>
            <a:cxnLst/>
            <a:rect l="l" t="t" r="r" b="b"/>
            <a:pathLst>
              <a:path w="977900">
                <a:moveTo>
                  <a:pt x="0" y="0"/>
                </a:moveTo>
                <a:lnTo>
                  <a:pt x="977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392936" y="7406640"/>
            <a:ext cx="387095" cy="164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538986" y="7396047"/>
            <a:ext cx="16383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392936" y="8165591"/>
            <a:ext cx="387095" cy="164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534413" y="7826502"/>
            <a:ext cx="1004569" cy="5378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675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v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856229" y="4866639"/>
            <a:ext cx="1614805" cy="122301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98194" y="426211"/>
            <a:ext cx="2985770" cy="702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 Physics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71755">
              <a:lnSpc>
                <a:spcPct val="100000"/>
              </a:lnSpc>
              <a:tabLst>
                <a:tab pos="528955" algn="l"/>
              </a:tabLst>
            </a:pPr>
            <a:r>
              <a:rPr sz="1400" b="1" dirty="0">
                <a:latin typeface="Times New Roman"/>
                <a:cs typeface="Times New Roman"/>
              </a:rPr>
              <a:t>(ii)	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p-type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Extrinsic</a:t>
            </a:r>
            <a:r>
              <a:rPr sz="14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Semiconductor</a:t>
            </a:r>
            <a:r>
              <a:rPr sz="1000" b="1" spc="-5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92682" y="3343782"/>
            <a:ext cx="47999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Fig. 5.4 </a:t>
            </a:r>
            <a:r>
              <a:rPr sz="1100" b="1" spc="-5" dirty="0">
                <a:latin typeface="Times New Roman"/>
                <a:cs typeface="Times New Roman"/>
              </a:rPr>
              <a:t>Schematic </a:t>
            </a:r>
            <a:r>
              <a:rPr sz="1100" b="1" dirty="0">
                <a:latin typeface="Times New Roman"/>
                <a:cs typeface="Times New Roman"/>
              </a:rPr>
              <a:t>bond </a:t>
            </a:r>
            <a:r>
              <a:rPr sz="1100" b="1" spc="-5" dirty="0">
                <a:latin typeface="Times New Roman"/>
                <a:cs typeface="Times New Roman"/>
              </a:rPr>
              <a:t>representation </a:t>
            </a:r>
            <a:r>
              <a:rPr sz="1100" b="1" dirty="0">
                <a:latin typeface="Times New Roman"/>
                <a:cs typeface="Times New Roman"/>
              </a:rPr>
              <a:t>for p-type </a:t>
            </a:r>
            <a:r>
              <a:rPr sz="1100" b="1" spc="-5" dirty="0">
                <a:latin typeface="Times New Roman"/>
                <a:cs typeface="Times New Roman"/>
              </a:rPr>
              <a:t>germanium </a:t>
            </a:r>
            <a:r>
              <a:rPr sz="1100" b="1" dirty="0">
                <a:latin typeface="Times New Roman"/>
                <a:cs typeface="Times New Roman"/>
              </a:rPr>
              <a:t>doped with</a:t>
            </a:r>
            <a:r>
              <a:rPr sz="1100" b="1" spc="1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boron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5300598"/>
            <a:ext cx="5306060" cy="3773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Fig. 5.5 </a:t>
            </a:r>
            <a:r>
              <a:rPr sz="1100" b="1" spc="-5" dirty="0">
                <a:latin typeface="Times New Roman"/>
                <a:cs typeface="Times New Roman"/>
              </a:rPr>
              <a:t>The energy </a:t>
            </a:r>
            <a:r>
              <a:rPr sz="1100" b="1" dirty="0">
                <a:latin typeface="Times New Roman"/>
                <a:cs typeface="Times New Roman"/>
              </a:rPr>
              <a:t>band </a:t>
            </a:r>
            <a:r>
              <a:rPr sz="1100" b="1" spc="-5" dirty="0">
                <a:latin typeface="Times New Roman"/>
                <a:cs typeface="Times New Roman"/>
              </a:rPr>
              <a:t>diagram showing </a:t>
            </a:r>
            <a:r>
              <a:rPr sz="1100" b="1" dirty="0">
                <a:latin typeface="Times New Roman"/>
                <a:cs typeface="Times New Roman"/>
              </a:rPr>
              <a:t>the </a:t>
            </a:r>
            <a:r>
              <a:rPr sz="1100" b="1" spc="-5" dirty="0">
                <a:latin typeface="Times New Roman"/>
                <a:cs typeface="Times New Roman"/>
              </a:rPr>
              <a:t>discrete acceptor energy</a:t>
            </a:r>
            <a:r>
              <a:rPr sz="1100" b="1" spc="2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state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354965" indent="34417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This p-type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obtained when </a:t>
            </a:r>
            <a:r>
              <a:rPr sz="1400" dirty="0">
                <a:latin typeface="Times New Roman"/>
                <a:cs typeface="Times New Roman"/>
              </a:rPr>
              <a:t>a III </a:t>
            </a:r>
            <a:r>
              <a:rPr sz="1400" spc="-5" dirty="0">
                <a:latin typeface="Times New Roman"/>
                <a:cs typeface="Times New Roman"/>
              </a:rPr>
              <a:t>Group material like boron </a:t>
            </a:r>
            <a:r>
              <a:rPr sz="1400" dirty="0">
                <a:latin typeface="Times New Roman"/>
                <a:cs typeface="Times New Roman"/>
              </a:rPr>
              <a:t>(B)  is </a:t>
            </a:r>
            <a:r>
              <a:rPr sz="1400" spc="-5" dirty="0">
                <a:latin typeface="Times New Roman"/>
                <a:cs typeface="Times New Roman"/>
              </a:rPr>
              <a:t>added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pure semiconductor crystal.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case, the three valence  electrons of boron atom </a:t>
            </a:r>
            <a:r>
              <a:rPr sz="1400" dirty="0">
                <a:latin typeface="Times New Roman"/>
                <a:cs typeface="Times New Roman"/>
              </a:rPr>
              <a:t>form </a:t>
            </a:r>
            <a:r>
              <a:rPr sz="1400" spc="-5" dirty="0">
                <a:latin typeface="Times New Roman"/>
                <a:cs typeface="Times New Roman"/>
              </a:rPr>
              <a:t>covalent bonds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four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surrounding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germanium atoms </a:t>
            </a:r>
            <a:r>
              <a:rPr sz="1400" dirty="0">
                <a:latin typeface="Times New Roman"/>
                <a:cs typeface="Times New Roman"/>
              </a:rPr>
              <a:t>but one </a:t>
            </a:r>
            <a:r>
              <a:rPr sz="1400" spc="-5" dirty="0">
                <a:latin typeface="Times New Roman"/>
                <a:cs typeface="Times New Roman"/>
              </a:rPr>
              <a:t>bond is left incomplete and gives rise </a:t>
            </a:r>
            <a:r>
              <a:rPr sz="1400" dirty="0">
                <a:latin typeface="Times New Roman"/>
                <a:cs typeface="Times New Roman"/>
              </a:rPr>
              <a:t>to a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Thus, boron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is called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acceptor impurity </a:t>
            </a:r>
            <a:r>
              <a:rPr sz="1400" dirty="0">
                <a:latin typeface="Times New Roman"/>
                <a:cs typeface="Times New Roman"/>
              </a:rPr>
              <a:t>causes as </a:t>
            </a:r>
            <a:r>
              <a:rPr sz="1400" spc="-5" dirty="0">
                <a:latin typeface="Times New Roman"/>
                <a:cs typeface="Times New Roman"/>
              </a:rPr>
              <a:t>many positive  holes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germanium crystal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boron </a:t>
            </a:r>
            <a:r>
              <a:rPr sz="1400" spc="-10" dirty="0">
                <a:latin typeface="Times New Roman"/>
                <a:cs typeface="Times New Roman"/>
              </a:rPr>
              <a:t>atoms </a:t>
            </a:r>
            <a:r>
              <a:rPr sz="1400" dirty="0">
                <a:latin typeface="Times New Roman"/>
                <a:cs typeface="Times New Roman"/>
              </a:rPr>
              <a:t>thereby </a:t>
            </a:r>
            <a:r>
              <a:rPr sz="1400" spc="-5" dirty="0">
                <a:latin typeface="Times New Roman"/>
                <a:cs typeface="Times New Roman"/>
              </a:rPr>
              <a:t>producing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2100" spc="-7" baseline="3968" dirty="0">
                <a:latin typeface="Times New Roman"/>
                <a:cs typeface="Times New Roman"/>
              </a:rPr>
              <a:t>p-type </a:t>
            </a:r>
            <a:r>
              <a:rPr sz="2100" baseline="3968" dirty="0">
                <a:latin typeface="Times New Roman"/>
                <a:cs typeface="Times New Roman"/>
              </a:rPr>
              <a:t>(p </a:t>
            </a:r>
            <a:r>
              <a:rPr sz="2100" spc="-7" baseline="3968" dirty="0">
                <a:latin typeface="Times New Roman"/>
                <a:cs typeface="Times New Roman"/>
              </a:rPr>
              <a:t>for positive). Accordingly, </a:t>
            </a:r>
            <a:r>
              <a:rPr sz="2100" b="1" i="1" spc="-7" baseline="3968" dirty="0">
                <a:latin typeface="Times New Roman"/>
                <a:cs typeface="Times New Roman"/>
              </a:rPr>
              <a:t>holes form </a:t>
            </a:r>
            <a:r>
              <a:rPr sz="2100" b="1" i="1" baseline="3968" dirty="0">
                <a:latin typeface="Times New Roman"/>
                <a:cs typeface="Times New Roman"/>
              </a:rPr>
              <a:t>the </a:t>
            </a:r>
            <a:r>
              <a:rPr sz="2100" b="1" i="1" spc="-7" baseline="3968" dirty="0">
                <a:latin typeface="Times New Roman"/>
                <a:cs typeface="Times New Roman"/>
              </a:rPr>
              <a:t>majority carriers (p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  </a:t>
            </a:r>
            <a:r>
              <a:rPr sz="2100" spc="-7" baseline="3968" dirty="0">
                <a:latin typeface="Times New Roman"/>
                <a:cs typeface="Times New Roman"/>
              </a:rPr>
              <a:t>whereas </a:t>
            </a:r>
            <a:r>
              <a:rPr sz="2100" b="1" i="1" spc="-7" baseline="3968" dirty="0">
                <a:latin typeface="Times New Roman"/>
                <a:cs typeface="Times New Roman"/>
              </a:rPr>
              <a:t>electrons form the minority carriers(n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r>
              <a:rPr sz="2100" spc="-7" baseline="3968" dirty="0">
                <a:latin typeface="Times New Roman"/>
                <a:cs typeface="Times New Roman"/>
              </a:rPr>
              <a:t>, </a:t>
            </a:r>
            <a:r>
              <a:rPr sz="2100" b="1" i="1" spc="-7" baseline="3968" dirty="0">
                <a:latin typeface="Times New Roman"/>
                <a:cs typeface="Times New Roman"/>
              </a:rPr>
              <a:t>(p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 </a:t>
            </a:r>
            <a:r>
              <a:rPr sz="2100" baseline="3968" dirty="0">
                <a:latin typeface="Times New Roman"/>
                <a:cs typeface="Times New Roman"/>
              </a:rPr>
              <a:t>&gt;&gt;</a:t>
            </a:r>
            <a:r>
              <a:rPr sz="2100" b="1" i="1" baseline="3968" dirty="0">
                <a:latin typeface="Times New Roman"/>
                <a:cs typeface="Times New Roman"/>
              </a:rPr>
              <a:t>(n</a:t>
            </a:r>
            <a:r>
              <a:rPr sz="900" b="1" i="1" dirty="0">
                <a:latin typeface="Times New Roman"/>
                <a:cs typeface="Times New Roman"/>
              </a:rPr>
              <a:t>p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r>
              <a:rPr sz="2100" baseline="3968" dirty="0">
                <a:latin typeface="Times New Roman"/>
                <a:cs typeface="Times New Roman"/>
              </a:rPr>
              <a:t>. </a:t>
            </a:r>
            <a:r>
              <a:rPr sz="2100" spc="-7" baseline="3968" dirty="0">
                <a:latin typeface="Times New Roman"/>
                <a:cs typeface="Times New Roman"/>
              </a:rPr>
              <a:t>Fermi level  </a:t>
            </a:r>
            <a:r>
              <a:rPr sz="1400" spc="-5" dirty="0">
                <a:latin typeface="Times New Roman"/>
                <a:cs typeface="Times New Roman"/>
              </a:rPr>
              <a:t>shifts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nearer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valence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acceptor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level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lies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immediately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above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spc="-5" dirty="0">
                <a:latin typeface="Times New Roman"/>
                <a:cs typeface="Times New Roman"/>
              </a:rPr>
              <a:t>level. Conduction </a:t>
            </a:r>
            <a:r>
              <a:rPr sz="1400" dirty="0">
                <a:latin typeface="Times New Roman"/>
                <a:cs typeface="Times New Roman"/>
              </a:rPr>
              <a:t>is by </a:t>
            </a:r>
            <a:r>
              <a:rPr sz="1400" spc="-5" dirty="0">
                <a:latin typeface="Times New Roman"/>
                <a:cs typeface="Times New Roman"/>
              </a:rPr>
              <a:t>means </a:t>
            </a:r>
            <a:r>
              <a:rPr sz="1400" dirty="0">
                <a:latin typeface="Times New Roman"/>
                <a:cs typeface="Times New Roman"/>
              </a:rPr>
              <a:t>of hole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movement.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57804" y="1198244"/>
            <a:ext cx="2056130" cy="20675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602229" y="3675429"/>
            <a:ext cx="2158166" cy="13908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53282" y="901699"/>
            <a:ext cx="1521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i="1" baseline="3968" dirty="0">
                <a:latin typeface="Times New Roman"/>
                <a:cs typeface="Times New Roman"/>
              </a:rPr>
              <a:t>n</a:t>
            </a:r>
            <a:r>
              <a:rPr sz="900" b="1" i="1" dirty="0">
                <a:latin typeface="Times New Roman"/>
                <a:cs typeface="Times New Roman"/>
              </a:rPr>
              <a:t>i</a:t>
            </a:r>
            <a:r>
              <a:rPr sz="1350" b="1" i="1" baseline="37037" dirty="0">
                <a:latin typeface="Times New Roman"/>
                <a:cs typeface="Times New Roman"/>
              </a:rPr>
              <a:t>2</a:t>
            </a:r>
            <a:r>
              <a:rPr sz="2100" b="1" i="1" baseline="3968" dirty="0">
                <a:latin typeface="Times New Roman"/>
                <a:cs typeface="Times New Roman"/>
              </a:rPr>
              <a:t>=n</a:t>
            </a:r>
            <a:r>
              <a:rPr sz="900" b="1" i="1" dirty="0">
                <a:latin typeface="Times New Roman"/>
                <a:cs typeface="Times New Roman"/>
              </a:rPr>
              <a:t>i </a:t>
            </a:r>
            <a:r>
              <a:rPr sz="2100" b="1" i="1" baseline="3968" dirty="0">
                <a:latin typeface="Times New Roman"/>
                <a:cs typeface="Times New Roman"/>
              </a:rPr>
              <a:t>p</a:t>
            </a:r>
            <a:r>
              <a:rPr sz="900" b="1" i="1" dirty="0">
                <a:latin typeface="Times New Roman"/>
                <a:cs typeface="Times New Roman"/>
              </a:rPr>
              <a:t>i</a:t>
            </a:r>
            <a:r>
              <a:rPr sz="2100" b="1" i="1" baseline="3968" dirty="0">
                <a:latin typeface="Times New Roman"/>
                <a:cs typeface="Times New Roman"/>
              </a:rPr>
              <a:t>=n</a:t>
            </a:r>
            <a:r>
              <a:rPr sz="900" b="1" i="1" dirty="0">
                <a:latin typeface="Times New Roman"/>
                <a:cs typeface="Times New Roman"/>
              </a:rPr>
              <a:t>n </a:t>
            </a:r>
            <a:r>
              <a:rPr sz="2100" b="1" i="1" spc="-7" baseline="3968" dirty="0">
                <a:latin typeface="Times New Roman"/>
                <a:cs typeface="Times New Roman"/>
              </a:rPr>
              <a:t>p</a:t>
            </a:r>
            <a:r>
              <a:rPr sz="900" b="1" i="1" spc="-5" dirty="0">
                <a:latin typeface="Times New Roman"/>
                <a:cs typeface="Times New Roman"/>
              </a:rPr>
              <a:t>n</a:t>
            </a:r>
            <a:r>
              <a:rPr sz="2100" b="1" i="1" spc="-7" baseline="3968" dirty="0">
                <a:latin typeface="Times New Roman"/>
                <a:cs typeface="Times New Roman"/>
              </a:rPr>
              <a:t>=n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900" b="1" i="1" spc="60" dirty="0">
                <a:latin typeface="Times New Roman"/>
                <a:cs typeface="Times New Roman"/>
              </a:rPr>
              <a:t> </a:t>
            </a:r>
            <a:r>
              <a:rPr sz="2100" b="1" i="1" baseline="3968" dirty="0">
                <a:latin typeface="Times New Roman"/>
                <a:cs typeface="Times New Roman"/>
              </a:rPr>
              <a:t>p</a:t>
            </a:r>
            <a:r>
              <a:rPr sz="900" b="1" i="1" dirty="0">
                <a:latin typeface="Times New Roman"/>
                <a:cs typeface="Times New Roman"/>
              </a:rPr>
              <a:t>p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07563" y="9304731"/>
            <a:ext cx="30372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N-type electrons 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n</a:t>
            </a:r>
            <a:r>
              <a:rPr sz="2100" b="1" i="1" spc="-7" baseline="3968" dirty="0">
                <a:latin typeface="Times New Roman"/>
                <a:cs typeface="Times New Roman"/>
              </a:rPr>
              <a:t>) </a:t>
            </a:r>
            <a:r>
              <a:rPr sz="2100" spc="-7" baseline="3968" dirty="0">
                <a:latin typeface="Times New Roman"/>
                <a:cs typeface="Times New Roman"/>
              </a:rPr>
              <a:t>both added 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D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r>
              <a:rPr sz="2100" b="1" i="1" spc="3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and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4482210"/>
            <a:ext cx="5306060" cy="475615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3180" marR="6350" indent="136525" algn="r">
              <a:lnSpc>
                <a:spcPct val="102699"/>
              </a:lnSpc>
              <a:spcBef>
                <a:spcPts val="65"/>
              </a:spcBef>
            </a:pPr>
            <a:r>
              <a:rPr sz="1100" spc="-5" dirty="0">
                <a:latin typeface="Times New Roman"/>
                <a:cs typeface="Times New Roman"/>
              </a:rPr>
              <a:t>Fig. </a:t>
            </a:r>
            <a:r>
              <a:rPr sz="1100" dirty="0">
                <a:latin typeface="Times New Roman"/>
                <a:cs typeface="Times New Roman"/>
              </a:rPr>
              <a:t>5.6 The </a:t>
            </a:r>
            <a:r>
              <a:rPr sz="1100" spc="-5" dirty="0">
                <a:latin typeface="Times New Roman"/>
                <a:cs typeface="Times New Roman"/>
              </a:rPr>
              <a:t>density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states function N(E),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Fermi-Dirac distribution function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f(E),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and  </a:t>
            </a:r>
            <a:r>
              <a:rPr sz="1650" baseline="5050" dirty="0">
                <a:latin typeface="Times New Roman"/>
                <a:cs typeface="Times New Roman"/>
              </a:rPr>
              <a:t>areas </a:t>
            </a:r>
            <a:r>
              <a:rPr sz="1650" spc="-7" baseline="5050" dirty="0">
                <a:latin typeface="Times New Roman"/>
                <a:cs typeface="Times New Roman"/>
              </a:rPr>
              <a:t>representing electron </a:t>
            </a:r>
            <a:r>
              <a:rPr sz="1650" baseline="5050" dirty="0">
                <a:latin typeface="Times New Roman"/>
                <a:cs typeface="Times New Roman"/>
              </a:rPr>
              <a:t>and </a:t>
            </a:r>
            <a:r>
              <a:rPr sz="1650" spc="-7" baseline="5050" dirty="0">
                <a:latin typeface="Times New Roman"/>
                <a:cs typeface="Times New Roman"/>
              </a:rPr>
              <a:t>hole concentrations for </a:t>
            </a:r>
            <a:r>
              <a:rPr sz="1650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case when </a:t>
            </a:r>
            <a:r>
              <a:rPr sz="1650" spc="15" baseline="5050" dirty="0">
                <a:latin typeface="Times New Roman"/>
                <a:cs typeface="Times New Roman"/>
              </a:rPr>
              <a:t>E</a:t>
            </a:r>
            <a:r>
              <a:rPr sz="700" spc="10" dirty="0">
                <a:latin typeface="Times New Roman"/>
                <a:cs typeface="Times New Roman"/>
              </a:rPr>
              <a:t>F </a:t>
            </a:r>
            <a:r>
              <a:rPr sz="1650" baseline="5050" dirty="0">
                <a:latin typeface="Times New Roman"/>
                <a:cs typeface="Times New Roman"/>
              </a:rPr>
              <a:t>is </a:t>
            </a:r>
            <a:r>
              <a:rPr sz="1650" spc="-7" baseline="5050" dirty="0">
                <a:latin typeface="Times New Roman"/>
                <a:cs typeface="Times New Roman"/>
              </a:rPr>
              <a:t>below the</a:t>
            </a:r>
            <a:r>
              <a:rPr sz="1650" spc="22" baseline="5050" dirty="0">
                <a:latin typeface="Times New Roman"/>
                <a:cs typeface="Times New Roman"/>
              </a:rPr>
              <a:t> </a:t>
            </a:r>
            <a:r>
              <a:rPr sz="1650" spc="-7" baseline="5050" dirty="0">
                <a:latin typeface="Times New Roman"/>
                <a:cs typeface="Times New Roman"/>
              </a:rPr>
              <a:t>intrinsic</a:t>
            </a:r>
            <a:endParaRPr sz="1650" baseline="5050">
              <a:latin typeface="Times New Roman"/>
              <a:cs typeface="Times New Roman"/>
            </a:endParaRPr>
          </a:p>
          <a:p>
            <a:pPr marR="49530" algn="r">
              <a:lnSpc>
                <a:spcPts val="1165"/>
              </a:lnSpc>
            </a:pPr>
            <a:r>
              <a:rPr sz="1100" spc="-5" dirty="0">
                <a:latin typeface="Times New Roman"/>
                <a:cs typeface="Times New Roman"/>
              </a:rPr>
              <a:t>Fermi</a:t>
            </a:r>
            <a:r>
              <a:rPr sz="1100" spc="-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energy.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b="1" spc="-5" dirty="0">
                <a:latin typeface="Times New Roman"/>
                <a:cs typeface="Times New Roman"/>
              </a:rPr>
              <a:t>Majority and Minority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Carriers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piece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pure semiconductor, no free </a:t>
            </a:r>
            <a:r>
              <a:rPr sz="1400" dirty="0">
                <a:latin typeface="Times New Roman"/>
                <a:cs typeface="Times New Roman"/>
              </a:rPr>
              <a:t>charge </a:t>
            </a:r>
            <a:r>
              <a:rPr sz="1400" spc="-5" dirty="0">
                <a:latin typeface="Times New Roman"/>
                <a:cs typeface="Times New Roman"/>
              </a:rPr>
              <a:t>carriers are available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0°K,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its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temperature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raised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room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temperature,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some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covalent  bonds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broken </a:t>
            </a:r>
            <a:r>
              <a:rPr sz="1400" dirty="0">
                <a:latin typeface="Times New Roman"/>
                <a:cs typeface="Times New Roman"/>
              </a:rPr>
              <a:t>by heat energy and as a result, electron-hole </a:t>
            </a:r>
            <a:r>
              <a:rPr sz="1400" spc="-5" dirty="0">
                <a:latin typeface="Times New Roman"/>
                <a:cs typeface="Times New Roman"/>
              </a:rPr>
              <a:t>pairs are  produced. These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called thermally-generated charge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carriers/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An intrinsic semiconductor can be converted into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a:</a:t>
            </a:r>
            <a:endParaRPr sz="1400">
              <a:latin typeface="Times New Roman"/>
              <a:cs typeface="Times New Roman"/>
            </a:endParaRPr>
          </a:p>
          <a:p>
            <a:pPr marL="516890" marR="5080" indent="-228600" algn="just">
              <a:lnSpc>
                <a:spcPct val="143700"/>
              </a:lnSpc>
              <a:spcBef>
                <a:spcPts val="215"/>
              </a:spcBef>
              <a:buFont typeface="Symbol"/>
              <a:buChar char=""/>
              <a:tabLst>
                <a:tab pos="517525" algn="l"/>
                <a:tab pos="1642110" algn="l"/>
                <a:tab pos="2919730" algn="l"/>
                <a:tab pos="5053330" algn="l"/>
              </a:tabLst>
            </a:pPr>
            <a:r>
              <a:rPr sz="2100" spc="-7" baseline="3968" dirty="0">
                <a:latin typeface="Times New Roman"/>
                <a:cs typeface="Times New Roman"/>
              </a:rPr>
              <a:t>p-type semiconductor </a:t>
            </a:r>
            <a:r>
              <a:rPr sz="2100" baseline="3968" dirty="0">
                <a:latin typeface="Times New Roman"/>
                <a:cs typeface="Times New Roman"/>
              </a:rPr>
              <a:t>by the </a:t>
            </a:r>
            <a:r>
              <a:rPr sz="2100" spc="-7" baseline="3968" dirty="0">
                <a:latin typeface="Times New Roman"/>
                <a:cs typeface="Times New Roman"/>
              </a:rPr>
              <a:t>addition </a:t>
            </a:r>
            <a:r>
              <a:rPr sz="2100" baseline="3968" dirty="0">
                <a:latin typeface="Times New Roman"/>
                <a:cs typeface="Times New Roman"/>
              </a:rPr>
              <a:t>of </a:t>
            </a:r>
            <a:r>
              <a:rPr sz="2100" spc="-15" baseline="3968" dirty="0">
                <a:latin typeface="Times New Roman"/>
                <a:cs typeface="Times New Roman"/>
              </a:rPr>
              <a:t>an </a:t>
            </a:r>
            <a:r>
              <a:rPr sz="2100" spc="-7" baseline="3968" dirty="0">
                <a:latin typeface="Times New Roman"/>
                <a:cs typeface="Times New Roman"/>
              </a:rPr>
              <a:t>acceptor </a:t>
            </a:r>
            <a:r>
              <a:rPr sz="2100" baseline="3968" dirty="0">
                <a:latin typeface="Times New Roman"/>
                <a:cs typeface="Times New Roman"/>
              </a:rPr>
              <a:t>impurity</a:t>
            </a:r>
            <a:r>
              <a:rPr sz="2100" b="1" i="1" baseline="3968" dirty="0">
                <a:latin typeface="Times New Roman"/>
                <a:cs typeface="Times New Roman"/>
              </a:rPr>
              <a:t>(N</a:t>
            </a:r>
            <a:r>
              <a:rPr sz="900" b="1" i="1" dirty="0">
                <a:latin typeface="Times New Roman"/>
                <a:cs typeface="Times New Roman"/>
              </a:rPr>
              <a:t>A</a:t>
            </a:r>
            <a:r>
              <a:rPr sz="2100" b="1" i="1" baseline="3968" dirty="0">
                <a:latin typeface="Times New Roman"/>
                <a:cs typeface="Times New Roman"/>
              </a:rPr>
              <a:t>)  </a:t>
            </a:r>
            <a:r>
              <a:rPr sz="2100" spc="-7" baseline="3968" dirty="0">
                <a:latin typeface="Times New Roman"/>
                <a:cs typeface="Times New Roman"/>
              </a:rPr>
              <a:t>adds </a:t>
            </a:r>
            <a:r>
              <a:rPr sz="2100" baseline="3968" dirty="0">
                <a:latin typeface="Times New Roman"/>
                <a:cs typeface="Times New Roman"/>
              </a:rPr>
              <a:t>a </a:t>
            </a:r>
            <a:r>
              <a:rPr sz="2100" spc="-7" baseline="3968" dirty="0">
                <a:latin typeface="Times New Roman"/>
                <a:cs typeface="Times New Roman"/>
              </a:rPr>
              <a:t>large number </a:t>
            </a:r>
            <a:r>
              <a:rPr sz="2100" baseline="3968" dirty="0">
                <a:latin typeface="Times New Roman"/>
                <a:cs typeface="Times New Roman"/>
              </a:rPr>
              <a:t>of </a:t>
            </a:r>
            <a:r>
              <a:rPr sz="2100" spc="-7" baseline="3968" dirty="0">
                <a:latin typeface="Times New Roman"/>
                <a:cs typeface="Times New Roman"/>
              </a:rPr>
              <a:t>holes </a:t>
            </a:r>
            <a:r>
              <a:rPr sz="2100" baseline="3968" dirty="0">
                <a:latin typeface="Times New Roman"/>
                <a:cs typeface="Times New Roman"/>
              </a:rPr>
              <a:t>to </a:t>
            </a:r>
            <a:r>
              <a:rPr sz="2100" spc="-7" baseline="3968" dirty="0">
                <a:latin typeface="Times New Roman"/>
                <a:cs typeface="Times New Roman"/>
              </a:rPr>
              <a:t>it. Hence, </a:t>
            </a:r>
            <a:r>
              <a:rPr sz="2100" baseline="3968" dirty="0">
                <a:latin typeface="Times New Roman"/>
                <a:cs typeface="Times New Roman"/>
              </a:rPr>
              <a:t>in </a:t>
            </a:r>
            <a:r>
              <a:rPr sz="2100" spc="-7" baseline="3968" dirty="0">
                <a:latin typeface="Times New Roman"/>
                <a:cs typeface="Times New Roman"/>
              </a:rPr>
              <a:t>p-type holes </a:t>
            </a:r>
            <a:r>
              <a:rPr sz="2100" b="1" i="1" spc="-7" baseline="3968" dirty="0">
                <a:latin typeface="Times New Roman"/>
                <a:cs typeface="Times New Roman"/>
              </a:rPr>
              <a:t>(p</a:t>
            </a:r>
            <a:r>
              <a:rPr sz="900" b="1" i="1" spc="-5" dirty="0">
                <a:latin typeface="Times New Roman"/>
                <a:cs typeface="Times New Roman"/>
              </a:rPr>
              <a:t>p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r>
              <a:rPr sz="2100" spc="-7" baseline="3968" dirty="0">
                <a:latin typeface="Times New Roman"/>
                <a:cs typeface="Times New Roman"/>
              </a:rPr>
              <a:t>both  </a:t>
            </a:r>
            <a:r>
              <a:rPr sz="2100" baseline="3968" dirty="0">
                <a:latin typeface="Times New Roman"/>
                <a:cs typeface="Times New Roman"/>
              </a:rPr>
              <a:t>a</a:t>
            </a:r>
            <a:r>
              <a:rPr sz="2100" spc="-15" baseline="3968" dirty="0">
                <a:latin typeface="Times New Roman"/>
                <a:cs typeface="Times New Roman"/>
              </a:rPr>
              <a:t>d</a:t>
            </a:r>
            <a:r>
              <a:rPr sz="2100" baseline="3968" dirty="0">
                <a:latin typeface="Times New Roman"/>
                <a:cs typeface="Times New Roman"/>
              </a:rPr>
              <a:t>ded	</a:t>
            </a:r>
            <a:r>
              <a:rPr sz="2100" b="1" i="1" baseline="3968" dirty="0">
                <a:latin typeface="Times New Roman"/>
                <a:cs typeface="Times New Roman"/>
              </a:rPr>
              <a:t>(</a:t>
            </a:r>
            <a:r>
              <a:rPr sz="2100" b="1" i="1" spc="-15" baseline="3968" dirty="0">
                <a:latin typeface="Times New Roman"/>
                <a:cs typeface="Times New Roman"/>
              </a:rPr>
              <a:t>N</a:t>
            </a:r>
            <a:r>
              <a:rPr sz="900" b="1" i="1" spc="-5" dirty="0">
                <a:latin typeface="Times New Roman"/>
                <a:cs typeface="Times New Roman"/>
              </a:rPr>
              <a:t>A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r>
              <a:rPr sz="2100" spc="-22" baseline="3968" dirty="0">
                <a:latin typeface="Times New Roman"/>
                <a:cs typeface="Times New Roman"/>
              </a:rPr>
              <a:t>a</a:t>
            </a:r>
            <a:r>
              <a:rPr sz="2100" baseline="3968" dirty="0">
                <a:latin typeface="Times New Roman"/>
                <a:cs typeface="Times New Roman"/>
              </a:rPr>
              <a:t>nd	</a:t>
            </a:r>
            <a:r>
              <a:rPr sz="2100" spc="-15" baseline="3968" dirty="0">
                <a:latin typeface="Times New Roman"/>
                <a:cs typeface="Times New Roman"/>
              </a:rPr>
              <a:t>t</a:t>
            </a:r>
            <a:r>
              <a:rPr sz="2100" baseline="3968" dirty="0">
                <a:latin typeface="Times New Roman"/>
                <a:cs typeface="Times New Roman"/>
              </a:rPr>
              <a:t>her</a:t>
            </a:r>
            <a:r>
              <a:rPr sz="2100" spc="-37" baseline="3968" dirty="0">
                <a:latin typeface="Times New Roman"/>
                <a:cs typeface="Times New Roman"/>
              </a:rPr>
              <a:t>m</a:t>
            </a:r>
            <a:r>
              <a:rPr sz="2100" baseline="3968" dirty="0">
                <a:latin typeface="Times New Roman"/>
                <a:cs typeface="Times New Roman"/>
              </a:rPr>
              <a:t>all</a:t>
            </a:r>
            <a:r>
              <a:rPr sz="2100" spc="7" baseline="3968" dirty="0">
                <a:latin typeface="Times New Roman"/>
                <a:cs typeface="Times New Roman"/>
              </a:rPr>
              <a:t>y</a:t>
            </a:r>
            <a:r>
              <a:rPr sz="2100" baseline="3968" dirty="0">
                <a:latin typeface="Times New Roman"/>
                <a:cs typeface="Times New Roman"/>
              </a:rPr>
              <a:t>-g</a:t>
            </a:r>
            <a:r>
              <a:rPr sz="2100" spc="-22" baseline="3968" dirty="0">
                <a:latin typeface="Times New Roman"/>
                <a:cs typeface="Times New Roman"/>
              </a:rPr>
              <a:t>e</a:t>
            </a:r>
            <a:r>
              <a:rPr sz="2100" baseline="3968" dirty="0">
                <a:latin typeface="Times New Roman"/>
                <a:cs typeface="Times New Roman"/>
              </a:rPr>
              <a:t>ner</a:t>
            </a:r>
            <a:r>
              <a:rPr sz="2100" spc="-15" baseline="3968" dirty="0">
                <a:latin typeface="Times New Roman"/>
                <a:cs typeface="Times New Roman"/>
              </a:rPr>
              <a:t>a</a:t>
            </a:r>
            <a:r>
              <a:rPr sz="2100" baseline="3968" dirty="0">
                <a:latin typeface="Times New Roman"/>
                <a:cs typeface="Times New Roman"/>
              </a:rPr>
              <a:t>t</a:t>
            </a:r>
            <a:r>
              <a:rPr sz="2100" spc="-22" baseline="3968" dirty="0">
                <a:latin typeface="Times New Roman"/>
                <a:cs typeface="Times New Roman"/>
              </a:rPr>
              <a:t>e</a:t>
            </a:r>
            <a:r>
              <a:rPr sz="2100" baseline="3968" dirty="0">
                <a:latin typeface="Times New Roman"/>
                <a:cs typeface="Times New Roman"/>
              </a:rPr>
              <a:t>d	</a:t>
            </a:r>
            <a:r>
              <a:rPr sz="2100" b="1" i="1" spc="-22" baseline="3968" dirty="0">
                <a:latin typeface="Times New Roman"/>
                <a:cs typeface="Times New Roman"/>
              </a:rPr>
              <a:t>(</a:t>
            </a:r>
            <a:r>
              <a:rPr sz="2100" b="1" i="1" spc="7" baseline="3968" dirty="0">
                <a:latin typeface="Times New Roman"/>
                <a:cs typeface="Times New Roman"/>
              </a:rPr>
              <a:t>p</a:t>
            </a:r>
            <a:r>
              <a:rPr sz="900" b="1" i="1" dirty="0">
                <a:latin typeface="Times New Roman"/>
                <a:cs typeface="Times New Roman"/>
              </a:rPr>
              <a:t>i</a:t>
            </a:r>
            <a:r>
              <a:rPr sz="2100" b="1" i="1" baseline="3968" dirty="0">
                <a:latin typeface="Times New Roman"/>
                <a:cs typeface="Times New Roman"/>
              </a:rPr>
              <a:t>)</a:t>
            </a:r>
            <a:endParaRPr sz="2100" baseline="3968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774700">
              <a:lnSpc>
                <a:spcPts val="1705"/>
              </a:lnSpc>
              <a:tabLst>
                <a:tab pos="1033780" algn="l"/>
                <a:tab pos="1514475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p	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	</a:t>
            </a:r>
            <a:r>
              <a:rPr sz="1650" spc="25" dirty="0">
                <a:latin typeface="Symbol"/>
                <a:cs typeface="Symbol"/>
              </a:rPr>
              <a:t></a:t>
            </a:r>
            <a:r>
              <a:rPr sz="1650" spc="150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  <a:p>
            <a:pPr marL="898525">
              <a:lnSpc>
                <a:spcPts val="865"/>
              </a:lnSpc>
              <a:tabLst>
                <a:tab pos="1379855" algn="l"/>
                <a:tab pos="181038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</a:t>
            </a:r>
            <a:r>
              <a:rPr sz="950" i="1" spc="25" dirty="0">
                <a:latin typeface="Times New Roman"/>
                <a:cs typeface="Times New Roman"/>
              </a:rPr>
              <a:t>A	</a:t>
            </a:r>
            <a:r>
              <a:rPr sz="950" i="1" spc="10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50">
              <a:latin typeface="Times New Roman"/>
              <a:cs typeface="Times New Roman"/>
            </a:endParaRPr>
          </a:p>
          <a:p>
            <a:pPr marL="697865" marR="202565" indent="457200">
              <a:lnSpc>
                <a:spcPct val="149300"/>
              </a:lnSpc>
              <a:buFont typeface="Symbol"/>
              <a:buChar char=""/>
              <a:tabLst>
                <a:tab pos="1384300" algn="l"/>
                <a:tab pos="1384935" algn="l"/>
              </a:tabLst>
            </a:pPr>
            <a:r>
              <a:rPr sz="1400" spc="-5" dirty="0">
                <a:latin typeface="Times New Roman"/>
                <a:cs typeface="Times New Roman"/>
              </a:rPr>
              <a:t>N-type semiconductor </a:t>
            </a:r>
            <a:r>
              <a:rPr sz="1400" dirty="0">
                <a:latin typeface="Times New Roman"/>
                <a:cs typeface="Times New Roman"/>
              </a:rPr>
              <a:t>by the </a:t>
            </a:r>
            <a:r>
              <a:rPr sz="1400" spc="-5" dirty="0">
                <a:latin typeface="Times New Roman"/>
                <a:cs typeface="Times New Roman"/>
              </a:rPr>
              <a:t>addition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donor </a:t>
            </a:r>
            <a:r>
              <a:rPr sz="2100" spc="-7" baseline="3968" dirty="0">
                <a:latin typeface="Times New Roman"/>
                <a:cs typeface="Times New Roman"/>
              </a:rPr>
              <a:t> impurity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D</a:t>
            </a:r>
            <a:r>
              <a:rPr sz="2100" b="1" i="1" spc="-7" baseline="3968" dirty="0">
                <a:latin typeface="Times New Roman"/>
                <a:cs typeface="Times New Roman"/>
              </a:rPr>
              <a:t>) </a:t>
            </a:r>
            <a:r>
              <a:rPr sz="2100" baseline="3968" dirty="0">
                <a:latin typeface="Times New Roman"/>
                <a:cs typeface="Times New Roman"/>
              </a:rPr>
              <a:t>adds a large </a:t>
            </a:r>
            <a:r>
              <a:rPr sz="2100" spc="-7" baseline="3968" dirty="0">
                <a:latin typeface="Times New Roman"/>
                <a:cs typeface="Times New Roman"/>
              </a:rPr>
              <a:t>number </a:t>
            </a:r>
            <a:r>
              <a:rPr sz="2100" baseline="3968" dirty="0">
                <a:latin typeface="Times New Roman"/>
                <a:cs typeface="Times New Roman"/>
              </a:rPr>
              <a:t>of </a:t>
            </a:r>
            <a:r>
              <a:rPr sz="2100" spc="-7" baseline="3968" dirty="0">
                <a:latin typeface="Times New Roman"/>
                <a:cs typeface="Times New Roman"/>
              </a:rPr>
              <a:t>electrons to it. Hence,</a:t>
            </a:r>
            <a:r>
              <a:rPr sz="2100" baseline="3968" dirty="0">
                <a:latin typeface="Times New Roman"/>
                <a:cs typeface="Times New Roman"/>
              </a:rPr>
              <a:t> </a:t>
            </a:r>
            <a:r>
              <a:rPr sz="2100" spc="-7" baseline="3968" dirty="0">
                <a:latin typeface="Times New Roman"/>
                <a:cs typeface="Times New Roman"/>
              </a:rPr>
              <a:t>in</a:t>
            </a:r>
            <a:endParaRPr sz="2100" baseline="3968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8915" y="9409119"/>
            <a:ext cx="1051560" cy="3556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1710"/>
              </a:lnSpc>
              <a:spcBef>
                <a:spcPts val="110"/>
              </a:spcBef>
              <a:tabLst>
                <a:tab pos="738505" algn="l"/>
              </a:tabLst>
            </a:pPr>
            <a:r>
              <a:rPr sz="1650" i="1" spc="55" dirty="0">
                <a:latin typeface="Times New Roman"/>
                <a:cs typeface="Times New Roman"/>
              </a:rPr>
              <a:t>n </a:t>
            </a:r>
            <a:r>
              <a:rPr sz="1650" i="1" spc="9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20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N	</a:t>
            </a:r>
            <a:r>
              <a:rPr sz="1650" spc="60" dirty="0">
                <a:latin typeface="Symbol"/>
                <a:cs typeface="Symbol"/>
              </a:rPr>
              <a:t>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116839">
              <a:lnSpc>
                <a:spcPts val="869"/>
              </a:lnSpc>
              <a:tabLst>
                <a:tab pos="586105" algn="l"/>
                <a:tab pos="1002030" algn="l"/>
              </a:tabLst>
            </a:pPr>
            <a:r>
              <a:rPr sz="950" i="1" spc="35" dirty="0">
                <a:latin typeface="Times New Roman"/>
                <a:cs typeface="Times New Roman"/>
              </a:rPr>
              <a:t>n	</a:t>
            </a:r>
            <a:r>
              <a:rPr sz="950" i="1" spc="55" dirty="0">
                <a:latin typeface="Times New Roman"/>
                <a:cs typeface="Times New Roman"/>
              </a:rPr>
              <a:t>D	</a:t>
            </a:r>
            <a:r>
              <a:rPr sz="950" i="1" spc="20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64919" y="3044189"/>
            <a:ext cx="4598670" cy="38735"/>
          </a:xfrm>
          <a:custGeom>
            <a:avLst/>
            <a:gdLst/>
            <a:ahLst/>
            <a:cxnLst/>
            <a:rect l="l" t="t" r="r" b="b"/>
            <a:pathLst>
              <a:path w="4598670" h="38735">
                <a:moveTo>
                  <a:pt x="0" y="0"/>
                </a:moveTo>
                <a:lnTo>
                  <a:pt x="4598670" y="3873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24429" y="2402839"/>
            <a:ext cx="3439160" cy="0"/>
          </a:xfrm>
          <a:custGeom>
            <a:avLst/>
            <a:gdLst/>
            <a:ahLst/>
            <a:cxnLst/>
            <a:rect l="l" t="t" r="r" b="b"/>
            <a:pathLst>
              <a:path w="3439160">
                <a:moveTo>
                  <a:pt x="0" y="0"/>
                </a:moveTo>
                <a:lnTo>
                  <a:pt x="3439159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1414" y="3164839"/>
            <a:ext cx="3432175" cy="0"/>
          </a:xfrm>
          <a:custGeom>
            <a:avLst/>
            <a:gdLst/>
            <a:ahLst/>
            <a:cxnLst/>
            <a:rect l="l" t="t" r="r" b="b"/>
            <a:pathLst>
              <a:path w="3432175">
                <a:moveTo>
                  <a:pt x="0" y="0"/>
                </a:moveTo>
                <a:lnTo>
                  <a:pt x="3432175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93950" y="1634489"/>
            <a:ext cx="76200" cy="2285365"/>
          </a:xfrm>
          <a:custGeom>
            <a:avLst/>
            <a:gdLst/>
            <a:ahLst/>
            <a:cxnLst/>
            <a:rect l="l" t="t" r="r" b="b"/>
            <a:pathLst>
              <a:path w="76200" h="2285365">
                <a:moveTo>
                  <a:pt x="42925" y="63500"/>
                </a:moveTo>
                <a:lnTo>
                  <a:pt x="33400" y="63500"/>
                </a:lnTo>
                <a:lnTo>
                  <a:pt x="33400" y="2285365"/>
                </a:lnTo>
                <a:lnTo>
                  <a:pt x="42925" y="2285365"/>
                </a:lnTo>
                <a:lnTo>
                  <a:pt x="42925" y="63500"/>
                </a:lnTo>
                <a:close/>
              </a:path>
              <a:path w="76200" h="228536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28536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22825" y="1634489"/>
            <a:ext cx="76200" cy="2239645"/>
          </a:xfrm>
          <a:custGeom>
            <a:avLst/>
            <a:gdLst/>
            <a:ahLst/>
            <a:cxnLst/>
            <a:rect l="l" t="t" r="r" b="b"/>
            <a:pathLst>
              <a:path w="76200" h="2239645">
                <a:moveTo>
                  <a:pt x="42799" y="63500"/>
                </a:moveTo>
                <a:lnTo>
                  <a:pt x="33274" y="63500"/>
                </a:lnTo>
                <a:lnTo>
                  <a:pt x="32638" y="2239645"/>
                </a:lnTo>
                <a:lnTo>
                  <a:pt x="42163" y="2239645"/>
                </a:lnTo>
                <a:lnTo>
                  <a:pt x="42799" y="63500"/>
                </a:lnTo>
                <a:close/>
              </a:path>
              <a:path w="76200" h="2239645">
                <a:moveTo>
                  <a:pt x="38100" y="0"/>
                </a:moveTo>
                <a:lnTo>
                  <a:pt x="0" y="76200"/>
                </a:lnTo>
                <a:lnTo>
                  <a:pt x="33270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239645">
                <a:moveTo>
                  <a:pt x="69850" y="63500"/>
                </a:moveTo>
                <a:lnTo>
                  <a:pt x="42799" y="63500"/>
                </a:lnTo>
                <a:lnTo>
                  <a:pt x="4279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23795" y="3856989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5" y="0"/>
                </a:moveTo>
                <a:lnTo>
                  <a:pt x="807085" y="76200"/>
                </a:lnTo>
                <a:lnTo>
                  <a:pt x="873632" y="42925"/>
                </a:lnTo>
                <a:lnTo>
                  <a:pt x="819785" y="42925"/>
                </a:lnTo>
                <a:lnTo>
                  <a:pt x="819785" y="33400"/>
                </a:lnTo>
                <a:lnTo>
                  <a:pt x="873886" y="33400"/>
                </a:lnTo>
                <a:lnTo>
                  <a:pt x="807085" y="0"/>
                </a:lnTo>
                <a:close/>
              </a:path>
              <a:path w="883285" h="76200">
                <a:moveTo>
                  <a:pt x="807085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807085" y="42925"/>
                </a:lnTo>
                <a:lnTo>
                  <a:pt x="807085" y="33400"/>
                </a:lnTo>
                <a:close/>
              </a:path>
              <a:path w="883285" h="76200">
                <a:moveTo>
                  <a:pt x="873886" y="33400"/>
                </a:moveTo>
                <a:lnTo>
                  <a:pt x="819785" y="33400"/>
                </a:lnTo>
                <a:lnTo>
                  <a:pt x="819785" y="42925"/>
                </a:lnTo>
                <a:lnTo>
                  <a:pt x="873632" y="42925"/>
                </a:lnTo>
                <a:lnTo>
                  <a:pt x="883284" y="38100"/>
                </a:lnTo>
                <a:lnTo>
                  <a:pt x="873886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860290" y="3840479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5" y="0"/>
                </a:moveTo>
                <a:lnTo>
                  <a:pt x="807085" y="76200"/>
                </a:lnTo>
                <a:lnTo>
                  <a:pt x="873633" y="42925"/>
                </a:lnTo>
                <a:lnTo>
                  <a:pt x="819785" y="42925"/>
                </a:lnTo>
                <a:lnTo>
                  <a:pt x="819785" y="33400"/>
                </a:lnTo>
                <a:lnTo>
                  <a:pt x="873887" y="33400"/>
                </a:lnTo>
                <a:lnTo>
                  <a:pt x="807085" y="0"/>
                </a:lnTo>
                <a:close/>
              </a:path>
              <a:path w="883285" h="76200">
                <a:moveTo>
                  <a:pt x="807085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807085" y="42925"/>
                </a:lnTo>
                <a:lnTo>
                  <a:pt x="807085" y="33400"/>
                </a:lnTo>
                <a:close/>
              </a:path>
              <a:path w="883285" h="76200">
                <a:moveTo>
                  <a:pt x="873887" y="33400"/>
                </a:moveTo>
                <a:lnTo>
                  <a:pt x="819785" y="33400"/>
                </a:lnTo>
                <a:lnTo>
                  <a:pt x="819785" y="42925"/>
                </a:lnTo>
                <a:lnTo>
                  <a:pt x="873633" y="42925"/>
                </a:lnTo>
                <a:lnTo>
                  <a:pt x="883285" y="38100"/>
                </a:lnTo>
                <a:lnTo>
                  <a:pt x="873887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23795" y="1798319"/>
            <a:ext cx="1069975" cy="606425"/>
          </a:xfrm>
          <a:custGeom>
            <a:avLst/>
            <a:gdLst/>
            <a:ahLst/>
            <a:cxnLst/>
            <a:rect l="l" t="t" r="r" b="b"/>
            <a:pathLst>
              <a:path w="1069975" h="606425">
                <a:moveTo>
                  <a:pt x="0" y="606425"/>
                </a:moveTo>
                <a:lnTo>
                  <a:pt x="55337" y="600402"/>
                </a:lnTo>
                <a:lnTo>
                  <a:pt x="110524" y="594252"/>
                </a:lnTo>
                <a:lnTo>
                  <a:pt x="165380" y="587810"/>
                </a:lnTo>
                <a:lnTo>
                  <a:pt x="219728" y="580910"/>
                </a:lnTo>
                <a:lnTo>
                  <a:pt x="273389" y="573385"/>
                </a:lnTo>
                <a:lnTo>
                  <a:pt x="326184" y="565070"/>
                </a:lnTo>
                <a:lnTo>
                  <a:pt x="377936" y="555799"/>
                </a:lnTo>
                <a:lnTo>
                  <a:pt x="428464" y="545407"/>
                </a:lnTo>
                <a:lnTo>
                  <a:pt x="477591" y="533727"/>
                </a:lnTo>
                <a:lnTo>
                  <a:pt x="525139" y="520594"/>
                </a:lnTo>
                <a:lnTo>
                  <a:pt x="570928" y="505842"/>
                </a:lnTo>
                <a:lnTo>
                  <a:pt x="614780" y="489305"/>
                </a:lnTo>
                <a:lnTo>
                  <a:pt x="656517" y="470818"/>
                </a:lnTo>
                <a:lnTo>
                  <a:pt x="695960" y="450215"/>
                </a:lnTo>
                <a:lnTo>
                  <a:pt x="739619" y="421514"/>
                </a:lnTo>
                <a:lnTo>
                  <a:pt x="781317" y="386888"/>
                </a:lnTo>
                <a:lnTo>
                  <a:pt x="820961" y="347632"/>
                </a:lnTo>
                <a:lnTo>
                  <a:pt x="858458" y="305044"/>
                </a:lnTo>
                <a:lnTo>
                  <a:pt x="893715" y="260420"/>
                </a:lnTo>
                <a:lnTo>
                  <a:pt x="926639" y="215058"/>
                </a:lnTo>
                <a:lnTo>
                  <a:pt x="957137" y="170254"/>
                </a:lnTo>
                <a:lnTo>
                  <a:pt x="985115" y="127305"/>
                </a:lnTo>
                <a:lnTo>
                  <a:pt x="1010481" y="87508"/>
                </a:lnTo>
                <a:lnTo>
                  <a:pt x="1033142" y="52161"/>
                </a:lnTo>
                <a:lnTo>
                  <a:pt x="1053004" y="22559"/>
                </a:lnTo>
                <a:lnTo>
                  <a:pt x="10699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423795" y="3173094"/>
            <a:ext cx="1086485" cy="534035"/>
          </a:xfrm>
          <a:custGeom>
            <a:avLst/>
            <a:gdLst/>
            <a:ahLst/>
            <a:cxnLst/>
            <a:rect l="l" t="t" r="r" b="b"/>
            <a:pathLst>
              <a:path w="1086485" h="534035">
                <a:moveTo>
                  <a:pt x="0" y="0"/>
                </a:moveTo>
                <a:lnTo>
                  <a:pt x="51660" y="3820"/>
                </a:lnTo>
                <a:lnTo>
                  <a:pt x="103262" y="7895"/>
                </a:lnTo>
                <a:lnTo>
                  <a:pt x="154713" y="12479"/>
                </a:lnTo>
                <a:lnTo>
                  <a:pt x="205918" y="17827"/>
                </a:lnTo>
                <a:lnTo>
                  <a:pt x="256783" y="24192"/>
                </a:lnTo>
                <a:lnTo>
                  <a:pt x="307213" y="31829"/>
                </a:lnTo>
                <a:lnTo>
                  <a:pt x="357113" y="40993"/>
                </a:lnTo>
                <a:lnTo>
                  <a:pt x="406390" y="51938"/>
                </a:lnTo>
                <a:lnTo>
                  <a:pt x="454949" y="64918"/>
                </a:lnTo>
                <a:lnTo>
                  <a:pt x="502696" y="80189"/>
                </a:lnTo>
                <a:lnTo>
                  <a:pt x="549536" y="98004"/>
                </a:lnTo>
                <a:lnTo>
                  <a:pt x="595376" y="118618"/>
                </a:lnTo>
                <a:lnTo>
                  <a:pt x="637981" y="142008"/>
                </a:lnTo>
                <a:lnTo>
                  <a:pt x="681838" y="170632"/>
                </a:lnTo>
                <a:lnTo>
                  <a:pt x="726387" y="203452"/>
                </a:lnTo>
                <a:lnTo>
                  <a:pt x="771065" y="239429"/>
                </a:lnTo>
                <a:lnTo>
                  <a:pt x="815312" y="277526"/>
                </a:lnTo>
                <a:lnTo>
                  <a:pt x="858568" y="316705"/>
                </a:lnTo>
                <a:lnTo>
                  <a:pt x="900272" y="355926"/>
                </a:lnTo>
                <a:lnTo>
                  <a:pt x="939862" y="394153"/>
                </a:lnTo>
                <a:lnTo>
                  <a:pt x="976778" y="430347"/>
                </a:lnTo>
                <a:lnTo>
                  <a:pt x="1010459" y="463471"/>
                </a:lnTo>
                <a:lnTo>
                  <a:pt x="1040344" y="492485"/>
                </a:lnTo>
                <a:lnTo>
                  <a:pt x="1065873" y="516352"/>
                </a:lnTo>
                <a:lnTo>
                  <a:pt x="1086484" y="5340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41575" y="2336164"/>
            <a:ext cx="1137920" cy="1537970"/>
          </a:xfrm>
          <a:custGeom>
            <a:avLst/>
            <a:gdLst/>
            <a:ahLst/>
            <a:cxnLst/>
            <a:rect l="l" t="t" r="r" b="b"/>
            <a:pathLst>
              <a:path w="1137920" h="1537970">
                <a:moveTo>
                  <a:pt x="0" y="0"/>
                </a:moveTo>
                <a:lnTo>
                  <a:pt x="3481" y="58348"/>
                </a:lnTo>
                <a:lnTo>
                  <a:pt x="7074" y="116339"/>
                </a:lnTo>
                <a:lnTo>
                  <a:pt x="10888" y="173557"/>
                </a:lnTo>
                <a:lnTo>
                  <a:pt x="15028" y="229587"/>
                </a:lnTo>
                <a:lnTo>
                  <a:pt x="19602" y="284014"/>
                </a:lnTo>
                <a:lnTo>
                  <a:pt x="24717" y="336423"/>
                </a:lnTo>
                <a:lnTo>
                  <a:pt x="30480" y="386397"/>
                </a:lnTo>
                <a:lnTo>
                  <a:pt x="36999" y="433521"/>
                </a:lnTo>
                <a:lnTo>
                  <a:pt x="44380" y="477381"/>
                </a:lnTo>
                <a:lnTo>
                  <a:pt x="52731" y="517560"/>
                </a:lnTo>
                <a:lnTo>
                  <a:pt x="72770" y="585216"/>
                </a:lnTo>
                <a:lnTo>
                  <a:pt x="92199" y="631891"/>
                </a:lnTo>
                <a:lnTo>
                  <a:pt x="130047" y="673687"/>
                </a:lnTo>
                <a:lnTo>
                  <a:pt x="204980" y="688770"/>
                </a:lnTo>
                <a:lnTo>
                  <a:pt x="270763" y="702055"/>
                </a:lnTo>
                <a:lnTo>
                  <a:pt x="303228" y="707710"/>
                </a:lnTo>
                <a:lnTo>
                  <a:pt x="341478" y="711228"/>
                </a:lnTo>
                <a:lnTo>
                  <a:pt x="384669" y="713086"/>
                </a:lnTo>
                <a:lnTo>
                  <a:pt x="431954" y="713761"/>
                </a:lnTo>
                <a:lnTo>
                  <a:pt x="482489" y="713730"/>
                </a:lnTo>
                <a:lnTo>
                  <a:pt x="535426" y="713470"/>
                </a:lnTo>
                <a:lnTo>
                  <a:pt x="589921" y="713457"/>
                </a:lnTo>
                <a:lnTo>
                  <a:pt x="645128" y="714168"/>
                </a:lnTo>
                <a:lnTo>
                  <a:pt x="700201" y="716080"/>
                </a:lnTo>
                <a:lnTo>
                  <a:pt x="754294" y="719671"/>
                </a:lnTo>
                <a:lnTo>
                  <a:pt x="806561" y="725415"/>
                </a:lnTo>
                <a:lnTo>
                  <a:pt x="856158" y="733792"/>
                </a:lnTo>
                <a:lnTo>
                  <a:pt x="902238" y="745276"/>
                </a:lnTo>
                <a:lnTo>
                  <a:pt x="943955" y="760346"/>
                </a:lnTo>
                <a:lnTo>
                  <a:pt x="980464" y="779477"/>
                </a:lnTo>
                <a:lnTo>
                  <a:pt x="1010920" y="803148"/>
                </a:lnTo>
                <a:lnTo>
                  <a:pt x="1035969" y="832976"/>
                </a:lnTo>
                <a:lnTo>
                  <a:pt x="1057063" y="869643"/>
                </a:lnTo>
                <a:lnTo>
                  <a:pt x="1074561" y="912142"/>
                </a:lnTo>
                <a:lnTo>
                  <a:pt x="1088820" y="959469"/>
                </a:lnTo>
                <a:lnTo>
                  <a:pt x="1100199" y="1010617"/>
                </a:lnTo>
                <a:lnTo>
                  <a:pt x="1109055" y="1064582"/>
                </a:lnTo>
                <a:lnTo>
                  <a:pt x="1115746" y="1120358"/>
                </a:lnTo>
                <a:lnTo>
                  <a:pt x="1120632" y="1176940"/>
                </a:lnTo>
                <a:lnTo>
                  <a:pt x="1124069" y="1233323"/>
                </a:lnTo>
                <a:lnTo>
                  <a:pt x="1126416" y="1288501"/>
                </a:lnTo>
                <a:lnTo>
                  <a:pt x="1128032" y="1341469"/>
                </a:lnTo>
                <a:lnTo>
                  <a:pt x="1129274" y="1391221"/>
                </a:lnTo>
                <a:lnTo>
                  <a:pt x="1130500" y="1436753"/>
                </a:lnTo>
                <a:lnTo>
                  <a:pt x="1132068" y="1477058"/>
                </a:lnTo>
                <a:lnTo>
                  <a:pt x="1134338" y="1511132"/>
                </a:lnTo>
                <a:lnTo>
                  <a:pt x="1137665" y="153797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426461" y="2404109"/>
            <a:ext cx="1212850" cy="1374775"/>
          </a:xfrm>
          <a:custGeom>
            <a:avLst/>
            <a:gdLst/>
            <a:ahLst/>
            <a:cxnLst/>
            <a:rect l="l" t="t" r="r" b="b"/>
            <a:pathLst>
              <a:path w="1212850" h="1374775">
                <a:moveTo>
                  <a:pt x="1212723" y="0"/>
                </a:moveTo>
                <a:lnTo>
                  <a:pt x="1208648" y="56890"/>
                </a:lnTo>
                <a:lnTo>
                  <a:pt x="1204429" y="113356"/>
                </a:lnTo>
                <a:lnTo>
                  <a:pt x="1199916" y="168917"/>
                </a:lnTo>
                <a:lnTo>
                  <a:pt x="1194957" y="223092"/>
                </a:lnTo>
                <a:lnTo>
                  <a:pt x="1189402" y="275400"/>
                </a:lnTo>
                <a:lnTo>
                  <a:pt x="1183101" y="325360"/>
                </a:lnTo>
                <a:lnTo>
                  <a:pt x="1175902" y="372492"/>
                </a:lnTo>
                <a:lnTo>
                  <a:pt x="1167656" y="416314"/>
                </a:lnTo>
                <a:lnTo>
                  <a:pt x="1158211" y="456345"/>
                </a:lnTo>
                <a:lnTo>
                  <a:pt x="1135126" y="523113"/>
                </a:lnTo>
                <a:lnTo>
                  <a:pt x="1114393" y="564818"/>
                </a:lnTo>
                <a:lnTo>
                  <a:pt x="1074086" y="602170"/>
                </a:lnTo>
                <a:lnTo>
                  <a:pt x="994282" y="615646"/>
                </a:lnTo>
                <a:lnTo>
                  <a:pt x="924178" y="627506"/>
                </a:lnTo>
                <a:lnTo>
                  <a:pt x="853888" y="635450"/>
                </a:lnTo>
                <a:lnTo>
                  <a:pt x="811225" y="637205"/>
                </a:lnTo>
                <a:lnTo>
                  <a:pt x="764554" y="637955"/>
                </a:lnTo>
                <a:lnTo>
                  <a:pt x="714625" y="638057"/>
                </a:lnTo>
                <a:lnTo>
                  <a:pt x="662191" y="637864"/>
                </a:lnTo>
                <a:lnTo>
                  <a:pt x="608004" y="637733"/>
                </a:lnTo>
                <a:lnTo>
                  <a:pt x="552816" y="638019"/>
                </a:lnTo>
                <a:lnTo>
                  <a:pt x="497378" y="639076"/>
                </a:lnTo>
                <a:lnTo>
                  <a:pt x="442443" y="641259"/>
                </a:lnTo>
                <a:lnTo>
                  <a:pt x="388762" y="644925"/>
                </a:lnTo>
                <a:lnTo>
                  <a:pt x="337087" y="650428"/>
                </a:lnTo>
                <a:lnTo>
                  <a:pt x="288171" y="658123"/>
                </a:lnTo>
                <a:lnTo>
                  <a:pt x="242765" y="668366"/>
                </a:lnTo>
                <a:lnTo>
                  <a:pt x="201621" y="681511"/>
                </a:lnTo>
                <a:lnTo>
                  <a:pt x="165491" y="697914"/>
                </a:lnTo>
                <a:lnTo>
                  <a:pt x="104970" y="748928"/>
                </a:lnTo>
                <a:lnTo>
                  <a:pt x="80249" y="787739"/>
                </a:lnTo>
                <a:lnTo>
                  <a:pt x="60394" y="833024"/>
                </a:lnTo>
                <a:lnTo>
                  <a:pt x="44835" y="883440"/>
                </a:lnTo>
                <a:lnTo>
                  <a:pt x="33000" y="937647"/>
                </a:lnTo>
                <a:lnTo>
                  <a:pt x="24320" y="994303"/>
                </a:lnTo>
                <a:lnTo>
                  <a:pt x="18224" y="1052068"/>
                </a:lnTo>
                <a:lnTo>
                  <a:pt x="14142" y="1109599"/>
                </a:lnTo>
                <a:lnTo>
                  <a:pt x="11504" y="1165555"/>
                </a:lnTo>
                <a:lnTo>
                  <a:pt x="9738" y="1218596"/>
                </a:lnTo>
                <a:lnTo>
                  <a:pt x="8275" y="1267379"/>
                </a:lnTo>
                <a:lnTo>
                  <a:pt x="6545" y="1310564"/>
                </a:lnTo>
                <a:lnTo>
                  <a:pt x="3976" y="1346810"/>
                </a:lnTo>
                <a:lnTo>
                  <a:pt x="0" y="13747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76044" y="2761487"/>
            <a:ext cx="397763" cy="18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22094" y="2750565"/>
            <a:ext cx="175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77795" y="1205483"/>
            <a:ext cx="396239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29080" y="797203"/>
            <a:ext cx="1384300" cy="59372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830"/>
              </a:spcBef>
            </a:pPr>
            <a:r>
              <a:rPr sz="1400" b="1" i="1" dirty="0">
                <a:latin typeface="Times New Roman"/>
                <a:cs typeface="Times New Roman"/>
              </a:rPr>
              <a:t>law mass of</a:t>
            </a:r>
            <a:r>
              <a:rPr sz="1400" b="1" i="1" spc="-12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action</a:t>
            </a:r>
            <a:endParaRPr sz="1400">
              <a:latin typeface="Times New Roman"/>
              <a:cs typeface="Times New Roman"/>
            </a:endParaRPr>
          </a:p>
          <a:p>
            <a:pPr marR="19685" algn="r">
              <a:lnSpc>
                <a:spcPct val="100000"/>
              </a:lnSpc>
              <a:spcBef>
                <a:spcPts val="62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84191" y="1205483"/>
            <a:ext cx="396239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785740" y="1182369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517648" y="2004059"/>
            <a:ext cx="512063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597023" y="1980945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517648" y="3386327"/>
            <a:ext cx="512063" cy="1950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597023" y="3363594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64919" y="3627119"/>
            <a:ext cx="1100328" cy="2331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343913" y="3596144"/>
            <a:ext cx="924560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00" spc="-5" dirty="0">
                <a:latin typeface="Times New Roman"/>
                <a:cs typeface="Times New Roman"/>
              </a:rPr>
              <a:t>N(E)(1-</a:t>
            </a:r>
            <a:r>
              <a:rPr sz="1250" i="1" spc="-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(E,T))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321308" y="1680971"/>
            <a:ext cx="1043940" cy="231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400302" y="1649615"/>
            <a:ext cx="734695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00" spc="-5" dirty="0">
                <a:latin typeface="Times New Roman"/>
                <a:cs typeface="Times New Roman"/>
              </a:rPr>
              <a:t>N(E)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50" i="1" spc="-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(E,T)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7301" y="2202814"/>
            <a:ext cx="372745" cy="146050"/>
          </a:xfrm>
          <a:custGeom>
            <a:avLst/>
            <a:gdLst/>
            <a:ahLst/>
            <a:cxnLst/>
            <a:rect l="l" t="t" r="r" b="b"/>
            <a:pathLst>
              <a:path w="372744" h="146050">
                <a:moveTo>
                  <a:pt x="298883" y="114378"/>
                </a:moveTo>
                <a:lnTo>
                  <a:pt x="287781" y="145796"/>
                </a:lnTo>
                <a:lnTo>
                  <a:pt x="372363" y="135254"/>
                </a:lnTo>
                <a:lnTo>
                  <a:pt x="356312" y="118618"/>
                </a:lnTo>
                <a:lnTo>
                  <a:pt x="310896" y="118618"/>
                </a:lnTo>
                <a:lnTo>
                  <a:pt x="298883" y="114378"/>
                </a:lnTo>
                <a:close/>
              </a:path>
              <a:path w="372744" h="146050">
                <a:moveTo>
                  <a:pt x="302066" y="105370"/>
                </a:moveTo>
                <a:lnTo>
                  <a:pt x="298883" y="114378"/>
                </a:lnTo>
                <a:lnTo>
                  <a:pt x="310896" y="118618"/>
                </a:lnTo>
                <a:lnTo>
                  <a:pt x="314071" y="109600"/>
                </a:lnTo>
                <a:lnTo>
                  <a:pt x="302066" y="105370"/>
                </a:lnTo>
                <a:close/>
              </a:path>
              <a:path w="372744" h="146050">
                <a:moveTo>
                  <a:pt x="313181" y="73914"/>
                </a:moveTo>
                <a:lnTo>
                  <a:pt x="302066" y="105370"/>
                </a:lnTo>
                <a:lnTo>
                  <a:pt x="314071" y="109600"/>
                </a:lnTo>
                <a:lnTo>
                  <a:pt x="310896" y="118618"/>
                </a:lnTo>
                <a:lnTo>
                  <a:pt x="356312" y="118618"/>
                </a:lnTo>
                <a:lnTo>
                  <a:pt x="313181" y="73914"/>
                </a:lnTo>
                <a:close/>
              </a:path>
              <a:path w="372744" h="146050">
                <a:moveTo>
                  <a:pt x="3048" y="0"/>
                </a:moveTo>
                <a:lnTo>
                  <a:pt x="0" y="8890"/>
                </a:lnTo>
                <a:lnTo>
                  <a:pt x="298883" y="114378"/>
                </a:lnTo>
                <a:lnTo>
                  <a:pt x="302066" y="10537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25776" y="3296284"/>
            <a:ext cx="339090" cy="289560"/>
          </a:xfrm>
          <a:custGeom>
            <a:avLst/>
            <a:gdLst/>
            <a:ahLst/>
            <a:cxnLst/>
            <a:rect l="l" t="t" r="r" b="b"/>
            <a:pathLst>
              <a:path w="339089" h="289560">
                <a:moveTo>
                  <a:pt x="277839" y="45706"/>
                </a:moveTo>
                <a:lnTo>
                  <a:pt x="0" y="282067"/>
                </a:lnTo>
                <a:lnTo>
                  <a:pt x="6096" y="289432"/>
                </a:lnTo>
                <a:lnTo>
                  <a:pt x="284027" y="52994"/>
                </a:lnTo>
                <a:lnTo>
                  <a:pt x="277839" y="45706"/>
                </a:lnTo>
                <a:close/>
              </a:path>
              <a:path w="339089" h="289560">
                <a:moveTo>
                  <a:pt x="322993" y="37465"/>
                </a:moveTo>
                <a:lnTo>
                  <a:pt x="287528" y="37465"/>
                </a:lnTo>
                <a:lnTo>
                  <a:pt x="293624" y="44830"/>
                </a:lnTo>
                <a:lnTo>
                  <a:pt x="284027" y="52994"/>
                </a:lnTo>
                <a:lnTo>
                  <a:pt x="305562" y="78358"/>
                </a:lnTo>
                <a:lnTo>
                  <a:pt x="322993" y="37465"/>
                </a:lnTo>
                <a:close/>
              </a:path>
              <a:path w="339089" h="289560">
                <a:moveTo>
                  <a:pt x="287528" y="37465"/>
                </a:moveTo>
                <a:lnTo>
                  <a:pt x="277839" y="45706"/>
                </a:lnTo>
                <a:lnTo>
                  <a:pt x="284027" y="52994"/>
                </a:lnTo>
                <a:lnTo>
                  <a:pt x="293624" y="44830"/>
                </a:lnTo>
                <a:lnTo>
                  <a:pt x="287528" y="37465"/>
                </a:lnTo>
                <a:close/>
              </a:path>
              <a:path w="339089" h="289560">
                <a:moveTo>
                  <a:pt x="338963" y="0"/>
                </a:moveTo>
                <a:lnTo>
                  <a:pt x="256286" y="20320"/>
                </a:lnTo>
                <a:lnTo>
                  <a:pt x="277839" y="45706"/>
                </a:lnTo>
                <a:lnTo>
                  <a:pt x="287528" y="37465"/>
                </a:lnTo>
                <a:lnTo>
                  <a:pt x="322993" y="37465"/>
                </a:lnTo>
                <a:lnTo>
                  <a:pt x="3389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60290" y="2313304"/>
            <a:ext cx="52705" cy="92075"/>
          </a:xfrm>
          <a:custGeom>
            <a:avLst/>
            <a:gdLst/>
            <a:ahLst/>
            <a:cxnLst/>
            <a:rect l="l" t="t" r="r" b="b"/>
            <a:pathLst>
              <a:path w="52704" h="92075">
                <a:moveTo>
                  <a:pt x="0" y="0"/>
                </a:moveTo>
                <a:lnTo>
                  <a:pt x="0" y="92075"/>
                </a:lnTo>
                <a:lnTo>
                  <a:pt x="11932" y="89402"/>
                </a:lnTo>
                <a:lnTo>
                  <a:pt x="29638" y="85836"/>
                </a:lnTo>
                <a:lnTo>
                  <a:pt x="45702" y="80055"/>
                </a:lnTo>
                <a:lnTo>
                  <a:pt x="52705" y="70738"/>
                </a:lnTo>
                <a:lnTo>
                  <a:pt x="48166" y="57096"/>
                </a:lnTo>
                <a:lnTo>
                  <a:pt x="36210" y="39989"/>
                </a:lnTo>
                <a:lnTo>
                  <a:pt x="19325" y="20572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60290" y="2313304"/>
            <a:ext cx="52705" cy="92075"/>
          </a:xfrm>
          <a:custGeom>
            <a:avLst/>
            <a:gdLst/>
            <a:ahLst/>
            <a:cxnLst/>
            <a:rect l="l" t="t" r="r" b="b"/>
            <a:pathLst>
              <a:path w="52704" h="92075">
                <a:moveTo>
                  <a:pt x="0" y="0"/>
                </a:moveTo>
                <a:lnTo>
                  <a:pt x="19325" y="20572"/>
                </a:lnTo>
                <a:lnTo>
                  <a:pt x="36210" y="39989"/>
                </a:lnTo>
                <a:lnTo>
                  <a:pt x="48166" y="57096"/>
                </a:lnTo>
                <a:lnTo>
                  <a:pt x="52705" y="70738"/>
                </a:lnTo>
                <a:lnTo>
                  <a:pt x="45702" y="80055"/>
                </a:lnTo>
                <a:lnTo>
                  <a:pt x="29638" y="85836"/>
                </a:lnTo>
                <a:lnTo>
                  <a:pt x="11932" y="89402"/>
                </a:lnTo>
                <a:lnTo>
                  <a:pt x="0" y="920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53304" y="3164839"/>
            <a:ext cx="81280" cy="417195"/>
          </a:xfrm>
          <a:custGeom>
            <a:avLst/>
            <a:gdLst/>
            <a:ahLst/>
            <a:cxnLst/>
            <a:rect l="l" t="t" r="r" b="b"/>
            <a:pathLst>
              <a:path w="81279" h="417195">
                <a:moveTo>
                  <a:pt x="0" y="0"/>
                </a:moveTo>
                <a:lnTo>
                  <a:pt x="0" y="417195"/>
                </a:lnTo>
                <a:lnTo>
                  <a:pt x="17258" y="363575"/>
                </a:lnTo>
                <a:lnTo>
                  <a:pt x="33830" y="310919"/>
                </a:lnTo>
                <a:lnTo>
                  <a:pt x="48999" y="260207"/>
                </a:lnTo>
                <a:lnTo>
                  <a:pt x="62045" y="212419"/>
                </a:lnTo>
                <a:lnTo>
                  <a:pt x="72253" y="168534"/>
                </a:lnTo>
                <a:lnTo>
                  <a:pt x="78903" y="129532"/>
                </a:lnTo>
                <a:lnTo>
                  <a:pt x="81280" y="96393"/>
                </a:lnTo>
                <a:lnTo>
                  <a:pt x="70490" y="54238"/>
                </a:lnTo>
                <a:lnTo>
                  <a:pt x="45735" y="28146"/>
                </a:lnTo>
                <a:lnTo>
                  <a:pt x="18432" y="12078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53304" y="3164839"/>
            <a:ext cx="81280" cy="417195"/>
          </a:xfrm>
          <a:custGeom>
            <a:avLst/>
            <a:gdLst/>
            <a:ahLst/>
            <a:cxnLst/>
            <a:rect l="l" t="t" r="r" b="b"/>
            <a:pathLst>
              <a:path w="81279" h="417195">
                <a:moveTo>
                  <a:pt x="0" y="417195"/>
                </a:moveTo>
                <a:lnTo>
                  <a:pt x="17258" y="363575"/>
                </a:lnTo>
                <a:lnTo>
                  <a:pt x="33830" y="310919"/>
                </a:lnTo>
                <a:lnTo>
                  <a:pt x="48999" y="260207"/>
                </a:lnTo>
                <a:lnTo>
                  <a:pt x="62045" y="212419"/>
                </a:lnTo>
                <a:lnTo>
                  <a:pt x="72253" y="168534"/>
                </a:lnTo>
                <a:lnTo>
                  <a:pt x="78903" y="129532"/>
                </a:lnTo>
                <a:lnTo>
                  <a:pt x="81280" y="96393"/>
                </a:lnTo>
                <a:lnTo>
                  <a:pt x="70490" y="54238"/>
                </a:lnTo>
                <a:lnTo>
                  <a:pt x="45735" y="28146"/>
                </a:lnTo>
                <a:lnTo>
                  <a:pt x="18432" y="12078"/>
                </a:lnTo>
                <a:lnTo>
                  <a:pt x="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82211" y="2144267"/>
            <a:ext cx="798576" cy="18287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4061840" y="2121153"/>
            <a:ext cx="600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Electrons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111752" y="3342131"/>
            <a:ext cx="597408" cy="1935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4191380" y="3319398"/>
            <a:ext cx="380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Holes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566284" y="3257549"/>
            <a:ext cx="216535" cy="76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584065" y="2275204"/>
            <a:ext cx="216535" cy="76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66588" y="2084831"/>
            <a:ext cx="397763" cy="1828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5624321" y="2073909"/>
            <a:ext cx="163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207135" y="2392679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207135" y="3179444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3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5038470"/>
            <a:ext cx="184912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No.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impurity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atom=N</a:t>
            </a:r>
            <a:r>
              <a:rPr sz="1350" baseline="-9259" dirty="0">
                <a:latin typeface="Times New Roman"/>
                <a:cs typeface="Times New Roman"/>
              </a:rPr>
              <a:t>D</a:t>
            </a:r>
            <a:endParaRPr sz="1350" baseline="-925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77334" y="3652461"/>
            <a:ext cx="27940" cy="15240"/>
          </a:xfrm>
          <a:custGeom>
            <a:avLst/>
            <a:gdLst/>
            <a:ahLst/>
            <a:cxnLst/>
            <a:rect l="l" t="t" r="r" b="b"/>
            <a:pathLst>
              <a:path w="27939" h="15239">
                <a:moveTo>
                  <a:pt x="0" y="14894"/>
                </a:moveTo>
                <a:lnTo>
                  <a:pt x="27656" y="0"/>
                </a:lnTo>
              </a:path>
            </a:pathLst>
          </a:custGeom>
          <a:ln w="861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04991" y="3656717"/>
            <a:ext cx="40640" cy="90805"/>
          </a:xfrm>
          <a:custGeom>
            <a:avLst/>
            <a:gdLst/>
            <a:ahLst/>
            <a:cxnLst/>
            <a:rect l="l" t="t" r="r" b="b"/>
            <a:pathLst>
              <a:path w="40639" h="90804">
                <a:moveTo>
                  <a:pt x="0" y="0"/>
                </a:moveTo>
                <a:lnTo>
                  <a:pt x="40117" y="90635"/>
                </a:lnTo>
              </a:path>
            </a:pathLst>
          </a:custGeom>
          <a:ln w="181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49564" y="3486515"/>
            <a:ext cx="53975" cy="260985"/>
          </a:xfrm>
          <a:custGeom>
            <a:avLst/>
            <a:gdLst/>
            <a:ahLst/>
            <a:cxnLst/>
            <a:rect l="l" t="t" r="r" b="b"/>
            <a:pathLst>
              <a:path w="53975" h="260985">
                <a:moveTo>
                  <a:pt x="0" y="260837"/>
                </a:moveTo>
                <a:lnTo>
                  <a:pt x="53502" y="0"/>
                </a:lnTo>
              </a:path>
            </a:pathLst>
          </a:custGeom>
          <a:ln w="89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03066" y="3486515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>
                <a:moveTo>
                  <a:pt x="0" y="0"/>
                </a:moveTo>
                <a:lnTo>
                  <a:pt x="504686" y="0"/>
                </a:lnTo>
              </a:path>
            </a:pathLst>
          </a:custGeom>
          <a:ln w="85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29080" y="901699"/>
            <a:ext cx="5306060" cy="2872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7865">
              <a:lnSpc>
                <a:spcPct val="100000"/>
              </a:lnSpc>
              <a:spcBef>
                <a:spcPts val="100"/>
              </a:spcBef>
            </a:pPr>
            <a:r>
              <a:rPr sz="2100" spc="-7" baseline="3968" dirty="0">
                <a:latin typeface="Times New Roman"/>
                <a:cs typeface="Times New Roman"/>
              </a:rPr>
              <a:t>thermally-generated</a:t>
            </a:r>
            <a:r>
              <a:rPr sz="2100" baseline="3968" dirty="0">
                <a:latin typeface="Times New Roman"/>
                <a:cs typeface="Times New Roman"/>
              </a:rPr>
              <a:t> </a:t>
            </a:r>
            <a:r>
              <a:rPr sz="2100" b="1" i="1" spc="-7" baseline="3968" dirty="0">
                <a:latin typeface="Times New Roman"/>
                <a:cs typeface="Times New Roman"/>
              </a:rPr>
              <a:t>(n</a:t>
            </a:r>
            <a:r>
              <a:rPr sz="900" b="1" i="1" spc="-5" dirty="0">
                <a:latin typeface="Times New Roman"/>
                <a:cs typeface="Times New Roman"/>
              </a:rPr>
              <a:t>i</a:t>
            </a:r>
            <a:r>
              <a:rPr sz="2100" b="1" i="1" spc="-7" baseline="3968" dirty="0">
                <a:latin typeface="Times New Roman"/>
                <a:cs typeface="Times New Roman"/>
              </a:rPr>
              <a:t>)</a:t>
            </a:r>
            <a:endParaRPr sz="2100" baseline="3968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Calculate the number </a:t>
            </a:r>
            <a:r>
              <a:rPr sz="1400" dirty="0">
                <a:latin typeface="Times New Roman"/>
                <a:cs typeface="Times New Roman"/>
              </a:rPr>
              <a:t>of free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pure silicon </a:t>
            </a:r>
            <a:r>
              <a:rPr sz="1400" dirty="0">
                <a:latin typeface="Times New Roman"/>
                <a:cs typeface="Times New Roman"/>
              </a:rPr>
              <a:t>at ordinary  </a:t>
            </a:r>
            <a:r>
              <a:rPr sz="1400" spc="-5" dirty="0">
                <a:latin typeface="Times New Roman"/>
                <a:cs typeface="Times New Roman"/>
              </a:rPr>
              <a:t>temperatures.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one silicon atom </a:t>
            </a:r>
            <a:r>
              <a:rPr sz="1400" dirty="0">
                <a:latin typeface="Times New Roman"/>
                <a:cs typeface="Times New Roman"/>
              </a:rPr>
              <a:t>out of </a:t>
            </a:r>
            <a:r>
              <a:rPr sz="1400" spc="-5" dirty="0">
                <a:latin typeface="Times New Roman"/>
                <a:cs typeface="Times New Roman"/>
              </a:rPr>
              <a:t>every million </a:t>
            </a:r>
            <a:r>
              <a:rPr sz="1400" spc="-10" dirty="0">
                <a:latin typeface="Times New Roman"/>
                <a:cs typeface="Times New Roman"/>
              </a:rPr>
              <a:t>atoms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replaced </a:t>
            </a:r>
            <a:r>
              <a:rPr sz="1400" dirty="0">
                <a:latin typeface="Times New Roman"/>
                <a:cs typeface="Times New Roman"/>
              </a:rPr>
              <a:t>by  an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arsenic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atom,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how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many</a:t>
            </a:r>
            <a:r>
              <a:rPr sz="1400" spc="1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free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r>
              <a:rPr sz="1400" spc="17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1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cubic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meter</a:t>
            </a:r>
            <a:r>
              <a:rPr sz="1400" spc="1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there?</a:t>
            </a:r>
            <a:r>
              <a:rPr sz="1400" spc="1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density 2.33×10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spc="-10" dirty="0">
                <a:latin typeface="Times New Roman"/>
                <a:cs typeface="Times New Roman"/>
              </a:rPr>
              <a:t>kg/m</a:t>
            </a:r>
            <a:r>
              <a:rPr sz="1350" spc="-15" baseline="30864" dirty="0">
                <a:latin typeface="Times New Roman"/>
                <a:cs typeface="Times New Roman"/>
              </a:rPr>
              <a:t>3</a:t>
            </a:r>
            <a:r>
              <a:rPr sz="1400" spc="-1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atomic weight </a:t>
            </a:r>
            <a:r>
              <a:rPr sz="1400" dirty="0">
                <a:latin typeface="Times New Roman"/>
                <a:cs typeface="Times New Roman"/>
              </a:rPr>
              <a:t>28.086,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350" baseline="-9259" dirty="0">
                <a:latin typeface="Times New Roman"/>
                <a:cs typeface="Times New Roman"/>
              </a:rPr>
              <a:t>g</a:t>
            </a:r>
            <a:r>
              <a:rPr sz="1400" dirty="0">
                <a:latin typeface="Times New Roman"/>
                <a:cs typeface="Times New Roman"/>
              </a:rPr>
              <a:t>=1.1eV.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marL="554990">
              <a:lnSpc>
                <a:spcPts val="1545"/>
              </a:lnSpc>
              <a:tabLst>
                <a:tab pos="1097280" algn="l"/>
                <a:tab pos="160909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n</a:t>
            </a:r>
            <a:r>
              <a:rPr sz="1650" i="1" spc="40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	</a:t>
            </a:r>
            <a:r>
              <a:rPr sz="1650" i="1" spc="45" dirty="0">
                <a:latin typeface="Times New Roman"/>
                <a:cs typeface="Times New Roman"/>
              </a:rPr>
              <a:t>N</a:t>
            </a:r>
            <a:r>
              <a:rPr sz="1650" i="1" spc="29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N	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i="1" spc="45" dirty="0">
                <a:latin typeface="Times New Roman"/>
                <a:cs typeface="Times New Roman"/>
              </a:rPr>
              <a:t>Eg</a:t>
            </a:r>
            <a:r>
              <a:rPr sz="1650" i="1" spc="-5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2</a:t>
            </a:r>
            <a:r>
              <a:rPr sz="1650" i="1" spc="55" dirty="0">
                <a:latin typeface="Times New Roman"/>
                <a:cs typeface="Times New Roman"/>
              </a:rPr>
              <a:t>kT</a:t>
            </a:r>
            <a:r>
              <a:rPr sz="1650" i="1" spc="-26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1.46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16</a:t>
            </a:r>
            <a:r>
              <a:rPr sz="1425" spc="209" baseline="43859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0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  <a:p>
            <a:pPr marL="657225">
              <a:lnSpc>
                <a:spcPts val="705"/>
              </a:lnSpc>
              <a:tabLst>
                <a:tab pos="1253490" algn="l"/>
                <a:tab pos="1488440" algn="l"/>
              </a:tabLst>
            </a:pPr>
            <a:r>
              <a:rPr sz="950" i="1" spc="15" dirty="0">
                <a:latin typeface="Times New Roman"/>
                <a:cs typeface="Times New Roman"/>
              </a:rPr>
              <a:t>i	</a:t>
            </a:r>
            <a:r>
              <a:rPr sz="950" i="1" spc="20" dirty="0">
                <a:latin typeface="Times New Roman"/>
                <a:cs typeface="Times New Roman"/>
              </a:rPr>
              <a:t>v	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94938" y="4199178"/>
            <a:ext cx="129032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2227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Density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81587" y="4373378"/>
            <a:ext cx="2896870" cy="4470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45134" marR="5080" indent="-433070">
              <a:lnSpc>
                <a:spcPct val="66400"/>
              </a:lnSpc>
              <a:spcBef>
                <a:spcPts val="785"/>
              </a:spcBef>
              <a:tabLst>
                <a:tab pos="592455" algn="l"/>
                <a:tab pos="167830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</a:t>
            </a:r>
            <a:r>
              <a:rPr sz="1650" i="1" spc="12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2475" u="sng" spc="75" baseline="2020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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5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r>
              <a:rPr sz="1425" spc="112" baseline="43859" dirty="0">
                <a:latin typeface="Times New Roman"/>
                <a:cs typeface="Times New Roman"/>
              </a:rPr>
              <a:t>28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  </a:t>
            </a:r>
            <a:r>
              <a:rPr sz="1650" i="1" spc="35" dirty="0">
                <a:latin typeface="Times New Roman"/>
                <a:cs typeface="Times New Roman"/>
              </a:rPr>
              <a:t>Atomicweight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52831" y="6647615"/>
            <a:ext cx="9080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791" y="6072039"/>
            <a:ext cx="3079115" cy="6731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20"/>
              </a:spcBef>
              <a:tabLst>
                <a:tab pos="742950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n </a:t>
            </a:r>
            <a:r>
              <a:rPr sz="1650" i="1" spc="12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5" dirty="0">
                <a:latin typeface="Symbol"/>
                <a:cs typeface="Symbol"/>
              </a:rPr>
              <a:t>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n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5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r>
              <a:rPr sz="1425" spc="112" baseline="43859" dirty="0">
                <a:latin typeface="Times New Roman"/>
                <a:cs typeface="Times New Roman"/>
              </a:rPr>
              <a:t>22</a:t>
            </a:r>
            <a:r>
              <a:rPr sz="1425" spc="232" baseline="43859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</a:t>
            </a:r>
            <a:r>
              <a:rPr sz="1650" spc="60" dirty="0">
                <a:latin typeface="Times New Roman"/>
                <a:cs typeface="Times New Roman"/>
              </a:rPr>
              <a:t>1.467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Times New Roman"/>
                <a:cs typeface="Times New Roman"/>
              </a:rPr>
              <a:t>16</a:t>
            </a:r>
            <a:endParaRPr sz="1425" baseline="43859">
              <a:latin typeface="Times New Roman"/>
              <a:cs typeface="Times New Roman"/>
            </a:endParaRPr>
          </a:p>
          <a:p>
            <a:pPr marL="117475">
              <a:lnSpc>
                <a:spcPts val="875"/>
              </a:lnSpc>
              <a:tabLst>
                <a:tab pos="589280" algn="l"/>
                <a:tab pos="1007110" algn="l"/>
              </a:tabLst>
            </a:pPr>
            <a:r>
              <a:rPr sz="950" i="1" spc="35" dirty="0">
                <a:latin typeface="Times New Roman"/>
                <a:cs typeface="Times New Roman"/>
              </a:rPr>
              <a:t>n	</a:t>
            </a:r>
            <a:r>
              <a:rPr sz="950" i="1" spc="50" dirty="0">
                <a:latin typeface="Times New Roman"/>
                <a:cs typeface="Times New Roman"/>
              </a:rPr>
              <a:t>D	</a:t>
            </a:r>
            <a:r>
              <a:rPr sz="950" i="1" spc="20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50" i="1" spc="50" dirty="0">
                <a:latin typeface="Times New Roman"/>
                <a:cs typeface="Times New Roman"/>
              </a:rPr>
              <a:t>n</a:t>
            </a:r>
            <a:r>
              <a:rPr sz="1650" i="1" spc="1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10</a:t>
            </a:r>
            <a:r>
              <a:rPr sz="1425" spc="22" baseline="43859" dirty="0">
                <a:latin typeface="Times New Roman"/>
                <a:cs typeface="Times New Roman"/>
              </a:rPr>
              <a:t>16 </a:t>
            </a:r>
            <a:r>
              <a:rPr sz="1650" spc="70" dirty="0">
                <a:latin typeface="Times New Roman"/>
                <a:cs typeface="Times New Roman"/>
              </a:rPr>
              <a:t>(5</a:t>
            </a:r>
            <a:r>
              <a:rPr sz="1650" spc="70" dirty="0">
                <a:latin typeface="Symbol"/>
                <a:cs typeface="Symbol"/>
              </a:rPr>
              <a:t></a:t>
            </a:r>
            <a:r>
              <a:rPr sz="1650" spc="70" dirty="0">
                <a:latin typeface="Times New Roman"/>
                <a:cs typeface="Times New Roman"/>
              </a:rPr>
              <a:t>10</a:t>
            </a:r>
            <a:r>
              <a:rPr sz="1425" spc="104" baseline="43859" dirty="0">
                <a:latin typeface="Times New Roman"/>
                <a:cs typeface="Times New Roman"/>
              </a:rPr>
              <a:t>6 </a:t>
            </a:r>
            <a:r>
              <a:rPr sz="1650" spc="55" dirty="0">
                <a:latin typeface="Symbol"/>
                <a:cs typeface="Symbol"/>
              </a:rPr>
              <a:t></a:t>
            </a:r>
            <a:r>
              <a:rPr sz="1650" spc="55" dirty="0">
                <a:latin typeface="Times New Roman"/>
                <a:cs typeface="Times New Roman"/>
              </a:rPr>
              <a:t>1.467) </a:t>
            </a: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5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r>
              <a:rPr sz="1425" spc="112" baseline="43859" dirty="0">
                <a:latin typeface="Times New Roman"/>
                <a:cs typeface="Times New Roman"/>
              </a:rPr>
              <a:t>22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032270" y="5668415"/>
            <a:ext cx="641350" cy="0"/>
          </a:xfrm>
          <a:custGeom>
            <a:avLst/>
            <a:gdLst/>
            <a:ahLst/>
            <a:cxnLst/>
            <a:rect l="l" t="t" r="r" b="b"/>
            <a:pathLst>
              <a:path w="641350">
                <a:moveTo>
                  <a:pt x="0" y="0"/>
                </a:moveTo>
                <a:lnTo>
                  <a:pt x="641078" y="0"/>
                </a:lnTo>
              </a:path>
            </a:pathLst>
          </a:custGeom>
          <a:ln w="85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798659" y="5491760"/>
            <a:ext cx="89535" cy="1727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2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68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357902" y="5491760"/>
            <a:ext cx="154940" cy="1727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30" dirty="0">
                <a:latin typeface="Times New Roman"/>
                <a:cs typeface="Times New Roman"/>
              </a:rPr>
              <a:t>22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79396" y="5663790"/>
            <a:ext cx="30988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-15" dirty="0">
                <a:latin typeface="Times New Roman"/>
                <a:cs typeface="Times New Roman"/>
              </a:rPr>
              <a:t>0</a:t>
            </a:r>
            <a:r>
              <a:rPr sz="1425" spc="37" baseline="43859" dirty="0">
                <a:latin typeface="Times New Roman"/>
                <a:cs typeface="Times New Roman"/>
              </a:rPr>
              <a:t>6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85665" y="5679749"/>
            <a:ext cx="118110" cy="1727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4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16751" y="5497965"/>
            <a:ext cx="110553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33755" algn="l"/>
              </a:tabLst>
            </a:pP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spc="100" dirty="0">
                <a:latin typeface="Times New Roman"/>
                <a:cs typeface="Times New Roman"/>
              </a:rPr>
              <a:t>5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100" dirty="0">
                <a:latin typeface="Times New Roman"/>
                <a:cs typeface="Times New Roman"/>
              </a:rPr>
              <a:t>10	</a:t>
            </a:r>
            <a:r>
              <a:rPr sz="1650" spc="20" dirty="0">
                <a:latin typeface="Times New Roman"/>
                <a:cs typeface="Times New Roman"/>
              </a:rPr>
              <a:t>/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27582" y="5364113"/>
            <a:ext cx="63436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185" dirty="0">
                <a:latin typeface="Times New Roman"/>
                <a:cs typeface="Times New Roman"/>
              </a:rPr>
              <a:t>5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5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28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26285" y="5497965"/>
            <a:ext cx="467359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34010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7083932"/>
            <a:ext cx="5304790" cy="2524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Calculate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number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holes</a:t>
            </a:r>
            <a:r>
              <a:rPr sz="1400" spc="1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silicon</a:t>
            </a:r>
            <a:r>
              <a:rPr sz="1400" spc="8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if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Fermi</a:t>
            </a:r>
            <a:r>
              <a:rPr sz="1400" spc="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energy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0.25 below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conduction. At T=300K,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value of N</a:t>
            </a:r>
            <a:r>
              <a:rPr sz="1350" spc="-7" baseline="-9259" dirty="0">
                <a:latin typeface="Times New Roman"/>
                <a:cs typeface="Times New Roman"/>
              </a:rPr>
              <a:t>c</a:t>
            </a:r>
            <a:r>
              <a:rPr sz="1400" spc="-5" dirty="0">
                <a:latin typeface="Times New Roman"/>
                <a:cs typeface="Times New Roman"/>
              </a:rPr>
              <a:t>=2.8×10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v</a:t>
            </a:r>
            <a:r>
              <a:rPr sz="1400" spc="-5" dirty="0">
                <a:latin typeface="Times New Roman"/>
                <a:cs typeface="Times New Roman"/>
              </a:rPr>
              <a:t>=1.04×10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 marR="9525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the bandgap </a:t>
            </a:r>
            <a:r>
              <a:rPr sz="1400" dirty="0">
                <a:latin typeface="Times New Roman"/>
                <a:cs typeface="Times New Roman"/>
              </a:rPr>
              <a:t>energy of </a:t>
            </a:r>
            <a:r>
              <a:rPr sz="1400" spc="-5" dirty="0">
                <a:latin typeface="Times New Roman"/>
                <a:cs typeface="Times New Roman"/>
              </a:rPr>
              <a:t>silicon is 1.12 then the Fermi level will 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0.87 </a:t>
            </a:r>
            <a:r>
              <a:rPr sz="1400" dirty="0">
                <a:latin typeface="Times New Roman"/>
                <a:cs typeface="Times New Roman"/>
              </a:rPr>
              <a:t>eV </a:t>
            </a:r>
            <a:r>
              <a:rPr sz="1400" spc="-5" dirty="0">
                <a:latin typeface="Times New Roman"/>
                <a:cs typeface="Times New Roman"/>
              </a:rPr>
              <a:t>above E</a:t>
            </a:r>
            <a:r>
              <a:rPr sz="1350" spc="-7" baseline="-9259" dirty="0">
                <a:latin typeface="Times New Roman"/>
                <a:cs typeface="Times New Roman"/>
              </a:rPr>
              <a:t>v</a:t>
            </a:r>
            <a:endParaRPr sz="1350" baseline="-925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1002665">
              <a:lnSpc>
                <a:spcPct val="100000"/>
              </a:lnSpc>
              <a:spcBef>
                <a:spcPts val="5"/>
              </a:spcBef>
            </a:pPr>
            <a:r>
              <a:rPr sz="1650" i="1" spc="45" dirty="0">
                <a:latin typeface="Times New Roman"/>
                <a:cs typeface="Times New Roman"/>
              </a:rPr>
              <a:t>n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c 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i="1" spc="67" baseline="-23391" dirty="0">
                <a:latin typeface="Times New Roman"/>
                <a:cs typeface="Times New Roman"/>
              </a:rPr>
              <a:t>c 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E</a:t>
            </a:r>
            <a:r>
              <a:rPr sz="1425" i="1" spc="82" baseline="-23391" dirty="0">
                <a:latin typeface="Times New Roman"/>
                <a:cs typeface="Times New Roman"/>
              </a:rPr>
              <a:t>F </a:t>
            </a:r>
            <a:r>
              <a:rPr sz="1650" spc="30" dirty="0">
                <a:latin typeface="Times New Roman"/>
                <a:cs typeface="Times New Roman"/>
              </a:rPr>
              <a:t>)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330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4985486"/>
            <a:ext cx="900430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045" marR="5080" indent="-220979" algn="just">
              <a:lnSpc>
                <a:spcPct val="1436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&gt;&gt;N</a:t>
            </a:r>
            <a:r>
              <a:rPr sz="1350" spc="-7" baseline="-9259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&gt;&gt;N</a:t>
            </a:r>
            <a:r>
              <a:rPr sz="1350" spc="-7" baseline="-9259" dirty="0">
                <a:latin typeface="Times New Roman"/>
                <a:cs typeface="Times New Roman"/>
              </a:rPr>
              <a:t>D 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endParaRPr sz="1350" baseline="-9259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57398" y="4985486"/>
            <a:ext cx="637540" cy="944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860">
              <a:lnSpc>
                <a:spcPct val="1436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n-type  p-type  intrinsic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7503032"/>
            <a:ext cx="419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And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31135" y="7853933"/>
            <a:ext cx="1027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Then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n-type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8730233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if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83535" y="9080753"/>
            <a:ext cx="1027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Then </a:t>
            </a:r>
            <a:r>
              <a:rPr sz="120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p-type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1857" y="6574922"/>
            <a:ext cx="10668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55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5997320"/>
            <a:ext cx="2908300" cy="6750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Neutrality Base: </a:t>
            </a:r>
            <a:r>
              <a:rPr sz="1400" dirty="0">
                <a:latin typeface="Times New Roman"/>
                <a:cs typeface="Times New Roman"/>
              </a:rPr>
              <a:t>+ve charge= </a:t>
            </a:r>
            <a:r>
              <a:rPr sz="1400" spc="-5" dirty="0">
                <a:latin typeface="Times New Roman"/>
                <a:cs typeface="Times New Roman"/>
              </a:rPr>
              <a:t>-ve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charge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67945" algn="ctr">
              <a:lnSpc>
                <a:spcPct val="100000"/>
              </a:lnSpc>
            </a:pPr>
            <a:r>
              <a:rPr sz="1650" i="1" spc="65" dirty="0">
                <a:latin typeface="Times New Roman"/>
                <a:cs typeface="Times New Roman"/>
              </a:rPr>
              <a:t>p</a:t>
            </a:r>
            <a:r>
              <a:rPr sz="1650" i="1" spc="-110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Symbol"/>
                <a:cs typeface="Symbol"/>
              </a:rPr>
              <a:t>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</a:t>
            </a:r>
            <a:r>
              <a:rPr sz="1650" i="1" spc="-225" dirty="0">
                <a:latin typeface="Times New Roman"/>
                <a:cs typeface="Times New Roman"/>
              </a:rPr>
              <a:t> </a:t>
            </a:r>
            <a:r>
              <a:rPr sz="1425" spc="75" baseline="43859" dirty="0">
                <a:latin typeface="Symbol"/>
                <a:cs typeface="Symbol"/>
              </a:rPr>
              <a:t></a:t>
            </a:r>
            <a:r>
              <a:rPr sz="1425" spc="172" baseline="43859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Symbol"/>
                <a:cs typeface="Symbol"/>
              </a:rPr>
              <a:t></a:t>
            </a:r>
            <a:r>
              <a:rPr sz="1650" spc="-7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r>
              <a:rPr sz="1650" i="1" spc="-130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Symbol"/>
                <a:cs typeface="Symbol"/>
              </a:rPr>
              <a:t>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</a:t>
            </a:r>
            <a:r>
              <a:rPr sz="1650" i="1" spc="-225" dirty="0">
                <a:latin typeface="Times New Roman"/>
                <a:cs typeface="Times New Roman"/>
              </a:rPr>
              <a:t> </a:t>
            </a:r>
            <a:r>
              <a:rPr sz="1425" spc="75" baseline="43859" dirty="0">
                <a:latin typeface="Symbol"/>
                <a:cs typeface="Symbol"/>
              </a:rPr>
              <a:t></a:t>
            </a:r>
            <a:endParaRPr sz="1425" baseline="43859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08686" y="6665690"/>
            <a:ext cx="93980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spc="30" dirty="0">
                <a:latin typeface="Times New Roman"/>
                <a:cs typeface="Times New Roman"/>
              </a:rPr>
              <a:t>D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44725" y="7144509"/>
            <a:ext cx="60325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42706" y="6964208"/>
            <a:ext cx="67945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425" spc="89" baseline="43859" dirty="0">
                <a:latin typeface="Times New Roman"/>
                <a:cs typeface="Times New Roman"/>
              </a:rPr>
              <a:t>2 </a:t>
            </a:r>
            <a:r>
              <a:rPr sz="1650" spc="15" dirty="0">
                <a:latin typeface="Symbol"/>
                <a:cs typeface="Symbol"/>
              </a:rPr>
              <a:t></a:t>
            </a:r>
            <a:r>
              <a:rPr sz="1650" spc="-140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08986" y="781786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03026" y="781786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47149" y="7995854"/>
            <a:ext cx="6223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2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82645" y="7995854"/>
            <a:ext cx="10668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55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92574" y="7995854"/>
            <a:ext cx="12128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6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32621" y="7811362"/>
            <a:ext cx="125285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26390" algn="l"/>
                <a:tab pos="838835" algn="l"/>
              </a:tabLst>
            </a:pP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75" dirty="0">
                <a:latin typeface="Symbol"/>
                <a:cs typeface="Symbol"/>
              </a:rPr>
              <a:t>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</a:t>
            </a:r>
            <a:r>
              <a:rPr sz="1650" spc="-12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97740" y="8234263"/>
            <a:ext cx="595630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02920" algn="l"/>
              </a:tabLst>
            </a:pPr>
            <a:r>
              <a:rPr sz="950" i="1" spc="50" dirty="0">
                <a:latin typeface="Times New Roman"/>
                <a:cs typeface="Times New Roman"/>
              </a:rPr>
              <a:t>D	</a:t>
            </a:r>
            <a:r>
              <a:rPr sz="950" i="1" spc="40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25629" y="8234263"/>
            <a:ext cx="90805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051856" y="8052124"/>
            <a:ext cx="344170" cy="2794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2245" indent="-169545">
              <a:lnSpc>
                <a:spcPct val="100000"/>
              </a:lnSpc>
              <a:spcBef>
                <a:spcPts val="110"/>
              </a:spcBef>
              <a:buFont typeface="Symbol"/>
              <a:buChar char=""/>
              <a:tabLst>
                <a:tab pos="18288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20520" y="8052124"/>
            <a:ext cx="591185" cy="2794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50" dirty="0">
                <a:latin typeface="Times New Roman"/>
                <a:cs typeface="Times New Roman"/>
              </a:rPr>
              <a:t>n </a:t>
            </a: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1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58753" y="9384345"/>
            <a:ext cx="1187450" cy="351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705"/>
              </a:lnSpc>
              <a:spcBef>
                <a:spcPts val="90"/>
              </a:spcBef>
              <a:tabLst>
                <a:tab pos="270510" algn="l"/>
                <a:tab pos="75184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p	</a:t>
            </a:r>
            <a:r>
              <a:rPr sz="1650" spc="25" dirty="0">
                <a:latin typeface="Symbol"/>
                <a:cs typeface="Symbol"/>
              </a:rPr>
              <a:t>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	</a:t>
            </a: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-3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135890">
              <a:lnSpc>
                <a:spcPts val="865"/>
              </a:lnSpc>
              <a:tabLst>
                <a:tab pos="617220" algn="l"/>
                <a:tab pos="108331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p	</a:t>
            </a:r>
            <a:r>
              <a:rPr sz="950" i="1" spc="25" dirty="0">
                <a:latin typeface="Times New Roman"/>
                <a:cs typeface="Times New Roman"/>
              </a:rPr>
              <a:t>A	</a:t>
            </a:r>
            <a:r>
              <a:rPr sz="950" i="1" spc="3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443135" y="902182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34587" y="902182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2677874" y="9199814"/>
            <a:ext cx="6286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2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69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2094651" y="9199814"/>
            <a:ext cx="12192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7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31959" y="9199814"/>
            <a:ext cx="106680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55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66471" y="9015322"/>
            <a:ext cx="1250950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11150" algn="l"/>
                <a:tab pos="836294" algn="l"/>
              </a:tabLst>
            </a:pPr>
            <a:r>
              <a:rPr sz="1650" i="1" spc="95" dirty="0">
                <a:latin typeface="Times New Roman"/>
                <a:cs typeface="Times New Roman"/>
              </a:rPr>
              <a:t>N	</a:t>
            </a:r>
            <a:r>
              <a:rPr sz="1650" spc="80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95" dirty="0">
                <a:latin typeface="Times New Roman"/>
                <a:cs typeface="Times New Roman"/>
              </a:rPr>
              <a:t>N	</a:t>
            </a:r>
            <a:r>
              <a:rPr sz="1650" spc="45" dirty="0">
                <a:latin typeface="Symbol"/>
                <a:cs typeface="Symbol"/>
              </a:rPr>
              <a:t></a:t>
            </a:r>
            <a:r>
              <a:rPr sz="1650" spc="-135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1202760" y="913979"/>
            <a:ext cx="4398645" cy="8978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i="1" spc="45" dirty="0">
                <a:latin typeface="Times New Roman"/>
                <a:cs typeface="Times New Roman"/>
              </a:rPr>
              <a:t>n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spc="50" dirty="0">
                <a:latin typeface="Symbol"/>
                <a:cs typeface="Symbol"/>
              </a:rPr>
              <a:t></a:t>
            </a:r>
            <a:r>
              <a:rPr spc="-40" dirty="0"/>
              <a:t> </a:t>
            </a:r>
            <a:r>
              <a:rPr sz="2650" spc="-425" dirty="0">
                <a:latin typeface="Symbol"/>
                <a:cs typeface="Symbol"/>
              </a:rPr>
              <a:t></a:t>
            </a:r>
            <a:r>
              <a:rPr spc="30" dirty="0"/>
              <a:t>2</a:t>
            </a:r>
            <a:r>
              <a:rPr spc="10" dirty="0"/>
              <a:t>.</a:t>
            </a:r>
            <a:r>
              <a:rPr spc="180" dirty="0"/>
              <a:t>8</a:t>
            </a:r>
            <a:r>
              <a:rPr spc="100" dirty="0">
                <a:latin typeface="Symbol"/>
                <a:cs typeface="Symbol"/>
              </a:rPr>
              <a:t></a:t>
            </a:r>
            <a:r>
              <a:rPr spc="85" dirty="0"/>
              <a:t>1</a:t>
            </a:r>
            <a:r>
              <a:rPr spc="25" dirty="0"/>
              <a:t>0</a:t>
            </a:r>
            <a:r>
              <a:rPr sz="1425" spc="44" baseline="43859" dirty="0"/>
              <a:t>25</a:t>
            </a:r>
            <a:r>
              <a:rPr sz="1425" spc="-52" baseline="43859" dirty="0"/>
              <a:t> </a:t>
            </a:r>
            <a:r>
              <a:rPr sz="2650" spc="-345" dirty="0">
                <a:latin typeface="Symbol"/>
                <a:cs typeface="Symbol"/>
              </a:rPr>
              <a:t></a:t>
            </a:r>
            <a:r>
              <a:rPr sz="1650" spc="80" dirty="0"/>
              <a:t>e</a:t>
            </a:r>
            <a:r>
              <a:rPr sz="1650" spc="-15" dirty="0"/>
              <a:t>x</a:t>
            </a:r>
            <a:r>
              <a:rPr sz="1650" spc="-10" dirty="0"/>
              <a:t>p</a:t>
            </a:r>
            <a:r>
              <a:rPr sz="1650" spc="85" dirty="0"/>
              <a:t>(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30" dirty="0"/>
              <a:t>(0</a:t>
            </a:r>
            <a:r>
              <a:rPr sz="1650" spc="10" dirty="0"/>
              <a:t>.</a:t>
            </a:r>
            <a:r>
              <a:rPr sz="1650" spc="85" dirty="0"/>
              <a:t>2</a:t>
            </a:r>
            <a:r>
              <a:rPr sz="1650" spc="-55" dirty="0"/>
              <a:t>5</a:t>
            </a:r>
            <a:r>
              <a:rPr sz="1650" spc="30" dirty="0"/>
              <a:t>)</a:t>
            </a:r>
            <a:r>
              <a:rPr sz="1650" spc="-195" dirty="0"/>
              <a:t> </a:t>
            </a:r>
            <a:r>
              <a:rPr sz="1650" spc="25" dirty="0"/>
              <a:t>/</a:t>
            </a:r>
            <a:r>
              <a:rPr sz="1650" spc="-175" dirty="0"/>
              <a:t> </a:t>
            </a:r>
            <a:r>
              <a:rPr sz="1650" spc="25" dirty="0"/>
              <a:t>0</a:t>
            </a:r>
            <a:r>
              <a:rPr sz="1650" spc="10" dirty="0"/>
              <a:t>.</a:t>
            </a:r>
            <a:r>
              <a:rPr sz="1650" spc="85" dirty="0"/>
              <a:t>0</a:t>
            </a:r>
            <a:r>
              <a:rPr sz="1650" spc="90" dirty="0"/>
              <a:t>2</a:t>
            </a:r>
            <a:r>
              <a:rPr sz="1650" spc="85" dirty="0"/>
              <a:t>5</a:t>
            </a:r>
            <a:r>
              <a:rPr sz="1650" spc="-140" dirty="0"/>
              <a:t>9</a:t>
            </a:r>
            <a:r>
              <a:rPr sz="1650" spc="30" dirty="0"/>
              <a:t>)</a:t>
            </a:r>
            <a:r>
              <a:rPr sz="1650" spc="-25" dirty="0"/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210" dirty="0"/>
              <a:t> </a:t>
            </a:r>
            <a:r>
              <a:rPr sz="1650" spc="30" dirty="0"/>
              <a:t>1</a:t>
            </a:r>
            <a:r>
              <a:rPr sz="1650" spc="10" dirty="0"/>
              <a:t>.</a:t>
            </a:r>
            <a:r>
              <a:rPr sz="1650" spc="180" dirty="0"/>
              <a:t>8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85" dirty="0"/>
              <a:t>1</a:t>
            </a:r>
            <a:r>
              <a:rPr sz="1650" spc="-85" dirty="0"/>
              <a:t>0</a:t>
            </a:r>
            <a:r>
              <a:rPr sz="1425" spc="44" baseline="43859" dirty="0"/>
              <a:t>19</a:t>
            </a:r>
            <a:r>
              <a:rPr sz="1425" spc="-75" baseline="43859" dirty="0"/>
              <a:t> </a:t>
            </a:r>
            <a:r>
              <a:rPr sz="1650" i="1" spc="120" dirty="0">
                <a:latin typeface="Times New Roman"/>
                <a:cs typeface="Times New Roman"/>
              </a:rPr>
              <a:t>m</a:t>
            </a:r>
            <a:r>
              <a:rPr sz="1425" spc="30" baseline="43859" dirty="0">
                <a:latin typeface="Symbol"/>
                <a:cs typeface="Symbol"/>
              </a:rPr>
              <a:t></a:t>
            </a:r>
            <a:r>
              <a:rPr sz="1425" spc="44" baseline="43859" dirty="0"/>
              <a:t>3</a:t>
            </a:r>
            <a:endParaRPr sz="1425" baseline="43859">
              <a:latin typeface="Symbol"/>
              <a:cs typeface="Symbol"/>
            </a:endParaRPr>
          </a:p>
          <a:p>
            <a:pPr marL="39370">
              <a:lnSpc>
                <a:spcPct val="100000"/>
              </a:lnSpc>
              <a:spcBef>
                <a:spcPts val="1714"/>
              </a:spcBef>
            </a:pPr>
            <a:r>
              <a:rPr i="1" spc="40" dirty="0">
                <a:latin typeface="Times New Roman"/>
                <a:cs typeface="Times New Roman"/>
              </a:rPr>
              <a:t>p</a:t>
            </a:r>
            <a:r>
              <a:rPr i="1" spc="10" dirty="0">
                <a:latin typeface="Times New Roman"/>
                <a:cs typeface="Times New Roman"/>
              </a:rPr>
              <a:t> </a:t>
            </a:r>
            <a:r>
              <a:rPr spc="45" dirty="0">
                <a:latin typeface="Symbol"/>
                <a:cs typeface="Symbol"/>
              </a:rPr>
              <a:t></a:t>
            </a:r>
            <a:r>
              <a:rPr spc="60" dirty="0"/>
              <a:t> </a:t>
            </a:r>
            <a:r>
              <a:rPr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v</a:t>
            </a:r>
            <a:r>
              <a:rPr sz="1425" i="1" spc="179" baseline="-23391" dirty="0">
                <a:latin typeface="Times New Roman"/>
                <a:cs typeface="Times New Roman"/>
              </a:rPr>
              <a:t> </a:t>
            </a:r>
            <a:r>
              <a:rPr sz="1650" spc="50" dirty="0"/>
              <a:t>exp(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/>
              <a:t>(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80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-65" dirty="0"/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i="1" spc="37" baseline="-23391" dirty="0">
                <a:latin typeface="Times New Roman"/>
                <a:cs typeface="Times New Roman"/>
              </a:rPr>
              <a:t>v</a:t>
            </a:r>
            <a:r>
              <a:rPr sz="1425" i="1" spc="-60" baseline="-23391" dirty="0">
                <a:latin typeface="Times New Roman"/>
                <a:cs typeface="Times New Roman"/>
              </a:rPr>
              <a:t> </a:t>
            </a:r>
            <a:r>
              <a:rPr sz="1650" spc="25" dirty="0"/>
              <a:t>)</a:t>
            </a:r>
            <a:r>
              <a:rPr sz="1650" spc="-195" dirty="0"/>
              <a:t> </a:t>
            </a:r>
            <a:r>
              <a:rPr sz="1650" spc="20" dirty="0"/>
              <a:t>/</a:t>
            </a:r>
            <a:r>
              <a:rPr sz="1650" spc="-145" dirty="0"/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/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3664">
              <a:lnSpc>
                <a:spcPct val="100000"/>
              </a:lnSpc>
              <a:spcBef>
                <a:spcPts val="90"/>
              </a:spcBef>
            </a:pPr>
            <a:r>
              <a:rPr i="1" spc="45" dirty="0">
                <a:latin typeface="Times New Roman"/>
                <a:cs typeface="Times New Roman"/>
              </a:rPr>
              <a:t>p</a:t>
            </a:r>
            <a:r>
              <a:rPr i="1" spc="5" dirty="0">
                <a:latin typeface="Times New Roman"/>
                <a:cs typeface="Times New Roman"/>
              </a:rPr>
              <a:t> </a:t>
            </a:r>
            <a:r>
              <a:rPr spc="50" dirty="0">
                <a:latin typeface="Symbol"/>
                <a:cs typeface="Symbol"/>
              </a:rPr>
              <a:t></a:t>
            </a:r>
            <a:r>
              <a:rPr spc="-50" dirty="0"/>
              <a:t> </a:t>
            </a:r>
            <a:r>
              <a:rPr sz="2650" spc="-615" dirty="0">
                <a:latin typeface="Symbol"/>
                <a:cs typeface="Symbol"/>
              </a:rPr>
              <a:t></a:t>
            </a:r>
            <a:r>
              <a:rPr spc="25" dirty="0"/>
              <a:t>1</a:t>
            </a:r>
            <a:r>
              <a:rPr spc="10" dirty="0"/>
              <a:t>.</a:t>
            </a:r>
            <a:r>
              <a:rPr spc="90" dirty="0"/>
              <a:t>0</a:t>
            </a:r>
            <a:r>
              <a:rPr spc="145" dirty="0"/>
              <a:t>4</a:t>
            </a:r>
            <a:r>
              <a:rPr spc="100" dirty="0">
                <a:latin typeface="Symbol"/>
                <a:cs typeface="Symbol"/>
              </a:rPr>
              <a:t></a:t>
            </a:r>
            <a:r>
              <a:rPr spc="90" dirty="0"/>
              <a:t>1</a:t>
            </a:r>
            <a:r>
              <a:rPr spc="15" dirty="0"/>
              <a:t>0</a:t>
            </a:r>
            <a:r>
              <a:rPr sz="1425" spc="44" baseline="43859" dirty="0"/>
              <a:t>26</a:t>
            </a:r>
            <a:r>
              <a:rPr sz="1425" spc="-44" baseline="43859" dirty="0"/>
              <a:t> </a:t>
            </a:r>
            <a:r>
              <a:rPr sz="2650" spc="-345" dirty="0">
                <a:latin typeface="Symbol"/>
                <a:cs typeface="Symbol"/>
              </a:rPr>
              <a:t></a:t>
            </a:r>
            <a:r>
              <a:rPr sz="1650" spc="75" dirty="0"/>
              <a:t>e</a:t>
            </a:r>
            <a:r>
              <a:rPr sz="1650" spc="-15" dirty="0"/>
              <a:t>xp</a:t>
            </a:r>
            <a:r>
              <a:rPr sz="1650" spc="80" dirty="0"/>
              <a:t>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35" dirty="0"/>
              <a:t>(</a:t>
            </a:r>
            <a:r>
              <a:rPr sz="1650" spc="25" dirty="0"/>
              <a:t>0</a:t>
            </a:r>
            <a:r>
              <a:rPr sz="1650" spc="10" dirty="0"/>
              <a:t>.</a:t>
            </a:r>
            <a:r>
              <a:rPr sz="1650" spc="90" dirty="0"/>
              <a:t>8</a:t>
            </a:r>
            <a:r>
              <a:rPr sz="1650" spc="-15" dirty="0"/>
              <a:t>7</a:t>
            </a:r>
            <a:r>
              <a:rPr sz="1650" spc="30" dirty="0"/>
              <a:t>)</a:t>
            </a:r>
            <a:r>
              <a:rPr sz="1650" spc="-190" dirty="0"/>
              <a:t> </a:t>
            </a:r>
            <a:r>
              <a:rPr sz="1650" spc="25" dirty="0"/>
              <a:t>/</a:t>
            </a:r>
            <a:r>
              <a:rPr sz="1650" spc="-175" dirty="0"/>
              <a:t> </a:t>
            </a:r>
            <a:r>
              <a:rPr sz="1650" spc="25" dirty="0"/>
              <a:t>0</a:t>
            </a:r>
            <a:r>
              <a:rPr sz="1650" spc="10" dirty="0"/>
              <a:t>.</a:t>
            </a:r>
            <a:r>
              <a:rPr sz="1650" spc="90" dirty="0"/>
              <a:t>02</a:t>
            </a:r>
            <a:r>
              <a:rPr sz="1650" spc="80" dirty="0"/>
              <a:t>5</a:t>
            </a:r>
            <a:r>
              <a:rPr sz="1650" spc="-155" dirty="0"/>
              <a:t>9</a:t>
            </a:r>
            <a:r>
              <a:rPr sz="1650" spc="30" dirty="0"/>
              <a:t>)</a:t>
            </a:r>
            <a:r>
              <a:rPr sz="1650" spc="-25" dirty="0"/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30" dirty="0"/>
              <a:t> </a:t>
            </a:r>
            <a:r>
              <a:rPr sz="1650" spc="25" dirty="0"/>
              <a:t>2</a:t>
            </a:r>
            <a:r>
              <a:rPr sz="1650" spc="10" dirty="0"/>
              <a:t>.</a:t>
            </a:r>
            <a:r>
              <a:rPr sz="1650" spc="45" dirty="0"/>
              <a:t>7</a:t>
            </a:r>
            <a:r>
              <a:rPr sz="1650" spc="-225" dirty="0"/>
              <a:t> </a:t>
            </a:r>
            <a:r>
              <a:rPr sz="1650" spc="95" dirty="0">
                <a:latin typeface="Symbol"/>
                <a:cs typeface="Symbol"/>
              </a:rPr>
              <a:t></a:t>
            </a:r>
            <a:r>
              <a:rPr sz="1650" spc="90" dirty="0"/>
              <a:t>1</a:t>
            </a:r>
            <a:r>
              <a:rPr sz="1650" spc="-95" dirty="0"/>
              <a:t>0</a:t>
            </a:r>
            <a:r>
              <a:rPr sz="1425" spc="44" baseline="43859" dirty="0"/>
              <a:t>10</a:t>
            </a:r>
            <a:r>
              <a:rPr sz="1425" spc="-82" baseline="43859" dirty="0"/>
              <a:t> </a:t>
            </a:r>
            <a:r>
              <a:rPr sz="1650" i="1" spc="110" dirty="0">
                <a:latin typeface="Times New Roman"/>
                <a:cs typeface="Times New Roman"/>
              </a:rPr>
              <a:t>m</a:t>
            </a:r>
            <a:r>
              <a:rPr sz="1425" spc="30" baseline="43859" dirty="0">
                <a:latin typeface="Symbol"/>
                <a:cs typeface="Symbol"/>
              </a:rPr>
              <a:t></a:t>
            </a:r>
            <a:r>
              <a:rPr sz="1425" spc="44" baseline="43859" dirty="0"/>
              <a:t>3</a:t>
            </a:r>
            <a:endParaRPr sz="1425" baseline="43859">
              <a:latin typeface="Symbol"/>
              <a:cs typeface="Symbol"/>
            </a:endParaRPr>
          </a:p>
          <a:p>
            <a:pPr marL="12700" marR="316865">
              <a:lnSpc>
                <a:spcPct val="143600"/>
              </a:lnSpc>
              <a:spcBef>
                <a:spcPts val="2340"/>
              </a:spcBef>
            </a:pPr>
            <a:r>
              <a:rPr sz="1400" spc="-5" dirty="0"/>
              <a:t>The change in </a:t>
            </a:r>
            <a:r>
              <a:rPr sz="1400" dirty="0"/>
              <a:t>the </a:t>
            </a:r>
            <a:r>
              <a:rPr sz="1400" spc="-15" dirty="0"/>
              <a:t>Fermi </a:t>
            </a:r>
            <a:r>
              <a:rPr sz="1400" dirty="0"/>
              <a:t>level </a:t>
            </a:r>
            <a:r>
              <a:rPr sz="1400" spc="-5" dirty="0"/>
              <a:t>is </a:t>
            </a:r>
            <a:r>
              <a:rPr sz="1400" dirty="0"/>
              <a:t>a </a:t>
            </a:r>
            <a:r>
              <a:rPr sz="1400" spc="-5" dirty="0"/>
              <a:t>function </a:t>
            </a:r>
            <a:r>
              <a:rPr sz="1400" dirty="0"/>
              <a:t>of </a:t>
            </a:r>
            <a:r>
              <a:rPr sz="1400" spc="-5" dirty="0"/>
              <a:t>the donor and acceptor  impurity</a:t>
            </a:r>
            <a:r>
              <a:rPr sz="1400" spc="-25" dirty="0"/>
              <a:t> </a:t>
            </a:r>
            <a:r>
              <a:rPr sz="1400" spc="-5" dirty="0"/>
              <a:t>concentration.</a:t>
            </a:r>
            <a:endParaRPr sz="1400"/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/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Compensated Semiconductor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/>
              <a:t>Compensated Semiconductor is one that </a:t>
            </a:r>
            <a:r>
              <a:rPr sz="1400" spc="-10" dirty="0"/>
              <a:t>contain </a:t>
            </a:r>
            <a:r>
              <a:rPr sz="1400" spc="-5" dirty="0"/>
              <a:t>both donor and acceptor  impurities in the same region. During the manufacture of Semiconductor  devices </a:t>
            </a:r>
            <a:r>
              <a:rPr sz="1400" dirty="0"/>
              <a:t>n-type </a:t>
            </a:r>
            <a:r>
              <a:rPr sz="1400" spc="-5" dirty="0"/>
              <a:t>material may </a:t>
            </a:r>
            <a:r>
              <a:rPr sz="1400" dirty="0"/>
              <a:t>have to be </a:t>
            </a:r>
            <a:r>
              <a:rPr sz="1400" spc="-5" dirty="0"/>
              <a:t>changed </a:t>
            </a:r>
            <a:r>
              <a:rPr sz="1400" dirty="0"/>
              <a:t>to p-type by </a:t>
            </a:r>
            <a:r>
              <a:rPr sz="1400" spc="-5" dirty="0"/>
              <a:t>addition  acceptor impurities </a:t>
            </a:r>
            <a:r>
              <a:rPr sz="1400" dirty="0"/>
              <a:t>N</a:t>
            </a:r>
            <a:r>
              <a:rPr sz="1350" baseline="-9259" dirty="0"/>
              <a:t>A </a:t>
            </a:r>
            <a:r>
              <a:rPr sz="1400" dirty="0"/>
              <a:t>and the </a:t>
            </a:r>
            <a:r>
              <a:rPr sz="1400" spc="-5" dirty="0"/>
              <a:t>reverse also</a:t>
            </a:r>
            <a:r>
              <a:rPr sz="1400" spc="-90" dirty="0"/>
              <a:t> </a:t>
            </a:r>
            <a:r>
              <a:rPr sz="1400" spc="-5" dirty="0"/>
              <a:t>required.</a:t>
            </a:r>
            <a:endParaRPr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4950078"/>
            <a:ext cx="5259070" cy="184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silicon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ordinary temperatures calculate majority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minority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carriers </a:t>
            </a:r>
            <a:r>
              <a:rPr sz="1400" spc="-5" dirty="0">
                <a:latin typeface="Times New Roman"/>
                <a:cs typeface="Times New Roman"/>
              </a:rPr>
              <a:t>for (i) donor impurities </a:t>
            </a:r>
            <a:r>
              <a:rPr sz="1200" spc="-5" dirty="0">
                <a:latin typeface="Times New Roman"/>
                <a:cs typeface="Times New Roman"/>
              </a:rPr>
              <a:t>2.4×10</a:t>
            </a:r>
            <a:r>
              <a:rPr sz="1200" spc="-7" baseline="31250" dirty="0">
                <a:latin typeface="Times New Roman"/>
                <a:cs typeface="Times New Roman"/>
              </a:rPr>
              <a:t>19</a:t>
            </a:r>
            <a:r>
              <a:rPr sz="1200" spc="-5" dirty="0">
                <a:latin typeface="Times New Roman"/>
                <a:cs typeface="Times New Roman"/>
              </a:rPr>
              <a:t>/m</a:t>
            </a:r>
            <a:r>
              <a:rPr sz="1200" spc="-7" baseline="31250" dirty="0">
                <a:latin typeface="Times New Roman"/>
                <a:cs typeface="Times New Roman"/>
              </a:rPr>
              <a:t>3 </a:t>
            </a:r>
            <a:r>
              <a:rPr sz="1200" spc="-5" dirty="0">
                <a:latin typeface="Times New Roman"/>
                <a:cs typeface="Times New Roman"/>
              </a:rPr>
              <a:t>(ii) </a:t>
            </a:r>
            <a:r>
              <a:rPr sz="1400" spc="-5" dirty="0">
                <a:latin typeface="Times New Roman"/>
                <a:cs typeface="Times New Roman"/>
              </a:rPr>
              <a:t>donor impurities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2.4×10</a:t>
            </a:r>
            <a:r>
              <a:rPr sz="1200" spc="-7" baseline="31250" dirty="0">
                <a:latin typeface="Times New Roman"/>
                <a:cs typeface="Times New Roman"/>
              </a:rPr>
              <a:t>19</a:t>
            </a:r>
            <a:r>
              <a:rPr sz="1200" spc="-5" dirty="0">
                <a:latin typeface="Times New Roman"/>
                <a:cs typeface="Times New Roman"/>
              </a:rPr>
              <a:t>/m</a:t>
            </a:r>
            <a:r>
              <a:rPr sz="1200" spc="-7" baseline="31250" dirty="0">
                <a:latin typeface="Times New Roman"/>
                <a:cs typeface="Times New Roman"/>
              </a:rPr>
              <a:t>3</a:t>
            </a:r>
            <a:endParaRPr sz="1200" baseline="3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spc="-5" dirty="0">
                <a:latin typeface="Times New Roman"/>
                <a:cs typeface="Times New Roman"/>
              </a:rPr>
              <a:t>and acceptor impurities </a:t>
            </a:r>
            <a:r>
              <a:rPr sz="1200" spc="-5" dirty="0">
                <a:latin typeface="Times New Roman"/>
                <a:cs typeface="Times New Roman"/>
              </a:rPr>
              <a:t>4.8×10</a:t>
            </a:r>
            <a:r>
              <a:rPr sz="1200" spc="-7" baseline="31250" dirty="0">
                <a:latin typeface="Times New Roman"/>
                <a:cs typeface="Times New Roman"/>
              </a:rPr>
              <a:t>19</a:t>
            </a:r>
            <a:r>
              <a:rPr sz="1200" spc="-5" dirty="0">
                <a:latin typeface="Times New Roman"/>
                <a:cs typeface="Times New Roman"/>
              </a:rPr>
              <a:t>/m</a:t>
            </a:r>
            <a:r>
              <a:rPr sz="1200" spc="-7" baseline="31250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Eg=1.12eV.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(i)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25899" y="7030298"/>
            <a:ext cx="27940" cy="15240"/>
          </a:xfrm>
          <a:custGeom>
            <a:avLst/>
            <a:gdLst/>
            <a:ahLst/>
            <a:cxnLst/>
            <a:rect l="l" t="t" r="r" b="b"/>
            <a:pathLst>
              <a:path w="27939" h="15240">
                <a:moveTo>
                  <a:pt x="0" y="14868"/>
                </a:moveTo>
                <a:lnTo>
                  <a:pt x="27656" y="0"/>
                </a:lnTo>
              </a:path>
            </a:pathLst>
          </a:custGeom>
          <a:ln w="86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3556" y="7034547"/>
            <a:ext cx="40640" cy="90805"/>
          </a:xfrm>
          <a:custGeom>
            <a:avLst/>
            <a:gdLst/>
            <a:ahLst/>
            <a:cxnLst/>
            <a:rect l="l" t="t" r="r" b="b"/>
            <a:pathLst>
              <a:path w="40639" h="90804">
                <a:moveTo>
                  <a:pt x="0" y="0"/>
                </a:moveTo>
                <a:lnTo>
                  <a:pt x="40117" y="90481"/>
                </a:lnTo>
              </a:path>
            </a:pathLst>
          </a:custGeom>
          <a:ln w="181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98129" y="6864635"/>
            <a:ext cx="53975" cy="260985"/>
          </a:xfrm>
          <a:custGeom>
            <a:avLst/>
            <a:gdLst/>
            <a:ahLst/>
            <a:cxnLst/>
            <a:rect l="l" t="t" r="r" b="b"/>
            <a:pathLst>
              <a:path w="53975" h="260984">
                <a:moveTo>
                  <a:pt x="0" y="260392"/>
                </a:moveTo>
                <a:lnTo>
                  <a:pt x="53502" y="0"/>
                </a:lnTo>
              </a:path>
            </a:pathLst>
          </a:custGeom>
          <a:ln w="89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51631" y="6864635"/>
            <a:ext cx="504825" cy="0"/>
          </a:xfrm>
          <a:custGeom>
            <a:avLst/>
            <a:gdLst/>
            <a:ahLst/>
            <a:cxnLst/>
            <a:rect l="l" t="t" r="r" b="b"/>
            <a:pathLst>
              <a:path w="504825">
                <a:moveTo>
                  <a:pt x="0" y="0"/>
                </a:moveTo>
                <a:lnTo>
                  <a:pt x="504686" y="0"/>
                </a:lnTo>
              </a:path>
            </a:pathLst>
          </a:custGeom>
          <a:ln w="85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18601" y="6980387"/>
            <a:ext cx="31750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701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v	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2524" y="6980387"/>
            <a:ext cx="6096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1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19982" y="6841289"/>
            <a:ext cx="3853815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4990" algn="l"/>
                <a:tab pos="106680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n</a:t>
            </a:r>
            <a:r>
              <a:rPr sz="1650" i="1" spc="40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	</a:t>
            </a:r>
            <a:r>
              <a:rPr sz="1650" i="1" spc="45" dirty="0">
                <a:latin typeface="Times New Roman"/>
                <a:cs typeface="Times New Roman"/>
              </a:rPr>
              <a:t>N</a:t>
            </a:r>
            <a:r>
              <a:rPr sz="1650" i="1" spc="29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N	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i="1" spc="45" dirty="0">
                <a:latin typeface="Times New Roman"/>
                <a:cs typeface="Times New Roman"/>
              </a:rPr>
              <a:t>Eg</a:t>
            </a:r>
            <a:r>
              <a:rPr sz="1650" i="1" spc="-5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2</a:t>
            </a:r>
            <a:r>
              <a:rPr sz="1650" i="1" spc="55" dirty="0">
                <a:latin typeface="Times New Roman"/>
                <a:cs typeface="Times New Roman"/>
              </a:rPr>
              <a:t>kT</a:t>
            </a:r>
            <a:r>
              <a:rPr sz="1650" i="1" spc="-265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1.46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16</a:t>
            </a:r>
            <a:r>
              <a:rPr sz="1425" spc="202" baseline="43859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7550657"/>
            <a:ext cx="2277745" cy="1056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64895" algn="ctr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majority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carriers</a:t>
            </a:r>
            <a:endParaRPr sz="1400">
              <a:latin typeface="Times New Roman"/>
              <a:cs typeface="Times New Roman"/>
            </a:endParaRPr>
          </a:p>
          <a:p>
            <a:pPr marL="213360">
              <a:lnSpc>
                <a:spcPts val="1710"/>
              </a:lnSpc>
              <a:spcBef>
                <a:spcPts val="1310"/>
              </a:spcBef>
              <a:tabLst>
                <a:tab pos="451484" algn="l"/>
                <a:tab pos="954405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n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N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2.4</a:t>
            </a:r>
            <a:r>
              <a:rPr sz="1650" spc="-32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</a:t>
            </a:r>
            <a:r>
              <a:rPr sz="1650" spc="30" dirty="0">
                <a:latin typeface="Times New Roman"/>
                <a:cs typeface="Times New Roman"/>
              </a:rPr>
              <a:t>10</a:t>
            </a:r>
            <a:r>
              <a:rPr sz="1425" spc="44" baseline="43859" dirty="0">
                <a:latin typeface="Times New Roman"/>
                <a:cs typeface="Times New Roman"/>
              </a:rPr>
              <a:t>19 </a:t>
            </a:r>
            <a:r>
              <a:rPr sz="1650" spc="15" dirty="0">
                <a:latin typeface="Times New Roman"/>
                <a:cs typeface="Times New Roman"/>
              </a:rPr>
              <a:t>/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  <a:p>
            <a:pPr marR="1066165" algn="ctr">
              <a:lnSpc>
                <a:spcPts val="869"/>
              </a:lnSpc>
              <a:tabLst>
                <a:tab pos="472440" algn="l"/>
              </a:tabLst>
            </a:pPr>
            <a:r>
              <a:rPr sz="950" i="1" spc="25" dirty="0">
                <a:latin typeface="Times New Roman"/>
                <a:cs typeface="Times New Roman"/>
              </a:rPr>
              <a:t>n	</a:t>
            </a:r>
            <a:r>
              <a:rPr sz="950" i="1" spc="3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 marR="1054100" algn="ctr">
              <a:lnSpc>
                <a:spcPct val="100000"/>
              </a:lnSpc>
              <a:spcBef>
                <a:spcPts val="869"/>
              </a:spcBef>
            </a:pPr>
            <a:r>
              <a:rPr sz="1400" spc="-5" dirty="0">
                <a:latin typeface="Times New Roman"/>
                <a:cs typeface="Times New Roman"/>
              </a:rPr>
              <a:t>minority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carriers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55640" y="9104615"/>
            <a:ext cx="1090930" cy="0"/>
          </a:xfrm>
          <a:custGeom>
            <a:avLst/>
            <a:gdLst/>
            <a:ahLst/>
            <a:cxnLst/>
            <a:rect l="l" t="t" r="r" b="b"/>
            <a:pathLst>
              <a:path w="1090930">
                <a:moveTo>
                  <a:pt x="0" y="0"/>
                </a:moveTo>
                <a:lnTo>
                  <a:pt x="1090883" y="0"/>
                </a:lnTo>
              </a:path>
            </a:pathLst>
          </a:custGeom>
          <a:ln w="845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693518" y="9099905"/>
            <a:ext cx="13843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2582" y="8645449"/>
            <a:ext cx="24066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75" i="1" spc="89" baseline="-28619" dirty="0">
                <a:latin typeface="Times New Roman"/>
                <a:cs typeface="Times New Roman"/>
              </a:rPr>
              <a:t>n</a:t>
            </a:r>
            <a:r>
              <a:rPr sz="2475" i="1" spc="-292" baseline="-28619" dirty="0">
                <a:latin typeface="Times New Roman"/>
                <a:cs typeface="Times New Roman"/>
              </a:rPr>
              <a:t> </a:t>
            </a:r>
            <a:r>
              <a:rPr sz="950" spc="4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98631" y="9284495"/>
            <a:ext cx="9144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0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52769" y="9116548"/>
            <a:ext cx="9144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0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90279" y="8931967"/>
            <a:ext cx="154686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0.896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13 </a:t>
            </a:r>
            <a:r>
              <a:rPr sz="1650" spc="30" dirty="0">
                <a:latin typeface="Times New Roman"/>
                <a:cs typeface="Times New Roman"/>
              </a:rPr>
              <a:t>/</a:t>
            </a:r>
            <a:r>
              <a:rPr sz="1650" spc="-229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1052" y="9099905"/>
            <a:ext cx="78930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35" dirty="0">
                <a:latin typeface="Times New Roman"/>
                <a:cs typeface="Times New Roman"/>
              </a:rPr>
              <a:t>2.4</a:t>
            </a:r>
            <a:r>
              <a:rPr sz="1650" spc="-30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</a:t>
            </a:r>
            <a:r>
              <a:rPr sz="1650" spc="30" dirty="0">
                <a:latin typeface="Times New Roman"/>
                <a:cs typeface="Times New Roman"/>
              </a:rPr>
              <a:t>10</a:t>
            </a:r>
            <a:r>
              <a:rPr sz="1425" spc="44" baseline="43859" dirty="0">
                <a:latin typeface="Times New Roman"/>
                <a:cs typeface="Times New Roman"/>
              </a:rPr>
              <a:t>19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54955" y="8667970"/>
            <a:ext cx="1077595" cy="4356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700" spc="-630" dirty="0">
                <a:latin typeface="Symbol"/>
                <a:cs typeface="Symbol"/>
              </a:rPr>
              <a:t></a:t>
            </a: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95" dirty="0">
                <a:latin typeface="Times New Roman"/>
                <a:cs typeface="Times New Roman"/>
              </a:rPr>
              <a:t>4</a:t>
            </a:r>
            <a:r>
              <a:rPr sz="1650" spc="155" dirty="0">
                <a:latin typeface="Times New Roman"/>
                <a:cs typeface="Times New Roman"/>
              </a:rPr>
              <a:t>6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95" dirty="0">
                <a:latin typeface="Times New Roman"/>
                <a:cs typeface="Times New Roman"/>
              </a:rPr>
              <a:t>1</a:t>
            </a:r>
            <a:r>
              <a:rPr sz="1650" spc="-105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1</a:t>
            </a:r>
            <a:r>
              <a:rPr sz="1425" spc="60" baseline="43859" dirty="0">
                <a:latin typeface="Times New Roman"/>
                <a:cs typeface="Times New Roman"/>
              </a:rPr>
              <a:t>6</a:t>
            </a:r>
            <a:r>
              <a:rPr sz="1425" spc="-67" baseline="43859" dirty="0">
                <a:latin typeface="Times New Roman"/>
                <a:cs typeface="Times New Roman"/>
              </a:rPr>
              <a:t> </a:t>
            </a:r>
            <a:r>
              <a:rPr sz="2700" spc="-484" dirty="0">
                <a:latin typeface="Symbol"/>
                <a:cs typeface="Symbol"/>
              </a:rPr>
              <a:t></a:t>
            </a:r>
            <a:r>
              <a:rPr sz="1425" spc="60" baseline="64327" dirty="0">
                <a:latin typeface="Times New Roman"/>
                <a:cs typeface="Times New Roman"/>
              </a:rPr>
              <a:t>2</a:t>
            </a:r>
            <a:endParaRPr sz="1425" baseline="64327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4532" y="8931967"/>
            <a:ext cx="87566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254000" algn="l"/>
              </a:tabLst>
            </a:pPr>
            <a:r>
              <a:rPr sz="1650" i="1" spc="60" dirty="0">
                <a:latin typeface="Times New Roman"/>
                <a:cs typeface="Times New Roman"/>
              </a:rPr>
              <a:t>p	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2475" u="sng" spc="97" baseline="218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30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25" i="1" spc="405" baseline="38011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69873" y="4013358"/>
            <a:ext cx="9080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27306" y="3845421"/>
            <a:ext cx="90805" cy="1752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65416" y="3829192"/>
            <a:ext cx="13716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5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19307" y="3374313"/>
            <a:ext cx="692150" cy="48895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37515">
              <a:lnSpc>
                <a:spcPts val="1805"/>
              </a:lnSpc>
              <a:spcBef>
                <a:spcPts val="130"/>
              </a:spcBef>
            </a:pPr>
            <a:r>
              <a:rPr sz="2475" i="1" spc="75" baseline="-30303" dirty="0">
                <a:latin typeface="Times New Roman"/>
                <a:cs typeface="Times New Roman"/>
              </a:rPr>
              <a:t>n</a:t>
            </a:r>
            <a:r>
              <a:rPr sz="2475" i="1" spc="-254" baseline="-30303" dirty="0">
                <a:latin typeface="Times New Roman"/>
                <a:cs typeface="Times New Roman"/>
              </a:rPr>
              <a:t> </a:t>
            </a: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ts val="1805"/>
              </a:lnSpc>
              <a:tabLst>
                <a:tab pos="252095" algn="l"/>
              </a:tabLst>
            </a:pPr>
            <a:r>
              <a:rPr sz="2475" i="1" spc="75" baseline="-21885" dirty="0">
                <a:latin typeface="Times New Roman"/>
                <a:cs typeface="Times New Roman"/>
              </a:rPr>
              <a:t>p	</a:t>
            </a:r>
            <a:r>
              <a:rPr sz="2475" spc="82" baseline="-21885" dirty="0">
                <a:latin typeface="Symbol"/>
                <a:cs typeface="Symbol"/>
              </a:rPr>
              <a:t></a:t>
            </a:r>
            <a:r>
              <a:rPr sz="1650" u="sng" spc="3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950" i="1" u="sng" spc="1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60743" y="4582162"/>
            <a:ext cx="974090" cy="0"/>
          </a:xfrm>
          <a:custGeom>
            <a:avLst/>
            <a:gdLst/>
            <a:ahLst/>
            <a:cxnLst/>
            <a:rect l="l" t="t" r="r" b="b"/>
            <a:pathLst>
              <a:path w="974089">
                <a:moveTo>
                  <a:pt x="0" y="0"/>
                </a:moveTo>
                <a:lnTo>
                  <a:pt x="974005" y="0"/>
                </a:lnTo>
              </a:path>
            </a:pathLst>
          </a:custGeom>
          <a:ln w="852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141358" y="4482694"/>
            <a:ext cx="37719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75" spc="135" baseline="-25252" dirty="0">
                <a:latin typeface="Times New Roman"/>
                <a:cs typeface="Times New Roman"/>
              </a:rPr>
              <a:t>1</a:t>
            </a:r>
            <a:r>
              <a:rPr sz="2475" spc="7" baseline="-25252" dirty="0">
                <a:latin typeface="Times New Roman"/>
                <a:cs typeface="Times New Roman"/>
              </a:rPr>
              <a:t>0</a:t>
            </a:r>
            <a:r>
              <a:rPr sz="950" spc="30" dirty="0">
                <a:latin typeface="Times New Roman"/>
                <a:cs typeface="Times New Roman"/>
              </a:rPr>
              <a:t>22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60085" y="4148617"/>
            <a:ext cx="959485" cy="43243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50" spc="-615" dirty="0">
                <a:latin typeface="Symbol"/>
                <a:cs typeface="Symbol"/>
              </a:rPr>
              <a:t>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-10" dirty="0">
                <a:latin typeface="Times New Roman"/>
                <a:cs typeface="Times New Roman"/>
              </a:rPr>
              <a:t>.</a:t>
            </a:r>
            <a:r>
              <a:rPr sz="1650" spc="120" dirty="0">
                <a:latin typeface="Times New Roman"/>
                <a:cs typeface="Times New Roman"/>
              </a:rPr>
              <a:t>5</a:t>
            </a:r>
            <a:r>
              <a:rPr sz="1650" spc="85" dirty="0">
                <a:latin typeface="Times New Roman"/>
                <a:cs typeface="Times New Roman"/>
              </a:rPr>
              <a:t>×</a:t>
            </a: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-105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16</a:t>
            </a:r>
            <a:r>
              <a:rPr sz="1425" spc="-60" baseline="43859" dirty="0">
                <a:latin typeface="Times New Roman"/>
                <a:cs typeface="Times New Roman"/>
              </a:rPr>
              <a:t> </a:t>
            </a:r>
            <a:r>
              <a:rPr sz="2650" spc="-470" dirty="0">
                <a:latin typeface="Symbol"/>
                <a:cs typeface="Symbol"/>
              </a:rPr>
              <a:t></a:t>
            </a:r>
            <a:r>
              <a:rPr sz="1425" spc="44" baseline="61403" dirty="0">
                <a:latin typeface="Times New Roman"/>
                <a:cs typeface="Times New Roman"/>
              </a:rPr>
              <a:t>2</a:t>
            </a:r>
            <a:endParaRPr sz="1425" baseline="61403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44038" y="4593437"/>
            <a:ext cx="90170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0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77771" y="4410836"/>
            <a:ext cx="143891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45" dirty="0">
                <a:latin typeface="Times New Roman"/>
                <a:cs typeface="Times New Roman"/>
              </a:rPr>
              <a:t> 2.25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10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35715" y="4410836"/>
            <a:ext cx="38798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52729" algn="l"/>
              </a:tabLst>
            </a:pPr>
            <a:r>
              <a:rPr sz="1650" i="1" spc="45" dirty="0">
                <a:latin typeface="Times New Roman"/>
                <a:cs typeface="Times New Roman"/>
              </a:rPr>
              <a:t>p	</a:t>
            </a:r>
            <a:r>
              <a:rPr sz="1650" spc="4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551556" y="256514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45596" y="256514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129080" y="972667"/>
            <a:ext cx="4613910" cy="1945639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8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Calculate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spc="-10" dirty="0">
                <a:latin typeface="Times New Roman"/>
                <a:cs typeface="Times New Roman"/>
              </a:rPr>
              <a:t>and holes </a:t>
            </a:r>
            <a:r>
              <a:rPr sz="1400" spc="-5" dirty="0">
                <a:latin typeface="Times New Roman"/>
                <a:cs typeface="Times New Roman"/>
              </a:rPr>
              <a:t>in n-type silicon. At  T=300K,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the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=10</a:t>
            </a:r>
            <a:r>
              <a:rPr sz="1350" spc="-7" baseline="30864" dirty="0">
                <a:latin typeface="Times New Roman"/>
                <a:cs typeface="Times New Roman"/>
              </a:rPr>
              <a:t>22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=0.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=1.5×10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458470">
              <a:lnSpc>
                <a:spcPts val="1714"/>
              </a:lnSpc>
              <a:spcBef>
                <a:spcPts val="1135"/>
              </a:spcBef>
              <a:tabLst>
                <a:tab pos="772795" algn="l"/>
                <a:tab pos="1284605" algn="l"/>
              </a:tabLst>
            </a:pP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75" dirty="0">
                <a:latin typeface="Symbol"/>
                <a:cs typeface="Symbol"/>
              </a:rPr>
              <a:t>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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618490">
              <a:lnSpc>
                <a:spcPts val="875"/>
              </a:lnSpc>
              <a:tabLst>
                <a:tab pos="1108710" algn="l"/>
                <a:tab pos="1673225" algn="l"/>
              </a:tabLst>
            </a:pPr>
            <a:r>
              <a:rPr sz="950" i="1" spc="65" dirty="0">
                <a:latin typeface="Times New Roman"/>
                <a:cs typeface="Times New Roman"/>
              </a:rPr>
              <a:t>D	</a:t>
            </a:r>
            <a:r>
              <a:rPr sz="950" i="1" spc="55" dirty="0">
                <a:latin typeface="Times New Roman"/>
                <a:cs typeface="Times New Roman"/>
              </a:rPr>
              <a:t>A	</a:t>
            </a:r>
            <a:r>
              <a:rPr sz="950" i="1" spc="2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70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573092" y="3273913"/>
            <a:ext cx="107950" cy="1758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50" i="1" spc="65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99072" y="3273913"/>
            <a:ext cx="604520" cy="1758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94030" algn="l"/>
              </a:tabLst>
            </a:pPr>
            <a:r>
              <a:rPr sz="950" i="1" spc="50" dirty="0">
                <a:latin typeface="Times New Roman"/>
                <a:cs typeface="Times New Roman"/>
              </a:rPr>
              <a:t>n	</a:t>
            </a:r>
            <a:r>
              <a:rPr sz="950" i="1" spc="7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20340" y="3131819"/>
            <a:ext cx="90106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spc="85" dirty="0">
                <a:latin typeface="Symbol"/>
                <a:cs typeface="Symbol"/>
              </a:rPr>
              <a:t></a:t>
            </a:r>
            <a:r>
              <a:rPr sz="1650" spc="-26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22</a:t>
            </a:r>
            <a:r>
              <a:rPr sz="1425" spc="120" baseline="43859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/</a:t>
            </a:r>
            <a:r>
              <a:rPr sz="1650" spc="-190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m</a:t>
            </a:r>
            <a:r>
              <a:rPr sz="1425" spc="104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92178" y="3131819"/>
            <a:ext cx="109156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56540" algn="l"/>
                <a:tab pos="755650" algn="l"/>
              </a:tabLst>
            </a:pPr>
            <a:r>
              <a:rPr sz="1650" i="1" spc="80" dirty="0">
                <a:latin typeface="Times New Roman"/>
                <a:cs typeface="Times New Roman"/>
              </a:rPr>
              <a:t>n	</a:t>
            </a:r>
            <a:r>
              <a:rPr sz="1650" spc="85" dirty="0">
                <a:latin typeface="Symbol"/>
                <a:cs typeface="Symbol"/>
              </a:rPr>
              <a:t>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650" i="1" spc="105" dirty="0">
                <a:latin typeface="Times New Roman"/>
                <a:cs typeface="Times New Roman"/>
              </a:rPr>
              <a:t>N	</a:t>
            </a:r>
            <a:r>
              <a:rPr sz="1650" spc="85" dirty="0">
                <a:latin typeface="Symbol"/>
                <a:cs typeface="Symbol"/>
              </a:rPr>
              <a:t>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10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89507"/>
            <a:ext cx="870585" cy="4102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ts val="1390"/>
              </a:lnSpc>
            </a:pP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t</a:t>
            </a:r>
            <a:r>
              <a:rPr sz="1200" spc="-25" dirty="0">
                <a:latin typeface="Times New Roman"/>
                <a:cs typeface="Times New Roman"/>
              </a:rPr>
              <a:t>y</a:t>
            </a:r>
            <a:r>
              <a:rPr sz="1200" dirty="0">
                <a:latin typeface="Times New Roman"/>
                <a:cs typeface="Times New Roman"/>
              </a:rPr>
              <a:t>pe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65572" y="1468882"/>
            <a:ext cx="1454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4531588"/>
            <a:ext cx="5305425" cy="186563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silicon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ordinary temperatures calculate majority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minority</a:t>
            </a:r>
            <a:r>
              <a:rPr sz="1400" spc="-2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carriers  if </a:t>
            </a:r>
            <a:r>
              <a:rPr sz="1400" spc="-5" dirty="0">
                <a:latin typeface="Times New Roman"/>
                <a:cs typeface="Times New Roman"/>
              </a:rPr>
              <a:t>doped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3×10</a:t>
            </a:r>
            <a:r>
              <a:rPr sz="1350" spc="-7" baseline="30864" dirty="0">
                <a:latin typeface="Times New Roman"/>
                <a:cs typeface="Times New Roman"/>
              </a:rPr>
              <a:t>22</a:t>
            </a:r>
            <a:r>
              <a:rPr sz="1400" spc="-5" dirty="0">
                <a:latin typeface="Times New Roman"/>
                <a:cs typeface="Times New Roman"/>
              </a:rPr>
              <a:t>/ </a:t>
            </a:r>
            <a:r>
              <a:rPr sz="1400" spc="-15" dirty="0">
                <a:latin typeface="Times New Roman"/>
                <a:cs typeface="Times New Roman"/>
              </a:rPr>
              <a:t>m</a:t>
            </a:r>
            <a:r>
              <a:rPr sz="1350" spc="-22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acceptor </a:t>
            </a:r>
            <a:r>
              <a:rPr sz="1400" spc="-5" dirty="0">
                <a:latin typeface="Times New Roman"/>
                <a:cs typeface="Times New Roman"/>
              </a:rPr>
              <a:t>impurities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2.9×10</a:t>
            </a:r>
            <a:r>
              <a:rPr sz="1350" spc="-7" baseline="30864" dirty="0">
                <a:latin typeface="Times New Roman"/>
                <a:cs typeface="Times New Roman"/>
              </a:rPr>
              <a:t>22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spc="-5" dirty="0">
                <a:latin typeface="Times New Roman"/>
                <a:cs typeface="Times New Roman"/>
              </a:rPr>
              <a:t>donor  impurities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g</a:t>
            </a:r>
            <a:r>
              <a:rPr sz="1400" spc="-5" dirty="0">
                <a:latin typeface="Times New Roman"/>
                <a:cs typeface="Times New Roman"/>
              </a:rPr>
              <a:t>=1.1eV.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388745">
              <a:lnSpc>
                <a:spcPct val="100000"/>
              </a:lnSpc>
              <a:spcBef>
                <a:spcPts val="745"/>
              </a:spcBef>
            </a:pP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42230" y="1902412"/>
            <a:ext cx="0" cy="252729"/>
          </a:xfrm>
          <a:custGeom>
            <a:avLst/>
            <a:gdLst/>
            <a:ahLst/>
            <a:cxnLst/>
            <a:rect l="l" t="t" r="r" b="b"/>
            <a:pathLst>
              <a:path h="252730">
                <a:moveTo>
                  <a:pt x="0" y="0"/>
                </a:moveTo>
                <a:lnTo>
                  <a:pt x="0" y="252238"/>
                </a:lnTo>
              </a:path>
            </a:pathLst>
          </a:custGeom>
          <a:ln w="88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33675" y="1902412"/>
            <a:ext cx="0" cy="252729"/>
          </a:xfrm>
          <a:custGeom>
            <a:avLst/>
            <a:gdLst/>
            <a:ahLst/>
            <a:cxnLst/>
            <a:rect l="l" t="t" r="r" b="b"/>
            <a:pathLst>
              <a:path h="252730">
                <a:moveTo>
                  <a:pt x="0" y="0"/>
                </a:moveTo>
                <a:lnTo>
                  <a:pt x="0" y="252238"/>
                </a:lnTo>
              </a:path>
            </a:pathLst>
          </a:custGeom>
          <a:ln w="88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38130" y="2489119"/>
            <a:ext cx="0" cy="254000"/>
          </a:xfrm>
          <a:custGeom>
            <a:avLst/>
            <a:gdLst/>
            <a:ahLst/>
            <a:cxnLst/>
            <a:rect l="l" t="t" r="r" b="b"/>
            <a:pathLst>
              <a:path h="254000">
                <a:moveTo>
                  <a:pt x="0" y="0"/>
                </a:moveTo>
                <a:lnTo>
                  <a:pt x="0" y="253771"/>
                </a:lnTo>
              </a:path>
            </a:pathLst>
          </a:custGeom>
          <a:ln w="89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31938" y="2489119"/>
            <a:ext cx="0" cy="254000"/>
          </a:xfrm>
          <a:custGeom>
            <a:avLst/>
            <a:gdLst/>
            <a:ahLst/>
            <a:cxnLst/>
            <a:rect l="l" t="t" r="r" b="b"/>
            <a:pathLst>
              <a:path h="254000">
                <a:moveTo>
                  <a:pt x="0" y="0"/>
                </a:moveTo>
                <a:lnTo>
                  <a:pt x="0" y="253771"/>
                </a:lnTo>
              </a:path>
            </a:pathLst>
          </a:custGeom>
          <a:ln w="89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78113" y="2462433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543"/>
                </a:lnTo>
              </a:path>
            </a:pathLst>
          </a:custGeom>
          <a:ln w="89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66490" y="2462433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543"/>
                </a:lnTo>
              </a:path>
            </a:pathLst>
          </a:custGeom>
          <a:ln w="89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120642" y="2444290"/>
            <a:ext cx="1330325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2.4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19 </a:t>
            </a:r>
            <a:r>
              <a:rPr sz="1650" spc="35" dirty="0">
                <a:latin typeface="Times New Roman"/>
                <a:cs typeface="Times New Roman"/>
              </a:rPr>
              <a:t>/</a:t>
            </a:r>
            <a:r>
              <a:rPr sz="1650" spc="-27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m</a:t>
            </a:r>
            <a:r>
              <a:rPr sz="1425" spc="97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6144" y="1298264"/>
            <a:ext cx="2054860" cy="14262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895350" algn="ctr">
              <a:lnSpc>
                <a:spcPts val="1710"/>
              </a:lnSpc>
              <a:spcBef>
                <a:spcPts val="110"/>
              </a:spcBef>
              <a:tabLst>
                <a:tab pos="120459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</a:t>
            </a:r>
            <a:r>
              <a:rPr sz="1650" spc="1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1323340">
              <a:lnSpc>
                <a:spcPts val="869"/>
              </a:lnSpc>
              <a:tabLst>
                <a:tab pos="1805305" algn="l"/>
              </a:tabLst>
            </a:pPr>
            <a:r>
              <a:rPr sz="950" i="1" spc="40" dirty="0">
                <a:latin typeface="Times New Roman"/>
                <a:cs typeface="Times New Roman"/>
              </a:rPr>
              <a:t>A	</a:t>
            </a:r>
            <a:r>
              <a:rPr sz="950" i="1" spc="45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775335" algn="ctr">
              <a:lnSpc>
                <a:spcPct val="100000"/>
              </a:lnSpc>
              <a:spcBef>
                <a:spcPts val="675"/>
              </a:spcBef>
            </a:pPr>
            <a:r>
              <a:rPr sz="1650" i="1" spc="130" dirty="0">
                <a:latin typeface="Times New Roman"/>
                <a:cs typeface="Times New Roman"/>
              </a:rPr>
              <a:t>N</a:t>
            </a:r>
            <a:r>
              <a:rPr sz="1425" i="1" spc="195" baseline="-23391" dirty="0">
                <a:latin typeface="Times New Roman"/>
                <a:cs typeface="Times New Roman"/>
              </a:rPr>
              <a:t>A </a:t>
            </a:r>
            <a:r>
              <a:rPr sz="1650" spc="60" dirty="0">
                <a:latin typeface="Symbol"/>
                <a:cs typeface="Symbol"/>
              </a:rPr>
              <a:t>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i="1" spc="110" dirty="0">
                <a:latin typeface="Times New Roman"/>
                <a:cs typeface="Times New Roman"/>
              </a:rPr>
              <a:t>N</a:t>
            </a:r>
            <a:r>
              <a:rPr sz="1425" i="1" spc="165" baseline="-23391" dirty="0">
                <a:latin typeface="Times New Roman"/>
                <a:cs typeface="Times New Roman"/>
              </a:rPr>
              <a:t>D </a:t>
            </a:r>
            <a:r>
              <a:rPr sz="1650" spc="35" dirty="0">
                <a:latin typeface="Symbol"/>
                <a:cs typeface="Symbol"/>
              </a:rPr>
              <a:t></a:t>
            </a:r>
            <a:r>
              <a:rPr sz="1650" spc="-7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Times New Roman"/>
                <a:cs typeface="Times New Roman"/>
              </a:rPr>
              <a:t>n</a:t>
            </a:r>
            <a:r>
              <a:rPr sz="1425" i="1" baseline="-23391" dirty="0">
                <a:latin typeface="Times New Roman"/>
                <a:cs typeface="Times New Roman"/>
              </a:rPr>
              <a:t>i</a:t>
            </a:r>
            <a:endParaRPr sz="1425" baseline="-23391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4.8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19 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2.4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19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57093" y="2444290"/>
            <a:ext cx="753745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135" dirty="0">
                <a:latin typeface="Times New Roman"/>
                <a:cs typeface="Times New Roman"/>
              </a:rPr>
              <a:t>N</a:t>
            </a:r>
            <a:r>
              <a:rPr sz="1425" i="1" spc="202" baseline="-23391" dirty="0">
                <a:latin typeface="Times New Roman"/>
                <a:cs typeface="Times New Roman"/>
              </a:rPr>
              <a:t>A 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650" i="1" spc="114" dirty="0">
                <a:latin typeface="Times New Roman"/>
                <a:cs typeface="Times New Roman"/>
              </a:rPr>
              <a:t>N</a:t>
            </a:r>
            <a:r>
              <a:rPr sz="1425" i="1" spc="172" baseline="-23391" dirty="0">
                <a:latin typeface="Times New Roman"/>
                <a:cs typeface="Times New Roman"/>
              </a:rPr>
              <a:t>D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14501" y="4136176"/>
            <a:ext cx="13525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i="1" spc="3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2957830"/>
            <a:ext cx="2680335" cy="1009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2.4×10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&gt;1.46×10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635">
              <a:lnSpc>
                <a:spcPts val="1710"/>
              </a:lnSpc>
              <a:spcBef>
                <a:spcPts val="5"/>
              </a:spcBef>
              <a:tabLst>
                <a:tab pos="386080" algn="l"/>
                <a:tab pos="864235" algn="l"/>
                <a:tab pos="135699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p	</a:t>
            </a:r>
            <a:r>
              <a:rPr sz="1650" spc="70" dirty="0">
                <a:latin typeface="Symbol"/>
                <a:cs typeface="Symbol"/>
              </a:rPr>
              <a:t></a:t>
            </a:r>
            <a:r>
              <a:rPr sz="1650" spc="15" dirty="0">
                <a:latin typeface="Times New Roman"/>
                <a:cs typeface="Times New Roman"/>
              </a:rPr>
              <a:t> </a:t>
            </a:r>
            <a:r>
              <a:rPr sz="1650" i="1" spc="85" dirty="0">
                <a:latin typeface="Times New Roman"/>
                <a:cs typeface="Times New Roman"/>
              </a:rPr>
              <a:t>N	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i="1" spc="85" dirty="0">
                <a:latin typeface="Times New Roman"/>
                <a:cs typeface="Times New Roman"/>
              </a:rPr>
              <a:t>N	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2.4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19 </a:t>
            </a:r>
            <a:r>
              <a:rPr sz="1650" spc="35" dirty="0">
                <a:latin typeface="Times New Roman"/>
                <a:cs typeface="Times New Roman"/>
              </a:rPr>
              <a:t>/</a:t>
            </a:r>
            <a:r>
              <a:rPr sz="1650" spc="-204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m</a:t>
            </a:r>
            <a:r>
              <a:rPr sz="1425" spc="82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  <a:p>
            <a:pPr marL="251460">
              <a:lnSpc>
                <a:spcPts val="740"/>
              </a:lnSpc>
              <a:tabLst>
                <a:tab pos="730885" algn="l"/>
                <a:tab pos="1194435" algn="l"/>
              </a:tabLst>
            </a:pPr>
            <a:r>
              <a:rPr sz="950" i="1" spc="40" dirty="0">
                <a:latin typeface="Times New Roman"/>
                <a:cs typeface="Times New Roman"/>
              </a:rPr>
              <a:t>p	</a:t>
            </a:r>
            <a:r>
              <a:rPr sz="950" i="1" spc="50" dirty="0">
                <a:latin typeface="Times New Roman"/>
                <a:cs typeface="Times New Roman"/>
              </a:rPr>
              <a:t>A	</a:t>
            </a:r>
            <a:r>
              <a:rPr sz="950" i="1" spc="60" dirty="0">
                <a:latin typeface="Times New Roman"/>
                <a:cs typeface="Times New Roman"/>
              </a:rPr>
              <a:t>D</a:t>
            </a:r>
            <a:endParaRPr sz="950">
              <a:latin typeface="Times New Roman"/>
              <a:cs typeface="Times New Roman"/>
            </a:endParaRPr>
          </a:p>
          <a:p>
            <a:pPr marL="473075">
              <a:lnSpc>
                <a:spcPts val="1845"/>
              </a:lnSpc>
            </a:pPr>
            <a:r>
              <a:rPr sz="2475" i="1" spc="52" baseline="-28619" dirty="0">
                <a:latin typeface="Times New Roman"/>
                <a:cs typeface="Times New Roman"/>
              </a:rPr>
              <a:t>n</a:t>
            </a:r>
            <a:r>
              <a:rPr sz="2475" i="1" spc="-157" baseline="-28619" dirty="0">
                <a:latin typeface="Times New Roman"/>
                <a:cs typeface="Times New Roman"/>
              </a:rPr>
              <a:t> 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37421" y="4317741"/>
            <a:ext cx="8953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67119" y="4152569"/>
            <a:ext cx="8953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46872" y="3971003"/>
            <a:ext cx="2285365" cy="277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670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n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2475" u="sng" spc="52" baseline="2020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25" i="1" spc="15" baseline="35087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0.896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13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25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m</a:t>
            </a:r>
            <a:r>
              <a:rPr sz="1425" spc="67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623436" y="650087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417476" y="6500872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8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581750" y="7153017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9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75683" y="7153017"/>
            <a:ext cx="0" cy="333375"/>
          </a:xfrm>
          <a:custGeom>
            <a:avLst/>
            <a:gdLst/>
            <a:ahLst/>
            <a:cxnLst/>
            <a:rect l="l" t="t" r="r" b="b"/>
            <a:pathLst>
              <a:path h="333375">
                <a:moveTo>
                  <a:pt x="0" y="0"/>
                </a:moveTo>
                <a:lnTo>
                  <a:pt x="0" y="333234"/>
                </a:lnTo>
              </a:path>
            </a:pathLst>
          </a:custGeom>
          <a:ln w="89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20283" y="7164669"/>
            <a:ext cx="0" cy="310515"/>
          </a:xfrm>
          <a:custGeom>
            <a:avLst/>
            <a:gdLst/>
            <a:ahLst/>
            <a:cxnLst/>
            <a:rect l="l" t="t" r="r" b="b"/>
            <a:pathLst>
              <a:path h="310515">
                <a:moveTo>
                  <a:pt x="0" y="0"/>
                </a:moveTo>
                <a:lnTo>
                  <a:pt x="0" y="309933"/>
                </a:lnTo>
              </a:path>
            </a:pathLst>
          </a:custGeom>
          <a:ln w="89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271466" y="7164669"/>
            <a:ext cx="0" cy="310515"/>
          </a:xfrm>
          <a:custGeom>
            <a:avLst/>
            <a:gdLst/>
            <a:ahLst/>
            <a:cxnLst/>
            <a:rect l="l" t="t" r="r" b="b"/>
            <a:pathLst>
              <a:path h="310515">
                <a:moveTo>
                  <a:pt x="0" y="0"/>
                </a:moveTo>
                <a:lnTo>
                  <a:pt x="0" y="309933"/>
                </a:lnTo>
              </a:path>
            </a:pathLst>
          </a:custGeom>
          <a:ln w="89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27364" y="7146518"/>
            <a:ext cx="1137285" cy="2825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650" spc="85" dirty="0">
                <a:latin typeface="Symbol"/>
                <a:cs typeface="Symbol"/>
              </a:rPr>
              <a:t></a:t>
            </a: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85" dirty="0">
                <a:latin typeface="Symbol"/>
                <a:cs typeface="Symbol"/>
              </a:rPr>
              <a:t></a:t>
            </a:r>
            <a:r>
              <a:rPr sz="1650" spc="85" dirty="0">
                <a:latin typeface="Times New Roman"/>
                <a:cs typeface="Times New Roman"/>
              </a:rPr>
              <a:t>10</a:t>
            </a:r>
            <a:r>
              <a:rPr sz="1425" spc="127" baseline="43859" dirty="0">
                <a:latin typeface="Times New Roman"/>
                <a:cs typeface="Times New Roman"/>
              </a:rPr>
              <a:t>21 </a:t>
            </a:r>
            <a:r>
              <a:rPr sz="1650" spc="40" dirty="0">
                <a:latin typeface="Times New Roman"/>
                <a:cs typeface="Times New Roman"/>
              </a:rPr>
              <a:t>/</a:t>
            </a:r>
            <a:r>
              <a:rPr sz="1650" spc="-204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m</a:t>
            </a:r>
            <a:r>
              <a:rPr sz="1425" spc="89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605139" y="6494372"/>
            <a:ext cx="2649220" cy="10121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54610">
              <a:lnSpc>
                <a:spcPts val="1714"/>
              </a:lnSpc>
              <a:spcBef>
                <a:spcPts val="135"/>
              </a:spcBef>
              <a:tabLst>
                <a:tab pos="368300" algn="l"/>
                <a:tab pos="880744" algn="l"/>
              </a:tabLst>
            </a:pP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75" dirty="0">
                <a:latin typeface="Symbol"/>
                <a:cs typeface="Symbol"/>
              </a:rPr>
              <a:t>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i="1" spc="90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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213995">
              <a:lnSpc>
                <a:spcPts val="875"/>
              </a:lnSpc>
              <a:tabLst>
                <a:tab pos="704215" algn="l"/>
                <a:tab pos="1268730" algn="l"/>
              </a:tabLst>
            </a:pPr>
            <a:r>
              <a:rPr sz="950" i="1" spc="65" dirty="0">
                <a:latin typeface="Times New Roman"/>
                <a:cs typeface="Times New Roman"/>
              </a:rPr>
              <a:t>D	</a:t>
            </a:r>
            <a:r>
              <a:rPr sz="950" i="1" spc="55" dirty="0">
                <a:latin typeface="Times New Roman"/>
                <a:cs typeface="Times New Roman"/>
              </a:rPr>
              <a:t>A	</a:t>
            </a:r>
            <a:r>
              <a:rPr sz="950" i="1" spc="2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714"/>
              </a:lnSpc>
              <a:spcBef>
                <a:spcPts val="5"/>
              </a:spcBef>
              <a:tabLst>
                <a:tab pos="326390" algn="l"/>
                <a:tab pos="838835" algn="l"/>
              </a:tabLst>
            </a:pPr>
            <a:r>
              <a:rPr sz="1650" i="1" spc="95" dirty="0">
                <a:latin typeface="Times New Roman"/>
                <a:cs typeface="Times New Roman"/>
              </a:rPr>
              <a:t>N	</a:t>
            </a:r>
            <a:r>
              <a:rPr sz="1650" spc="80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95" dirty="0">
                <a:latin typeface="Times New Roman"/>
                <a:cs typeface="Times New Roman"/>
              </a:rPr>
              <a:t>N	</a:t>
            </a:r>
            <a:r>
              <a:rPr sz="1650" spc="80" dirty="0">
                <a:latin typeface="Symbol"/>
                <a:cs typeface="Symbol"/>
              </a:rPr>
              <a:t></a:t>
            </a:r>
            <a:r>
              <a:rPr sz="1650" spc="8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2.9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65" dirty="0">
                <a:latin typeface="Times New Roman"/>
                <a:cs typeface="Times New Roman"/>
              </a:rPr>
              <a:t>10</a:t>
            </a:r>
            <a:r>
              <a:rPr sz="1425" spc="97" baseline="43859" dirty="0">
                <a:latin typeface="Times New Roman"/>
                <a:cs typeface="Times New Roman"/>
              </a:rPr>
              <a:t>22 </a:t>
            </a:r>
            <a:r>
              <a:rPr sz="1650" spc="80" dirty="0">
                <a:latin typeface="Symbol"/>
                <a:cs typeface="Symbol"/>
              </a:rPr>
              <a:t></a:t>
            </a:r>
            <a:r>
              <a:rPr sz="1650" spc="-320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Times New Roman"/>
                <a:cs typeface="Times New Roman"/>
              </a:rPr>
              <a:t>3</a:t>
            </a:r>
            <a:r>
              <a:rPr sz="1650" spc="70" dirty="0">
                <a:latin typeface="Symbol"/>
                <a:cs typeface="Symbol"/>
              </a:rPr>
              <a:t></a:t>
            </a:r>
            <a:r>
              <a:rPr sz="1650" spc="70" dirty="0">
                <a:latin typeface="Times New Roman"/>
                <a:cs typeface="Times New Roman"/>
              </a:rPr>
              <a:t>10</a:t>
            </a:r>
            <a:r>
              <a:rPr sz="1425" spc="104" baseline="43859" dirty="0">
                <a:latin typeface="Times New Roman"/>
                <a:cs typeface="Times New Roman"/>
              </a:rPr>
              <a:t>22</a:t>
            </a:r>
            <a:endParaRPr sz="1425" baseline="43859">
              <a:latin typeface="Times New Roman"/>
              <a:cs typeface="Times New Roman"/>
            </a:endParaRPr>
          </a:p>
          <a:p>
            <a:pPr marL="172085">
              <a:lnSpc>
                <a:spcPts val="875"/>
              </a:lnSpc>
              <a:tabLst>
                <a:tab pos="662305" algn="l"/>
              </a:tabLst>
            </a:pPr>
            <a:r>
              <a:rPr sz="950" i="1" spc="70" dirty="0">
                <a:latin typeface="Times New Roman"/>
                <a:cs typeface="Times New Roman"/>
              </a:rPr>
              <a:t>D	</a:t>
            </a:r>
            <a:r>
              <a:rPr sz="950" i="1" spc="60" dirty="0">
                <a:latin typeface="Times New Roman"/>
                <a:cs typeface="Times New Roman"/>
              </a:rPr>
              <a:t>A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25166" y="9363173"/>
            <a:ext cx="13525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3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7913369"/>
            <a:ext cx="3281045" cy="128079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1768475">
              <a:lnSpc>
                <a:spcPts val="1610"/>
              </a:lnSpc>
              <a:spcBef>
                <a:spcPts val="215"/>
              </a:spcBef>
            </a:pP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i=</a:t>
            </a:r>
            <a:r>
              <a:rPr sz="1400" i="1" spc="-5" dirty="0">
                <a:latin typeface="Times New Roman"/>
                <a:cs typeface="Times New Roman"/>
              </a:rPr>
              <a:t>1.46×10</a:t>
            </a:r>
            <a:r>
              <a:rPr sz="1350" i="1" spc="-7" baseline="30864" dirty="0">
                <a:latin typeface="Times New Roman"/>
                <a:cs typeface="Times New Roman"/>
              </a:rPr>
              <a:t>16</a:t>
            </a:r>
            <a:r>
              <a:rPr sz="1400" i="1" spc="-5" dirty="0">
                <a:latin typeface="Times New Roman"/>
                <a:cs typeface="Times New Roman"/>
              </a:rPr>
              <a:t>/m</a:t>
            </a:r>
            <a:r>
              <a:rPr sz="1350" i="1" spc="-7" baseline="30864" dirty="0">
                <a:latin typeface="Times New Roman"/>
                <a:cs typeface="Times New Roman"/>
              </a:rPr>
              <a:t>3  </a:t>
            </a:r>
            <a:r>
              <a:rPr sz="1400" i="1" spc="5" dirty="0">
                <a:latin typeface="Times New Roman"/>
                <a:cs typeface="Times New Roman"/>
              </a:rPr>
              <a:t>1</a:t>
            </a:r>
            <a:r>
              <a:rPr sz="1400" i="1" spc="-10" dirty="0">
                <a:latin typeface="Times New Roman"/>
                <a:cs typeface="Times New Roman"/>
              </a:rPr>
              <a:t>0</a:t>
            </a:r>
            <a:r>
              <a:rPr sz="1350" i="1" spc="7" baseline="30864" dirty="0">
                <a:latin typeface="Times New Roman"/>
                <a:cs typeface="Times New Roman"/>
              </a:rPr>
              <a:t>2</a:t>
            </a:r>
            <a:r>
              <a:rPr sz="1350" i="1" spc="-15" baseline="30864" dirty="0">
                <a:latin typeface="Times New Roman"/>
                <a:cs typeface="Times New Roman"/>
              </a:rPr>
              <a:t>1</a:t>
            </a:r>
            <a:r>
              <a:rPr sz="1400" i="1" dirty="0">
                <a:latin typeface="Times New Roman"/>
                <a:cs typeface="Times New Roman"/>
              </a:rPr>
              <a:t>&gt;</a:t>
            </a:r>
            <a:r>
              <a:rPr sz="1400" i="1" spc="-15" dirty="0">
                <a:latin typeface="Times New Roman"/>
                <a:cs typeface="Times New Roman"/>
              </a:rPr>
              <a:t>&gt;</a:t>
            </a:r>
            <a:r>
              <a:rPr sz="1400" i="1" dirty="0">
                <a:latin typeface="Times New Roman"/>
                <a:cs typeface="Times New Roman"/>
              </a:rPr>
              <a:t>1.</a:t>
            </a:r>
            <a:r>
              <a:rPr sz="1400" i="1" spc="-10" dirty="0">
                <a:latin typeface="Times New Roman"/>
                <a:cs typeface="Times New Roman"/>
              </a:rPr>
              <a:t>4</a:t>
            </a:r>
            <a:r>
              <a:rPr sz="1400" i="1" dirty="0">
                <a:latin typeface="Times New Roman"/>
                <a:cs typeface="Times New Roman"/>
              </a:rPr>
              <a:t>6</a:t>
            </a:r>
            <a:r>
              <a:rPr sz="1400" i="1" spc="-15" dirty="0">
                <a:latin typeface="Times New Roman"/>
                <a:cs typeface="Times New Roman"/>
              </a:rPr>
              <a:t>×</a:t>
            </a:r>
            <a:r>
              <a:rPr sz="1400" i="1" dirty="0">
                <a:latin typeface="Times New Roman"/>
                <a:cs typeface="Times New Roman"/>
              </a:rPr>
              <a:t>1</a:t>
            </a:r>
            <a:r>
              <a:rPr sz="1400" i="1" spc="-5" dirty="0">
                <a:latin typeface="Times New Roman"/>
                <a:cs typeface="Times New Roman"/>
              </a:rPr>
              <a:t>0</a:t>
            </a:r>
            <a:r>
              <a:rPr sz="1350" i="1" spc="7" baseline="30864" dirty="0">
                <a:latin typeface="Times New Roman"/>
                <a:cs typeface="Times New Roman"/>
              </a:rPr>
              <a:t>1</a:t>
            </a:r>
            <a:r>
              <a:rPr sz="1350" i="1" spc="-7" baseline="30864" dirty="0">
                <a:latin typeface="Times New Roman"/>
                <a:cs typeface="Times New Roman"/>
              </a:rPr>
              <a:t>6</a:t>
            </a:r>
            <a:r>
              <a:rPr sz="1400" i="1" spc="5" dirty="0">
                <a:latin typeface="Times New Roman"/>
                <a:cs typeface="Times New Roman"/>
              </a:rPr>
              <a:t>/</a:t>
            </a:r>
            <a:r>
              <a:rPr sz="1400" i="1" spc="-10" dirty="0">
                <a:latin typeface="Times New Roman"/>
                <a:cs typeface="Times New Roman"/>
              </a:rPr>
              <a:t>m</a:t>
            </a:r>
            <a:r>
              <a:rPr sz="1350" i="1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imes New Roman"/>
              <a:cs typeface="Times New Roman"/>
            </a:endParaRPr>
          </a:p>
          <a:p>
            <a:pPr marL="134493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then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p</a:t>
            </a:r>
            <a:r>
              <a:rPr sz="1350" i="1" spc="-7" baseline="-9259" dirty="0">
                <a:latin typeface="Times New Roman"/>
                <a:cs typeface="Times New Roman"/>
              </a:rPr>
              <a:t>p</a:t>
            </a:r>
            <a:r>
              <a:rPr sz="1400" i="1" spc="-5" dirty="0">
                <a:latin typeface="Times New Roman"/>
                <a:cs typeface="Times New Roman"/>
              </a:rPr>
              <a:t>=N</a:t>
            </a:r>
            <a:r>
              <a:rPr sz="1350" i="1" spc="-7" baseline="-9259" dirty="0">
                <a:latin typeface="Times New Roman"/>
                <a:cs typeface="Times New Roman"/>
              </a:rPr>
              <a:t>A</a:t>
            </a:r>
            <a:r>
              <a:rPr sz="1400" i="1" spc="-5" dirty="0">
                <a:latin typeface="Times New Roman"/>
                <a:cs typeface="Times New Roman"/>
              </a:rPr>
              <a:t>-N</a:t>
            </a:r>
            <a:r>
              <a:rPr sz="1350" i="1" spc="-7" baseline="-9259" dirty="0">
                <a:latin typeface="Times New Roman"/>
                <a:cs typeface="Times New Roman"/>
              </a:rPr>
              <a:t>D</a:t>
            </a:r>
            <a:r>
              <a:rPr sz="1400" i="1" spc="-5" dirty="0">
                <a:latin typeface="Times New Roman"/>
                <a:cs typeface="Times New Roman"/>
              </a:rPr>
              <a:t>=1×10</a:t>
            </a:r>
            <a:r>
              <a:rPr sz="1350" i="1" spc="-7" baseline="30864" dirty="0">
                <a:latin typeface="Times New Roman"/>
                <a:cs typeface="Times New Roman"/>
              </a:rPr>
              <a:t>21</a:t>
            </a:r>
            <a:r>
              <a:rPr sz="1400" i="1" spc="-5" dirty="0">
                <a:latin typeface="Times New Roman"/>
                <a:cs typeface="Times New Roman"/>
              </a:rPr>
              <a:t>/m</a:t>
            </a:r>
            <a:r>
              <a:rPr sz="1350" i="1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 marL="1983739">
              <a:lnSpc>
                <a:spcPct val="100000"/>
              </a:lnSpc>
              <a:spcBef>
                <a:spcPts val="1390"/>
              </a:spcBef>
            </a:pPr>
            <a:r>
              <a:rPr sz="2475" i="1" spc="52" baseline="-28619" dirty="0">
                <a:latin typeface="Times New Roman"/>
                <a:cs typeface="Times New Roman"/>
              </a:rPr>
              <a:t>n</a:t>
            </a:r>
            <a:r>
              <a:rPr sz="2475" i="1" spc="-157" baseline="-28619" dirty="0">
                <a:latin typeface="Times New Roman"/>
                <a:cs typeface="Times New Roman"/>
              </a:rPr>
              <a:t> 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48973" y="9544892"/>
            <a:ext cx="8953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77784" y="9379580"/>
            <a:ext cx="8953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57537" y="9197861"/>
            <a:ext cx="228473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6700" algn="l"/>
              </a:tabLst>
            </a:pPr>
            <a:r>
              <a:rPr sz="1650" i="1" spc="35" dirty="0">
                <a:latin typeface="Times New Roman"/>
                <a:cs typeface="Times New Roman"/>
              </a:rPr>
              <a:t>n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2475" u="sng" spc="52" baseline="2020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sz="1425" i="1" spc="15" baseline="35087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2.152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11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243830" cy="2763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spc="-5" dirty="0">
                <a:latin typeface="Cambria"/>
                <a:cs typeface="Cambria"/>
              </a:rPr>
              <a:t>Problems</a:t>
            </a:r>
            <a:endParaRPr sz="1200">
              <a:latin typeface="Cambria"/>
              <a:cs typeface="Cambria"/>
            </a:endParaRPr>
          </a:p>
          <a:p>
            <a:pPr marL="12700" marR="5080">
              <a:lnSpc>
                <a:spcPts val="1610"/>
              </a:lnSpc>
              <a:spcBef>
                <a:spcPts val="345"/>
              </a:spcBef>
            </a:pPr>
            <a:r>
              <a:rPr sz="1400" b="1" dirty="0">
                <a:latin typeface="Times New Roman"/>
                <a:cs typeface="Times New Roman"/>
              </a:rPr>
              <a:t>Q1: </a:t>
            </a:r>
            <a:r>
              <a:rPr sz="1400" spc="-5" dirty="0">
                <a:latin typeface="Times New Roman"/>
                <a:cs typeface="Times New Roman"/>
              </a:rPr>
              <a:t>Calculate electrons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holes concentration in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germanium sample </a:t>
            </a:r>
            <a:r>
              <a:rPr sz="1400" dirty="0">
                <a:latin typeface="Times New Roman"/>
                <a:cs typeface="Times New Roman"/>
              </a:rPr>
              <a:t>.  If </a:t>
            </a:r>
            <a:r>
              <a:rPr sz="1400" spc="-5" dirty="0">
                <a:latin typeface="Times New Roman"/>
                <a:cs typeface="Times New Roman"/>
              </a:rPr>
              <a:t>T=300 K, 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=5×10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350" baseline="-9259" dirty="0">
                <a:latin typeface="Times New Roman"/>
                <a:cs typeface="Times New Roman"/>
              </a:rPr>
              <a:t>a</a:t>
            </a:r>
            <a:r>
              <a:rPr sz="1400" dirty="0">
                <a:latin typeface="Times New Roman"/>
                <a:cs typeface="Times New Roman"/>
              </a:rPr>
              <a:t>=0.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=2.4×10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5"/>
              </a:lnSpc>
            </a:pPr>
            <a:r>
              <a:rPr sz="1400" spc="-5" dirty="0">
                <a:latin typeface="Times New Roman"/>
                <a:cs typeface="Times New Roman"/>
              </a:rPr>
              <a:t>(Ans: 5.97×10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9.65×10</a:t>
            </a:r>
            <a:r>
              <a:rPr sz="1350" spc="-7" baseline="30864" dirty="0">
                <a:latin typeface="Times New Roman"/>
                <a:cs typeface="Times New Roman"/>
              </a:rPr>
              <a:t>18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27635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Q2: </a:t>
            </a:r>
            <a:r>
              <a:rPr sz="1400" spc="-5" dirty="0">
                <a:latin typeface="Times New Roman"/>
                <a:cs typeface="Times New Roman"/>
              </a:rPr>
              <a:t>Calculate holes and electrons concentration in compensated </a:t>
            </a:r>
            <a:r>
              <a:rPr sz="1400" dirty="0">
                <a:latin typeface="Times New Roman"/>
                <a:cs typeface="Times New Roman"/>
              </a:rPr>
              <a:t>silicon  </a:t>
            </a:r>
            <a:r>
              <a:rPr sz="1400" spc="-5" dirty="0">
                <a:latin typeface="Times New Roman"/>
                <a:cs typeface="Times New Roman"/>
              </a:rPr>
              <a:t>p-type sample.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T=300 K, N</a:t>
            </a:r>
            <a:r>
              <a:rPr sz="1350" spc="-7" baseline="-9259" dirty="0">
                <a:latin typeface="Times New Roman"/>
                <a:cs typeface="Times New Roman"/>
              </a:rPr>
              <a:t>d</a:t>
            </a:r>
            <a:r>
              <a:rPr sz="1400" spc="-5" dirty="0">
                <a:latin typeface="Times New Roman"/>
                <a:cs typeface="Times New Roman"/>
              </a:rPr>
              <a:t>=3×10</a:t>
            </a:r>
            <a:r>
              <a:rPr sz="1350" spc="-7" baseline="30864" dirty="0">
                <a:latin typeface="Times New Roman"/>
                <a:cs typeface="Times New Roman"/>
              </a:rPr>
              <a:t>21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N</a:t>
            </a:r>
            <a:r>
              <a:rPr sz="1350" spc="-7" baseline="-9259" dirty="0">
                <a:latin typeface="Times New Roman"/>
                <a:cs typeface="Times New Roman"/>
              </a:rPr>
              <a:t>a</a:t>
            </a:r>
            <a:r>
              <a:rPr sz="1400" spc="-5" dirty="0">
                <a:latin typeface="Times New Roman"/>
                <a:cs typeface="Times New Roman"/>
              </a:rPr>
              <a:t>=10</a:t>
            </a:r>
            <a:r>
              <a:rPr sz="1350" spc="-7" baseline="30864" dirty="0">
                <a:latin typeface="Times New Roman"/>
                <a:cs typeface="Times New Roman"/>
              </a:rPr>
              <a:t>22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 Assume that  n</a:t>
            </a:r>
            <a:r>
              <a:rPr sz="1350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=1.5×10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0"/>
              </a:lnSpc>
            </a:pPr>
            <a:r>
              <a:rPr sz="1400" spc="-5" dirty="0">
                <a:latin typeface="Times New Roman"/>
                <a:cs typeface="Times New Roman"/>
              </a:rPr>
              <a:t>(Ans: 7×10</a:t>
            </a:r>
            <a:r>
              <a:rPr sz="1350" spc="-7" baseline="30864" dirty="0">
                <a:latin typeface="Times New Roman"/>
                <a:cs typeface="Times New Roman"/>
              </a:rPr>
              <a:t>21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3.2×10</a:t>
            </a:r>
            <a:r>
              <a:rPr sz="1350" spc="-7" baseline="30864" dirty="0">
                <a:latin typeface="Times New Roman"/>
                <a:cs typeface="Times New Roman"/>
              </a:rPr>
              <a:t>10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marR="1511935" algn="ctr">
              <a:lnSpc>
                <a:spcPct val="100000"/>
              </a:lnSpc>
            </a:pP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72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1041</Words>
  <Application>Microsoft Office PowerPoint</Application>
  <PresentationFormat>Custom</PresentationFormat>
  <Paragraphs>247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Cambria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  2.81025 exp((0.25) / 0.0259)  1.81019 m3 p  Nv exp((EF  Ev ) / kT)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2019-01-20T16:38:48Z</dcterms:created>
  <dcterms:modified xsi:type="dcterms:W3CDTF">2019-01-20T16:39:26Z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2019-01-20T00:00:00Z</vt:filetime>
  </property>
</Properties>
</file>