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lectrical_resistivity" TargetMode="External"/><Relationship Id="rId2" Type="http://schemas.openxmlformats.org/officeDocument/2006/relationships/hyperlink" Target="http://en.wikipedia.org/wiki/Invertible_matrix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en.wikipedia.org/wiki/Metre" TargetMode="External"/><Relationship Id="rId4" Type="http://schemas.openxmlformats.org/officeDocument/2006/relationships/hyperlink" Target="http://en.wikipedia.org/wiki/Siemens_(unit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5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4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195570" cy="1571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1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Conductivity of</a:t>
            </a:r>
            <a:r>
              <a:rPr sz="1400" b="0" i="1" spc="-5" dirty="0">
                <a:latin typeface="Calibri Light"/>
                <a:cs typeface="Calibri Light"/>
              </a:rPr>
              <a:t> </a:t>
            </a:r>
            <a:r>
              <a:rPr sz="1400" b="0" i="1" spc="-20" dirty="0">
                <a:latin typeface="Calibri Light"/>
                <a:cs typeface="Calibri Light"/>
              </a:rPr>
              <a:t>metals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most </a:t>
            </a:r>
            <a:r>
              <a:rPr sz="1400" spc="-5" dirty="0">
                <a:latin typeface="Times New Roman"/>
                <a:cs typeface="Times New Roman"/>
              </a:rPr>
              <a:t>important properties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metals their high thermal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electrical</a:t>
            </a:r>
            <a:endParaRPr sz="1400">
              <a:latin typeface="Times New Roman"/>
              <a:cs typeface="Times New Roman"/>
            </a:endParaRPr>
          </a:p>
          <a:p>
            <a:pPr marL="12700" marR="19367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conductivity.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conductor the electrons moving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random velocity  depends upon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temperature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8882633"/>
            <a:ext cx="7829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Ohm's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law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64766" y="8882633"/>
            <a:ext cx="35845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V=IR</a:t>
            </a:r>
            <a:r>
              <a:rPr sz="1400" spc="-5" dirty="0">
                <a:latin typeface="Times New Roman"/>
                <a:cs typeface="Times New Roman"/>
              </a:rPr>
              <a:t>, where </a:t>
            </a:r>
            <a:r>
              <a:rPr sz="1400" b="1" i="1" dirty="0">
                <a:latin typeface="Times New Roman"/>
                <a:cs typeface="Times New Roman"/>
              </a:rPr>
              <a:t>R </a:t>
            </a:r>
            <a:r>
              <a:rPr sz="1400" spc="-5" dirty="0">
                <a:latin typeface="Times New Roman"/>
                <a:cs typeface="Times New Roman"/>
              </a:rPr>
              <a:t>is the resistance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block given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73991" y="2747725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>
                <a:moveTo>
                  <a:pt x="0" y="0"/>
                </a:moveTo>
                <a:lnTo>
                  <a:pt x="371401" y="0"/>
                </a:lnTo>
              </a:path>
            </a:pathLst>
          </a:custGeom>
          <a:ln w="89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73794" y="2747725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>
                <a:moveTo>
                  <a:pt x="0" y="0"/>
                </a:moveTo>
                <a:lnTo>
                  <a:pt x="365647" y="0"/>
                </a:lnTo>
              </a:path>
            </a:pathLst>
          </a:custGeom>
          <a:ln w="89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595425" y="2742659"/>
            <a:ext cx="73152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8965" algn="l"/>
              </a:tabLst>
            </a:pPr>
            <a:r>
              <a:rPr sz="1650" spc="30" dirty="0">
                <a:latin typeface="Times New Roman"/>
                <a:cs typeface="Times New Roman"/>
              </a:rPr>
              <a:t>2	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5911" y="2444284"/>
            <a:ext cx="95631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579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m</a:t>
            </a:r>
            <a:r>
              <a:rPr sz="1650" i="1" spc="110" dirty="0">
                <a:latin typeface="Times New Roman"/>
                <a:cs typeface="Times New Roman"/>
              </a:rPr>
              <a:t>v</a:t>
            </a:r>
            <a:r>
              <a:rPr sz="1425" spc="37" baseline="43859" dirty="0">
                <a:latin typeface="Times New Roman"/>
                <a:cs typeface="Times New Roman"/>
              </a:rPr>
              <a:t>2</a:t>
            </a:r>
            <a:r>
              <a:rPr sz="1425" baseline="43859" dirty="0">
                <a:latin typeface="Times New Roman"/>
                <a:cs typeface="Times New Roman"/>
              </a:rPr>
              <a:t>	</a:t>
            </a:r>
            <a:r>
              <a:rPr sz="1650" spc="-5" dirty="0">
                <a:latin typeface="Times New Roman"/>
                <a:cs typeface="Times New Roman"/>
              </a:rPr>
              <a:t>3</a:t>
            </a: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54088" y="2758964"/>
            <a:ext cx="8191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0" dirty="0"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88907" y="2577552"/>
            <a:ext cx="14541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21291" y="2577552"/>
            <a:ext cx="413384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035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82348" y="3730548"/>
            <a:ext cx="368300" cy="0"/>
          </a:xfrm>
          <a:custGeom>
            <a:avLst/>
            <a:gdLst/>
            <a:ahLst/>
            <a:cxnLst/>
            <a:rect l="l" t="t" r="r" b="b"/>
            <a:pathLst>
              <a:path w="368300">
                <a:moveTo>
                  <a:pt x="0" y="0"/>
                </a:moveTo>
                <a:lnTo>
                  <a:pt x="368088" y="0"/>
                </a:lnTo>
              </a:path>
            </a:pathLst>
          </a:custGeom>
          <a:ln w="88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865065" y="3575270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39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356808" y="3750739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0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76776" y="3725852"/>
            <a:ext cx="39814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00355" algn="l"/>
              </a:tabLst>
            </a:pPr>
            <a:r>
              <a:rPr sz="1650" i="1" spc="55" dirty="0">
                <a:latin typeface="Times New Roman"/>
                <a:cs typeface="Times New Roman"/>
              </a:rPr>
              <a:t>m	</a:t>
            </a:r>
            <a:r>
              <a:rPr sz="2475" spc="44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56808" y="3298132"/>
            <a:ext cx="80772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75" spc="44" baseline="-37037" dirty="0">
                <a:latin typeface="Symbol"/>
                <a:cs typeface="Symbol"/>
              </a:rPr>
              <a:t></a:t>
            </a:r>
            <a:r>
              <a:rPr sz="2475" spc="44" baseline="-37037" dirty="0">
                <a:latin typeface="Times New Roman"/>
                <a:cs typeface="Times New Roman"/>
              </a:rPr>
              <a:t> </a:t>
            </a:r>
            <a:r>
              <a:rPr sz="2475" spc="60" baseline="-33670" dirty="0">
                <a:latin typeface="Times New Roman"/>
                <a:cs typeface="Times New Roman"/>
              </a:rPr>
              <a:t>3</a:t>
            </a:r>
            <a:r>
              <a:rPr sz="2475" i="1" spc="60" baseline="-33670" dirty="0">
                <a:latin typeface="Times New Roman"/>
                <a:cs typeface="Times New Roman"/>
              </a:rPr>
              <a:t>kT</a:t>
            </a:r>
            <a:r>
              <a:rPr sz="2475" i="1" spc="-419" baseline="-33670" dirty="0">
                <a:latin typeface="Times New Roman"/>
                <a:cs typeface="Times New Roman"/>
              </a:rPr>
              <a:t> </a:t>
            </a:r>
            <a:r>
              <a:rPr sz="2475" spc="37" baseline="-37037" dirty="0">
                <a:latin typeface="Symbol"/>
                <a:cs typeface="Symbol"/>
              </a:rPr>
              <a:t></a:t>
            </a:r>
            <a:r>
              <a:rPr sz="950" spc="25" dirty="0">
                <a:latin typeface="Times New Roman"/>
                <a:cs typeface="Times New Roman"/>
              </a:rPr>
              <a:t>1/ </a:t>
            </a:r>
            <a:r>
              <a:rPr sz="950" spc="3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52566" y="3559660"/>
            <a:ext cx="51435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5463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v	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2475" spc="44" baseline="-3367" dirty="0">
                <a:latin typeface="Symbol"/>
                <a:cs typeface="Symbol"/>
              </a:rPr>
              <a:t>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39849" y="3741642"/>
            <a:ext cx="9715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30" dirty="0">
                <a:latin typeface="Times New Roman"/>
                <a:cs typeface="Times New Roman"/>
              </a:rPr>
              <a:t>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55921" y="7761802"/>
            <a:ext cx="11938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4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9080" y="4209414"/>
            <a:ext cx="5305425" cy="3649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k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Boltzman constant=1.38110</a:t>
            </a:r>
            <a:r>
              <a:rPr sz="1350" spc="-7" baseline="30864" dirty="0">
                <a:latin typeface="Times New Roman"/>
                <a:cs typeface="Times New Roman"/>
              </a:rPr>
              <a:t>-23</a:t>
            </a:r>
            <a:r>
              <a:rPr sz="1400" spc="-5" dirty="0">
                <a:latin typeface="Times New Roman"/>
                <a:cs typeface="Times New Roman"/>
              </a:rPr>
              <a:t>J/K, </a:t>
            </a:r>
            <a:r>
              <a:rPr sz="1400" i="1" spc="-5" dirty="0">
                <a:latin typeface="Times New Roman"/>
                <a:cs typeface="Times New Roman"/>
              </a:rPr>
              <a:t>v</a:t>
            </a:r>
            <a:r>
              <a:rPr sz="1350" i="1" spc="-7" baseline="-9259" dirty="0">
                <a:latin typeface="Times New Roman"/>
                <a:cs typeface="Times New Roman"/>
              </a:rPr>
              <a:t>T</a:t>
            </a:r>
            <a:r>
              <a:rPr sz="1400" spc="-5" dirty="0">
                <a:latin typeface="Times New Roman"/>
                <a:cs typeface="Times New Roman"/>
              </a:rPr>
              <a:t>=Thermal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velocity.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800"/>
              </a:spcBef>
            </a:pPr>
            <a:r>
              <a:rPr sz="1400" spc="-5" dirty="0">
                <a:latin typeface="Times New Roman"/>
                <a:cs typeface="Times New Roman"/>
              </a:rPr>
              <a:t>When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electric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E</a:t>
            </a:r>
            <a:r>
              <a:rPr sz="1400" i="1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applied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conductor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acquire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drift  </a:t>
            </a:r>
            <a:r>
              <a:rPr sz="2100" b="1" i="1" spc="-7" baseline="3968" dirty="0">
                <a:latin typeface="Times New Roman"/>
                <a:cs typeface="Times New Roman"/>
              </a:rPr>
              <a:t>velocity</a:t>
            </a:r>
            <a:r>
              <a:rPr sz="2100" b="1" i="1" spc="-67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(</a:t>
            </a:r>
            <a:r>
              <a:rPr sz="2100" b="1" i="1" spc="-7" baseline="3968" dirty="0">
                <a:latin typeface="Times New Roman"/>
                <a:cs typeface="Times New Roman"/>
              </a:rPr>
              <a:t>v</a:t>
            </a:r>
            <a:r>
              <a:rPr sz="900" b="1" i="1" spc="-5" dirty="0">
                <a:latin typeface="Times New Roman"/>
                <a:cs typeface="Times New Roman"/>
              </a:rPr>
              <a:t>D</a:t>
            </a:r>
            <a:r>
              <a:rPr sz="2100" spc="-7" baseline="3968" dirty="0">
                <a:latin typeface="Times New Roman"/>
                <a:cs typeface="Times New Roman"/>
              </a:rPr>
              <a:t>),</a:t>
            </a:r>
            <a:r>
              <a:rPr sz="2100" spc="-75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the</a:t>
            </a:r>
            <a:r>
              <a:rPr sz="2100" spc="-60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electron</a:t>
            </a:r>
            <a:r>
              <a:rPr sz="2100" spc="-82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experience</a:t>
            </a:r>
            <a:r>
              <a:rPr sz="2100" spc="-67" baseline="3968" dirty="0">
                <a:latin typeface="Times New Roman"/>
                <a:cs typeface="Times New Roman"/>
              </a:rPr>
              <a:t> </a:t>
            </a:r>
            <a:r>
              <a:rPr sz="2100" baseline="3968" dirty="0">
                <a:latin typeface="Times New Roman"/>
                <a:cs typeface="Times New Roman"/>
              </a:rPr>
              <a:t>a</a:t>
            </a:r>
            <a:r>
              <a:rPr sz="2100" spc="-82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force</a:t>
            </a:r>
            <a:r>
              <a:rPr sz="2100" spc="-44" baseline="3968" dirty="0">
                <a:latin typeface="Times New Roman"/>
                <a:cs typeface="Times New Roman"/>
              </a:rPr>
              <a:t> </a:t>
            </a:r>
            <a:r>
              <a:rPr sz="2100" i="1" spc="-7" baseline="3968" dirty="0">
                <a:latin typeface="Times New Roman"/>
                <a:cs typeface="Times New Roman"/>
              </a:rPr>
              <a:t>F=eE</a:t>
            </a:r>
            <a:r>
              <a:rPr sz="2100" i="1" spc="-60" baseline="3968" dirty="0">
                <a:latin typeface="Times New Roman"/>
                <a:cs typeface="Times New Roman"/>
              </a:rPr>
              <a:t> </a:t>
            </a:r>
            <a:r>
              <a:rPr sz="2100" spc="-15" baseline="3968" dirty="0">
                <a:latin typeface="Times New Roman"/>
                <a:cs typeface="Times New Roman"/>
              </a:rPr>
              <a:t>moving</a:t>
            </a:r>
            <a:r>
              <a:rPr sz="2100" spc="-60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toward</a:t>
            </a:r>
            <a:r>
              <a:rPr sz="2100" spc="-67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positive  </a:t>
            </a:r>
            <a:r>
              <a:rPr sz="1400" spc="-5" dirty="0">
                <a:latin typeface="Times New Roman"/>
                <a:cs typeface="Times New Roman"/>
              </a:rPr>
              <a:t>terminal.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marR="465455" algn="ctr">
              <a:lnSpc>
                <a:spcPts val="1820"/>
              </a:lnSpc>
              <a:tabLst>
                <a:tab pos="26098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v	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20" dirty="0">
                <a:latin typeface="Times New Roman"/>
                <a:cs typeface="Times New Roman"/>
              </a:rPr>
              <a:t> </a:t>
            </a:r>
            <a:r>
              <a:rPr sz="1750" i="1" spc="5" dirty="0">
                <a:latin typeface="Symbol"/>
                <a:cs typeface="Symbol"/>
              </a:rPr>
              <a:t>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867410" algn="ctr">
              <a:lnSpc>
                <a:spcPts val="860"/>
              </a:lnSpc>
            </a:pPr>
            <a:r>
              <a:rPr sz="950" i="1" spc="4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  <a:p>
            <a:pPr marL="56515" algn="just">
              <a:lnSpc>
                <a:spcPct val="100000"/>
              </a:lnSpc>
              <a:spcBef>
                <a:spcPts val="585"/>
              </a:spcBef>
            </a:pPr>
            <a:r>
              <a:rPr sz="1400" spc="-5" dirty="0">
                <a:latin typeface="Times New Roman"/>
                <a:cs typeface="Times New Roman"/>
              </a:rPr>
              <a:t>where μ= Mobility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Let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block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metals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length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(</a:t>
            </a:r>
            <a:r>
              <a:rPr sz="1400" i="1" spc="5" dirty="0">
                <a:latin typeface="Times New Roman"/>
                <a:cs typeface="Times New Roman"/>
              </a:rPr>
              <a:t>l</a:t>
            </a:r>
            <a:r>
              <a:rPr sz="1400" spc="5" dirty="0">
                <a:latin typeface="Times New Roman"/>
                <a:cs typeface="Times New Roman"/>
              </a:rPr>
              <a:t>)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cross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section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area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which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contains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) free </a:t>
            </a:r>
            <a:r>
              <a:rPr sz="1400" spc="-5" dirty="0">
                <a:latin typeface="Times New Roman"/>
                <a:cs typeface="Times New Roman"/>
              </a:rPr>
              <a:t>electrons. </a:t>
            </a:r>
            <a:r>
              <a:rPr sz="1400" dirty="0">
                <a:latin typeface="Times New Roman"/>
                <a:cs typeface="Times New Roman"/>
              </a:rPr>
              <a:t>If a </a:t>
            </a:r>
            <a:r>
              <a:rPr sz="1400" spc="-5" dirty="0">
                <a:latin typeface="Times New Roman"/>
                <a:cs typeface="Times New Roman"/>
              </a:rPr>
              <a:t>voltage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V</a:t>
            </a:r>
            <a:r>
              <a:rPr sz="1400" dirty="0">
                <a:latin typeface="Times New Roman"/>
                <a:cs typeface="Times New Roman"/>
              </a:rPr>
              <a:t>) is </a:t>
            </a:r>
            <a:r>
              <a:rPr sz="1400" spc="-10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a cross </a:t>
            </a:r>
            <a:r>
              <a:rPr sz="1400" spc="-5" dirty="0">
                <a:latin typeface="Times New Roman"/>
                <a:cs typeface="Times New Roman"/>
              </a:rPr>
              <a:t>it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field </a:t>
            </a:r>
            <a:r>
              <a:rPr sz="1400" b="1" i="1" spc="-5" dirty="0">
                <a:latin typeface="Times New Roman"/>
                <a:cs typeface="Times New Roman"/>
              </a:rPr>
              <a:t>E=V/l </a:t>
            </a:r>
            <a:r>
              <a:rPr sz="1400" dirty="0">
                <a:latin typeface="Times New Roman"/>
                <a:cs typeface="Times New Roman"/>
              </a:rPr>
              <a:t>cause  the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10" dirty="0">
                <a:latin typeface="Times New Roman"/>
                <a:cs typeface="Times New Roman"/>
              </a:rPr>
              <a:t>move </a:t>
            </a:r>
            <a:r>
              <a:rPr sz="1400" spc="-5" dirty="0">
                <a:latin typeface="Times New Roman"/>
                <a:cs typeface="Times New Roman"/>
              </a:rPr>
              <a:t>with drift velocity </a:t>
            </a:r>
            <a:r>
              <a:rPr sz="1400" i="1" dirty="0">
                <a:latin typeface="Times New Roman"/>
                <a:cs typeface="Times New Roman"/>
              </a:rPr>
              <a:t>v</a:t>
            </a:r>
            <a:r>
              <a:rPr sz="1350" i="1" baseline="-9259" dirty="0">
                <a:latin typeface="Times New Roman"/>
                <a:cs typeface="Times New Roman"/>
              </a:rPr>
              <a:t>D</a:t>
            </a:r>
            <a:r>
              <a:rPr sz="1400" dirty="0">
                <a:latin typeface="Times New Roman"/>
                <a:cs typeface="Times New Roman"/>
              </a:rPr>
              <a:t>. Hence </a:t>
            </a:r>
            <a:r>
              <a:rPr sz="1400" spc="-5" dirty="0">
                <a:latin typeface="Times New Roman"/>
                <a:cs typeface="Times New Roman"/>
              </a:rPr>
              <a:t>the current </a:t>
            </a:r>
            <a:r>
              <a:rPr sz="1400" i="1" dirty="0">
                <a:latin typeface="Times New Roman"/>
                <a:cs typeface="Times New Roman"/>
              </a:rPr>
              <a:t>I</a:t>
            </a:r>
            <a:r>
              <a:rPr sz="1400" i="1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R="979805" algn="ctr">
              <a:lnSpc>
                <a:spcPct val="100000"/>
              </a:lnSpc>
            </a:pPr>
            <a:r>
              <a:rPr sz="1650" i="1" spc="30" dirty="0">
                <a:latin typeface="Times New Roman"/>
                <a:cs typeface="Times New Roman"/>
              </a:rPr>
              <a:t>I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nev</a:t>
            </a:r>
            <a:r>
              <a:rPr sz="1650" i="1" spc="41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84989" y="8595557"/>
            <a:ext cx="119380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50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41886" y="7860029"/>
            <a:ext cx="3312160" cy="835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065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current density </a:t>
            </a:r>
            <a:r>
              <a:rPr sz="1400" b="1" i="1" dirty="0">
                <a:latin typeface="Times New Roman"/>
                <a:cs typeface="Times New Roman"/>
              </a:rPr>
              <a:t>J=I/A,</a:t>
            </a:r>
            <a:r>
              <a:rPr sz="1400" b="1" i="1" spc="-2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818515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J</a:t>
            </a:r>
            <a:r>
              <a:rPr sz="1650" i="1" spc="16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nev	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ne</a:t>
            </a:r>
            <a:r>
              <a:rPr sz="1750" i="1" spc="15" dirty="0">
                <a:latin typeface="Symbol"/>
                <a:cs typeface="Symbol"/>
              </a:rPr>
              <a:t></a:t>
            </a:r>
            <a:r>
              <a:rPr sz="1650" i="1" spc="1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3952468"/>
            <a:ext cx="5175250" cy="2171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46630" marR="9525" indent="-210820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Fig. 3.3 </a:t>
            </a:r>
            <a:r>
              <a:rPr sz="1400" spc="-5" dirty="0">
                <a:latin typeface="Times New Roman"/>
                <a:cs typeface="Times New Roman"/>
              </a:rPr>
              <a:t>The distribution in energy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metallic tungsten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T=0°K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T=2500°K.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Calculate the probability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energy state above </a:t>
            </a:r>
            <a:r>
              <a:rPr sz="1400" spc="10" dirty="0">
                <a:latin typeface="Times New Roman"/>
                <a:cs typeface="Times New Roman"/>
              </a:rPr>
              <a:t>E</a:t>
            </a:r>
            <a:r>
              <a:rPr sz="1350" spc="15" baseline="-9259" dirty="0">
                <a:latin typeface="Times New Roman"/>
                <a:cs typeface="Times New Roman"/>
              </a:rPr>
              <a:t>F </a:t>
            </a:r>
            <a:r>
              <a:rPr sz="1400" spc="-5" dirty="0">
                <a:latin typeface="Times New Roman"/>
                <a:cs typeface="Times New Roman"/>
              </a:rPr>
              <a:t>is occupied </a:t>
            </a:r>
            <a:r>
              <a:rPr sz="1400" dirty="0">
                <a:latin typeface="Times New Roman"/>
                <a:cs typeface="Times New Roman"/>
              </a:rPr>
              <a:t>by an  </a:t>
            </a:r>
            <a:r>
              <a:rPr sz="1400" spc="-5" dirty="0">
                <a:latin typeface="Times New Roman"/>
                <a:cs typeface="Times New Roman"/>
              </a:rPr>
              <a:t>electron. Let T=300 K. Determine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probability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energy level  </a:t>
            </a:r>
            <a:r>
              <a:rPr sz="1400" spc="5" dirty="0">
                <a:latin typeface="Times New Roman"/>
                <a:cs typeface="Times New Roman"/>
              </a:rPr>
              <a:t>3kT </a:t>
            </a:r>
            <a:r>
              <a:rPr sz="1400" spc="-5" dirty="0">
                <a:latin typeface="Times New Roman"/>
                <a:cs typeface="Times New Roman"/>
              </a:rPr>
              <a:t>above the Fermi energy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occupied </a:t>
            </a:r>
            <a:r>
              <a:rPr sz="1400" dirty="0">
                <a:latin typeface="Times New Roman"/>
                <a:cs typeface="Times New Roman"/>
              </a:rPr>
              <a:t>by an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8450427"/>
            <a:ext cx="4817110" cy="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probability </a:t>
            </a:r>
            <a:r>
              <a:rPr sz="1400" dirty="0">
                <a:latin typeface="Times New Roman"/>
                <a:cs typeface="Times New Roman"/>
              </a:rPr>
              <a:t>of a state </a:t>
            </a:r>
            <a:r>
              <a:rPr sz="1400" spc="-5" dirty="0">
                <a:latin typeface="Times New Roman"/>
                <a:cs typeface="Times New Roman"/>
              </a:rPr>
              <a:t>being occupied </a:t>
            </a:r>
            <a:r>
              <a:rPr sz="1400" dirty="0">
                <a:latin typeface="Times New Roman"/>
                <a:cs typeface="Times New Roman"/>
              </a:rPr>
              <a:t>by an </a:t>
            </a:r>
            <a:r>
              <a:rPr sz="1400" spc="-5" dirty="0">
                <a:latin typeface="Times New Roman"/>
                <a:cs typeface="Times New Roman"/>
              </a:rPr>
              <a:t>electron can become  significantly </a:t>
            </a:r>
            <a:r>
              <a:rPr sz="1400" dirty="0">
                <a:latin typeface="Times New Roman"/>
                <a:cs typeface="Times New Roman"/>
              </a:rPr>
              <a:t>less </a:t>
            </a:r>
            <a:r>
              <a:rPr sz="1400" spc="-5" dirty="0">
                <a:latin typeface="Times New Roman"/>
                <a:cs typeface="Times New Roman"/>
              </a:rPr>
              <a:t>than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unity.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47943" y="1146809"/>
            <a:ext cx="652145" cy="630555"/>
          </a:xfrm>
          <a:custGeom>
            <a:avLst/>
            <a:gdLst/>
            <a:ahLst/>
            <a:cxnLst/>
            <a:rect l="l" t="t" r="r" b="b"/>
            <a:pathLst>
              <a:path w="652145" h="630555">
                <a:moveTo>
                  <a:pt x="640" y="0"/>
                </a:moveTo>
                <a:lnTo>
                  <a:pt x="68" y="54619"/>
                </a:lnTo>
                <a:lnTo>
                  <a:pt x="0" y="108808"/>
                </a:lnTo>
                <a:lnTo>
                  <a:pt x="933" y="162137"/>
                </a:lnTo>
                <a:lnTo>
                  <a:pt x="3364" y="214177"/>
                </a:lnTo>
                <a:lnTo>
                  <a:pt x="7793" y="264496"/>
                </a:lnTo>
                <a:lnTo>
                  <a:pt x="14715" y="312666"/>
                </a:lnTo>
                <a:lnTo>
                  <a:pt x="24628" y="358256"/>
                </a:lnTo>
                <a:lnTo>
                  <a:pt x="38030" y="400837"/>
                </a:lnTo>
                <a:lnTo>
                  <a:pt x="55419" y="439978"/>
                </a:lnTo>
                <a:lnTo>
                  <a:pt x="77291" y="475250"/>
                </a:lnTo>
                <a:lnTo>
                  <a:pt x="104145" y="506222"/>
                </a:lnTo>
                <a:lnTo>
                  <a:pt x="135894" y="530360"/>
                </a:lnTo>
                <a:lnTo>
                  <a:pt x="175949" y="550497"/>
                </a:lnTo>
                <a:lnTo>
                  <a:pt x="222574" y="567082"/>
                </a:lnTo>
                <a:lnTo>
                  <a:pt x="274038" y="580564"/>
                </a:lnTo>
                <a:lnTo>
                  <a:pt x="328606" y="591390"/>
                </a:lnTo>
                <a:lnTo>
                  <a:pt x="384545" y="600011"/>
                </a:lnTo>
                <a:lnTo>
                  <a:pt x="440121" y="606875"/>
                </a:lnTo>
                <a:lnTo>
                  <a:pt x="493602" y="612431"/>
                </a:lnTo>
                <a:lnTo>
                  <a:pt x="543253" y="617128"/>
                </a:lnTo>
                <a:lnTo>
                  <a:pt x="587342" y="621415"/>
                </a:lnTo>
                <a:lnTo>
                  <a:pt x="624134" y="625741"/>
                </a:lnTo>
                <a:lnTo>
                  <a:pt x="651896" y="63055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99840" y="1776729"/>
            <a:ext cx="588010" cy="484505"/>
          </a:xfrm>
          <a:custGeom>
            <a:avLst/>
            <a:gdLst/>
            <a:ahLst/>
            <a:cxnLst/>
            <a:rect l="l" t="t" r="r" b="b"/>
            <a:pathLst>
              <a:path w="588010" h="484505">
                <a:moveTo>
                  <a:pt x="586994" y="484504"/>
                </a:moveTo>
                <a:lnTo>
                  <a:pt x="587572" y="433250"/>
                </a:lnTo>
                <a:lnTo>
                  <a:pt x="587323" y="382592"/>
                </a:lnTo>
                <a:lnTo>
                  <a:pt x="585427" y="333135"/>
                </a:lnTo>
                <a:lnTo>
                  <a:pt x="581067" y="285483"/>
                </a:lnTo>
                <a:lnTo>
                  <a:pt x="573423" y="240244"/>
                </a:lnTo>
                <a:lnTo>
                  <a:pt x="561678" y="198021"/>
                </a:lnTo>
                <a:lnTo>
                  <a:pt x="545013" y="159420"/>
                </a:lnTo>
                <a:lnTo>
                  <a:pt x="522609" y="125045"/>
                </a:lnTo>
                <a:lnTo>
                  <a:pt x="493649" y="95503"/>
                </a:lnTo>
                <a:lnTo>
                  <a:pt x="458364" y="73634"/>
                </a:lnTo>
                <a:lnTo>
                  <a:pt x="412756" y="56091"/>
                </a:lnTo>
                <a:lnTo>
                  <a:pt x="359521" y="42279"/>
                </a:lnTo>
                <a:lnTo>
                  <a:pt x="301358" y="31601"/>
                </a:lnTo>
                <a:lnTo>
                  <a:pt x="240966" y="23463"/>
                </a:lnTo>
                <a:lnTo>
                  <a:pt x="181043" y="17267"/>
                </a:lnTo>
                <a:lnTo>
                  <a:pt x="124286" y="12419"/>
                </a:lnTo>
                <a:lnTo>
                  <a:pt x="73394" y="8323"/>
                </a:lnTo>
                <a:lnTo>
                  <a:pt x="31066" y="4381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21025" y="1146809"/>
            <a:ext cx="7620" cy="2176780"/>
          </a:xfrm>
          <a:custGeom>
            <a:avLst/>
            <a:gdLst/>
            <a:ahLst/>
            <a:cxnLst/>
            <a:rect l="l" t="t" r="r" b="b"/>
            <a:pathLst>
              <a:path w="7619" h="2176779">
                <a:moveTo>
                  <a:pt x="7619" y="0"/>
                </a:moveTo>
                <a:lnTo>
                  <a:pt x="0" y="21767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21025" y="3322954"/>
            <a:ext cx="1950085" cy="0"/>
          </a:xfrm>
          <a:custGeom>
            <a:avLst/>
            <a:gdLst/>
            <a:ahLst/>
            <a:cxnLst/>
            <a:rect l="l" t="t" r="r" b="b"/>
            <a:pathLst>
              <a:path w="1950085">
                <a:moveTo>
                  <a:pt x="0" y="0"/>
                </a:moveTo>
                <a:lnTo>
                  <a:pt x="195008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21025" y="1776729"/>
            <a:ext cx="1383665" cy="0"/>
          </a:xfrm>
          <a:custGeom>
            <a:avLst/>
            <a:gdLst/>
            <a:ahLst/>
            <a:cxnLst/>
            <a:rect l="l" t="t" r="r" b="b"/>
            <a:pathLst>
              <a:path w="1383664">
                <a:moveTo>
                  <a:pt x="138366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21660" y="1372107"/>
            <a:ext cx="1383030" cy="1950720"/>
          </a:xfrm>
          <a:custGeom>
            <a:avLst/>
            <a:gdLst/>
            <a:ahLst/>
            <a:cxnLst/>
            <a:rect l="l" t="t" r="r" b="b"/>
            <a:pathLst>
              <a:path w="1383029" h="1950720">
                <a:moveTo>
                  <a:pt x="0" y="1950211"/>
                </a:moveTo>
                <a:lnTo>
                  <a:pt x="41527" y="1949373"/>
                </a:lnTo>
                <a:lnTo>
                  <a:pt x="82750" y="1946929"/>
                </a:lnTo>
                <a:lnTo>
                  <a:pt x="123651" y="1942901"/>
                </a:lnTo>
                <a:lnTo>
                  <a:pt x="164214" y="1937312"/>
                </a:lnTo>
                <a:lnTo>
                  <a:pt x="204420" y="1930186"/>
                </a:lnTo>
                <a:lnTo>
                  <a:pt x="244253" y="1921544"/>
                </a:lnTo>
                <a:lnTo>
                  <a:pt x="283696" y="1911410"/>
                </a:lnTo>
                <a:lnTo>
                  <a:pt x="322731" y="1899805"/>
                </a:lnTo>
                <a:lnTo>
                  <a:pt x="361342" y="1886753"/>
                </a:lnTo>
                <a:lnTo>
                  <a:pt x="399512" y="1872277"/>
                </a:lnTo>
                <a:lnTo>
                  <a:pt x="437223" y="1856399"/>
                </a:lnTo>
                <a:lnTo>
                  <a:pt x="474458" y="1839142"/>
                </a:lnTo>
                <a:lnTo>
                  <a:pt x="511201" y="1820528"/>
                </a:lnTo>
                <a:lnTo>
                  <a:pt x="547433" y="1800581"/>
                </a:lnTo>
                <a:lnTo>
                  <a:pt x="583139" y="1779322"/>
                </a:lnTo>
                <a:lnTo>
                  <a:pt x="618301" y="1756775"/>
                </a:lnTo>
                <a:lnTo>
                  <a:pt x="652901" y="1732963"/>
                </a:lnTo>
                <a:lnTo>
                  <a:pt x="686923" y="1707907"/>
                </a:lnTo>
                <a:lnTo>
                  <a:pt x="720350" y="1681631"/>
                </a:lnTo>
                <a:lnTo>
                  <a:pt x="753165" y="1654158"/>
                </a:lnTo>
                <a:lnTo>
                  <a:pt x="785350" y="1625509"/>
                </a:lnTo>
                <a:lnTo>
                  <a:pt x="816888" y="1595709"/>
                </a:lnTo>
                <a:lnTo>
                  <a:pt x="847762" y="1564779"/>
                </a:lnTo>
                <a:lnTo>
                  <a:pt x="877956" y="1532742"/>
                </a:lnTo>
                <a:lnTo>
                  <a:pt x="907452" y="1499621"/>
                </a:lnTo>
                <a:lnTo>
                  <a:pt x="936233" y="1465438"/>
                </a:lnTo>
                <a:lnTo>
                  <a:pt x="964282" y="1430217"/>
                </a:lnTo>
                <a:lnTo>
                  <a:pt x="991582" y="1393979"/>
                </a:lnTo>
                <a:lnTo>
                  <a:pt x="1018115" y="1356749"/>
                </a:lnTo>
                <a:lnTo>
                  <a:pt x="1043865" y="1318547"/>
                </a:lnTo>
                <a:lnTo>
                  <a:pt x="1068815" y="1279398"/>
                </a:lnTo>
                <a:lnTo>
                  <a:pt x="1092947" y="1239323"/>
                </a:lnTo>
                <a:lnTo>
                  <a:pt x="1116244" y="1198346"/>
                </a:lnTo>
                <a:lnTo>
                  <a:pt x="1138690" y="1156489"/>
                </a:lnTo>
                <a:lnTo>
                  <a:pt x="1160267" y="1113775"/>
                </a:lnTo>
                <a:lnTo>
                  <a:pt x="1180958" y="1070226"/>
                </a:lnTo>
                <a:lnTo>
                  <a:pt x="1200746" y="1025865"/>
                </a:lnTo>
                <a:lnTo>
                  <a:pt x="1219614" y="980716"/>
                </a:lnTo>
                <a:lnTo>
                  <a:pt x="1237544" y="934799"/>
                </a:lnTo>
                <a:lnTo>
                  <a:pt x="1254521" y="888140"/>
                </a:lnTo>
                <a:lnTo>
                  <a:pt x="1270526" y="840759"/>
                </a:lnTo>
                <a:lnTo>
                  <a:pt x="1285542" y="792679"/>
                </a:lnTo>
                <a:lnTo>
                  <a:pt x="1299553" y="743925"/>
                </a:lnTo>
                <a:lnTo>
                  <a:pt x="1312541" y="694517"/>
                </a:lnTo>
                <a:lnTo>
                  <a:pt x="1324490" y="644479"/>
                </a:lnTo>
                <a:lnTo>
                  <a:pt x="1335382" y="593833"/>
                </a:lnTo>
                <a:lnTo>
                  <a:pt x="1345200" y="542603"/>
                </a:lnTo>
                <a:lnTo>
                  <a:pt x="1353926" y="490810"/>
                </a:lnTo>
                <a:lnTo>
                  <a:pt x="1361545" y="438478"/>
                </a:lnTo>
                <a:lnTo>
                  <a:pt x="1368039" y="385629"/>
                </a:lnTo>
                <a:lnTo>
                  <a:pt x="1373390" y="332286"/>
                </a:lnTo>
                <a:lnTo>
                  <a:pt x="1377581" y="278471"/>
                </a:lnTo>
                <a:lnTo>
                  <a:pt x="1380597" y="224208"/>
                </a:lnTo>
                <a:lnTo>
                  <a:pt x="1382418" y="169519"/>
                </a:lnTo>
                <a:lnTo>
                  <a:pt x="1383029" y="114426"/>
                </a:lnTo>
                <a:lnTo>
                  <a:pt x="1382843" y="85778"/>
                </a:lnTo>
                <a:lnTo>
                  <a:pt x="1382299" y="57165"/>
                </a:lnTo>
                <a:lnTo>
                  <a:pt x="1381422" y="28576"/>
                </a:lnTo>
                <a:lnTo>
                  <a:pt x="138023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32532" y="1616963"/>
            <a:ext cx="381000" cy="21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862198" y="1606041"/>
            <a:ext cx="175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F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61484" y="3615054"/>
            <a:ext cx="372745" cy="76200"/>
          </a:xfrm>
          <a:custGeom>
            <a:avLst/>
            <a:gdLst/>
            <a:ahLst/>
            <a:cxnLst/>
            <a:rect l="l" t="t" r="r" b="b"/>
            <a:pathLst>
              <a:path w="372745" h="76200">
                <a:moveTo>
                  <a:pt x="296544" y="0"/>
                </a:moveTo>
                <a:lnTo>
                  <a:pt x="296544" y="76200"/>
                </a:lnTo>
                <a:lnTo>
                  <a:pt x="363346" y="42799"/>
                </a:lnTo>
                <a:lnTo>
                  <a:pt x="309244" y="42799"/>
                </a:lnTo>
                <a:lnTo>
                  <a:pt x="309244" y="33274"/>
                </a:lnTo>
                <a:lnTo>
                  <a:pt x="363092" y="33274"/>
                </a:lnTo>
                <a:lnTo>
                  <a:pt x="296544" y="0"/>
                </a:lnTo>
                <a:close/>
              </a:path>
              <a:path w="372745" h="76200">
                <a:moveTo>
                  <a:pt x="29654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296544" y="42799"/>
                </a:lnTo>
                <a:lnTo>
                  <a:pt x="296544" y="33274"/>
                </a:lnTo>
                <a:close/>
              </a:path>
              <a:path w="372745" h="76200">
                <a:moveTo>
                  <a:pt x="363092" y="33274"/>
                </a:moveTo>
                <a:lnTo>
                  <a:pt x="309244" y="33274"/>
                </a:lnTo>
                <a:lnTo>
                  <a:pt x="309244" y="42799"/>
                </a:lnTo>
                <a:lnTo>
                  <a:pt x="363346" y="42799"/>
                </a:lnTo>
                <a:lnTo>
                  <a:pt x="372744" y="38100"/>
                </a:lnTo>
                <a:lnTo>
                  <a:pt x="363092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99714" y="2188844"/>
            <a:ext cx="76200" cy="372110"/>
          </a:xfrm>
          <a:custGeom>
            <a:avLst/>
            <a:gdLst/>
            <a:ahLst/>
            <a:cxnLst/>
            <a:rect l="l" t="t" r="r" b="b"/>
            <a:pathLst>
              <a:path w="76200" h="372110">
                <a:moveTo>
                  <a:pt x="42926" y="63500"/>
                </a:moveTo>
                <a:lnTo>
                  <a:pt x="33401" y="63500"/>
                </a:lnTo>
                <a:lnTo>
                  <a:pt x="33401" y="372110"/>
                </a:lnTo>
                <a:lnTo>
                  <a:pt x="42926" y="372110"/>
                </a:lnTo>
                <a:lnTo>
                  <a:pt x="42926" y="63500"/>
                </a:lnTo>
                <a:close/>
              </a:path>
              <a:path w="76200" h="372110">
                <a:moveTo>
                  <a:pt x="38100" y="0"/>
                </a:moveTo>
                <a:lnTo>
                  <a:pt x="0" y="76200"/>
                </a:lnTo>
                <a:lnTo>
                  <a:pt x="33401" y="76200"/>
                </a:lnTo>
                <a:lnTo>
                  <a:pt x="33401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72110">
                <a:moveTo>
                  <a:pt x="69850" y="63500"/>
                </a:moveTo>
                <a:lnTo>
                  <a:pt x="42926" y="63500"/>
                </a:lnTo>
                <a:lnTo>
                  <a:pt x="42926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32532" y="2606039"/>
            <a:ext cx="266700" cy="2164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04286" y="258292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799078" y="1900554"/>
            <a:ext cx="481330" cy="108585"/>
          </a:xfrm>
          <a:custGeom>
            <a:avLst/>
            <a:gdLst/>
            <a:ahLst/>
            <a:cxnLst/>
            <a:rect l="l" t="t" r="r" b="b"/>
            <a:pathLst>
              <a:path w="481329" h="108585">
                <a:moveTo>
                  <a:pt x="404875" y="32887"/>
                </a:moveTo>
                <a:lnTo>
                  <a:pt x="0" y="98805"/>
                </a:lnTo>
                <a:lnTo>
                  <a:pt x="1524" y="108203"/>
                </a:lnTo>
                <a:lnTo>
                  <a:pt x="406402" y="42305"/>
                </a:lnTo>
                <a:lnTo>
                  <a:pt x="404875" y="32887"/>
                </a:lnTo>
                <a:close/>
              </a:path>
              <a:path w="481329" h="108585">
                <a:moveTo>
                  <a:pt x="473243" y="30860"/>
                </a:moveTo>
                <a:lnTo>
                  <a:pt x="417322" y="30860"/>
                </a:lnTo>
                <a:lnTo>
                  <a:pt x="418973" y="40258"/>
                </a:lnTo>
                <a:lnTo>
                  <a:pt x="406402" y="42305"/>
                </a:lnTo>
                <a:lnTo>
                  <a:pt x="411734" y="75183"/>
                </a:lnTo>
                <a:lnTo>
                  <a:pt x="473243" y="30860"/>
                </a:lnTo>
                <a:close/>
              </a:path>
              <a:path w="481329" h="108585">
                <a:moveTo>
                  <a:pt x="417322" y="30860"/>
                </a:moveTo>
                <a:lnTo>
                  <a:pt x="404875" y="32887"/>
                </a:lnTo>
                <a:lnTo>
                  <a:pt x="406402" y="42305"/>
                </a:lnTo>
                <a:lnTo>
                  <a:pt x="418973" y="40258"/>
                </a:lnTo>
                <a:lnTo>
                  <a:pt x="417322" y="30860"/>
                </a:lnTo>
                <a:close/>
              </a:path>
              <a:path w="481329" h="108585">
                <a:moveTo>
                  <a:pt x="399542" y="0"/>
                </a:moveTo>
                <a:lnTo>
                  <a:pt x="404875" y="32887"/>
                </a:lnTo>
                <a:lnTo>
                  <a:pt x="417322" y="30860"/>
                </a:lnTo>
                <a:lnTo>
                  <a:pt x="473243" y="30860"/>
                </a:lnTo>
                <a:lnTo>
                  <a:pt x="480822" y="25400"/>
                </a:lnTo>
                <a:lnTo>
                  <a:pt x="3995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81755" y="3555491"/>
            <a:ext cx="618744" cy="2179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6904" y="2083434"/>
            <a:ext cx="1097915" cy="266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50590" y="1482343"/>
            <a:ext cx="351790" cy="187960"/>
          </a:xfrm>
          <a:custGeom>
            <a:avLst/>
            <a:gdLst/>
            <a:ahLst/>
            <a:cxnLst/>
            <a:rect l="l" t="t" r="r" b="b"/>
            <a:pathLst>
              <a:path w="351789" h="187960">
                <a:moveTo>
                  <a:pt x="49784" y="118491"/>
                </a:moveTo>
                <a:lnTo>
                  <a:pt x="0" y="187706"/>
                </a:lnTo>
                <a:lnTo>
                  <a:pt x="85217" y="185928"/>
                </a:lnTo>
                <a:lnTo>
                  <a:pt x="72872" y="162433"/>
                </a:lnTo>
                <a:lnTo>
                  <a:pt x="58420" y="162433"/>
                </a:lnTo>
                <a:lnTo>
                  <a:pt x="53975" y="153924"/>
                </a:lnTo>
                <a:lnTo>
                  <a:pt x="65281" y="147986"/>
                </a:lnTo>
                <a:lnTo>
                  <a:pt x="49784" y="118491"/>
                </a:lnTo>
                <a:close/>
              </a:path>
              <a:path w="351789" h="187960">
                <a:moveTo>
                  <a:pt x="65281" y="147986"/>
                </a:moveTo>
                <a:lnTo>
                  <a:pt x="53975" y="153924"/>
                </a:lnTo>
                <a:lnTo>
                  <a:pt x="58420" y="162433"/>
                </a:lnTo>
                <a:lnTo>
                  <a:pt x="69743" y="156479"/>
                </a:lnTo>
                <a:lnTo>
                  <a:pt x="65281" y="147986"/>
                </a:lnTo>
                <a:close/>
              </a:path>
              <a:path w="351789" h="187960">
                <a:moveTo>
                  <a:pt x="69743" y="156479"/>
                </a:moveTo>
                <a:lnTo>
                  <a:pt x="58420" y="162433"/>
                </a:lnTo>
                <a:lnTo>
                  <a:pt x="72872" y="162433"/>
                </a:lnTo>
                <a:lnTo>
                  <a:pt x="69743" y="156479"/>
                </a:lnTo>
                <a:close/>
              </a:path>
              <a:path w="351789" h="187960">
                <a:moveTo>
                  <a:pt x="347090" y="0"/>
                </a:moveTo>
                <a:lnTo>
                  <a:pt x="65281" y="147986"/>
                </a:lnTo>
                <a:lnTo>
                  <a:pt x="69743" y="156479"/>
                </a:lnTo>
                <a:lnTo>
                  <a:pt x="351409" y="8382"/>
                </a:lnTo>
                <a:lnTo>
                  <a:pt x="3470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99332" y="1264284"/>
            <a:ext cx="606551" cy="3073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979545" y="1279283"/>
            <a:ext cx="349885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50" i="1" spc="-100" dirty="0">
                <a:latin typeface="Times New Roman"/>
                <a:cs typeface="Times New Roman"/>
              </a:rPr>
              <a:t>T=</a:t>
            </a:r>
            <a:r>
              <a:rPr sz="1250" i="1" spc="-240" dirty="0">
                <a:latin typeface="Times New Roman"/>
                <a:cs typeface="Times New Roman"/>
              </a:rPr>
              <a:t> </a:t>
            </a:r>
            <a:r>
              <a:rPr sz="1250" i="1" spc="-25" dirty="0">
                <a:latin typeface="Times New Roman"/>
                <a:cs typeface="Times New Roman"/>
              </a:rPr>
              <a:t>0°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79632" y="6829252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>
                <a:moveTo>
                  <a:pt x="0" y="0"/>
                </a:moveTo>
                <a:lnTo>
                  <a:pt x="1453927" y="0"/>
                </a:lnTo>
              </a:path>
            </a:pathLst>
          </a:custGeom>
          <a:ln w="85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66726" y="7109339"/>
            <a:ext cx="366395" cy="0"/>
          </a:xfrm>
          <a:custGeom>
            <a:avLst/>
            <a:gdLst/>
            <a:ahLst/>
            <a:cxnLst/>
            <a:rect l="l" t="t" r="r" b="b"/>
            <a:pathLst>
              <a:path w="366395">
                <a:moveTo>
                  <a:pt x="0" y="0"/>
                </a:moveTo>
                <a:lnTo>
                  <a:pt x="366064" y="0"/>
                </a:lnTo>
              </a:path>
            </a:pathLst>
          </a:custGeom>
          <a:ln w="4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761015" y="6829252"/>
            <a:ext cx="1192530" cy="0"/>
          </a:xfrm>
          <a:custGeom>
            <a:avLst/>
            <a:gdLst/>
            <a:ahLst/>
            <a:cxnLst/>
            <a:rect l="l" t="t" r="r" b="b"/>
            <a:pathLst>
              <a:path w="1192529">
                <a:moveTo>
                  <a:pt x="0" y="0"/>
                </a:moveTo>
                <a:lnTo>
                  <a:pt x="1192108" y="0"/>
                </a:lnTo>
              </a:path>
            </a:pathLst>
          </a:custGeom>
          <a:ln w="85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41655" y="7124876"/>
            <a:ext cx="61531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18159" algn="l"/>
              </a:tabLst>
            </a:pPr>
            <a:r>
              <a:rPr sz="1650" spc="25" dirty="0">
                <a:latin typeface="Symbol"/>
                <a:cs typeface="Symbol"/>
              </a:rPr>
              <a:t></a:t>
            </a:r>
            <a:r>
              <a:rPr sz="1650" spc="25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76954" y="6658927"/>
            <a:ext cx="14541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27669" y="7199395"/>
            <a:ext cx="1092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27669" y="6824242"/>
            <a:ext cx="1092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5" dirty="0">
                <a:latin typeface="Symbol"/>
                <a:cs typeface="Symbol"/>
              </a:rPr>
              <a:t>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60235" y="7199395"/>
            <a:ext cx="1092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967509" y="7137724"/>
            <a:ext cx="25781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80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60235" y="6809248"/>
            <a:ext cx="6426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75" spc="37" baseline="-3367" dirty="0">
                <a:latin typeface="Symbol"/>
                <a:cs typeface="Symbol"/>
              </a:rPr>
              <a:t></a:t>
            </a:r>
            <a:r>
              <a:rPr sz="2475" spc="37" baseline="-3367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 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-23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41655" y="6809248"/>
            <a:ext cx="61531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75" spc="37" baseline="-3367" dirty="0">
                <a:latin typeface="Symbol"/>
                <a:cs typeface="Symbol"/>
              </a:rPr>
              <a:t></a:t>
            </a:r>
            <a:r>
              <a:rPr sz="2475" spc="37" baseline="-3367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3</a:t>
            </a:r>
            <a:r>
              <a:rPr sz="1650" i="1" spc="40" dirty="0">
                <a:latin typeface="Times New Roman"/>
                <a:cs typeface="Times New Roman"/>
              </a:rPr>
              <a:t>kT</a:t>
            </a:r>
            <a:r>
              <a:rPr sz="1650" i="1" spc="-220" dirty="0">
                <a:latin typeface="Times New Roman"/>
                <a:cs typeface="Times New Roman"/>
              </a:rPr>
              <a:t> </a:t>
            </a:r>
            <a:r>
              <a:rPr sz="2475" spc="37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39448" y="6938578"/>
            <a:ext cx="1217295" cy="4400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25"/>
              </a:lnSpc>
              <a:spcBef>
                <a:spcPts val="105"/>
              </a:spcBef>
              <a:tabLst>
                <a:tab pos="1120140" algn="l"/>
              </a:tabLst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-254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-105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e</a:t>
            </a:r>
            <a:r>
              <a:rPr sz="1650" spc="-20" dirty="0">
                <a:latin typeface="Times New Roman"/>
                <a:cs typeface="Times New Roman"/>
              </a:rPr>
              <a:t>x</a:t>
            </a:r>
            <a:r>
              <a:rPr sz="1650" spc="10" dirty="0">
                <a:latin typeface="Times New Roman"/>
                <a:cs typeface="Times New Roman"/>
              </a:rPr>
              <a:t>p</a:t>
            </a:r>
            <a:r>
              <a:rPr sz="2475" spc="37" baseline="-5050" dirty="0">
                <a:latin typeface="Symbol"/>
                <a:cs typeface="Symbol"/>
              </a:rPr>
              <a:t></a:t>
            </a:r>
            <a:r>
              <a:rPr sz="2475" baseline="-5050" dirty="0">
                <a:latin typeface="Times New Roman"/>
                <a:cs typeface="Times New Roman"/>
              </a:rPr>
              <a:t>	</a:t>
            </a:r>
            <a:r>
              <a:rPr sz="2475" spc="37" baseline="-5050" dirty="0">
                <a:latin typeface="Symbol"/>
                <a:cs typeface="Symbol"/>
              </a:rPr>
              <a:t></a:t>
            </a:r>
            <a:endParaRPr sz="2475" baseline="-5050">
              <a:latin typeface="Symbol"/>
              <a:cs typeface="Symbol"/>
            </a:endParaRPr>
          </a:p>
          <a:p>
            <a:pPr marL="791210">
              <a:lnSpc>
                <a:spcPts val="1625"/>
              </a:lnSpc>
            </a:pPr>
            <a:r>
              <a:rPr sz="1650" i="1" spc="80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90084" y="6524890"/>
            <a:ext cx="1346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58029" y="6975835"/>
            <a:ext cx="147891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34440" algn="l"/>
              </a:tabLst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-254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exp</a:t>
            </a:r>
            <a:r>
              <a:rPr sz="2475" spc="37" baseline="5050" dirty="0">
                <a:latin typeface="Symbol"/>
                <a:cs typeface="Symbol"/>
              </a:rPr>
              <a:t></a:t>
            </a:r>
            <a:r>
              <a:rPr sz="2475" u="sng" spc="37" baseline="18518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44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25" i="1" spc="345" baseline="32163" dirty="0">
                <a:latin typeface="Times New Roman"/>
                <a:cs typeface="Times New Roman"/>
              </a:rPr>
              <a:t> </a:t>
            </a:r>
            <a:r>
              <a:rPr sz="2475" spc="37" baseline="5050" dirty="0">
                <a:latin typeface="Symbol"/>
                <a:cs typeface="Symbol"/>
              </a:rPr>
              <a:t></a:t>
            </a:r>
            <a:endParaRPr sz="2475" baseline="505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39510" y="6524890"/>
            <a:ext cx="1346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15287" y="6658927"/>
            <a:ext cx="82550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15" dirty="0">
                <a:latin typeface="Times New Roman"/>
                <a:cs typeface="Times New Roman"/>
              </a:rPr>
              <a:t>f </a:t>
            </a:r>
            <a:r>
              <a:rPr sz="1650" spc="100" dirty="0">
                <a:latin typeface="Times New Roman"/>
                <a:cs typeface="Times New Roman"/>
              </a:rPr>
              <a:t>(</a:t>
            </a:r>
            <a:r>
              <a:rPr sz="1650" i="1" spc="100" dirty="0">
                <a:latin typeface="Times New Roman"/>
                <a:cs typeface="Times New Roman"/>
              </a:rPr>
              <a:t>E</a:t>
            </a:r>
            <a:r>
              <a:rPr sz="1650" spc="100" dirty="0">
                <a:latin typeface="Times New Roman"/>
                <a:cs typeface="Times New Roman"/>
              </a:rPr>
              <a:t>,</a:t>
            </a:r>
            <a:r>
              <a:rPr sz="1650" i="1" spc="100" dirty="0">
                <a:latin typeface="Times New Roman"/>
                <a:cs typeface="Times New Roman"/>
              </a:rPr>
              <a:t>T</a:t>
            </a:r>
            <a:r>
              <a:rPr sz="1650" i="1" spc="-35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 </a:t>
            </a: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080711" y="8073364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>
                <a:moveTo>
                  <a:pt x="0" y="0"/>
                </a:moveTo>
                <a:lnTo>
                  <a:pt x="782082" y="0"/>
                </a:lnTo>
              </a:path>
            </a:pathLst>
          </a:custGeom>
          <a:ln w="85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403894" y="7771162"/>
            <a:ext cx="133985" cy="276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2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48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3906155" y="7567304"/>
            <a:ext cx="2405380" cy="90868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R="514984" algn="r">
              <a:lnSpc>
                <a:spcPct val="100000"/>
              </a:lnSpc>
              <a:spcBef>
                <a:spcPts val="545"/>
              </a:spcBef>
            </a:pPr>
            <a:r>
              <a:rPr sz="1400" spc="-10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  <a:tabLst>
                <a:tab pos="1704339" algn="l"/>
              </a:tabLst>
            </a:pP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0.0474</a:t>
            </a:r>
            <a:r>
              <a:rPr sz="1650" spc="-30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4.74%	</a:t>
            </a:r>
            <a:r>
              <a:rPr sz="2100" spc="-7" baseline="1984" dirty="0">
                <a:latin typeface="Times New Roman"/>
                <a:cs typeface="Times New Roman"/>
              </a:rPr>
              <a:t>energies</a:t>
            </a:r>
            <a:endParaRPr sz="2100" baseline="1984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645"/>
              </a:spcBef>
            </a:pPr>
            <a:r>
              <a:rPr sz="1400" spc="-5" dirty="0">
                <a:latin typeface="Times New Roman"/>
                <a:cs typeface="Times New Roman"/>
              </a:rPr>
              <a:t>above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58668" y="8068764"/>
            <a:ext cx="824230" cy="276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25" dirty="0">
                <a:latin typeface="Times New Roman"/>
                <a:cs typeface="Times New Roman"/>
              </a:rPr>
              <a:t>1</a:t>
            </a:r>
            <a:r>
              <a:rPr sz="1650" spc="-27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20.09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15195" y="7903946"/>
            <a:ext cx="826135" cy="276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15" dirty="0">
                <a:latin typeface="Times New Roman"/>
                <a:cs typeface="Times New Roman"/>
              </a:rPr>
              <a:t>f </a:t>
            </a:r>
            <a:r>
              <a:rPr sz="1650" spc="95" dirty="0">
                <a:latin typeface="Times New Roman"/>
                <a:cs typeface="Times New Roman"/>
              </a:rPr>
              <a:t>(</a:t>
            </a:r>
            <a:r>
              <a:rPr sz="1650" i="1" spc="95" dirty="0">
                <a:latin typeface="Times New Roman"/>
                <a:cs typeface="Times New Roman"/>
              </a:rPr>
              <a:t>E</a:t>
            </a:r>
            <a:r>
              <a:rPr sz="1650" spc="95" dirty="0">
                <a:latin typeface="Times New Roman"/>
                <a:cs typeface="Times New Roman"/>
              </a:rPr>
              <a:t>,</a:t>
            </a:r>
            <a:r>
              <a:rPr sz="1650" i="1" spc="95" dirty="0">
                <a:latin typeface="Times New Roman"/>
                <a:cs typeface="Times New Roman"/>
              </a:rPr>
              <a:t>T</a:t>
            </a:r>
            <a:r>
              <a:rPr sz="1650" i="1" spc="-320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) </a:t>
            </a:r>
            <a:r>
              <a:rPr sz="1650" spc="3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271135" cy="5915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70815">
              <a:lnSpc>
                <a:spcPct val="140800"/>
              </a:lnSpc>
            </a:pPr>
            <a:r>
              <a:rPr sz="2100" b="1" i="1" spc="-7" baseline="3968" dirty="0">
                <a:latin typeface="Times New Roman"/>
                <a:cs typeface="Times New Roman"/>
              </a:rPr>
              <a:t>Work function </a:t>
            </a:r>
            <a:r>
              <a:rPr sz="2100" b="1" i="1" baseline="3968" dirty="0">
                <a:latin typeface="Times New Roman"/>
                <a:cs typeface="Times New Roman"/>
              </a:rPr>
              <a:t>(E</a:t>
            </a:r>
            <a:r>
              <a:rPr sz="900" b="1" i="1" dirty="0">
                <a:latin typeface="Times New Roman"/>
                <a:cs typeface="Times New Roman"/>
              </a:rPr>
              <a:t>w</a:t>
            </a:r>
            <a:r>
              <a:rPr sz="2100" b="1" i="1" baseline="3968" dirty="0">
                <a:latin typeface="Times New Roman"/>
                <a:cs typeface="Times New Roman"/>
              </a:rPr>
              <a:t>)</a:t>
            </a:r>
            <a:r>
              <a:rPr sz="2100" baseline="3968" dirty="0">
                <a:latin typeface="Times New Roman"/>
                <a:cs typeface="Times New Roman"/>
              </a:rPr>
              <a:t>: </a:t>
            </a:r>
            <a:r>
              <a:rPr sz="2100" spc="-7" baseline="3968" dirty="0">
                <a:latin typeface="Times New Roman"/>
                <a:cs typeface="Times New Roman"/>
              </a:rPr>
              <a:t>Work function </a:t>
            </a:r>
            <a:r>
              <a:rPr sz="2100" baseline="3968" dirty="0">
                <a:latin typeface="Times New Roman"/>
                <a:cs typeface="Times New Roman"/>
              </a:rPr>
              <a:t>of </a:t>
            </a:r>
            <a:r>
              <a:rPr sz="2100" spc="-7" baseline="3968" dirty="0">
                <a:latin typeface="Times New Roman"/>
                <a:cs typeface="Times New Roman"/>
              </a:rPr>
              <a:t>metal may </a:t>
            </a:r>
            <a:r>
              <a:rPr sz="2100" baseline="3968" dirty="0">
                <a:latin typeface="Times New Roman"/>
                <a:cs typeface="Times New Roman"/>
              </a:rPr>
              <a:t>be defined </a:t>
            </a:r>
            <a:r>
              <a:rPr sz="2100" spc="-15" baseline="3968" dirty="0">
                <a:latin typeface="Times New Roman"/>
                <a:cs typeface="Times New Roman"/>
              </a:rPr>
              <a:t>as </a:t>
            </a:r>
            <a:r>
              <a:rPr sz="2100" spc="-7" baseline="3968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minimum amount </a:t>
            </a:r>
            <a:r>
              <a:rPr sz="1400" dirty="0">
                <a:latin typeface="Times New Roman"/>
                <a:cs typeface="Times New Roman"/>
              </a:rPr>
              <a:t>of energy that </a:t>
            </a:r>
            <a:r>
              <a:rPr sz="1400" spc="-10" dirty="0">
                <a:latin typeface="Times New Roman"/>
                <a:cs typeface="Times New Roman"/>
              </a:rPr>
              <a:t>must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to the </a:t>
            </a:r>
            <a:r>
              <a:rPr sz="1400" spc="-5" dirty="0">
                <a:latin typeface="Times New Roman"/>
                <a:cs typeface="Times New Roman"/>
              </a:rPr>
              <a:t>its fastest moving  electron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0</a:t>
            </a:r>
            <a:r>
              <a:rPr sz="1350" baseline="30864" dirty="0">
                <a:latin typeface="Times New Roman"/>
                <a:cs typeface="Times New Roman"/>
              </a:rPr>
              <a:t>o</a:t>
            </a:r>
            <a:r>
              <a:rPr sz="1400" dirty="0">
                <a:latin typeface="Times New Roman"/>
                <a:cs typeface="Times New Roman"/>
              </a:rPr>
              <a:t>K </a:t>
            </a:r>
            <a:r>
              <a:rPr sz="1400" spc="-5" dirty="0">
                <a:latin typeface="Times New Roman"/>
                <a:cs typeface="Times New Roman"/>
              </a:rPr>
              <a:t>in order to enable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escape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metal.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Problems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400" b="1" dirty="0">
                <a:latin typeface="Times New Roman"/>
                <a:cs typeface="Times New Roman"/>
              </a:rPr>
              <a:t>Q1: </a:t>
            </a:r>
            <a:r>
              <a:rPr sz="1400" spc="-5" dirty="0">
                <a:latin typeface="Times New Roman"/>
                <a:cs typeface="Times New Roman"/>
              </a:rPr>
              <a:t>For copper conductor having </a:t>
            </a:r>
            <a:r>
              <a:rPr sz="1400" i="1" spc="-5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=5m, </a:t>
            </a:r>
            <a:r>
              <a:rPr sz="1400" i="1" spc="-5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=0.1mm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R</a:t>
            </a:r>
            <a:r>
              <a:rPr sz="1400" spc="-5" dirty="0">
                <a:latin typeface="Times New Roman"/>
                <a:cs typeface="Times New Roman"/>
              </a:rPr>
              <a:t>=0.15Ω</a:t>
            </a:r>
            <a:r>
              <a:rPr sz="1400" i="1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 marR="57150">
              <a:lnSpc>
                <a:spcPct val="1437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calculate (i) conductivity, </a:t>
            </a:r>
            <a:r>
              <a:rPr sz="1400" dirty="0">
                <a:latin typeface="Times New Roman"/>
                <a:cs typeface="Times New Roman"/>
              </a:rPr>
              <a:t>(ii) </a:t>
            </a:r>
            <a:r>
              <a:rPr sz="1400" spc="-5" dirty="0">
                <a:latin typeface="Times New Roman"/>
                <a:cs typeface="Times New Roman"/>
              </a:rPr>
              <a:t>mobility, (iii) relaxation </a:t>
            </a:r>
            <a:r>
              <a:rPr sz="1400" spc="-10" dirty="0">
                <a:latin typeface="Times New Roman"/>
                <a:cs typeface="Times New Roman"/>
              </a:rPr>
              <a:t>time, </a:t>
            </a:r>
            <a:r>
              <a:rPr sz="1400" dirty="0">
                <a:latin typeface="Times New Roman"/>
                <a:cs typeface="Times New Roman"/>
              </a:rPr>
              <a:t>(iv) </a:t>
            </a:r>
            <a:r>
              <a:rPr sz="1400" spc="-5" dirty="0">
                <a:latin typeface="Times New Roman"/>
                <a:cs typeface="Times New Roman"/>
              </a:rPr>
              <a:t>Thermal  velocity, </a:t>
            </a:r>
            <a:r>
              <a:rPr sz="1400" dirty="0">
                <a:latin typeface="Times New Roman"/>
                <a:cs typeface="Times New Roman"/>
              </a:rPr>
              <a:t>(v) </a:t>
            </a:r>
            <a:r>
              <a:rPr sz="1400" spc="-5" dirty="0">
                <a:latin typeface="Times New Roman"/>
                <a:cs typeface="Times New Roman"/>
              </a:rPr>
              <a:t>drift velocity </a:t>
            </a:r>
            <a:r>
              <a:rPr sz="1400" dirty="0">
                <a:latin typeface="Times New Roman"/>
                <a:cs typeface="Times New Roman"/>
              </a:rPr>
              <a:t>and (vi)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spc="-5" dirty="0">
                <a:latin typeface="Times New Roman"/>
                <a:cs typeface="Times New Roman"/>
              </a:rPr>
              <a:t>level.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T=300K, V=5V,  density=8.46×10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kg/m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atomic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weight=63.5.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156210">
              <a:lnSpc>
                <a:spcPct val="144300"/>
              </a:lnSpc>
            </a:pPr>
            <a:r>
              <a:rPr sz="1400" b="1" dirty="0">
                <a:latin typeface="Times New Roman"/>
                <a:cs typeface="Times New Roman"/>
              </a:rPr>
              <a:t>Q2: </a:t>
            </a:r>
            <a:r>
              <a:rPr sz="1400" spc="-5" dirty="0">
                <a:latin typeface="Times New Roman"/>
                <a:cs typeface="Times New Roman"/>
              </a:rPr>
              <a:t>For tungsten the total number </a:t>
            </a:r>
            <a:r>
              <a:rPr sz="1400" dirty="0">
                <a:latin typeface="Times New Roman"/>
                <a:cs typeface="Times New Roman"/>
              </a:rPr>
              <a:t>of free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(n) </a:t>
            </a:r>
            <a:r>
              <a:rPr sz="1400" spc="-5" dirty="0">
                <a:latin typeface="Times New Roman"/>
                <a:cs typeface="Times New Roman"/>
              </a:rPr>
              <a:t>and Fermi level.  </a:t>
            </a: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two free </a:t>
            </a:r>
            <a:r>
              <a:rPr sz="1400" spc="-5" dirty="0">
                <a:latin typeface="Times New Roman"/>
                <a:cs typeface="Times New Roman"/>
              </a:rPr>
              <a:t>electrons per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density=18.8×10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kg/m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atomic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weight=184.</a:t>
            </a:r>
            <a:endParaRPr sz="1400">
              <a:latin typeface="Times New Roman"/>
              <a:cs typeface="Times New Roman"/>
            </a:endParaRPr>
          </a:p>
          <a:p>
            <a:pPr marL="308102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(Ans. 1.23×10</a:t>
            </a:r>
            <a:r>
              <a:rPr sz="1350" spc="-7" baseline="30864" dirty="0">
                <a:latin typeface="Times New Roman"/>
                <a:cs typeface="Times New Roman"/>
              </a:rPr>
              <a:t>29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8.95eV)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dirty="0">
                <a:latin typeface="Times New Roman"/>
                <a:cs typeface="Times New Roman"/>
              </a:rPr>
              <a:t>Q3: </a:t>
            </a: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energy level is 0.03eV </a:t>
            </a:r>
            <a:r>
              <a:rPr sz="1400" spc="-5" dirty="0">
                <a:latin typeface="Times New Roman"/>
                <a:cs typeface="Times New Roman"/>
              </a:rPr>
              <a:t>below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conduction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endParaRPr sz="1400">
              <a:latin typeface="Times New Roman"/>
              <a:cs typeface="Times New Roman"/>
            </a:endParaRPr>
          </a:p>
          <a:p>
            <a:pPr marL="12700" marR="250190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energy. </a:t>
            </a:r>
            <a:r>
              <a:rPr sz="1400" dirty="0">
                <a:latin typeface="Times New Roman"/>
                <a:cs typeface="Times New Roman"/>
              </a:rPr>
              <a:t>(a) </a:t>
            </a:r>
            <a:r>
              <a:rPr sz="1400" spc="-5" dirty="0">
                <a:latin typeface="Times New Roman"/>
                <a:cs typeface="Times New Roman"/>
              </a:rPr>
              <a:t>Determine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probability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state being occupied </a:t>
            </a:r>
            <a:r>
              <a:rPr sz="1400" dirty="0">
                <a:latin typeface="Times New Roman"/>
                <a:cs typeface="Times New Roman"/>
              </a:rPr>
              <a:t>by an 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350" baseline="-9259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.(b) </a:t>
            </a:r>
            <a:r>
              <a:rPr sz="1400" spc="-5" dirty="0">
                <a:latin typeface="Times New Roman"/>
                <a:cs typeface="Times New Roman"/>
              </a:rPr>
              <a:t>Repeat </a:t>
            </a:r>
            <a:r>
              <a:rPr sz="1400" dirty="0">
                <a:latin typeface="Times New Roman"/>
                <a:cs typeface="Times New Roman"/>
              </a:rPr>
              <a:t>part </a:t>
            </a:r>
            <a:r>
              <a:rPr sz="1400" spc="-5" dirty="0">
                <a:latin typeface="Times New Roman"/>
                <a:cs typeface="Times New Roman"/>
              </a:rPr>
              <a:t>(a) for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energy </a:t>
            </a:r>
            <a:r>
              <a:rPr sz="1400" dirty="0">
                <a:latin typeface="Times New Roman"/>
                <a:cs typeface="Times New Roman"/>
              </a:rPr>
              <a:t>state at E</a:t>
            </a:r>
            <a:r>
              <a:rPr sz="1350" baseline="-9259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+kT. </a:t>
            </a:r>
            <a:r>
              <a:rPr sz="1400" spc="-10" dirty="0">
                <a:latin typeface="Times New Roman"/>
                <a:cs typeface="Times New Roman"/>
              </a:rPr>
              <a:t>Assume  </a:t>
            </a:r>
            <a:r>
              <a:rPr sz="1400" spc="-5" dirty="0">
                <a:latin typeface="Times New Roman"/>
                <a:cs typeface="Times New Roman"/>
              </a:rPr>
              <a:t>T=300K.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8403183"/>
            <a:ext cx="5299075" cy="92011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2100" spc="-7" baseline="3968" dirty="0">
                <a:latin typeface="Times New Roman"/>
                <a:cs typeface="Times New Roman"/>
              </a:rPr>
              <a:t>where </a:t>
            </a:r>
            <a:r>
              <a:rPr sz="2100" b="1" i="1" spc="-7" baseline="3968" dirty="0">
                <a:latin typeface="Times New Roman"/>
                <a:cs typeface="Times New Roman"/>
              </a:rPr>
              <a:t>N</a:t>
            </a:r>
            <a:r>
              <a:rPr sz="900" b="1" i="1" spc="-5" dirty="0">
                <a:latin typeface="Times New Roman"/>
                <a:cs typeface="Times New Roman"/>
              </a:rPr>
              <a:t>Avo </a:t>
            </a:r>
            <a:r>
              <a:rPr sz="2100" spc="-7" baseline="3968" dirty="0">
                <a:latin typeface="Times New Roman"/>
                <a:cs typeface="Times New Roman"/>
              </a:rPr>
              <a:t>is the Avogadro's</a:t>
            </a:r>
            <a:r>
              <a:rPr sz="2100" spc="-97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number=6.023×10</a:t>
            </a:r>
            <a:r>
              <a:rPr sz="1350" spc="-7" baseline="37037" dirty="0">
                <a:latin typeface="Times New Roman"/>
                <a:cs typeface="Times New Roman"/>
              </a:rPr>
              <a:t>26</a:t>
            </a:r>
            <a:r>
              <a:rPr sz="2100" spc="-7" baseline="3968" dirty="0">
                <a:latin typeface="Times New Roman"/>
                <a:cs typeface="Times New Roman"/>
              </a:rPr>
              <a:t>.</a:t>
            </a:r>
            <a:endParaRPr sz="2100" baseline="3968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copper each atom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one valence electron,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free  electrons </a:t>
            </a:r>
            <a:r>
              <a:rPr sz="1400" dirty="0">
                <a:latin typeface="Times New Roman"/>
                <a:cs typeface="Times New Roman"/>
              </a:rPr>
              <a:t>n </a:t>
            </a:r>
            <a:r>
              <a:rPr sz="1400" spc="-10" dirty="0">
                <a:latin typeface="Times New Roman"/>
                <a:cs typeface="Times New Roman"/>
              </a:rPr>
              <a:t>equal </a:t>
            </a:r>
            <a:r>
              <a:rPr sz="1400" spc="-5" dirty="0">
                <a:latin typeface="Times New Roman"/>
                <a:cs typeface="Times New Roman"/>
              </a:rPr>
              <a:t>to atom number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83367" y="1387437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015" y="0"/>
                </a:lnTo>
              </a:path>
            </a:pathLst>
          </a:custGeom>
          <a:ln w="89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80696" y="1387437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015" y="0"/>
                </a:lnTo>
              </a:path>
            </a:pathLst>
          </a:custGeom>
          <a:ln w="89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29080" y="1294777"/>
            <a:ext cx="3244215" cy="65278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R="469900" algn="r">
              <a:lnSpc>
                <a:spcPct val="100000"/>
              </a:lnSpc>
              <a:spcBef>
                <a:spcPts val="780"/>
              </a:spcBef>
              <a:tabLst>
                <a:tab pos="40767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A	</a:t>
            </a:r>
            <a:r>
              <a:rPr sz="1650" i="1" spc="15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b="1" i="1" dirty="0">
                <a:latin typeface="Times New Roman"/>
                <a:cs typeface="Times New Roman"/>
              </a:rPr>
              <a:t>ρ </a:t>
            </a:r>
            <a:r>
              <a:rPr sz="1400" spc="-5" dirty="0">
                <a:latin typeface="Times New Roman"/>
                <a:cs typeface="Times New Roman"/>
              </a:rPr>
              <a:t>is the resistivity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material 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(Ω.m)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38393" y="1206304"/>
            <a:ext cx="108140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i="1" spc="30" dirty="0">
                <a:latin typeface="Times New Roman"/>
                <a:cs typeface="Times New Roman"/>
              </a:rPr>
              <a:t>R 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700" i="1" dirty="0">
                <a:latin typeface="Symbol"/>
                <a:cs typeface="Symbol"/>
              </a:rPr>
              <a:t></a:t>
            </a:r>
            <a:r>
              <a:rPr sz="1700" i="1" dirty="0">
                <a:latin typeface="Times New Roman"/>
                <a:cs typeface="Times New Roman"/>
              </a:rPr>
              <a:t> </a:t>
            </a:r>
            <a:r>
              <a:rPr sz="2475" i="1" spc="15" baseline="35353" dirty="0">
                <a:latin typeface="Times New Roman"/>
                <a:cs typeface="Times New Roman"/>
              </a:rPr>
              <a:t>l 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-130" dirty="0">
                <a:latin typeface="Times New Roman"/>
                <a:cs typeface="Times New Roman"/>
              </a:rPr>
              <a:t> </a:t>
            </a:r>
            <a:r>
              <a:rPr sz="2475" i="1" spc="44" baseline="35353" dirty="0">
                <a:latin typeface="Times New Roman"/>
                <a:cs typeface="Times New Roman"/>
              </a:rPr>
              <a:t>V</a:t>
            </a:r>
            <a:endParaRPr sz="2475" baseline="35353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24985" y="2440266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>
                <a:moveTo>
                  <a:pt x="0" y="0"/>
                </a:moveTo>
                <a:lnTo>
                  <a:pt x="169081" y="0"/>
                </a:lnTo>
              </a:path>
            </a:pathLst>
          </a:custGeom>
          <a:ln w="89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96988" y="2440266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082" y="0"/>
                </a:lnTo>
              </a:path>
            </a:pathLst>
          </a:custGeom>
          <a:ln w="89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24379" y="3257325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8168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294162" y="3257325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7734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88631" y="3257325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8185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006560" y="2079671"/>
            <a:ext cx="859790" cy="145224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59690" marR="98425" indent="-47625">
              <a:lnSpc>
                <a:spcPct val="117100"/>
              </a:lnSpc>
              <a:spcBef>
                <a:spcPts val="155"/>
              </a:spcBef>
              <a:tabLst>
                <a:tab pos="621665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V </a:t>
            </a:r>
            <a:r>
              <a:rPr sz="2475" spc="30" baseline="-35353" dirty="0">
                <a:latin typeface="Symbol"/>
                <a:cs typeface="Symbol"/>
              </a:rPr>
              <a:t></a:t>
            </a:r>
            <a:r>
              <a:rPr sz="2475" spc="30" baseline="-35353" dirty="0">
                <a:latin typeface="Times New Roman"/>
                <a:cs typeface="Times New Roman"/>
              </a:rPr>
              <a:t> </a:t>
            </a:r>
            <a:r>
              <a:rPr sz="2550" i="1" spc="-7" baseline="-34313" dirty="0">
                <a:latin typeface="Symbol"/>
                <a:cs typeface="Symbol"/>
              </a:rPr>
              <a:t></a:t>
            </a:r>
            <a:r>
              <a:rPr sz="2550" i="1" spc="-7" baseline="-34313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l  I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1650" i="1" spc="25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marL="48260">
              <a:lnSpc>
                <a:spcPct val="100000"/>
              </a:lnSpc>
            </a:pPr>
            <a:r>
              <a:rPr sz="1650" spc="30" dirty="0">
                <a:latin typeface="Times New Roman"/>
                <a:cs typeface="Times New Roman"/>
              </a:rPr>
              <a:t>1 </a:t>
            </a:r>
            <a:r>
              <a:rPr sz="2475" spc="127" baseline="-35353" dirty="0">
                <a:latin typeface="Times New Roman"/>
                <a:cs typeface="Times New Roman"/>
              </a:rPr>
              <a:t>.</a:t>
            </a:r>
            <a:r>
              <a:rPr sz="1650" i="1" spc="85" dirty="0">
                <a:latin typeface="Times New Roman"/>
                <a:cs typeface="Times New Roman"/>
              </a:rPr>
              <a:t>V </a:t>
            </a:r>
            <a:r>
              <a:rPr sz="2475" spc="52" baseline="-35353" dirty="0">
                <a:latin typeface="Symbol"/>
                <a:cs typeface="Symbol"/>
              </a:rPr>
              <a:t></a:t>
            </a:r>
            <a:r>
              <a:rPr sz="2475" spc="-15" baseline="-35353" dirty="0">
                <a:latin typeface="Times New Roman"/>
                <a:cs typeface="Times New Roman"/>
              </a:rPr>
              <a:t> </a:t>
            </a:r>
            <a:r>
              <a:rPr sz="1650" i="1" spc="20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  <a:p>
            <a:pPr marL="39370">
              <a:lnSpc>
                <a:spcPct val="100000"/>
              </a:lnSpc>
              <a:spcBef>
                <a:spcPts val="270"/>
              </a:spcBef>
              <a:tabLst>
                <a:tab pos="333375" algn="l"/>
                <a:tab pos="713105" algn="l"/>
              </a:tabLst>
            </a:pPr>
            <a:r>
              <a:rPr sz="1750" i="1" spc="-20" dirty="0">
                <a:latin typeface="Symbol"/>
                <a:cs typeface="Symbol"/>
              </a:rPr>
              <a:t></a:t>
            </a:r>
            <a:r>
              <a:rPr sz="1750" spc="-20" dirty="0">
                <a:latin typeface="Times New Roman"/>
                <a:cs typeface="Times New Roman"/>
              </a:rPr>
              <a:t>	</a:t>
            </a:r>
            <a:r>
              <a:rPr sz="1650" i="1" spc="15" dirty="0">
                <a:latin typeface="Times New Roman"/>
                <a:cs typeface="Times New Roman"/>
              </a:rPr>
              <a:t>l	</a:t>
            </a:r>
            <a:r>
              <a:rPr sz="1650" i="1" spc="40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024922" y="4016582"/>
            <a:ext cx="170815" cy="0"/>
          </a:xfrm>
          <a:custGeom>
            <a:avLst/>
            <a:gdLst/>
            <a:ahLst/>
            <a:cxnLst/>
            <a:rect l="l" t="t" r="r" b="b"/>
            <a:pathLst>
              <a:path w="170814">
                <a:moveTo>
                  <a:pt x="0" y="0"/>
                </a:moveTo>
                <a:lnTo>
                  <a:pt x="170709" y="0"/>
                </a:lnTo>
              </a:path>
            </a:pathLst>
          </a:custGeom>
          <a:ln w="89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033941" y="3998850"/>
            <a:ext cx="1435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i="1" spc="-40" dirty="0">
                <a:latin typeface="Symbol"/>
                <a:cs typeface="Symbol"/>
              </a:rPr>
              <a:t>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40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3043496" y="3834594"/>
            <a:ext cx="511809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475" spc="22" baseline="35353" dirty="0">
                <a:latin typeface="Times New Roman"/>
                <a:cs typeface="Times New Roman"/>
              </a:rPr>
              <a:t>1 </a:t>
            </a:r>
            <a:r>
              <a:rPr sz="1650" spc="15" dirty="0">
                <a:latin typeface="Symbol"/>
                <a:cs typeface="Symbol"/>
              </a:rPr>
              <a:t></a:t>
            </a:r>
            <a:r>
              <a:rPr sz="1650" spc="-325" dirty="0">
                <a:latin typeface="Times New Roman"/>
                <a:cs typeface="Times New Roman"/>
              </a:rPr>
              <a:t> </a:t>
            </a:r>
            <a:r>
              <a:rPr sz="1750" i="1" spc="60" dirty="0">
                <a:latin typeface="Symbol"/>
                <a:cs typeface="Symbol"/>
              </a:rPr>
              <a:t>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4505680"/>
            <a:ext cx="4999990" cy="2785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σ is </a:t>
            </a:r>
            <a:r>
              <a:rPr sz="1400" spc="-5" dirty="0">
                <a:latin typeface="Times New Roman"/>
                <a:cs typeface="Times New Roman"/>
              </a:rPr>
              <a:t>conductivity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(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inverse</a:t>
            </a:r>
            <a:r>
              <a:rPr sz="1400" spc="-5" dirty="0">
                <a:latin typeface="Times New Roman"/>
                <a:cs typeface="Times New Roman"/>
              </a:rPr>
              <a:t>)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electrical resistivity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has the </a:t>
            </a:r>
            <a:r>
              <a:rPr sz="1400" dirty="0">
                <a:latin typeface="Times New Roman"/>
                <a:cs typeface="Times New Roman"/>
              </a:rPr>
              <a:t>SI  </a:t>
            </a:r>
            <a:r>
              <a:rPr sz="1400" spc="-5" dirty="0">
                <a:latin typeface="Times New Roman"/>
                <a:cs typeface="Times New Roman"/>
              </a:rPr>
              <a:t>units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  <a:hlinkClick r:id="rId4"/>
              </a:rPr>
              <a:t>Siemens </a:t>
            </a:r>
            <a:r>
              <a:rPr sz="1400" dirty="0">
                <a:latin typeface="Times New Roman"/>
                <a:cs typeface="Times New Roman"/>
              </a:rPr>
              <a:t>per </a:t>
            </a:r>
            <a:r>
              <a:rPr sz="1400" spc="-5" dirty="0">
                <a:latin typeface="Times New Roman"/>
                <a:cs typeface="Times New Roman"/>
                <a:hlinkClick r:id="rId5"/>
              </a:rPr>
              <a:t>meter</a:t>
            </a:r>
            <a:r>
              <a:rPr sz="1400" spc="-30" dirty="0">
                <a:latin typeface="Times New Roman"/>
                <a:cs typeface="Times New Roman"/>
                <a:hlinkClick r:id="rId5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(S·m</a:t>
            </a:r>
            <a:r>
              <a:rPr sz="1350" spc="-7" baseline="30864" dirty="0">
                <a:latin typeface="Times New Roman"/>
                <a:cs typeface="Times New Roman"/>
              </a:rPr>
              <a:t>-1</a:t>
            </a:r>
            <a:r>
              <a:rPr sz="1400" spc="-5" dirty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R="194310" algn="ctr">
              <a:lnSpc>
                <a:spcPct val="100000"/>
              </a:lnSpc>
              <a:spcBef>
                <a:spcPts val="1330"/>
              </a:spcBef>
            </a:pPr>
            <a:r>
              <a:rPr sz="1650" i="1" spc="75" dirty="0">
                <a:latin typeface="Times New Roman"/>
                <a:cs typeface="Times New Roman"/>
              </a:rPr>
              <a:t>J </a:t>
            </a:r>
            <a:r>
              <a:rPr sz="1650" spc="95" dirty="0">
                <a:latin typeface="Symbol"/>
                <a:cs typeface="Symbol"/>
              </a:rPr>
              <a:t>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800" i="1" spc="20" dirty="0">
                <a:latin typeface="Symbol"/>
                <a:cs typeface="Symbol"/>
              </a:rPr>
              <a:t></a:t>
            </a:r>
            <a:r>
              <a:rPr sz="1650" i="1" spc="2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158115" algn="ctr">
              <a:lnSpc>
                <a:spcPct val="100000"/>
              </a:lnSpc>
              <a:spcBef>
                <a:spcPts val="1550"/>
              </a:spcBef>
            </a:pPr>
            <a:r>
              <a:rPr sz="1600" i="1" spc="30" dirty="0">
                <a:latin typeface="Times New Roman"/>
                <a:cs typeface="Times New Roman"/>
              </a:rPr>
              <a:t>ne</a:t>
            </a:r>
            <a:r>
              <a:rPr sz="1700" i="1" spc="30" dirty="0">
                <a:latin typeface="Symbol"/>
                <a:cs typeface="Symbol"/>
              </a:rPr>
              <a:t></a:t>
            </a:r>
            <a:r>
              <a:rPr sz="1600" i="1" spc="30" dirty="0">
                <a:latin typeface="Times New Roman"/>
                <a:cs typeface="Times New Roman"/>
              </a:rPr>
              <a:t>E </a:t>
            </a:r>
            <a:r>
              <a:rPr sz="1600" spc="60" dirty="0">
                <a:latin typeface="Symbol"/>
                <a:cs typeface="Symbol"/>
              </a:rPr>
              <a:t></a:t>
            </a:r>
            <a:r>
              <a:rPr sz="1600" spc="-140" dirty="0">
                <a:latin typeface="Times New Roman"/>
                <a:cs typeface="Times New Roman"/>
              </a:rPr>
              <a:t> </a:t>
            </a:r>
            <a:r>
              <a:rPr sz="1700" i="1" spc="75" dirty="0">
                <a:latin typeface="Symbol"/>
                <a:cs typeface="Symbol"/>
              </a:rPr>
              <a:t></a:t>
            </a:r>
            <a:r>
              <a:rPr sz="1600" i="1" spc="75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  <a:p>
            <a:pPr marR="236854" algn="ctr">
              <a:lnSpc>
                <a:spcPct val="100000"/>
              </a:lnSpc>
              <a:spcBef>
                <a:spcPts val="1739"/>
              </a:spcBef>
            </a:pPr>
            <a:r>
              <a:rPr sz="1700" i="1" spc="114" dirty="0">
                <a:latin typeface="Symbol"/>
                <a:cs typeface="Symbol"/>
              </a:rPr>
              <a:t></a:t>
            </a:r>
            <a:r>
              <a:rPr sz="1700" i="1" spc="114" dirty="0">
                <a:latin typeface="Times New Roman"/>
                <a:cs typeface="Times New Roman"/>
              </a:rPr>
              <a:t> </a:t>
            </a:r>
            <a:r>
              <a:rPr sz="1600" spc="75" dirty="0">
                <a:latin typeface="Symbol"/>
                <a:cs typeface="Symbol"/>
              </a:rPr>
              <a:t>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i="1" spc="35" dirty="0">
                <a:latin typeface="Times New Roman"/>
                <a:cs typeface="Times New Roman"/>
              </a:rPr>
              <a:t>ne</a:t>
            </a:r>
            <a:r>
              <a:rPr sz="1700" i="1" spc="35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If N is </a:t>
            </a: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atom per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90778" y="7630714"/>
            <a:ext cx="128524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9734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-18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Density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79837" y="7725285"/>
            <a:ext cx="1680845" cy="5245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1955"/>
              </a:lnSpc>
              <a:spcBef>
                <a:spcPts val="110"/>
              </a:spcBef>
              <a:tabLst>
                <a:tab pos="588645" algn="l"/>
                <a:tab pos="1667510" algn="l"/>
              </a:tabLst>
            </a:pPr>
            <a:r>
              <a:rPr sz="2475" i="1" spc="97" baseline="-20202" dirty="0">
                <a:latin typeface="Times New Roman"/>
                <a:cs typeface="Times New Roman"/>
              </a:rPr>
              <a:t>N</a:t>
            </a:r>
            <a:r>
              <a:rPr sz="2475" i="1" spc="165" baseline="-20202" dirty="0">
                <a:latin typeface="Times New Roman"/>
                <a:cs typeface="Times New Roman"/>
              </a:rPr>
              <a:t> </a:t>
            </a:r>
            <a:r>
              <a:rPr sz="2475" spc="75" baseline="-20202" dirty="0">
                <a:latin typeface="Symbol"/>
                <a:cs typeface="Symbol"/>
              </a:rPr>
              <a:t></a:t>
            </a:r>
            <a:r>
              <a:rPr sz="1650" u="sng" spc="5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950" i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Avo	</a:t>
            </a:r>
            <a:endParaRPr sz="950">
              <a:latin typeface="Times New Roman"/>
              <a:cs typeface="Times New Roman"/>
            </a:endParaRPr>
          </a:p>
          <a:p>
            <a:pPr marL="441959">
              <a:lnSpc>
                <a:spcPts val="1955"/>
              </a:lnSpc>
            </a:pPr>
            <a:r>
              <a:rPr sz="1650" i="1" spc="30" dirty="0">
                <a:latin typeface="Times New Roman"/>
                <a:cs typeface="Times New Roman"/>
              </a:rPr>
              <a:t>Atomicweight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137785" cy="2644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copper calculate (i) Thermal velocity, </a:t>
            </a:r>
            <a:r>
              <a:rPr sz="1400" dirty="0">
                <a:latin typeface="Times New Roman"/>
                <a:cs typeface="Times New Roman"/>
              </a:rPr>
              <a:t>(ii) </a:t>
            </a:r>
            <a:r>
              <a:rPr sz="1400" spc="-5" dirty="0">
                <a:latin typeface="Times New Roman"/>
                <a:cs typeface="Times New Roman"/>
              </a:rPr>
              <a:t>drift </a:t>
            </a:r>
            <a:r>
              <a:rPr sz="1400" spc="-10" dirty="0">
                <a:latin typeface="Times New Roman"/>
                <a:cs typeface="Times New Roman"/>
              </a:rPr>
              <a:t>velocity,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(iii)</a:t>
            </a:r>
            <a:endParaRPr sz="1400">
              <a:latin typeface="Times New Roman"/>
              <a:cs typeface="Times New Roman"/>
            </a:endParaRPr>
          </a:p>
          <a:p>
            <a:pPr marL="12700" marR="100838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current density.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E=100V/m, </a:t>
            </a:r>
            <a:r>
              <a:rPr sz="1400" i="1" spc="-5" dirty="0">
                <a:latin typeface="Times New Roman"/>
                <a:cs typeface="Times New Roman"/>
              </a:rPr>
              <a:t>ρ</a:t>
            </a:r>
            <a:r>
              <a:rPr sz="1400" b="1" i="1" spc="-5" dirty="0">
                <a:latin typeface="Times New Roman"/>
                <a:cs typeface="Times New Roman"/>
              </a:rPr>
              <a:t>=</a:t>
            </a:r>
            <a:r>
              <a:rPr sz="1400" spc="-5" dirty="0">
                <a:latin typeface="Times New Roman"/>
                <a:cs typeface="Times New Roman"/>
              </a:rPr>
              <a:t>1.72×10</a:t>
            </a:r>
            <a:r>
              <a:rPr sz="1350" spc="-7" baseline="30864" dirty="0">
                <a:latin typeface="Times New Roman"/>
                <a:cs typeface="Times New Roman"/>
              </a:rPr>
              <a:t>-8 </a:t>
            </a:r>
            <a:r>
              <a:rPr sz="1400" spc="-5" dirty="0">
                <a:latin typeface="Times New Roman"/>
                <a:cs typeface="Times New Roman"/>
              </a:rPr>
              <a:t>Ω.m, T=25</a:t>
            </a:r>
            <a:r>
              <a:rPr sz="1350" spc="-7" baseline="30864" dirty="0">
                <a:latin typeface="Times New Roman"/>
                <a:cs typeface="Times New Roman"/>
              </a:rPr>
              <a:t>°</a:t>
            </a:r>
            <a:r>
              <a:rPr sz="1400" spc="-5" dirty="0">
                <a:latin typeface="Times New Roman"/>
                <a:cs typeface="Times New Roman"/>
              </a:rPr>
              <a:t>C,  density=8.46×10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kg/m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atomic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weight=63.5.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5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T=25+273=298</a:t>
            </a:r>
            <a:r>
              <a:rPr sz="1400" dirty="0">
                <a:latin typeface="Times New Roman"/>
                <a:cs typeface="Times New Roman"/>
              </a:rPr>
              <a:t> K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(i)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7767065"/>
            <a:ext cx="2762885" cy="678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5595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latin typeface="Times New Roman"/>
                <a:cs typeface="Times New Roman"/>
              </a:rPr>
              <a:t>v</a:t>
            </a:r>
            <a:r>
              <a:rPr sz="1575" i="1" spc="-7" baseline="-7936" dirty="0">
                <a:latin typeface="Times New Roman"/>
                <a:cs typeface="Times New Roman"/>
              </a:rPr>
              <a:t>D</a:t>
            </a:r>
            <a:r>
              <a:rPr sz="1600" i="1" spc="-5" dirty="0">
                <a:latin typeface="Times New Roman"/>
                <a:cs typeface="Times New Roman"/>
              </a:rPr>
              <a:t>=</a:t>
            </a:r>
            <a:r>
              <a:rPr sz="1600" spc="-5" dirty="0">
                <a:latin typeface="Times New Roman"/>
                <a:cs typeface="Times New Roman"/>
              </a:rPr>
              <a:t>4.33×10</a:t>
            </a:r>
            <a:r>
              <a:rPr sz="1575" spc="-7" baseline="29100" dirty="0">
                <a:latin typeface="Times New Roman"/>
                <a:cs typeface="Times New Roman"/>
              </a:rPr>
              <a:t>-3</a:t>
            </a:r>
            <a:r>
              <a:rPr sz="1600" spc="-5" dirty="0">
                <a:latin typeface="Times New Roman"/>
                <a:cs typeface="Times New Roman"/>
              </a:rPr>
              <a:t>×100=0.433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m/s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1400" spc="-5" dirty="0">
                <a:latin typeface="Times New Roman"/>
                <a:cs typeface="Times New Roman"/>
              </a:rPr>
              <a:t>(iii)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51577" y="8804361"/>
            <a:ext cx="162560" cy="0"/>
          </a:xfrm>
          <a:custGeom>
            <a:avLst/>
            <a:gdLst/>
            <a:ahLst/>
            <a:cxnLst/>
            <a:rect l="l" t="t" r="r" b="b"/>
            <a:pathLst>
              <a:path w="162560">
                <a:moveTo>
                  <a:pt x="0" y="0"/>
                </a:moveTo>
                <a:lnTo>
                  <a:pt x="162288" y="0"/>
                </a:lnTo>
              </a:path>
            </a:pathLst>
          </a:custGeom>
          <a:ln w="8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61535" y="8784844"/>
            <a:ext cx="137160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i="1" spc="-30" dirty="0">
                <a:latin typeface="Symbol"/>
                <a:cs typeface="Symbol"/>
              </a:rPr>
              <a:t>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68578" y="8628173"/>
            <a:ext cx="230949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00" i="1" spc="-5" dirty="0">
                <a:latin typeface="Times New Roman"/>
                <a:cs typeface="Times New Roman"/>
              </a:rPr>
              <a:t>J </a:t>
            </a:r>
            <a:r>
              <a:rPr sz="1600" spc="-5" dirty="0">
                <a:latin typeface="Symbol"/>
                <a:cs typeface="Symbol"/>
              </a:rPr>
              <a:t>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Symbol"/>
                <a:cs typeface="Symbol"/>
              </a:rPr>
              <a:t></a:t>
            </a:r>
            <a:r>
              <a:rPr sz="1600" i="1" spc="15" dirty="0">
                <a:latin typeface="Times New Roman"/>
                <a:cs typeface="Times New Roman"/>
              </a:rPr>
              <a:t>E </a:t>
            </a:r>
            <a:r>
              <a:rPr sz="1600" spc="-5" dirty="0">
                <a:latin typeface="Symbol"/>
                <a:cs typeface="Symbol"/>
              </a:rPr>
              <a:t>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2400" i="1" spc="-7" baseline="34722" dirty="0">
                <a:latin typeface="Times New Roman"/>
                <a:cs typeface="Times New Roman"/>
              </a:rPr>
              <a:t>E </a:t>
            </a:r>
            <a:r>
              <a:rPr sz="1600" spc="-5" dirty="0">
                <a:latin typeface="Symbol"/>
                <a:cs typeface="Symbol"/>
              </a:rPr>
              <a:t>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5.8 </a:t>
            </a:r>
            <a:r>
              <a:rPr sz="1600" spc="20" dirty="0">
                <a:latin typeface="Symbol"/>
                <a:cs typeface="Symbol"/>
              </a:rPr>
              <a:t></a:t>
            </a:r>
            <a:r>
              <a:rPr sz="1600" spc="20" dirty="0">
                <a:latin typeface="Times New Roman"/>
                <a:cs typeface="Times New Roman"/>
              </a:rPr>
              <a:t>10</a:t>
            </a:r>
            <a:r>
              <a:rPr sz="1350" spc="30" baseline="43209" dirty="0">
                <a:latin typeface="Times New Roman"/>
                <a:cs typeface="Times New Roman"/>
              </a:rPr>
              <a:t>9 </a:t>
            </a:r>
            <a:r>
              <a:rPr sz="1600" i="1" spc="-5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/</a:t>
            </a:r>
            <a:r>
              <a:rPr sz="1600" spc="-240" dirty="0">
                <a:latin typeface="Times New Roman"/>
                <a:cs typeface="Times New Roman"/>
              </a:rPr>
              <a:t> </a:t>
            </a:r>
            <a:r>
              <a:rPr sz="1600" i="1" spc="35" dirty="0">
                <a:latin typeface="Times New Roman"/>
                <a:cs typeface="Times New Roman"/>
              </a:rPr>
              <a:t>m</a:t>
            </a:r>
            <a:r>
              <a:rPr sz="1350" spc="52" baseline="43209" dirty="0">
                <a:latin typeface="Times New Roman"/>
                <a:cs typeface="Times New Roman"/>
              </a:rPr>
              <a:t>2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78499" y="3481136"/>
            <a:ext cx="366395" cy="0"/>
          </a:xfrm>
          <a:custGeom>
            <a:avLst/>
            <a:gdLst/>
            <a:ahLst/>
            <a:cxnLst/>
            <a:rect l="l" t="t" r="r" b="b"/>
            <a:pathLst>
              <a:path w="366394">
                <a:moveTo>
                  <a:pt x="0" y="0"/>
                </a:moveTo>
                <a:lnTo>
                  <a:pt x="366263" y="0"/>
                </a:lnTo>
              </a:path>
            </a:pathLst>
          </a:custGeom>
          <a:ln w="85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84158" y="3481136"/>
            <a:ext cx="1748155" cy="0"/>
          </a:xfrm>
          <a:custGeom>
            <a:avLst/>
            <a:gdLst/>
            <a:ahLst/>
            <a:cxnLst/>
            <a:rect l="l" t="t" r="r" b="b"/>
            <a:pathLst>
              <a:path w="1748154">
                <a:moveTo>
                  <a:pt x="0" y="0"/>
                </a:moveTo>
                <a:lnTo>
                  <a:pt x="1747543" y="0"/>
                </a:lnTo>
              </a:path>
            </a:pathLst>
          </a:custGeom>
          <a:ln w="85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38491" y="3491957"/>
            <a:ext cx="9715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35" dirty="0">
                <a:latin typeface="Times New Roman"/>
                <a:cs typeface="Times New Roman"/>
              </a:rPr>
              <a:t>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84831" y="3310093"/>
            <a:ext cx="139065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24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1.16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Times New Roman"/>
                <a:cs typeface="Times New Roman"/>
              </a:rPr>
              <a:t>5</a:t>
            </a:r>
            <a:r>
              <a:rPr sz="1425" spc="-120" baseline="43859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m</a:t>
            </a:r>
            <a:r>
              <a:rPr sz="1650" i="1" spc="-17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/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46154" y="3393283"/>
            <a:ext cx="11048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6154" y="3299051"/>
            <a:ext cx="11048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6154" y="3527846"/>
            <a:ext cx="11048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59175" y="3393283"/>
            <a:ext cx="11048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59175" y="3527846"/>
            <a:ext cx="11048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97873" y="3310093"/>
            <a:ext cx="27178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2475" spc="44" baseline="3367" dirty="0">
                <a:latin typeface="Symbol"/>
                <a:cs typeface="Symbol"/>
              </a:rPr>
              <a:t></a:t>
            </a:r>
            <a:endParaRPr sz="2475" baseline="3367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59233" y="3326216"/>
            <a:ext cx="11048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53951" y="3501102"/>
            <a:ext cx="61595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0504" algn="l"/>
                <a:tab pos="517525" algn="l"/>
              </a:tabLst>
            </a:pPr>
            <a:r>
              <a:rPr sz="1650" spc="30" dirty="0">
                <a:latin typeface="Symbol"/>
                <a:cs typeface="Symbol"/>
              </a:rPr>
              <a:t></a:t>
            </a:r>
            <a:r>
              <a:rPr sz="1650" spc="30" dirty="0">
                <a:latin typeface="Times New Roman"/>
                <a:cs typeface="Times New Roman"/>
              </a:rPr>
              <a:t>	</a:t>
            </a:r>
            <a:r>
              <a:rPr sz="2475" i="1" spc="89" baseline="6734" dirty="0">
                <a:latin typeface="Times New Roman"/>
                <a:cs typeface="Times New Roman"/>
              </a:rPr>
              <a:t>m	</a:t>
            </a:r>
            <a:r>
              <a:rPr sz="1650" spc="3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53951" y="3049449"/>
            <a:ext cx="80391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75" spc="44" baseline="-37037" dirty="0">
                <a:latin typeface="Symbol"/>
                <a:cs typeface="Symbol"/>
              </a:rPr>
              <a:t></a:t>
            </a:r>
            <a:r>
              <a:rPr sz="2475" spc="-480" baseline="-37037" dirty="0">
                <a:latin typeface="Times New Roman"/>
                <a:cs typeface="Times New Roman"/>
              </a:rPr>
              <a:t> </a:t>
            </a:r>
            <a:r>
              <a:rPr sz="2475" spc="60" baseline="-33670" dirty="0">
                <a:latin typeface="Times New Roman"/>
                <a:cs typeface="Times New Roman"/>
              </a:rPr>
              <a:t>3</a:t>
            </a:r>
            <a:r>
              <a:rPr sz="2475" i="1" spc="60" baseline="-33670" dirty="0">
                <a:latin typeface="Times New Roman"/>
                <a:cs typeface="Times New Roman"/>
              </a:rPr>
              <a:t>kT </a:t>
            </a:r>
            <a:r>
              <a:rPr sz="2475" spc="37" baseline="-37037" dirty="0">
                <a:latin typeface="Symbol"/>
                <a:cs typeface="Symbol"/>
              </a:rPr>
              <a:t></a:t>
            </a:r>
            <a:r>
              <a:rPr sz="950" spc="25" dirty="0">
                <a:latin typeface="Times New Roman"/>
                <a:cs typeface="Times New Roman"/>
              </a:rPr>
              <a:t>1/ </a:t>
            </a:r>
            <a:r>
              <a:rPr sz="950" spc="3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51604" y="3310093"/>
            <a:ext cx="51244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52729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v	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2475" spc="44" baseline="-5050" dirty="0">
                <a:latin typeface="Symbol"/>
                <a:cs typeface="Symbol"/>
              </a:rPr>
              <a:t></a:t>
            </a:r>
            <a:endParaRPr sz="2475" baseline="-50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05284" y="3475633"/>
            <a:ext cx="109664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5" dirty="0">
                <a:latin typeface="Times New Roman"/>
                <a:cs typeface="Times New Roman"/>
              </a:rPr>
              <a:t>9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85" dirty="0">
                <a:latin typeface="Times New Roman"/>
                <a:cs typeface="Times New Roman"/>
              </a:rPr>
              <a:t>10</a:t>
            </a:r>
            <a:r>
              <a:rPr sz="1650" spc="95" dirty="0">
                <a:latin typeface="Times New Roman"/>
                <a:cs typeface="Times New Roman"/>
              </a:rPr>
              <a:t>9</a:t>
            </a:r>
            <a:r>
              <a:rPr sz="1650" spc="105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5" dirty="0">
                <a:latin typeface="Times New Roman"/>
                <a:cs typeface="Times New Roman"/>
              </a:rPr>
              <a:t>0</a:t>
            </a:r>
            <a:r>
              <a:rPr sz="1425" spc="120" baseline="43859" dirty="0">
                <a:latin typeface="Symbol"/>
                <a:cs typeface="Symbol"/>
              </a:rPr>
              <a:t></a:t>
            </a:r>
            <a:r>
              <a:rPr sz="1425" spc="44" baseline="43859" dirty="0">
                <a:latin typeface="Times New Roman"/>
                <a:cs typeface="Times New Roman"/>
              </a:rPr>
              <a:t>31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59175" y="3176376"/>
            <a:ext cx="218567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75" spc="44" baseline="3367" dirty="0">
                <a:latin typeface="Symbol"/>
                <a:cs typeface="Symbol"/>
              </a:rPr>
              <a:t></a:t>
            </a:r>
            <a:r>
              <a:rPr sz="2475" spc="-225" baseline="3367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3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1.38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</a:t>
            </a:r>
            <a:r>
              <a:rPr sz="1425" spc="112" baseline="43859" dirty="0">
                <a:latin typeface="Symbol"/>
                <a:cs typeface="Symbol"/>
              </a:rPr>
              <a:t></a:t>
            </a:r>
            <a:r>
              <a:rPr sz="1425" spc="112" baseline="43859" dirty="0">
                <a:latin typeface="Times New Roman"/>
                <a:cs typeface="Times New Roman"/>
              </a:rPr>
              <a:t>23</a:t>
            </a:r>
            <a:r>
              <a:rPr sz="1425" spc="75" baseline="43859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-175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298</a:t>
            </a:r>
            <a:r>
              <a:rPr sz="2475" spc="97" baseline="3367" dirty="0">
                <a:latin typeface="Symbol"/>
                <a:cs typeface="Symbol"/>
              </a:rPr>
              <a:t></a:t>
            </a:r>
            <a:r>
              <a:rPr sz="1425" spc="97" baseline="70175" dirty="0">
                <a:latin typeface="Times New Roman"/>
                <a:cs typeface="Times New Roman"/>
              </a:rPr>
              <a:t>1/</a:t>
            </a:r>
            <a:r>
              <a:rPr sz="1425" spc="-89" baseline="70175" dirty="0">
                <a:latin typeface="Times New Roman"/>
                <a:cs typeface="Times New Roman"/>
              </a:rPr>
              <a:t> </a:t>
            </a:r>
            <a:r>
              <a:rPr sz="1425" spc="44" baseline="70175" dirty="0">
                <a:latin typeface="Times New Roman"/>
                <a:cs typeface="Times New Roman"/>
              </a:rPr>
              <a:t>2</a:t>
            </a:r>
            <a:endParaRPr sz="1425" baseline="70175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3924410"/>
            <a:ext cx="2068195" cy="116268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1400" dirty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  <a:p>
            <a:pPr marL="1163320">
              <a:lnSpc>
                <a:spcPts val="1820"/>
              </a:lnSpc>
              <a:spcBef>
                <a:spcPts val="745"/>
              </a:spcBef>
              <a:tabLst>
                <a:tab pos="142303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v	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30" dirty="0">
                <a:latin typeface="Times New Roman"/>
                <a:cs typeface="Times New Roman"/>
              </a:rPr>
              <a:t> </a:t>
            </a:r>
            <a:r>
              <a:rPr sz="1750" i="1" spc="5" dirty="0">
                <a:latin typeface="Symbol"/>
                <a:cs typeface="Symbol"/>
              </a:rPr>
              <a:t>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L="546735" algn="ctr">
              <a:lnSpc>
                <a:spcPts val="860"/>
              </a:lnSpc>
            </a:pPr>
            <a:r>
              <a:rPr sz="950" i="1" spc="4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346200">
              <a:lnSpc>
                <a:spcPct val="100000"/>
              </a:lnSpc>
            </a:pPr>
            <a:r>
              <a:rPr sz="1700" i="1" spc="114" dirty="0">
                <a:latin typeface="Symbol"/>
                <a:cs typeface="Symbol"/>
              </a:rPr>
              <a:t></a:t>
            </a:r>
            <a:r>
              <a:rPr sz="1700" i="1" spc="114" dirty="0">
                <a:latin typeface="Times New Roman"/>
                <a:cs typeface="Times New Roman"/>
              </a:rPr>
              <a:t> </a:t>
            </a:r>
            <a:r>
              <a:rPr sz="1600" spc="75" dirty="0">
                <a:latin typeface="Symbol"/>
                <a:cs typeface="Symbol"/>
              </a:rPr>
              <a:t>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i="1" spc="35" dirty="0">
                <a:latin typeface="Times New Roman"/>
                <a:cs typeface="Times New Roman"/>
              </a:rPr>
              <a:t>ne</a:t>
            </a:r>
            <a:r>
              <a:rPr sz="1700" i="1" spc="35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595522" y="5614445"/>
            <a:ext cx="231140" cy="0"/>
          </a:xfrm>
          <a:custGeom>
            <a:avLst/>
            <a:gdLst/>
            <a:ahLst/>
            <a:cxnLst/>
            <a:rect l="l" t="t" r="r" b="b"/>
            <a:pathLst>
              <a:path w="231139">
                <a:moveTo>
                  <a:pt x="0" y="0"/>
                </a:moveTo>
                <a:lnTo>
                  <a:pt x="230745" y="0"/>
                </a:lnTo>
              </a:path>
            </a:pathLst>
          </a:custGeom>
          <a:ln w="89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54384" y="561444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39">
                <a:moveTo>
                  <a:pt x="0" y="0"/>
                </a:moveTo>
                <a:lnTo>
                  <a:pt x="357586" y="0"/>
                </a:lnTo>
              </a:path>
            </a:pathLst>
          </a:custGeom>
          <a:ln w="89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597796" y="5597687"/>
            <a:ext cx="832485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77520" algn="l"/>
              </a:tabLst>
            </a:pPr>
            <a:r>
              <a:rPr sz="1650" i="1" spc="90" dirty="0">
                <a:latin typeface="Times New Roman"/>
                <a:cs typeface="Times New Roman"/>
              </a:rPr>
              <a:t>n</a:t>
            </a:r>
            <a:r>
              <a:rPr sz="1650" i="1" spc="20" dirty="0">
                <a:latin typeface="Times New Roman"/>
                <a:cs typeface="Times New Roman"/>
              </a:rPr>
              <a:t>e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1750" i="1" spc="-20" dirty="0">
                <a:latin typeface="Symbol"/>
                <a:cs typeface="Symbol"/>
              </a:rPr>
              <a:t></a:t>
            </a:r>
            <a:r>
              <a:rPr sz="1650" i="1" spc="90" dirty="0">
                <a:latin typeface="Times New Roman"/>
                <a:cs typeface="Times New Roman"/>
              </a:rPr>
              <a:t>ne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65877" y="5311436"/>
            <a:ext cx="13398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2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21713" y="5432593"/>
            <a:ext cx="793115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60400" algn="l"/>
              </a:tabLst>
            </a:pPr>
            <a:r>
              <a:rPr sz="1750" i="1" spc="-30" dirty="0">
                <a:latin typeface="Symbol"/>
                <a:cs typeface="Symbol"/>
              </a:rPr>
              <a:t></a:t>
            </a:r>
            <a:r>
              <a:rPr sz="1750" spc="7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dirty="0">
                <a:latin typeface="Times New Roman"/>
                <a:cs typeface="Times New Roman"/>
              </a:rPr>
              <a:t> </a:t>
            </a:r>
            <a:r>
              <a:rPr sz="1650" spc="-200" dirty="0">
                <a:latin typeface="Times New Roman"/>
                <a:cs typeface="Times New Roman"/>
              </a:rPr>
              <a:t> </a:t>
            </a:r>
            <a:r>
              <a:rPr sz="2625" i="1" spc="112" baseline="33333" dirty="0">
                <a:latin typeface="Symbol"/>
                <a:cs typeface="Symbol"/>
              </a:rPr>
              <a:t></a:t>
            </a:r>
            <a:r>
              <a:rPr sz="2625" baseline="33333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95348" y="6126398"/>
            <a:ext cx="128714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21005" algn="l"/>
              </a:tabLst>
            </a:pPr>
            <a:r>
              <a:rPr sz="1650" i="1" spc="60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-17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Density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45273" y="6299918"/>
            <a:ext cx="3387090" cy="445134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781050" marR="5080" indent="-768985">
              <a:lnSpc>
                <a:spcPct val="66200"/>
              </a:lnSpc>
              <a:spcBef>
                <a:spcPts val="780"/>
              </a:spcBef>
              <a:tabLst>
                <a:tab pos="928369" algn="l"/>
                <a:tab pos="2011680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n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650" i="1" spc="13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2475" u="sng" spc="75" baseline="2020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</a:t>
            </a:r>
            <a:r>
              <a:rPr sz="1425" i="1" u="sng" spc="15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Avo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8.5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Times New Roman"/>
                <a:cs typeface="Times New Roman"/>
              </a:rPr>
              <a:t>28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27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Times New Roman"/>
                <a:cs typeface="Times New Roman"/>
              </a:rPr>
              <a:t>3  </a:t>
            </a:r>
            <a:r>
              <a:rPr sz="1650" i="1" spc="35" dirty="0">
                <a:latin typeface="Times New Roman"/>
                <a:cs typeface="Times New Roman"/>
              </a:rPr>
              <a:t>Atomicweight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338315" y="7304180"/>
            <a:ext cx="356235" cy="0"/>
          </a:xfrm>
          <a:custGeom>
            <a:avLst/>
            <a:gdLst/>
            <a:ahLst/>
            <a:cxnLst/>
            <a:rect l="l" t="t" r="r" b="b"/>
            <a:pathLst>
              <a:path w="356235">
                <a:moveTo>
                  <a:pt x="0" y="0"/>
                </a:moveTo>
                <a:lnTo>
                  <a:pt x="355699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737274" y="7134438"/>
            <a:ext cx="175895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5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4.33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Symbol"/>
                <a:cs typeface="Symbol"/>
              </a:rPr>
              <a:t></a:t>
            </a:r>
            <a:r>
              <a:rPr sz="1425" spc="89" baseline="43859" dirty="0">
                <a:latin typeface="Times New Roman"/>
                <a:cs typeface="Times New Roman"/>
              </a:rPr>
              <a:t>3</a:t>
            </a:r>
            <a:r>
              <a:rPr sz="1425" spc="-135" baseline="43859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m</a:t>
            </a:r>
            <a:r>
              <a:rPr sz="1425" spc="97" baseline="43859" dirty="0">
                <a:latin typeface="Times New Roman"/>
                <a:cs typeface="Times New Roman"/>
              </a:rPr>
              <a:t>2</a:t>
            </a:r>
            <a:r>
              <a:rPr sz="1425" spc="240" baseline="43859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27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V</a:t>
            </a:r>
            <a:r>
              <a:rPr sz="1650" i="1" spc="-240" dirty="0">
                <a:latin typeface="Times New Roman"/>
                <a:cs typeface="Times New Roman"/>
              </a:rPr>
              <a:t> </a:t>
            </a:r>
            <a:r>
              <a:rPr sz="1650" spc="5" dirty="0">
                <a:latin typeface="Times New Roman"/>
                <a:cs typeface="Times New Roman"/>
              </a:rPr>
              <a:t>.</a:t>
            </a:r>
            <a:r>
              <a:rPr sz="1650" i="1" spc="5" dirty="0"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41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346938" y="6968168"/>
            <a:ext cx="365760" cy="61087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R="19050" algn="ctr">
              <a:lnSpc>
                <a:spcPct val="100000"/>
              </a:lnSpc>
              <a:spcBef>
                <a:spcPts val="355"/>
              </a:spcBef>
            </a:pPr>
            <a:r>
              <a:rPr sz="1650" spc="3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1750" i="1" spc="-35" dirty="0">
                <a:latin typeface="Symbol"/>
                <a:cs typeface="Symbol"/>
              </a:rPr>
              <a:t></a:t>
            </a:r>
            <a:r>
              <a:rPr sz="1650" i="1" spc="85" dirty="0">
                <a:latin typeface="Times New Roman"/>
                <a:cs typeface="Times New Roman"/>
              </a:rPr>
              <a:t>ne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65036" y="7122129"/>
            <a:ext cx="334645" cy="291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i="1" spc="-20" dirty="0">
                <a:latin typeface="Symbol"/>
                <a:cs typeface="Symbol"/>
              </a:rPr>
              <a:t></a:t>
            </a:r>
            <a:r>
              <a:rPr sz="1750" i="1" spc="-2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293995" cy="1929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Mean free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path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l'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 marR="93345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Due to the random motion collisions </a:t>
            </a:r>
            <a:r>
              <a:rPr sz="1400" dirty="0">
                <a:latin typeface="Times New Roman"/>
                <a:cs typeface="Times New Roman"/>
              </a:rPr>
              <a:t>occur </a:t>
            </a:r>
            <a:r>
              <a:rPr sz="1400" spc="-5" dirty="0">
                <a:latin typeface="Times New Roman"/>
                <a:cs typeface="Times New Roman"/>
              </a:rPr>
              <a:t>between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 molecule, there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mean distance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 can travel before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colliding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called mean </a:t>
            </a:r>
            <a:r>
              <a:rPr sz="1400" dirty="0">
                <a:latin typeface="Times New Roman"/>
                <a:cs typeface="Times New Roman"/>
              </a:rPr>
              <a:t>free </a:t>
            </a:r>
            <a:r>
              <a:rPr sz="1400" spc="-5" dirty="0">
                <a:latin typeface="Times New Roman"/>
                <a:cs typeface="Times New Roman"/>
              </a:rPr>
              <a:t>path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l'</a:t>
            </a:r>
            <a:r>
              <a:rPr sz="1400" dirty="0">
                <a:latin typeface="Times New Roman"/>
                <a:cs typeface="Times New Roman"/>
              </a:rPr>
              <a:t>). </a:t>
            </a:r>
            <a:r>
              <a:rPr sz="1400" spc="-5" dirty="0">
                <a:latin typeface="Times New Roman"/>
                <a:cs typeface="Times New Roman"/>
              </a:rPr>
              <a:t>The average </a:t>
            </a:r>
            <a:r>
              <a:rPr sz="1400" spc="-10" dirty="0">
                <a:latin typeface="Times New Roman"/>
                <a:cs typeface="Times New Roman"/>
              </a:rPr>
              <a:t>time </a:t>
            </a:r>
            <a:r>
              <a:rPr sz="1400" spc="-5" dirty="0">
                <a:latin typeface="Times New Roman"/>
                <a:cs typeface="Times New Roman"/>
              </a:rPr>
              <a:t>between collisions </a:t>
            </a:r>
            <a:r>
              <a:rPr sz="1400" dirty="0">
                <a:latin typeface="Times New Roman"/>
                <a:cs typeface="Times New Roman"/>
              </a:rPr>
              <a:t>(τ) </a:t>
            </a:r>
            <a:r>
              <a:rPr sz="1400" spc="-5" dirty="0">
                <a:latin typeface="Times New Roman"/>
                <a:cs typeface="Times New Roman"/>
              </a:rPr>
              <a:t>known 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relaxation time. </a:t>
            </a:r>
            <a:r>
              <a:rPr sz="1400" dirty="0">
                <a:latin typeface="Times New Roman"/>
                <a:cs typeface="Times New Roman"/>
              </a:rPr>
              <a:t>If the </a:t>
            </a:r>
            <a:r>
              <a:rPr sz="1400" spc="-5" dirty="0">
                <a:latin typeface="Times New Roman"/>
                <a:cs typeface="Times New Roman"/>
              </a:rPr>
              <a:t>electron drift with speed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v</a:t>
            </a:r>
            <a:r>
              <a:rPr sz="1350" i="1" spc="-7" baseline="-9259" dirty="0">
                <a:latin typeface="Times New Roman"/>
                <a:cs typeface="Times New Roman"/>
              </a:rPr>
              <a:t>D</a:t>
            </a:r>
            <a:r>
              <a:rPr sz="1400" i="1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8215" y="6945689"/>
            <a:ext cx="68643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65" dirty="0">
                <a:latin typeface="Symbol"/>
                <a:cs typeface="Symbol"/>
              </a:rPr>
              <a:t></a:t>
            </a:r>
            <a:r>
              <a:rPr sz="1650" i="1" spc="6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Symbol"/>
                <a:cs typeface="Symbol"/>
              </a:rPr>
              <a:t>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i="1" spc="-20" dirty="0">
                <a:latin typeface="Times New Roman"/>
                <a:cs typeface="Times New Roman"/>
              </a:rPr>
              <a:t>ne</a:t>
            </a:r>
            <a:r>
              <a:rPr sz="1650" i="1" spc="-20" dirty="0">
                <a:latin typeface="Symbol"/>
                <a:cs typeface="Symbol"/>
              </a:rPr>
              <a:t>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89292" y="8866889"/>
            <a:ext cx="374015" cy="0"/>
          </a:xfrm>
          <a:custGeom>
            <a:avLst/>
            <a:gdLst/>
            <a:ahLst/>
            <a:cxnLst/>
            <a:rect l="l" t="t" r="r" b="b"/>
            <a:pathLst>
              <a:path w="374014">
                <a:moveTo>
                  <a:pt x="0" y="0"/>
                </a:moveTo>
                <a:lnTo>
                  <a:pt x="373931" y="0"/>
                </a:lnTo>
              </a:path>
            </a:pathLst>
          </a:custGeom>
          <a:ln w="85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09589" y="8520279"/>
            <a:ext cx="733425" cy="6121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550" i="1" spc="60" baseline="-32679" dirty="0">
                <a:latin typeface="Symbol"/>
                <a:cs typeface="Symbol"/>
              </a:rPr>
              <a:t></a:t>
            </a:r>
            <a:r>
              <a:rPr sz="2550" i="1" spc="60" baseline="-32679" dirty="0">
                <a:latin typeface="Times New Roman"/>
                <a:cs typeface="Times New Roman"/>
              </a:rPr>
              <a:t> </a:t>
            </a:r>
            <a:r>
              <a:rPr sz="2400" spc="7" baseline="-34722" dirty="0">
                <a:latin typeface="Symbol"/>
                <a:cs typeface="Symbol"/>
              </a:rPr>
              <a:t></a:t>
            </a:r>
            <a:r>
              <a:rPr sz="2400" spc="7" baseline="-34722" dirty="0">
                <a:latin typeface="Times New Roman"/>
                <a:cs typeface="Times New Roman"/>
              </a:rPr>
              <a:t>  </a:t>
            </a:r>
            <a:r>
              <a:rPr sz="1600" i="1" spc="20" dirty="0">
                <a:latin typeface="Times New Roman"/>
                <a:cs typeface="Times New Roman"/>
              </a:rPr>
              <a:t>nel</a:t>
            </a:r>
            <a:r>
              <a:rPr sz="1600" spc="20" dirty="0">
                <a:latin typeface="Times New Roman"/>
                <a:cs typeface="Times New Roman"/>
              </a:rPr>
              <a:t>'</a:t>
            </a:r>
            <a:endParaRPr sz="1600">
              <a:latin typeface="Times New Roman"/>
              <a:cs typeface="Times New Roman"/>
            </a:endParaRPr>
          </a:p>
          <a:p>
            <a:pPr marL="393065">
              <a:lnSpc>
                <a:spcPct val="100000"/>
              </a:lnSpc>
              <a:spcBef>
                <a:spcPts val="325"/>
              </a:spcBef>
            </a:pPr>
            <a:r>
              <a:rPr sz="1600" i="1" spc="-25" dirty="0">
                <a:latin typeface="Times New Roman"/>
                <a:cs typeface="Times New Roman"/>
              </a:rPr>
              <a:t>m</a:t>
            </a:r>
            <a:r>
              <a:rPr sz="1600" i="1" spc="45" dirty="0">
                <a:latin typeface="Times New Roman"/>
                <a:cs typeface="Times New Roman"/>
              </a:rPr>
              <a:t>v</a:t>
            </a:r>
            <a:r>
              <a:rPr sz="1425" i="1" spc="-15" baseline="-23391" dirty="0">
                <a:latin typeface="Times New Roman"/>
                <a:cs typeface="Times New Roman"/>
              </a:rPr>
              <a:t>D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43998" y="2456930"/>
            <a:ext cx="56197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75" dirty="0">
                <a:latin typeface="Times New Roman"/>
                <a:cs typeface="Times New Roman"/>
              </a:rPr>
              <a:t>l</a:t>
            </a:r>
            <a:r>
              <a:rPr sz="1600" spc="75" dirty="0">
                <a:latin typeface="Times New Roman"/>
                <a:cs typeface="Times New Roman"/>
              </a:rPr>
              <a:t>'</a:t>
            </a:r>
            <a:r>
              <a:rPr sz="1600" spc="75" dirty="0">
                <a:latin typeface="Symbol"/>
                <a:cs typeface="Symbol"/>
              </a:rPr>
              <a:t>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v </a:t>
            </a:r>
            <a:r>
              <a:rPr sz="1700" i="1" spc="-45" dirty="0">
                <a:latin typeface="Symbol"/>
                <a:cs typeface="Symbol"/>
              </a:rPr>
              <a:t>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8495" y="2580437"/>
            <a:ext cx="11557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spc="-5" dirty="0">
                <a:latin typeface="Times New Roman"/>
                <a:cs typeface="Times New Roman"/>
              </a:rPr>
              <a:t>v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38236" y="2743103"/>
            <a:ext cx="7524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latin typeface="MT Extra"/>
                <a:cs typeface="MT Extra"/>
              </a:rPr>
              <a:t>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i="1" spc="-5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Symbol"/>
                <a:cs typeface="Symbol"/>
              </a:rPr>
              <a:t></a:t>
            </a:r>
            <a:r>
              <a:rPr sz="2400" u="sng" spc="150" baseline="1909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50" i="1" u="sng" spc="22" baseline="339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sz="1350" i="1" u="sng" spc="15" baseline="339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350" baseline="33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14738" y="2576452"/>
            <a:ext cx="770255" cy="59245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R="162560" algn="r">
              <a:lnSpc>
                <a:spcPct val="100000"/>
              </a:lnSpc>
              <a:spcBef>
                <a:spcPts val="670"/>
              </a:spcBef>
            </a:pPr>
            <a:r>
              <a:rPr sz="900" i="1" spc="25" dirty="0">
                <a:latin typeface="Times New Roman"/>
                <a:cs typeface="Times New Roman"/>
              </a:rPr>
              <a:t>D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550" i="1" spc="10" dirty="0">
                <a:latin typeface="Times New Roman"/>
                <a:cs typeface="Times New Roman"/>
              </a:rPr>
              <a:t>ma </a:t>
            </a:r>
            <a:r>
              <a:rPr sz="1550" spc="15" dirty="0">
                <a:latin typeface="Symbol"/>
                <a:cs typeface="Symbol"/>
              </a:rPr>
              <a:t></a:t>
            </a:r>
            <a:r>
              <a:rPr sz="1550" spc="25" dirty="0">
                <a:latin typeface="Times New Roman"/>
                <a:cs typeface="Times New Roman"/>
              </a:rPr>
              <a:t> </a:t>
            </a:r>
            <a:r>
              <a:rPr sz="1550" i="1" spc="65" dirty="0">
                <a:latin typeface="Times New Roman"/>
                <a:cs typeface="Times New Roman"/>
              </a:rPr>
              <a:t>eE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2625" y="3247844"/>
            <a:ext cx="11620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>
                <a:latin typeface="Times New Roman"/>
                <a:cs typeface="Times New Roman"/>
              </a:rPr>
              <a:t>v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40508" y="3338953"/>
            <a:ext cx="4152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i="1" baseline="-19097" dirty="0">
                <a:latin typeface="Times New Roman"/>
                <a:cs typeface="Times New Roman"/>
              </a:rPr>
              <a:t>m</a:t>
            </a:r>
            <a:r>
              <a:rPr sz="1600" i="1" u="sng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r>
              <a:rPr sz="90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63882" y="3411170"/>
            <a:ext cx="40767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Symbol"/>
                <a:cs typeface="Symbol"/>
              </a:rPr>
              <a:t></a:t>
            </a:r>
            <a:r>
              <a:rPr sz="1600" spc="-130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eE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53385" y="3557354"/>
            <a:ext cx="114935" cy="283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i="1" spc="-45" dirty="0">
                <a:latin typeface="Symbol"/>
                <a:cs typeface="Symbol"/>
              </a:rPr>
              <a:t>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38237" y="2888733"/>
            <a:ext cx="866775" cy="75946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63245">
              <a:lnSpc>
                <a:spcPct val="100000"/>
              </a:lnSpc>
              <a:spcBef>
                <a:spcPts val="135"/>
              </a:spcBef>
            </a:pPr>
            <a:r>
              <a:rPr sz="1650" i="1" spc="-30" dirty="0">
                <a:latin typeface="Symbol"/>
                <a:cs typeface="Symbol"/>
              </a:rPr>
              <a:t></a:t>
            </a:r>
            <a:endParaRPr sz="16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600" spc="60" dirty="0">
                <a:latin typeface="MT Extra"/>
                <a:cs typeface="MT Extra"/>
              </a:rPr>
              <a:t></a:t>
            </a:r>
            <a:r>
              <a:rPr sz="1600" i="1" spc="60" dirty="0">
                <a:latin typeface="Times New Roman"/>
                <a:cs typeface="Times New Roman"/>
              </a:rPr>
              <a:t>v</a:t>
            </a:r>
            <a:r>
              <a:rPr sz="1350" i="1" spc="89" baseline="-43209" dirty="0">
                <a:latin typeface="Times New Roman"/>
                <a:cs typeface="Times New Roman"/>
              </a:rPr>
              <a:t>D </a:t>
            </a:r>
            <a:r>
              <a:rPr sz="1600" spc="10" dirty="0">
                <a:latin typeface="Symbol"/>
                <a:cs typeface="Symbol"/>
              </a:rPr>
              <a:t>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700" i="1" spc="-40" dirty="0">
                <a:latin typeface="Symbol"/>
                <a:cs typeface="Symbol"/>
              </a:rPr>
              <a:t></a:t>
            </a:r>
            <a:r>
              <a:rPr sz="1600" i="1" spc="-4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43005" y="4262873"/>
            <a:ext cx="113664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-35" dirty="0">
                <a:latin typeface="Symbol"/>
                <a:cs typeface="Symbol"/>
              </a:rPr>
              <a:t>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03769" y="4107148"/>
            <a:ext cx="90551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00" i="1" spc="-20" dirty="0">
                <a:latin typeface="Times New Roman"/>
                <a:cs typeface="Times New Roman"/>
              </a:rPr>
              <a:t>m </a:t>
            </a:r>
            <a:r>
              <a:rPr sz="2475" i="1" u="sng" spc="-60" baseline="3367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</a:t>
            </a:r>
            <a:r>
              <a:rPr sz="2400" i="1" u="sng" spc="-60" baseline="347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2400" i="1" spc="-60" baseline="34722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</a:t>
            </a:r>
            <a:r>
              <a:rPr sz="1600" spc="-295" dirty="0">
                <a:latin typeface="Times New Roman"/>
                <a:cs typeface="Times New Roman"/>
              </a:rPr>
              <a:t> </a:t>
            </a:r>
            <a:r>
              <a:rPr sz="1600" i="1" spc="40" dirty="0">
                <a:latin typeface="Times New Roman"/>
                <a:cs typeface="Times New Roman"/>
              </a:rPr>
              <a:t>eE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86475" y="5398816"/>
            <a:ext cx="574040" cy="60642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650" i="1" u="sng" spc="-4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</a:t>
            </a:r>
            <a:r>
              <a:rPr sz="1600" i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1600" i="1" spc="-45" dirty="0">
                <a:latin typeface="Times New Roman"/>
                <a:cs typeface="Times New Roman"/>
              </a:rPr>
              <a:t> </a:t>
            </a:r>
            <a:r>
              <a:rPr sz="2400" spc="-44" baseline="-34722" dirty="0">
                <a:latin typeface="Symbol"/>
                <a:cs typeface="Symbol"/>
              </a:rPr>
              <a:t></a:t>
            </a:r>
            <a:r>
              <a:rPr sz="2400" spc="-120" baseline="-34722" dirty="0">
                <a:latin typeface="Times New Roman"/>
                <a:cs typeface="Times New Roman"/>
              </a:rPr>
              <a:t> </a:t>
            </a:r>
            <a:r>
              <a:rPr sz="2475" i="1" spc="-67" baseline="-33670" dirty="0">
                <a:latin typeface="Symbol"/>
                <a:cs typeface="Symbol"/>
              </a:rPr>
              <a:t></a:t>
            </a:r>
            <a:endParaRPr sz="2475" baseline="-33670">
              <a:latin typeface="Symbol"/>
              <a:cs typeface="Symbol"/>
            </a:endParaRPr>
          </a:p>
          <a:p>
            <a:pPr marL="94615">
              <a:lnSpc>
                <a:spcPct val="100000"/>
              </a:lnSpc>
              <a:spcBef>
                <a:spcPts val="315"/>
              </a:spcBef>
            </a:pPr>
            <a:r>
              <a:rPr sz="1600" i="1" spc="-25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47147" y="4984922"/>
            <a:ext cx="113664" cy="2806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-35" dirty="0">
                <a:latin typeface="Symbol"/>
                <a:cs typeface="Symbol"/>
              </a:rPr>
              <a:t>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5921" y="4829197"/>
            <a:ext cx="651510" cy="2806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00" i="1" spc="-20" dirty="0">
                <a:latin typeface="Times New Roman"/>
                <a:cs typeface="Times New Roman"/>
              </a:rPr>
              <a:t>m </a:t>
            </a:r>
            <a:r>
              <a:rPr sz="2475" i="1" u="sng" spc="-67" baseline="3367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</a:t>
            </a:r>
            <a:r>
              <a:rPr sz="2475" i="1" spc="-67" baseline="336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</a:t>
            </a:r>
            <a:r>
              <a:rPr sz="1600" spc="-290" dirty="0">
                <a:latin typeface="Times New Roman"/>
                <a:cs typeface="Times New Roman"/>
              </a:rPr>
              <a:t> </a:t>
            </a:r>
            <a:r>
              <a:rPr sz="1600" i="1" spc="-15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84003" y="6437217"/>
            <a:ext cx="367030" cy="0"/>
          </a:xfrm>
          <a:custGeom>
            <a:avLst/>
            <a:gdLst/>
            <a:ahLst/>
            <a:cxnLst/>
            <a:rect l="l" t="t" r="r" b="b"/>
            <a:pathLst>
              <a:path w="367030">
                <a:moveTo>
                  <a:pt x="0" y="0"/>
                </a:moveTo>
                <a:lnTo>
                  <a:pt x="367021" y="0"/>
                </a:lnTo>
              </a:path>
            </a:pathLst>
          </a:custGeom>
          <a:ln w="85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21940" y="6606520"/>
            <a:ext cx="112395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i="1" spc="-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84741" y="6428548"/>
            <a:ext cx="25654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i="1" spc="-30" dirty="0">
                <a:latin typeface="Times New Roman"/>
                <a:cs typeface="Times New Roman"/>
              </a:rPr>
              <a:t>mv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61223" y="6142368"/>
            <a:ext cx="220979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i="1" spc="40" dirty="0">
                <a:latin typeface="Times New Roman"/>
                <a:cs typeface="Times New Roman"/>
              </a:rPr>
              <a:t>el</a:t>
            </a:r>
            <a:r>
              <a:rPr sz="1600" dirty="0">
                <a:latin typeface="Times New Roman"/>
                <a:cs typeface="Times New Roman"/>
              </a:rPr>
              <a:t>'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28713" y="6258666"/>
            <a:ext cx="318135" cy="286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700" i="1" spc="-45" dirty="0">
                <a:latin typeface="Symbol"/>
                <a:cs typeface="Symbol"/>
              </a:rPr>
              <a:t></a:t>
            </a:r>
            <a:r>
              <a:rPr sz="1700" i="1" spc="-3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762704" y="7306101"/>
            <a:ext cx="214629" cy="0"/>
          </a:xfrm>
          <a:custGeom>
            <a:avLst/>
            <a:gdLst/>
            <a:ahLst/>
            <a:cxnLst/>
            <a:rect l="l" t="t" r="r" b="b"/>
            <a:pathLst>
              <a:path w="214629">
                <a:moveTo>
                  <a:pt x="0" y="0"/>
                </a:moveTo>
                <a:lnTo>
                  <a:pt x="214437" y="0"/>
                </a:lnTo>
              </a:path>
            </a:pathLst>
          </a:custGeom>
          <a:ln w="86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774831" y="7006496"/>
            <a:ext cx="14541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40" dirty="0">
                <a:latin typeface="Symbol"/>
                <a:cs typeface="Symbol"/>
              </a:rPr>
              <a:t>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06416" y="7131231"/>
            <a:ext cx="78867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spc="-35" dirty="0">
                <a:latin typeface="MT Extra"/>
                <a:cs typeface="MT Extra"/>
              </a:rPr>
              <a:t>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50" i="1" spc="-50" dirty="0">
                <a:latin typeface="Symbol"/>
                <a:cs typeface="Symbol"/>
              </a:rPr>
              <a:t></a:t>
            </a:r>
            <a:r>
              <a:rPr sz="1650" i="1" spc="-5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Symbol"/>
                <a:cs typeface="Symbol"/>
              </a:rPr>
              <a:t>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2400" i="1" spc="75" baseline="-43402" dirty="0">
                <a:latin typeface="Times New Roman"/>
                <a:cs typeface="Times New Roman"/>
              </a:rPr>
              <a:t>ne</a:t>
            </a:r>
            <a:endParaRPr sz="2400" baseline="-4340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81052" y="8099405"/>
            <a:ext cx="113030" cy="170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50" i="1" spc="-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10786" y="7585622"/>
            <a:ext cx="812165" cy="608965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23495">
              <a:lnSpc>
                <a:spcPct val="100000"/>
              </a:lnSpc>
              <a:spcBef>
                <a:spcPts val="414"/>
              </a:spcBef>
            </a:pPr>
            <a:r>
              <a:rPr sz="1700" i="1" u="sng" spc="4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</a:t>
            </a:r>
            <a:r>
              <a:rPr sz="1700" i="1" spc="45" dirty="0">
                <a:latin typeface="Times New Roman"/>
                <a:cs typeface="Times New Roman"/>
              </a:rPr>
              <a:t> </a:t>
            </a:r>
            <a:r>
              <a:rPr sz="2400" spc="15" baseline="-34722" dirty="0">
                <a:latin typeface="Symbol"/>
                <a:cs typeface="Symbol"/>
              </a:rPr>
              <a:t></a:t>
            </a:r>
            <a:r>
              <a:rPr sz="16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i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</a:t>
            </a:r>
            <a:r>
              <a:rPr sz="1600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'</a:t>
            </a:r>
            <a:r>
              <a:rPr sz="1600" u="sng" spc="-1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  <a:tabLst>
                <a:tab pos="445770" algn="l"/>
              </a:tabLst>
            </a:pPr>
            <a:r>
              <a:rPr sz="1600" i="1" spc="30" dirty="0">
                <a:latin typeface="Times New Roman"/>
                <a:cs typeface="Times New Roman"/>
              </a:rPr>
              <a:t>ne	</a:t>
            </a:r>
            <a:r>
              <a:rPr sz="1600" i="1" spc="-25" dirty="0">
                <a:latin typeface="Times New Roman"/>
                <a:cs typeface="Times New Roman"/>
              </a:rPr>
              <a:t>mv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137785" cy="3001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i="1" dirty="0">
                <a:latin typeface="Times New Roman"/>
                <a:cs typeface="Times New Roman"/>
              </a:rPr>
              <a:t>Equilibrium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No </a:t>
            </a:r>
            <a:r>
              <a:rPr sz="1400" dirty="0">
                <a:latin typeface="Times New Roman"/>
                <a:cs typeface="Times New Roman"/>
              </a:rPr>
              <a:t>other external excitation other than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temperature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27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No </a:t>
            </a:r>
            <a:r>
              <a:rPr sz="1400" dirty="0">
                <a:latin typeface="Times New Roman"/>
                <a:cs typeface="Times New Roman"/>
              </a:rPr>
              <a:t>net </a:t>
            </a:r>
            <a:r>
              <a:rPr sz="1400" spc="-5" dirty="0">
                <a:latin typeface="Times New Roman"/>
                <a:cs typeface="Times New Roman"/>
              </a:rPr>
              <a:t>motion </a:t>
            </a:r>
            <a:r>
              <a:rPr sz="1400" dirty="0">
                <a:latin typeface="Times New Roman"/>
                <a:cs typeface="Times New Roman"/>
              </a:rPr>
              <a:t>of charge or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Energy Band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Model</a:t>
            </a:r>
            <a:endParaRPr sz="1400">
              <a:latin typeface="Times New Roman"/>
              <a:cs typeface="Times New Roman"/>
            </a:endParaRPr>
          </a:p>
          <a:p>
            <a:pPr marL="697865" indent="-457200">
              <a:lnSpc>
                <a:spcPct val="100000"/>
              </a:lnSpc>
              <a:spcBef>
                <a:spcPts val="735"/>
              </a:spcBef>
              <a:buAutoNum type="romanUcPeriod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Allowed</a:t>
            </a:r>
            <a:r>
              <a:rPr sz="1400" dirty="0">
                <a:latin typeface="Times New Roman"/>
                <a:cs typeface="Times New Roman"/>
              </a:rPr>
              <a:t> states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certain energy states are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allowed.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dirty="0">
                <a:latin typeface="Times New Roman"/>
                <a:cs typeface="Times New Roman"/>
              </a:rPr>
              <a:t>Electrons occupy lowest energy states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available.</a:t>
            </a:r>
            <a:endParaRPr sz="140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No </a:t>
            </a:r>
            <a:r>
              <a:rPr sz="1400" dirty="0">
                <a:latin typeface="Times New Roman"/>
                <a:cs typeface="Times New Roman"/>
              </a:rPr>
              <a:t>two electrons occupy the </a:t>
            </a:r>
            <a:r>
              <a:rPr sz="1400" spc="-5" dirty="0">
                <a:latin typeface="Times New Roman"/>
                <a:cs typeface="Times New Roman"/>
              </a:rPr>
              <a:t>same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state.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7630" y="4413630"/>
            <a:ext cx="2635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III-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7630" y="3705580"/>
            <a:ext cx="5052695" cy="1560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>
              <a:lnSpc>
                <a:spcPct val="144300"/>
              </a:lnSpc>
              <a:spcBef>
                <a:spcPts val="95"/>
              </a:spcBef>
              <a:tabLst>
                <a:tab pos="469265" algn="l"/>
              </a:tabLst>
            </a:pPr>
            <a:r>
              <a:rPr sz="1400" dirty="0">
                <a:latin typeface="Times New Roman"/>
                <a:cs typeface="Times New Roman"/>
              </a:rPr>
              <a:t>II-	</a:t>
            </a:r>
            <a:r>
              <a:rPr sz="1400" spc="-5" dirty="0">
                <a:latin typeface="Times New Roman"/>
                <a:cs typeface="Times New Roman"/>
              </a:rPr>
              <a:t>Distribution </a:t>
            </a:r>
            <a:r>
              <a:rPr sz="1400" dirty="0">
                <a:latin typeface="Times New Roman"/>
                <a:cs typeface="Times New Roman"/>
              </a:rPr>
              <a:t>of allowed states over energy </a:t>
            </a:r>
            <a:r>
              <a:rPr sz="1400" spc="-5" dirty="0">
                <a:latin typeface="Times New Roman"/>
                <a:cs typeface="Times New Roman"/>
              </a:rPr>
              <a:t>N(E) </a:t>
            </a:r>
            <a:r>
              <a:rPr sz="1400" dirty="0">
                <a:latin typeface="Times New Roman"/>
                <a:cs typeface="Times New Roman"/>
              </a:rPr>
              <a:t>[density of  states].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any </a:t>
            </a:r>
            <a:r>
              <a:rPr sz="1400" spc="-5" dirty="0">
                <a:latin typeface="Times New Roman"/>
                <a:cs typeface="Times New Roman"/>
              </a:rPr>
              <a:t>T, </a:t>
            </a:r>
            <a:r>
              <a:rPr sz="1400" dirty="0">
                <a:latin typeface="Times New Roman"/>
                <a:cs typeface="Times New Roman"/>
              </a:rPr>
              <a:t>under </a:t>
            </a:r>
            <a:r>
              <a:rPr sz="1400" spc="-5" dirty="0">
                <a:latin typeface="Times New Roman"/>
                <a:cs typeface="Times New Roman"/>
              </a:rPr>
              <a:t>equilibrium </a:t>
            </a:r>
            <a:r>
              <a:rPr sz="1400" dirty="0">
                <a:latin typeface="Times New Roman"/>
                <a:cs typeface="Times New Roman"/>
              </a:rPr>
              <a:t>only fraction of </a:t>
            </a:r>
            <a:r>
              <a:rPr sz="1400" spc="-5" dirty="0">
                <a:latin typeface="Times New Roman"/>
                <a:cs typeface="Times New Roman"/>
              </a:rPr>
              <a:t>states are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occupied</a:t>
            </a:r>
            <a:endParaRPr sz="1400">
              <a:latin typeface="Times New Roman"/>
              <a:cs typeface="Times New Roman"/>
            </a:endParaRPr>
          </a:p>
          <a:p>
            <a:pPr marL="513715" marR="1957705" indent="-44450">
              <a:lnSpc>
                <a:spcPct val="143600"/>
              </a:lnSpc>
            </a:pP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(E,T), </a:t>
            </a: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(E,T):-Fermi-Dirac function  </a:t>
            </a:r>
            <a:r>
              <a:rPr sz="1400" dirty="0">
                <a:latin typeface="Times New Roman"/>
                <a:cs typeface="Times New Roman"/>
              </a:rPr>
              <a:t>(i.e. </a:t>
            </a:r>
            <a:r>
              <a:rPr sz="1400" spc="-5" dirty="0">
                <a:latin typeface="Times New Roman"/>
                <a:cs typeface="Times New Roman"/>
              </a:rPr>
              <a:t>Allowed states </a:t>
            </a:r>
            <a:r>
              <a:rPr sz="1400" dirty="0">
                <a:latin typeface="Times New Roman"/>
                <a:cs typeface="Times New Roman"/>
              </a:rPr>
              <a:t>4×5×10</a:t>
            </a:r>
            <a:r>
              <a:rPr sz="1350" baseline="30864" dirty="0">
                <a:latin typeface="Times New Roman"/>
                <a:cs typeface="Times New Roman"/>
              </a:rPr>
              <a:t>22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5334380"/>
            <a:ext cx="47872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Distribution of allowed states over energy </a:t>
            </a:r>
            <a:r>
              <a:rPr sz="1400" spc="-5" dirty="0">
                <a:latin typeface="Times New Roman"/>
                <a:cs typeface="Times New Roman"/>
              </a:rPr>
              <a:t>N(E) </a:t>
            </a:r>
            <a:r>
              <a:rPr sz="1400" dirty="0">
                <a:latin typeface="Times New Roman"/>
                <a:cs typeface="Times New Roman"/>
              </a:rPr>
              <a:t>[density 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states].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8615019"/>
            <a:ext cx="5261610" cy="94615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605155">
              <a:lnSpc>
                <a:spcPct val="100000"/>
              </a:lnSpc>
              <a:spcBef>
                <a:spcPts val="830"/>
              </a:spcBef>
            </a:pPr>
            <a:r>
              <a:rPr sz="1400" b="1" spc="-5" dirty="0">
                <a:latin typeface="Times New Roman"/>
                <a:cs typeface="Times New Roman"/>
              </a:rPr>
              <a:t>Fig. 3.1. Density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states verses energy in </a:t>
            </a:r>
            <a:r>
              <a:rPr sz="1400" b="1" dirty="0">
                <a:latin typeface="Times New Roman"/>
                <a:cs typeface="Times New Roman"/>
              </a:rPr>
              <a:t>a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conductor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absolute zero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temperature the electrons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5" dirty="0">
                <a:latin typeface="Times New Roman"/>
                <a:cs typeface="Times New Roman"/>
              </a:rPr>
              <a:t>the lowest possible  </a:t>
            </a:r>
            <a:r>
              <a:rPr sz="1400" dirty="0">
                <a:latin typeface="Times New Roman"/>
                <a:cs typeface="Times New Roman"/>
              </a:rPr>
              <a:t>energy so </a:t>
            </a:r>
            <a:r>
              <a:rPr sz="1400" spc="-5" dirty="0">
                <a:latin typeface="Times New Roman"/>
                <a:cs typeface="Times New Roman"/>
              </a:rPr>
              <a:t>will </a:t>
            </a:r>
            <a:r>
              <a:rPr sz="1400" spc="-10" dirty="0">
                <a:latin typeface="Times New Roman"/>
                <a:cs typeface="Times New Roman"/>
              </a:rPr>
              <a:t>fill </a:t>
            </a:r>
            <a:r>
              <a:rPr sz="1400" spc="-5" dirty="0">
                <a:latin typeface="Times New Roman"/>
                <a:cs typeface="Times New Roman"/>
              </a:rPr>
              <a:t>the energy </a:t>
            </a:r>
            <a:r>
              <a:rPr sz="1400" dirty="0">
                <a:latin typeface="Times New Roman"/>
                <a:cs typeface="Times New Roman"/>
              </a:rPr>
              <a:t>band </a:t>
            </a:r>
            <a:r>
              <a:rPr sz="1400" spc="-5" dirty="0">
                <a:latin typeface="Times New Roman"/>
                <a:cs typeface="Times New Roman"/>
              </a:rPr>
              <a:t>up to the value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spc="-5" dirty="0">
                <a:latin typeface="Times New Roman"/>
                <a:cs typeface="Times New Roman"/>
              </a:rPr>
              <a:t>level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F</a:t>
            </a:r>
            <a:endParaRPr sz="1350" baseline="-9259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64841" y="5972428"/>
            <a:ext cx="3712391" cy="2572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3557752"/>
            <a:ext cx="5227320" cy="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area </a:t>
            </a:r>
            <a:r>
              <a:rPr sz="1400" spc="-5" dirty="0">
                <a:latin typeface="Times New Roman"/>
                <a:cs typeface="Times New Roman"/>
              </a:rPr>
              <a:t>under the </a:t>
            </a:r>
            <a:r>
              <a:rPr sz="1400" dirty="0">
                <a:latin typeface="Times New Roman"/>
                <a:cs typeface="Times New Roman"/>
              </a:rPr>
              <a:t>curve </a:t>
            </a:r>
            <a:r>
              <a:rPr sz="1400" spc="-5" dirty="0">
                <a:latin typeface="Times New Roman"/>
                <a:cs typeface="Times New Roman"/>
              </a:rPr>
              <a:t>represents the total number </a:t>
            </a:r>
            <a:r>
              <a:rPr sz="1400" dirty="0">
                <a:latin typeface="Times New Roman"/>
                <a:cs typeface="Times New Roman"/>
              </a:rPr>
              <a:t>of free </a:t>
            </a:r>
            <a:r>
              <a:rPr sz="1400" spc="-5" dirty="0">
                <a:latin typeface="Times New Roman"/>
                <a:cs typeface="Times New Roman"/>
              </a:rPr>
              <a:t>electron (per  cubic meter)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17645" y="7024496"/>
            <a:ext cx="233679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eV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7238085"/>
            <a:ext cx="5262245" cy="186563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copper conductor </a:t>
            </a:r>
            <a:r>
              <a:rPr sz="1400" dirty="0">
                <a:latin typeface="Times New Roman"/>
                <a:cs typeface="Times New Roman"/>
              </a:rPr>
              <a:t>having </a:t>
            </a:r>
            <a:r>
              <a:rPr sz="1400" i="1" spc="-5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=10m, </a:t>
            </a:r>
            <a:r>
              <a:rPr sz="1400" i="1" spc="-5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=0.5mm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i="1" dirty="0">
                <a:latin typeface="Times New Roman"/>
                <a:cs typeface="Times New Roman"/>
              </a:rPr>
              <a:t>R</a:t>
            </a:r>
            <a:r>
              <a:rPr sz="1400" dirty="0">
                <a:latin typeface="Times New Roman"/>
                <a:cs typeface="Times New Roman"/>
              </a:rPr>
              <a:t>=0.34Ω</a:t>
            </a:r>
            <a:r>
              <a:rPr sz="1400" i="1" dirty="0">
                <a:latin typeface="Times New Roman"/>
                <a:cs typeface="Times New Roman"/>
              </a:rPr>
              <a:t>,</a:t>
            </a:r>
            <a:r>
              <a:rPr sz="1400" i="1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calculate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95"/>
              </a:spcBef>
            </a:pPr>
            <a:r>
              <a:rPr sz="1400" dirty="0">
                <a:latin typeface="Times New Roman"/>
                <a:cs typeface="Times New Roman"/>
              </a:rPr>
              <a:t>(i) </a:t>
            </a:r>
            <a:r>
              <a:rPr sz="1400" spc="-5" dirty="0">
                <a:latin typeface="Times New Roman"/>
                <a:cs typeface="Times New Roman"/>
              </a:rPr>
              <a:t>conductivity, </a:t>
            </a:r>
            <a:r>
              <a:rPr sz="1400" dirty="0">
                <a:latin typeface="Times New Roman"/>
                <a:cs typeface="Times New Roman"/>
              </a:rPr>
              <a:t>(ii) </a:t>
            </a:r>
            <a:r>
              <a:rPr sz="1400" spc="-5" dirty="0">
                <a:latin typeface="Times New Roman"/>
                <a:cs typeface="Times New Roman"/>
              </a:rPr>
              <a:t>mobility, </a:t>
            </a:r>
            <a:r>
              <a:rPr sz="1400" dirty="0">
                <a:latin typeface="Times New Roman"/>
                <a:cs typeface="Times New Roman"/>
              </a:rPr>
              <a:t>(iii) </a:t>
            </a:r>
            <a:r>
              <a:rPr sz="1400" spc="-5" dirty="0">
                <a:latin typeface="Times New Roman"/>
                <a:cs typeface="Times New Roman"/>
              </a:rPr>
              <a:t>relaxation time,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(iv) </a:t>
            </a:r>
            <a:r>
              <a:rPr sz="1400" spc="-15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level. If  </a:t>
            </a:r>
            <a:r>
              <a:rPr sz="1400" spc="-5" dirty="0">
                <a:latin typeface="Times New Roman"/>
                <a:cs typeface="Times New Roman"/>
              </a:rPr>
              <a:t>density=8.46×10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kg/m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atomic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weight=63.5.</a:t>
            </a:r>
            <a:endParaRPr sz="14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5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(i)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664847" y="211326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037" y="0"/>
                </a:lnTo>
              </a:path>
            </a:pathLst>
          </a:custGeom>
          <a:ln w="42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29080" y="1103731"/>
            <a:ext cx="5113655" cy="1558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N(E)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density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states (number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state per electron volt per cubic  meter) and </a:t>
            </a:r>
            <a:r>
              <a:rPr sz="1400" i="1" spc="-5" dirty="0">
                <a:latin typeface="Times New Roman"/>
                <a:cs typeface="Times New Roman"/>
              </a:rPr>
              <a:t>where E</a:t>
            </a:r>
            <a:r>
              <a:rPr sz="1350" i="1" spc="-7" baseline="-9259" dirty="0">
                <a:latin typeface="Times New Roman"/>
                <a:cs typeface="Times New Roman"/>
              </a:rPr>
              <a:t>F </a:t>
            </a:r>
            <a:r>
              <a:rPr sz="1400" i="1" spc="-5" dirty="0">
                <a:latin typeface="Times New Roman"/>
                <a:cs typeface="Times New Roman"/>
              </a:rPr>
              <a:t>is the Fermi</a:t>
            </a:r>
            <a:r>
              <a:rPr sz="1400" i="1" spc="4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level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541780">
              <a:lnSpc>
                <a:spcPts val="1130"/>
              </a:lnSpc>
            </a:pPr>
            <a:r>
              <a:rPr sz="950" spc="20" dirty="0">
                <a:latin typeface="Times New Roman"/>
                <a:cs typeface="Times New Roman"/>
              </a:rPr>
              <a:t>1</a:t>
            </a:r>
            <a:endParaRPr sz="950">
              <a:latin typeface="Times New Roman"/>
              <a:cs typeface="Times New Roman"/>
            </a:endParaRPr>
          </a:p>
          <a:p>
            <a:pPr marR="2884805" algn="ctr">
              <a:lnSpc>
                <a:spcPts val="2030"/>
              </a:lnSpc>
            </a:pP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-215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(</a:t>
            </a:r>
            <a:r>
              <a:rPr sz="1650" i="1" spc="90" dirty="0">
                <a:latin typeface="Times New Roman"/>
                <a:cs typeface="Times New Roman"/>
              </a:rPr>
              <a:t>E</a:t>
            </a:r>
            <a:r>
              <a:rPr sz="1650" spc="90" dirty="0">
                <a:latin typeface="Times New Roman"/>
                <a:cs typeface="Times New Roman"/>
              </a:rPr>
              <a:t>)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-110" dirty="0">
                <a:latin typeface="Times New Roman"/>
                <a:cs typeface="Times New Roman"/>
              </a:rPr>
              <a:t> </a:t>
            </a:r>
            <a:r>
              <a:rPr sz="1700" i="1" spc="10" dirty="0">
                <a:latin typeface="Symbol"/>
                <a:cs typeface="Symbol"/>
              </a:rPr>
              <a:t>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650" i="1" spc="-185" dirty="0">
                <a:latin typeface="Times New Roman"/>
                <a:cs typeface="Times New Roman"/>
              </a:rPr>
              <a:t> </a:t>
            </a:r>
            <a:r>
              <a:rPr sz="1425" spc="30" baseline="29239" dirty="0">
                <a:latin typeface="Times New Roman"/>
                <a:cs typeface="Times New Roman"/>
              </a:rPr>
              <a:t>2</a:t>
            </a:r>
            <a:endParaRPr sz="1425" baseline="2923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400" dirty="0">
                <a:latin typeface="Times New Roman"/>
                <a:cs typeface="Times New Roman"/>
              </a:rPr>
              <a:t>where γ is a </a:t>
            </a:r>
            <a:r>
              <a:rPr sz="1400" spc="-5" dirty="0">
                <a:latin typeface="Times New Roman"/>
                <a:cs typeface="Times New Roman"/>
              </a:rPr>
              <a:t>constant defined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90454" y="3133727"/>
            <a:ext cx="9080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0454" y="2959309"/>
            <a:ext cx="9080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7042" y="3160687"/>
            <a:ext cx="9080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27042" y="2986269"/>
            <a:ext cx="9080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05873" y="3078949"/>
            <a:ext cx="220979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-5" dirty="0">
                <a:latin typeface="Symbol"/>
                <a:cs typeface="Symbol"/>
              </a:rPr>
              <a:t></a:t>
            </a:r>
            <a:r>
              <a:rPr sz="950" spc="25" dirty="0">
                <a:latin typeface="Times New Roman"/>
                <a:cs typeface="Times New Roman"/>
              </a:rPr>
              <a:t>19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76564" y="2957170"/>
            <a:ext cx="1449070" cy="4343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362710" algn="l"/>
              </a:tabLst>
            </a:pPr>
            <a:r>
              <a:rPr sz="1650" spc="50" dirty="0">
                <a:latin typeface="Times New Roman"/>
                <a:cs typeface="Times New Roman"/>
              </a:rPr>
              <a:t>2</a:t>
            </a:r>
            <a:r>
              <a:rPr sz="1650" i="1" spc="114" dirty="0">
                <a:latin typeface="Times New Roman"/>
                <a:cs typeface="Times New Roman"/>
              </a:rPr>
              <a:t>m</a:t>
            </a:r>
            <a:r>
              <a:rPr sz="2200" spc="-160" dirty="0">
                <a:latin typeface="Symbol"/>
                <a:cs typeface="Symbol"/>
              </a:rPr>
              <a:t></a:t>
            </a:r>
            <a:r>
              <a:rPr sz="2200" spc="185" dirty="0">
                <a:latin typeface="Times New Roman"/>
                <a:cs typeface="Times New Roman"/>
              </a:rPr>
              <a:t> </a:t>
            </a:r>
            <a:r>
              <a:rPr sz="2650" spc="-615" dirty="0">
                <a:latin typeface="Symbol"/>
                <a:cs typeface="Symbol"/>
              </a:rPr>
              <a:t></a:t>
            </a:r>
            <a:r>
              <a:rPr sz="1650" spc="25" dirty="0">
                <a:latin typeface="Times New Roman"/>
                <a:cs typeface="Times New Roman"/>
              </a:rPr>
              <a:t>1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50" dirty="0">
                <a:latin typeface="Times New Roman"/>
                <a:cs typeface="Times New Roman"/>
              </a:rPr>
              <a:t>6</a:t>
            </a:r>
            <a:r>
              <a:rPr sz="1650" spc="-250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50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2650" spc="-310" dirty="0">
                <a:latin typeface="Symbol"/>
                <a:cs typeface="Symbol"/>
              </a:rPr>
              <a:t></a:t>
            </a:r>
            <a:endParaRPr sz="26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2529" y="3157547"/>
            <a:ext cx="20447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475" i="1" spc="89" baseline="-25252" dirty="0">
                <a:latin typeface="Times New Roman"/>
                <a:cs typeface="Times New Roman"/>
              </a:rPr>
              <a:t>h</a:t>
            </a:r>
            <a:r>
              <a:rPr sz="950" spc="3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13619" y="2881897"/>
            <a:ext cx="39370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r>
              <a:rPr sz="1750" i="1" u="sng" spc="-2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</a:t>
            </a:r>
            <a:r>
              <a:rPr sz="1750" i="1" spc="55" dirty="0">
                <a:latin typeface="Times New Roman"/>
                <a:cs typeface="Times New Roman"/>
              </a:rPr>
              <a:t> </a:t>
            </a:r>
            <a:r>
              <a:rPr sz="3300" spc="-240" baseline="-26515" dirty="0">
                <a:latin typeface="Symbol"/>
                <a:cs typeface="Symbol"/>
              </a:rPr>
              <a:t></a:t>
            </a:r>
            <a:endParaRPr sz="3300" baseline="-26515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51585" y="3072819"/>
            <a:ext cx="323215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i="1" dirty="0">
                <a:latin typeface="Symbol"/>
                <a:cs typeface="Symbol"/>
              </a:rPr>
              <a:t></a:t>
            </a:r>
            <a:r>
              <a:rPr sz="1750" i="1" spc="13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83947" y="4906073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500" y="0"/>
                </a:lnTo>
              </a:path>
            </a:pathLst>
          </a:custGeom>
          <a:ln w="85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647101" y="4885871"/>
            <a:ext cx="89535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spc="25" dirty="0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17532" y="4758132"/>
            <a:ext cx="89535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15178" y="4584816"/>
            <a:ext cx="1013460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935990" algn="l"/>
              </a:tabLst>
            </a:pPr>
            <a:r>
              <a:rPr sz="950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950" spc="25" dirty="0">
                <a:latin typeface="Times New Roman"/>
                <a:cs typeface="Times New Roman"/>
              </a:rPr>
              <a:t>	</a:t>
            </a:r>
            <a:r>
              <a:rPr sz="950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21882" y="4885871"/>
            <a:ext cx="89535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spc="25" dirty="0">
                <a:latin typeface="Times New Roman"/>
                <a:cs typeface="Times New Roman"/>
              </a:rPr>
              <a:t>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85919" y="4901439"/>
            <a:ext cx="13525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35" dirty="0">
                <a:latin typeface="Times New Roman"/>
                <a:cs typeface="Times New Roman"/>
              </a:rPr>
              <a:t>3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85919" y="4602092"/>
            <a:ext cx="13525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35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30247" y="5006875"/>
            <a:ext cx="81280" cy="1308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i="1" spc="40" dirty="0">
                <a:latin typeface="Times New Roman"/>
                <a:cs typeface="Times New Roman"/>
              </a:rPr>
              <a:t>F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61249" y="4807163"/>
            <a:ext cx="81280" cy="1308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i="1" spc="40" dirty="0">
                <a:latin typeface="Times New Roman"/>
                <a:cs typeface="Times New Roman"/>
              </a:rPr>
              <a:t>F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36012" y="4807163"/>
            <a:ext cx="81280" cy="1308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50" i="1" spc="40" dirty="0">
                <a:latin typeface="Times New Roman"/>
                <a:cs typeface="Times New Roman"/>
              </a:rPr>
              <a:t>F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4307" y="4717672"/>
            <a:ext cx="104139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i="1" spc="35" dirty="0">
                <a:latin typeface="Times New Roman"/>
                <a:cs typeface="Times New Roman"/>
              </a:rPr>
              <a:t>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49070" y="4717672"/>
            <a:ext cx="104139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i="1" spc="35" dirty="0">
                <a:latin typeface="Times New Roman"/>
                <a:cs typeface="Times New Roman"/>
              </a:rPr>
              <a:t>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98051" y="4768578"/>
            <a:ext cx="8572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20" dirty="0">
                <a:latin typeface="Symbol"/>
                <a:cs typeface="Symbol"/>
              </a:rPr>
              <a:t>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67754" y="4723431"/>
            <a:ext cx="12611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4085" algn="l"/>
              </a:tabLst>
            </a:pPr>
            <a:r>
              <a:rPr sz="1750" i="1" spc="10" dirty="0">
                <a:latin typeface="Symbol"/>
                <a:cs typeface="Symbol"/>
              </a:rPr>
              <a:t></a:t>
            </a:r>
            <a:r>
              <a:rPr sz="1650" i="1" spc="10" dirty="0">
                <a:latin typeface="Times New Roman"/>
                <a:cs typeface="Times New Roman"/>
              </a:rPr>
              <a:t>E </a:t>
            </a:r>
            <a:r>
              <a:rPr sz="1650" i="1" spc="15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dE</a:t>
            </a:r>
            <a:r>
              <a:rPr sz="1650" i="1" spc="-2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40" dirty="0">
                <a:latin typeface="Times New Roman"/>
                <a:cs typeface="Times New Roman"/>
              </a:rPr>
              <a:t>	</a:t>
            </a:r>
            <a:r>
              <a:rPr sz="1750" i="1" spc="10" dirty="0">
                <a:latin typeface="Symbol"/>
                <a:cs typeface="Symbol"/>
              </a:rPr>
              <a:t>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650" i="1" spc="-260" dirty="0">
                <a:latin typeface="Times New Roman"/>
                <a:cs typeface="Times New Roman"/>
              </a:rPr>
              <a:t> </a:t>
            </a:r>
            <a:r>
              <a:rPr sz="1425" spc="37" baseline="29239" dirty="0">
                <a:latin typeface="Times New Roman"/>
                <a:cs typeface="Times New Roman"/>
              </a:rPr>
              <a:t>2</a:t>
            </a:r>
            <a:endParaRPr sz="1425" baseline="29239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62640" y="4735798"/>
            <a:ext cx="90995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i="1" spc="50" dirty="0">
                <a:latin typeface="Times New Roman"/>
                <a:cs typeface="Times New Roman"/>
              </a:rPr>
              <a:t>N</a:t>
            </a:r>
            <a:r>
              <a:rPr sz="1650" i="1" spc="-25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(</a:t>
            </a:r>
            <a:r>
              <a:rPr sz="1650" i="1" spc="65" dirty="0">
                <a:latin typeface="Times New Roman"/>
                <a:cs typeface="Times New Roman"/>
              </a:rPr>
              <a:t>E</a:t>
            </a:r>
            <a:r>
              <a:rPr sz="1650" spc="65" dirty="0">
                <a:latin typeface="Times New Roman"/>
                <a:cs typeface="Times New Roman"/>
              </a:rPr>
              <a:t>)</a:t>
            </a:r>
            <a:r>
              <a:rPr sz="1650" i="1" spc="65" dirty="0">
                <a:latin typeface="Times New Roman"/>
                <a:cs typeface="Times New Roman"/>
              </a:rPr>
              <a:t>dE</a:t>
            </a:r>
            <a:r>
              <a:rPr sz="1650" i="1" spc="-7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72832" y="4768578"/>
            <a:ext cx="8572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20" dirty="0">
                <a:latin typeface="Symbol"/>
                <a:cs typeface="Symbol"/>
              </a:rPr>
              <a:t>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42894" y="4735798"/>
            <a:ext cx="30416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i="1" spc="35" dirty="0">
                <a:latin typeface="Times New Roman"/>
                <a:cs typeface="Times New Roman"/>
              </a:rPr>
              <a:t>n</a:t>
            </a:r>
            <a:r>
              <a:rPr sz="1650" i="1" spc="-11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868771" y="607047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2956" y="0"/>
                </a:lnTo>
              </a:path>
            </a:pathLst>
          </a:custGeom>
          <a:ln w="85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40210" y="5813550"/>
            <a:ext cx="75565" cy="0"/>
          </a:xfrm>
          <a:custGeom>
            <a:avLst/>
            <a:gdLst/>
            <a:ahLst/>
            <a:cxnLst/>
            <a:rect l="l" t="t" r="r" b="b"/>
            <a:pathLst>
              <a:path w="75564">
                <a:moveTo>
                  <a:pt x="0" y="0"/>
                </a:moveTo>
                <a:lnTo>
                  <a:pt x="75448" y="0"/>
                </a:lnTo>
              </a:path>
            </a:pathLst>
          </a:custGeom>
          <a:ln w="42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235947" y="5632003"/>
            <a:ext cx="88900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2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44241" y="6108980"/>
            <a:ext cx="50101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3860" algn="l"/>
              </a:tabLst>
            </a:pPr>
            <a:r>
              <a:rPr sz="1650" spc="25" dirty="0">
                <a:latin typeface="Symbol"/>
                <a:cs typeface="Symbol"/>
              </a:rPr>
              <a:t></a:t>
            </a:r>
            <a:r>
              <a:rPr sz="1650" spc="25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70711" y="6053245"/>
            <a:ext cx="217170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30" dirty="0">
                <a:latin typeface="Times New Roman"/>
                <a:cs typeface="Times New Roman"/>
              </a:rPr>
              <a:t>2</a:t>
            </a:r>
            <a:r>
              <a:rPr sz="1750" i="1" spc="-15" dirty="0">
                <a:latin typeface="Symbol"/>
                <a:cs typeface="Symbol"/>
              </a:rPr>
              <a:t>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744241" y="5766275"/>
            <a:ext cx="58102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25" dirty="0">
                <a:latin typeface="Symbol"/>
                <a:cs typeface="Symbol"/>
              </a:rPr>
              <a:t>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3</a:t>
            </a:r>
            <a:r>
              <a:rPr sz="1650" i="1" spc="15" dirty="0">
                <a:latin typeface="Times New Roman"/>
                <a:cs typeface="Times New Roman"/>
              </a:rPr>
              <a:t>n</a:t>
            </a:r>
            <a:r>
              <a:rPr sz="1650" i="1" spc="-195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Symbol"/>
                <a:cs typeface="Symbol"/>
              </a:rPr>
              <a:t></a:t>
            </a:r>
            <a:r>
              <a:rPr sz="1425" spc="127" baseline="23391" dirty="0">
                <a:latin typeface="Times New Roman"/>
                <a:cs typeface="Times New Roman"/>
              </a:rPr>
              <a:t>3</a:t>
            </a:r>
            <a:endParaRPr sz="1425" baseline="23391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90698" y="5900286"/>
            <a:ext cx="955040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5435" algn="l"/>
                <a:tab pos="857885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90" dirty="0">
                <a:latin typeface="Times New Roman"/>
                <a:cs typeface="Times New Roman"/>
              </a:rPr>
              <a:t> </a:t>
            </a:r>
            <a:r>
              <a:rPr sz="1650" b="1" spc="20" dirty="0">
                <a:latin typeface="Symbol"/>
                <a:cs typeface="Symbol"/>
              </a:rPr>
              <a:t>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b="1" spc="2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26050" y="6081848"/>
            <a:ext cx="103505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30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790066" y="7040431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719" y="0"/>
                </a:lnTo>
              </a:path>
            </a:pathLst>
          </a:custGeom>
          <a:ln w="42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785818" y="6834359"/>
            <a:ext cx="88900" cy="36893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950" spc="2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950" spc="20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44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2240028" y="7138268"/>
            <a:ext cx="103505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30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14057" y="6951643"/>
            <a:ext cx="221615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-5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19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04159" y="6891239"/>
            <a:ext cx="1706880" cy="3562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306070" algn="l"/>
                <a:tab pos="1435735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85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3.</a:t>
            </a:r>
            <a:r>
              <a:rPr sz="1650" spc="90" dirty="0">
                <a:latin typeface="Times New Roman"/>
                <a:cs typeface="Times New Roman"/>
              </a:rPr>
              <a:t>6</a:t>
            </a:r>
            <a:r>
              <a:rPr sz="1650" spc="150" dirty="0">
                <a:latin typeface="Times New Roman"/>
                <a:cs typeface="Times New Roman"/>
              </a:rPr>
              <a:t>4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2150" spc="-185" dirty="0">
                <a:latin typeface="Symbol"/>
                <a:cs typeface="Symbol"/>
              </a:rPr>
              <a:t></a:t>
            </a:r>
            <a:r>
              <a:rPr sz="1650" i="1" spc="105" dirty="0">
                <a:latin typeface="Times New Roman"/>
                <a:cs typeface="Times New Roman"/>
              </a:rPr>
              <a:t>n</a:t>
            </a:r>
            <a:r>
              <a:rPr sz="2150" spc="-155" dirty="0">
                <a:latin typeface="Symbol"/>
                <a:cs typeface="Symbol"/>
              </a:rPr>
              <a:t></a:t>
            </a:r>
            <a:endParaRPr sz="21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3343782"/>
            <a:ext cx="2444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3276" y="4264278"/>
            <a:ext cx="2933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(i</a:t>
            </a:r>
            <a:r>
              <a:rPr sz="1400" spc="-10" dirty="0">
                <a:latin typeface="Times New Roman"/>
                <a:cs typeface="Times New Roman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5489828"/>
            <a:ext cx="2832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(i</a:t>
            </a:r>
            <a:r>
              <a:rPr sz="1400" spc="-10" dirty="0">
                <a:latin typeface="Times New Roman"/>
                <a:cs typeface="Times New Roman"/>
              </a:rPr>
              <a:t>v</a:t>
            </a:r>
            <a:r>
              <a:rPr sz="1400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56913" y="6104000"/>
            <a:ext cx="233679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eV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6622770"/>
            <a:ext cx="5235575" cy="125412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b="1" spc="-5" dirty="0">
                <a:latin typeface="Times New Roman"/>
                <a:cs typeface="Times New Roman"/>
              </a:rPr>
              <a:t>Fraction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available </a:t>
            </a:r>
            <a:r>
              <a:rPr sz="1400" b="1" dirty="0">
                <a:latin typeface="Times New Roman"/>
                <a:cs typeface="Times New Roman"/>
              </a:rPr>
              <a:t>states occupied at any E,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Under </a:t>
            </a:r>
            <a:r>
              <a:rPr sz="1400" spc="-5" dirty="0">
                <a:latin typeface="Times New Roman"/>
                <a:cs typeface="Times New Roman"/>
              </a:rPr>
              <a:t>equilibrium </a:t>
            </a:r>
            <a:r>
              <a:rPr sz="1400" dirty="0">
                <a:latin typeface="Times New Roman"/>
                <a:cs typeface="Times New Roman"/>
              </a:rPr>
              <a:t>only fraction of </a:t>
            </a:r>
            <a:r>
              <a:rPr sz="1400" spc="-10" dirty="0">
                <a:latin typeface="Times New Roman"/>
                <a:cs typeface="Times New Roman"/>
              </a:rPr>
              <a:t>states </a:t>
            </a:r>
            <a:r>
              <a:rPr sz="1400" spc="-5" dirty="0">
                <a:latin typeface="Times New Roman"/>
                <a:cs typeface="Times New Roman"/>
              </a:rPr>
              <a:t>are occupied is </a:t>
            </a:r>
            <a:r>
              <a:rPr sz="1400" spc="-10" dirty="0">
                <a:latin typeface="Times New Roman"/>
                <a:cs typeface="Times New Roman"/>
              </a:rPr>
              <a:t>given </a:t>
            </a:r>
            <a:r>
              <a:rPr sz="1400" spc="-5" dirty="0">
                <a:latin typeface="Times New Roman"/>
                <a:cs typeface="Times New Roman"/>
              </a:rPr>
              <a:t>by </a:t>
            </a:r>
            <a:r>
              <a:rPr sz="1400" spc="5" dirty="0">
                <a:latin typeface="Times New Roman"/>
                <a:cs typeface="Times New Roman"/>
              </a:rPr>
              <a:t>Fermi-  </a:t>
            </a:r>
            <a:r>
              <a:rPr sz="1400" spc="-5" dirty="0">
                <a:latin typeface="Times New Roman"/>
                <a:cs typeface="Times New Roman"/>
              </a:rPr>
              <a:t>Dirac probability </a:t>
            </a:r>
            <a:r>
              <a:rPr sz="1400" dirty="0">
                <a:latin typeface="Times New Roman"/>
                <a:cs typeface="Times New Roman"/>
              </a:rPr>
              <a:t>function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(E,T),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35"/>
              </a:spcBef>
            </a:pP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(E,T):-Fermi-Dirac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function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46957" y="8159343"/>
            <a:ext cx="2409190" cy="944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dirty="0">
                <a:latin typeface="Times New Roman"/>
                <a:cs typeface="Times New Roman"/>
              </a:rPr>
              <a:t>k </a:t>
            </a:r>
            <a:r>
              <a:rPr sz="1400" spc="-5" dirty="0">
                <a:latin typeface="Times New Roman"/>
                <a:cs typeface="Times New Roman"/>
              </a:rPr>
              <a:t>is Boltzmann constant  </a:t>
            </a:r>
            <a:r>
              <a:rPr sz="1400" dirty="0">
                <a:latin typeface="Times New Roman"/>
                <a:cs typeface="Times New Roman"/>
              </a:rPr>
              <a:t>(eV/°K or </a:t>
            </a:r>
            <a:r>
              <a:rPr sz="1400" spc="-5" dirty="0">
                <a:latin typeface="Times New Roman"/>
                <a:cs typeface="Times New Roman"/>
              </a:rPr>
              <a:t>J/°K), </a:t>
            </a:r>
            <a:r>
              <a:rPr sz="1400" dirty="0">
                <a:latin typeface="Times New Roman"/>
                <a:cs typeface="Times New Roman"/>
              </a:rPr>
              <a:t>T is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temperature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°K,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F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Fermi level </a:t>
            </a:r>
            <a:r>
              <a:rPr sz="1400" dirty="0">
                <a:latin typeface="Times New Roman"/>
                <a:cs typeface="Times New Roman"/>
              </a:rPr>
              <a:t>eV or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9076842"/>
            <a:ext cx="4981575" cy="641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any </a:t>
            </a:r>
            <a:r>
              <a:rPr sz="1400" spc="-5" dirty="0">
                <a:latin typeface="Times New Roman"/>
                <a:cs typeface="Times New Roman"/>
              </a:rPr>
              <a:t>temperature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represents </a:t>
            </a:r>
            <a:r>
              <a:rPr sz="1400" dirty="0">
                <a:latin typeface="Times New Roman"/>
                <a:cs typeface="Times New Roman"/>
              </a:rPr>
              <a:t>the energy </a:t>
            </a:r>
            <a:r>
              <a:rPr sz="1400" spc="-5" dirty="0">
                <a:latin typeface="Times New Roman"/>
                <a:cs typeface="Times New Roman"/>
              </a:rPr>
              <a:t>states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50%  </a:t>
            </a:r>
            <a:r>
              <a:rPr sz="1400" spc="-5" dirty="0">
                <a:latin typeface="Times New Roman"/>
                <a:cs typeface="Times New Roman"/>
              </a:rPr>
              <a:t>probability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being </a:t>
            </a:r>
            <a:r>
              <a:rPr sz="1400" spc="-10" dirty="0">
                <a:latin typeface="Times New Roman"/>
                <a:cs typeface="Times New Roman"/>
              </a:rPr>
              <a:t>filled </a:t>
            </a:r>
            <a:r>
              <a:rPr sz="1400" dirty="0">
                <a:latin typeface="Times New Roman"/>
                <a:cs typeface="Times New Roman"/>
              </a:rPr>
              <a:t>if no </a:t>
            </a:r>
            <a:r>
              <a:rPr sz="1400" spc="-10" dirty="0">
                <a:latin typeface="Times New Roman"/>
                <a:cs typeface="Times New Roman"/>
              </a:rPr>
              <a:t>forbidden </a:t>
            </a:r>
            <a:r>
              <a:rPr sz="1400" spc="-5" dirty="0">
                <a:latin typeface="Times New Roman"/>
                <a:cs typeface="Times New Roman"/>
              </a:rPr>
              <a:t>band exists.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Because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93008" y="2675643"/>
            <a:ext cx="116967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i="1" spc="-15" dirty="0">
                <a:latin typeface="Times New Roman"/>
                <a:cs typeface="Times New Roman"/>
              </a:rPr>
              <a:t>A</a:t>
            </a:r>
            <a:r>
              <a:rPr sz="1600" i="1" spc="30" dirty="0">
                <a:latin typeface="Times New Roman"/>
                <a:cs typeface="Times New Roman"/>
              </a:rPr>
              <a:t>t</a:t>
            </a:r>
            <a:r>
              <a:rPr sz="1600" i="1" spc="60" dirty="0">
                <a:latin typeface="Times New Roman"/>
                <a:cs typeface="Times New Roman"/>
              </a:rPr>
              <a:t>o</a:t>
            </a:r>
            <a:r>
              <a:rPr sz="1600" i="1" dirty="0">
                <a:latin typeface="Times New Roman"/>
                <a:cs typeface="Times New Roman"/>
              </a:rPr>
              <a:t>m</a:t>
            </a:r>
            <a:r>
              <a:rPr sz="1600" i="1" spc="30" dirty="0">
                <a:latin typeface="Times New Roman"/>
                <a:cs typeface="Times New Roman"/>
              </a:rPr>
              <a:t>i</a:t>
            </a:r>
            <a:r>
              <a:rPr sz="1600" i="1" spc="-35" dirty="0">
                <a:latin typeface="Times New Roman"/>
                <a:cs typeface="Times New Roman"/>
              </a:rPr>
              <a:t>c</a:t>
            </a:r>
            <a:r>
              <a:rPr sz="1600" i="1" spc="-5" dirty="0">
                <a:latin typeface="Times New Roman"/>
                <a:cs typeface="Times New Roman"/>
              </a:rPr>
              <a:t>w</a:t>
            </a:r>
            <a:r>
              <a:rPr sz="1600" i="1" spc="55" dirty="0">
                <a:latin typeface="Times New Roman"/>
                <a:cs typeface="Times New Roman"/>
              </a:rPr>
              <a:t>e</a:t>
            </a:r>
            <a:r>
              <a:rPr sz="1600" i="1" spc="30" dirty="0">
                <a:latin typeface="Times New Roman"/>
                <a:cs typeface="Times New Roman"/>
              </a:rPr>
              <a:t>i</a:t>
            </a:r>
            <a:r>
              <a:rPr sz="1600" i="1" spc="-110" dirty="0">
                <a:latin typeface="Times New Roman"/>
                <a:cs typeface="Times New Roman"/>
              </a:rPr>
              <a:t>g</a:t>
            </a:r>
            <a:r>
              <a:rPr sz="1600" i="1" spc="60" dirty="0">
                <a:latin typeface="Times New Roman"/>
                <a:cs typeface="Times New Roman"/>
              </a:rPr>
              <a:t>ht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71096" y="2350080"/>
            <a:ext cx="1226185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03225" algn="l"/>
              </a:tabLst>
            </a:pPr>
            <a:r>
              <a:rPr sz="1600" i="1" spc="30" dirty="0">
                <a:latin typeface="Times New Roman"/>
                <a:cs typeface="Times New Roman"/>
              </a:rPr>
              <a:t>N	</a:t>
            </a:r>
            <a:r>
              <a:rPr sz="1600" spc="25" dirty="0">
                <a:latin typeface="Symbol"/>
                <a:cs typeface="Symbol"/>
              </a:rPr>
              <a:t>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spc="35" dirty="0">
                <a:latin typeface="Times New Roman"/>
                <a:cs typeface="Times New Roman"/>
              </a:rPr>
              <a:t>Density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48017" y="2516806"/>
            <a:ext cx="3229610" cy="273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92810" algn="l"/>
                <a:tab pos="1923414" algn="l"/>
              </a:tabLst>
            </a:pPr>
            <a:r>
              <a:rPr sz="1600" i="1" spc="20" dirty="0">
                <a:latin typeface="Times New Roman"/>
                <a:cs typeface="Times New Roman"/>
              </a:rPr>
              <a:t>n </a:t>
            </a:r>
            <a:r>
              <a:rPr sz="1600" spc="25" dirty="0">
                <a:latin typeface="Symbol"/>
                <a:cs typeface="Symbol"/>
              </a:rPr>
              <a:t>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i="1" spc="30" dirty="0">
                <a:latin typeface="Times New Roman"/>
                <a:cs typeface="Times New Roman"/>
              </a:rPr>
              <a:t>N</a:t>
            </a:r>
            <a:r>
              <a:rPr sz="1600" i="1" spc="135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Symbol"/>
                <a:cs typeface="Symbol"/>
              </a:rPr>
              <a:t></a:t>
            </a:r>
            <a:r>
              <a:rPr sz="2400" u="sng" spc="37" baseline="20833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-22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Avo	</a:t>
            </a:r>
            <a:r>
              <a:rPr sz="1600" spc="25" dirty="0">
                <a:latin typeface="Symbol"/>
                <a:cs typeface="Symbol"/>
              </a:rPr>
              <a:t>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8.5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Symbol"/>
                <a:cs typeface="Symbol"/>
              </a:rPr>
              <a:t></a:t>
            </a:r>
            <a:r>
              <a:rPr sz="1600" spc="30" dirty="0">
                <a:latin typeface="Times New Roman"/>
                <a:cs typeface="Times New Roman"/>
              </a:rPr>
              <a:t>10</a:t>
            </a:r>
            <a:r>
              <a:rPr sz="1425" spc="44" baseline="40935" dirty="0">
                <a:latin typeface="Times New Roman"/>
                <a:cs typeface="Times New Roman"/>
              </a:rPr>
              <a:t>28</a:t>
            </a:r>
            <a:r>
              <a:rPr sz="1425" spc="104" baseline="4093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/</a:t>
            </a:r>
            <a:r>
              <a:rPr sz="1600" spc="-175" dirty="0">
                <a:latin typeface="Times New Roman"/>
                <a:cs typeface="Times New Roman"/>
              </a:rPr>
              <a:t> </a:t>
            </a:r>
            <a:r>
              <a:rPr sz="1600" i="1" spc="25" dirty="0">
                <a:latin typeface="Times New Roman"/>
                <a:cs typeface="Times New Roman"/>
              </a:rPr>
              <a:t>m</a:t>
            </a:r>
            <a:r>
              <a:rPr sz="1425" spc="37" baseline="40935" dirty="0">
                <a:latin typeface="Times New Roman"/>
                <a:cs typeface="Times New Roman"/>
              </a:rPr>
              <a:t>3</a:t>
            </a:r>
            <a:endParaRPr sz="1425" baseline="40935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95333" y="1259630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6160" y="0"/>
                </a:lnTo>
              </a:path>
            </a:pathLst>
          </a:custGeom>
          <a:ln w="82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86553" y="1259630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>
                <a:moveTo>
                  <a:pt x="0" y="0"/>
                </a:moveTo>
                <a:lnTo>
                  <a:pt x="244508" y="0"/>
                </a:lnTo>
              </a:path>
            </a:pathLst>
          </a:custGeom>
          <a:ln w="82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661382" y="966050"/>
            <a:ext cx="8128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i="1" spc="-10" dirty="0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71826" y="1084554"/>
            <a:ext cx="86677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00" i="1" spc="-15" dirty="0">
                <a:latin typeface="Times New Roman"/>
                <a:cs typeface="Times New Roman"/>
              </a:rPr>
              <a:t>R </a:t>
            </a:r>
            <a:r>
              <a:rPr sz="1600" spc="-15" dirty="0">
                <a:latin typeface="Symbol"/>
                <a:cs typeface="Symbol"/>
              </a:rPr>
              <a:t>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50" i="1" spc="-40" dirty="0">
                <a:latin typeface="Symbol"/>
                <a:cs typeface="Symbol"/>
              </a:rPr>
              <a:t>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2400" i="1" spc="-15" baseline="34722" dirty="0">
                <a:latin typeface="Times New Roman"/>
                <a:cs typeface="Times New Roman"/>
              </a:rPr>
              <a:t>l</a:t>
            </a:r>
            <a:r>
              <a:rPr sz="2400" i="1" spc="337" baseline="34722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34967" y="1790490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8635" y="0"/>
                </a:lnTo>
              </a:path>
            </a:pathLst>
          </a:custGeom>
          <a:ln w="82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212215" y="1111193"/>
            <a:ext cx="1278890" cy="782955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75"/>
              </a:spcBef>
              <a:tabLst>
                <a:tab pos="372110" algn="l"/>
              </a:tabLst>
            </a:pPr>
            <a:r>
              <a:rPr sz="1600" i="1" spc="-15" dirty="0">
                <a:latin typeface="Times New Roman"/>
                <a:cs typeface="Times New Roman"/>
              </a:rPr>
              <a:t>A	</a:t>
            </a:r>
            <a:r>
              <a:rPr sz="1650" i="1" spc="10" dirty="0">
                <a:latin typeface="Symbol"/>
                <a:cs typeface="Symbol"/>
              </a:rPr>
              <a:t></a:t>
            </a:r>
            <a:r>
              <a:rPr sz="1600" i="1" spc="10" dirty="0">
                <a:latin typeface="Times New Roman"/>
                <a:cs typeface="Times New Roman"/>
              </a:rPr>
              <a:t>A</a:t>
            </a:r>
            <a:endParaRPr sz="1600">
              <a:latin typeface="Times New Roman"/>
              <a:cs typeface="Times New Roman"/>
            </a:endParaRPr>
          </a:p>
          <a:p>
            <a:pPr marL="46990">
              <a:lnSpc>
                <a:spcPct val="100000"/>
              </a:lnSpc>
              <a:spcBef>
                <a:spcPts val="990"/>
              </a:spcBef>
            </a:pPr>
            <a:r>
              <a:rPr sz="1600" spc="-10" dirty="0">
                <a:latin typeface="Symbol"/>
                <a:cs typeface="Symbol"/>
              </a:rPr>
              <a:t>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5.9</a:t>
            </a:r>
            <a:r>
              <a:rPr sz="1600" spc="-225" dirty="0">
                <a:latin typeface="Times New Roman"/>
                <a:cs typeface="Times New Roman"/>
              </a:rPr>
              <a:t> </a:t>
            </a:r>
            <a:r>
              <a:rPr sz="1600" spc="25" dirty="0">
                <a:latin typeface="Symbol"/>
                <a:cs typeface="Symbol"/>
              </a:rPr>
              <a:t></a:t>
            </a:r>
            <a:r>
              <a:rPr sz="1600" spc="25" dirty="0">
                <a:latin typeface="Times New Roman"/>
                <a:cs typeface="Times New Roman"/>
              </a:rPr>
              <a:t>10</a:t>
            </a:r>
            <a:r>
              <a:rPr sz="1350" spc="37" baseline="43209" dirty="0">
                <a:latin typeface="Times New Roman"/>
                <a:cs typeface="Times New Roman"/>
              </a:rPr>
              <a:t>7</a:t>
            </a:r>
            <a:r>
              <a:rPr sz="1350" spc="-30" baseline="43209" dirty="0">
                <a:latin typeface="Times New Roman"/>
                <a:cs typeface="Times New Roman"/>
              </a:rPr>
              <a:t> </a:t>
            </a:r>
            <a:r>
              <a:rPr sz="1600" i="1" spc="10" dirty="0">
                <a:latin typeface="Times New Roman"/>
                <a:cs typeface="Times New Roman"/>
              </a:rPr>
              <a:t>Sm</a:t>
            </a:r>
            <a:r>
              <a:rPr sz="1350" spc="15" baseline="43209" dirty="0">
                <a:latin typeface="Symbol"/>
                <a:cs typeface="Symbol"/>
              </a:rPr>
              <a:t></a:t>
            </a:r>
            <a:r>
              <a:rPr sz="1350" spc="15" baseline="43209" dirty="0">
                <a:latin typeface="Times New Roman"/>
                <a:cs typeface="Times New Roman"/>
              </a:rPr>
              <a:t>1</a:t>
            </a:r>
            <a:endParaRPr sz="1350" baseline="4320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42066" y="1781910"/>
            <a:ext cx="266065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i="1" spc="-35" dirty="0">
                <a:latin typeface="Times New Roman"/>
                <a:cs typeface="Times New Roman"/>
              </a:rPr>
              <a:t>RA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21714" y="1501451"/>
            <a:ext cx="81915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i="1" spc="-5" dirty="0">
                <a:latin typeface="Times New Roman"/>
                <a:cs typeface="Times New Roman"/>
              </a:rPr>
              <a:t>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59938" y="1615326"/>
            <a:ext cx="33655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50" dirty="0">
                <a:latin typeface="Symbol"/>
                <a:cs typeface="Symbol"/>
              </a:rPr>
              <a:t></a:t>
            </a:r>
            <a:r>
              <a:rPr sz="1650" i="1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99981" y="3946601"/>
            <a:ext cx="23050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45" dirty="0">
                <a:latin typeface="Times New Roman"/>
                <a:cs typeface="Times New Roman"/>
              </a:rPr>
              <a:t>ne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44178" y="3779219"/>
            <a:ext cx="232727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01675" algn="l"/>
              </a:tabLst>
            </a:pPr>
            <a:r>
              <a:rPr sz="1650" i="1" spc="-35" dirty="0">
                <a:latin typeface="Symbol"/>
                <a:cs typeface="Symbol"/>
              </a:rPr>
              <a:t></a:t>
            </a:r>
            <a:r>
              <a:rPr sz="1650" i="1" spc="7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Symbol"/>
                <a:cs typeface="Symbol"/>
              </a:rPr>
              <a:t>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2475" i="1" u="sng" spc="82" baseline="3367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</a:t>
            </a:r>
            <a:r>
              <a:rPr sz="2475" spc="82" baseline="3367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Symbol"/>
                <a:cs typeface="Symbol"/>
              </a:rPr>
              <a:t>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35" dirty="0">
                <a:latin typeface="Times New Roman"/>
                <a:cs typeface="Times New Roman"/>
              </a:rPr>
              <a:t>4.33</a:t>
            </a:r>
            <a:r>
              <a:rPr sz="1600" spc="35" dirty="0">
                <a:latin typeface="Symbol"/>
                <a:cs typeface="Symbol"/>
              </a:rPr>
              <a:t></a:t>
            </a:r>
            <a:r>
              <a:rPr sz="1600" spc="35" dirty="0">
                <a:latin typeface="Times New Roman"/>
                <a:cs typeface="Times New Roman"/>
              </a:rPr>
              <a:t>10</a:t>
            </a:r>
            <a:r>
              <a:rPr sz="1350" spc="52" baseline="43209" dirty="0">
                <a:latin typeface="Symbol"/>
                <a:cs typeface="Symbol"/>
              </a:rPr>
              <a:t></a:t>
            </a:r>
            <a:r>
              <a:rPr sz="1350" spc="52" baseline="43209" dirty="0">
                <a:latin typeface="Times New Roman"/>
                <a:cs typeface="Times New Roman"/>
              </a:rPr>
              <a:t>3 </a:t>
            </a:r>
            <a:r>
              <a:rPr sz="1600" i="1" spc="30" dirty="0">
                <a:latin typeface="Times New Roman"/>
                <a:cs typeface="Times New Roman"/>
              </a:rPr>
              <a:t>m</a:t>
            </a:r>
            <a:r>
              <a:rPr sz="1350" spc="44" baseline="43209" dirty="0">
                <a:latin typeface="Times New Roman"/>
                <a:cs typeface="Times New Roman"/>
              </a:rPr>
              <a:t>2 </a:t>
            </a:r>
            <a:r>
              <a:rPr sz="1600" spc="40" dirty="0">
                <a:latin typeface="Times New Roman"/>
                <a:cs typeface="Times New Roman"/>
              </a:rPr>
              <a:t>/</a:t>
            </a:r>
            <a:r>
              <a:rPr sz="1600" i="1" spc="40" dirty="0">
                <a:latin typeface="Times New Roman"/>
                <a:cs typeface="Times New Roman"/>
              </a:rPr>
              <a:t>V</a:t>
            </a:r>
            <a:r>
              <a:rPr sz="1600" i="1" spc="-3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.</a:t>
            </a:r>
            <a:r>
              <a:rPr sz="1600" i="1" spc="-2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46966" y="4974215"/>
            <a:ext cx="114935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i="1" spc="-10" dirty="0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17138" y="4805635"/>
            <a:ext cx="173482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-35" dirty="0">
                <a:latin typeface="Symbol"/>
                <a:cs typeface="Symbol"/>
              </a:rPr>
              <a:t></a:t>
            </a:r>
            <a:r>
              <a:rPr sz="1650" i="1" spc="-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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2400" i="1" u="sng" spc="-44" baseline="347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sz="2475" i="1" u="sng" spc="-44" baseline="3367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</a:t>
            </a:r>
            <a:r>
              <a:rPr sz="2475" i="1" spc="-44" baseline="3367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Symbol"/>
                <a:cs typeface="Symbol"/>
              </a:rPr>
              <a:t>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2.5</a:t>
            </a:r>
            <a:r>
              <a:rPr sz="1600" spc="15" dirty="0">
                <a:latin typeface="Symbol"/>
                <a:cs typeface="Symbol"/>
              </a:rPr>
              <a:t></a:t>
            </a:r>
            <a:r>
              <a:rPr sz="1600" spc="15" dirty="0">
                <a:latin typeface="Times New Roman"/>
                <a:cs typeface="Times New Roman"/>
              </a:rPr>
              <a:t>10</a:t>
            </a:r>
            <a:r>
              <a:rPr sz="1350" spc="22" baseline="43209" dirty="0">
                <a:latin typeface="Symbol"/>
                <a:cs typeface="Symbol"/>
              </a:rPr>
              <a:t></a:t>
            </a:r>
            <a:r>
              <a:rPr sz="1350" spc="22" baseline="43209" dirty="0">
                <a:latin typeface="Times New Roman"/>
                <a:cs typeface="Times New Roman"/>
              </a:rPr>
              <a:t>14 </a:t>
            </a:r>
            <a:r>
              <a:rPr sz="1600" i="1" spc="-10" dirty="0">
                <a:latin typeface="Times New Roman"/>
                <a:cs typeface="Times New Roman"/>
              </a:rPr>
              <a:t>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14550" y="604568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042" y="0"/>
                </a:lnTo>
              </a:path>
            </a:pathLst>
          </a:custGeom>
          <a:ln w="42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410301" y="6041540"/>
            <a:ext cx="9080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3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10301" y="5858019"/>
            <a:ext cx="9080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35122" y="5955862"/>
            <a:ext cx="22288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dirty="0">
                <a:latin typeface="Symbol"/>
                <a:cs typeface="Symbol"/>
              </a:rPr>
              <a:t></a:t>
            </a:r>
            <a:r>
              <a:rPr sz="950" spc="30" dirty="0">
                <a:latin typeface="Times New Roman"/>
                <a:cs typeface="Times New Roman"/>
              </a:rPr>
              <a:t>19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94498" y="5892968"/>
            <a:ext cx="2466975" cy="3632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18770" algn="l"/>
                <a:tab pos="1468120" algn="l"/>
                <a:tab pos="188087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E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20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3.64</a:t>
            </a:r>
            <a:r>
              <a:rPr sz="1650" spc="80" dirty="0">
                <a:latin typeface="Symbol"/>
                <a:cs typeface="Symbol"/>
              </a:rPr>
              <a:t></a:t>
            </a:r>
            <a:r>
              <a:rPr sz="1650" spc="80" dirty="0">
                <a:latin typeface="Times New Roman"/>
                <a:cs typeface="Times New Roman"/>
              </a:rPr>
              <a:t>10	</a:t>
            </a:r>
            <a:r>
              <a:rPr sz="2200" spc="-80" dirty="0">
                <a:latin typeface="Symbol"/>
                <a:cs typeface="Symbol"/>
              </a:rPr>
              <a:t></a:t>
            </a:r>
            <a:r>
              <a:rPr sz="1650" i="1" spc="-80" dirty="0">
                <a:latin typeface="Times New Roman"/>
                <a:cs typeface="Times New Roman"/>
              </a:rPr>
              <a:t>n</a:t>
            </a:r>
            <a:r>
              <a:rPr sz="2200" spc="-80" dirty="0">
                <a:latin typeface="Symbol"/>
                <a:cs typeface="Symbol"/>
              </a:rPr>
              <a:t></a:t>
            </a:r>
            <a:r>
              <a:rPr sz="2200" spc="-80" dirty="0">
                <a:latin typeface="Times New Roman"/>
                <a:cs typeface="Times New Roman"/>
              </a:rPr>
              <a:t>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7.05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31407" y="6145269"/>
            <a:ext cx="10541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240345" y="8446598"/>
            <a:ext cx="1457325" cy="0"/>
          </a:xfrm>
          <a:custGeom>
            <a:avLst/>
            <a:gdLst/>
            <a:ahLst/>
            <a:cxnLst/>
            <a:rect l="l" t="t" r="r" b="b"/>
            <a:pathLst>
              <a:path w="1457325">
                <a:moveTo>
                  <a:pt x="0" y="0"/>
                </a:moveTo>
                <a:lnTo>
                  <a:pt x="1457074" y="0"/>
                </a:lnTo>
              </a:path>
            </a:pathLst>
          </a:custGeom>
          <a:ln w="85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591476" y="8441587"/>
            <a:ext cx="1092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0" dirty="0">
                <a:latin typeface="Symbol"/>
                <a:cs typeface="Symbol"/>
              </a:rPr>
              <a:t>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45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822097" y="8816740"/>
            <a:ext cx="87884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1685" algn="l"/>
              </a:tabLst>
            </a:pPr>
            <a:r>
              <a:rPr sz="1650" spc="20" dirty="0">
                <a:latin typeface="Symbol"/>
                <a:cs typeface="Symbol"/>
              </a:rPr>
              <a:t></a:t>
            </a:r>
            <a:r>
              <a:rPr sz="1650" spc="20" dirty="0">
                <a:latin typeface="Times New Roman"/>
                <a:cs typeface="Times New Roman"/>
              </a:rPr>
              <a:t>	</a:t>
            </a:r>
            <a:r>
              <a:rPr sz="1650" spc="2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30126" y="8755069"/>
            <a:ext cx="25717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80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22097" y="8426593"/>
            <a:ext cx="64389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75" spc="30" baseline="-3367" dirty="0">
                <a:latin typeface="Symbol"/>
                <a:cs typeface="Symbol"/>
              </a:rPr>
              <a:t></a:t>
            </a:r>
            <a:r>
              <a:rPr sz="2475" spc="30" baseline="-3367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 </a:t>
            </a:r>
            <a:r>
              <a:rPr sz="1650" spc="30" dirty="0">
                <a:latin typeface="Symbol"/>
                <a:cs typeface="Symbol"/>
              </a:rPr>
              <a:t></a:t>
            </a:r>
            <a:r>
              <a:rPr sz="1650" spc="-200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18320" y="8593180"/>
            <a:ext cx="148209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37615" algn="l"/>
              </a:tabLst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-25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exp</a:t>
            </a:r>
            <a:r>
              <a:rPr sz="2475" spc="37" baseline="5050" dirty="0">
                <a:latin typeface="Symbol"/>
                <a:cs typeface="Symbol"/>
              </a:rPr>
              <a:t></a:t>
            </a:r>
            <a:r>
              <a:rPr sz="2475" u="sng" spc="37" baseline="18518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44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25" i="1" spc="352" baseline="32163" dirty="0">
                <a:latin typeface="Times New Roman"/>
                <a:cs typeface="Times New Roman"/>
              </a:rPr>
              <a:t> </a:t>
            </a:r>
            <a:r>
              <a:rPr sz="2475" spc="30" baseline="5050" dirty="0">
                <a:latin typeface="Symbol"/>
                <a:cs typeface="Symbol"/>
              </a:rPr>
              <a:t></a:t>
            </a:r>
            <a:endParaRPr sz="2475" baseline="50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01561" y="8142235"/>
            <a:ext cx="1346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73033" y="8276272"/>
            <a:ext cx="82740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15" dirty="0">
                <a:latin typeface="Times New Roman"/>
                <a:cs typeface="Times New Roman"/>
              </a:rPr>
              <a:t>f </a:t>
            </a:r>
            <a:r>
              <a:rPr sz="1650" spc="100" dirty="0">
                <a:latin typeface="Times New Roman"/>
                <a:cs typeface="Times New Roman"/>
              </a:rPr>
              <a:t>(</a:t>
            </a:r>
            <a:r>
              <a:rPr sz="1650" i="1" spc="100" dirty="0">
                <a:latin typeface="Times New Roman"/>
                <a:cs typeface="Times New Roman"/>
              </a:rPr>
              <a:t>E</a:t>
            </a:r>
            <a:r>
              <a:rPr sz="1650" spc="100" dirty="0">
                <a:latin typeface="Times New Roman"/>
                <a:cs typeface="Times New Roman"/>
              </a:rPr>
              <a:t>,</a:t>
            </a:r>
            <a:r>
              <a:rPr sz="1650" i="1" spc="100" dirty="0">
                <a:latin typeface="Times New Roman"/>
                <a:cs typeface="Times New Roman"/>
              </a:rPr>
              <a:t>T</a:t>
            </a:r>
            <a:r>
              <a:rPr sz="1650" i="1" spc="-33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 </a:t>
            </a:r>
            <a:r>
              <a:rPr sz="1650" spc="3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2984" y="903223"/>
            <a:ext cx="5311775" cy="312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5615" indent="-2286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475615" algn="l"/>
                <a:tab pos="476250" algn="l"/>
              </a:tabLst>
            </a:pPr>
            <a:r>
              <a:rPr sz="1400" i="1" spc="-5" dirty="0">
                <a:latin typeface="Times New Roman"/>
                <a:cs typeface="Times New Roman"/>
              </a:rPr>
              <a:t>For E=E</a:t>
            </a:r>
            <a:r>
              <a:rPr sz="1350" i="1" spc="-7" baseline="-9259" dirty="0">
                <a:latin typeface="Times New Roman"/>
                <a:cs typeface="Times New Roman"/>
              </a:rPr>
              <a:t>F </a:t>
            </a:r>
            <a:r>
              <a:rPr sz="1400" i="1" spc="-5" dirty="0">
                <a:latin typeface="Times New Roman"/>
                <a:cs typeface="Times New Roman"/>
              </a:rPr>
              <a:t>then</a:t>
            </a:r>
            <a:r>
              <a:rPr sz="1400" i="1" spc="-8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(E,T)=½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When </a:t>
            </a:r>
            <a:r>
              <a:rPr sz="1400" dirty="0">
                <a:latin typeface="Times New Roman"/>
                <a:cs typeface="Times New Roman"/>
              </a:rPr>
              <a:t>T=0°K , </a:t>
            </a:r>
            <a:r>
              <a:rPr sz="1400" spc="-5" dirty="0">
                <a:latin typeface="Times New Roman"/>
                <a:cs typeface="Times New Roman"/>
              </a:rPr>
              <a:t>two possible condition </a:t>
            </a:r>
            <a:r>
              <a:rPr sz="1400" spc="-10" dirty="0">
                <a:latin typeface="Times New Roman"/>
                <a:cs typeface="Times New Roman"/>
              </a:rPr>
              <a:t>exist</a:t>
            </a:r>
            <a:endParaRPr sz="1400">
              <a:latin typeface="Times New Roman"/>
              <a:cs typeface="Times New Roman"/>
            </a:endParaRPr>
          </a:p>
          <a:p>
            <a:pPr marL="18415" marR="6985" indent="-6350">
              <a:lnSpc>
                <a:spcPct val="143600"/>
              </a:lnSpc>
              <a:tabLst>
                <a:tab pos="475615" algn="l"/>
              </a:tabLst>
            </a:pPr>
            <a:r>
              <a:rPr sz="1400" dirty="0">
                <a:latin typeface="Times New Roman"/>
                <a:cs typeface="Times New Roman"/>
              </a:rPr>
              <a:t>1.	</a:t>
            </a:r>
            <a:r>
              <a:rPr sz="1400" spc="-5" dirty="0">
                <a:latin typeface="Times New Roman"/>
                <a:cs typeface="Times New Roman"/>
              </a:rPr>
              <a:t>E&gt;E</a:t>
            </a:r>
            <a:r>
              <a:rPr sz="1350" spc="-7" baseline="-9259" dirty="0">
                <a:latin typeface="Times New Roman"/>
                <a:cs typeface="Times New Roman"/>
              </a:rPr>
              <a:t>F </a:t>
            </a:r>
            <a:r>
              <a:rPr sz="1400" dirty="0">
                <a:latin typeface="Times New Roman"/>
                <a:cs typeface="Times New Roman"/>
              </a:rPr>
              <a:t>(+X/0)=∞, </a:t>
            </a:r>
            <a:r>
              <a:rPr sz="1400" spc="-5" dirty="0">
                <a:latin typeface="Times New Roman"/>
                <a:cs typeface="Times New Roman"/>
              </a:rPr>
              <a:t>exp(∞)=∞, 1/∞=0 and </a:t>
            </a:r>
            <a:r>
              <a:rPr sz="1400" dirty="0">
                <a:latin typeface="Times New Roman"/>
                <a:cs typeface="Times New Roman"/>
              </a:rPr>
              <a:t>f(E,T)=0. </a:t>
            </a:r>
            <a:r>
              <a:rPr sz="1400" spc="-5" dirty="0">
                <a:latin typeface="Times New Roman"/>
                <a:cs typeface="Times New Roman"/>
              </a:rPr>
              <a:t>Consequently,  there is </a:t>
            </a:r>
            <a:r>
              <a:rPr sz="1400" dirty="0">
                <a:latin typeface="Times New Roman"/>
                <a:cs typeface="Times New Roman"/>
              </a:rPr>
              <a:t>no </a:t>
            </a:r>
            <a:r>
              <a:rPr sz="1400" spc="-5" dirty="0">
                <a:latin typeface="Times New Roman"/>
                <a:cs typeface="Times New Roman"/>
              </a:rPr>
              <a:t>probability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finding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occupied quantum </a:t>
            </a:r>
            <a:r>
              <a:rPr sz="1400" dirty="0">
                <a:latin typeface="Times New Roman"/>
                <a:cs typeface="Times New Roman"/>
              </a:rPr>
              <a:t>state of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740"/>
              </a:spcBef>
            </a:pPr>
            <a:r>
              <a:rPr sz="1400" dirty="0">
                <a:latin typeface="Times New Roman"/>
                <a:cs typeface="Times New Roman"/>
              </a:rPr>
              <a:t>greater </a:t>
            </a:r>
            <a:r>
              <a:rPr sz="1400" spc="-5" dirty="0">
                <a:latin typeface="Times New Roman"/>
                <a:cs typeface="Times New Roman"/>
              </a:rPr>
              <a:t>than E</a:t>
            </a:r>
            <a:r>
              <a:rPr sz="1350" spc="-7" baseline="-9259" dirty="0">
                <a:latin typeface="Times New Roman"/>
                <a:cs typeface="Times New Roman"/>
              </a:rPr>
              <a:t>F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absolute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  <a:p>
            <a:pPr marL="18415" marR="6350" indent="-6350">
              <a:lnSpc>
                <a:spcPct val="143600"/>
              </a:lnSpc>
              <a:tabLst>
                <a:tab pos="475615" algn="l"/>
                <a:tab pos="1005840" algn="l"/>
                <a:tab pos="3624579" algn="l"/>
              </a:tabLst>
            </a:pPr>
            <a:r>
              <a:rPr sz="1400" dirty="0">
                <a:latin typeface="Times New Roman"/>
                <a:cs typeface="Times New Roman"/>
              </a:rPr>
              <a:t>2.	</a:t>
            </a:r>
            <a:r>
              <a:rPr sz="1400" spc="-5" dirty="0">
                <a:latin typeface="Times New Roman"/>
                <a:cs typeface="Times New Roman"/>
              </a:rPr>
              <a:t>E&lt;E</a:t>
            </a:r>
            <a:r>
              <a:rPr sz="1350" spc="-7" baseline="-9259" dirty="0">
                <a:latin typeface="Times New Roman"/>
                <a:cs typeface="Times New Roman"/>
              </a:rPr>
              <a:t>F	</a:t>
            </a:r>
            <a:r>
              <a:rPr sz="1400" dirty="0">
                <a:latin typeface="Times New Roman"/>
                <a:cs typeface="Times New Roman"/>
              </a:rPr>
              <a:t>(-X/0)=-∞,  </a:t>
            </a:r>
            <a:r>
              <a:rPr sz="1400" spc="-5" dirty="0">
                <a:latin typeface="Times New Roman"/>
                <a:cs typeface="Times New Roman"/>
              </a:rPr>
              <a:t>exp(-∞)=0,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1/1=1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	</a:t>
            </a:r>
            <a:r>
              <a:rPr sz="1400" dirty="0">
                <a:latin typeface="Times New Roman"/>
                <a:cs typeface="Times New Roman"/>
              </a:rPr>
              <a:t>f(E,T)=1. </a:t>
            </a:r>
            <a:r>
              <a:rPr sz="1400" spc="-5" dirty="0">
                <a:latin typeface="Times New Roman"/>
                <a:cs typeface="Times New Roman"/>
              </a:rPr>
              <a:t>All quantum  levels with energies </a:t>
            </a:r>
            <a:r>
              <a:rPr sz="1400" dirty="0">
                <a:latin typeface="Times New Roman"/>
                <a:cs typeface="Times New Roman"/>
              </a:rPr>
              <a:t>less </a:t>
            </a:r>
            <a:r>
              <a:rPr sz="1400" spc="-5" dirty="0">
                <a:latin typeface="Times New Roman"/>
                <a:cs typeface="Times New Roman"/>
              </a:rPr>
              <a:t>than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350" baseline="-9259" dirty="0">
                <a:latin typeface="Times New Roman"/>
                <a:cs typeface="Times New Roman"/>
              </a:rPr>
              <a:t>F </a:t>
            </a:r>
            <a:r>
              <a:rPr sz="1400" spc="-10" dirty="0">
                <a:latin typeface="Times New Roman"/>
                <a:cs typeface="Times New Roman"/>
              </a:rPr>
              <a:t>will </a:t>
            </a:r>
            <a:r>
              <a:rPr sz="1400" spc="-5" dirty="0">
                <a:latin typeface="Times New Roman"/>
                <a:cs typeface="Times New Roman"/>
              </a:rPr>
              <a:t>be occupied </a:t>
            </a:r>
            <a:r>
              <a:rPr sz="1400" spc="-10" dirty="0">
                <a:latin typeface="Times New Roman"/>
                <a:cs typeface="Times New Roman"/>
              </a:rPr>
              <a:t>at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T=0°K.</a:t>
            </a:r>
            <a:endParaRPr sz="14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There are </a:t>
            </a:r>
            <a:r>
              <a:rPr sz="1400" dirty="0">
                <a:latin typeface="Times New Roman"/>
                <a:cs typeface="Times New Roman"/>
              </a:rPr>
              <a:t>no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5" dirty="0">
                <a:latin typeface="Times New Roman"/>
                <a:cs typeface="Times New Roman"/>
              </a:rPr>
              <a:t>0°K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have energies in excess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5" dirty="0">
                <a:latin typeface="Times New Roman"/>
                <a:cs typeface="Times New Roman"/>
              </a:rPr>
              <a:t>E</a:t>
            </a:r>
            <a:r>
              <a:rPr sz="1350" spc="7" baseline="-9259" dirty="0">
                <a:latin typeface="Times New Roman"/>
                <a:cs typeface="Times New Roman"/>
              </a:rPr>
              <a:t>F</a:t>
            </a:r>
            <a:r>
              <a:rPr sz="1400" spc="5" dirty="0">
                <a:latin typeface="Times New Roman"/>
                <a:cs typeface="Times New Roman"/>
              </a:rPr>
              <a:t>.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-2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is,</a:t>
            </a:r>
            <a:endParaRPr sz="1400">
              <a:latin typeface="Times New Roman"/>
              <a:cs typeface="Times New Roman"/>
            </a:endParaRPr>
          </a:p>
          <a:p>
            <a:pPr marL="18415" marR="13970">
              <a:lnSpc>
                <a:spcPct val="1436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energy is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energy that any </a:t>
            </a:r>
            <a:r>
              <a:rPr sz="1400" spc="-5" dirty="0">
                <a:latin typeface="Times New Roman"/>
                <a:cs typeface="Times New Roman"/>
              </a:rPr>
              <a:t>electron may possess </a:t>
            </a:r>
            <a:r>
              <a:rPr sz="1400" spc="-10" dirty="0">
                <a:latin typeface="Times New Roman"/>
                <a:cs typeface="Times New Roman"/>
              </a:rPr>
              <a:t>at  </a:t>
            </a:r>
            <a:r>
              <a:rPr sz="1400" spc="-5" dirty="0">
                <a:latin typeface="Times New Roman"/>
                <a:cs typeface="Times New Roman"/>
              </a:rPr>
              <a:t>absolute zero.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75888" y="8077200"/>
            <a:ext cx="664463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18001" y="8043934"/>
            <a:ext cx="447040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5" dirty="0">
                <a:latin typeface="Times New Roman"/>
                <a:cs typeface="Times New Roman"/>
              </a:rPr>
              <a:t>f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-10" dirty="0">
                <a:latin typeface="Times New Roman"/>
                <a:cs typeface="Times New Roman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-10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83485" y="4494910"/>
            <a:ext cx="40640" cy="2821940"/>
          </a:xfrm>
          <a:custGeom>
            <a:avLst/>
            <a:gdLst/>
            <a:ahLst/>
            <a:cxnLst/>
            <a:rect l="l" t="t" r="r" b="b"/>
            <a:pathLst>
              <a:path w="40639" h="2821940">
                <a:moveTo>
                  <a:pt x="40639" y="0"/>
                </a:moveTo>
                <a:lnTo>
                  <a:pt x="0" y="282194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83485" y="7316851"/>
            <a:ext cx="2954020" cy="56515"/>
          </a:xfrm>
          <a:custGeom>
            <a:avLst/>
            <a:gdLst/>
            <a:ahLst/>
            <a:cxnLst/>
            <a:rect l="l" t="t" r="r" b="b"/>
            <a:pathLst>
              <a:path w="2954020" h="56515">
                <a:moveTo>
                  <a:pt x="0" y="0"/>
                </a:moveTo>
                <a:lnTo>
                  <a:pt x="2954019" y="565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86304" y="6292595"/>
            <a:ext cx="76200" cy="590550"/>
          </a:xfrm>
          <a:custGeom>
            <a:avLst/>
            <a:gdLst/>
            <a:ahLst/>
            <a:cxnLst/>
            <a:rect l="l" t="t" r="r" b="b"/>
            <a:pathLst>
              <a:path w="76200" h="590550">
                <a:moveTo>
                  <a:pt x="42925" y="63500"/>
                </a:moveTo>
                <a:lnTo>
                  <a:pt x="33400" y="63500"/>
                </a:lnTo>
                <a:lnTo>
                  <a:pt x="33274" y="590550"/>
                </a:lnTo>
                <a:lnTo>
                  <a:pt x="42799" y="590550"/>
                </a:lnTo>
                <a:lnTo>
                  <a:pt x="42925" y="63500"/>
                </a:lnTo>
                <a:close/>
              </a:path>
              <a:path w="76200" h="590550">
                <a:moveTo>
                  <a:pt x="38100" y="0"/>
                </a:moveTo>
                <a:lnTo>
                  <a:pt x="0" y="76200"/>
                </a:lnTo>
                <a:lnTo>
                  <a:pt x="33397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590550">
                <a:moveTo>
                  <a:pt x="69850" y="63500"/>
                </a:moveTo>
                <a:lnTo>
                  <a:pt x="42925" y="63500"/>
                </a:lnTo>
                <a:lnTo>
                  <a:pt x="4292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57295" y="7919084"/>
            <a:ext cx="582295" cy="76200"/>
          </a:xfrm>
          <a:custGeom>
            <a:avLst/>
            <a:gdLst/>
            <a:ahLst/>
            <a:cxnLst/>
            <a:rect l="l" t="t" r="r" b="b"/>
            <a:pathLst>
              <a:path w="582295" h="76200">
                <a:moveTo>
                  <a:pt x="506158" y="33362"/>
                </a:moveTo>
                <a:lnTo>
                  <a:pt x="505587" y="76200"/>
                </a:lnTo>
                <a:lnTo>
                  <a:pt x="574151" y="43053"/>
                </a:lnTo>
                <a:lnTo>
                  <a:pt x="518794" y="43053"/>
                </a:lnTo>
                <a:lnTo>
                  <a:pt x="506031" y="42887"/>
                </a:lnTo>
                <a:lnTo>
                  <a:pt x="518797" y="42887"/>
                </a:lnTo>
                <a:lnTo>
                  <a:pt x="518921" y="33528"/>
                </a:lnTo>
                <a:lnTo>
                  <a:pt x="506158" y="33362"/>
                </a:lnTo>
                <a:close/>
              </a:path>
              <a:path w="582295" h="76200">
                <a:moveTo>
                  <a:pt x="518797" y="42887"/>
                </a:moveTo>
                <a:lnTo>
                  <a:pt x="506031" y="42887"/>
                </a:lnTo>
                <a:lnTo>
                  <a:pt x="518794" y="43053"/>
                </a:lnTo>
                <a:lnTo>
                  <a:pt x="518797" y="42887"/>
                </a:lnTo>
                <a:close/>
              </a:path>
              <a:path w="582295" h="76200">
                <a:moveTo>
                  <a:pt x="506602" y="0"/>
                </a:moveTo>
                <a:lnTo>
                  <a:pt x="506158" y="33362"/>
                </a:lnTo>
                <a:lnTo>
                  <a:pt x="518921" y="33528"/>
                </a:lnTo>
                <a:lnTo>
                  <a:pt x="518794" y="43053"/>
                </a:lnTo>
                <a:lnTo>
                  <a:pt x="574151" y="43053"/>
                </a:lnTo>
                <a:lnTo>
                  <a:pt x="582294" y="39116"/>
                </a:lnTo>
                <a:lnTo>
                  <a:pt x="506602" y="0"/>
                </a:lnTo>
                <a:close/>
              </a:path>
              <a:path w="582295" h="76200">
                <a:moveTo>
                  <a:pt x="0" y="26797"/>
                </a:moveTo>
                <a:lnTo>
                  <a:pt x="0" y="36322"/>
                </a:lnTo>
                <a:lnTo>
                  <a:pt x="506031" y="42887"/>
                </a:lnTo>
                <a:lnTo>
                  <a:pt x="506158" y="33362"/>
                </a:lnTo>
                <a:lnTo>
                  <a:pt x="0" y="267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91739" y="5916675"/>
            <a:ext cx="2954020" cy="41275"/>
          </a:xfrm>
          <a:custGeom>
            <a:avLst/>
            <a:gdLst/>
            <a:ahLst/>
            <a:cxnLst/>
            <a:rect l="l" t="t" r="r" b="b"/>
            <a:pathLst>
              <a:path w="2954020" h="41275">
                <a:moveTo>
                  <a:pt x="0" y="0"/>
                </a:moveTo>
                <a:lnTo>
                  <a:pt x="2954020" y="412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33344" y="7495031"/>
            <a:ext cx="329183" cy="22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226435" y="7461766"/>
            <a:ext cx="15938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35" dirty="0">
                <a:latin typeface="Times New Roman"/>
                <a:cs typeface="Times New Roman"/>
              </a:rPr>
              <a:t>½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07692" y="7418831"/>
            <a:ext cx="278892" cy="304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95829" y="7384863"/>
            <a:ext cx="11493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25" dirty="0"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72411" y="6490715"/>
            <a:ext cx="335280" cy="304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897126" y="6466712"/>
            <a:ext cx="1346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70532" y="5795771"/>
            <a:ext cx="416051" cy="304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049526" y="5762125"/>
            <a:ext cx="19748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40" dirty="0">
                <a:latin typeface="Times New Roman"/>
                <a:cs typeface="Times New Roman"/>
              </a:rPr>
              <a:t>E</a:t>
            </a:r>
            <a:r>
              <a:rPr sz="1425" i="1" spc="-120" baseline="-8771" dirty="0">
                <a:latin typeface="Times New Roman"/>
                <a:cs typeface="Times New Roman"/>
              </a:rPr>
              <a:t>F</a:t>
            </a:r>
            <a:endParaRPr sz="1425" baseline="-8771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69417" y="4583810"/>
            <a:ext cx="763905" cy="1332865"/>
          </a:xfrm>
          <a:custGeom>
            <a:avLst/>
            <a:gdLst/>
            <a:ahLst/>
            <a:cxnLst/>
            <a:rect l="l" t="t" r="r" b="b"/>
            <a:pathLst>
              <a:path w="763904" h="1332864">
                <a:moveTo>
                  <a:pt x="808" y="0"/>
                </a:moveTo>
                <a:lnTo>
                  <a:pt x="440" y="57788"/>
                </a:lnTo>
                <a:lnTo>
                  <a:pt x="146" y="115461"/>
                </a:lnTo>
                <a:lnTo>
                  <a:pt x="0" y="172906"/>
                </a:lnTo>
                <a:lnTo>
                  <a:pt x="73" y="230009"/>
                </a:lnTo>
                <a:lnTo>
                  <a:pt x="440" y="286656"/>
                </a:lnTo>
                <a:lnTo>
                  <a:pt x="1173" y="342734"/>
                </a:lnTo>
                <a:lnTo>
                  <a:pt x="2344" y="398129"/>
                </a:lnTo>
                <a:lnTo>
                  <a:pt x="4027" y="452729"/>
                </a:lnTo>
                <a:lnTo>
                  <a:pt x="6294" y="506418"/>
                </a:lnTo>
                <a:lnTo>
                  <a:pt x="9218" y="559085"/>
                </a:lnTo>
                <a:lnTo>
                  <a:pt x="12873" y="610615"/>
                </a:lnTo>
                <a:lnTo>
                  <a:pt x="17330" y="660896"/>
                </a:lnTo>
                <a:lnTo>
                  <a:pt x="22663" y="709812"/>
                </a:lnTo>
                <a:lnTo>
                  <a:pt x="28945" y="757252"/>
                </a:lnTo>
                <a:lnTo>
                  <a:pt x="36248" y="803101"/>
                </a:lnTo>
                <a:lnTo>
                  <a:pt x="44646" y="847246"/>
                </a:lnTo>
                <a:lnTo>
                  <a:pt x="54211" y="889573"/>
                </a:lnTo>
                <a:lnTo>
                  <a:pt x="65016" y="929970"/>
                </a:lnTo>
                <a:lnTo>
                  <a:pt x="77133" y="968321"/>
                </a:lnTo>
                <a:lnTo>
                  <a:pt x="90637" y="1004515"/>
                </a:lnTo>
                <a:lnTo>
                  <a:pt x="122093" y="1069975"/>
                </a:lnTo>
                <a:lnTo>
                  <a:pt x="151004" y="1111519"/>
                </a:lnTo>
                <a:lnTo>
                  <a:pt x="186398" y="1147524"/>
                </a:lnTo>
                <a:lnTo>
                  <a:pt x="227236" y="1178477"/>
                </a:lnTo>
                <a:lnTo>
                  <a:pt x="272479" y="1204865"/>
                </a:lnTo>
                <a:lnTo>
                  <a:pt x="321087" y="1227172"/>
                </a:lnTo>
                <a:lnTo>
                  <a:pt x="372022" y="1245887"/>
                </a:lnTo>
                <a:lnTo>
                  <a:pt x="424245" y="1261494"/>
                </a:lnTo>
                <a:lnTo>
                  <a:pt x="476716" y="1274481"/>
                </a:lnTo>
                <a:lnTo>
                  <a:pt x="528397" y="1285334"/>
                </a:lnTo>
                <a:lnTo>
                  <a:pt x="578248" y="1294539"/>
                </a:lnTo>
                <a:lnTo>
                  <a:pt x="625231" y="1302582"/>
                </a:lnTo>
                <a:lnTo>
                  <a:pt x="668306" y="1309950"/>
                </a:lnTo>
                <a:lnTo>
                  <a:pt x="706435" y="1317128"/>
                </a:lnTo>
                <a:lnTo>
                  <a:pt x="738578" y="1324605"/>
                </a:lnTo>
                <a:lnTo>
                  <a:pt x="763697" y="13328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33115" y="5916675"/>
            <a:ext cx="8255" cy="1400175"/>
          </a:xfrm>
          <a:custGeom>
            <a:avLst/>
            <a:gdLst/>
            <a:ahLst/>
            <a:cxnLst/>
            <a:rect l="l" t="t" r="r" b="b"/>
            <a:pathLst>
              <a:path w="8254" h="1400175">
                <a:moveTo>
                  <a:pt x="8255" y="0"/>
                </a:moveTo>
                <a:lnTo>
                  <a:pt x="0" y="14001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47084" y="5933185"/>
            <a:ext cx="763905" cy="1332865"/>
          </a:xfrm>
          <a:custGeom>
            <a:avLst/>
            <a:gdLst/>
            <a:ahLst/>
            <a:cxnLst/>
            <a:rect l="l" t="t" r="r" b="b"/>
            <a:pathLst>
              <a:path w="763904" h="1332865">
                <a:moveTo>
                  <a:pt x="762888" y="1332864"/>
                </a:moveTo>
                <a:lnTo>
                  <a:pt x="763257" y="1275092"/>
                </a:lnTo>
                <a:lnTo>
                  <a:pt x="763550" y="1217431"/>
                </a:lnTo>
                <a:lnTo>
                  <a:pt x="763697" y="1159997"/>
                </a:lnTo>
                <a:lnTo>
                  <a:pt x="763623" y="1102902"/>
                </a:lnTo>
                <a:lnTo>
                  <a:pt x="763256" y="1046260"/>
                </a:lnTo>
                <a:lnTo>
                  <a:pt x="762524" y="990185"/>
                </a:lnTo>
                <a:lnTo>
                  <a:pt x="761352" y="934791"/>
                </a:lnTo>
                <a:lnTo>
                  <a:pt x="759670" y="880191"/>
                </a:lnTo>
                <a:lnTo>
                  <a:pt x="757402" y="826500"/>
                </a:lnTo>
                <a:lnTo>
                  <a:pt x="754478" y="773830"/>
                </a:lnTo>
                <a:lnTo>
                  <a:pt x="750824" y="722296"/>
                </a:lnTo>
                <a:lnTo>
                  <a:pt x="746366" y="672011"/>
                </a:lnTo>
                <a:lnTo>
                  <a:pt x="741033" y="623089"/>
                </a:lnTo>
                <a:lnTo>
                  <a:pt x="734751" y="575644"/>
                </a:lnTo>
                <a:lnTo>
                  <a:pt x="727448" y="529789"/>
                </a:lnTo>
                <a:lnTo>
                  <a:pt x="719050" y="485639"/>
                </a:lnTo>
                <a:lnTo>
                  <a:pt x="709485" y="443306"/>
                </a:lnTo>
                <a:lnTo>
                  <a:pt x="698680" y="402905"/>
                </a:lnTo>
                <a:lnTo>
                  <a:pt x="686563" y="364549"/>
                </a:lnTo>
                <a:lnTo>
                  <a:pt x="673059" y="328352"/>
                </a:lnTo>
                <a:lnTo>
                  <a:pt x="641603" y="262889"/>
                </a:lnTo>
                <a:lnTo>
                  <a:pt x="612692" y="221368"/>
                </a:lnTo>
                <a:lnTo>
                  <a:pt x="577298" y="185378"/>
                </a:lnTo>
                <a:lnTo>
                  <a:pt x="536460" y="154436"/>
                </a:lnTo>
                <a:lnTo>
                  <a:pt x="491217" y="128054"/>
                </a:lnTo>
                <a:lnTo>
                  <a:pt x="442609" y="105748"/>
                </a:lnTo>
                <a:lnTo>
                  <a:pt x="391674" y="87032"/>
                </a:lnTo>
                <a:lnTo>
                  <a:pt x="339451" y="71420"/>
                </a:lnTo>
                <a:lnTo>
                  <a:pt x="286980" y="58427"/>
                </a:lnTo>
                <a:lnTo>
                  <a:pt x="235299" y="47567"/>
                </a:lnTo>
                <a:lnTo>
                  <a:pt x="185448" y="38354"/>
                </a:lnTo>
                <a:lnTo>
                  <a:pt x="138465" y="30302"/>
                </a:lnTo>
                <a:lnTo>
                  <a:pt x="95390" y="22927"/>
                </a:lnTo>
                <a:lnTo>
                  <a:pt x="57261" y="15741"/>
                </a:lnTo>
                <a:lnTo>
                  <a:pt x="25118" y="8261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906011" y="7534655"/>
            <a:ext cx="329184" cy="230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045077" y="7501390"/>
            <a:ext cx="11493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25" dirty="0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115434" y="5916675"/>
            <a:ext cx="635" cy="1456690"/>
          </a:xfrm>
          <a:custGeom>
            <a:avLst/>
            <a:gdLst/>
            <a:ahLst/>
            <a:cxnLst/>
            <a:rect l="l" t="t" r="r" b="b"/>
            <a:pathLst>
              <a:path w="635" h="1456690">
                <a:moveTo>
                  <a:pt x="0" y="1456690"/>
                </a:moveTo>
                <a:lnTo>
                  <a:pt x="63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15870" y="5891275"/>
            <a:ext cx="1599565" cy="41910"/>
          </a:xfrm>
          <a:custGeom>
            <a:avLst/>
            <a:gdLst/>
            <a:ahLst/>
            <a:cxnLst/>
            <a:rect l="l" t="t" r="r" b="b"/>
            <a:pathLst>
              <a:path w="1599564" h="41910">
                <a:moveTo>
                  <a:pt x="0" y="0"/>
                </a:moveTo>
                <a:lnTo>
                  <a:pt x="1599565" y="4191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916935" y="5183885"/>
            <a:ext cx="499872" cy="3962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996310" y="5196146"/>
            <a:ext cx="33464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10" dirty="0">
                <a:latin typeface="Times New Roman"/>
                <a:cs typeface="Times New Roman"/>
              </a:rPr>
              <a:t>T&gt;</a:t>
            </a:r>
            <a:r>
              <a:rPr sz="1450" i="1" spc="-265" dirty="0">
                <a:latin typeface="Times New Roman"/>
                <a:cs typeface="Times New Roman"/>
              </a:rPr>
              <a:t> </a:t>
            </a:r>
            <a:r>
              <a:rPr sz="1450" i="1" spc="-25" dirty="0"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72104" y="5447156"/>
            <a:ext cx="189864" cy="25361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56659" y="5350763"/>
            <a:ext cx="499872" cy="304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836289" y="5317117"/>
            <a:ext cx="334010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10" dirty="0">
                <a:latin typeface="Times New Roman"/>
                <a:cs typeface="Times New Roman"/>
              </a:rPr>
              <a:t>T=</a:t>
            </a:r>
            <a:r>
              <a:rPr sz="1450" i="1" spc="-270" dirty="0">
                <a:latin typeface="Times New Roman"/>
                <a:cs typeface="Times New Roman"/>
              </a:rPr>
              <a:t> </a:t>
            </a:r>
            <a:r>
              <a:rPr sz="1450" i="1" spc="-25" dirty="0"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868420" y="5595365"/>
            <a:ext cx="76200" cy="2508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6317970"/>
            <a:ext cx="5195570" cy="2173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8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A plot of </a:t>
            </a:r>
            <a:r>
              <a:rPr sz="1400" spc="-5" dirty="0">
                <a:latin typeface="Times New Roman"/>
                <a:cs typeface="Times New Roman"/>
              </a:rPr>
              <a:t>the distribution in energy shown </a:t>
            </a:r>
            <a:r>
              <a:rPr sz="1400" dirty="0">
                <a:latin typeface="Times New Roman"/>
                <a:cs typeface="Times New Roman"/>
              </a:rPr>
              <a:t>below </a:t>
            </a:r>
            <a:r>
              <a:rPr sz="1400" spc="-5" dirty="0">
                <a:latin typeface="Times New Roman"/>
                <a:cs typeface="Times New Roman"/>
              </a:rPr>
              <a:t>for metallic tungsten </a:t>
            </a:r>
            <a:r>
              <a:rPr sz="1400" spc="-10" dirty="0">
                <a:latin typeface="Times New Roman"/>
                <a:cs typeface="Times New Roman"/>
              </a:rPr>
              <a:t>at  </a:t>
            </a:r>
            <a:r>
              <a:rPr sz="1400" dirty="0">
                <a:latin typeface="Times New Roman"/>
                <a:cs typeface="Times New Roman"/>
              </a:rPr>
              <a:t>T=0°K </a:t>
            </a:r>
            <a:r>
              <a:rPr sz="1400" spc="-5" dirty="0">
                <a:latin typeface="Times New Roman"/>
                <a:cs typeface="Times New Roman"/>
              </a:rPr>
              <a:t>and T=2500°K. The </a:t>
            </a:r>
            <a:r>
              <a:rPr sz="1400" dirty="0">
                <a:latin typeface="Times New Roman"/>
                <a:cs typeface="Times New Roman"/>
              </a:rPr>
              <a:t>area </a:t>
            </a:r>
            <a:r>
              <a:rPr sz="1400" spc="-5" dirty="0">
                <a:latin typeface="Times New Roman"/>
                <a:cs typeface="Times New Roman"/>
              </a:rPr>
              <a:t>under each curve is simply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total 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particles per cubic meter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metal; hence the </a:t>
            </a:r>
            <a:r>
              <a:rPr sz="1400" dirty="0">
                <a:latin typeface="Times New Roman"/>
                <a:cs typeface="Times New Roman"/>
              </a:rPr>
              <a:t>two areas  </a:t>
            </a:r>
            <a:r>
              <a:rPr sz="1400" spc="-5" dirty="0">
                <a:latin typeface="Times New Roman"/>
                <a:cs typeface="Times New Roman"/>
              </a:rPr>
              <a:t>must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equal. Also, the curves for all temperatures </a:t>
            </a:r>
            <a:r>
              <a:rPr sz="1400" i="1" spc="-5" dirty="0">
                <a:latin typeface="Times New Roman"/>
                <a:cs typeface="Times New Roman"/>
              </a:rPr>
              <a:t>f(E,T)=</a:t>
            </a:r>
            <a:r>
              <a:rPr sz="1400" spc="-5" dirty="0">
                <a:latin typeface="Times New Roman"/>
                <a:cs typeface="Times New Roman"/>
              </a:rPr>
              <a:t>½ for E=E</a:t>
            </a:r>
            <a:r>
              <a:rPr sz="1350" spc="-7" baseline="-9259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.  Note that the distribution function changes only </a:t>
            </a:r>
            <a:r>
              <a:rPr sz="1400" dirty="0">
                <a:latin typeface="Times New Roman"/>
                <a:cs typeface="Times New Roman"/>
              </a:rPr>
              <a:t>very </a:t>
            </a:r>
            <a:r>
              <a:rPr sz="1400" spc="-5" dirty="0">
                <a:latin typeface="Times New Roman"/>
                <a:cs typeface="Times New Roman"/>
              </a:rPr>
              <a:t>slightly with  temperature, even though the temperature is 2500°K. Only </a:t>
            </a:r>
            <a:r>
              <a:rPr sz="1400" dirty="0">
                <a:latin typeface="Times New Roman"/>
                <a:cs typeface="Times New Roman"/>
              </a:rPr>
              <a:t>few </a:t>
            </a:r>
            <a:r>
              <a:rPr sz="1400" spc="-5" dirty="0">
                <a:latin typeface="Times New Roman"/>
                <a:cs typeface="Times New Roman"/>
              </a:rPr>
              <a:t>electrons  have </a:t>
            </a:r>
            <a:r>
              <a:rPr sz="1400" dirty="0">
                <a:latin typeface="Times New Roman"/>
                <a:cs typeface="Times New Roman"/>
              </a:rPr>
              <a:t>large </a:t>
            </a:r>
            <a:r>
              <a:rPr sz="1400" spc="-5" dirty="0">
                <a:latin typeface="Times New Roman"/>
                <a:cs typeface="Times New Roman"/>
              </a:rPr>
              <a:t>value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72128" y="4695443"/>
            <a:ext cx="664463" cy="30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87525" y="4661543"/>
            <a:ext cx="4984750" cy="10680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938780">
              <a:lnSpc>
                <a:spcPct val="100000"/>
              </a:lnSpc>
              <a:spcBef>
                <a:spcPts val="130"/>
              </a:spcBef>
            </a:pPr>
            <a:r>
              <a:rPr sz="145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</a:t>
            </a:r>
            <a:r>
              <a:rPr sz="1200" spc="-5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1177290" marR="5080" indent="-1165225">
              <a:lnSpc>
                <a:spcPct val="143700"/>
              </a:lnSpc>
            </a:pPr>
            <a:r>
              <a:rPr sz="1400" b="1" spc="-5" dirty="0">
                <a:latin typeface="Times New Roman"/>
                <a:cs typeface="Times New Roman"/>
              </a:rPr>
              <a:t>Fig 3.2 Fermi-Dirac distribution function </a:t>
            </a:r>
            <a:r>
              <a:rPr sz="1400" b="1" i="1" dirty="0">
                <a:latin typeface="Times New Roman"/>
                <a:cs typeface="Times New Roman"/>
              </a:rPr>
              <a:t>f</a:t>
            </a:r>
            <a:r>
              <a:rPr sz="1400" b="1" dirty="0">
                <a:latin typeface="Times New Roman"/>
                <a:cs typeface="Times New Roman"/>
              </a:rPr>
              <a:t>(E) </a:t>
            </a:r>
            <a:r>
              <a:rPr sz="1400" b="1" spc="-5" dirty="0">
                <a:latin typeface="Times New Roman"/>
                <a:cs typeface="Times New Roman"/>
              </a:rPr>
              <a:t>gives </a:t>
            </a:r>
            <a:r>
              <a:rPr sz="1400" b="1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probability  </a:t>
            </a:r>
            <a:r>
              <a:rPr sz="1400" b="1" dirty="0">
                <a:latin typeface="Times New Roman"/>
                <a:cs typeface="Times New Roman"/>
              </a:rPr>
              <a:t>that a </a:t>
            </a:r>
            <a:r>
              <a:rPr sz="1400" b="1" spc="-5" dirty="0">
                <a:latin typeface="Times New Roman"/>
                <a:cs typeface="Times New Roman"/>
              </a:rPr>
              <a:t>state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energy </a:t>
            </a:r>
            <a:r>
              <a:rPr sz="1400" b="1" dirty="0">
                <a:latin typeface="Times New Roman"/>
                <a:cs typeface="Times New Roman"/>
              </a:rPr>
              <a:t>E </a:t>
            </a:r>
            <a:r>
              <a:rPr sz="1400" b="1" spc="-5" dirty="0">
                <a:latin typeface="Times New Roman"/>
                <a:cs typeface="Times New Roman"/>
              </a:rPr>
              <a:t>is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occupied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79725" y="1113789"/>
            <a:ext cx="40640" cy="2821940"/>
          </a:xfrm>
          <a:custGeom>
            <a:avLst/>
            <a:gdLst/>
            <a:ahLst/>
            <a:cxnLst/>
            <a:rect l="l" t="t" r="r" b="b"/>
            <a:pathLst>
              <a:path w="40639" h="2821940">
                <a:moveTo>
                  <a:pt x="40639" y="0"/>
                </a:moveTo>
                <a:lnTo>
                  <a:pt x="0" y="282194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79725" y="3935729"/>
            <a:ext cx="2954020" cy="56515"/>
          </a:xfrm>
          <a:custGeom>
            <a:avLst/>
            <a:gdLst/>
            <a:ahLst/>
            <a:cxnLst/>
            <a:rect l="l" t="t" r="r" b="b"/>
            <a:pathLst>
              <a:path w="2954020" h="56514">
                <a:moveTo>
                  <a:pt x="0" y="0"/>
                </a:moveTo>
                <a:lnTo>
                  <a:pt x="2954020" y="565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82545" y="2911474"/>
            <a:ext cx="76200" cy="590550"/>
          </a:xfrm>
          <a:custGeom>
            <a:avLst/>
            <a:gdLst/>
            <a:ahLst/>
            <a:cxnLst/>
            <a:rect l="l" t="t" r="r" b="b"/>
            <a:pathLst>
              <a:path w="76200" h="590550">
                <a:moveTo>
                  <a:pt x="42925" y="63500"/>
                </a:moveTo>
                <a:lnTo>
                  <a:pt x="33400" y="63500"/>
                </a:lnTo>
                <a:lnTo>
                  <a:pt x="33400" y="590550"/>
                </a:lnTo>
                <a:lnTo>
                  <a:pt x="42925" y="590550"/>
                </a:lnTo>
                <a:lnTo>
                  <a:pt x="42925" y="63500"/>
                </a:lnTo>
                <a:close/>
              </a:path>
              <a:path w="76200" h="590550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590550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53534" y="4537963"/>
            <a:ext cx="582295" cy="76200"/>
          </a:xfrm>
          <a:custGeom>
            <a:avLst/>
            <a:gdLst/>
            <a:ahLst/>
            <a:cxnLst/>
            <a:rect l="l" t="t" r="r" b="b"/>
            <a:pathLst>
              <a:path w="582295" h="76200">
                <a:moveTo>
                  <a:pt x="506602" y="0"/>
                </a:moveTo>
                <a:lnTo>
                  <a:pt x="506158" y="33359"/>
                </a:lnTo>
                <a:lnTo>
                  <a:pt x="518922" y="33528"/>
                </a:lnTo>
                <a:lnTo>
                  <a:pt x="518794" y="43053"/>
                </a:lnTo>
                <a:lnTo>
                  <a:pt x="506028" y="43053"/>
                </a:lnTo>
                <a:lnTo>
                  <a:pt x="505587" y="76200"/>
                </a:lnTo>
                <a:lnTo>
                  <a:pt x="574151" y="43053"/>
                </a:lnTo>
                <a:lnTo>
                  <a:pt x="518794" y="43053"/>
                </a:lnTo>
                <a:lnTo>
                  <a:pt x="506031" y="42884"/>
                </a:lnTo>
                <a:lnTo>
                  <a:pt x="574500" y="42884"/>
                </a:lnTo>
                <a:lnTo>
                  <a:pt x="582294" y="39116"/>
                </a:lnTo>
                <a:lnTo>
                  <a:pt x="506602" y="0"/>
                </a:lnTo>
                <a:close/>
              </a:path>
              <a:path w="582295" h="76200">
                <a:moveTo>
                  <a:pt x="506158" y="33359"/>
                </a:moveTo>
                <a:lnTo>
                  <a:pt x="506031" y="42884"/>
                </a:lnTo>
                <a:lnTo>
                  <a:pt x="518794" y="43053"/>
                </a:lnTo>
                <a:lnTo>
                  <a:pt x="518922" y="33528"/>
                </a:lnTo>
                <a:lnTo>
                  <a:pt x="506158" y="33359"/>
                </a:lnTo>
                <a:close/>
              </a:path>
              <a:path w="582295" h="76200">
                <a:moveTo>
                  <a:pt x="0" y="26670"/>
                </a:moveTo>
                <a:lnTo>
                  <a:pt x="0" y="36195"/>
                </a:lnTo>
                <a:lnTo>
                  <a:pt x="506031" y="42884"/>
                </a:lnTo>
                <a:lnTo>
                  <a:pt x="506158" y="33359"/>
                </a:lnTo>
                <a:lnTo>
                  <a:pt x="0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87979" y="2535554"/>
            <a:ext cx="2954020" cy="41275"/>
          </a:xfrm>
          <a:custGeom>
            <a:avLst/>
            <a:gdLst/>
            <a:ahLst/>
            <a:cxnLst/>
            <a:rect l="l" t="t" r="r" b="b"/>
            <a:pathLst>
              <a:path w="2954020" h="41275">
                <a:moveTo>
                  <a:pt x="0" y="0"/>
                </a:moveTo>
                <a:lnTo>
                  <a:pt x="2954020" y="412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29584" y="4113275"/>
            <a:ext cx="329184" cy="2301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22675" y="4079375"/>
            <a:ext cx="15938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35" dirty="0">
                <a:latin typeface="Times New Roman"/>
                <a:cs typeface="Times New Roman"/>
              </a:rPr>
              <a:t>½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03932" y="4038599"/>
            <a:ext cx="278892" cy="304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592451" y="4004699"/>
            <a:ext cx="11493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25" dirty="0"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168651" y="3108959"/>
            <a:ext cx="335280" cy="304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293747" y="3084702"/>
            <a:ext cx="1346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66772" y="2414015"/>
            <a:ext cx="416051" cy="304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446147" y="2379734"/>
            <a:ext cx="19748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40" dirty="0">
                <a:latin typeface="Times New Roman"/>
                <a:cs typeface="Times New Roman"/>
              </a:rPr>
              <a:t>E</a:t>
            </a:r>
            <a:r>
              <a:rPr sz="1425" i="1" spc="-120" baseline="-8771" dirty="0">
                <a:latin typeface="Times New Roman"/>
                <a:cs typeface="Times New Roman"/>
              </a:rPr>
              <a:t>F</a:t>
            </a:r>
            <a:endParaRPr sz="1425" baseline="-8771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65657" y="1177289"/>
            <a:ext cx="763905" cy="1332865"/>
          </a:xfrm>
          <a:custGeom>
            <a:avLst/>
            <a:gdLst/>
            <a:ahLst/>
            <a:cxnLst/>
            <a:rect l="l" t="t" r="r" b="b"/>
            <a:pathLst>
              <a:path w="763904" h="1332864">
                <a:moveTo>
                  <a:pt x="808" y="0"/>
                </a:moveTo>
                <a:lnTo>
                  <a:pt x="440" y="57788"/>
                </a:lnTo>
                <a:lnTo>
                  <a:pt x="146" y="115461"/>
                </a:lnTo>
                <a:lnTo>
                  <a:pt x="0" y="172906"/>
                </a:lnTo>
                <a:lnTo>
                  <a:pt x="73" y="230009"/>
                </a:lnTo>
                <a:lnTo>
                  <a:pt x="440" y="286656"/>
                </a:lnTo>
                <a:lnTo>
                  <a:pt x="1173" y="342734"/>
                </a:lnTo>
                <a:lnTo>
                  <a:pt x="2344" y="398129"/>
                </a:lnTo>
                <a:lnTo>
                  <a:pt x="4027" y="452729"/>
                </a:lnTo>
                <a:lnTo>
                  <a:pt x="6294" y="506418"/>
                </a:lnTo>
                <a:lnTo>
                  <a:pt x="9218" y="559085"/>
                </a:lnTo>
                <a:lnTo>
                  <a:pt x="12873" y="610616"/>
                </a:lnTo>
                <a:lnTo>
                  <a:pt x="17330" y="660896"/>
                </a:lnTo>
                <a:lnTo>
                  <a:pt x="22663" y="709812"/>
                </a:lnTo>
                <a:lnTo>
                  <a:pt x="28945" y="757252"/>
                </a:lnTo>
                <a:lnTo>
                  <a:pt x="36248" y="803101"/>
                </a:lnTo>
                <a:lnTo>
                  <a:pt x="44646" y="847246"/>
                </a:lnTo>
                <a:lnTo>
                  <a:pt x="54211" y="889573"/>
                </a:lnTo>
                <a:lnTo>
                  <a:pt x="65016" y="929970"/>
                </a:lnTo>
                <a:lnTo>
                  <a:pt x="77133" y="968321"/>
                </a:lnTo>
                <a:lnTo>
                  <a:pt x="90637" y="1004515"/>
                </a:lnTo>
                <a:lnTo>
                  <a:pt x="122093" y="1069975"/>
                </a:lnTo>
                <a:lnTo>
                  <a:pt x="151004" y="1111496"/>
                </a:lnTo>
                <a:lnTo>
                  <a:pt x="186398" y="1147486"/>
                </a:lnTo>
                <a:lnTo>
                  <a:pt x="227236" y="1178428"/>
                </a:lnTo>
                <a:lnTo>
                  <a:pt x="272479" y="1204810"/>
                </a:lnTo>
                <a:lnTo>
                  <a:pt x="321087" y="1227116"/>
                </a:lnTo>
                <a:lnTo>
                  <a:pt x="372022" y="1245832"/>
                </a:lnTo>
                <a:lnTo>
                  <a:pt x="424245" y="1261444"/>
                </a:lnTo>
                <a:lnTo>
                  <a:pt x="476716" y="1274437"/>
                </a:lnTo>
                <a:lnTo>
                  <a:pt x="528397" y="1285297"/>
                </a:lnTo>
                <a:lnTo>
                  <a:pt x="578248" y="1294511"/>
                </a:lnTo>
                <a:lnTo>
                  <a:pt x="625231" y="1302562"/>
                </a:lnTo>
                <a:lnTo>
                  <a:pt x="668306" y="1309937"/>
                </a:lnTo>
                <a:lnTo>
                  <a:pt x="706435" y="1317123"/>
                </a:lnTo>
                <a:lnTo>
                  <a:pt x="738578" y="1324603"/>
                </a:lnTo>
                <a:lnTo>
                  <a:pt x="763697" y="13328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29354" y="2535554"/>
            <a:ext cx="8255" cy="1400175"/>
          </a:xfrm>
          <a:custGeom>
            <a:avLst/>
            <a:gdLst/>
            <a:ahLst/>
            <a:cxnLst/>
            <a:rect l="l" t="t" r="r" b="b"/>
            <a:pathLst>
              <a:path w="8254" h="1400175">
                <a:moveTo>
                  <a:pt x="8255" y="0"/>
                </a:moveTo>
                <a:lnTo>
                  <a:pt x="0" y="14001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43325" y="2552064"/>
            <a:ext cx="763905" cy="1332865"/>
          </a:xfrm>
          <a:custGeom>
            <a:avLst/>
            <a:gdLst/>
            <a:ahLst/>
            <a:cxnLst/>
            <a:rect l="l" t="t" r="r" b="b"/>
            <a:pathLst>
              <a:path w="763904" h="1332864">
                <a:moveTo>
                  <a:pt x="762888" y="1332865"/>
                </a:moveTo>
                <a:lnTo>
                  <a:pt x="763257" y="1275076"/>
                </a:lnTo>
                <a:lnTo>
                  <a:pt x="763550" y="1217403"/>
                </a:lnTo>
                <a:lnTo>
                  <a:pt x="763697" y="1159958"/>
                </a:lnTo>
                <a:lnTo>
                  <a:pt x="763623" y="1102855"/>
                </a:lnTo>
                <a:lnTo>
                  <a:pt x="763256" y="1046208"/>
                </a:lnTo>
                <a:lnTo>
                  <a:pt x="762524" y="990130"/>
                </a:lnTo>
                <a:lnTo>
                  <a:pt x="761352" y="934735"/>
                </a:lnTo>
                <a:lnTo>
                  <a:pt x="759670" y="880135"/>
                </a:lnTo>
                <a:lnTo>
                  <a:pt x="757402" y="826446"/>
                </a:lnTo>
                <a:lnTo>
                  <a:pt x="754478" y="773779"/>
                </a:lnTo>
                <a:lnTo>
                  <a:pt x="750824" y="722249"/>
                </a:lnTo>
                <a:lnTo>
                  <a:pt x="746366" y="671968"/>
                </a:lnTo>
                <a:lnTo>
                  <a:pt x="741033" y="623052"/>
                </a:lnTo>
                <a:lnTo>
                  <a:pt x="734751" y="575612"/>
                </a:lnTo>
                <a:lnTo>
                  <a:pt x="727448" y="529763"/>
                </a:lnTo>
                <a:lnTo>
                  <a:pt x="719050" y="485618"/>
                </a:lnTo>
                <a:lnTo>
                  <a:pt x="709485" y="443291"/>
                </a:lnTo>
                <a:lnTo>
                  <a:pt x="698680" y="402894"/>
                </a:lnTo>
                <a:lnTo>
                  <a:pt x="686563" y="364543"/>
                </a:lnTo>
                <a:lnTo>
                  <a:pt x="673059" y="328349"/>
                </a:lnTo>
                <a:lnTo>
                  <a:pt x="641603" y="262890"/>
                </a:lnTo>
                <a:lnTo>
                  <a:pt x="612692" y="221368"/>
                </a:lnTo>
                <a:lnTo>
                  <a:pt x="577298" y="185378"/>
                </a:lnTo>
                <a:lnTo>
                  <a:pt x="536460" y="154436"/>
                </a:lnTo>
                <a:lnTo>
                  <a:pt x="491217" y="128054"/>
                </a:lnTo>
                <a:lnTo>
                  <a:pt x="442609" y="105748"/>
                </a:lnTo>
                <a:lnTo>
                  <a:pt x="391674" y="87032"/>
                </a:lnTo>
                <a:lnTo>
                  <a:pt x="339451" y="71420"/>
                </a:lnTo>
                <a:lnTo>
                  <a:pt x="286980" y="58427"/>
                </a:lnTo>
                <a:lnTo>
                  <a:pt x="235299" y="47567"/>
                </a:lnTo>
                <a:lnTo>
                  <a:pt x="185448" y="38353"/>
                </a:lnTo>
                <a:lnTo>
                  <a:pt x="138465" y="30302"/>
                </a:lnTo>
                <a:lnTo>
                  <a:pt x="95390" y="22927"/>
                </a:lnTo>
                <a:lnTo>
                  <a:pt x="57261" y="15741"/>
                </a:lnTo>
                <a:lnTo>
                  <a:pt x="25118" y="8261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302252" y="4152899"/>
            <a:ext cx="329184" cy="2301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441316" y="4118999"/>
            <a:ext cx="114935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25" dirty="0"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11675" y="2535554"/>
            <a:ext cx="635" cy="1456690"/>
          </a:xfrm>
          <a:custGeom>
            <a:avLst/>
            <a:gdLst/>
            <a:ahLst/>
            <a:cxnLst/>
            <a:rect l="l" t="t" r="r" b="b"/>
            <a:pathLst>
              <a:path w="635" h="1456689">
                <a:moveTo>
                  <a:pt x="0" y="1456689"/>
                </a:moveTo>
                <a:lnTo>
                  <a:pt x="63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12110" y="2510154"/>
            <a:ext cx="1599565" cy="41910"/>
          </a:xfrm>
          <a:custGeom>
            <a:avLst/>
            <a:gdLst/>
            <a:ahLst/>
            <a:cxnLst/>
            <a:rect l="l" t="t" r="r" b="b"/>
            <a:pathLst>
              <a:path w="1599564" h="41910">
                <a:moveTo>
                  <a:pt x="0" y="0"/>
                </a:moveTo>
                <a:lnTo>
                  <a:pt x="1599564" y="4190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55009" y="1861184"/>
            <a:ext cx="930275" cy="3962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334639" y="1872242"/>
            <a:ext cx="712470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10" dirty="0">
                <a:latin typeface="Times New Roman"/>
                <a:cs typeface="Times New Roman"/>
              </a:rPr>
              <a:t>T=</a:t>
            </a:r>
            <a:r>
              <a:rPr sz="1450" i="1" spc="-265" dirty="0">
                <a:latin typeface="Times New Roman"/>
                <a:cs typeface="Times New Roman"/>
              </a:rPr>
              <a:t> </a:t>
            </a:r>
            <a:r>
              <a:rPr sz="1450" i="1" spc="-20" dirty="0">
                <a:latin typeface="Times New Roman"/>
                <a:cs typeface="Times New Roman"/>
              </a:rPr>
              <a:t>300°</a:t>
            </a:r>
            <a:r>
              <a:rPr sz="1400" spc="-20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255009" y="2154935"/>
            <a:ext cx="189864" cy="2536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52900" y="1923414"/>
            <a:ext cx="499872" cy="3962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32528" y="1934726"/>
            <a:ext cx="334010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10" dirty="0">
                <a:latin typeface="Times New Roman"/>
                <a:cs typeface="Times New Roman"/>
              </a:rPr>
              <a:t>T=</a:t>
            </a:r>
            <a:r>
              <a:rPr sz="1450" i="1" spc="-270" dirty="0">
                <a:latin typeface="Times New Roman"/>
                <a:cs typeface="Times New Roman"/>
              </a:rPr>
              <a:t> </a:t>
            </a:r>
            <a:r>
              <a:rPr sz="1450" i="1" spc="-25" dirty="0"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264659" y="2214244"/>
            <a:ext cx="76200" cy="2508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61004" y="1177289"/>
            <a:ext cx="782320" cy="1332865"/>
          </a:xfrm>
          <a:custGeom>
            <a:avLst/>
            <a:gdLst/>
            <a:ahLst/>
            <a:cxnLst/>
            <a:rect l="l" t="t" r="r" b="b"/>
            <a:pathLst>
              <a:path w="782320" h="1332864">
                <a:moveTo>
                  <a:pt x="0" y="0"/>
                </a:moveTo>
                <a:lnTo>
                  <a:pt x="5625" y="55754"/>
                </a:lnTo>
                <a:lnTo>
                  <a:pt x="11350" y="111394"/>
                </a:lnTo>
                <a:lnTo>
                  <a:pt x="17274" y="166802"/>
                </a:lnTo>
                <a:lnTo>
                  <a:pt x="23495" y="221863"/>
                </a:lnTo>
                <a:lnTo>
                  <a:pt x="30114" y="276461"/>
                </a:lnTo>
                <a:lnTo>
                  <a:pt x="37229" y="330482"/>
                </a:lnTo>
                <a:lnTo>
                  <a:pt x="44940" y="383808"/>
                </a:lnTo>
                <a:lnTo>
                  <a:pt x="53346" y="436326"/>
                </a:lnTo>
                <a:lnTo>
                  <a:pt x="62547" y="487918"/>
                </a:lnTo>
                <a:lnTo>
                  <a:pt x="72641" y="538469"/>
                </a:lnTo>
                <a:lnTo>
                  <a:pt x="83728" y="587864"/>
                </a:lnTo>
                <a:lnTo>
                  <a:pt x="95908" y="635987"/>
                </a:lnTo>
                <a:lnTo>
                  <a:pt x="109279" y="682723"/>
                </a:lnTo>
                <a:lnTo>
                  <a:pt x="123941" y="727955"/>
                </a:lnTo>
                <a:lnTo>
                  <a:pt x="139993" y="771569"/>
                </a:lnTo>
                <a:lnTo>
                  <a:pt x="157535" y="813448"/>
                </a:lnTo>
                <a:lnTo>
                  <a:pt x="176666" y="853476"/>
                </a:lnTo>
                <a:lnTo>
                  <a:pt x="197484" y="891540"/>
                </a:lnTo>
                <a:lnTo>
                  <a:pt x="226430" y="934967"/>
                </a:lnTo>
                <a:lnTo>
                  <a:pt x="260611" y="976354"/>
                </a:lnTo>
                <a:lnTo>
                  <a:pt x="299151" y="1015710"/>
                </a:lnTo>
                <a:lnTo>
                  <a:pt x="341172" y="1053044"/>
                </a:lnTo>
                <a:lnTo>
                  <a:pt x="385797" y="1088366"/>
                </a:lnTo>
                <a:lnTo>
                  <a:pt x="432150" y="1121684"/>
                </a:lnTo>
                <a:lnTo>
                  <a:pt x="479353" y="1153007"/>
                </a:lnTo>
                <a:lnTo>
                  <a:pt x="526529" y="1182344"/>
                </a:lnTo>
                <a:lnTo>
                  <a:pt x="572800" y="1209705"/>
                </a:lnTo>
                <a:lnTo>
                  <a:pt x="617290" y="1235098"/>
                </a:lnTo>
                <a:lnTo>
                  <a:pt x="659122" y="1258532"/>
                </a:lnTo>
                <a:lnTo>
                  <a:pt x="697417" y="1280017"/>
                </a:lnTo>
                <a:lnTo>
                  <a:pt x="731300" y="1299562"/>
                </a:lnTo>
                <a:lnTo>
                  <a:pt x="759894" y="1317174"/>
                </a:lnTo>
                <a:lnTo>
                  <a:pt x="782319" y="13328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40784" y="2543174"/>
            <a:ext cx="782320" cy="1332865"/>
          </a:xfrm>
          <a:custGeom>
            <a:avLst/>
            <a:gdLst/>
            <a:ahLst/>
            <a:cxnLst/>
            <a:rect l="l" t="t" r="r" b="b"/>
            <a:pathLst>
              <a:path w="782320" h="1332864">
                <a:moveTo>
                  <a:pt x="782319" y="1332864"/>
                </a:moveTo>
                <a:lnTo>
                  <a:pt x="776694" y="1277110"/>
                </a:lnTo>
                <a:lnTo>
                  <a:pt x="770969" y="1221470"/>
                </a:lnTo>
                <a:lnTo>
                  <a:pt x="765045" y="1166062"/>
                </a:lnTo>
                <a:lnTo>
                  <a:pt x="758824" y="1111001"/>
                </a:lnTo>
                <a:lnTo>
                  <a:pt x="752205" y="1056403"/>
                </a:lnTo>
                <a:lnTo>
                  <a:pt x="745090" y="1002382"/>
                </a:lnTo>
                <a:lnTo>
                  <a:pt x="737379" y="949056"/>
                </a:lnTo>
                <a:lnTo>
                  <a:pt x="728973" y="896538"/>
                </a:lnTo>
                <a:lnTo>
                  <a:pt x="719772" y="844946"/>
                </a:lnTo>
                <a:lnTo>
                  <a:pt x="709678" y="794395"/>
                </a:lnTo>
                <a:lnTo>
                  <a:pt x="698591" y="745000"/>
                </a:lnTo>
                <a:lnTo>
                  <a:pt x="686411" y="696877"/>
                </a:lnTo>
                <a:lnTo>
                  <a:pt x="673040" y="650141"/>
                </a:lnTo>
                <a:lnTo>
                  <a:pt x="658378" y="604909"/>
                </a:lnTo>
                <a:lnTo>
                  <a:pt x="642326" y="561295"/>
                </a:lnTo>
                <a:lnTo>
                  <a:pt x="624784" y="519416"/>
                </a:lnTo>
                <a:lnTo>
                  <a:pt x="605653" y="479388"/>
                </a:lnTo>
                <a:lnTo>
                  <a:pt x="584835" y="441325"/>
                </a:lnTo>
                <a:lnTo>
                  <a:pt x="555889" y="397897"/>
                </a:lnTo>
                <a:lnTo>
                  <a:pt x="521708" y="356510"/>
                </a:lnTo>
                <a:lnTo>
                  <a:pt x="483168" y="317154"/>
                </a:lnTo>
                <a:lnTo>
                  <a:pt x="441147" y="279820"/>
                </a:lnTo>
                <a:lnTo>
                  <a:pt x="396522" y="244498"/>
                </a:lnTo>
                <a:lnTo>
                  <a:pt x="350169" y="211180"/>
                </a:lnTo>
                <a:lnTo>
                  <a:pt x="302966" y="179857"/>
                </a:lnTo>
                <a:lnTo>
                  <a:pt x="255790" y="150520"/>
                </a:lnTo>
                <a:lnTo>
                  <a:pt x="209519" y="123159"/>
                </a:lnTo>
                <a:lnTo>
                  <a:pt x="165029" y="97766"/>
                </a:lnTo>
                <a:lnTo>
                  <a:pt x="123197" y="74332"/>
                </a:lnTo>
                <a:lnTo>
                  <a:pt x="84902" y="52847"/>
                </a:lnTo>
                <a:lnTo>
                  <a:pt x="51019" y="33302"/>
                </a:lnTo>
                <a:lnTo>
                  <a:pt x="22425" y="15690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68954" y="1525015"/>
            <a:ext cx="189865" cy="25361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55009" y="1177289"/>
            <a:ext cx="1047750" cy="39624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334639" y="1189490"/>
            <a:ext cx="802640" cy="251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i="1" spc="-110" dirty="0">
                <a:latin typeface="Times New Roman"/>
                <a:cs typeface="Times New Roman"/>
              </a:rPr>
              <a:t>T=</a:t>
            </a:r>
            <a:r>
              <a:rPr sz="1450" i="1" spc="-250" dirty="0">
                <a:latin typeface="Times New Roman"/>
                <a:cs typeface="Times New Roman"/>
              </a:rPr>
              <a:t> </a:t>
            </a:r>
            <a:r>
              <a:rPr sz="1450" i="1" spc="-25" dirty="0">
                <a:latin typeface="Times New Roman"/>
                <a:cs typeface="Times New Roman"/>
              </a:rPr>
              <a:t>2500°</a:t>
            </a:r>
            <a:r>
              <a:rPr sz="1400" spc="-25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1032</Words>
  <Application>Microsoft Office PowerPoint</Application>
  <PresentationFormat>Custom</PresentationFormat>
  <Paragraphs>327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MT Extra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2019-01-20T16:36:36Z</dcterms:created>
  <dcterms:modified xsi:type="dcterms:W3CDTF">2019-01-20T16:37:25Z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2019-01-20T00:00:00Z</vt:filetime>
  </property>
</Properties>
</file>