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2328" y="4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244082" y="9885509"/>
            <a:ext cx="2032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25400">
              <a:lnSpc>
                <a:spcPts val="141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2236063"/>
            <a:ext cx="4915535" cy="63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5400">
              <a:lnSpc>
                <a:spcPct val="1436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where </a:t>
            </a:r>
            <a:r>
              <a:rPr sz="1400" i="1" spc="-5" dirty="0">
                <a:latin typeface="Times New Roman"/>
                <a:cs typeface="Times New Roman"/>
              </a:rPr>
              <a:t>K</a:t>
            </a:r>
            <a:r>
              <a:rPr sz="1350" spc="-7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is a </a:t>
            </a:r>
            <a:r>
              <a:rPr sz="1400" spc="-5" dirty="0">
                <a:latin typeface="Times New Roman"/>
                <a:cs typeface="Times New Roman"/>
              </a:rPr>
              <a:t>constant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integration whose </a:t>
            </a:r>
            <a:r>
              <a:rPr sz="1400" dirty="0">
                <a:latin typeface="Times New Roman"/>
                <a:cs typeface="Times New Roman"/>
              </a:rPr>
              <a:t>value </a:t>
            </a:r>
            <a:r>
              <a:rPr sz="1400" spc="-5" dirty="0">
                <a:latin typeface="Times New Roman"/>
                <a:cs typeface="Times New Roman"/>
              </a:rPr>
              <a:t>can </a:t>
            </a:r>
            <a:r>
              <a:rPr sz="1400" dirty="0">
                <a:latin typeface="Times New Roman"/>
                <a:cs typeface="Times New Roman"/>
              </a:rPr>
              <a:t>be </a:t>
            </a:r>
            <a:r>
              <a:rPr sz="1400" spc="-5" dirty="0">
                <a:latin typeface="Times New Roman"/>
                <a:cs typeface="Times New Roman"/>
              </a:rPr>
              <a:t>found </a:t>
            </a:r>
            <a:r>
              <a:rPr sz="1400" spc="-10" dirty="0">
                <a:latin typeface="Times New Roman"/>
                <a:cs typeface="Times New Roman"/>
              </a:rPr>
              <a:t>from  </a:t>
            </a:r>
            <a:r>
              <a:rPr sz="1400" spc="-5" dirty="0">
                <a:latin typeface="Times New Roman"/>
                <a:cs typeface="Times New Roman"/>
              </a:rPr>
              <a:t>known initial </a:t>
            </a:r>
            <a:r>
              <a:rPr sz="1400" spc="-10" dirty="0">
                <a:latin typeface="Times New Roman"/>
                <a:cs typeface="Times New Roman"/>
              </a:rPr>
              <a:t>conditions; </a:t>
            </a:r>
            <a:r>
              <a:rPr sz="1400" spc="-5" dirty="0">
                <a:latin typeface="Times New Roman"/>
                <a:cs typeface="Times New Roman"/>
              </a:rPr>
              <a:t>t=0, </a:t>
            </a:r>
            <a:r>
              <a:rPr sz="1400" i="1" spc="-5" dirty="0">
                <a:latin typeface="Times New Roman"/>
                <a:cs typeface="Times New Roman"/>
              </a:rPr>
              <a:t>v</a:t>
            </a:r>
            <a:r>
              <a:rPr sz="1400" spc="-5" dirty="0">
                <a:latin typeface="Times New Roman"/>
                <a:cs typeface="Times New Roman"/>
              </a:rPr>
              <a:t>=1.5×10</a:t>
            </a:r>
            <a:r>
              <a:rPr sz="1350" spc="-7" baseline="30864" dirty="0">
                <a:latin typeface="Times New Roman"/>
                <a:cs typeface="Times New Roman"/>
              </a:rPr>
              <a:t>6</a:t>
            </a:r>
            <a:r>
              <a:rPr sz="1350" spc="217" baseline="3086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m/s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93363" y="2941066"/>
            <a:ext cx="1576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1.5×10</a:t>
            </a:r>
            <a:r>
              <a:rPr sz="1350" spc="-7" baseline="30864" dirty="0">
                <a:latin typeface="Times New Roman"/>
                <a:cs typeface="Times New Roman"/>
              </a:rPr>
              <a:t>6</a:t>
            </a:r>
            <a:r>
              <a:rPr sz="1400" spc="-5" dirty="0">
                <a:latin typeface="Times New Roman"/>
                <a:cs typeface="Times New Roman"/>
              </a:rPr>
              <a:t>=-1.4×10</a:t>
            </a:r>
            <a:r>
              <a:rPr sz="1350" spc="-7" baseline="30864" dirty="0">
                <a:latin typeface="Times New Roman"/>
                <a:cs typeface="Times New Roman"/>
              </a:rPr>
              <a:t>7</a:t>
            </a:r>
            <a:r>
              <a:rPr sz="1400" spc="-5" dirty="0">
                <a:latin typeface="Times New Roman"/>
                <a:cs typeface="Times New Roman"/>
              </a:rPr>
              <a:t>+</a:t>
            </a:r>
            <a:r>
              <a:rPr sz="1400" i="1" spc="-5" dirty="0">
                <a:latin typeface="Times New Roman"/>
                <a:cs typeface="Times New Roman"/>
              </a:rPr>
              <a:t>K</a:t>
            </a:r>
            <a:r>
              <a:rPr sz="1350" i="1" spc="-7" baseline="-9259" dirty="0">
                <a:latin typeface="Times New Roman"/>
                <a:cs typeface="Times New Roman"/>
              </a:rPr>
              <a:t>1</a:t>
            </a:r>
            <a:endParaRPr sz="1350" baseline="-9259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54988" y="2848330"/>
            <a:ext cx="2352040" cy="946785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35"/>
              </a:spcBef>
            </a:pPr>
            <a:r>
              <a:rPr sz="1400" spc="-5" dirty="0">
                <a:latin typeface="Times New Roman"/>
                <a:cs typeface="Times New Roman"/>
              </a:rPr>
              <a:t>Substituting these </a:t>
            </a:r>
            <a:r>
              <a:rPr sz="1400" dirty="0">
                <a:latin typeface="Times New Roman"/>
                <a:cs typeface="Times New Roman"/>
              </a:rPr>
              <a:t>values, </a:t>
            </a:r>
            <a:r>
              <a:rPr sz="1400" spc="-5" dirty="0">
                <a:latin typeface="Times New Roman"/>
                <a:cs typeface="Times New Roman"/>
              </a:rPr>
              <a:t>we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5"/>
              </a:spcBef>
            </a:pPr>
            <a:r>
              <a:rPr sz="1400" i="1" spc="-5" dirty="0">
                <a:latin typeface="Times New Roman"/>
                <a:cs typeface="Times New Roman"/>
              </a:rPr>
              <a:t>K</a:t>
            </a:r>
            <a:r>
              <a:rPr sz="1350" i="1" spc="-7" baseline="-9259" dirty="0">
                <a:latin typeface="Times New Roman"/>
                <a:cs typeface="Times New Roman"/>
              </a:rPr>
              <a:t>1</a:t>
            </a:r>
            <a:r>
              <a:rPr sz="1400" spc="-5" dirty="0">
                <a:latin typeface="Times New Roman"/>
                <a:cs typeface="Times New Roman"/>
              </a:rPr>
              <a:t>=1.55×10</a:t>
            </a:r>
            <a:r>
              <a:rPr sz="1350" spc="-7" baseline="30864" dirty="0">
                <a:latin typeface="Times New Roman"/>
                <a:cs typeface="Times New Roman"/>
              </a:rPr>
              <a:t>7</a:t>
            </a:r>
            <a:r>
              <a:rPr sz="1400" spc="-5" dirty="0">
                <a:latin typeface="Times New Roman"/>
                <a:cs typeface="Times New Roman"/>
              </a:rPr>
              <a:t>m/s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400" spc="-5" dirty="0">
                <a:latin typeface="Times New Roman"/>
                <a:cs typeface="Times New Roman"/>
              </a:rPr>
              <a:t>Putting this value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i="1" dirty="0">
                <a:latin typeface="Times New Roman"/>
                <a:cs typeface="Times New Roman"/>
              </a:rPr>
              <a:t>K</a:t>
            </a:r>
            <a:r>
              <a:rPr sz="1350" i="1" baseline="-9259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we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54988" y="1247901"/>
            <a:ext cx="5213350" cy="678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Integrating both sides, we </a:t>
            </a:r>
            <a:r>
              <a:rPr sz="1400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50">
              <a:latin typeface="Times New Roman"/>
              <a:cs typeface="Times New Roman"/>
            </a:endParaRPr>
          </a:p>
          <a:p>
            <a:pPr marL="2328545">
              <a:lnSpc>
                <a:spcPct val="100000"/>
              </a:lnSpc>
            </a:pP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209" baseline="-8417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dv</a:t>
            </a:r>
            <a:r>
              <a:rPr sz="1650" i="1" spc="-10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3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8.8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13</a:t>
            </a:r>
            <a:r>
              <a:rPr sz="1425" spc="-104" baseline="43859" dirty="0">
                <a:latin typeface="Times New Roman"/>
                <a:cs typeface="Times New Roman"/>
              </a:rPr>
              <a:t> </a:t>
            </a: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284" baseline="-8417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sin(6.28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72" baseline="43859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t</a:t>
            </a:r>
            <a:r>
              <a:rPr sz="1650" spc="55" dirty="0">
                <a:latin typeface="Times New Roman"/>
                <a:cs typeface="Times New Roman"/>
              </a:rPr>
              <a:t>)</a:t>
            </a:r>
            <a:r>
              <a:rPr sz="1650" i="1" spc="55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63193" y="2180057"/>
            <a:ext cx="9017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spc="30" dirty="0">
                <a:latin typeface="Times New Roman"/>
                <a:cs typeface="Times New Roman"/>
              </a:rPr>
              <a:t>1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64627" y="2041053"/>
            <a:ext cx="2927350" cy="2762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35" dirty="0">
                <a:latin typeface="Times New Roman"/>
                <a:cs typeface="Times New Roman"/>
              </a:rPr>
              <a:t>v</a:t>
            </a:r>
            <a:r>
              <a:rPr sz="1650" i="1" spc="-1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-2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</a:t>
            </a:r>
            <a:r>
              <a:rPr sz="1650" spc="30" dirty="0">
                <a:latin typeface="Times New Roman"/>
                <a:cs typeface="Times New Roman"/>
              </a:rPr>
              <a:t>1.4</a:t>
            </a:r>
            <a:r>
              <a:rPr sz="1650" spc="-250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7</a:t>
            </a:r>
            <a:r>
              <a:rPr sz="1425" spc="165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cos(6.28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35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r>
              <a:rPr sz="1650" spc="-12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Symbol"/>
                <a:cs typeface="Symbol"/>
              </a:rPr>
              <a:t></a:t>
            </a:r>
            <a:r>
              <a:rPr sz="1650" spc="-40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K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25611" y="4754528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4">
                <a:moveTo>
                  <a:pt x="0" y="0"/>
                </a:moveTo>
                <a:lnTo>
                  <a:pt x="234092" y="0"/>
                </a:lnTo>
              </a:path>
            </a:pathLst>
          </a:custGeom>
          <a:ln w="8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29080" y="3975263"/>
            <a:ext cx="5251450" cy="5732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8715">
              <a:lnSpc>
                <a:spcPct val="100000"/>
              </a:lnSpc>
              <a:spcBef>
                <a:spcPts val="95"/>
              </a:spcBef>
            </a:pPr>
            <a:r>
              <a:rPr sz="1650" i="1" spc="40" dirty="0">
                <a:latin typeface="Times New Roman"/>
                <a:cs typeface="Times New Roman"/>
              </a:rPr>
              <a:t>v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229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1.55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Times New Roman"/>
                <a:cs typeface="Times New Roman"/>
              </a:rPr>
              <a:t>7</a:t>
            </a:r>
            <a:r>
              <a:rPr sz="1425" spc="345" baseline="43859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Symbol"/>
                <a:cs typeface="Symbol"/>
              </a:rPr>
              <a:t></a:t>
            </a:r>
            <a:r>
              <a:rPr sz="1650" spc="60" dirty="0">
                <a:latin typeface="Times New Roman"/>
                <a:cs typeface="Times New Roman"/>
              </a:rPr>
              <a:t>1.4</a:t>
            </a:r>
            <a:r>
              <a:rPr sz="1650" spc="-24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7</a:t>
            </a:r>
            <a:r>
              <a:rPr sz="1425" spc="202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cos(6.28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57" baseline="43859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t</a:t>
            </a:r>
            <a:r>
              <a:rPr sz="1650" spc="7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50">
              <a:latin typeface="Times New Roman"/>
              <a:cs typeface="Times New Roman"/>
            </a:endParaRPr>
          </a:p>
          <a:p>
            <a:pPr marR="17145" algn="ctr">
              <a:lnSpc>
                <a:spcPts val="1639"/>
              </a:lnSpc>
            </a:pPr>
            <a:r>
              <a:rPr sz="1650" i="1" spc="25" dirty="0">
                <a:latin typeface="Times New Roman"/>
                <a:cs typeface="Times New Roman"/>
              </a:rPr>
              <a:t>v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2475" i="1" spc="82" baseline="35353" dirty="0">
                <a:latin typeface="Times New Roman"/>
                <a:cs typeface="Times New Roman"/>
              </a:rPr>
              <a:t>dx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spc="60" dirty="0">
                <a:latin typeface="Times New Roman"/>
                <a:cs typeface="Times New Roman"/>
              </a:rPr>
              <a:t>1.55</a:t>
            </a:r>
            <a:r>
              <a:rPr sz="1650" spc="60" dirty="0">
                <a:latin typeface="Symbol"/>
                <a:cs typeface="Symbol"/>
              </a:rPr>
              <a:t></a:t>
            </a:r>
            <a:r>
              <a:rPr sz="1650" spc="60" dirty="0">
                <a:latin typeface="Times New Roman"/>
                <a:cs typeface="Times New Roman"/>
              </a:rPr>
              <a:t>10</a:t>
            </a:r>
            <a:r>
              <a:rPr sz="1425" spc="89" baseline="43859" dirty="0">
                <a:latin typeface="Times New Roman"/>
                <a:cs typeface="Times New Roman"/>
              </a:rPr>
              <a:t>7 </a:t>
            </a:r>
            <a:r>
              <a:rPr sz="1650" spc="55" dirty="0">
                <a:latin typeface="Symbol"/>
                <a:cs typeface="Symbol"/>
              </a:rPr>
              <a:t></a:t>
            </a:r>
            <a:r>
              <a:rPr sz="1650" spc="55" dirty="0">
                <a:latin typeface="Times New Roman"/>
                <a:cs typeface="Times New Roman"/>
              </a:rPr>
              <a:t>1.4</a:t>
            </a:r>
            <a:r>
              <a:rPr sz="1650" spc="-31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Symbol"/>
                <a:cs typeface="Symbol"/>
              </a:rPr>
              <a:t></a:t>
            </a:r>
            <a:r>
              <a:rPr sz="1650" spc="55" dirty="0">
                <a:latin typeface="Times New Roman"/>
                <a:cs typeface="Times New Roman"/>
              </a:rPr>
              <a:t>10</a:t>
            </a:r>
            <a:r>
              <a:rPr sz="1425" spc="82" baseline="43859" dirty="0">
                <a:latin typeface="Times New Roman"/>
                <a:cs typeface="Times New Roman"/>
              </a:rPr>
              <a:t>7 </a:t>
            </a:r>
            <a:r>
              <a:rPr sz="1650" spc="50" dirty="0">
                <a:latin typeface="Times New Roman"/>
                <a:cs typeface="Times New Roman"/>
              </a:rPr>
              <a:t>cos(6.28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 </a:t>
            </a:r>
            <a:r>
              <a:rPr sz="1650" i="1" spc="70" dirty="0">
                <a:latin typeface="Times New Roman"/>
                <a:cs typeface="Times New Roman"/>
              </a:rPr>
              <a:t>t</a:t>
            </a:r>
            <a:r>
              <a:rPr sz="1650" spc="70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 marR="3008630" algn="ctr">
              <a:lnSpc>
                <a:spcPts val="1620"/>
              </a:lnSpc>
            </a:pPr>
            <a:r>
              <a:rPr sz="1650" i="1" spc="80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  <a:p>
            <a:pPr marL="38100">
              <a:lnSpc>
                <a:spcPts val="1664"/>
              </a:lnSpc>
            </a:pPr>
            <a:r>
              <a:rPr sz="1400" spc="-5" dirty="0">
                <a:latin typeface="Times New Roman"/>
                <a:cs typeface="Times New Roman"/>
              </a:rPr>
              <a:t>Integrating both sides, we </a:t>
            </a:r>
            <a:r>
              <a:rPr sz="1400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600">
              <a:latin typeface="Times New Roman"/>
              <a:cs typeface="Times New Roman"/>
            </a:endParaRPr>
          </a:p>
          <a:p>
            <a:pPr marL="69850">
              <a:lnSpc>
                <a:spcPct val="100000"/>
              </a:lnSpc>
            </a:pP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187" baseline="-8417" dirty="0">
                <a:latin typeface="Times New Roman"/>
                <a:cs typeface="Times New Roman"/>
              </a:rPr>
              <a:t> </a:t>
            </a:r>
            <a:r>
              <a:rPr sz="1650" i="1" spc="90" dirty="0">
                <a:latin typeface="Times New Roman"/>
                <a:cs typeface="Times New Roman"/>
              </a:rPr>
              <a:t>d</a:t>
            </a:r>
            <a:r>
              <a:rPr sz="1650" i="1" spc="40" dirty="0">
                <a:latin typeface="Times New Roman"/>
                <a:cs typeface="Times New Roman"/>
              </a:rPr>
              <a:t>x</a:t>
            </a:r>
            <a:r>
              <a:rPr sz="1650" i="1" spc="-8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5" dirty="0">
                <a:latin typeface="Times New Roman"/>
                <a:cs typeface="Times New Roman"/>
              </a:rPr>
              <a:t> </a:t>
            </a:r>
            <a:r>
              <a:rPr sz="2475" spc="37" baseline="-8417" dirty="0">
                <a:latin typeface="Symbol"/>
                <a:cs typeface="Symbol"/>
              </a:rPr>
              <a:t></a:t>
            </a:r>
            <a:r>
              <a:rPr sz="2475" spc="-225" baseline="-8417" dirty="0">
                <a:latin typeface="Times New Roman"/>
                <a:cs typeface="Times New Roman"/>
              </a:rPr>
              <a:t> </a:t>
            </a:r>
            <a:r>
              <a:rPr sz="2600" spc="-600" dirty="0">
                <a:latin typeface="Symbol"/>
                <a:cs typeface="Symbol"/>
              </a:rPr>
              <a:t></a:t>
            </a:r>
            <a:r>
              <a:rPr sz="1650" spc="30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5</a:t>
            </a:r>
            <a:r>
              <a:rPr sz="1650" spc="125" dirty="0">
                <a:latin typeface="Times New Roman"/>
                <a:cs typeface="Times New Roman"/>
              </a:rPr>
              <a:t>5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7</a:t>
            </a:r>
            <a:r>
              <a:rPr sz="1425" baseline="43859" dirty="0">
                <a:latin typeface="Times New Roman"/>
                <a:cs typeface="Times New Roman"/>
              </a:rPr>
              <a:t> </a:t>
            </a:r>
            <a:r>
              <a:rPr sz="1425" spc="-15" baseline="43859" dirty="0">
                <a:latin typeface="Times New Roman"/>
                <a:cs typeface="Times New Roman"/>
              </a:rPr>
              <a:t> </a:t>
            </a:r>
            <a:r>
              <a:rPr sz="1650" spc="165" dirty="0">
                <a:latin typeface="Symbol"/>
                <a:cs typeface="Symbol"/>
              </a:rPr>
              <a:t></a:t>
            </a:r>
            <a:r>
              <a:rPr sz="1650" spc="25" dirty="0">
                <a:latin typeface="Times New Roman"/>
                <a:cs typeface="Times New Roman"/>
              </a:rPr>
              <a:t>1</a:t>
            </a:r>
            <a:r>
              <a:rPr sz="1650" spc="10" dirty="0">
                <a:latin typeface="Times New Roman"/>
                <a:cs typeface="Times New Roman"/>
              </a:rPr>
              <a:t>.</a:t>
            </a:r>
            <a:r>
              <a:rPr sz="1650" spc="45" dirty="0">
                <a:latin typeface="Times New Roman"/>
                <a:cs typeface="Times New Roman"/>
              </a:rPr>
              <a:t>4</a:t>
            </a:r>
            <a:r>
              <a:rPr sz="1650" spc="-240" dirty="0">
                <a:latin typeface="Times New Roman"/>
                <a:cs typeface="Times New Roman"/>
              </a:rPr>
              <a:t> 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5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7</a:t>
            </a:r>
            <a:r>
              <a:rPr sz="1425" baseline="43859" dirty="0">
                <a:latin typeface="Times New Roman"/>
                <a:cs typeface="Times New Roman"/>
              </a:rPr>
              <a:t> </a:t>
            </a:r>
            <a:r>
              <a:rPr sz="1425" spc="-150" baseline="43859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Times New Roman"/>
                <a:cs typeface="Times New Roman"/>
              </a:rPr>
              <a:t>c</a:t>
            </a:r>
            <a:r>
              <a:rPr sz="1650" spc="90" dirty="0">
                <a:latin typeface="Times New Roman"/>
                <a:cs typeface="Times New Roman"/>
              </a:rPr>
              <a:t>o</a:t>
            </a:r>
            <a:r>
              <a:rPr sz="1650" spc="65" dirty="0">
                <a:latin typeface="Times New Roman"/>
                <a:cs typeface="Times New Roman"/>
              </a:rPr>
              <a:t>s</a:t>
            </a:r>
            <a:r>
              <a:rPr sz="1650" spc="-140" dirty="0">
                <a:latin typeface="Times New Roman"/>
                <a:cs typeface="Times New Roman"/>
              </a:rPr>
              <a:t>(</a:t>
            </a:r>
            <a:r>
              <a:rPr sz="1650" spc="25" dirty="0">
                <a:latin typeface="Times New Roman"/>
                <a:cs typeface="Times New Roman"/>
              </a:rPr>
              <a:t>6</a:t>
            </a:r>
            <a:r>
              <a:rPr sz="1650" spc="15" dirty="0">
                <a:latin typeface="Times New Roman"/>
                <a:cs typeface="Times New Roman"/>
              </a:rPr>
              <a:t>.</a:t>
            </a:r>
            <a:r>
              <a:rPr sz="1650" spc="90" dirty="0">
                <a:latin typeface="Times New Roman"/>
                <a:cs typeface="Times New Roman"/>
              </a:rPr>
              <a:t>2</a:t>
            </a:r>
            <a:r>
              <a:rPr sz="1650" spc="125" dirty="0">
                <a:latin typeface="Times New Roman"/>
                <a:cs typeface="Times New Roman"/>
              </a:rPr>
              <a:t>8</a:t>
            </a:r>
            <a:r>
              <a:rPr sz="1650" spc="110" dirty="0">
                <a:latin typeface="Symbol"/>
                <a:cs typeface="Symbol"/>
              </a:rPr>
              <a:t></a:t>
            </a:r>
            <a:r>
              <a:rPr sz="1650" spc="90" dirty="0">
                <a:latin typeface="Times New Roman"/>
                <a:cs typeface="Times New Roman"/>
              </a:rPr>
              <a:t>1</a:t>
            </a:r>
            <a:r>
              <a:rPr sz="1650" spc="-10" dirty="0">
                <a:latin typeface="Times New Roman"/>
                <a:cs typeface="Times New Roman"/>
              </a:rPr>
              <a:t>0</a:t>
            </a:r>
            <a:r>
              <a:rPr sz="1425" spc="44" baseline="43859" dirty="0">
                <a:latin typeface="Times New Roman"/>
                <a:cs typeface="Times New Roman"/>
              </a:rPr>
              <a:t>6</a:t>
            </a:r>
            <a:r>
              <a:rPr sz="1425" spc="-165" baseline="43859" dirty="0">
                <a:latin typeface="Times New Roman"/>
                <a:cs typeface="Times New Roman"/>
              </a:rPr>
              <a:t> </a:t>
            </a:r>
            <a:r>
              <a:rPr sz="1650" i="1" spc="125" dirty="0">
                <a:latin typeface="Times New Roman"/>
                <a:cs typeface="Times New Roman"/>
              </a:rPr>
              <a:t>t</a:t>
            </a:r>
            <a:r>
              <a:rPr sz="1650" spc="90" dirty="0">
                <a:latin typeface="Times New Roman"/>
                <a:cs typeface="Times New Roman"/>
              </a:rPr>
              <a:t>)</a:t>
            </a:r>
            <a:r>
              <a:rPr sz="2600" spc="-465" dirty="0">
                <a:latin typeface="Symbol"/>
                <a:cs typeface="Symbol"/>
              </a:rPr>
              <a:t></a:t>
            </a:r>
            <a:r>
              <a:rPr sz="1650" i="1" spc="80" dirty="0">
                <a:latin typeface="Times New Roman"/>
                <a:cs typeface="Times New Roman"/>
              </a:rPr>
              <a:t>dt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200">
              <a:latin typeface="Times New Roman"/>
              <a:cs typeface="Times New Roman"/>
            </a:endParaRPr>
          </a:p>
          <a:p>
            <a:pPr marR="1016000" algn="ctr">
              <a:lnSpc>
                <a:spcPts val="1650"/>
              </a:lnSpc>
            </a:pPr>
            <a:r>
              <a:rPr sz="1600" i="1" spc="50" dirty="0">
                <a:latin typeface="Times New Roman"/>
                <a:cs typeface="Times New Roman"/>
              </a:rPr>
              <a:t>x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Symbol"/>
                <a:cs typeface="Symbol"/>
              </a:rPr>
              <a:t></a:t>
            </a:r>
            <a:r>
              <a:rPr sz="1600" spc="-204" dirty="0">
                <a:latin typeface="Times New Roman"/>
                <a:cs typeface="Times New Roman"/>
              </a:rPr>
              <a:t> </a:t>
            </a:r>
            <a:r>
              <a:rPr sz="1600" spc="80" dirty="0">
                <a:latin typeface="Times New Roman"/>
                <a:cs typeface="Times New Roman"/>
              </a:rPr>
              <a:t>1.55</a:t>
            </a:r>
            <a:r>
              <a:rPr sz="1600" spc="80" dirty="0">
                <a:latin typeface="Symbol"/>
                <a:cs typeface="Symbol"/>
              </a:rPr>
              <a:t></a:t>
            </a:r>
            <a:r>
              <a:rPr sz="1600" spc="80" dirty="0">
                <a:latin typeface="Times New Roman"/>
                <a:cs typeface="Times New Roman"/>
              </a:rPr>
              <a:t>10</a:t>
            </a:r>
            <a:r>
              <a:rPr sz="1425" spc="120" baseline="43859" dirty="0">
                <a:latin typeface="Times New Roman"/>
                <a:cs typeface="Times New Roman"/>
              </a:rPr>
              <a:t>7</a:t>
            </a:r>
            <a:r>
              <a:rPr sz="1425" spc="-127" baseline="43859" dirty="0">
                <a:latin typeface="Times New Roman"/>
                <a:cs typeface="Times New Roman"/>
              </a:rPr>
              <a:t> </a:t>
            </a:r>
            <a:r>
              <a:rPr sz="1600" i="1" spc="30" dirty="0">
                <a:latin typeface="Times New Roman"/>
                <a:cs typeface="Times New Roman"/>
              </a:rPr>
              <a:t>t</a:t>
            </a:r>
            <a:r>
              <a:rPr sz="1600" i="1" spc="5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Symbol"/>
                <a:cs typeface="Symbol"/>
              </a:rPr>
              <a:t>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75" dirty="0">
                <a:latin typeface="Times New Roman"/>
                <a:cs typeface="Times New Roman"/>
              </a:rPr>
              <a:t>2.229sin(6.28</a:t>
            </a:r>
            <a:r>
              <a:rPr sz="1600" spc="75" dirty="0">
                <a:latin typeface="Symbol"/>
                <a:cs typeface="Symbol"/>
              </a:rPr>
              <a:t></a:t>
            </a:r>
            <a:r>
              <a:rPr sz="1600" spc="75" dirty="0">
                <a:latin typeface="Times New Roman"/>
                <a:cs typeface="Times New Roman"/>
              </a:rPr>
              <a:t>10</a:t>
            </a:r>
            <a:r>
              <a:rPr sz="1425" spc="112" baseline="43859" dirty="0">
                <a:latin typeface="Times New Roman"/>
                <a:cs typeface="Times New Roman"/>
              </a:rPr>
              <a:t>6</a:t>
            </a:r>
            <a:r>
              <a:rPr sz="1425" spc="-150" baseline="43859" dirty="0">
                <a:latin typeface="Times New Roman"/>
                <a:cs typeface="Times New Roman"/>
              </a:rPr>
              <a:t> </a:t>
            </a:r>
            <a:r>
              <a:rPr sz="1600" i="1" spc="90" dirty="0">
                <a:latin typeface="Times New Roman"/>
                <a:cs typeface="Times New Roman"/>
              </a:rPr>
              <a:t>t</a:t>
            </a:r>
            <a:r>
              <a:rPr sz="1600" spc="90" dirty="0">
                <a:latin typeface="Times New Roman"/>
                <a:cs typeface="Times New Roman"/>
              </a:rPr>
              <a:t>)</a:t>
            </a:r>
            <a:r>
              <a:rPr sz="1600" spc="-90" dirty="0">
                <a:latin typeface="Times New Roman"/>
                <a:cs typeface="Times New Roman"/>
              </a:rPr>
              <a:t> </a:t>
            </a:r>
            <a:r>
              <a:rPr sz="1600" spc="60" dirty="0">
                <a:latin typeface="Symbol"/>
                <a:cs typeface="Symbol"/>
              </a:rPr>
              <a:t>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i="1" spc="75" dirty="0">
                <a:latin typeface="Times New Roman"/>
                <a:cs typeface="Times New Roman"/>
              </a:rPr>
              <a:t>K</a:t>
            </a:r>
            <a:endParaRPr sz="1600">
              <a:latin typeface="Times New Roman"/>
              <a:cs typeface="Times New Roman"/>
            </a:endParaRPr>
          </a:p>
          <a:p>
            <a:pPr marR="1261110" algn="r">
              <a:lnSpc>
                <a:spcPts val="869"/>
              </a:lnSpc>
            </a:pPr>
            <a:r>
              <a:rPr sz="950" spc="25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  <a:p>
            <a:pPr marL="38100" marR="4101465">
              <a:lnSpc>
                <a:spcPct val="167900"/>
              </a:lnSpc>
              <a:spcBef>
                <a:spcPts val="60"/>
              </a:spcBef>
            </a:pPr>
            <a:r>
              <a:rPr sz="1400" spc="-5" dirty="0">
                <a:latin typeface="Times New Roman"/>
                <a:cs typeface="Times New Roman"/>
              </a:rPr>
              <a:t>When </a:t>
            </a:r>
            <a:r>
              <a:rPr sz="1400" i="1" spc="-5" dirty="0">
                <a:latin typeface="Times New Roman"/>
                <a:cs typeface="Times New Roman"/>
              </a:rPr>
              <a:t>t=0,</a:t>
            </a:r>
            <a:r>
              <a:rPr sz="1400" i="1" spc="-6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x=0  </a:t>
            </a:r>
            <a:r>
              <a:rPr sz="1400" i="1" spc="-10" dirty="0">
                <a:latin typeface="Times New Roman"/>
                <a:cs typeface="Times New Roman"/>
              </a:rPr>
              <a:t>K</a:t>
            </a:r>
            <a:r>
              <a:rPr sz="1350" i="1" spc="-15" baseline="-9259" dirty="0">
                <a:latin typeface="Times New Roman"/>
                <a:cs typeface="Times New Roman"/>
              </a:rPr>
              <a:t>2</a:t>
            </a:r>
            <a:r>
              <a:rPr sz="1400" i="1" spc="-10" dirty="0">
                <a:latin typeface="Times New Roman"/>
                <a:cs typeface="Times New Roman"/>
              </a:rPr>
              <a:t>=0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50">
              <a:latin typeface="Times New Roman"/>
              <a:cs typeface="Times New Roman"/>
            </a:endParaRPr>
          </a:p>
          <a:p>
            <a:pPr marR="898525" algn="ctr">
              <a:lnSpc>
                <a:spcPct val="100000"/>
              </a:lnSpc>
              <a:spcBef>
                <a:spcPts val="5"/>
              </a:spcBef>
            </a:pPr>
            <a:r>
              <a:rPr sz="1650" i="1" spc="55" dirty="0">
                <a:latin typeface="Times New Roman"/>
                <a:cs typeface="Times New Roman"/>
              </a:rPr>
              <a:t>x</a:t>
            </a:r>
            <a:r>
              <a:rPr sz="1650" i="1" spc="-40" dirty="0">
                <a:latin typeface="Times New Roman"/>
                <a:cs typeface="Times New Roman"/>
              </a:rPr>
              <a:t> </a:t>
            </a:r>
            <a:r>
              <a:rPr sz="1650" spc="80" dirty="0">
                <a:latin typeface="Symbol"/>
                <a:cs typeface="Symbol"/>
              </a:rPr>
              <a:t></a:t>
            </a:r>
            <a:r>
              <a:rPr sz="1650" spc="80" dirty="0">
                <a:latin typeface="Times New Roman"/>
                <a:cs typeface="Times New Roman"/>
              </a:rPr>
              <a:t>1.55</a:t>
            </a:r>
            <a:r>
              <a:rPr sz="1650" spc="80" dirty="0">
                <a:latin typeface="Symbol"/>
                <a:cs typeface="Symbol"/>
              </a:rPr>
              <a:t></a:t>
            </a:r>
            <a:r>
              <a:rPr sz="1650" spc="80" dirty="0">
                <a:latin typeface="Times New Roman"/>
                <a:cs typeface="Times New Roman"/>
              </a:rPr>
              <a:t>10</a:t>
            </a:r>
            <a:r>
              <a:rPr sz="1425" spc="120" baseline="43859" dirty="0">
                <a:latin typeface="Times New Roman"/>
                <a:cs typeface="Times New Roman"/>
              </a:rPr>
              <a:t>7</a:t>
            </a:r>
            <a:r>
              <a:rPr sz="1425" spc="-157" baseline="43859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t</a:t>
            </a:r>
            <a:r>
              <a:rPr sz="1650" i="1" spc="-25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</a:t>
            </a:r>
            <a:r>
              <a:rPr sz="1650" spc="-13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2.229sin(6.28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Times New Roman"/>
                <a:cs typeface="Times New Roman"/>
              </a:rPr>
              <a:t>6</a:t>
            </a:r>
            <a:r>
              <a:rPr sz="1425" spc="-179" baseline="43859" dirty="0">
                <a:latin typeface="Times New Roman"/>
                <a:cs typeface="Times New Roman"/>
              </a:rPr>
              <a:t> </a:t>
            </a:r>
            <a:r>
              <a:rPr sz="1650" i="1" spc="85" dirty="0">
                <a:latin typeface="Times New Roman"/>
                <a:cs typeface="Times New Roman"/>
              </a:rPr>
              <a:t>t</a:t>
            </a:r>
            <a:r>
              <a:rPr sz="1650" spc="85" dirty="0">
                <a:latin typeface="Times New Roman"/>
                <a:cs typeface="Times New Roman"/>
              </a:rPr>
              <a:t>)</a:t>
            </a:r>
            <a:endParaRPr sz="16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435"/>
              </a:spcBef>
            </a:pPr>
            <a:r>
              <a:rPr sz="1400" b="0" i="1" spc="-15" dirty="0">
                <a:latin typeface="Calibri Light"/>
                <a:cs typeface="Calibri Light"/>
              </a:rPr>
              <a:t>Uniform Electric Field </a:t>
            </a:r>
            <a:r>
              <a:rPr sz="1400" b="0" i="1" spc="-10" dirty="0">
                <a:latin typeface="Calibri Light"/>
                <a:cs typeface="Calibri Light"/>
              </a:rPr>
              <a:t>: Initial </a:t>
            </a:r>
            <a:r>
              <a:rPr sz="1400" b="0" i="1" spc="-15" dirty="0">
                <a:latin typeface="Calibri Light"/>
                <a:cs typeface="Calibri Light"/>
              </a:rPr>
              <a:t>Velocity Perpendicular to the</a:t>
            </a:r>
            <a:r>
              <a:rPr sz="1400" b="0" i="1" spc="10" dirty="0">
                <a:latin typeface="Calibri Light"/>
                <a:cs typeface="Calibri Light"/>
              </a:rPr>
              <a:t> </a:t>
            </a:r>
            <a:r>
              <a:rPr sz="1400" b="0" i="1" spc="-15" dirty="0">
                <a:latin typeface="Calibri Light"/>
                <a:cs typeface="Calibri Light"/>
              </a:rPr>
              <a:t>Field</a:t>
            </a:r>
            <a:r>
              <a:rPr sz="1400" b="0" i="1" dirty="0">
                <a:latin typeface="Calibri Light"/>
                <a:cs typeface="Calibri Light"/>
              </a:rPr>
              <a:t> </a:t>
            </a:r>
            <a:endParaRPr sz="14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400" spc="-5" dirty="0">
                <a:latin typeface="Times New Roman"/>
                <a:cs typeface="Times New Roman"/>
              </a:rPr>
              <a:t>Let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electron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having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initial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velocity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u</a:t>
            </a:r>
            <a:r>
              <a:rPr sz="1400" i="1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along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X-axis</a:t>
            </a:r>
            <a:r>
              <a:rPr sz="1400" i="1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enter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point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0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space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between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two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plane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parallel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plates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A</a:t>
            </a:r>
            <a:r>
              <a:rPr sz="1400" i="1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and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B</a:t>
            </a:r>
            <a:r>
              <a:rPr sz="1400" i="1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where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electric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field</a:t>
            </a:r>
            <a:endParaRPr sz="1400">
              <a:latin typeface="Times New Roman"/>
              <a:cs typeface="Times New Roman"/>
            </a:endParaRPr>
          </a:p>
          <a:p>
            <a:pPr marL="12700" marR="7620">
              <a:lnSpc>
                <a:spcPts val="2420"/>
              </a:lnSpc>
              <a:spcBef>
                <a:spcPts val="200"/>
              </a:spcBef>
            </a:pPr>
            <a:r>
              <a:rPr sz="1400" i="1" dirty="0">
                <a:latin typeface="Times New Roman"/>
                <a:cs typeface="Times New Roman"/>
              </a:rPr>
              <a:t>E</a:t>
            </a:r>
            <a:r>
              <a:rPr sz="1400" i="1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exists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along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Y-axis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as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shown.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While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moving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between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two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plates,  </a:t>
            </a:r>
            <a:r>
              <a:rPr sz="1400" dirty="0">
                <a:latin typeface="Times New Roman"/>
                <a:cs typeface="Times New Roman"/>
              </a:rPr>
              <a:t>the  electron experiences a  vertical acceleration  along Y-axis  but </a:t>
            </a:r>
            <a:r>
              <a:rPr sz="1400" spc="29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none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0322" y="3733012"/>
            <a:ext cx="3496945" cy="5105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3599"/>
              </a:lnSpc>
              <a:spcBef>
                <a:spcPts val="95"/>
              </a:spcBef>
            </a:pPr>
            <a:r>
              <a:rPr sz="1400" dirty="0">
                <a:latin typeface="Times New Roman"/>
                <a:cs typeface="Times New Roman"/>
              </a:rPr>
              <a:t>Fig. 2.2 </a:t>
            </a:r>
            <a:r>
              <a:rPr sz="1400" spc="-5" dirty="0">
                <a:latin typeface="Times New Roman"/>
                <a:cs typeface="Times New Roman"/>
              </a:rPr>
              <a:t>Initial velocity perpendicular </a:t>
            </a:r>
            <a:r>
              <a:rPr sz="1400" dirty="0">
                <a:latin typeface="Times New Roman"/>
                <a:cs typeface="Times New Roman"/>
              </a:rPr>
              <a:t>to the field  </a:t>
            </a:r>
            <a:r>
              <a:rPr sz="1400" spc="-5" dirty="0">
                <a:latin typeface="Times New Roman"/>
                <a:cs typeface="Times New Roman"/>
              </a:rPr>
              <a:t>The axial distance travelled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02989" y="4489830"/>
            <a:ext cx="1943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(i)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9080" y="4946116"/>
            <a:ext cx="4342765" cy="829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254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There is no initial electron velocity </a:t>
            </a:r>
            <a:r>
              <a:rPr sz="1400" dirty="0">
                <a:latin typeface="Times New Roman"/>
                <a:cs typeface="Times New Roman"/>
              </a:rPr>
              <a:t>along y-axis </a:t>
            </a:r>
            <a:r>
              <a:rPr sz="1400" spc="-5" dirty="0">
                <a:latin typeface="Times New Roman"/>
                <a:cs typeface="Times New Roman"/>
              </a:rPr>
              <a:t>but </a:t>
            </a:r>
            <a:r>
              <a:rPr sz="1400" spc="-1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the  electron moves between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plates, its velocity </a:t>
            </a:r>
            <a:r>
              <a:rPr sz="1400" dirty="0">
                <a:latin typeface="Times New Roman"/>
                <a:cs typeface="Times New Roman"/>
              </a:rPr>
              <a:t>along Y-axis  </a:t>
            </a:r>
            <a:r>
              <a:rPr sz="1400" spc="-5" dirty="0">
                <a:latin typeface="Times New Roman"/>
                <a:cs typeface="Times New Roman"/>
              </a:rPr>
              <a:t>keeps on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increasing.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50589" y="6442328"/>
            <a:ext cx="22028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The velocity </a:t>
            </a:r>
            <a:r>
              <a:rPr sz="1400" dirty="0">
                <a:latin typeface="Times New Roman"/>
                <a:cs typeface="Times New Roman"/>
              </a:rPr>
              <a:t>and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displacement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589146" y="7629905"/>
            <a:ext cx="897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…………..(ii)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86230" y="8213597"/>
            <a:ext cx="37776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Substituting value </a:t>
            </a:r>
            <a:r>
              <a:rPr sz="1400" dirty="0">
                <a:latin typeface="Times New Roman"/>
                <a:cs typeface="Times New Roman"/>
              </a:rPr>
              <a:t>of t from </a:t>
            </a:r>
            <a:r>
              <a:rPr sz="1400" spc="-5" dirty="0">
                <a:latin typeface="Times New Roman"/>
                <a:cs typeface="Times New Roman"/>
              </a:rPr>
              <a:t>Eq. </a:t>
            </a:r>
            <a:r>
              <a:rPr sz="1400" dirty="0">
                <a:latin typeface="Times New Roman"/>
                <a:cs typeface="Times New Roman"/>
              </a:rPr>
              <a:t>(i) in </a:t>
            </a:r>
            <a:r>
              <a:rPr sz="1400" spc="-10" dirty="0">
                <a:latin typeface="Times New Roman"/>
                <a:cs typeface="Times New Roman"/>
              </a:rPr>
              <a:t>Eq. </a:t>
            </a:r>
            <a:r>
              <a:rPr sz="1400" dirty="0">
                <a:latin typeface="Times New Roman"/>
                <a:cs typeface="Times New Roman"/>
              </a:rPr>
              <a:t>(ii), </a:t>
            </a:r>
            <a:r>
              <a:rPr sz="1400" spc="-5" dirty="0">
                <a:latin typeface="Times New Roman"/>
                <a:cs typeface="Times New Roman"/>
              </a:rPr>
              <a:t>we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458467" y="2555747"/>
            <a:ext cx="222504" cy="2621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537461" y="2524391"/>
            <a:ext cx="1016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25" dirty="0">
                <a:latin typeface="Times New Roman"/>
                <a:cs typeface="Times New Roman"/>
              </a:rPr>
              <a:t>u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85339" y="3301999"/>
            <a:ext cx="2354580" cy="0"/>
          </a:xfrm>
          <a:custGeom>
            <a:avLst/>
            <a:gdLst/>
            <a:ahLst/>
            <a:cxnLst/>
            <a:rect l="l" t="t" r="r" b="b"/>
            <a:pathLst>
              <a:path w="2354579">
                <a:moveTo>
                  <a:pt x="0" y="0"/>
                </a:moveTo>
                <a:lnTo>
                  <a:pt x="235458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045335" y="2767964"/>
            <a:ext cx="2661920" cy="0"/>
          </a:xfrm>
          <a:custGeom>
            <a:avLst/>
            <a:gdLst/>
            <a:ahLst/>
            <a:cxnLst/>
            <a:rect l="l" t="t" r="r" b="b"/>
            <a:pathLst>
              <a:path w="2661920">
                <a:moveTo>
                  <a:pt x="0" y="0"/>
                </a:moveTo>
                <a:lnTo>
                  <a:pt x="2661919" y="0"/>
                </a:lnTo>
              </a:path>
            </a:pathLst>
          </a:custGeom>
          <a:ln w="952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122676" y="1778507"/>
            <a:ext cx="222503" cy="1752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29080" y="426211"/>
            <a:ext cx="5250815" cy="153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5080">
              <a:lnSpc>
                <a:spcPct val="143700"/>
              </a:lnSpc>
            </a:pPr>
            <a:r>
              <a:rPr sz="1400" dirty="0">
                <a:latin typeface="Times New Roman"/>
                <a:cs typeface="Times New Roman"/>
              </a:rPr>
              <a:t>along </a:t>
            </a:r>
            <a:r>
              <a:rPr sz="1400" i="1" dirty="0">
                <a:latin typeface="Times New Roman"/>
                <a:cs typeface="Times New Roman"/>
              </a:rPr>
              <a:t>X-axis. </a:t>
            </a:r>
            <a:r>
              <a:rPr sz="1400" dirty="0">
                <a:latin typeface="Times New Roman"/>
                <a:cs typeface="Times New Roman"/>
              </a:rPr>
              <a:t>It is </a:t>
            </a:r>
            <a:r>
              <a:rPr sz="1400" spc="-5" dirty="0">
                <a:latin typeface="Times New Roman"/>
                <a:cs typeface="Times New Roman"/>
              </a:rPr>
              <a:t>worth </a:t>
            </a:r>
            <a:r>
              <a:rPr sz="1400" dirty="0">
                <a:latin typeface="Times New Roman"/>
                <a:cs typeface="Times New Roman"/>
              </a:rPr>
              <a:t>emphasizing that since there is no force along</a:t>
            </a:r>
            <a:r>
              <a:rPr sz="1400" spc="-21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X-  </a:t>
            </a:r>
            <a:r>
              <a:rPr sz="1400" i="1" dirty="0">
                <a:latin typeface="Times New Roman"/>
                <a:cs typeface="Times New Roman"/>
              </a:rPr>
              <a:t>axis</a:t>
            </a:r>
            <a:r>
              <a:rPr sz="1400" dirty="0">
                <a:latin typeface="Times New Roman"/>
                <a:cs typeface="Times New Roman"/>
              </a:rPr>
              <a:t>, the electron velocity </a:t>
            </a:r>
            <a:r>
              <a:rPr sz="1400" i="1" dirty="0">
                <a:latin typeface="Times New Roman"/>
                <a:cs typeface="Times New Roman"/>
              </a:rPr>
              <a:t>remains constant along this</a:t>
            </a:r>
            <a:r>
              <a:rPr sz="1400" i="1" spc="4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direction.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R="1022350" algn="ctr">
              <a:lnSpc>
                <a:spcPct val="100000"/>
              </a:lnSpc>
              <a:spcBef>
                <a:spcPts val="1005"/>
              </a:spcBef>
            </a:pPr>
            <a:r>
              <a:rPr sz="1200" dirty="0">
                <a:latin typeface="Arial"/>
                <a:cs typeface="Arial"/>
              </a:rPr>
              <a:t>ℓ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83079" y="2089403"/>
            <a:ext cx="224028" cy="1752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781555" y="3197351"/>
            <a:ext cx="222504" cy="2621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60550" y="3164852"/>
            <a:ext cx="127635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35" dirty="0">
                <a:latin typeface="Times New Roman"/>
                <a:cs typeface="Times New Roman"/>
              </a:rPr>
              <a:t>B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045335" y="2211704"/>
            <a:ext cx="2715260" cy="575945"/>
          </a:xfrm>
          <a:custGeom>
            <a:avLst/>
            <a:gdLst/>
            <a:ahLst/>
            <a:cxnLst/>
            <a:rect l="l" t="t" r="r" b="b"/>
            <a:pathLst>
              <a:path w="2715260" h="575944">
                <a:moveTo>
                  <a:pt x="0" y="556259"/>
                </a:moveTo>
                <a:lnTo>
                  <a:pt x="53952" y="558406"/>
                </a:lnTo>
                <a:lnTo>
                  <a:pt x="107888" y="560530"/>
                </a:lnTo>
                <a:lnTo>
                  <a:pt x="161785" y="562608"/>
                </a:lnTo>
                <a:lnTo>
                  <a:pt x="215621" y="564616"/>
                </a:lnTo>
                <a:lnTo>
                  <a:pt x="269377" y="566531"/>
                </a:lnTo>
                <a:lnTo>
                  <a:pt x="323029" y="568331"/>
                </a:lnTo>
                <a:lnTo>
                  <a:pt x="376557" y="569992"/>
                </a:lnTo>
                <a:lnTo>
                  <a:pt x="429940" y="571491"/>
                </a:lnTo>
                <a:lnTo>
                  <a:pt x="483156" y="572804"/>
                </a:lnTo>
                <a:lnTo>
                  <a:pt x="536183" y="573910"/>
                </a:lnTo>
                <a:lnTo>
                  <a:pt x="589001" y="574783"/>
                </a:lnTo>
                <a:lnTo>
                  <a:pt x="641588" y="575402"/>
                </a:lnTo>
                <a:lnTo>
                  <a:pt x="693923" y="575744"/>
                </a:lnTo>
                <a:lnTo>
                  <a:pt x="745984" y="575784"/>
                </a:lnTo>
                <a:lnTo>
                  <a:pt x="797750" y="575501"/>
                </a:lnTo>
                <a:lnTo>
                  <a:pt x="849199" y="574870"/>
                </a:lnTo>
                <a:lnTo>
                  <a:pt x="900311" y="573869"/>
                </a:lnTo>
                <a:lnTo>
                  <a:pt x="951063" y="572474"/>
                </a:lnTo>
                <a:lnTo>
                  <a:pt x="1001435" y="570662"/>
                </a:lnTo>
                <a:lnTo>
                  <a:pt x="1051406" y="568411"/>
                </a:lnTo>
                <a:lnTo>
                  <a:pt x="1100953" y="565697"/>
                </a:lnTo>
                <a:lnTo>
                  <a:pt x="1150055" y="562497"/>
                </a:lnTo>
                <a:lnTo>
                  <a:pt x="1198692" y="558787"/>
                </a:lnTo>
                <a:lnTo>
                  <a:pt x="1246841" y="554545"/>
                </a:lnTo>
                <a:lnTo>
                  <a:pt x="1294482" y="549748"/>
                </a:lnTo>
                <a:lnTo>
                  <a:pt x="1341593" y="544371"/>
                </a:lnTo>
                <a:lnTo>
                  <a:pt x="1388152" y="538393"/>
                </a:lnTo>
                <a:lnTo>
                  <a:pt x="1434139" y="531790"/>
                </a:lnTo>
                <a:lnTo>
                  <a:pt x="1479532" y="524539"/>
                </a:lnTo>
                <a:lnTo>
                  <a:pt x="1524309" y="516616"/>
                </a:lnTo>
                <a:lnTo>
                  <a:pt x="1568450" y="508000"/>
                </a:lnTo>
                <a:lnTo>
                  <a:pt x="1622998" y="495762"/>
                </a:lnTo>
                <a:lnTo>
                  <a:pt x="1677889" y="481425"/>
                </a:lnTo>
                <a:lnTo>
                  <a:pt x="1732983" y="465174"/>
                </a:lnTo>
                <a:lnTo>
                  <a:pt x="1788142" y="447195"/>
                </a:lnTo>
                <a:lnTo>
                  <a:pt x="1843227" y="427675"/>
                </a:lnTo>
                <a:lnTo>
                  <a:pt x="1898098" y="406798"/>
                </a:lnTo>
                <a:lnTo>
                  <a:pt x="1952617" y="384752"/>
                </a:lnTo>
                <a:lnTo>
                  <a:pt x="2006645" y="361722"/>
                </a:lnTo>
                <a:lnTo>
                  <a:pt x="2060042" y="337895"/>
                </a:lnTo>
                <a:lnTo>
                  <a:pt x="2112670" y="313456"/>
                </a:lnTo>
                <a:lnTo>
                  <a:pt x="2164390" y="288591"/>
                </a:lnTo>
                <a:lnTo>
                  <a:pt x="2215062" y="263487"/>
                </a:lnTo>
                <a:lnTo>
                  <a:pt x="2264548" y="238330"/>
                </a:lnTo>
                <a:lnTo>
                  <a:pt x="2312709" y="213306"/>
                </a:lnTo>
                <a:lnTo>
                  <a:pt x="2359406" y="188600"/>
                </a:lnTo>
                <a:lnTo>
                  <a:pt x="2404499" y="164398"/>
                </a:lnTo>
                <a:lnTo>
                  <a:pt x="2447850" y="140888"/>
                </a:lnTo>
                <a:lnTo>
                  <a:pt x="2489320" y="118254"/>
                </a:lnTo>
                <a:lnTo>
                  <a:pt x="2528769" y="96684"/>
                </a:lnTo>
                <a:lnTo>
                  <a:pt x="2566060" y="76362"/>
                </a:lnTo>
                <a:lnTo>
                  <a:pt x="2601052" y="57475"/>
                </a:lnTo>
                <a:lnTo>
                  <a:pt x="2633607" y="40210"/>
                </a:lnTo>
                <a:lnTo>
                  <a:pt x="2663586" y="24751"/>
                </a:lnTo>
                <a:lnTo>
                  <a:pt x="2690850" y="11286"/>
                </a:lnTo>
                <a:lnTo>
                  <a:pt x="2715260" y="0"/>
                </a:lnTo>
              </a:path>
            </a:pathLst>
          </a:custGeom>
          <a:ln w="952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045335" y="2042667"/>
            <a:ext cx="2394585" cy="92075"/>
          </a:xfrm>
          <a:custGeom>
            <a:avLst/>
            <a:gdLst/>
            <a:ahLst/>
            <a:cxnLst/>
            <a:rect l="l" t="t" r="r" b="b"/>
            <a:pathLst>
              <a:path w="2394585" h="92075">
                <a:moveTo>
                  <a:pt x="2318352" y="58332"/>
                </a:moveTo>
                <a:lnTo>
                  <a:pt x="2318130" y="91567"/>
                </a:lnTo>
                <a:lnTo>
                  <a:pt x="2385773" y="58420"/>
                </a:lnTo>
                <a:lnTo>
                  <a:pt x="2331085" y="58420"/>
                </a:lnTo>
                <a:lnTo>
                  <a:pt x="2318352" y="58332"/>
                </a:lnTo>
                <a:close/>
              </a:path>
              <a:path w="2394585" h="92075">
                <a:moveTo>
                  <a:pt x="76453" y="0"/>
                </a:moveTo>
                <a:lnTo>
                  <a:pt x="0" y="37592"/>
                </a:lnTo>
                <a:lnTo>
                  <a:pt x="75945" y="76200"/>
                </a:lnTo>
                <a:lnTo>
                  <a:pt x="76168" y="42886"/>
                </a:lnTo>
                <a:lnTo>
                  <a:pt x="63500" y="42799"/>
                </a:lnTo>
                <a:lnTo>
                  <a:pt x="63500" y="33274"/>
                </a:lnTo>
                <a:lnTo>
                  <a:pt x="76232" y="33274"/>
                </a:lnTo>
                <a:lnTo>
                  <a:pt x="76453" y="0"/>
                </a:lnTo>
                <a:close/>
              </a:path>
              <a:path w="2394585" h="92075">
                <a:moveTo>
                  <a:pt x="2318416" y="48807"/>
                </a:moveTo>
                <a:lnTo>
                  <a:pt x="2318352" y="58332"/>
                </a:lnTo>
                <a:lnTo>
                  <a:pt x="2331085" y="58420"/>
                </a:lnTo>
                <a:lnTo>
                  <a:pt x="2331085" y="48895"/>
                </a:lnTo>
                <a:lnTo>
                  <a:pt x="2318416" y="48807"/>
                </a:lnTo>
                <a:close/>
              </a:path>
              <a:path w="2394585" h="92075">
                <a:moveTo>
                  <a:pt x="2318639" y="15367"/>
                </a:moveTo>
                <a:lnTo>
                  <a:pt x="2318416" y="48807"/>
                </a:lnTo>
                <a:lnTo>
                  <a:pt x="2331085" y="48895"/>
                </a:lnTo>
                <a:lnTo>
                  <a:pt x="2331085" y="58420"/>
                </a:lnTo>
                <a:lnTo>
                  <a:pt x="2385773" y="58420"/>
                </a:lnTo>
                <a:lnTo>
                  <a:pt x="2394585" y="54101"/>
                </a:lnTo>
                <a:lnTo>
                  <a:pt x="2318639" y="15367"/>
                </a:lnTo>
                <a:close/>
              </a:path>
              <a:path w="2394585" h="92075">
                <a:moveTo>
                  <a:pt x="76231" y="33361"/>
                </a:moveTo>
                <a:lnTo>
                  <a:pt x="76168" y="42886"/>
                </a:lnTo>
                <a:lnTo>
                  <a:pt x="2318352" y="58332"/>
                </a:lnTo>
                <a:lnTo>
                  <a:pt x="2318416" y="48807"/>
                </a:lnTo>
                <a:lnTo>
                  <a:pt x="76231" y="33361"/>
                </a:lnTo>
                <a:close/>
              </a:path>
              <a:path w="2394585" h="92075">
                <a:moveTo>
                  <a:pt x="63500" y="33274"/>
                </a:moveTo>
                <a:lnTo>
                  <a:pt x="63500" y="42799"/>
                </a:lnTo>
                <a:lnTo>
                  <a:pt x="76168" y="42886"/>
                </a:lnTo>
                <a:lnTo>
                  <a:pt x="76231" y="33361"/>
                </a:lnTo>
                <a:lnTo>
                  <a:pt x="63500" y="33274"/>
                </a:lnTo>
                <a:close/>
              </a:path>
              <a:path w="2394585" h="92075">
                <a:moveTo>
                  <a:pt x="76232" y="33274"/>
                </a:moveTo>
                <a:lnTo>
                  <a:pt x="63500" y="33274"/>
                </a:lnTo>
                <a:lnTo>
                  <a:pt x="76231" y="3336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118360" y="2354579"/>
            <a:ext cx="1845564" cy="199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862073" y="1971432"/>
            <a:ext cx="2625725" cy="570230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95"/>
              </a:spcBef>
              <a:tabLst>
                <a:tab pos="2612390" algn="l"/>
              </a:tabLst>
            </a:pPr>
            <a:r>
              <a:rPr sz="1250" i="1" spc="100" dirty="0">
                <a:latin typeface="Times New Roman"/>
                <a:cs typeface="Times New Roman"/>
              </a:rPr>
              <a:t>A  </a:t>
            </a:r>
            <a:r>
              <a:rPr sz="1250" i="1" spc="-150" dirty="0">
                <a:latin typeface="Times New Roman"/>
                <a:cs typeface="Times New Roman"/>
              </a:rPr>
              <a:t> </a:t>
            </a:r>
            <a:r>
              <a:rPr sz="1250" i="1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5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25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  <a:spcBef>
                <a:spcPts val="650"/>
              </a:spcBef>
              <a:tabLst>
                <a:tab pos="687705" algn="l"/>
                <a:tab pos="1029969" algn="l"/>
                <a:tab pos="1374140" algn="l"/>
                <a:tab pos="1717039" algn="l"/>
              </a:tabLst>
            </a:pPr>
            <a:r>
              <a:rPr sz="1200" dirty="0">
                <a:latin typeface="Arial"/>
                <a:cs typeface="Arial"/>
              </a:rPr>
              <a:t>+	+	+	+	+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176272" y="3067811"/>
            <a:ext cx="1965960" cy="1082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255647" y="3045916"/>
            <a:ext cx="17672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870" algn="l"/>
                <a:tab pos="704215" algn="l"/>
                <a:tab pos="1051560" algn="l"/>
                <a:tab pos="1397635" algn="l"/>
                <a:tab pos="1702435" algn="l"/>
              </a:tabLst>
            </a:pPr>
            <a:r>
              <a:rPr sz="1200" dirty="0">
                <a:latin typeface="Arial"/>
                <a:cs typeface="Arial"/>
              </a:rPr>
              <a:t>-	-	-	-	-	-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681479" y="2729864"/>
            <a:ext cx="322580" cy="76200"/>
          </a:xfrm>
          <a:custGeom>
            <a:avLst/>
            <a:gdLst/>
            <a:ahLst/>
            <a:cxnLst/>
            <a:rect l="l" t="t" r="r" b="b"/>
            <a:pathLst>
              <a:path w="322580" h="76200">
                <a:moveTo>
                  <a:pt x="246380" y="0"/>
                </a:moveTo>
                <a:lnTo>
                  <a:pt x="246380" y="76200"/>
                </a:lnTo>
                <a:lnTo>
                  <a:pt x="313181" y="42799"/>
                </a:lnTo>
                <a:lnTo>
                  <a:pt x="259080" y="42799"/>
                </a:lnTo>
                <a:lnTo>
                  <a:pt x="259080" y="33274"/>
                </a:lnTo>
                <a:lnTo>
                  <a:pt x="312928" y="33274"/>
                </a:lnTo>
                <a:lnTo>
                  <a:pt x="246380" y="0"/>
                </a:lnTo>
                <a:close/>
              </a:path>
              <a:path w="322580" h="76200">
                <a:moveTo>
                  <a:pt x="24638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246380" y="42799"/>
                </a:lnTo>
                <a:lnTo>
                  <a:pt x="246380" y="33274"/>
                </a:lnTo>
                <a:close/>
              </a:path>
              <a:path w="322580" h="76200">
                <a:moveTo>
                  <a:pt x="312928" y="33274"/>
                </a:moveTo>
                <a:lnTo>
                  <a:pt x="259080" y="33274"/>
                </a:lnTo>
                <a:lnTo>
                  <a:pt x="259080" y="42799"/>
                </a:lnTo>
                <a:lnTo>
                  <a:pt x="313181" y="42799"/>
                </a:lnTo>
                <a:lnTo>
                  <a:pt x="322580" y="38100"/>
                </a:lnTo>
                <a:lnTo>
                  <a:pt x="31292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681479" y="2551429"/>
            <a:ext cx="0" cy="396875"/>
          </a:xfrm>
          <a:custGeom>
            <a:avLst/>
            <a:gdLst/>
            <a:ahLst/>
            <a:cxnLst/>
            <a:rect l="l" t="t" r="r" b="b"/>
            <a:pathLst>
              <a:path h="396875">
                <a:moveTo>
                  <a:pt x="0" y="0"/>
                </a:moveTo>
                <a:lnTo>
                  <a:pt x="0" y="3968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559052" y="3067811"/>
            <a:ext cx="222503" cy="1889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636522" y="3036134"/>
            <a:ext cx="102235" cy="2190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50" i="1" spc="-25" dirty="0">
                <a:latin typeface="Times New Roman"/>
                <a:cs typeface="Times New Roman"/>
              </a:rPr>
              <a:t>0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799329" y="2309494"/>
            <a:ext cx="76200" cy="458470"/>
          </a:xfrm>
          <a:custGeom>
            <a:avLst/>
            <a:gdLst/>
            <a:ahLst/>
            <a:cxnLst/>
            <a:rect l="l" t="t" r="r" b="b"/>
            <a:pathLst>
              <a:path w="76200" h="458469">
                <a:moveTo>
                  <a:pt x="42925" y="63500"/>
                </a:moveTo>
                <a:lnTo>
                  <a:pt x="33400" y="63500"/>
                </a:lnTo>
                <a:lnTo>
                  <a:pt x="33274" y="458470"/>
                </a:lnTo>
                <a:lnTo>
                  <a:pt x="42799" y="458470"/>
                </a:lnTo>
                <a:lnTo>
                  <a:pt x="42925" y="63500"/>
                </a:lnTo>
                <a:close/>
              </a:path>
              <a:path w="76200" h="458469">
                <a:moveTo>
                  <a:pt x="38100" y="0"/>
                </a:moveTo>
                <a:lnTo>
                  <a:pt x="0" y="76200"/>
                </a:lnTo>
                <a:lnTo>
                  <a:pt x="33396" y="76200"/>
                </a:lnTo>
                <a:lnTo>
                  <a:pt x="3340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458469">
                <a:moveTo>
                  <a:pt x="69850" y="63500"/>
                </a:moveTo>
                <a:lnTo>
                  <a:pt x="42925" y="63500"/>
                </a:lnTo>
                <a:lnTo>
                  <a:pt x="42921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37429" y="2733039"/>
            <a:ext cx="436880" cy="76200"/>
          </a:xfrm>
          <a:custGeom>
            <a:avLst/>
            <a:gdLst/>
            <a:ahLst/>
            <a:cxnLst/>
            <a:rect l="l" t="t" r="r" b="b"/>
            <a:pathLst>
              <a:path w="436879" h="76200">
                <a:moveTo>
                  <a:pt x="360680" y="0"/>
                </a:moveTo>
                <a:lnTo>
                  <a:pt x="360680" y="76200"/>
                </a:lnTo>
                <a:lnTo>
                  <a:pt x="427482" y="42799"/>
                </a:lnTo>
                <a:lnTo>
                  <a:pt x="373380" y="42799"/>
                </a:lnTo>
                <a:lnTo>
                  <a:pt x="373380" y="33274"/>
                </a:lnTo>
                <a:lnTo>
                  <a:pt x="427228" y="33274"/>
                </a:lnTo>
                <a:lnTo>
                  <a:pt x="360680" y="0"/>
                </a:lnTo>
                <a:close/>
              </a:path>
              <a:path w="436879" h="76200">
                <a:moveTo>
                  <a:pt x="360680" y="33274"/>
                </a:moveTo>
                <a:lnTo>
                  <a:pt x="0" y="33274"/>
                </a:lnTo>
                <a:lnTo>
                  <a:pt x="0" y="42799"/>
                </a:lnTo>
                <a:lnTo>
                  <a:pt x="360680" y="42799"/>
                </a:lnTo>
                <a:lnTo>
                  <a:pt x="360680" y="33274"/>
                </a:lnTo>
                <a:close/>
              </a:path>
              <a:path w="436879" h="76200">
                <a:moveTo>
                  <a:pt x="427228" y="33274"/>
                </a:moveTo>
                <a:lnTo>
                  <a:pt x="373380" y="33274"/>
                </a:lnTo>
                <a:lnTo>
                  <a:pt x="373380" y="42799"/>
                </a:lnTo>
                <a:lnTo>
                  <a:pt x="427482" y="42799"/>
                </a:lnTo>
                <a:lnTo>
                  <a:pt x="436880" y="38100"/>
                </a:lnTo>
                <a:lnTo>
                  <a:pt x="427228" y="3327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364479" y="2813303"/>
            <a:ext cx="222503" cy="16306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5444490" y="2781948"/>
            <a:ext cx="1016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45" dirty="0">
                <a:latin typeface="Times New Roman"/>
                <a:cs typeface="Times New Roman"/>
              </a:rPr>
              <a:t>x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910328" y="2142743"/>
            <a:ext cx="222503" cy="21183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4989957" y="2111387"/>
            <a:ext cx="1016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45" dirty="0">
                <a:latin typeface="Times New Roman"/>
                <a:cs typeface="Times New Roman"/>
              </a:rPr>
              <a:t>y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4443729" y="2399664"/>
            <a:ext cx="76200" cy="371475"/>
          </a:xfrm>
          <a:custGeom>
            <a:avLst/>
            <a:gdLst/>
            <a:ahLst/>
            <a:cxnLst/>
            <a:rect l="l" t="t" r="r" b="b"/>
            <a:pathLst>
              <a:path w="76200" h="371475">
                <a:moveTo>
                  <a:pt x="33394" y="295275"/>
                </a:moveTo>
                <a:lnTo>
                  <a:pt x="0" y="295275"/>
                </a:lnTo>
                <a:lnTo>
                  <a:pt x="38100" y="371475"/>
                </a:lnTo>
                <a:lnTo>
                  <a:pt x="69850" y="307975"/>
                </a:lnTo>
                <a:lnTo>
                  <a:pt x="33400" y="307975"/>
                </a:lnTo>
                <a:lnTo>
                  <a:pt x="33394" y="295275"/>
                </a:lnTo>
                <a:close/>
              </a:path>
              <a:path w="76200" h="371475">
                <a:moveTo>
                  <a:pt x="42799" y="63500"/>
                </a:moveTo>
                <a:lnTo>
                  <a:pt x="33274" y="63500"/>
                </a:lnTo>
                <a:lnTo>
                  <a:pt x="33400" y="307975"/>
                </a:lnTo>
                <a:lnTo>
                  <a:pt x="42925" y="307975"/>
                </a:lnTo>
                <a:lnTo>
                  <a:pt x="42799" y="63500"/>
                </a:lnTo>
                <a:close/>
              </a:path>
              <a:path w="76200" h="371475">
                <a:moveTo>
                  <a:pt x="76200" y="295275"/>
                </a:moveTo>
                <a:lnTo>
                  <a:pt x="42919" y="295275"/>
                </a:lnTo>
                <a:lnTo>
                  <a:pt x="42925" y="307975"/>
                </a:lnTo>
                <a:lnTo>
                  <a:pt x="69850" y="307975"/>
                </a:lnTo>
                <a:lnTo>
                  <a:pt x="76200" y="295275"/>
                </a:lnTo>
                <a:close/>
              </a:path>
              <a:path w="76200" h="371475">
                <a:moveTo>
                  <a:pt x="38100" y="0"/>
                </a:moveTo>
                <a:lnTo>
                  <a:pt x="0" y="76200"/>
                </a:lnTo>
                <a:lnTo>
                  <a:pt x="33280" y="76200"/>
                </a:lnTo>
                <a:lnTo>
                  <a:pt x="33274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71475">
                <a:moveTo>
                  <a:pt x="69850" y="63500"/>
                </a:moveTo>
                <a:lnTo>
                  <a:pt x="42799" y="63500"/>
                </a:lnTo>
                <a:lnTo>
                  <a:pt x="42805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538471" y="2446019"/>
            <a:ext cx="222503" cy="18440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618101" y="2414663"/>
            <a:ext cx="1016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45" dirty="0">
                <a:latin typeface="Times New Roman"/>
                <a:cs typeface="Times New Roman"/>
              </a:rPr>
              <a:t>y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576647" y="4496773"/>
            <a:ext cx="527050" cy="2819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650" i="1" spc="70" dirty="0">
                <a:latin typeface="Times New Roman"/>
                <a:cs typeface="Times New Roman"/>
              </a:rPr>
              <a:t>x </a:t>
            </a:r>
            <a:r>
              <a:rPr sz="1650" spc="85" dirty="0">
                <a:latin typeface="Symbol"/>
                <a:cs typeface="Symbol"/>
              </a:rPr>
              <a:t></a:t>
            </a:r>
            <a:r>
              <a:rPr sz="1650" spc="-270" dirty="0">
                <a:latin typeface="Times New Roman"/>
                <a:cs typeface="Times New Roman"/>
              </a:rPr>
              <a:t> </a:t>
            </a:r>
            <a:r>
              <a:rPr sz="1650" i="1" spc="75" dirty="0">
                <a:latin typeface="Times New Roman"/>
                <a:cs typeface="Times New Roman"/>
              </a:rPr>
              <a:t>ut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869495" y="6289323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339" y="0"/>
                </a:lnTo>
              </a:path>
            </a:pathLst>
          </a:custGeom>
          <a:ln w="89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59515" y="6289323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768" y="0"/>
                </a:lnTo>
              </a:path>
            </a:pathLst>
          </a:custGeom>
          <a:ln w="89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644706" y="6289323"/>
            <a:ext cx="170815" cy="0"/>
          </a:xfrm>
          <a:custGeom>
            <a:avLst/>
            <a:gdLst/>
            <a:ahLst/>
            <a:cxnLst/>
            <a:rect l="l" t="t" r="r" b="b"/>
            <a:pathLst>
              <a:path w="170814">
                <a:moveTo>
                  <a:pt x="0" y="0"/>
                </a:moveTo>
                <a:lnTo>
                  <a:pt x="170394" y="0"/>
                </a:lnTo>
              </a:path>
            </a:pathLst>
          </a:custGeom>
          <a:ln w="89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910652" y="6284714"/>
            <a:ext cx="87630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63550" algn="l"/>
                <a:tab pos="75501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m	m	</a:t>
            </a:r>
            <a:r>
              <a:rPr sz="1650" i="1" spc="2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36077" y="6120086"/>
            <a:ext cx="133350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2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555713" y="6300244"/>
            <a:ext cx="8128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i="1" spc="1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684177" y="5987457"/>
            <a:ext cx="1100455" cy="2762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75" spc="37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eE </a:t>
            </a:r>
            <a:r>
              <a:rPr sz="2475" spc="37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</a:t>
            </a:r>
            <a:r>
              <a:rPr sz="1650" i="1" spc="20" dirty="0">
                <a:latin typeface="Times New Roman"/>
                <a:cs typeface="Times New Roman"/>
              </a:rPr>
              <a:t>e</a:t>
            </a:r>
            <a:r>
              <a:rPr sz="1650" i="1" spc="110" dirty="0">
                <a:latin typeface="Times New Roman"/>
                <a:cs typeface="Times New Roman"/>
              </a:rPr>
              <a:t> </a:t>
            </a:r>
            <a:r>
              <a:rPr sz="2475" spc="127" baseline="-35353" dirty="0">
                <a:latin typeface="Times New Roman"/>
                <a:cs typeface="Times New Roman"/>
              </a:rPr>
              <a:t>.</a:t>
            </a:r>
            <a:r>
              <a:rPr sz="1650" i="1" spc="8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560322" y="6529689"/>
            <a:ext cx="2647315" cy="817880"/>
          </a:xfrm>
          <a:prstGeom prst="rect">
            <a:avLst/>
          </a:prstGeom>
        </p:spPr>
        <p:txBody>
          <a:bodyPr vert="horz" wrap="square" lIns="0" tIns="130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25"/>
              </a:spcBef>
            </a:pPr>
            <a:r>
              <a:rPr sz="1400" spc="-5" dirty="0">
                <a:latin typeface="Times New Roman"/>
                <a:cs typeface="Times New Roman"/>
              </a:rPr>
              <a:t>along y-axis after time </a:t>
            </a:r>
            <a:r>
              <a:rPr sz="1400" dirty="0">
                <a:latin typeface="Times New Roman"/>
                <a:cs typeface="Times New Roman"/>
              </a:rPr>
              <a:t>t are </a:t>
            </a:r>
            <a:r>
              <a:rPr sz="1400" spc="-5" dirty="0">
                <a:latin typeface="Times New Roman"/>
                <a:cs typeface="Times New Roman"/>
              </a:rPr>
              <a:t>given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  <a:p>
            <a:pPr marL="248920" algn="ctr">
              <a:lnSpc>
                <a:spcPts val="1650"/>
              </a:lnSpc>
              <a:spcBef>
                <a:spcPts val="1110"/>
              </a:spcBef>
            </a:pPr>
            <a:r>
              <a:rPr sz="1600" i="1" spc="40" dirty="0">
                <a:latin typeface="Times New Roman"/>
                <a:cs typeface="Times New Roman"/>
              </a:rPr>
              <a:t>v </a:t>
            </a:r>
            <a:r>
              <a:rPr sz="1600" spc="50" dirty="0">
                <a:latin typeface="Symbol"/>
                <a:cs typeface="Symbol"/>
              </a:rPr>
              <a:t></a:t>
            </a:r>
            <a:r>
              <a:rPr sz="1600" spc="50" dirty="0">
                <a:latin typeface="Times New Roman"/>
                <a:cs typeface="Times New Roman"/>
              </a:rPr>
              <a:t> </a:t>
            </a:r>
            <a:r>
              <a:rPr sz="1600" i="1" spc="45" dirty="0">
                <a:latin typeface="Times New Roman"/>
                <a:cs typeface="Times New Roman"/>
              </a:rPr>
              <a:t>a</a:t>
            </a:r>
            <a:r>
              <a:rPr sz="1600" i="1" spc="90" dirty="0">
                <a:latin typeface="Times New Roman"/>
                <a:cs typeface="Times New Roman"/>
              </a:rPr>
              <a:t> </a:t>
            </a:r>
            <a:r>
              <a:rPr sz="1600" i="1" spc="25" dirty="0">
                <a:latin typeface="Times New Roman"/>
                <a:cs typeface="Times New Roman"/>
              </a:rPr>
              <a:t>t</a:t>
            </a:r>
            <a:endParaRPr sz="1600">
              <a:latin typeface="Times New Roman"/>
              <a:cs typeface="Times New Roman"/>
            </a:endParaRPr>
          </a:p>
          <a:p>
            <a:pPr marL="619760" algn="ctr">
              <a:lnSpc>
                <a:spcPts val="869"/>
              </a:lnSpc>
            </a:pPr>
            <a:r>
              <a:rPr sz="950" i="1" spc="1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952695" y="7804112"/>
            <a:ext cx="132080" cy="0"/>
          </a:xfrm>
          <a:custGeom>
            <a:avLst/>
            <a:gdLst/>
            <a:ahLst/>
            <a:cxnLst/>
            <a:rect l="l" t="t" r="r" b="b"/>
            <a:pathLst>
              <a:path w="132080">
                <a:moveTo>
                  <a:pt x="0" y="0"/>
                </a:moveTo>
                <a:lnTo>
                  <a:pt x="131771" y="0"/>
                </a:lnTo>
              </a:path>
            </a:pathLst>
          </a:custGeom>
          <a:ln w="89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954980" y="7799492"/>
            <a:ext cx="133350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20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30412" y="7815005"/>
            <a:ext cx="8128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i="1" spc="1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616948" y="7635059"/>
            <a:ext cx="844550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15" dirty="0">
                <a:latin typeface="Times New Roman"/>
                <a:cs typeface="Times New Roman"/>
              </a:rPr>
              <a:t>y </a:t>
            </a:r>
            <a:r>
              <a:rPr sz="1650" spc="20" dirty="0">
                <a:latin typeface="Symbol"/>
                <a:cs typeface="Symbol"/>
              </a:rPr>
              <a:t></a:t>
            </a:r>
            <a:r>
              <a:rPr sz="1650" spc="20" dirty="0">
                <a:latin typeface="Times New Roman"/>
                <a:cs typeface="Times New Roman"/>
              </a:rPr>
              <a:t> </a:t>
            </a:r>
            <a:r>
              <a:rPr sz="2475" spc="30" baseline="35353" dirty="0">
                <a:latin typeface="Times New Roman"/>
                <a:cs typeface="Times New Roman"/>
              </a:rPr>
              <a:t>1 </a:t>
            </a:r>
            <a:r>
              <a:rPr sz="1650" i="1" spc="20" dirty="0">
                <a:latin typeface="Times New Roman"/>
                <a:cs typeface="Times New Roman"/>
              </a:rPr>
              <a:t>a </a:t>
            </a:r>
            <a:r>
              <a:rPr sz="1650" i="1" spc="10" dirty="0">
                <a:latin typeface="Times New Roman"/>
                <a:cs typeface="Times New Roman"/>
              </a:rPr>
              <a:t>t</a:t>
            </a:r>
            <a:r>
              <a:rPr sz="1650" i="1" spc="-125" dirty="0">
                <a:latin typeface="Times New Roman"/>
                <a:cs typeface="Times New Roman"/>
              </a:rPr>
              <a:t> </a:t>
            </a:r>
            <a:r>
              <a:rPr sz="1425" spc="22" baseline="43859" dirty="0">
                <a:latin typeface="Times New Roman"/>
                <a:cs typeface="Times New Roman"/>
              </a:rPr>
              <a:t>2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347103" y="9243603"/>
            <a:ext cx="132080" cy="0"/>
          </a:xfrm>
          <a:custGeom>
            <a:avLst/>
            <a:gdLst/>
            <a:ahLst/>
            <a:cxnLst/>
            <a:rect l="l" t="t" r="r" b="b"/>
            <a:pathLst>
              <a:path w="132080">
                <a:moveTo>
                  <a:pt x="0" y="0"/>
                </a:moveTo>
                <a:lnTo>
                  <a:pt x="131505" y="0"/>
                </a:lnTo>
              </a:path>
            </a:pathLst>
          </a:custGeom>
          <a:ln w="84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829590" y="9243603"/>
            <a:ext cx="135255" cy="0"/>
          </a:xfrm>
          <a:custGeom>
            <a:avLst/>
            <a:gdLst/>
            <a:ahLst/>
            <a:cxnLst/>
            <a:rect l="l" t="t" r="r" b="b"/>
            <a:pathLst>
              <a:path w="135255">
                <a:moveTo>
                  <a:pt x="0" y="0"/>
                </a:moveTo>
                <a:lnTo>
                  <a:pt x="135060" y="0"/>
                </a:lnTo>
              </a:path>
            </a:pathLst>
          </a:custGeom>
          <a:ln w="84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349059" y="9238495"/>
            <a:ext cx="13652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45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34</a:t>
            </a:r>
          </a:p>
        </p:txBody>
      </p:sp>
      <p:sp>
        <p:nvSpPr>
          <p:cNvPr id="52" name="object 52"/>
          <p:cNvSpPr txBox="1"/>
          <p:nvPr/>
        </p:nvSpPr>
        <p:spPr>
          <a:xfrm>
            <a:off x="2345503" y="8937921"/>
            <a:ext cx="13652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45" dirty="0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961001" y="9327820"/>
            <a:ext cx="110489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35" dirty="0">
                <a:latin typeface="Symbol"/>
                <a:cs typeface="Symbol"/>
              </a:rPr>
              <a:t>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362025" y="9193195"/>
            <a:ext cx="70929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35" dirty="0">
                <a:latin typeface="Symbol"/>
                <a:cs typeface="Symbol"/>
              </a:rPr>
              <a:t>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2475" spc="67" baseline="-11784" dirty="0">
                <a:latin typeface="Times New Roman"/>
                <a:cs typeface="Times New Roman"/>
              </a:rPr>
              <a:t>2 </a:t>
            </a:r>
            <a:r>
              <a:rPr sz="2475" i="1" spc="135" baseline="-11784" dirty="0">
                <a:latin typeface="Times New Roman"/>
                <a:cs typeface="Times New Roman"/>
              </a:rPr>
              <a:t>u</a:t>
            </a:r>
            <a:r>
              <a:rPr sz="1425" spc="135" baseline="23391" dirty="0">
                <a:latin typeface="Times New Roman"/>
                <a:cs typeface="Times New Roman"/>
              </a:rPr>
              <a:t>2</a:t>
            </a:r>
            <a:r>
              <a:rPr sz="1425" spc="-15" baseline="23391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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362025" y="9327820"/>
            <a:ext cx="110489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35" dirty="0">
                <a:latin typeface="Symbol"/>
                <a:cs typeface="Symbol"/>
              </a:rPr>
              <a:t>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362025" y="8889234"/>
            <a:ext cx="70929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611505" algn="l"/>
              </a:tabLst>
            </a:pPr>
            <a:r>
              <a:rPr sz="1650" spc="35" dirty="0">
                <a:latin typeface="Symbol"/>
                <a:cs typeface="Symbol"/>
              </a:rPr>
              <a:t></a:t>
            </a:r>
            <a:r>
              <a:rPr sz="1650" spc="-110" dirty="0">
                <a:latin typeface="Times New Roman"/>
                <a:cs typeface="Times New Roman"/>
              </a:rPr>
              <a:t> </a:t>
            </a:r>
            <a:r>
              <a:rPr sz="2475" spc="67" baseline="-13468" dirty="0">
                <a:latin typeface="Times New Roman"/>
                <a:cs typeface="Times New Roman"/>
              </a:rPr>
              <a:t>1</a:t>
            </a:r>
            <a:r>
              <a:rPr sz="2475" baseline="-13468" dirty="0">
                <a:latin typeface="Times New Roman"/>
                <a:cs typeface="Times New Roman"/>
              </a:rPr>
              <a:t> </a:t>
            </a:r>
            <a:r>
              <a:rPr sz="2475" spc="254" baseline="-13468" dirty="0">
                <a:latin typeface="Times New Roman"/>
                <a:cs typeface="Times New Roman"/>
              </a:rPr>
              <a:t> </a:t>
            </a:r>
            <a:r>
              <a:rPr sz="2475" i="1" spc="67" baseline="3367" dirty="0">
                <a:latin typeface="Times New Roman"/>
                <a:cs typeface="Times New Roman"/>
              </a:rPr>
              <a:t>a</a:t>
            </a:r>
            <a:r>
              <a:rPr sz="2475" i="1" baseline="3367" dirty="0">
                <a:latin typeface="Times New Roman"/>
                <a:cs typeface="Times New Roman"/>
              </a:rPr>
              <a:t>	</a:t>
            </a:r>
            <a:r>
              <a:rPr sz="1650" spc="35" dirty="0">
                <a:latin typeface="Symbol"/>
                <a:cs typeface="Symbol"/>
              </a:rPr>
              <a:t>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979061" y="9023868"/>
            <a:ext cx="127825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33679" algn="l"/>
              </a:tabLst>
            </a:pPr>
            <a:r>
              <a:rPr sz="2475" spc="52" baseline="-16835" dirty="0">
                <a:latin typeface="Symbol"/>
                <a:cs typeface="Symbol"/>
              </a:rPr>
              <a:t></a:t>
            </a:r>
            <a:r>
              <a:rPr sz="2475" spc="52" baseline="-16835" dirty="0">
                <a:latin typeface="Times New Roman"/>
                <a:cs typeface="Times New Roman"/>
              </a:rPr>
              <a:t>	</a:t>
            </a:r>
            <a:r>
              <a:rPr sz="2475" spc="75" baseline="-13468" dirty="0">
                <a:latin typeface="Symbol"/>
                <a:cs typeface="Symbol"/>
              </a:rPr>
              <a:t></a:t>
            </a:r>
            <a:r>
              <a:rPr sz="2475" spc="75" baseline="-13468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</a:t>
            </a:r>
            <a:r>
              <a:rPr sz="1650" u="sng" spc="3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475" spc="30" baseline="-13468" dirty="0">
                <a:latin typeface="Times New Roman"/>
                <a:cs typeface="Times New Roman"/>
              </a:rPr>
              <a:t>.</a:t>
            </a:r>
            <a:r>
              <a:rPr sz="2475" u="sng" spc="30" baseline="1515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25" i="1" u="sng" spc="37" baseline="263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</a:t>
            </a:r>
            <a:r>
              <a:rPr sz="1425" i="1" spc="52" baseline="26315" dirty="0">
                <a:latin typeface="Times New Roman"/>
                <a:cs typeface="Times New Roman"/>
              </a:rPr>
              <a:t> </a:t>
            </a:r>
            <a:r>
              <a:rPr sz="1650" spc="90" dirty="0">
                <a:latin typeface="Symbol"/>
                <a:cs typeface="Symbol"/>
              </a:rPr>
              <a:t></a:t>
            </a:r>
            <a:r>
              <a:rPr sz="2475" i="1" spc="135" baseline="-13468" dirty="0">
                <a:latin typeface="Times New Roman"/>
                <a:cs typeface="Times New Roman"/>
              </a:rPr>
              <a:t>x</a:t>
            </a:r>
            <a:r>
              <a:rPr sz="1425" spc="135" baseline="20467" dirty="0">
                <a:latin typeface="Times New Roman"/>
                <a:cs typeface="Times New Roman"/>
              </a:rPr>
              <a:t>2</a:t>
            </a:r>
            <a:endParaRPr sz="1425" baseline="20467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624957" y="9263897"/>
            <a:ext cx="464820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25" i="1" spc="37" baseline="43859" dirty="0">
                <a:latin typeface="Times New Roman"/>
                <a:cs typeface="Times New Roman"/>
              </a:rPr>
              <a:t>y</a:t>
            </a:r>
            <a:r>
              <a:rPr sz="1425" i="1" spc="-127" baseline="43859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</a:t>
            </a:r>
            <a:r>
              <a:rPr sz="1650" spc="-165" dirty="0">
                <a:latin typeface="Times New Roman"/>
                <a:cs typeface="Times New Roman"/>
              </a:rPr>
              <a:t> </a:t>
            </a:r>
            <a:r>
              <a:rPr sz="2475" i="1" spc="67" baseline="6734" dirty="0">
                <a:latin typeface="Times New Roman"/>
                <a:cs typeface="Times New Roman"/>
              </a:rPr>
              <a:t>u</a:t>
            </a:r>
            <a:r>
              <a:rPr sz="2475" i="1" spc="-157" baseline="6734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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704481" y="8953156"/>
            <a:ext cx="45529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50" spc="35" dirty="0">
                <a:latin typeface="Symbol"/>
                <a:cs typeface="Symbol"/>
              </a:rPr>
              <a:t>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2475" i="1" spc="60" baseline="3367" dirty="0">
                <a:latin typeface="Times New Roman"/>
                <a:cs typeface="Times New Roman"/>
              </a:rPr>
              <a:t>x</a:t>
            </a:r>
            <a:r>
              <a:rPr sz="2475" i="1" spc="-337" baseline="3367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</a:t>
            </a:r>
            <a:r>
              <a:rPr sz="1425" spc="75" baseline="64327" dirty="0">
                <a:latin typeface="Times New Roman"/>
                <a:cs typeface="Times New Roman"/>
              </a:rPr>
              <a:t>2</a:t>
            </a:r>
            <a:endParaRPr sz="1425" baseline="64327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010511" y="9072124"/>
            <a:ext cx="804545" cy="2794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506730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y</a:t>
            </a:r>
            <a:r>
              <a:rPr sz="1650" i="1" spc="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	</a:t>
            </a:r>
            <a:r>
              <a:rPr sz="1650" i="1" spc="45" dirty="0">
                <a:latin typeface="Times New Roman"/>
                <a:cs typeface="Times New Roman"/>
              </a:rPr>
              <a:t>a</a:t>
            </a:r>
            <a:r>
              <a:rPr sz="1650" i="1" spc="195" dirty="0">
                <a:latin typeface="Times New Roman"/>
                <a:cs typeface="Times New Roman"/>
              </a:rPr>
              <a:t> </a:t>
            </a:r>
            <a:r>
              <a:rPr sz="2475" spc="52" baseline="-5050" dirty="0">
                <a:latin typeface="Symbol"/>
                <a:cs typeface="Symbol"/>
              </a:rPr>
              <a:t></a:t>
            </a:r>
            <a:endParaRPr sz="2475" baseline="-50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1027531"/>
            <a:ext cx="5194935" cy="22993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321310">
              <a:lnSpc>
                <a:spcPct val="143600"/>
              </a:lnSpc>
              <a:spcBef>
                <a:spcPts val="95"/>
              </a:spcBef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shows that the electron </a:t>
            </a:r>
            <a:r>
              <a:rPr sz="1400" spc="-10" dirty="0">
                <a:latin typeface="Times New Roman"/>
                <a:cs typeface="Times New Roman"/>
              </a:rPr>
              <a:t>moves </a:t>
            </a:r>
            <a:r>
              <a:rPr sz="1400" spc="-5" dirty="0">
                <a:latin typeface="Times New Roman"/>
                <a:cs typeface="Times New Roman"/>
              </a:rPr>
              <a:t>along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parabolic path in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10" dirty="0">
                <a:latin typeface="Times New Roman"/>
                <a:cs typeface="Times New Roman"/>
              </a:rPr>
              <a:t>region  </a:t>
            </a:r>
            <a:r>
              <a:rPr sz="1400" spc="-5" dirty="0">
                <a:latin typeface="Times New Roman"/>
                <a:cs typeface="Times New Roman"/>
              </a:rPr>
              <a:t>between the </a:t>
            </a:r>
            <a:r>
              <a:rPr sz="1400" dirty="0">
                <a:latin typeface="Times New Roman"/>
                <a:cs typeface="Times New Roman"/>
              </a:rPr>
              <a:t>two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plates.</a:t>
            </a:r>
            <a:endParaRPr sz="1400">
              <a:latin typeface="Times New Roman"/>
              <a:cs typeface="Times New Roman"/>
            </a:endParaRPr>
          </a:p>
          <a:p>
            <a:pPr marL="316865" marR="5080">
              <a:lnSpc>
                <a:spcPct val="143600"/>
              </a:lnSpc>
              <a:spcBef>
                <a:spcPts val="505"/>
              </a:spcBef>
            </a:pPr>
            <a:r>
              <a:rPr sz="1400" dirty="0">
                <a:latin typeface="Times New Roman"/>
                <a:cs typeface="Times New Roman"/>
              </a:rPr>
              <a:t>If an </a:t>
            </a:r>
            <a:r>
              <a:rPr sz="1400" spc="-5" dirty="0">
                <a:latin typeface="Times New Roman"/>
                <a:cs typeface="Times New Roman"/>
              </a:rPr>
              <a:t>electron enter </a:t>
            </a:r>
            <a:r>
              <a:rPr sz="1400" dirty="0">
                <a:latin typeface="Times New Roman"/>
                <a:cs typeface="Times New Roman"/>
              </a:rPr>
              <a:t>at angle θ </a:t>
            </a:r>
            <a:r>
              <a:rPr sz="1400" spc="-1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shown. </a:t>
            </a:r>
            <a:r>
              <a:rPr sz="1400" dirty="0">
                <a:latin typeface="Times New Roman"/>
                <a:cs typeface="Times New Roman"/>
              </a:rPr>
              <a:t>A few </a:t>
            </a:r>
            <a:r>
              <a:rPr sz="1400" spc="-5" dirty="0">
                <a:latin typeface="Times New Roman"/>
                <a:cs typeface="Times New Roman"/>
              </a:rPr>
              <a:t>characteristics </a:t>
            </a:r>
            <a:r>
              <a:rPr sz="1400" dirty="0">
                <a:latin typeface="Times New Roman"/>
                <a:cs typeface="Times New Roman"/>
              </a:rPr>
              <a:t>of this  </a:t>
            </a:r>
            <a:r>
              <a:rPr sz="1400" spc="-5" dirty="0">
                <a:latin typeface="Times New Roman"/>
                <a:cs typeface="Times New Roman"/>
              </a:rPr>
              <a:t>motion are worth noting</a:t>
            </a:r>
            <a:endParaRPr sz="1400">
              <a:latin typeface="Times New Roman"/>
              <a:cs typeface="Times New Roman"/>
            </a:endParaRPr>
          </a:p>
          <a:p>
            <a:pPr marL="774065" marR="208279" indent="-457200" algn="just">
              <a:lnSpc>
                <a:spcPct val="143900"/>
              </a:lnSpc>
              <a:spcBef>
                <a:spcPts val="500"/>
              </a:spcBef>
            </a:pPr>
            <a:r>
              <a:rPr sz="1400" i="1" dirty="0">
                <a:latin typeface="Times New Roman"/>
                <a:cs typeface="Times New Roman"/>
              </a:rPr>
              <a:t>(i)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velocity </a:t>
            </a:r>
            <a:r>
              <a:rPr sz="1400" dirty="0">
                <a:latin typeface="Times New Roman"/>
                <a:cs typeface="Times New Roman"/>
              </a:rPr>
              <a:t>along </a:t>
            </a:r>
            <a:r>
              <a:rPr sz="1400" spc="-5" dirty="0">
                <a:latin typeface="Times New Roman"/>
                <a:cs typeface="Times New Roman"/>
              </a:rPr>
              <a:t>x-axis remains constant and equal to the  initial axial velocity </a:t>
            </a:r>
            <a:r>
              <a:rPr sz="1400" dirty="0">
                <a:latin typeface="Times New Roman"/>
                <a:cs typeface="Times New Roman"/>
              </a:rPr>
              <a:t>because </a:t>
            </a:r>
            <a:r>
              <a:rPr sz="1400" spc="-5" dirty="0">
                <a:latin typeface="Times New Roman"/>
                <a:cs typeface="Times New Roman"/>
              </a:rPr>
              <a:t>there is no force and hence no  acceleration along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x-axis.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35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33830" y="3458082"/>
            <a:ext cx="2444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Times New Roman"/>
                <a:cs typeface="Times New Roman"/>
              </a:rPr>
              <a:t>(ii)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91029" y="3365727"/>
            <a:ext cx="4495165" cy="63817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3600"/>
              </a:lnSpc>
              <a:spcBef>
                <a:spcPts val="95"/>
              </a:spcBef>
            </a:pPr>
            <a:r>
              <a:rPr sz="1400" spc="5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time taken to travel the parabolic path is equal to that taken 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travel the axial distance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AB</a:t>
            </a:r>
            <a:r>
              <a:rPr sz="1400" spc="-5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3830" y="4134738"/>
            <a:ext cx="2933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dirty="0">
                <a:latin typeface="Times New Roman"/>
                <a:cs typeface="Times New Roman"/>
              </a:rPr>
              <a:t>(i</a:t>
            </a:r>
            <a:r>
              <a:rPr sz="1400" i="1" spc="-10" dirty="0">
                <a:latin typeface="Times New Roman"/>
                <a:cs typeface="Times New Roman"/>
              </a:rPr>
              <a:t>i</a:t>
            </a:r>
            <a:r>
              <a:rPr sz="1400" i="1" dirty="0">
                <a:latin typeface="Times New Roman"/>
                <a:cs typeface="Times New Roman"/>
              </a:rPr>
              <a:t>i)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91029" y="4042384"/>
            <a:ext cx="4516120" cy="944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36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time taken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rise </a:t>
            </a:r>
            <a:r>
              <a:rPr sz="1400" dirty="0">
                <a:latin typeface="Times New Roman"/>
                <a:cs typeface="Times New Roman"/>
              </a:rPr>
              <a:t>from </a:t>
            </a:r>
            <a:r>
              <a:rPr sz="1400" i="1" dirty="0">
                <a:latin typeface="Times New Roman"/>
                <a:cs typeface="Times New Roman"/>
              </a:rPr>
              <a:t>A to C </a:t>
            </a:r>
            <a:r>
              <a:rPr sz="1400" spc="-5" dirty="0">
                <a:latin typeface="Times New Roman"/>
                <a:cs typeface="Times New Roman"/>
              </a:rPr>
              <a:t>is equal to that  taken </a:t>
            </a:r>
            <a:r>
              <a:rPr sz="1400" dirty="0">
                <a:latin typeface="Times New Roman"/>
                <a:cs typeface="Times New Roman"/>
              </a:rPr>
              <a:t>by it </a:t>
            </a:r>
            <a:r>
              <a:rPr sz="1400" spc="-5" dirty="0">
                <a:latin typeface="Times New Roman"/>
                <a:cs typeface="Times New Roman"/>
              </a:rPr>
              <a:t>to fall from </a:t>
            </a:r>
            <a:r>
              <a:rPr sz="1400" dirty="0">
                <a:latin typeface="Times New Roman"/>
                <a:cs typeface="Times New Roman"/>
              </a:rPr>
              <a:t>C to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dirty="0">
                <a:latin typeface="Times New Roman"/>
                <a:cs typeface="Times New Roman"/>
              </a:rPr>
              <a:t>and </a:t>
            </a:r>
            <a:r>
              <a:rPr sz="1400" spc="-5" dirty="0">
                <a:latin typeface="Times New Roman"/>
                <a:cs typeface="Times New Roman"/>
              </a:rPr>
              <a:t>each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equal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half the time  taken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travel the axial </a:t>
            </a:r>
            <a:r>
              <a:rPr sz="1400" dirty="0">
                <a:latin typeface="Times New Roman"/>
                <a:cs typeface="Times New Roman"/>
              </a:rPr>
              <a:t>distance </a:t>
            </a:r>
            <a:r>
              <a:rPr sz="1400" i="1" dirty="0">
                <a:latin typeface="Times New Roman"/>
                <a:cs typeface="Times New Roman"/>
              </a:rPr>
              <a:t>A</a:t>
            </a:r>
            <a:r>
              <a:rPr sz="1400" i="1" spc="-10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B.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3830" y="5117718"/>
            <a:ext cx="27368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i="1" dirty="0">
                <a:latin typeface="Times New Roman"/>
                <a:cs typeface="Times New Roman"/>
              </a:rPr>
              <a:t>(iv)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91029" y="5025110"/>
            <a:ext cx="4338955" cy="638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437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velocity </a:t>
            </a:r>
            <a:r>
              <a:rPr sz="1400" dirty="0">
                <a:latin typeface="Times New Roman"/>
                <a:cs typeface="Times New Roman"/>
              </a:rPr>
              <a:t>of impact or </a:t>
            </a:r>
            <a:r>
              <a:rPr sz="1400" spc="-5" dirty="0">
                <a:latin typeface="Times New Roman"/>
                <a:cs typeface="Times New Roman"/>
              </a:rPr>
              <a:t>arrival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i="1" dirty="0">
                <a:latin typeface="Times New Roman"/>
                <a:cs typeface="Times New Roman"/>
              </a:rPr>
              <a:t>B </a:t>
            </a:r>
            <a:r>
              <a:rPr sz="1400" i="1" spc="-5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exactly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same </a:t>
            </a:r>
            <a:r>
              <a:rPr sz="1400" dirty="0">
                <a:latin typeface="Times New Roman"/>
                <a:cs typeface="Times New Roman"/>
              </a:rPr>
              <a:t>as  the </a:t>
            </a:r>
            <a:r>
              <a:rPr sz="1400" spc="-5" dirty="0">
                <a:latin typeface="Times New Roman"/>
                <a:cs typeface="Times New Roman"/>
              </a:rPr>
              <a:t>initial velocity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point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A</a:t>
            </a:r>
            <a:r>
              <a:rPr sz="1400" spc="-5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29080" y="5702274"/>
            <a:ext cx="5281295" cy="38969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74065" marR="262255" indent="-457200">
              <a:lnSpc>
                <a:spcPct val="143800"/>
              </a:lnSpc>
              <a:spcBef>
                <a:spcPts val="95"/>
              </a:spcBef>
              <a:tabLst>
                <a:tab pos="774065" algn="l"/>
              </a:tabLst>
            </a:pPr>
            <a:r>
              <a:rPr sz="1400" i="1" dirty="0">
                <a:latin typeface="Times New Roman"/>
                <a:cs typeface="Times New Roman"/>
              </a:rPr>
              <a:t>(v)	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net vertical distance traveled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zero  because the distance traveled upwards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exactly </a:t>
            </a:r>
            <a:r>
              <a:rPr sz="1400" dirty="0">
                <a:latin typeface="Times New Roman"/>
                <a:cs typeface="Times New Roman"/>
              </a:rPr>
              <a:t>equal </a:t>
            </a:r>
            <a:r>
              <a:rPr sz="1400" spc="-10" dirty="0">
                <a:latin typeface="Times New Roman"/>
                <a:cs typeface="Times New Roman"/>
              </a:rPr>
              <a:t>and  </a:t>
            </a:r>
            <a:r>
              <a:rPr sz="1400" spc="-5" dirty="0">
                <a:latin typeface="Times New Roman"/>
                <a:cs typeface="Times New Roman"/>
              </a:rPr>
              <a:t>opposite to that traveled downwards. Hence,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two cancel  out.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Example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43700"/>
              </a:lnSpc>
              <a:spcBef>
                <a:spcPts val="505"/>
              </a:spcBef>
            </a:pPr>
            <a:r>
              <a:rPr sz="1400" dirty="0">
                <a:latin typeface="Times New Roman"/>
                <a:cs typeface="Times New Roman"/>
              </a:rPr>
              <a:t>A 500-V </a:t>
            </a:r>
            <a:r>
              <a:rPr sz="1400" spc="-5" dirty="0">
                <a:latin typeface="Times New Roman"/>
                <a:cs typeface="Times New Roman"/>
              </a:rPr>
              <a:t>electron enters </a:t>
            </a:r>
            <a:r>
              <a:rPr sz="1400" spc="-10" dirty="0">
                <a:latin typeface="Times New Roman"/>
                <a:cs typeface="Times New Roman"/>
              </a:rPr>
              <a:t>at </a:t>
            </a:r>
            <a:r>
              <a:rPr sz="140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angle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60°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the electric field </a:t>
            </a:r>
            <a:r>
              <a:rPr sz="1400" spc="-10" dirty="0">
                <a:latin typeface="Times New Roman"/>
                <a:cs typeface="Times New Roman"/>
              </a:rPr>
              <a:t>existing  </a:t>
            </a:r>
            <a:r>
              <a:rPr sz="1400" spc="-5" dirty="0">
                <a:latin typeface="Times New Roman"/>
                <a:cs typeface="Times New Roman"/>
              </a:rPr>
              <a:t>between two plates separated in vacuum </a:t>
            </a:r>
            <a:r>
              <a:rPr sz="1400" spc="5" dirty="0">
                <a:latin typeface="Times New Roman"/>
                <a:cs typeface="Times New Roman"/>
              </a:rPr>
              <a:t>by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distance </a:t>
            </a:r>
            <a:r>
              <a:rPr sz="1400" dirty="0">
                <a:latin typeface="Times New Roman"/>
                <a:cs typeface="Times New Roman"/>
              </a:rPr>
              <a:t>of 3 cm and </a:t>
            </a:r>
            <a:r>
              <a:rPr sz="1400" spc="-5" dirty="0">
                <a:latin typeface="Times New Roman"/>
                <a:cs typeface="Times New Roman"/>
              </a:rPr>
              <a:t>having  </a:t>
            </a:r>
            <a:r>
              <a:rPr sz="1400" dirty="0">
                <a:latin typeface="Times New Roman"/>
                <a:cs typeface="Times New Roman"/>
              </a:rPr>
              <a:t>a fixed </a:t>
            </a:r>
            <a:r>
              <a:rPr sz="1400" spc="-5" dirty="0">
                <a:latin typeface="Times New Roman"/>
                <a:cs typeface="Times New Roman"/>
              </a:rPr>
              <a:t>potential </a:t>
            </a:r>
            <a:r>
              <a:rPr sz="1400" dirty="0">
                <a:latin typeface="Times New Roman"/>
                <a:cs typeface="Times New Roman"/>
              </a:rPr>
              <a:t>difference of V </a:t>
            </a:r>
            <a:r>
              <a:rPr sz="1400" spc="-5" dirty="0">
                <a:latin typeface="Times New Roman"/>
                <a:cs typeface="Times New Roman"/>
              </a:rPr>
              <a:t>volt between </a:t>
            </a:r>
            <a:r>
              <a:rPr sz="1400" spc="-10" dirty="0">
                <a:latin typeface="Times New Roman"/>
                <a:cs typeface="Times New Roman"/>
              </a:rPr>
              <a:t>them. </a:t>
            </a:r>
            <a:r>
              <a:rPr sz="1400" spc="-5" dirty="0">
                <a:latin typeface="Times New Roman"/>
                <a:cs typeface="Times New Roman"/>
              </a:rPr>
              <a:t>The electron </a:t>
            </a:r>
            <a:r>
              <a:rPr sz="1400" dirty="0">
                <a:latin typeface="Times New Roman"/>
                <a:cs typeface="Times New Roman"/>
              </a:rPr>
              <a:t>reaches 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where AB =10 </a:t>
            </a:r>
            <a:r>
              <a:rPr sz="1400" spc="-10" dirty="0">
                <a:latin typeface="Times New Roman"/>
                <a:cs typeface="Times New Roman"/>
              </a:rPr>
              <a:t>cm. </a:t>
            </a:r>
            <a:r>
              <a:rPr sz="1400" dirty="0">
                <a:latin typeface="Times New Roman"/>
                <a:cs typeface="Times New Roman"/>
              </a:rPr>
              <a:t>Calculate (a) </a:t>
            </a:r>
            <a:r>
              <a:rPr sz="1400" spc="-5" dirty="0">
                <a:latin typeface="Times New Roman"/>
                <a:cs typeface="Times New Roman"/>
              </a:rPr>
              <a:t>the time taken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to  </a:t>
            </a:r>
            <a:r>
              <a:rPr sz="1400" dirty="0">
                <a:latin typeface="Times New Roman"/>
                <a:cs typeface="Times New Roman"/>
              </a:rPr>
              <a:t>go </a:t>
            </a:r>
            <a:r>
              <a:rPr sz="1400" spc="-5" dirty="0">
                <a:latin typeface="Times New Roman"/>
                <a:cs typeface="Times New Roman"/>
              </a:rPr>
              <a:t>from </a:t>
            </a:r>
            <a:r>
              <a:rPr sz="1400" dirty="0">
                <a:latin typeface="Times New Roman"/>
                <a:cs typeface="Times New Roman"/>
              </a:rPr>
              <a:t>A to B (b) </a:t>
            </a:r>
            <a:r>
              <a:rPr sz="1400" spc="-5" dirty="0">
                <a:latin typeface="Times New Roman"/>
                <a:cs typeface="Times New Roman"/>
              </a:rPr>
              <a:t>the value </a:t>
            </a:r>
            <a:r>
              <a:rPr sz="1400" dirty="0">
                <a:latin typeface="Times New Roman"/>
                <a:cs typeface="Times New Roman"/>
              </a:rPr>
              <a:t>of V if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b="1" spc="-1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reach point </a:t>
            </a:r>
            <a:r>
              <a:rPr sz="1400" dirty="0">
                <a:latin typeface="Times New Roman"/>
                <a:cs typeface="Times New Roman"/>
              </a:rPr>
              <a:t>B (c)  </a:t>
            </a:r>
            <a:r>
              <a:rPr sz="1400" spc="-5" dirty="0">
                <a:latin typeface="Times New Roman"/>
                <a:cs typeface="Times New Roman"/>
              </a:rPr>
              <a:t>highest point of ascent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electron.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98194" y="426211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672965" y="426211"/>
            <a:ext cx="15938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125016" y="674369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38100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125016" y="641603"/>
            <a:ext cx="5315585" cy="0"/>
          </a:xfrm>
          <a:custGeom>
            <a:avLst/>
            <a:gdLst/>
            <a:ahLst/>
            <a:cxnLst/>
            <a:rect l="l" t="t" r="r" b="b"/>
            <a:pathLst>
              <a:path w="5315585">
                <a:moveTo>
                  <a:pt x="0" y="0"/>
                </a:moveTo>
                <a:lnTo>
                  <a:pt x="5315077" y="0"/>
                </a:lnTo>
              </a:path>
            </a:pathLst>
          </a:custGeom>
          <a:ln w="9144">
            <a:solidFill>
              <a:srgbClr val="61232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29080" y="3028162"/>
            <a:ext cx="4972685" cy="127127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Solution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400" dirty="0">
                <a:latin typeface="Times New Roman"/>
                <a:cs typeface="Times New Roman"/>
              </a:rPr>
              <a:t>By a 500-V </a:t>
            </a:r>
            <a:r>
              <a:rPr sz="1400" spc="-5" dirty="0">
                <a:latin typeface="Times New Roman"/>
                <a:cs typeface="Times New Roman"/>
              </a:rPr>
              <a:t>electron is meant </a:t>
            </a:r>
            <a:r>
              <a:rPr sz="1400" dirty="0">
                <a:latin typeface="Times New Roman"/>
                <a:cs typeface="Times New Roman"/>
              </a:rPr>
              <a:t>an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spc="-10" dirty="0">
                <a:latin typeface="Times New Roman"/>
                <a:cs typeface="Times New Roman"/>
              </a:rPr>
              <a:t>which </a:t>
            </a:r>
            <a:r>
              <a:rPr sz="1400" spc="-5" dirty="0">
                <a:latin typeface="Times New Roman"/>
                <a:cs typeface="Times New Roman"/>
              </a:rPr>
              <a:t>has been</a:t>
            </a:r>
            <a:r>
              <a:rPr sz="1400" spc="9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accelerated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745"/>
              </a:spcBef>
            </a:pPr>
            <a:r>
              <a:rPr sz="1400" spc="-5" dirty="0">
                <a:latin typeface="Times New Roman"/>
                <a:cs typeface="Times New Roman"/>
              </a:rPr>
              <a:t>through 500 </a:t>
            </a:r>
            <a:r>
              <a:rPr sz="1400" dirty="0">
                <a:latin typeface="Times New Roman"/>
                <a:cs typeface="Times New Roman"/>
              </a:rPr>
              <a:t>V </a:t>
            </a:r>
            <a:r>
              <a:rPr sz="1400" spc="-5" dirty="0">
                <a:latin typeface="Times New Roman"/>
                <a:cs typeface="Times New Roman"/>
              </a:rPr>
              <a:t>so that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its</a:t>
            </a:r>
            <a:endParaRPr sz="1400">
              <a:latin typeface="Times New Roman"/>
              <a:cs typeface="Times New Roman"/>
            </a:endParaRPr>
          </a:p>
          <a:p>
            <a:pPr marL="56515">
              <a:lnSpc>
                <a:spcPct val="100000"/>
              </a:lnSpc>
              <a:spcBef>
                <a:spcPts val="1335"/>
              </a:spcBef>
            </a:pPr>
            <a:r>
              <a:rPr sz="1400" spc="-5" dirty="0">
                <a:latin typeface="Times New Roman"/>
                <a:cs typeface="Times New Roman"/>
              </a:rPr>
              <a:t>kinetic energy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29080" y="5864732"/>
            <a:ext cx="5161915" cy="2003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Initial velocity </a:t>
            </a:r>
            <a:r>
              <a:rPr sz="1400" dirty="0">
                <a:latin typeface="Times New Roman"/>
                <a:cs typeface="Times New Roman"/>
              </a:rPr>
              <a:t>along x-axis </a:t>
            </a:r>
            <a:r>
              <a:rPr sz="1400" i="1" spc="-5" dirty="0">
                <a:latin typeface="Times New Roman"/>
                <a:cs typeface="Times New Roman"/>
              </a:rPr>
              <a:t>u</a:t>
            </a:r>
            <a:r>
              <a:rPr sz="1350" i="1" spc="-7" baseline="-9259" dirty="0">
                <a:latin typeface="Times New Roman"/>
                <a:cs typeface="Times New Roman"/>
              </a:rPr>
              <a:t>x</a:t>
            </a:r>
            <a:r>
              <a:rPr sz="1400" i="1" spc="-5" dirty="0">
                <a:latin typeface="Times New Roman"/>
                <a:cs typeface="Times New Roman"/>
              </a:rPr>
              <a:t>=u </a:t>
            </a:r>
            <a:r>
              <a:rPr sz="1400" spc="-5" dirty="0">
                <a:latin typeface="Times New Roman"/>
                <a:cs typeface="Times New Roman"/>
              </a:rPr>
              <a:t>cos 60°=6.6308×10</a:t>
            </a:r>
            <a:r>
              <a:rPr sz="1350" spc="-7" baseline="30864" dirty="0">
                <a:latin typeface="Times New Roman"/>
                <a:cs typeface="Times New Roman"/>
              </a:rPr>
              <a:t>6</a:t>
            </a:r>
            <a:r>
              <a:rPr sz="1350" spc="135" baseline="3086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m/s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sz="1400" spc="-5" dirty="0">
                <a:latin typeface="Times New Roman"/>
                <a:cs typeface="Times New Roman"/>
              </a:rPr>
              <a:t>Initial velocity </a:t>
            </a:r>
            <a:r>
              <a:rPr sz="1400" dirty="0">
                <a:latin typeface="Times New Roman"/>
                <a:cs typeface="Times New Roman"/>
              </a:rPr>
              <a:t>along y-axis </a:t>
            </a:r>
            <a:r>
              <a:rPr sz="1400" i="1" spc="-5" dirty="0">
                <a:latin typeface="Times New Roman"/>
                <a:cs typeface="Times New Roman"/>
              </a:rPr>
              <a:t>u</a:t>
            </a:r>
            <a:r>
              <a:rPr sz="1350" i="1" spc="-7" baseline="-9259" dirty="0">
                <a:latin typeface="Times New Roman"/>
                <a:cs typeface="Times New Roman"/>
              </a:rPr>
              <a:t>y</a:t>
            </a:r>
            <a:r>
              <a:rPr sz="1400" i="1" spc="-5" dirty="0">
                <a:latin typeface="Times New Roman"/>
                <a:cs typeface="Times New Roman"/>
              </a:rPr>
              <a:t>=u </a:t>
            </a:r>
            <a:r>
              <a:rPr sz="1400" spc="-10" dirty="0">
                <a:latin typeface="Times New Roman"/>
                <a:cs typeface="Times New Roman"/>
              </a:rPr>
              <a:t>sin </a:t>
            </a:r>
            <a:r>
              <a:rPr sz="1400" spc="-5" dirty="0">
                <a:latin typeface="Times New Roman"/>
                <a:cs typeface="Times New Roman"/>
              </a:rPr>
              <a:t>60°= 1.148×10</a:t>
            </a:r>
            <a:r>
              <a:rPr sz="1350" spc="-7" baseline="30864" dirty="0">
                <a:latin typeface="Times New Roman"/>
                <a:cs typeface="Times New Roman"/>
              </a:rPr>
              <a:t>7</a:t>
            </a:r>
            <a:r>
              <a:rPr sz="1350" spc="97" baseline="3086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m/s</a:t>
            </a:r>
            <a:endParaRPr sz="1400">
              <a:latin typeface="Times New Roman"/>
              <a:cs typeface="Times New Roman"/>
            </a:endParaRPr>
          </a:p>
          <a:p>
            <a:pPr marL="12700" marR="5080" indent="431165">
              <a:lnSpc>
                <a:spcPct val="143600"/>
              </a:lnSpc>
              <a:spcBef>
                <a:spcPts val="600"/>
              </a:spcBef>
              <a:buFont typeface="Times New Roman"/>
              <a:buAutoNum type="alphaLcParenBoth"/>
              <a:tabLst>
                <a:tab pos="697230" algn="l"/>
              </a:tabLst>
            </a:pPr>
            <a:r>
              <a:rPr sz="1400" spc="-5" dirty="0">
                <a:latin typeface="Times New Roman"/>
                <a:cs typeface="Times New Roman"/>
              </a:rPr>
              <a:t>As </a:t>
            </a:r>
            <a:r>
              <a:rPr sz="1400" i="1" dirty="0">
                <a:latin typeface="Times New Roman"/>
                <a:cs typeface="Times New Roman"/>
              </a:rPr>
              <a:t>u</a:t>
            </a:r>
            <a:r>
              <a:rPr sz="1350" i="1" baseline="-9259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remains constant, the </a:t>
            </a:r>
            <a:r>
              <a:rPr sz="1400" spc="-10" dirty="0">
                <a:latin typeface="Times New Roman"/>
                <a:cs typeface="Times New Roman"/>
              </a:rPr>
              <a:t>time </a:t>
            </a:r>
            <a:r>
              <a:rPr sz="1400" dirty="0">
                <a:latin typeface="Times New Roman"/>
                <a:cs typeface="Times New Roman"/>
              </a:rPr>
              <a:t>taken by the </a:t>
            </a:r>
            <a:r>
              <a:rPr sz="1400" spc="-5" dirty="0">
                <a:latin typeface="Times New Roman"/>
                <a:cs typeface="Times New Roman"/>
              </a:rPr>
              <a:t>electron to travel 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distance </a:t>
            </a:r>
            <a:r>
              <a:rPr sz="1400" i="1" spc="-5" dirty="0">
                <a:latin typeface="Times New Roman"/>
                <a:cs typeface="Times New Roman"/>
              </a:rPr>
              <a:t>AB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i="1" spc="-5" dirty="0">
                <a:latin typeface="Times New Roman"/>
                <a:cs typeface="Times New Roman"/>
              </a:rPr>
              <a:t>t</a:t>
            </a:r>
            <a:r>
              <a:rPr sz="1400" spc="-5" dirty="0">
                <a:latin typeface="Times New Roman"/>
                <a:cs typeface="Times New Roman"/>
              </a:rPr>
              <a:t>=0.1/ </a:t>
            </a:r>
            <a:r>
              <a:rPr sz="1400" i="1" dirty="0">
                <a:latin typeface="Times New Roman"/>
                <a:cs typeface="Times New Roman"/>
              </a:rPr>
              <a:t>u</a:t>
            </a:r>
            <a:r>
              <a:rPr sz="1350" i="1" baseline="-9259" dirty="0">
                <a:latin typeface="Times New Roman"/>
                <a:cs typeface="Times New Roman"/>
              </a:rPr>
              <a:t>x </a:t>
            </a:r>
            <a:r>
              <a:rPr sz="1400" spc="-5" dirty="0">
                <a:latin typeface="Times New Roman"/>
                <a:cs typeface="Times New Roman"/>
              </a:rPr>
              <a:t>=0.1/6.6308×10</a:t>
            </a:r>
            <a:r>
              <a:rPr sz="1350" spc="-7" baseline="30864" dirty="0">
                <a:latin typeface="Times New Roman"/>
                <a:cs typeface="Times New Roman"/>
              </a:rPr>
              <a:t>6</a:t>
            </a:r>
            <a:r>
              <a:rPr sz="1400" spc="-5" dirty="0">
                <a:latin typeface="Times New Roman"/>
                <a:cs typeface="Times New Roman"/>
              </a:rPr>
              <a:t>=1.5081×10</a:t>
            </a:r>
            <a:r>
              <a:rPr sz="1350" spc="-7" baseline="30864" dirty="0">
                <a:latin typeface="Times New Roman"/>
                <a:cs typeface="Times New Roman"/>
              </a:rPr>
              <a:t>-8 </a:t>
            </a:r>
            <a:r>
              <a:rPr sz="1400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  <a:p>
            <a:pPr marL="12700" marR="76835" indent="431165">
              <a:lnSpc>
                <a:spcPct val="144500"/>
              </a:lnSpc>
              <a:spcBef>
                <a:spcPts val="585"/>
              </a:spcBef>
              <a:buFont typeface="Times New Roman"/>
              <a:buAutoNum type="alphaLcParenBoth"/>
              <a:tabLst>
                <a:tab pos="697230" algn="l"/>
              </a:tabLst>
            </a:pPr>
            <a:r>
              <a:rPr sz="1400" spc="-5" dirty="0">
                <a:latin typeface="Times New Roman"/>
                <a:cs typeface="Times New Roman"/>
              </a:rPr>
              <a:t>The vertical distance traveled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</a:t>
            </a:r>
            <a:r>
              <a:rPr sz="1400" dirty="0">
                <a:latin typeface="Times New Roman"/>
                <a:cs typeface="Times New Roman"/>
              </a:rPr>
              <a:t>can be </a:t>
            </a:r>
            <a:r>
              <a:rPr sz="1400" spc="-10" dirty="0">
                <a:latin typeface="Times New Roman"/>
                <a:cs typeface="Times New Roman"/>
              </a:rPr>
              <a:t>found </a:t>
            </a:r>
            <a:r>
              <a:rPr sz="1400" spc="-5" dirty="0">
                <a:latin typeface="Times New Roman"/>
                <a:cs typeface="Times New Roman"/>
              </a:rPr>
              <a:t>by  using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well-known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relation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29080" y="8682075"/>
            <a:ext cx="5214620" cy="641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202305">
              <a:lnSpc>
                <a:spcPct val="1443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Since the vertical distance  traveled </a:t>
            </a:r>
            <a:r>
              <a:rPr sz="1400" dirty="0">
                <a:latin typeface="Times New Roman"/>
                <a:cs typeface="Times New Roman"/>
              </a:rPr>
              <a:t>by the </a:t>
            </a:r>
            <a:r>
              <a:rPr sz="1400" spc="-5" dirty="0">
                <a:latin typeface="Times New Roman"/>
                <a:cs typeface="Times New Roman"/>
              </a:rPr>
              <a:t>electron upwards is equal and opposite to that traveled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by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801111" y="1967483"/>
            <a:ext cx="224027" cy="1706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840863" y="1937651"/>
            <a:ext cx="110489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15" dirty="0">
                <a:latin typeface="Arial"/>
                <a:cs typeface="Arial"/>
              </a:rPr>
              <a:t>θ</a:t>
            </a:r>
            <a:endParaRPr sz="1250"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440304" y="2236469"/>
            <a:ext cx="2354580" cy="0"/>
          </a:xfrm>
          <a:custGeom>
            <a:avLst/>
            <a:gdLst/>
            <a:ahLst/>
            <a:cxnLst/>
            <a:rect l="l" t="t" r="r" b="b"/>
            <a:pathLst>
              <a:path w="2354579">
                <a:moveTo>
                  <a:pt x="0" y="0"/>
                </a:moveTo>
                <a:lnTo>
                  <a:pt x="235458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81579" y="1258569"/>
            <a:ext cx="2354580" cy="0"/>
          </a:xfrm>
          <a:custGeom>
            <a:avLst/>
            <a:gdLst/>
            <a:ahLst/>
            <a:cxnLst/>
            <a:rect l="l" t="t" r="r" b="b"/>
            <a:pathLst>
              <a:path w="2354579">
                <a:moveTo>
                  <a:pt x="0" y="0"/>
                </a:moveTo>
                <a:lnTo>
                  <a:pt x="235458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218944" y="2339339"/>
            <a:ext cx="222504" cy="17525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298319" y="2307983"/>
            <a:ext cx="13589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100" dirty="0">
                <a:latin typeface="Times New Roman"/>
                <a:cs typeface="Times New Roman"/>
              </a:rPr>
              <a:t>A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736591" y="2430779"/>
            <a:ext cx="222503" cy="26212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816221" y="2399423"/>
            <a:ext cx="127635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35" dirty="0">
                <a:latin typeface="Times New Roman"/>
                <a:cs typeface="Times New Roman"/>
              </a:rPr>
              <a:t>B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592323" y="2389631"/>
            <a:ext cx="1845564" cy="1996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671698" y="2368041"/>
            <a:ext cx="14839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2425" algn="l"/>
                <a:tab pos="694690" algn="l"/>
                <a:tab pos="1038860" algn="l"/>
                <a:tab pos="1381760" algn="l"/>
              </a:tabLst>
            </a:pPr>
            <a:r>
              <a:rPr sz="1200" dirty="0">
                <a:latin typeface="Arial"/>
                <a:cs typeface="Arial"/>
              </a:rPr>
              <a:t>+	+	+	+	+</a:t>
            </a:r>
            <a:endParaRPr sz="1200">
              <a:latin typeface="Arial"/>
              <a:cs typeface="Arial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674620" y="999743"/>
            <a:ext cx="1965959" cy="10820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753995" y="978153"/>
            <a:ext cx="17665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6870" algn="l"/>
                <a:tab pos="704215" algn="l"/>
                <a:tab pos="1052195" algn="l"/>
                <a:tab pos="1397635" algn="l"/>
                <a:tab pos="1702435" algn="l"/>
              </a:tabLst>
            </a:pPr>
            <a:r>
              <a:rPr sz="1200" dirty="0">
                <a:latin typeface="Arial"/>
                <a:cs typeface="Arial"/>
              </a:rPr>
              <a:t>-	-	-	-	-	-</a:t>
            </a:r>
            <a:endParaRPr sz="12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436876" y="1760219"/>
            <a:ext cx="473709" cy="481965"/>
          </a:xfrm>
          <a:custGeom>
            <a:avLst/>
            <a:gdLst/>
            <a:ahLst/>
            <a:cxnLst/>
            <a:rect l="l" t="t" r="r" b="b"/>
            <a:pathLst>
              <a:path w="473710" h="481964">
                <a:moveTo>
                  <a:pt x="416480" y="51037"/>
                </a:moveTo>
                <a:lnTo>
                  <a:pt x="0" y="474853"/>
                </a:lnTo>
                <a:lnTo>
                  <a:pt x="6857" y="481457"/>
                </a:lnTo>
                <a:lnTo>
                  <a:pt x="423274" y="57704"/>
                </a:lnTo>
                <a:lnTo>
                  <a:pt x="416480" y="51037"/>
                </a:lnTo>
                <a:close/>
              </a:path>
              <a:path w="473710" h="481964">
                <a:moveTo>
                  <a:pt x="459731" y="41910"/>
                </a:moveTo>
                <a:lnTo>
                  <a:pt x="425450" y="41910"/>
                </a:lnTo>
                <a:lnTo>
                  <a:pt x="432181" y="48641"/>
                </a:lnTo>
                <a:lnTo>
                  <a:pt x="423274" y="57704"/>
                </a:lnTo>
                <a:lnTo>
                  <a:pt x="447040" y="81025"/>
                </a:lnTo>
                <a:lnTo>
                  <a:pt x="459731" y="41910"/>
                </a:lnTo>
                <a:close/>
              </a:path>
              <a:path w="473710" h="481964">
                <a:moveTo>
                  <a:pt x="425450" y="41910"/>
                </a:moveTo>
                <a:lnTo>
                  <a:pt x="416480" y="51037"/>
                </a:lnTo>
                <a:lnTo>
                  <a:pt x="423274" y="57704"/>
                </a:lnTo>
                <a:lnTo>
                  <a:pt x="432181" y="48641"/>
                </a:lnTo>
                <a:lnTo>
                  <a:pt x="425450" y="41910"/>
                </a:lnTo>
                <a:close/>
              </a:path>
              <a:path w="473710" h="481964">
                <a:moveTo>
                  <a:pt x="473329" y="0"/>
                </a:moveTo>
                <a:lnTo>
                  <a:pt x="392684" y="27686"/>
                </a:lnTo>
                <a:lnTo>
                  <a:pt x="416480" y="51037"/>
                </a:lnTo>
                <a:lnTo>
                  <a:pt x="425450" y="41910"/>
                </a:lnTo>
                <a:lnTo>
                  <a:pt x="459731" y="41910"/>
                </a:lnTo>
                <a:lnTo>
                  <a:pt x="4733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402332" y="1543684"/>
            <a:ext cx="76200" cy="675005"/>
          </a:xfrm>
          <a:custGeom>
            <a:avLst/>
            <a:gdLst/>
            <a:ahLst/>
            <a:cxnLst/>
            <a:rect l="l" t="t" r="r" b="b"/>
            <a:pathLst>
              <a:path w="76200" h="675005">
                <a:moveTo>
                  <a:pt x="42825" y="76184"/>
                </a:moveTo>
                <a:lnTo>
                  <a:pt x="33300" y="76215"/>
                </a:lnTo>
                <a:lnTo>
                  <a:pt x="34543" y="675004"/>
                </a:lnTo>
                <a:lnTo>
                  <a:pt x="44068" y="675004"/>
                </a:lnTo>
                <a:lnTo>
                  <a:pt x="42825" y="76184"/>
                </a:lnTo>
                <a:close/>
              </a:path>
              <a:path w="76200" h="675005">
                <a:moveTo>
                  <a:pt x="37973" y="0"/>
                </a:moveTo>
                <a:lnTo>
                  <a:pt x="0" y="76326"/>
                </a:lnTo>
                <a:lnTo>
                  <a:pt x="33300" y="76215"/>
                </a:lnTo>
                <a:lnTo>
                  <a:pt x="33274" y="63500"/>
                </a:lnTo>
                <a:lnTo>
                  <a:pt x="69882" y="63500"/>
                </a:lnTo>
                <a:lnTo>
                  <a:pt x="37973" y="0"/>
                </a:lnTo>
                <a:close/>
              </a:path>
              <a:path w="76200" h="675005">
                <a:moveTo>
                  <a:pt x="42799" y="63500"/>
                </a:moveTo>
                <a:lnTo>
                  <a:pt x="33274" y="63500"/>
                </a:lnTo>
                <a:lnTo>
                  <a:pt x="33300" y="76215"/>
                </a:lnTo>
                <a:lnTo>
                  <a:pt x="42825" y="76184"/>
                </a:lnTo>
                <a:lnTo>
                  <a:pt x="42799" y="63500"/>
                </a:lnTo>
                <a:close/>
              </a:path>
              <a:path w="76200" h="675005">
                <a:moveTo>
                  <a:pt x="69882" y="63500"/>
                </a:moveTo>
                <a:lnTo>
                  <a:pt x="42799" y="63500"/>
                </a:lnTo>
                <a:lnTo>
                  <a:pt x="42825" y="76184"/>
                </a:lnTo>
                <a:lnTo>
                  <a:pt x="76200" y="76073"/>
                </a:lnTo>
                <a:lnTo>
                  <a:pt x="69882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441575" y="2183764"/>
            <a:ext cx="2562225" cy="76200"/>
          </a:xfrm>
          <a:custGeom>
            <a:avLst/>
            <a:gdLst/>
            <a:ahLst/>
            <a:cxnLst/>
            <a:rect l="l" t="t" r="r" b="b"/>
            <a:pathLst>
              <a:path w="2562225" h="76200">
                <a:moveTo>
                  <a:pt x="2486025" y="0"/>
                </a:moveTo>
                <a:lnTo>
                  <a:pt x="2486025" y="76200"/>
                </a:lnTo>
                <a:lnTo>
                  <a:pt x="2552573" y="42925"/>
                </a:lnTo>
                <a:lnTo>
                  <a:pt x="2498725" y="42925"/>
                </a:lnTo>
                <a:lnTo>
                  <a:pt x="2498725" y="33400"/>
                </a:lnTo>
                <a:lnTo>
                  <a:pt x="2552827" y="33400"/>
                </a:lnTo>
                <a:lnTo>
                  <a:pt x="2486025" y="0"/>
                </a:lnTo>
                <a:close/>
              </a:path>
              <a:path w="2562225" h="76200">
                <a:moveTo>
                  <a:pt x="2486025" y="33400"/>
                </a:moveTo>
                <a:lnTo>
                  <a:pt x="0" y="33400"/>
                </a:lnTo>
                <a:lnTo>
                  <a:pt x="0" y="42925"/>
                </a:lnTo>
                <a:lnTo>
                  <a:pt x="2486025" y="42925"/>
                </a:lnTo>
                <a:lnTo>
                  <a:pt x="2486025" y="33400"/>
                </a:lnTo>
                <a:close/>
              </a:path>
              <a:path w="2562225" h="76200">
                <a:moveTo>
                  <a:pt x="2552827" y="33400"/>
                </a:moveTo>
                <a:lnTo>
                  <a:pt x="2498725" y="33400"/>
                </a:lnTo>
                <a:lnTo>
                  <a:pt x="2498725" y="42925"/>
                </a:lnTo>
                <a:lnTo>
                  <a:pt x="2552573" y="42925"/>
                </a:lnTo>
                <a:lnTo>
                  <a:pt x="2562225" y="38100"/>
                </a:lnTo>
                <a:lnTo>
                  <a:pt x="2552827" y="33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134355" y="2282951"/>
            <a:ext cx="222503" cy="16154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213984" y="2250071"/>
            <a:ext cx="1016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45" dirty="0">
                <a:latin typeface="Times New Roman"/>
                <a:cs typeface="Times New Roman"/>
              </a:rPr>
              <a:t>x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177795" y="1360931"/>
            <a:ext cx="222504" cy="210311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257170" y="1329575"/>
            <a:ext cx="1016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45" dirty="0">
                <a:latin typeface="Times New Roman"/>
                <a:cs typeface="Times New Roman"/>
              </a:rPr>
              <a:t>y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2481579" y="1391919"/>
            <a:ext cx="2254885" cy="829944"/>
          </a:xfrm>
          <a:custGeom>
            <a:avLst/>
            <a:gdLst/>
            <a:ahLst/>
            <a:cxnLst/>
            <a:rect l="l" t="t" r="r" b="b"/>
            <a:pathLst>
              <a:path w="2254885" h="829944">
                <a:moveTo>
                  <a:pt x="0" y="829945"/>
                </a:moveTo>
                <a:lnTo>
                  <a:pt x="39180" y="788433"/>
                </a:lnTo>
                <a:lnTo>
                  <a:pt x="78362" y="747018"/>
                </a:lnTo>
                <a:lnTo>
                  <a:pt x="117540" y="705791"/>
                </a:lnTo>
                <a:lnTo>
                  <a:pt x="156711" y="664844"/>
                </a:lnTo>
                <a:lnTo>
                  <a:pt x="195871" y="624269"/>
                </a:lnTo>
                <a:lnTo>
                  <a:pt x="235016" y="584159"/>
                </a:lnTo>
                <a:lnTo>
                  <a:pt x="274142" y="544605"/>
                </a:lnTo>
                <a:lnTo>
                  <a:pt x="313246" y="505699"/>
                </a:lnTo>
                <a:lnTo>
                  <a:pt x="352324" y="467533"/>
                </a:lnTo>
                <a:lnTo>
                  <a:pt x="391371" y="430200"/>
                </a:lnTo>
                <a:lnTo>
                  <a:pt x="430385" y="393791"/>
                </a:lnTo>
                <a:lnTo>
                  <a:pt x="469361" y="358399"/>
                </a:lnTo>
                <a:lnTo>
                  <a:pt x="508296" y="324114"/>
                </a:lnTo>
                <a:lnTo>
                  <a:pt x="547185" y="291030"/>
                </a:lnTo>
                <a:lnTo>
                  <a:pt x="586025" y="259238"/>
                </a:lnTo>
                <a:lnTo>
                  <a:pt x="624812" y="228831"/>
                </a:lnTo>
                <a:lnTo>
                  <a:pt x="663543" y="199900"/>
                </a:lnTo>
                <a:lnTo>
                  <a:pt x="702213" y="172537"/>
                </a:lnTo>
                <a:lnTo>
                  <a:pt x="740819" y="146834"/>
                </a:lnTo>
                <a:lnTo>
                  <a:pt x="779356" y="122884"/>
                </a:lnTo>
                <a:lnTo>
                  <a:pt x="817822" y="100778"/>
                </a:lnTo>
                <a:lnTo>
                  <a:pt x="856211" y="80608"/>
                </a:lnTo>
                <a:lnTo>
                  <a:pt x="894522" y="62467"/>
                </a:lnTo>
                <a:lnTo>
                  <a:pt x="932748" y="46446"/>
                </a:lnTo>
                <a:lnTo>
                  <a:pt x="970888" y="32637"/>
                </a:lnTo>
                <a:lnTo>
                  <a:pt x="1008937" y="21133"/>
                </a:lnTo>
                <a:lnTo>
                  <a:pt x="1046890" y="12025"/>
                </a:lnTo>
                <a:lnTo>
                  <a:pt x="1084745" y="5406"/>
                </a:lnTo>
                <a:lnTo>
                  <a:pt x="1160145" y="0"/>
                </a:lnTo>
                <a:lnTo>
                  <a:pt x="1199585" y="2415"/>
                </a:lnTo>
                <a:lnTo>
                  <a:pt x="1240044" y="9458"/>
                </a:lnTo>
                <a:lnTo>
                  <a:pt x="1281397" y="20822"/>
                </a:lnTo>
                <a:lnTo>
                  <a:pt x="1323516" y="36202"/>
                </a:lnTo>
                <a:lnTo>
                  <a:pt x="1366274" y="55290"/>
                </a:lnTo>
                <a:lnTo>
                  <a:pt x="1409544" y="77780"/>
                </a:lnTo>
                <a:lnTo>
                  <a:pt x="1453201" y="103367"/>
                </a:lnTo>
                <a:lnTo>
                  <a:pt x="1497117" y="131744"/>
                </a:lnTo>
                <a:lnTo>
                  <a:pt x="1541166" y="162605"/>
                </a:lnTo>
                <a:lnTo>
                  <a:pt x="1585220" y="195644"/>
                </a:lnTo>
                <a:lnTo>
                  <a:pt x="1629154" y="230555"/>
                </a:lnTo>
                <a:lnTo>
                  <a:pt x="1672841" y="267031"/>
                </a:lnTo>
                <a:lnTo>
                  <a:pt x="1716153" y="304766"/>
                </a:lnTo>
                <a:lnTo>
                  <a:pt x="1758964" y="343455"/>
                </a:lnTo>
                <a:lnTo>
                  <a:pt x="1801148" y="382790"/>
                </a:lnTo>
                <a:lnTo>
                  <a:pt x="1842578" y="422466"/>
                </a:lnTo>
                <a:lnTo>
                  <a:pt x="1883127" y="462177"/>
                </a:lnTo>
                <a:lnTo>
                  <a:pt x="1922668" y="501616"/>
                </a:lnTo>
                <a:lnTo>
                  <a:pt x="1961075" y="540477"/>
                </a:lnTo>
                <a:lnTo>
                  <a:pt x="1998221" y="578454"/>
                </a:lnTo>
                <a:lnTo>
                  <a:pt x="2033979" y="615241"/>
                </a:lnTo>
                <a:lnTo>
                  <a:pt x="2068223" y="650531"/>
                </a:lnTo>
                <a:lnTo>
                  <a:pt x="2100825" y="684019"/>
                </a:lnTo>
                <a:lnTo>
                  <a:pt x="2131660" y="715398"/>
                </a:lnTo>
                <a:lnTo>
                  <a:pt x="2160601" y="744362"/>
                </a:lnTo>
                <a:lnTo>
                  <a:pt x="2212292" y="793820"/>
                </a:lnTo>
                <a:lnTo>
                  <a:pt x="2234789" y="813702"/>
                </a:lnTo>
                <a:lnTo>
                  <a:pt x="2254885" y="82994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544823" y="1493519"/>
            <a:ext cx="224027" cy="12954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624198" y="1462163"/>
            <a:ext cx="127635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35" dirty="0">
                <a:latin typeface="Times New Roman"/>
                <a:cs typeface="Times New Roman"/>
              </a:rPr>
              <a:t>C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592704" y="2060574"/>
            <a:ext cx="123189" cy="158115"/>
          </a:xfrm>
          <a:custGeom>
            <a:avLst/>
            <a:gdLst/>
            <a:ahLst/>
            <a:cxnLst/>
            <a:rect l="l" t="t" r="r" b="b"/>
            <a:pathLst>
              <a:path w="123189" h="158114">
                <a:moveTo>
                  <a:pt x="0" y="0"/>
                </a:moveTo>
                <a:lnTo>
                  <a:pt x="38179" y="48726"/>
                </a:lnTo>
                <a:lnTo>
                  <a:pt x="73406" y="93868"/>
                </a:lnTo>
                <a:lnTo>
                  <a:pt x="102727" y="131605"/>
                </a:lnTo>
                <a:lnTo>
                  <a:pt x="123189" y="15811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792687" y="4886626"/>
            <a:ext cx="386715" cy="0"/>
          </a:xfrm>
          <a:custGeom>
            <a:avLst/>
            <a:gdLst/>
            <a:ahLst/>
            <a:cxnLst/>
            <a:rect l="l" t="t" r="r" b="b"/>
            <a:pathLst>
              <a:path w="386714">
                <a:moveTo>
                  <a:pt x="0" y="0"/>
                </a:moveTo>
                <a:lnTo>
                  <a:pt x="386604" y="0"/>
                </a:lnTo>
              </a:path>
            </a:pathLst>
          </a:custGeom>
          <a:ln w="850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474806" y="4897854"/>
            <a:ext cx="82550" cy="1720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950" i="1" spc="20" dirty="0">
                <a:latin typeface="Times New Roman"/>
                <a:cs typeface="Times New Roman"/>
              </a:rPr>
              <a:t>k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22654" y="4716866"/>
            <a:ext cx="43497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40" dirty="0">
                <a:latin typeface="Symbol"/>
                <a:cs typeface="Symbol"/>
              </a:rPr>
              <a:t></a:t>
            </a:r>
            <a:r>
              <a:rPr sz="1650" spc="-135" dirty="0">
                <a:latin typeface="Times New Roman"/>
                <a:cs typeface="Times New Roman"/>
              </a:rPr>
              <a:t> </a:t>
            </a:r>
            <a:r>
              <a:rPr sz="1650" i="1" spc="85" dirty="0">
                <a:latin typeface="Times New Roman"/>
                <a:cs typeface="Times New Roman"/>
              </a:rPr>
              <a:t>eV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342231" y="4716866"/>
            <a:ext cx="412750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9400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E	</a:t>
            </a:r>
            <a:r>
              <a:rPr sz="1650" spc="4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922801" y="4881965"/>
            <a:ext cx="13525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spc="35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795114" y="4583599"/>
            <a:ext cx="368935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i="1" spc="25" dirty="0">
                <a:latin typeface="Times New Roman"/>
                <a:cs typeface="Times New Roman"/>
              </a:rPr>
              <a:t>m</a:t>
            </a:r>
            <a:r>
              <a:rPr sz="1650" i="1" spc="150" dirty="0">
                <a:latin typeface="Times New Roman"/>
                <a:cs typeface="Times New Roman"/>
              </a:rPr>
              <a:t>u</a:t>
            </a:r>
            <a:r>
              <a:rPr sz="1425" spc="37" baseline="43859" dirty="0">
                <a:latin typeface="Times New Roman"/>
                <a:cs typeface="Times New Roman"/>
              </a:rPr>
              <a:t>2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661694" y="5532861"/>
            <a:ext cx="393065" cy="0"/>
          </a:xfrm>
          <a:custGeom>
            <a:avLst/>
            <a:gdLst/>
            <a:ahLst/>
            <a:cxnLst/>
            <a:rect l="l" t="t" r="r" b="b"/>
            <a:pathLst>
              <a:path w="393064">
                <a:moveTo>
                  <a:pt x="0" y="0"/>
                </a:moveTo>
                <a:lnTo>
                  <a:pt x="392873" y="0"/>
                </a:lnTo>
              </a:path>
            </a:pathLst>
          </a:custGeom>
          <a:ln w="84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518826" y="5569251"/>
            <a:ext cx="27940" cy="15240"/>
          </a:xfrm>
          <a:custGeom>
            <a:avLst/>
            <a:gdLst/>
            <a:ahLst/>
            <a:cxnLst/>
            <a:rect l="l" t="t" r="r" b="b"/>
            <a:pathLst>
              <a:path w="27940" h="15239">
                <a:moveTo>
                  <a:pt x="0" y="15224"/>
                </a:moveTo>
                <a:lnTo>
                  <a:pt x="27677" y="0"/>
                </a:lnTo>
              </a:path>
            </a:pathLst>
          </a:custGeom>
          <a:ln w="85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546504" y="5573471"/>
            <a:ext cx="40640" cy="189865"/>
          </a:xfrm>
          <a:custGeom>
            <a:avLst/>
            <a:gdLst/>
            <a:ahLst/>
            <a:cxnLst/>
            <a:rect l="l" t="t" r="r" b="b"/>
            <a:pathLst>
              <a:path w="40640" h="189864">
                <a:moveTo>
                  <a:pt x="0" y="0"/>
                </a:moveTo>
                <a:lnTo>
                  <a:pt x="40174" y="189527"/>
                </a:lnTo>
              </a:path>
            </a:pathLst>
          </a:custGeom>
          <a:ln w="182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591140" y="5251535"/>
            <a:ext cx="53975" cy="511809"/>
          </a:xfrm>
          <a:custGeom>
            <a:avLst/>
            <a:gdLst/>
            <a:ahLst/>
            <a:cxnLst/>
            <a:rect l="l" t="t" r="r" b="b"/>
            <a:pathLst>
              <a:path w="53975" h="511810">
                <a:moveTo>
                  <a:pt x="0" y="511463"/>
                </a:moveTo>
                <a:lnTo>
                  <a:pt x="53577" y="0"/>
                </a:lnTo>
              </a:path>
            </a:pathLst>
          </a:custGeom>
          <a:ln w="89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644718" y="5251535"/>
            <a:ext cx="428625" cy="0"/>
          </a:xfrm>
          <a:custGeom>
            <a:avLst/>
            <a:gdLst/>
            <a:ahLst/>
            <a:cxnLst/>
            <a:rect l="l" t="t" r="r" b="b"/>
            <a:pathLst>
              <a:path w="428625">
                <a:moveTo>
                  <a:pt x="0" y="0"/>
                </a:moveTo>
                <a:lnTo>
                  <a:pt x="428150" y="0"/>
                </a:lnTo>
              </a:path>
            </a:pathLst>
          </a:custGeom>
          <a:ln w="84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112756" y="5522286"/>
            <a:ext cx="27940" cy="15240"/>
          </a:xfrm>
          <a:custGeom>
            <a:avLst/>
            <a:gdLst/>
            <a:ahLst/>
            <a:cxnLst/>
            <a:rect l="l" t="t" r="r" b="b"/>
            <a:pathLst>
              <a:path w="27939" h="15239">
                <a:moveTo>
                  <a:pt x="0" y="15224"/>
                </a:moveTo>
                <a:lnTo>
                  <a:pt x="27568" y="0"/>
                </a:lnTo>
              </a:path>
            </a:pathLst>
          </a:custGeom>
          <a:ln w="85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40325" y="5526523"/>
            <a:ext cx="40640" cy="71120"/>
          </a:xfrm>
          <a:custGeom>
            <a:avLst/>
            <a:gdLst/>
            <a:ahLst/>
            <a:cxnLst/>
            <a:rect l="l" t="t" r="r" b="b"/>
            <a:pathLst>
              <a:path w="40639" h="71120">
                <a:moveTo>
                  <a:pt x="0" y="0"/>
                </a:moveTo>
                <a:lnTo>
                  <a:pt x="40264" y="71059"/>
                </a:lnTo>
              </a:path>
            </a:pathLst>
          </a:custGeom>
          <a:ln w="180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184943" y="5385645"/>
            <a:ext cx="53340" cy="212090"/>
          </a:xfrm>
          <a:custGeom>
            <a:avLst/>
            <a:gdLst/>
            <a:ahLst/>
            <a:cxnLst/>
            <a:rect l="l" t="t" r="r" b="b"/>
            <a:pathLst>
              <a:path w="53339" h="212089">
                <a:moveTo>
                  <a:pt x="0" y="211937"/>
                </a:moveTo>
                <a:lnTo>
                  <a:pt x="53142" y="0"/>
                </a:lnTo>
              </a:path>
            </a:pathLst>
          </a:custGeom>
          <a:ln w="89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3238085" y="5385645"/>
            <a:ext cx="168910" cy="0"/>
          </a:xfrm>
          <a:custGeom>
            <a:avLst/>
            <a:gdLst/>
            <a:ahLst/>
            <a:cxnLst/>
            <a:rect l="l" t="t" r="r" b="b"/>
            <a:pathLst>
              <a:path w="168910">
                <a:moveTo>
                  <a:pt x="0" y="0"/>
                </a:moveTo>
                <a:lnTo>
                  <a:pt x="168858" y="0"/>
                </a:lnTo>
              </a:path>
            </a:pathLst>
          </a:custGeom>
          <a:ln w="84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446759" y="5522286"/>
            <a:ext cx="27940" cy="15240"/>
          </a:xfrm>
          <a:custGeom>
            <a:avLst/>
            <a:gdLst/>
            <a:ahLst/>
            <a:cxnLst/>
            <a:rect l="l" t="t" r="r" b="b"/>
            <a:pathLst>
              <a:path w="27939" h="15239">
                <a:moveTo>
                  <a:pt x="0" y="15224"/>
                </a:moveTo>
                <a:lnTo>
                  <a:pt x="27568" y="0"/>
                </a:lnTo>
              </a:path>
            </a:pathLst>
          </a:custGeom>
          <a:ln w="85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474328" y="5526523"/>
            <a:ext cx="40640" cy="71120"/>
          </a:xfrm>
          <a:custGeom>
            <a:avLst/>
            <a:gdLst/>
            <a:ahLst/>
            <a:cxnLst/>
            <a:rect l="l" t="t" r="r" b="b"/>
            <a:pathLst>
              <a:path w="40639" h="71120">
                <a:moveTo>
                  <a:pt x="0" y="0"/>
                </a:moveTo>
                <a:lnTo>
                  <a:pt x="40264" y="71059"/>
                </a:lnTo>
              </a:path>
            </a:pathLst>
          </a:custGeom>
          <a:ln w="180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18946" y="5385645"/>
            <a:ext cx="53340" cy="212090"/>
          </a:xfrm>
          <a:custGeom>
            <a:avLst/>
            <a:gdLst/>
            <a:ahLst/>
            <a:cxnLst/>
            <a:rect l="l" t="t" r="r" b="b"/>
            <a:pathLst>
              <a:path w="53339" h="212089">
                <a:moveTo>
                  <a:pt x="0" y="211937"/>
                </a:moveTo>
                <a:lnTo>
                  <a:pt x="53142" y="0"/>
                </a:lnTo>
              </a:path>
            </a:pathLst>
          </a:custGeom>
          <a:ln w="89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72089" y="5385645"/>
            <a:ext cx="341630" cy="0"/>
          </a:xfrm>
          <a:custGeom>
            <a:avLst/>
            <a:gdLst/>
            <a:ahLst/>
            <a:cxnLst/>
            <a:rect l="l" t="t" r="r" b="b"/>
            <a:pathLst>
              <a:path w="341629">
                <a:moveTo>
                  <a:pt x="0" y="0"/>
                </a:moveTo>
                <a:lnTo>
                  <a:pt x="341526" y="0"/>
                </a:lnTo>
              </a:path>
            </a:pathLst>
          </a:custGeom>
          <a:ln w="847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769082" y="5528186"/>
            <a:ext cx="18542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65" dirty="0">
                <a:latin typeface="Times New Roman"/>
                <a:cs typeface="Times New Roman"/>
              </a:rPr>
              <a:t>m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164576" y="5362353"/>
            <a:ext cx="528129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11175" algn="l"/>
                <a:tab pos="2066925" algn="l"/>
                <a:tab pos="3414395" algn="l"/>
              </a:tabLst>
            </a:pPr>
            <a:r>
              <a:rPr sz="1650" i="1" spc="45" dirty="0">
                <a:latin typeface="Times New Roman"/>
                <a:cs typeface="Times New Roman"/>
              </a:rPr>
              <a:t>u</a:t>
            </a:r>
            <a:r>
              <a:rPr sz="1650" i="1" spc="1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50" dirty="0">
                <a:latin typeface="Times New Roman"/>
                <a:cs typeface="Times New Roman"/>
              </a:rPr>
              <a:t>	</a:t>
            </a:r>
            <a:r>
              <a:rPr sz="2475" spc="82" baseline="35353" dirty="0">
                <a:latin typeface="Times New Roman"/>
                <a:cs typeface="Times New Roman"/>
              </a:rPr>
              <a:t>2</a:t>
            </a:r>
            <a:r>
              <a:rPr sz="2475" i="1" spc="82" baseline="35353" dirty="0">
                <a:latin typeface="Times New Roman"/>
                <a:cs typeface="Times New Roman"/>
              </a:rPr>
              <a:t>eV</a:t>
            </a:r>
            <a:r>
              <a:rPr sz="2475" i="1" spc="630" baseline="35353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00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Times New Roman"/>
                <a:cs typeface="Times New Roman"/>
              </a:rPr>
              <a:t>5.93*10</a:t>
            </a:r>
            <a:r>
              <a:rPr sz="1425" spc="67" baseline="43859" dirty="0">
                <a:latin typeface="Times New Roman"/>
                <a:cs typeface="Times New Roman"/>
              </a:rPr>
              <a:t>5	</a:t>
            </a:r>
            <a:r>
              <a:rPr sz="1650" i="1" spc="55" dirty="0">
                <a:latin typeface="Times New Roman"/>
                <a:cs typeface="Times New Roman"/>
              </a:rPr>
              <a:t>V</a:t>
            </a:r>
            <a:r>
              <a:rPr sz="1650" i="1" spc="35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9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Times New Roman"/>
                <a:cs typeface="Times New Roman"/>
              </a:rPr>
              <a:t>5.93*10</a:t>
            </a:r>
            <a:r>
              <a:rPr sz="1425" spc="67" baseline="43859" dirty="0">
                <a:latin typeface="Times New Roman"/>
                <a:cs typeface="Times New Roman"/>
              </a:rPr>
              <a:t>5	</a:t>
            </a:r>
            <a:r>
              <a:rPr sz="1650" spc="75" dirty="0">
                <a:latin typeface="Times New Roman"/>
                <a:cs typeface="Times New Roman"/>
              </a:rPr>
              <a:t>500</a:t>
            </a:r>
            <a:r>
              <a:rPr sz="1650" spc="-7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24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Times New Roman"/>
                <a:cs typeface="Times New Roman"/>
              </a:rPr>
              <a:t>1.326*10</a:t>
            </a:r>
            <a:r>
              <a:rPr sz="1425" spc="75" baseline="43859" dirty="0">
                <a:latin typeface="Times New Roman"/>
                <a:cs typeface="Times New Roman"/>
              </a:rPr>
              <a:t>7</a:t>
            </a:r>
            <a:r>
              <a:rPr sz="1425" spc="-67" baseline="43859" dirty="0">
                <a:latin typeface="Times New Roman"/>
                <a:cs typeface="Times New Roman"/>
              </a:rPr>
              <a:t> </a:t>
            </a:r>
            <a:r>
              <a:rPr sz="1650" i="1" spc="65" dirty="0">
                <a:latin typeface="Times New Roman"/>
                <a:cs typeface="Times New Roman"/>
              </a:rPr>
              <a:t>m</a:t>
            </a:r>
            <a:r>
              <a:rPr sz="1650" i="1" spc="-175" dirty="0">
                <a:latin typeface="Times New Roman"/>
                <a:cs typeface="Times New Roman"/>
              </a:rPr>
              <a:t> </a:t>
            </a:r>
            <a:r>
              <a:rPr sz="1650" spc="25" dirty="0">
                <a:latin typeface="Times New Roman"/>
                <a:cs typeface="Times New Roman"/>
              </a:rPr>
              <a:t>/</a:t>
            </a:r>
            <a:r>
              <a:rPr sz="1650" spc="-90" dirty="0">
                <a:latin typeface="Times New Roman"/>
                <a:cs typeface="Times New Roman"/>
              </a:rPr>
              <a:t> </a:t>
            </a:r>
            <a:r>
              <a:rPr sz="1650" i="1" spc="35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688556" y="8493721"/>
            <a:ext cx="130810" cy="0"/>
          </a:xfrm>
          <a:custGeom>
            <a:avLst/>
            <a:gdLst/>
            <a:ahLst/>
            <a:cxnLst/>
            <a:rect l="l" t="t" r="r" b="b"/>
            <a:pathLst>
              <a:path w="130810">
                <a:moveTo>
                  <a:pt x="0" y="0"/>
                </a:moveTo>
                <a:lnTo>
                  <a:pt x="130344" y="0"/>
                </a:lnTo>
              </a:path>
            </a:pathLst>
          </a:custGeom>
          <a:ln w="85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4105601" y="8318038"/>
            <a:ext cx="8890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spc="20" dirty="0">
                <a:latin typeface="Times New Roman"/>
                <a:cs typeface="Times New Roman"/>
              </a:rPr>
              <a:t>2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36</a:t>
            </a:r>
          </a:p>
        </p:txBody>
      </p:sp>
      <p:sp>
        <p:nvSpPr>
          <p:cNvPr id="55" name="object 55"/>
          <p:cNvSpPr txBox="1"/>
          <p:nvPr/>
        </p:nvSpPr>
        <p:spPr>
          <a:xfrm>
            <a:off x="3690531" y="8486547"/>
            <a:ext cx="13398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25" dirty="0">
                <a:latin typeface="Times New Roman"/>
                <a:cs typeface="Times New Roman"/>
              </a:rPr>
              <a:t>2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686519" y="8194329"/>
            <a:ext cx="13398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spc="25" dirty="0">
                <a:latin typeface="Times New Roman"/>
                <a:cs typeface="Times New Roman"/>
              </a:rPr>
              <a:t>1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3335952" y="8463295"/>
            <a:ext cx="706755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36905" algn="l"/>
              </a:tabLst>
            </a:pPr>
            <a:r>
              <a:rPr sz="950" i="1" spc="20" dirty="0">
                <a:latin typeface="Times New Roman"/>
                <a:cs typeface="Times New Roman"/>
              </a:rPr>
              <a:t>y	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870168" y="8324669"/>
            <a:ext cx="124015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982344" algn="l"/>
              </a:tabLst>
            </a:pPr>
            <a:r>
              <a:rPr sz="1650" i="1" spc="25" dirty="0">
                <a:latin typeface="Times New Roman"/>
                <a:cs typeface="Times New Roman"/>
              </a:rPr>
              <a:t>S </a:t>
            </a:r>
            <a:r>
              <a:rPr sz="1650" spc="30" dirty="0">
                <a:latin typeface="Symbol"/>
                <a:cs typeface="Symbol"/>
              </a:rPr>
              <a:t></a:t>
            </a:r>
            <a:r>
              <a:rPr sz="1650" spc="3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u</a:t>
            </a:r>
            <a:r>
              <a:rPr sz="1650" i="1" spc="235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r>
              <a:rPr sz="1650" i="1" spc="-20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Symbol"/>
                <a:cs typeface="Symbol"/>
              </a:rPr>
              <a:t></a:t>
            </a:r>
            <a:r>
              <a:rPr sz="1650" spc="30" dirty="0">
                <a:latin typeface="Times New Roman"/>
                <a:cs typeface="Times New Roman"/>
              </a:rPr>
              <a:t>	</a:t>
            </a:r>
            <a:r>
              <a:rPr sz="1650" i="1" spc="25" dirty="0">
                <a:latin typeface="Times New Roman"/>
                <a:cs typeface="Times New Roman"/>
              </a:rPr>
              <a:t>a</a:t>
            </a:r>
            <a:r>
              <a:rPr sz="1650" i="1" spc="100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t</a:t>
            </a:r>
            <a:endParaRPr sz="16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9080" y="426211"/>
            <a:ext cx="5137785" cy="10096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50">
              <a:latin typeface="Times New Roman"/>
              <a:cs typeface="Times New Roman"/>
            </a:endParaRPr>
          </a:p>
          <a:p>
            <a:pPr marL="12700" marR="304800">
              <a:lnSpc>
                <a:spcPct val="143700"/>
              </a:lnSpc>
            </a:pP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downwards, the two cancel out. Hence, putting </a:t>
            </a:r>
            <a:r>
              <a:rPr sz="1400" i="1" dirty="0">
                <a:latin typeface="Times New Roman"/>
                <a:cs typeface="Times New Roman"/>
              </a:rPr>
              <a:t>S </a:t>
            </a:r>
            <a:r>
              <a:rPr sz="1400" dirty="0">
                <a:latin typeface="Times New Roman"/>
                <a:cs typeface="Times New Roman"/>
              </a:rPr>
              <a:t>= 0 in </a:t>
            </a:r>
            <a:r>
              <a:rPr sz="1400" spc="-5" dirty="0">
                <a:latin typeface="Times New Roman"/>
                <a:cs typeface="Times New Roman"/>
              </a:rPr>
              <a:t>the above  equation, we get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29080" y="2635351"/>
            <a:ext cx="5012055" cy="9467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44000"/>
              </a:lnSpc>
              <a:spcBef>
                <a:spcPts val="90"/>
              </a:spcBef>
            </a:pPr>
            <a:r>
              <a:rPr sz="1400" spc="-5" dirty="0">
                <a:latin typeface="Times New Roman"/>
                <a:cs typeface="Times New Roman"/>
              </a:rPr>
              <a:t>The distances and velocity </a:t>
            </a:r>
            <a:r>
              <a:rPr sz="1400" dirty="0">
                <a:latin typeface="Times New Roman"/>
                <a:cs typeface="Times New Roman"/>
              </a:rPr>
              <a:t>etc. </a:t>
            </a:r>
            <a:r>
              <a:rPr sz="1400" spc="-5" dirty="0">
                <a:latin typeface="Times New Roman"/>
                <a:cs typeface="Times New Roman"/>
              </a:rPr>
              <a:t>directed upwards are taken </a:t>
            </a:r>
            <a:r>
              <a:rPr sz="1400" spc="-1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negative  whereas those directed downwards </a:t>
            </a:r>
            <a:r>
              <a:rPr sz="1400" dirty="0">
                <a:latin typeface="Times New Roman"/>
                <a:cs typeface="Times New Roman"/>
              </a:rPr>
              <a:t>are </a:t>
            </a:r>
            <a:r>
              <a:rPr sz="1400" spc="-5" dirty="0">
                <a:latin typeface="Times New Roman"/>
                <a:cs typeface="Times New Roman"/>
              </a:rPr>
              <a:t>taken </a:t>
            </a:r>
            <a:r>
              <a:rPr sz="1400" dirty="0">
                <a:latin typeface="Times New Roman"/>
                <a:cs typeface="Times New Roman"/>
              </a:rPr>
              <a:t>as </a:t>
            </a:r>
            <a:r>
              <a:rPr sz="1400" spc="-5" dirty="0">
                <a:latin typeface="Times New Roman"/>
                <a:cs typeface="Times New Roman"/>
              </a:rPr>
              <a:t>positive. The negative  sign merely indicates that </a:t>
            </a:r>
            <a:r>
              <a:rPr sz="1400" i="1" dirty="0">
                <a:latin typeface="Times New Roman"/>
                <a:cs typeface="Times New Roman"/>
              </a:rPr>
              <a:t>u</a:t>
            </a:r>
            <a:r>
              <a:rPr sz="1350" i="1" baseline="-9259" dirty="0">
                <a:latin typeface="Times New Roman"/>
                <a:cs typeface="Times New Roman"/>
              </a:rPr>
              <a:t>y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i="1" dirty="0">
                <a:latin typeface="Times New Roman"/>
                <a:cs typeface="Times New Roman"/>
              </a:rPr>
              <a:t>a</a:t>
            </a:r>
            <a:r>
              <a:rPr sz="1350" i="1" baseline="-9259" dirty="0">
                <a:latin typeface="Times New Roman"/>
                <a:cs typeface="Times New Roman"/>
              </a:rPr>
              <a:t>y </a:t>
            </a:r>
            <a:r>
              <a:rPr sz="1400" dirty="0">
                <a:latin typeface="Times New Roman"/>
                <a:cs typeface="Times New Roman"/>
              </a:rPr>
              <a:t>are</a:t>
            </a:r>
            <a:r>
              <a:rPr sz="1400" spc="-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oppositely-directed.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07916" y="8201405"/>
            <a:ext cx="15932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i="1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=-0.04</a:t>
            </a:r>
            <a:r>
              <a:rPr sz="1400" spc="-10" dirty="0">
                <a:latin typeface="Times New Roman"/>
                <a:cs typeface="Times New Roman"/>
              </a:rPr>
              <a:t>3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=-4.3</a:t>
            </a:r>
            <a:r>
              <a:rPr sz="1400" spc="5" dirty="0">
                <a:latin typeface="Times New Roman"/>
                <a:cs typeface="Times New Roman"/>
              </a:rPr>
              <a:t>3</a:t>
            </a:r>
            <a:r>
              <a:rPr sz="1400" dirty="0">
                <a:latin typeface="Times New Roman"/>
                <a:cs typeface="Times New Roman"/>
              </a:rPr>
              <a:t>cm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29080" y="8663177"/>
            <a:ext cx="5074920" cy="648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The negative sign again indicates that the distance is travelled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upwards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00">
              <a:latin typeface="Times New Roman"/>
              <a:cs typeface="Times New Roman"/>
            </a:endParaRPr>
          </a:p>
          <a:p>
            <a:pPr marR="763270" algn="ctr">
              <a:lnSpc>
                <a:spcPct val="100000"/>
              </a:lnSpc>
            </a:pPr>
            <a:r>
              <a:rPr sz="1400" i="1" dirty="0">
                <a:latin typeface="Times New Roman"/>
                <a:cs typeface="Times New Roman"/>
              </a:rPr>
              <a:t>y</a:t>
            </a:r>
            <a:r>
              <a:rPr sz="1350" i="1" baseline="-9259" dirty="0">
                <a:latin typeface="Times New Roman"/>
                <a:cs typeface="Times New Roman"/>
              </a:rPr>
              <a:t>max</a:t>
            </a:r>
            <a:r>
              <a:rPr sz="1400" dirty="0">
                <a:latin typeface="Times New Roman"/>
                <a:cs typeface="Times New Roman"/>
              </a:rPr>
              <a:t>=4.33cm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47222" y="2306779"/>
            <a:ext cx="494665" cy="0"/>
          </a:xfrm>
          <a:custGeom>
            <a:avLst/>
            <a:gdLst/>
            <a:ahLst/>
            <a:cxnLst/>
            <a:rect l="l" t="t" r="r" b="b"/>
            <a:pathLst>
              <a:path w="494664">
                <a:moveTo>
                  <a:pt x="0" y="0"/>
                </a:moveTo>
                <a:lnTo>
                  <a:pt x="494169" y="0"/>
                </a:lnTo>
              </a:path>
            </a:pathLst>
          </a:custGeom>
          <a:ln w="8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85127" y="2136107"/>
            <a:ext cx="138811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-110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</a:t>
            </a:r>
            <a:r>
              <a:rPr sz="1650" spc="35" dirty="0">
                <a:latin typeface="Times New Roman"/>
                <a:cs typeface="Times New Roman"/>
              </a:rPr>
              <a:t>1.5231</a:t>
            </a:r>
            <a:r>
              <a:rPr sz="1650" spc="35" dirty="0">
                <a:latin typeface="Symbol"/>
                <a:cs typeface="Symbol"/>
              </a:rPr>
              <a:t></a:t>
            </a:r>
            <a:r>
              <a:rPr sz="1650" spc="35" dirty="0">
                <a:latin typeface="Times New Roman"/>
                <a:cs typeface="Times New Roman"/>
              </a:rPr>
              <a:t>10</a:t>
            </a:r>
            <a:r>
              <a:rPr sz="1425" spc="52" baseline="43859" dirty="0">
                <a:latin typeface="Times New Roman"/>
                <a:cs typeface="Times New Roman"/>
              </a:rPr>
              <a:t>15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44271" y="2301683"/>
            <a:ext cx="8699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20" dirty="0">
                <a:latin typeface="Times New Roman"/>
                <a:cs typeface="Times New Roman"/>
              </a:rPr>
              <a:t>t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49182" y="1937913"/>
            <a:ext cx="40195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2720" indent="-160020">
              <a:lnSpc>
                <a:spcPct val="100000"/>
              </a:lnSpc>
              <a:spcBef>
                <a:spcPts val="105"/>
              </a:spcBef>
              <a:buFont typeface="Symbol"/>
              <a:buChar char=""/>
              <a:tabLst>
                <a:tab pos="173355" algn="l"/>
              </a:tabLst>
            </a:pPr>
            <a:r>
              <a:rPr sz="1650" spc="5" dirty="0">
                <a:latin typeface="Times New Roman"/>
                <a:cs typeface="Times New Roman"/>
              </a:rPr>
              <a:t>2</a:t>
            </a:r>
            <a:r>
              <a:rPr sz="1650" i="1" spc="40" dirty="0">
                <a:latin typeface="Times New Roman"/>
                <a:cs typeface="Times New Roman"/>
              </a:rPr>
              <a:t>u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14112" y="2136107"/>
            <a:ext cx="39497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60985" algn="l"/>
              </a:tabLst>
            </a:pPr>
            <a:r>
              <a:rPr sz="1650" i="1" spc="40" dirty="0">
                <a:latin typeface="Times New Roman"/>
                <a:cs typeface="Times New Roman"/>
              </a:rPr>
              <a:t>a	</a:t>
            </a:r>
            <a:r>
              <a:rPr sz="1650" spc="45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38476" y="2119765"/>
            <a:ext cx="82550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2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4101" y="2317955"/>
            <a:ext cx="82550" cy="1727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i="1" spc="2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241214" y="4074121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2235" y="0"/>
                </a:lnTo>
              </a:path>
            </a:pathLst>
          </a:custGeom>
          <a:ln w="89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32112" y="4074121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4">
                <a:moveTo>
                  <a:pt x="0" y="0"/>
                </a:moveTo>
                <a:lnTo>
                  <a:pt x="183217" y="0"/>
                </a:lnTo>
              </a:path>
            </a:pathLst>
          </a:custGeom>
          <a:ln w="89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017752" y="4074121"/>
            <a:ext cx="170180" cy="0"/>
          </a:xfrm>
          <a:custGeom>
            <a:avLst/>
            <a:gdLst/>
            <a:ahLst/>
            <a:cxnLst/>
            <a:rect l="l" t="t" r="r" b="b"/>
            <a:pathLst>
              <a:path w="170179">
                <a:moveTo>
                  <a:pt x="0" y="0"/>
                </a:moveTo>
                <a:lnTo>
                  <a:pt x="169963" y="0"/>
                </a:lnTo>
              </a:path>
            </a:pathLst>
          </a:custGeom>
          <a:ln w="89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82819" y="4069503"/>
            <a:ext cx="877569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64184" algn="l"/>
                <a:tab pos="756285" algn="l"/>
              </a:tabLst>
            </a:pPr>
            <a:r>
              <a:rPr sz="1650" i="1" spc="30" dirty="0">
                <a:latin typeface="Times New Roman"/>
                <a:cs typeface="Times New Roman"/>
              </a:rPr>
              <a:t>m	m	</a:t>
            </a:r>
            <a:r>
              <a:rPr sz="1650" i="1" spc="20" dirty="0">
                <a:latin typeface="Times New Roman"/>
                <a:cs typeface="Times New Roman"/>
              </a:rPr>
              <a:t>d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06917" y="3905069"/>
            <a:ext cx="133350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650" i="1" spc="2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26994" y="4085015"/>
            <a:ext cx="81280" cy="171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950" i="1" spc="1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56344" y="3772595"/>
            <a:ext cx="1100455" cy="27559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2475" spc="37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eE </a:t>
            </a:r>
            <a:r>
              <a:rPr sz="2475" spc="37" baseline="-35353" dirty="0">
                <a:latin typeface="Symbol"/>
                <a:cs typeface="Symbol"/>
              </a:rPr>
              <a:t></a:t>
            </a:r>
            <a:r>
              <a:rPr sz="2475" spc="37" baseline="-35353" dirty="0">
                <a:latin typeface="Times New Roman"/>
                <a:cs typeface="Times New Roman"/>
              </a:rPr>
              <a:t> </a:t>
            </a:r>
            <a:r>
              <a:rPr sz="1650" i="1" spc="20" dirty="0">
                <a:latin typeface="Times New Roman"/>
                <a:cs typeface="Times New Roman"/>
              </a:rPr>
              <a:t>e</a:t>
            </a:r>
            <a:r>
              <a:rPr sz="1650" i="1" spc="114" dirty="0">
                <a:latin typeface="Times New Roman"/>
                <a:cs typeface="Times New Roman"/>
              </a:rPr>
              <a:t> </a:t>
            </a:r>
            <a:r>
              <a:rPr sz="2475" spc="127" baseline="-35353" dirty="0">
                <a:latin typeface="Times New Roman"/>
                <a:cs typeface="Times New Roman"/>
              </a:rPr>
              <a:t>.</a:t>
            </a:r>
            <a:r>
              <a:rPr sz="1650" i="1" spc="85" dirty="0">
                <a:latin typeface="Times New Roman"/>
                <a:cs typeface="Times New Roman"/>
              </a:rPr>
              <a:t>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838363" y="4825189"/>
            <a:ext cx="501015" cy="0"/>
          </a:xfrm>
          <a:custGeom>
            <a:avLst/>
            <a:gdLst/>
            <a:ahLst/>
            <a:cxnLst/>
            <a:rect l="l" t="t" r="r" b="b"/>
            <a:pathLst>
              <a:path w="501014">
                <a:moveTo>
                  <a:pt x="0" y="0"/>
                </a:moveTo>
                <a:lnTo>
                  <a:pt x="500793" y="0"/>
                </a:lnTo>
              </a:path>
            </a:pathLst>
          </a:custGeom>
          <a:ln w="8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566788" y="4825189"/>
            <a:ext cx="2645410" cy="0"/>
          </a:xfrm>
          <a:custGeom>
            <a:avLst/>
            <a:gdLst/>
            <a:ahLst/>
            <a:cxnLst/>
            <a:rect l="l" t="t" r="r" b="b"/>
            <a:pathLst>
              <a:path w="2645410">
                <a:moveTo>
                  <a:pt x="0" y="0"/>
                </a:moveTo>
                <a:lnTo>
                  <a:pt x="2645016" y="0"/>
                </a:lnTo>
              </a:path>
            </a:pathLst>
          </a:custGeom>
          <a:ln w="84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5254771" y="4654517"/>
            <a:ext cx="87249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50" dirty="0">
                <a:latin typeface="Symbol"/>
                <a:cs typeface="Symbol"/>
              </a:rPr>
              <a:t></a:t>
            </a:r>
            <a:r>
              <a:rPr sz="1650" spc="-114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Times New Roman"/>
                <a:cs typeface="Times New Roman"/>
              </a:rPr>
              <a:t>259.8V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382250" y="4654517"/>
            <a:ext cx="14732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spc="5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545149" y="4473024"/>
            <a:ext cx="2694305" cy="6254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0"/>
              </a:spcBef>
            </a:pPr>
            <a:r>
              <a:rPr sz="1650" spc="30" dirty="0">
                <a:latin typeface="Times New Roman"/>
                <a:cs typeface="Times New Roman"/>
              </a:rPr>
              <a:t>1.5231</a:t>
            </a:r>
            <a:r>
              <a:rPr sz="1650" spc="30" dirty="0">
                <a:latin typeface="Symbol"/>
                <a:cs typeface="Symbol"/>
              </a:rPr>
              <a:t></a:t>
            </a:r>
            <a:r>
              <a:rPr sz="1650" spc="30" dirty="0">
                <a:latin typeface="Times New Roman"/>
                <a:cs typeface="Times New Roman"/>
              </a:rPr>
              <a:t>10</a:t>
            </a:r>
            <a:r>
              <a:rPr sz="1425" spc="44" baseline="43859" dirty="0">
                <a:latin typeface="Times New Roman"/>
                <a:cs typeface="Times New Roman"/>
              </a:rPr>
              <a:t>15</a:t>
            </a:r>
            <a:r>
              <a:rPr sz="1425" spc="104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-225" dirty="0">
                <a:latin typeface="Times New Roman"/>
                <a:cs typeface="Times New Roman"/>
              </a:rPr>
              <a:t> </a:t>
            </a:r>
            <a:r>
              <a:rPr sz="1650" spc="45" dirty="0">
                <a:latin typeface="Times New Roman"/>
                <a:cs typeface="Times New Roman"/>
              </a:rPr>
              <a:t>9.1</a:t>
            </a:r>
            <a:r>
              <a:rPr sz="1650" spc="45" dirty="0">
                <a:latin typeface="Symbol"/>
                <a:cs typeface="Symbol"/>
              </a:rPr>
              <a:t></a:t>
            </a:r>
            <a:r>
              <a:rPr sz="1650" spc="45" dirty="0">
                <a:latin typeface="Times New Roman"/>
                <a:cs typeface="Times New Roman"/>
              </a:rPr>
              <a:t>10</a:t>
            </a:r>
            <a:r>
              <a:rPr sz="1425" spc="67" baseline="43859" dirty="0">
                <a:latin typeface="Symbol"/>
                <a:cs typeface="Symbol"/>
              </a:rPr>
              <a:t></a:t>
            </a:r>
            <a:r>
              <a:rPr sz="1425" spc="67" baseline="43859" dirty="0">
                <a:latin typeface="Times New Roman"/>
                <a:cs typeface="Times New Roman"/>
              </a:rPr>
              <a:t>31</a:t>
            </a:r>
            <a:r>
              <a:rPr sz="1425" spc="22" baseline="43859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-195" dirty="0">
                <a:latin typeface="Times New Roman"/>
                <a:cs typeface="Times New Roman"/>
              </a:rPr>
              <a:t> </a:t>
            </a:r>
            <a:r>
              <a:rPr sz="1650" spc="55" dirty="0">
                <a:latin typeface="Times New Roman"/>
                <a:cs typeface="Times New Roman"/>
              </a:rPr>
              <a:t>0.03</a:t>
            </a:r>
            <a:endParaRPr sz="1650">
              <a:latin typeface="Times New Roman"/>
              <a:cs typeface="Times New Roman"/>
            </a:endParaRPr>
          </a:p>
          <a:p>
            <a:pPr marR="33655" algn="ctr">
              <a:lnSpc>
                <a:spcPct val="100000"/>
              </a:lnSpc>
              <a:spcBef>
                <a:spcPts val="380"/>
              </a:spcBef>
            </a:pPr>
            <a:r>
              <a:rPr sz="1650" spc="50" dirty="0">
                <a:latin typeface="Times New Roman"/>
                <a:cs typeface="Times New Roman"/>
              </a:rPr>
              <a:t>1.602</a:t>
            </a:r>
            <a:r>
              <a:rPr sz="1650" spc="50" dirty="0">
                <a:latin typeface="Symbol"/>
                <a:cs typeface="Symbol"/>
              </a:rPr>
              <a:t></a:t>
            </a:r>
            <a:r>
              <a:rPr sz="1650" spc="50" dirty="0">
                <a:latin typeface="Times New Roman"/>
                <a:cs typeface="Times New Roman"/>
              </a:rPr>
              <a:t>10</a:t>
            </a:r>
            <a:r>
              <a:rPr sz="1425" spc="75" baseline="43859" dirty="0">
                <a:latin typeface="Symbol"/>
                <a:cs typeface="Symbol"/>
              </a:rPr>
              <a:t></a:t>
            </a:r>
            <a:r>
              <a:rPr sz="1425" spc="75" baseline="43859" dirty="0">
                <a:latin typeface="Times New Roman"/>
                <a:cs typeface="Times New Roman"/>
              </a:rPr>
              <a:t>19</a:t>
            </a:r>
            <a:endParaRPr sz="1425" baseline="43859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028309" y="4820094"/>
            <a:ext cx="123825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40" dirty="0">
                <a:latin typeface="Times New Roman"/>
                <a:cs typeface="Times New Roman"/>
              </a:rPr>
              <a:t>e</a:t>
            </a:r>
            <a:endParaRPr sz="16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441374" y="4654517"/>
            <a:ext cx="359410" cy="2781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650" i="1" spc="55" dirty="0">
                <a:latin typeface="Times New Roman"/>
                <a:cs typeface="Times New Roman"/>
              </a:rPr>
              <a:t>V</a:t>
            </a:r>
            <a:r>
              <a:rPr sz="1650" i="1" spc="110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840387" y="4456323"/>
            <a:ext cx="476250" cy="3549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5"/>
              </a:spcBef>
            </a:pPr>
            <a:r>
              <a:rPr sz="1650" i="1" spc="45" dirty="0">
                <a:latin typeface="Times New Roman"/>
                <a:cs typeface="Times New Roman"/>
              </a:rPr>
              <a:t>a</a:t>
            </a:r>
            <a:r>
              <a:rPr sz="1650" i="1" spc="120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md</a:t>
            </a:r>
            <a:endParaRPr sz="1650">
              <a:latin typeface="Times New Roman"/>
              <a:cs typeface="Times New Roman"/>
            </a:endParaRPr>
          </a:p>
          <a:p>
            <a:pPr marL="132080">
              <a:lnSpc>
                <a:spcPts val="869"/>
              </a:lnSpc>
            </a:pPr>
            <a:r>
              <a:rPr sz="950" i="1" spc="2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716309" y="8126855"/>
            <a:ext cx="457200" cy="0"/>
          </a:xfrm>
          <a:custGeom>
            <a:avLst/>
            <a:gdLst/>
            <a:ahLst/>
            <a:cxnLst/>
            <a:rect l="l" t="t" r="r" b="b"/>
            <a:pathLst>
              <a:path w="457200">
                <a:moveTo>
                  <a:pt x="0" y="0"/>
                </a:moveTo>
                <a:lnTo>
                  <a:pt x="456651" y="0"/>
                </a:lnTo>
              </a:path>
            </a:pathLst>
          </a:custGeom>
          <a:ln w="887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996803" y="7939232"/>
            <a:ext cx="82550" cy="1739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950" i="1" spc="2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37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1778118" y="8121742"/>
            <a:ext cx="314960" cy="35687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14"/>
              </a:spcBef>
            </a:pPr>
            <a:r>
              <a:rPr sz="1650" spc="50" dirty="0">
                <a:latin typeface="Times New Roman"/>
                <a:cs typeface="Times New Roman"/>
              </a:rPr>
              <a:t>2</a:t>
            </a:r>
            <a:r>
              <a:rPr sz="1650" i="1" spc="50" dirty="0">
                <a:latin typeface="Times New Roman"/>
                <a:cs typeface="Times New Roman"/>
              </a:rPr>
              <a:t>a</a:t>
            </a:r>
            <a:endParaRPr sz="1650">
              <a:latin typeface="Times New Roman"/>
              <a:cs typeface="Times New Roman"/>
            </a:endParaRPr>
          </a:p>
          <a:p>
            <a:pPr marR="5080" algn="r">
              <a:lnSpc>
                <a:spcPts val="869"/>
              </a:lnSpc>
            </a:pPr>
            <a:r>
              <a:rPr sz="950" i="1" spc="25" dirty="0">
                <a:latin typeface="Times New Roman"/>
                <a:cs typeface="Times New Roman"/>
              </a:rPr>
              <a:t>y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129080" y="5354802"/>
            <a:ext cx="5283200" cy="26816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43600"/>
              </a:lnSpc>
              <a:spcBef>
                <a:spcPts val="95"/>
              </a:spcBef>
              <a:buAutoNum type="alphaLcParenBoth" startAt="3"/>
              <a:tabLst>
                <a:tab pos="255270" algn="l"/>
              </a:tabLst>
            </a:pPr>
            <a:r>
              <a:rPr sz="1400" dirty="0">
                <a:latin typeface="Times New Roman"/>
                <a:cs typeface="Times New Roman"/>
              </a:rPr>
              <a:t>For </a:t>
            </a:r>
            <a:r>
              <a:rPr sz="1400" spc="-5" dirty="0">
                <a:latin typeface="Times New Roman"/>
                <a:cs typeface="Times New Roman"/>
              </a:rPr>
              <a:t>finding the point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highest ascent </a:t>
            </a:r>
            <a:r>
              <a:rPr sz="1400" i="1" spc="-5" dirty="0">
                <a:latin typeface="Times New Roman"/>
                <a:cs typeface="Times New Roman"/>
              </a:rPr>
              <a:t>i.e.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b="1" spc="-5" dirty="0">
                <a:latin typeface="Times New Roman"/>
                <a:cs typeface="Times New Roman"/>
              </a:rPr>
              <a:t>C, </a:t>
            </a:r>
            <a:r>
              <a:rPr sz="1400" spc="-5" dirty="0">
                <a:latin typeface="Times New Roman"/>
                <a:cs typeface="Times New Roman"/>
              </a:rPr>
              <a:t>the following well-  known relation may </a:t>
            </a:r>
            <a:r>
              <a:rPr sz="1400" spc="5" dirty="0">
                <a:latin typeface="Times New Roman"/>
                <a:cs typeface="Times New Roman"/>
              </a:rPr>
              <a:t>be</a:t>
            </a:r>
            <a:r>
              <a:rPr sz="1400" dirty="0">
                <a:latin typeface="Times New Roman"/>
                <a:cs typeface="Times New Roman"/>
              </a:rPr>
              <a:t> used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lphaLcParenBoth" startAt="3"/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lphaLcParenBoth" startAt="3"/>
            </a:pPr>
            <a:endParaRPr sz="1300">
              <a:latin typeface="Times New Roman"/>
              <a:cs typeface="Times New Roman"/>
            </a:endParaRPr>
          </a:p>
          <a:p>
            <a:pPr marR="458470" algn="ctr">
              <a:lnSpc>
                <a:spcPct val="100000"/>
              </a:lnSpc>
            </a:pPr>
            <a:r>
              <a:rPr sz="1600" i="1" spc="75" dirty="0">
                <a:latin typeface="Times New Roman"/>
                <a:cs typeface="Times New Roman"/>
              </a:rPr>
              <a:t>v</a:t>
            </a:r>
            <a:r>
              <a:rPr sz="1425" spc="112" baseline="43859" dirty="0">
                <a:latin typeface="Times New Roman"/>
                <a:cs typeface="Times New Roman"/>
              </a:rPr>
              <a:t>2 </a:t>
            </a:r>
            <a:r>
              <a:rPr sz="1600" spc="55" dirty="0">
                <a:latin typeface="Symbol"/>
                <a:cs typeface="Symbol"/>
              </a:rPr>
              <a:t>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i="1" spc="95" dirty="0">
                <a:latin typeface="Times New Roman"/>
                <a:cs typeface="Times New Roman"/>
              </a:rPr>
              <a:t>u</a:t>
            </a:r>
            <a:r>
              <a:rPr sz="1425" spc="142" baseline="43859" dirty="0">
                <a:latin typeface="Times New Roman"/>
                <a:cs typeface="Times New Roman"/>
              </a:rPr>
              <a:t>2  </a:t>
            </a:r>
            <a:r>
              <a:rPr sz="1600" spc="55" dirty="0">
                <a:latin typeface="Symbol"/>
                <a:cs typeface="Symbol"/>
              </a:rPr>
              <a:t></a:t>
            </a:r>
            <a:r>
              <a:rPr sz="1600" spc="-254" dirty="0">
                <a:latin typeface="Times New Roman"/>
                <a:cs typeface="Times New Roman"/>
              </a:rPr>
              <a:t> </a:t>
            </a:r>
            <a:r>
              <a:rPr sz="1600" spc="105" dirty="0">
                <a:latin typeface="Times New Roman"/>
                <a:cs typeface="Times New Roman"/>
              </a:rPr>
              <a:t>2</a:t>
            </a:r>
            <a:r>
              <a:rPr sz="1600" i="1" spc="105" dirty="0">
                <a:latin typeface="Times New Roman"/>
                <a:cs typeface="Times New Roman"/>
              </a:rPr>
              <a:t>aS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Now, remembering that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C, </a:t>
            </a:r>
            <a:r>
              <a:rPr sz="1400" i="1" spc="-5" dirty="0">
                <a:latin typeface="Times New Roman"/>
                <a:cs typeface="Times New Roman"/>
              </a:rPr>
              <a:t>Vy</a:t>
            </a:r>
            <a:r>
              <a:rPr sz="1400" i="1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=0,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R="410845" algn="ctr">
              <a:lnSpc>
                <a:spcPts val="1705"/>
              </a:lnSpc>
            </a:pPr>
            <a:r>
              <a:rPr sz="1650" spc="40" dirty="0">
                <a:latin typeface="Times New Roman"/>
                <a:cs typeface="Times New Roman"/>
              </a:rPr>
              <a:t>0 </a:t>
            </a:r>
            <a:r>
              <a:rPr sz="1650" spc="45" dirty="0">
                <a:latin typeface="Symbol"/>
                <a:cs typeface="Symbol"/>
              </a:rPr>
              <a:t></a:t>
            </a:r>
            <a:r>
              <a:rPr sz="1650" spc="45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u </a:t>
            </a:r>
            <a:r>
              <a:rPr sz="1425" spc="44" baseline="49707" dirty="0">
                <a:latin typeface="Times New Roman"/>
                <a:cs typeface="Times New Roman"/>
              </a:rPr>
              <a:t>2  </a:t>
            </a:r>
            <a:r>
              <a:rPr sz="1650" spc="45" dirty="0">
                <a:latin typeface="Symbol"/>
                <a:cs typeface="Symbol"/>
              </a:rPr>
              <a:t></a:t>
            </a:r>
            <a:r>
              <a:rPr sz="1650" spc="45" dirty="0">
                <a:latin typeface="Times New Roman"/>
                <a:cs typeface="Times New Roman"/>
              </a:rPr>
              <a:t> 2</a:t>
            </a:r>
            <a:r>
              <a:rPr sz="1650" i="1" spc="45" dirty="0">
                <a:latin typeface="Times New Roman"/>
                <a:cs typeface="Times New Roman"/>
              </a:rPr>
              <a:t>a</a:t>
            </a:r>
            <a:r>
              <a:rPr sz="1650" i="1" spc="-95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S</a:t>
            </a:r>
            <a:endParaRPr sz="1650">
              <a:latin typeface="Times New Roman"/>
              <a:cs typeface="Times New Roman"/>
            </a:endParaRPr>
          </a:p>
          <a:p>
            <a:pPr marR="114300" algn="ctr">
              <a:lnSpc>
                <a:spcPts val="865"/>
              </a:lnSpc>
              <a:tabLst>
                <a:tab pos="598805" algn="l"/>
              </a:tabLst>
            </a:pPr>
            <a:r>
              <a:rPr sz="950" i="1" spc="25" dirty="0">
                <a:latin typeface="Times New Roman"/>
                <a:cs typeface="Times New Roman"/>
              </a:rPr>
              <a:t>y	y</a:t>
            </a:r>
            <a:endParaRPr sz="950">
              <a:latin typeface="Times New Roman"/>
              <a:cs typeface="Times New Roman"/>
            </a:endParaRPr>
          </a:p>
          <a:p>
            <a:pPr marL="756285" lvl="1" indent="-154305">
              <a:lnSpc>
                <a:spcPct val="100000"/>
              </a:lnSpc>
              <a:spcBef>
                <a:spcPts val="585"/>
              </a:spcBef>
              <a:buFont typeface="Symbol"/>
              <a:buChar char=""/>
              <a:tabLst>
                <a:tab pos="756920" algn="l"/>
              </a:tabLst>
            </a:pPr>
            <a:r>
              <a:rPr sz="1650" i="1" spc="35" dirty="0">
                <a:latin typeface="Times New Roman"/>
                <a:cs typeface="Times New Roman"/>
              </a:rPr>
              <a:t>u</a:t>
            </a:r>
            <a:r>
              <a:rPr sz="1650" i="1" spc="250" dirty="0">
                <a:latin typeface="Times New Roman"/>
                <a:cs typeface="Times New Roman"/>
              </a:rPr>
              <a:t> </a:t>
            </a:r>
            <a:r>
              <a:rPr sz="1425" spc="37" baseline="49707" dirty="0">
                <a:latin typeface="Times New Roman"/>
                <a:cs typeface="Times New Roman"/>
              </a:rPr>
              <a:t>2</a:t>
            </a:r>
            <a:endParaRPr sz="1425" baseline="49707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54762" y="7955081"/>
            <a:ext cx="322580" cy="2800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650" i="1" spc="35" dirty="0">
                <a:latin typeface="Times New Roman"/>
                <a:cs typeface="Times New Roman"/>
              </a:rPr>
              <a:t>S</a:t>
            </a:r>
            <a:r>
              <a:rPr sz="1650" i="1" spc="30" dirty="0">
                <a:latin typeface="Times New Roman"/>
                <a:cs typeface="Times New Roman"/>
              </a:rPr>
              <a:t> </a:t>
            </a:r>
            <a:r>
              <a:rPr sz="1650" spc="40" dirty="0">
                <a:latin typeface="Symbol"/>
                <a:cs typeface="Symbol"/>
              </a:rPr>
              <a:t></a:t>
            </a:r>
            <a:endParaRPr sz="16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9080" y="426211"/>
            <a:ext cx="5304790" cy="457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1610">
              <a:lnSpc>
                <a:spcPct val="100000"/>
              </a:lnSpc>
              <a:spcBef>
                <a:spcPts val="100"/>
              </a:spcBef>
              <a:tabLst>
                <a:tab pos="35560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Electronic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Physics	Dr. Ghusoon Mohsin </a:t>
            </a:r>
            <a:r>
              <a:rPr sz="1200" b="1" i="1" dirty="0">
                <a:latin typeface="Times New Roman"/>
                <a:cs typeface="Times New Roman"/>
              </a:rPr>
              <a:t>Ali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PROBLEMS</a:t>
            </a:r>
            <a:endParaRPr sz="1400">
              <a:latin typeface="Times New Roman"/>
              <a:cs typeface="Times New Roman"/>
            </a:endParaRPr>
          </a:p>
          <a:p>
            <a:pPr marL="12700" marR="8255" algn="just">
              <a:lnSpc>
                <a:spcPts val="1610"/>
              </a:lnSpc>
              <a:spcBef>
                <a:spcPts val="545"/>
              </a:spcBef>
            </a:pPr>
            <a:r>
              <a:rPr sz="1400" b="1" dirty="0">
                <a:latin typeface="Times New Roman"/>
                <a:cs typeface="Times New Roman"/>
              </a:rPr>
              <a:t>Q1:</a:t>
            </a:r>
            <a:r>
              <a:rPr sz="1400" b="1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An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electron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starts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from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rest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-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negative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plate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separated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by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5" dirty="0">
                <a:latin typeface="Times New Roman"/>
                <a:cs typeface="Times New Roman"/>
              </a:rPr>
              <a:t>cm</a:t>
            </a:r>
            <a:r>
              <a:rPr sz="1400" spc="-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and  </a:t>
            </a:r>
            <a:r>
              <a:rPr sz="1400" spc="-5" dirty="0">
                <a:latin typeface="Times New Roman"/>
                <a:cs typeface="Times New Roman"/>
              </a:rPr>
              <a:t>having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potential </a:t>
            </a:r>
            <a:r>
              <a:rPr sz="1400" spc="-5" dirty="0">
                <a:latin typeface="Times New Roman"/>
                <a:cs typeface="Times New Roman"/>
              </a:rPr>
              <a:t>difference </a:t>
            </a:r>
            <a:r>
              <a:rPr sz="1400" dirty="0">
                <a:latin typeface="Times New Roman"/>
                <a:cs typeface="Times New Roman"/>
              </a:rPr>
              <a:t>of </a:t>
            </a:r>
            <a:r>
              <a:rPr sz="1400" spc="-5" dirty="0">
                <a:latin typeface="Times New Roman"/>
                <a:cs typeface="Times New Roman"/>
              </a:rPr>
              <a:t>1500 volts. How long does </a:t>
            </a: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take to reach 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speed </a:t>
            </a:r>
            <a:r>
              <a:rPr sz="1400" dirty="0">
                <a:latin typeface="Times New Roman"/>
                <a:cs typeface="Times New Roman"/>
              </a:rPr>
              <a:t>of 10</a:t>
            </a:r>
            <a:r>
              <a:rPr sz="1350" baseline="30864" dirty="0">
                <a:latin typeface="Times New Roman"/>
                <a:cs typeface="Times New Roman"/>
              </a:rPr>
              <a:t>7 </a:t>
            </a:r>
            <a:r>
              <a:rPr sz="1400" spc="-10" dirty="0">
                <a:latin typeface="Times New Roman"/>
                <a:cs typeface="Times New Roman"/>
              </a:rPr>
              <a:t>m/s </a:t>
            </a:r>
            <a:r>
              <a:rPr sz="1400" spc="-5" dirty="0">
                <a:latin typeface="Times New Roman"/>
                <a:cs typeface="Times New Roman"/>
              </a:rPr>
              <a:t>and what position does </a:t>
            </a: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reach </a:t>
            </a:r>
            <a:r>
              <a:rPr sz="1400" dirty="0">
                <a:latin typeface="Times New Roman"/>
                <a:cs typeface="Times New Roman"/>
              </a:rPr>
              <a:t>at </a:t>
            </a:r>
            <a:r>
              <a:rPr sz="1400" spc="-5" dirty="0">
                <a:latin typeface="Times New Roman"/>
                <a:cs typeface="Times New Roman"/>
              </a:rPr>
              <a:t>this speed? Find the  kinetic </a:t>
            </a:r>
            <a:r>
              <a:rPr sz="1400" dirty="0">
                <a:latin typeface="Times New Roman"/>
                <a:cs typeface="Times New Roman"/>
              </a:rPr>
              <a:t>energy of </a:t>
            </a:r>
            <a:r>
              <a:rPr sz="1400" spc="-5" dirty="0">
                <a:latin typeface="Times New Roman"/>
                <a:cs typeface="Times New Roman"/>
              </a:rPr>
              <a:t>the electron when </a:t>
            </a:r>
            <a:r>
              <a:rPr sz="1400" dirty="0">
                <a:latin typeface="Times New Roman"/>
                <a:cs typeface="Times New Roman"/>
              </a:rPr>
              <a:t>it </a:t>
            </a:r>
            <a:r>
              <a:rPr sz="1400" spc="-5" dirty="0">
                <a:latin typeface="Times New Roman"/>
                <a:cs typeface="Times New Roman"/>
              </a:rPr>
              <a:t>hits the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anode?</a:t>
            </a:r>
            <a:endParaRPr sz="1400">
              <a:latin typeface="Times New Roman"/>
              <a:cs typeface="Times New Roman"/>
            </a:endParaRPr>
          </a:p>
          <a:p>
            <a:pPr marL="3524250">
              <a:lnSpc>
                <a:spcPts val="1560"/>
              </a:lnSpc>
            </a:pPr>
            <a:r>
              <a:rPr sz="1400" spc="-5" dirty="0">
                <a:latin typeface="Times New Roman"/>
                <a:cs typeface="Times New Roman"/>
              </a:rPr>
              <a:t>(Ans;0.38cm,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1500eV)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2700" marR="9525" algn="just">
              <a:lnSpc>
                <a:spcPts val="1610"/>
              </a:lnSpc>
            </a:pPr>
            <a:r>
              <a:rPr sz="1400" b="1" spc="-5" dirty="0">
                <a:latin typeface="Times New Roman"/>
                <a:cs typeface="Times New Roman"/>
              </a:rPr>
              <a:t>Q2:</a:t>
            </a:r>
            <a:r>
              <a:rPr sz="1400" spc="-5" dirty="0">
                <a:latin typeface="Times New Roman"/>
                <a:cs typeface="Times New Roman"/>
              </a:rPr>
              <a:t>Electrons accelerated </a:t>
            </a:r>
            <a:r>
              <a:rPr sz="1400" dirty="0">
                <a:latin typeface="Times New Roman"/>
                <a:cs typeface="Times New Roman"/>
              </a:rPr>
              <a:t>from rest </a:t>
            </a:r>
            <a:r>
              <a:rPr sz="1400" spc="-5" dirty="0">
                <a:latin typeface="Times New Roman"/>
                <a:cs typeface="Times New Roman"/>
              </a:rPr>
              <a:t>through 400 </a:t>
            </a:r>
            <a:r>
              <a:rPr sz="1400" dirty="0">
                <a:latin typeface="Times New Roman"/>
                <a:cs typeface="Times New Roman"/>
              </a:rPr>
              <a:t>V are </a:t>
            </a:r>
            <a:r>
              <a:rPr sz="1400" spc="-5" dirty="0">
                <a:latin typeface="Times New Roman"/>
                <a:cs typeface="Times New Roman"/>
              </a:rPr>
              <a:t>introduced </a:t>
            </a:r>
            <a:r>
              <a:rPr sz="1400" dirty="0">
                <a:latin typeface="Times New Roman"/>
                <a:cs typeface="Times New Roman"/>
              </a:rPr>
              <a:t>at A  </a:t>
            </a:r>
            <a:r>
              <a:rPr sz="1400" spc="-5" dirty="0">
                <a:latin typeface="Times New Roman"/>
                <a:cs typeface="Times New Roman"/>
              </a:rPr>
              <a:t>into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uniform </a:t>
            </a:r>
            <a:r>
              <a:rPr sz="1400" dirty="0">
                <a:latin typeface="Times New Roman"/>
                <a:cs typeface="Times New Roman"/>
              </a:rPr>
              <a:t>electric </a:t>
            </a:r>
            <a:r>
              <a:rPr sz="1400" spc="-5" dirty="0">
                <a:latin typeface="Times New Roman"/>
                <a:cs typeface="Times New Roman"/>
              </a:rPr>
              <a:t>field </a:t>
            </a:r>
            <a:r>
              <a:rPr sz="1400" dirty="0">
                <a:latin typeface="Times New Roman"/>
                <a:cs typeface="Times New Roman"/>
              </a:rPr>
              <a:t>E of </a:t>
            </a:r>
            <a:r>
              <a:rPr sz="1400" spc="-5" dirty="0">
                <a:latin typeface="Times New Roman"/>
                <a:cs typeface="Times New Roman"/>
              </a:rPr>
              <a:t>intensity </a:t>
            </a:r>
            <a:r>
              <a:rPr sz="1400" dirty="0">
                <a:latin typeface="Times New Roman"/>
                <a:cs typeface="Times New Roman"/>
              </a:rPr>
              <a:t>150 </a:t>
            </a:r>
            <a:r>
              <a:rPr sz="1400" spc="-5" dirty="0">
                <a:latin typeface="Times New Roman"/>
                <a:cs typeface="Times New Roman"/>
              </a:rPr>
              <a:t>V/ </a:t>
            </a:r>
            <a:r>
              <a:rPr sz="1400" spc="-10" dirty="0">
                <a:latin typeface="Times New Roman"/>
                <a:cs typeface="Times New Roman"/>
              </a:rPr>
              <a:t>cm. </a:t>
            </a:r>
            <a:r>
              <a:rPr sz="1400" dirty="0">
                <a:latin typeface="Times New Roman"/>
                <a:cs typeface="Times New Roman"/>
              </a:rPr>
              <a:t>If the </a:t>
            </a:r>
            <a:r>
              <a:rPr sz="1400" spc="-5" dirty="0">
                <a:latin typeface="Times New Roman"/>
                <a:cs typeface="Times New Roman"/>
              </a:rPr>
              <a:t>electrons  </a:t>
            </a:r>
            <a:r>
              <a:rPr sz="1400" dirty="0">
                <a:latin typeface="Times New Roman"/>
                <a:cs typeface="Times New Roman"/>
              </a:rPr>
              <a:t>emerge at B </a:t>
            </a:r>
            <a:r>
              <a:rPr sz="1400" spc="-5" dirty="0">
                <a:latin typeface="Times New Roman"/>
                <a:cs typeface="Times New Roman"/>
              </a:rPr>
              <a:t>5×10</a:t>
            </a:r>
            <a:r>
              <a:rPr sz="1350" spc="-7" baseline="30864" dirty="0">
                <a:latin typeface="Times New Roman"/>
                <a:cs typeface="Times New Roman"/>
              </a:rPr>
              <a:t>-9</a:t>
            </a:r>
            <a:r>
              <a:rPr sz="1400" spc="-5" dirty="0">
                <a:latin typeface="Times New Roman"/>
                <a:cs typeface="Times New Roman"/>
              </a:rPr>
              <a:t>s later, determine distance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AB.</a:t>
            </a:r>
            <a:endParaRPr sz="1400">
              <a:latin typeface="Times New Roman"/>
              <a:cs typeface="Times New Roman"/>
            </a:endParaRPr>
          </a:p>
          <a:p>
            <a:pPr marL="3909695">
              <a:lnSpc>
                <a:spcPct val="100000"/>
              </a:lnSpc>
              <a:spcBef>
                <a:spcPts val="200"/>
              </a:spcBef>
            </a:pPr>
            <a:r>
              <a:rPr sz="1400" spc="-5" dirty="0">
                <a:latin typeface="Times New Roman"/>
                <a:cs typeface="Times New Roman"/>
              </a:rPr>
              <a:t>(Ans;4.98 </a:t>
            </a:r>
            <a:r>
              <a:rPr sz="1400" spc="-10" dirty="0">
                <a:latin typeface="Times New Roman"/>
                <a:cs typeface="Times New Roman"/>
              </a:rPr>
              <a:t>cm)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</a:pPr>
            <a:r>
              <a:rPr sz="1400" b="1" spc="-5" dirty="0">
                <a:latin typeface="Times New Roman"/>
                <a:cs typeface="Times New Roman"/>
              </a:rPr>
              <a:t>Q3:</a:t>
            </a:r>
            <a:r>
              <a:rPr sz="1400" spc="-5" dirty="0">
                <a:latin typeface="Times New Roman"/>
                <a:cs typeface="Times New Roman"/>
              </a:rPr>
              <a:t>Two parallel plates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and </a:t>
            </a:r>
            <a:r>
              <a:rPr sz="1400" dirty="0">
                <a:latin typeface="Times New Roman"/>
                <a:cs typeface="Times New Roman"/>
              </a:rPr>
              <a:t>B are </a:t>
            </a:r>
            <a:r>
              <a:rPr sz="1400" spc="-5" dirty="0">
                <a:latin typeface="Times New Roman"/>
                <a:cs typeface="Times New Roman"/>
              </a:rPr>
              <a:t>spaced </a:t>
            </a:r>
            <a:r>
              <a:rPr sz="1400" dirty="0">
                <a:latin typeface="Times New Roman"/>
                <a:cs typeface="Times New Roman"/>
              </a:rPr>
              <a:t>1 cm apart. A stream of  </a:t>
            </a:r>
            <a:r>
              <a:rPr sz="1400" spc="-5" dirty="0">
                <a:latin typeface="Times New Roman"/>
                <a:cs typeface="Times New Roman"/>
              </a:rPr>
              <a:t>electrons </a:t>
            </a:r>
            <a:r>
              <a:rPr sz="1400" dirty="0">
                <a:latin typeface="Times New Roman"/>
                <a:cs typeface="Times New Roman"/>
              </a:rPr>
              <a:t>is </a:t>
            </a:r>
            <a:r>
              <a:rPr sz="1400" spc="-5" dirty="0">
                <a:latin typeface="Times New Roman"/>
                <a:cs typeface="Times New Roman"/>
              </a:rPr>
              <a:t>projected </a:t>
            </a:r>
            <a:r>
              <a:rPr sz="1400" spc="-10" dirty="0">
                <a:latin typeface="Times New Roman"/>
                <a:cs typeface="Times New Roman"/>
              </a:rPr>
              <a:t>at an </a:t>
            </a:r>
            <a:r>
              <a:rPr sz="1400" spc="-5" dirty="0">
                <a:latin typeface="Times New Roman"/>
                <a:cs typeface="Times New Roman"/>
              </a:rPr>
              <a:t>accelerating voltage </a:t>
            </a:r>
            <a:r>
              <a:rPr sz="1400" dirty="0">
                <a:latin typeface="Times New Roman"/>
                <a:cs typeface="Times New Roman"/>
              </a:rPr>
              <a:t>of 2 kV </a:t>
            </a:r>
            <a:r>
              <a:rPr sz="1400" spc="-5" dirty="0">
                <a:latin typeface="Times New Roman"/>
                <a:cs typeface="Times New Roman"/>
              </a:rPr>
              <a:t>into the space  between the </a:t>
            </a:r>
            <a:r>
              <a:rPr sz="1400" spc="-10" dirty="0">
                <a:latin typeface="Times New Roman"/>
                <a:cs typeface="Times New Roman"/>
              </a:rPr>
              <a:t>plates </a:t>
            </a:r>
            <a:r>
              <a:rPr sz="1400" spc="-5" dirty="0">
                <a:latin typeface="Times New Roman"/>
                <a:cs typeface="Times New Roman"/>
              </a:rPr>
              <a:t>through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hole in plate </a:t>
            </a:r>
            <a:r>
              <a:rPr sz="1400" dirty="0">
                <a:latin typeface="Times New Roman"/>
                <a:cs typeface="Times New Roman"/>
              </a:rPr>
              <a:t>A at an angle of </a:t>
            </a:r>
            <a:r>
              <a:rPr sz="1400" spc="-5" dirty="0">
                <a:latin typeface="Times New Roman"/>
                <a:cs typeface="Times New Roman"/>
              </a:rPr>
              <a:t>30° </a:t>
            </a:r>
            <a:r>
              <a:rPr sz="1400" dirty="0">
                <a:latin typeface="Times New Roman"/>
                <a:cs typeface="Times New Roman"/>
              </a:rPr>
              <a:t>to </a:t>
            </a:r>
            <a:r>
              <a:rPr sz="1400" spc="-5" dirty="0">
                <a:latin typeface="Times New Roman"/>
                <a:cs typeface="Times New Roman"/>
              </a:rPr>
              <a:t>it. Find 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value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and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polarity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the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potential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difference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which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is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required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between  </a:t>
            </a:r>
            <a:r>
              <a:rPr sz="1400" dirty="0">
                <a:latin typeface="Times New Roman"/>
                <a:cs typeface="Times New Roman"/>
              </a:rPr>
              <a:t>A and B in </a:t>
            </a:r>
            <a:r>
              <a:rPr sz="1400" spc="-5" dirty="0">
                <a:latin typeface="Times New Roman"/>
                <a:cs typeface="Times New Roman"/>
              </a:rPr>
              <a:t>order that </a:t>
            </a:r>
            <a:r>
              <a:rPr sz="1400" dirty="0">
                <a:latin typeface="Times New Roman"/>
                <a:cs typeface="Times New Roman"/>
              </a:rPr>
              <a:t>the </a:t>
            </a:r>
            <a:r>
              <a:rPr sz="1400" spc="-5" dirty="0">
                <a:latin typeface="Times New Roman"/>
                <a:cs typeface="Times New Roman"/>
              </a:rPr>
              <a:t>electron just touches plate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B.</a:t>
            </a:r>
            <a:endParaRPr sz="1400">
              <a:latin typeface="Times New Roman"/>
              <a:cs typeface="Times New Roman"/>
            </a:endParaRPr>
          </a:p>
          <a:p>
            <a:pPr marR="120014" algn="r">
              <a:lnSpc>
                <a:spcPts val="1560"/>
              </a:lnSpc>
            </a:pPr>
            <a:r>
              <a:rPr sz="1400" spc="-5" dirty="0">
                <a:latin typeface="Times New Roman"/>
                <a:cs typeface="Times New Roman"/>
              </a:rPr>
              <a:t>(Ans; </a:t>
            </a:r>
            <a:r>
              <a:rPr sz="1400" dirty="0">
                <a:latin typeface="Times New Roman"/>
                <a:cs typeface="Times New Roman"/>
              </a:rPr>
              <a:t>500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1410"/>
              </a:lnSpc>
            </a:pPr>
            <a:r>
              <a:rPr dirty="0"/>
              <a:t>38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58210" y="5582792"/>
            <a:ext cx="603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i="1" dirty="0">
                <a:latin typeface="Calibri Light"/>
                <a:cs typeface="Calibri Light"/>
              </a:rPr>
              <a:t> </a:t>
            </a:r>
            <a:endParaRPr sz="12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815</Words>
  <Application>Microsoft Office PowerPoint</Application>
  <PresentationFormat>Custom</PresentationFormat>
  <Paragraphs>177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Physics                                                          Dr. Ghusoon Mohsin Ali</dc:title>
  <dc:creator>HO office</dc:creator>
  <cp:lastModifiedBy>Maher</cp:lastModifiedBy>
  <cp:revision>1</cp:revision>
  <dcterms:created xsi:type="dcterms:W3CDTF">2019-01-20T16:34:26Z</dcterms:created>
  <dcterms:modified xsi:type="dcterms:W3CDTF">2019-01-20T16:36:21Z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2018-09-13T00:00:00Z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2019-01-20T00:00:00Z</vt:filetime>
  </property>
</Properties>
</file>