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2328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244082" y="9885509"/>
            <a:ext cx="20320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426211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2965" y="426211"/>
            <a:ext cx="1593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29080" y="889507"/>
            <a:ext cx="5304790" cy="2890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Electron Ballistics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1400" b="0" i="1" spc="-15" dirty="0">
                <a:latin typeface="Calibri Light"/>
                <a:cs typeface="Calibri Light"/>
              </a:rPr>
              <a:t>Uniform Electric Field </a:t>
            </a:r>
            <a:r>
              <a:rPr sz="1400" b="0" i="1" spc="-10" dirty="0">
                <a:latin typeface="Calibri Light"/>
                <a:cs typeface="Calibri Light"/>
              </a:rPr>
              <a:t>: </a:t>
            </a:r>
            <a:r>
              <a:rPr sz="1400" b="0" i="1" spc="-15" dirty="0">
                <a:latin typeface="Calibri Light"/>
                <a:cs typeface="Calibri Light"/>
              </a:rPr>
              <a:t>Zero Initial</a:t>
            </a:r>
            <a:r>
              <a:rPr sz="1400" b="0" i="1" spc="5" dirty="0">
                <a:latin typeface="Calibri Light"/>
                <a:cs typeface="Calibri Light"/>
              </a:rPr>
              <a:t> </a:t>
            </a:r>
            <a:r>
              <a:rPr sz="1400" b="0" i="1" spc="-15" dirty="0">
                <a:latin typeface="Calibri Light"/>
                <a:cs typeface="Calibri Light"/>
              </a:rPr>
              <a:t>Velocity</a:t>
            </a:r>
            <a:r>
              <a:rPr sz="1400" b="0" i="1" dirty="0">
                <a:latin typeface="Calibri Light"/>
                <a:cs typeface="Calibri Light"/>
              </a:rPr>
              <a:t> </a:t>
            </a:r>
            <a:endParaRPr sz="14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400" spc="-5" dirty="0">
                <a:latin typeface="Times New Roman"/>
                <a:cs typeface="Times New Roman"/>
              </a:rPr>
              <a:t>Two large plane parallel plates </a:t>
            </a:r>
            <a:r>
              <a:rPr sz="1400" i="1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and </a:t>
            </a:r>
            <a:r>
              <a:rPr sz="1400" i="1" dirty="0">
                <a:latin typeface="Times New Roman"/>
                <a:cs typeface="Times New Roman"/>
              </a:rPr>
              <a:t>B </a:t>
            </a:r>
            <a:r>
              <a:rPr sz="1400" spc="-5" dirty="0">
                <a:latin typeface="Times New Roman"/>
                <a:cs typeface="Times New Roman"/>
              </a:rPr>
              <a:t>situated in vacuum </a:t>
            </a:r>
            <a:r>
              <a:rPr sz="1400" dirty="0">
                <a:latin typeface="Times New Roman"/>
                <a:cs typeface="Times New Roman"/>
              </a:rPr>
              <a:t>at a </a:t>
            </a:r>
            <a:r>
              <a:rPr sz="1400" spc="-5" dirty="0">
                <a:latin typeface="Times New Roman"/>
                <a:cs typeface="Times New Roman"/>
              </a:rPr>
              <a:t>distance</a:t>
            </a:r>
            <a:r>
              <a:rPr sz="1400" spc="-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of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143600"/>
              </a:lnSpc>
            </a:pPr>
            <a:r>
              <a:rPr sz="1400" i="1" dirty="0">
                <a:latin typeface="Times New Roman"/>
                <a:cs typeface="Times New Roman"/>
              </a:rPr>
              <a:t>d </a:t>
            </a:r>
            <a:r>
              <a:rPr sz="1400" spc="-5" dirty="0">
                <a:latin typeface="Times New Roman"/>
                <a:cs typeface="Times New Roman"/>
              </a:rPr>
              <a:t>meters from </a:t>
            </a:r>
            <a:r>
              <a:rPr sz="1400" dirty="0">
                <a:latin typeface="Times New Roman"/>
                <a:cs typeface="Times New Roman"/>
              </a:rPr>
              <a:t>each </a:t>
            </a:r>
            <a:r>
              <a:rPr sz="1400" spc="-5" dirty="0">
                <a:latin typeface="Times New Roman"/>
                <a:cs typeface="Times New Roman"/>
              </a:rPr>
              <a:t>other and having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potential difference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i="1" dirty="0">
                <a:latin typeface="Times New Roman"/>
                <a:cs typeface="Times New Roman"/>
              </a:rPr>
              <a:t>V </a:t>
            </a:r>
            <a:r>
              <a:rPr sz="1400" spc="-10" dirty="0">
                <a:latin typeface="Times New Roman"/>
                <a:cs typeface="Times New Roman"/>
              </a:rPr>
              <a:t>volt  </a:t>
            </a:r>
            <a:r>
              <a:rPr sz="1400" spc="-5" dirty="0">
                <a:latin typeface="Times New Roman"/>
                <a:cs typeface="Times New Roman"/>
              </a:rPr>
              <a:t>between </a:t>
            </a:r>
            <a:r>
              <a:rPr sz="1400" spc="-10" dirty="0">
                <a:latin typeface="Times New Roman"/>
                <a:cs typeface="Times New Roman"/>
              </a:rPr>
              <a:t>them. </a:t>
            </a:r>
            <a:r>
              <a:rPr sz="1400" spc="-5" dirty="0">
                <a:latin typeface="Times New Roman"/>
                <a:cs typeface="Times New Roman"/>
              </a:rPr>
              <a:t>Obviously, </a:t>
            </a:r>
            <a:r>
              <a:rPr sz="1400" dirty="0">
                <a:latin typeface="Times New Roman"/>
                <a:cs typeface="Times New Roman"/>
              </a:rPr>
              <a:t>there </a:t>
            </a:r>
            <a:r>
              <a:rPr sz="1400" spc="-5" dirty="0">
                <a:latin typeface="Times New Roman"/>
                <a:cs typeface="Times New Roman"/>
              </a:rPr>
              <a:t>will </a:t>
            </a:r>
            <a:r>
              <a:rPr sz="1400" dirty="0">
                <a:latin typeface="Times New Roman"/>
                <a:cs typeface="Times New Roman"/>
              </a:rPr>
              <a:t>be a </a:t>
            </a:r>
            <a:r>
              <a:rPr sz="1400" spc="-5" dirty="0">
                <a:latin typeface="Times New Roman"/>
                <a:cs typeface="Times New Roman"/>
              </a:rPr>
              <a:t>uniform </a:t>
            </a:r>
            <a:r>
              <a:rPr sz="1400" dirty="0">
                <a:latin typeface="Times New Roman"/>
                <a:cs typeface="Times New Roman"/>
              </a:rPr>
              <a:t>electric </a:t>
            </a:r>
            <a:r>
              <a:rPr sz="1400" spc="-5" dirty="0">
                <a:latin typeface="Times New Roman"/>
                <a:cs typeface="Times New Roman"/>
              </a:rPr>
              <a:t>field of</a:t>
            </a:r>
            <a:r>
              <a:rPr sz="1400" spc="-10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strength</a:t>
            </a:r>
            <a:endParaRPr sz="1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600"/>
              </a:lnSpc>
              <a:spcBef>
                <a:spcPts val="10"/>
              </a:spcBef>
            </a:pPr>
            <a:r>
              <a:rPr sz="1400" i="1" spc="-5" dirty="0">
                <a:latin typeface="Times New Roman"/>
                <a:cs typeface="Times New Roman"/>
              </a:rPr>
              <a:t>E=V/d </a:t>
            </a:r>
            <a:r>
              <a:rPr sz="1400" spc="-5" dirty="0">
                <a:latin typeface="Times New Roman"/>
                <a:cs typeface="Times New Roman"/>
              </a:rPr>
              <a:t>volt/meter between the two plates. An electron placed </a:t>
            </a:r>
            <a:r>
              <a:rPr sz="1400" dirty="0">
                <a:latin typeface="Times New Roman"/>
                <a:cs typeface="Times New Roman"/>
              </a:rPr>
              <a:t>at  </a:t>
            </a:r>
            <a:r>
              <a:rPr sz="1400" spc="-5" dirty="0">
                <a:latin typeface="Times New Roman"/>
                <a:cs typeface="Times New Roman"/>
              </a:rPr>
              <a:t>plate </a:t>
            </a:r>
            <a:r>
              <a:rPr sz="1400" i="1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will be attracted towards the positively-charged plate </a:t>
            </a:r>
            <a:r>
              <a:rPr sz="1400" i="1" spc="-5" dirty="0">
                <a:latin typeface="Times New Roman"/>
                <a:cs typeface="Times New Roman"/>
              </a:rPr>
              <a:t>B. </a:t>
            </a:r>
            <a:r>
              <a:rPr sz="1400" dirty="0">
                <a:latin typeface="Times New Roman"/>
                <a:cs typeface="Times New Roman"/>
              </a:rPr>
              <a:t>If free to  </a:t>
            </a:r>
            <a:r>
              <a:rPr sz="1400" spc="-5" dirty="0">
                <a:latin typeface="Times New Roman"/>
                <a:cs typeface="Times New Roman"/>
              </a:rPr>
              <a:t>move,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electron will be accelerated towards plate </a:t>
            </a:r>
            <a:r>
              <a:rPr sz="1400" i="1" dirty="0">
                <a:latin typeface="Times New Roman"/>
                <a:cs typeface="Times New Roman"/>
              </a:rPr>
              <a:t>B </a:t>
            </a:r>
            <a:r>
              <a:rPr sz="1400" spc="-5" dirty="0">
                <a:latin typeface="Times New Roman"/>
                <a:cs typeface="Times New Roman"/>
              </a:rPr>
              <a:t>along.Y-axis </a:t>
            </a:r>
            <a:r>
              <a:rPr sz="1400" spc="-15" dirty="0">
                <a:latin typeface="Times New Roman"/>
                <a:cs typeface="Times New Roman"/>
              </a:rPr>
              <a:t>as  </a:t>
            </a:r>
            <a:r>
              <a:rPr sz="1400" spc="-5" dirty="0">
                <a:latin typeface="Times New Roman"/>
                <a:cs typeface="Times New Roman"/>
              </a:rPr>
              <a:t>shown</a:t>
            </a:r>
            <a:r>
              <a:rPr sz="1000" spc="-5" dirty="0">
                <a:latin typeface="Times New Roman"/>
                <a:cs typeface="Times New Roman"/>
              </a:rPr>
              <a:t>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29080" y="6023228"/>
            <a:ext cx="5300980" cy="114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31165">
              <a:lnSpc>
                <a:spcPct val="1433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Fig.2.1.</a:t>
            </a:r>
            <a:r>
              <a:rPr sz="1200" b="1" spc="-6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Two</a:t>
            </a:r>
            <a:r>
              <a:rPr sz="1200" b="1" spc="-6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parallel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plates</a:t>
            </a:r>
            <a:r>
              <a:rPr sz="1200" b="1" spc="-6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situated</a:t>
            </a:r>
            <a:r>
              <a:rPr sz="1200" b="1" spc="-6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in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vacuum</a:t>
            </a:r>
            <a:r>
              <a:rPr sz="1200" b="1" spc="-8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having</a:t>
            </a:r>
            <a:r>
              <a:rPr sz="1200" b="1" spc="-6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</a:t>
            </a:r>
            <a:r>
              <a:rPr sz="1200" b="1" spc="-6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potential</a:t>
            </a:r>
            <a:r>
              <a:rPr sz="1200" b="1" spc="-6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difference  between them.</a:t>
            </a:r>
            <a:endParaRPr sz="1200">
              <a:latin typeface="Times New Roman"/>
              <a:cs typeface="Times New Roman"/>
            </a:endParaRPr>
          </a:p>
          <a:p>
            <a:pPr marL="12700" marR="156210">
              <a:lnSpc>
                <a:spcPts val="2420"/>
              </a:lnSpc>
              <a:spcBef>
                <a:spcPts val="80"/>
              </a:spcBef>
            </a:pPr>
            <a:r>
              <a:rPr sz="1400" spc="-5" dirty="0">
                <a:latin typeface="Times New Roman"/>
                <a:cs typeface="Times New Roman"/>
              </a:rPr>
              <a:t>Since the negatively-charged electron is situated </a:t>
            </a:r>
            <a:r>
              <a:rPr sz="1400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an </a:t>
            </a:r>
            <a:r>
              <a:rPr sz="1400" spc="-5" dirty="0">
                <a:latin typeface="Times New Roman"/>
                <a:cs typeface="Times New Roman"/>
              </a:rPr>
              <a:t>electric field, </a:t>
            </a:r>
            <a:r>
              <a:rPr sz="1400" dirty="0">
                <a:latin typeface="Times New Roman"/>
                <a:cs typeface="Times New Roman"/>
              </a:rPr>
              <a:t>it is  </a:t>
            </a:r>
            <a:r>
              <a:rPr sz="1400" spc="-5" dirty="0">
                <a:latin typeface="Times New Roman"/>
                <a:cs typeface="Times New Roman"/>
              </a:rPr>
              <a:t>acted upon </a:t>
            </a:r>
            <a:r>
              <a:rPr sz="1400" dirty="0">
                <a:latin typeface="Times New Roman"/>
                <a:cs typeface="Times New Roman"/>
              </a:rPr>
              <a:t>by a force </a:t>
            </a:r>
            <a:r>
              <a:rPr sz="1400" spc="-5" dirty="0">
                <a:latin typeface="Times New Roman"/>
                <a:cs typeface="Times New Roman"/>
              </a:rPr>
              <a:t>given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by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40833" y="7546085"/>
            <a:ext cx="3625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Al</a:t>
            </a:r>
            <a:r>
              <a:rPr sz="1400" spc="-10" dirty="0">
                <a:latin typeface="Times New Roman"/>
                <a:cs typeface="Times New Roman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o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725420" y="3897248"/>
            <a:ext cx="2536632" cy="21139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954409" y="7478157"/>
            <a:ext cx="638810" cy="2832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650" i="1" spc="114" dirty="0">
                <a:latin typeface="Times New Roman"/>
                <a:cs typeface="Times New Roman"/>
              </a:rPr>
              <a:t>F </a:t>
            </a:r>
            <a:r>
              <a:rPr sz="1650" spc="105" dirty="0">
                <a:latin typeface="Symbol"/>
                <a:cs typeface="Symbol"/>
              </a:rPr>
              <a:t></a:t>
            </a:r>
            <a:r>
              <a:rPr sz="1650" spc="-280" dirty="0">
                <a:latin typeface="Times New Roman"/>
                <a:cs typeface="Times New Roman"/>
              </a:rPr>
              <a:t> </a:t>
            </a:r>
            <a:r>
              <a:rPr sz="1650" i="1" spc="95" dirty="0">
                <a:latin typeface="Times New Roman"/>
                <a:cs typeface="Times New Roman"/>
              </a:rPr>
              <a:t>eE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25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29080" y="8042037"/>
            <a:ext cx="5278755" cy="145986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R="965200" algn="ctr">
              <a:lnSpc>
                <a:spcPct val="100000"/>
              </a:lnSpc>
              <a:spcBef>
                <a:spcPts val="140"/>
              </a:spcBef>
            </a:pPr>
            <a:r>
              <a:rPr sz="1650" i="1" spc="114" dirty="0">
                <a:latin typeface="Times New Roman"/>
                <a:cs typeface="Times New Roman"/>
              </a:rPr>
              <a:t>F </a:t>
            </a:r>
            <a:r>
              <a:rPr sz="1650" spc="100" dirty="0">
                <a:latin typeface="Symbol"/>
                <a:cs typeface="Symbol"/>
              </a:rPr>
              <a:t></a:t>
            </a:r>
            <a:r>
              <a:rPr sz="1650" spc="-165" dirty="0">
                <a:latin typeface="Times New Roman"/>
                <a:cs typeface="Times New Roman"/>
              </a:rPr>
              <a:t> </a:t>
            </a:r>
            <a:r>
              <a:rPr sz="1650" i="1" spc="10" dirty="0">
                <a:latin typeface="Times New Roman"/>
                <a:cs typeface="Times New Roman"/>
              </a:rPr>
              <a:t>ma</a:t>
            </a: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43600"/>
              </a:lnSpc>
              <a:spcBef>
                <a:spcPts val="795"/>
              </a:spcBef>
            </a:pPr>
            <a:r>
              <a:rPr sz="1400" spc="-5" dirty="0">
                <a:latin typeface="Times New Roman"/>
                <a:cs typeface="Times New Roman"/>
              </a:rPr>
              <a:t>where </a:t>
            </a:r>
            <a:r>
              <a:rPr sz="1400" i="1" dirty="0">
                <a:latin typeface="Times New Roman"/>
                <a:cs typeface="Times New Roman"/>
              </a:rPr>
              <a:t>a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the acceleration along .Y-axis, </a:t>
            </a:r>
            <a:r>
              <a:rPr sz="1400" i="1" dirty="0">
                <a:latin typeface="Times New Roman"/>
                <a:cs typeface="Times New Roman"/>
              </a:rPr>
              <a:t>m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mass </a:t>
            </a:r>
            <a:r>
              <a:rPr sz="1400" dirty="0">
                <a:latin typeface="Times New Roman"/>
                <a:cs typeface="Times New Roman"/>
              </a:rPr>
              <a:t>of the </a:t>
            </a:r>
            <a:r>
              <a:rPr sz="1400" spc="-5" dirty="0">
                <a:latin typeface="Times New Roman"/>
                <a:cs typeface="Times New Roman"/>
              </a:rPr>
              <a:t>electron </a:t>
            </a:r>
            <a:r>
              <a:rPr sz="1400" dirty="0">
                <a:latin typeface="Times New Roman"/>
                <a:cs typeface="Times New Roman"/>
              </a:rPr>
              <a:t>in kg  </a:t>
            </a:r>
            <a:r>
              <a:rPr sz="1400" spc="-5" dirty="0">
                <a:latin typeface="Times New Roman"/>
                <a:cs typeface="Times New Roman"/>
              </a:rPr>
              <a:t>and </a:t>
            </a:r>
            <a:r>
              <a:rPr sz="1400" i="1" dirty="0">
                <a:latin typeface="Times New Roman"/>
                <a:cs typeface="Times New Roman"/>
              </a:rPr>
              <a:t>e </a:t>
            </a:r>
            <a:r>
              <a:rPr sz="1400" spc="-5" dirty="0">
                <a:latin typeface="Times New Roman"/>
                <a:cs typeface="Times New Roman"/>
              </a:rPr>
              <a:t>its charge </a:t>
            </a:r>
            <a:r>
              <a:rPr sz="1400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coulomb.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imes New Roman"/>
              <a:cs typeface="Times New Roman"/>
            </a:endParaRPr>
          </a:p>
          <a:p>
            <a:pPr marR="875030" algn="ctr">
              <a:lnSpc>
                <a:spcPct val="100000"/>
              </a:lnSpc>
            </a:pPr>
            <a:r>
              <a:rPr sz="1650" i="1" spc="60" dirty="0">
                <a:latin typeface="Times New Roman"/>
                <a:cs typeface="Times New Roman"/>
              </a:rPr>
              <a:t>ma </a:t>
            </a:r>
            <a:r>
              <a:rPr sz="1650" spc="95" dirty="0">
                <a:latin typeface="Symbol"/>
                <a:cs typeface="Symbol"/>
              </a:rPr>
              <a:t></a:t>
            </a:r>
            <a:r>
              <a:rPr sz="1650" spc="-220" dirty="0">
                <a:latin typeface="Times New Roman"/>
                <a:cs typeface="Times New Roman"/>
              </a:rPr>
              <a:t> </a:t>
            </a:r>
            <a:r>
              <a:rPr sz="1650" i="1" spc="100" dirty="0">
                <a:latin typeface="Times New Roman"/>
                <a:cs typeface="Times New Roman"/>
              </a:rPr>
              <a:t>eE</a:t>
            </a:r>
            <a:endParaRPr sz="16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426211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2965" y="426211"/>
            <a:ext cx="1593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57630" y="3226434"/>
            <a:ext cx="212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(ii)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14829" y="3200526"/>
            <a:ext cx="37064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Distance traveled </a:t>
            </a:r>
            <a:r>
              <a:rPr sz="1400" dirty="0">
                <a:latin typeface="Times New Roman"/>
                <a:cs typeface="Times New Roman"/>
              </a:rPr>
              <a:t>by the </a:t>
            </a:r>
            <a:r>
              <a:rPr sz="1400" spc="-5" dirty="0">
                <a:latin typeface="Times New Roman"/>
                <a:cs typeface="Times New Roman"/>
              </a:rPr>
              <a:t>electron during that </a:t>
            </a:r>
            <a:r>
              <a:rPr sz="1400" spc="-10" dirty="0">
                <a:latin typeface="Times New Roman"/>
                <a:cs typeface="Times New Roman"/>
              </a:rPr>
              <a:t>time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9080" y="6091808"/>
            <a:ext cx="3637279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Now, </a:t>
            </a:r>
            <a:r>
              <a:rPr sz="1400" i="1" dirty="0">
                <a:latin typeface="Times New Roman"/>
                <a:cs typeface="Times New Roman"/>
              </a:rPr>
              <a:t>elm </a:t>
            </a:r>
            <a:r>
              <a:rPr sz="1400" dirty="0">
                <a:latin typeface="Times New Roman"/>
                <a:cs typeface="Times New Roman"/>
              </a:rPr>
              <a:t>= l.6× </a:t>
            </a:r>
            <a:r>
              <a:rPr sz="1400" spc="-5" dirty="0">
                <a:latin typeface="Times New Roman"/>
                <a:cs typeface="Times New Roman"/>
              </a:rPr>
              <a:t>10</a:t>
            </a:r>
            <a:r>
              <a:rPr sz="1350" spc="-7" baseline="30864" dirty="0">
                <a:latin typeface="Times New Roman"/>
                <a:cs typeface="Times New Roman"/>
              </a:rPr>
              <a:t>-19</a:t>
            </a:r>
            <a:r>
              <a:rPr sz="1400" spc="-5" dirty="0">
                <a:latin typeface="Times New Roman"/>
                <a:cs typeface="Times New Roman"/>
              </a:rPr>
              <a:t>/9.1 ×10</a:t>
            </a:r>
            <a:r>
              <a:rPr sz="1350" spc="-7" baseline="30864" dirty="0">
                <a:latin typeface="Times New Roman"/>
                <a:cs typeface="Times New Roman"/>
              </a:rPr>
              <a:t>-31 </a:t>
            </a:r>
            <a:r>
              <a:rPr sz="1400" dirty="0">
                <a:latin typeface="Times New Roman"/>
                <a:cs typeface="Times New Roman"/>
              </a:rPr>
              <a:t>= l.76× </a:t>
            </a:r>
            <a:r>
              <a:rPr sz="1400" spc="-5" dirty="0">
                <a:latin typeface="Times New Roman"/>
                <a:cs typeface="Times New Roman"/>
              </a:rPr>
              <a:t>10</a:t>
            </a:r>
            <a:r>
              <a:rPr sz="1350" spc="-7" baseline="30864" dirty="0">
                <a:latin typeface="Times New Roman"/>
                <a:cs typeface="Times New Roman"/>
              </a:rPr>
              <a:t>-11</a:t>
            </a:r>
            <a:r>
              <a:rPr sz="1350" spc="-30" baseline="30864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C/kg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57630" y="6501764"/>
            <a:ext cx="2933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(i</a:t>
            </a:r>
            <a:r>
              <a:rPr sz="1400" spc="-10" dirty="0">
                <a:latin typeface="Times New Roman"/>
                <a:cs typeface="Times New Roman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i)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14829" y="6409410"/>
            <a:ext cx="4337050" cy="63817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400" spc="-5" dirty="0">
                <a:latin typeface="Times New Roman"/>
                <a:cs typeface="Times New Roman"/>
              </a:rPr>
              <a:t>The impact velocity </a:t>
            </a:r>
            <a:r>
              <a:rPr sz="1400" spc="5" dirty="0">
                <a:latin typeface="Times New Roman"/>
                <a:cs typeface="Times New Roman"/>
              </a:rPr>
              <a:t>v</a:t>
            </a:r>
            <a:r>
              <a:rPr sz="1350" spc="7" baseline="-9259" dirty="0">
                <a:latin typeface="Times New Roman"/>
                <a:cs typeface="Times New Roman"/>
              </a:rPr>
              <a:t>i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the electron </a:t>
            </a:r>
            <a:r>
              <a:rPr sz="1400" spc="-10" dirty="0">
                <a:latin typeface="Times New Roman"/>
                <a:cs typeface="Times New Roman"/>
              </a:rPr>
              <a:t>as </a:t>
            </a:r>
            <a:r>
              <a:rPr sz="1400" spc="-5" dirty="0">
                <a:latin typeface="Times New Roman"/>
                <a:cs typeface="Times New Roman"/>
              </a:rPr>
              <a:t>it strikes the plate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B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400" dirty="0">
                <a:latin typeface="Times New Roman"/>
                <a:cs typeface="Times New Roman"/>
              </a:rPr>
              <a:t>can be </a:t>
            </a:r>
            <a:r>
              <a:rPr sz="1400" spc="-5" dirty="0">
                <a:latin typeface="Times New Roman"/>
                <a:cs typeface="Times New Roman"/>
              </a:rPr>
              <a:t>found </a:t>
            </a:r>
            <a:r>
              <a:rPr sz="1400" dirty="0">
                <a:latin typeface="Times New Roman"/>
                <a:cs typeface="Times New Roman"/>
              </a:rPr>
              <a:t>by </a:t>
            </a:r>
            <a:r>
              <a:rPr sz="1400" spc="-5" dirty="0">
                <a:latin typeface="Times New Roman"/>
                <a:cs typeface="Times New Roman"/>
              </a:rPr>
              <a:t>putting </a:t>
            </a:r>
            <a:r>
              <a:rPr sz="1400" i="1" dirty="0">
                <a:latin typeface="Times New Roman"/>
                <a:cs typeface="Times New Roman"/>
              </a:rPr>
              <a:t>x </a:t>
            </a:r>
            <a:r>
              <a:rPr sz="1400" spc="-10" dirty="0">
                <a:latin typeface="Times New Roman"/>
                <a:cs typeface="Times New Roman"/>
              </a:rPr>
              <a:t>=</a:t>
            </a:r>
            <a:r>
              <a:rPr sz="1400" i="1" spc="-10" dirty="0">
                <a:latin typeface="Times New Roman"/>
                <a:cs typeface="Times New Roman"/>
              </a:rPr>
              <a:t>d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Equation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above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32045" y="7224369"/>
            <a:ext cx="1405890" cy="641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4500"/>
              </a:lnSpc>
              <a:spcBef>
                <a:spcPts val="95"/>
              </a:spcBef>
            </a:pPr>
            <a:r>
              <a:rPr sz="1400" spc="-5" dirty="0">
                <a:latin typeface="Times New Roman"/>
                <a:cs typeface="Times New Roman"/>
              </a:rPr>
              <a:t>(iv) The </a:t>
            </a:r>
            <a:r>
              <a:rPr sz="1400" spc="-10" dirty="0">
                <a:latin typeface="Times New Roman"/>
                <a:cs typeface="Times New Roman"/>
              </a:rPr>
              <a:t>time </a:t>
            </a:r>
            <a:r>
              <a:rPr sz="1400" dirty="0">
                <a:latin typeface="Times New Roman"/>
                <a:cs typeface="Times New Roman"/>
              </a:rPr>
              <a:t>of  </a:t>
            </a:r>
            <a:r>
              <a:rPr sz="1400" spc="-5" dirty="0">
                <a:latin typeface="Times New Roman"/>
                <a:cs typeface="Times New Roman"/>
              </a:rPr>
              <a:t>transit from </a:t>
            </a:r>
            <a:r>
              <a:rPr sz="1400" dirty="0">
                <a:latin typeface="Times New Roman"/>
                <a:cs typeface="Times New Roman"/>
              </a:rPr>
              <a:t>plate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14829" y="7840827"/>
            <a:ext cx="3217545" cy="63817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400" dirty="0">
                <a:latin typeface="Times New Roman"/>
                <a:cs typeface="Times New Roman"/>
              </a:rPr>
              <a:t>to </a:t>
            </a:r>
            <a:r>
              <a:rPr sz="1400" spc="-5" dirty="0">
                <a:latin typeface="Times New Roman"/>
                <a:cs typeface="Times New Roman"/>
              </a:rPr>
              <a:t>plate </a:t>
            </a:r>
            <a:r>
              <a:rPr sz="1400" i="1" dirty="0">
                <a:latin typeface="Times New Roman"/>
                <a:cs typeface="Times New Roman"/>
              </a:rPr>
              <a:t>B </a:t>
            </a:r>
            <a:r>
              <a:rPr sz="1400" spc="-5" dirty="0">
                <a:latin typeface="Times New Roman"/>
                <a:cs typeface="Times New Roman"/>
              </a:rPr>
              <a:t>may </a:t>
            </a:r>
            <a:r>
              <a:rPr sz="1400" dirty="0">
                <a:latin typeface="Times New Roman"/>
                <a:cs typeface="Times New Roman"/>
              </a:rPr>
              <a:t>be found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by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400" spc="-5" dirty="0">
                <a:latin typeface="Times New Roman"/>
                <a:cs typeface="Times New Roman"/>
              </a:rPr>
              <a:t>dividing the distance with the average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speed.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879263" y="1348079"/>
            <a:ext cx="260985" cy="0"/>
          </a:xfrm>
          <a:custGeom>
            <a:avLst/>
            <a:gdLst/>
            <a:ahLst/>
            <a:cxnLst/>
            <a:rect l="l" t="t" r="r" b="b"/>
            <a:pathLst>
              <a:path w="260985">
                <a:moveTo>
                  <a:pt x="0" y="0"/>
                </a:moveTo>
                <a:lnTo>
                  <a:pt x="260543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68002" y="1348079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545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652469" y="1348079"/>
            <a:ext cx="168910" cy="0"/>
          </a:xfrm>
          <a:custGeom>
            <a:avLst/>
            <a:gdLst/>
            <a:ahLst/>
            <a:cxnLst/>
            <a:rect l="l" t="t" r="r" b="b"/>
            <a:pathLst>
              <a:path w="168910">
                <a:moveTo>
                  <a:pt x="0" y="0"/>
                </a:moveTo>
                <a:lnTo>
                  <a:pt x="168829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357630" y="998831"/>
            <a:ext cx="3921125" cy="1258570"/>
          </a:xfrm>
          <a:prstGeom prst="rect">
            <a:avLst/>
          </a:prstGeom>
        </p:spPr>
        <p:txBody>
          <a:bodyPr vert="horz" wrap="square" lIns="0" tIns="59054" rIns="0" bIns="0" rtlCol="0">
            <a:spAutoFit/>
          </a:bodyPr>
          <a:lstStyle/>
          <a:p>
            <a:pPr marL="1187450">
              <a:lnSpc>
                <a:spcPct val="100000"/>
              </a:lnSpc>
              <a:spcBef>
                <a:spcPts val="464"/>
              </a:spcBef>
            </a:pPr>
            <a:r>
              <a:rPr sz="2475" i="1" spc="37" baseline="-35353" dirty="0">
                <a:latin typeface="Times New Roman"/>
                <a:cs typeface="Times New Roman"/>
              </a:rPr>
              <a:t>a </a:t>
            </a:r>
            <a:r>
              <a:rPr sz="2475" spc="37" baseline="-35353" dirty="0">
                <a:latin typeface="Symbol"/>
                <a:cs typeface="Symbol"/>
              </a:rPr>
              <a:t></a:t>
            </a:r>
            <a:r>
              <a:rPr sz="2475" spc="37" baseline="-35353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eE </a:t>
            </a:r>
            <a:r>
              <a:rPr sz="2475" spc="37" baseline="-35353" dirty="0">
                <a:latin typeface="Symbol"/>
                <a:cs typeface="Symbol"/>
              </a:rPr>
              <a:t></a:t>
            </a:r>
            <a:r>
              <a:rPr sz="2475" spc="37" baseline="-35353" dirty="0">
                <a:latin typeface="Times New Roman"/>
                <a:cs typeface="Times New Roman"/>
              </a:rPr>
              <a:t>  </a:t>
            </a:r>
            <a:r>
              <a:rPr sz="1650" i="1" spc="20" dirty="0">
                <a:latin typeface="Times New Roman"/>
                <a:cs typeface="Times New Roman"/>
              </a:rPr>
              <a:t>e</a:t>
            </a:r>
            <a:r>
              <a:rPr sz="1650" i="1" spc="55" dirty="0">
                <a:latin typeface="Times New Roman"/>
                <a:cs typeface="Times New Roman"/>
              </a:rPr>
              <a:t> </a:t>
            </a:r>
            <a:r>
              <a:rPr sz="2475" spc="127" baseline="-35353" dirty="0">
                <a:latin typeface="Times New Roman"/>
                <a:cs typeface="Times New Roman"/>
              </a:rPr>
              <a:t>.</a:t>
            </a:r>
            <a:r>
              <a:rPr sz="1650" i="1" spc="85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  <a:p>
            <a:pPr marL="78740" algn="ctr">
              <a:lnSpc>
                <a:spcPct val="100000"/>
              </a:lnSpc>
              <a:spcBef>
                <a:spcPts val="360"/>
              </a:spcBef>
              <a:tabLst>
                <a:tab pos="528320" algn="l"/>
                <a:tab pos="819150" algn="l"/>
              </a:tabLst>
            </a:pPr>
            <a:r>
              <a:rPr sz="1650" i="1" spc="35" dirty="0">
                <a:latin typeface="Times New Roman"/>
                <a:cs typeface="Times New Roman"/>
              </a:rPr>
              <a:t>m	m	</a:t>
            </a:r>
            <a:r>
              <a:rPr sz="1650" i="1" spc="25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70"/>
              </a:spcBef>
              <a:tabLst>
                <a:tab pos="469265" algn="l"/>
              </a:tabLst>
            </a:pPr>
            <a:r>
              <a:rPr sz="1400" dirty="0">
                <a:latin typeface="Times New Roman"/>
                <a:cs typeface="Times New Roman"/>
              </a:rPr>
              <a:t>(i)	</a:t>
            </a:r>
            <a:r>
              <a:rPr sz="1400" spc="-5" dirty="0">
                <a:latin typeface="Times New Roman"/>
                <a:cs typeface="Times New Roman"/>
              </a:rPr>
              <a:t>Velocity </a:t>
            </a:r>
            <a:r>
              <a:rPr sz="1400" dirty="0">
                <a:latin typeface="Times New Roman"/>
                <a:cs typeface="Times New Roman"/>
              </a:rPr>
              <a:t>of the </a:t>
            </a:r>
            <a:r>
              <a:rPr sz="1400" spc="-5" dirty="0">
                <a:latin typeface="Times New Roman"/>
                <a:cs typeface="Times New Roman"/>
              </a:rPr>
              <a:t>electron </a:t>
            </a:r>
            <a:r>
              <a:rPr sz="1400" spc="-1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any time </a:t>
            </a:r>
            <a:r>
              <a:rPr sz="1400" i="1" dirty="0">
                <a:latin typeface="Times New Roman"/>
                <a:cs typeface="Times New Roman"/>
              </a:rPr>
              <a:t>t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given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by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257829" y="2876524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60228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841986" y="2876524"/>
            <a:ext cx="182245" cy="0"/>
          </a:xfrm>
          <a:custGeom>
            <a:avLst/>
            <a:gdLst/>
            <a:ahLst/>
            <a:cxnLst/>
            <a:rect l="l" t="t" r="r" b="b"/>
            <a:pathLst>
              <a:path w="182245">
                <a:moveTo>
                  <a:pt x="0" y="0"/>
                </a:moveTo>
                <a:lnTo>
                  <a:pt x="182246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126271" y="2876524"/>
            <a:ext cx="168910" cy="0"/>
          </a:xfrm>
          <a:custGeom>
            <a:avLst/>
            <a:gdLst/>
            <a:ahLst/>
            <a:cxnLst/>
            <a:rect l="l" t="t" r="r" b="b"/>
            <a:pathLst>
              <a:path w="168910">
                <a:moveTo>
                  <a:pt x="0" y="0"/>
                </a:moveTo>
                <a:lnTo>
                  <a:pt x="168869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107779" y="2574322"/>
            <a:ext cx="158750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i="1" spc="35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299054" y="2871924"/>
            <a:ext cx="970280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57530" algn="l"/>
                <a:tab pos="848360" algn="l"/>
              </a:tabLst>
            </a:pPr>
            <a:r>
              <a:rPr sz="1650" i="1" spc="40" dirty="0">
                <a:latin typeface="Times New Roman"/>
                <a:cs typeface="Times New Roman"/>
              </a:rPr>
              <a:t>m	m	</a:t>
            </a:r>
            <a:r>
              <a:rPr sz="1650" i="1" spc="30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29529" y="2707106"/>
            <a:ext cx="1871345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97050" algn="l"/>
              </a:tabLst>
            </a:pPr>
            <a:r>
              <a:rPr sz="1650" i="1" spc="25" dirty="0">
                <a:latin typeface="Times New Roman"/>
                <a:cs typeface="Times New Roman"/>
              </a:rPr>
              <a:t>v</a:t>
            </a:r>
            <a:r>
              <a:rPr sz="1650" i="1" spc="-10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35" dirty="0">
                <a:latin typeface="Times New Roman"/>
                <a:cs typeface="Times New Roman"/>
              </a:rPr>
              <a:t> </a:t>
            </a:r>
            <a:r>
              <a:rPr sz="1650" i="1" spc="90" dirty="0">
                <a:latin typeface="Times New Roman"/>
                <a:cs typeface="Times New Roman"/>
              </a:rPr>
              <a:t>a</a:t>
            </a:r>
            <a:r>
              <a:rPr sz="1650" i="1" spc="15" dirty="0">
                <a:latin typeface="Times New Roman"/>
                <a:cs typeface="Times New Roman"/>
              </a:rPr>
              <a:t>t</a:t>
            </a:r>
            <a:r>
              <a:rPr sz="1650" i="1" spc="-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80" dirty="0">
                <a:latin typeface="Times New Roman"/>
                <a:cs typeface="Times New Roman"/>
              </a:rPr>
              <a:t> </a:t>
            </a:r>
            <a:r>
              <a:rPr sz="2475" i="1" spc="120" baseline="35353" dirty="0">
                <a:latin typeface="Times New Roman"/>
                <a:cs typeface="Times New Roman"/>
              </a:rPr>
              <a:t>e</a:t>
            </a:r>
            <a:r>
              <a:rPr sz="2475" i="1" spc="52" baseline="35353" dirty="0">
                <a:latin typeface="Times New Roman"/>
                <a:cs typeface="Times New Roman"/>
              </a:rPr>
              <a:t>E</a:t>
            </a:r>
            <a:r>
              <a:rPr sz="2475" i="1" spc="-89" baseline="35353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t</a:t>
            </a:r>
            <a:r>
              <a:rPr sz="1650" i="1" spc="5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dirty="0">
                <a:latin typeface="Times New Roman"/>
                <a:cs typeface="Times New Roman"/>
              </a:rPr>
              <a:t> </a:t>
            </a:r>
            <a:r>
              <a:rPr sz="1650" spc="-75" dirty="0">
                <a:latin typeface="Times New Roman"/>
                <a:cs typeface="Times New Roman"/>
              </a:rPr>
              <a:t> </a:t>
            </a:r>
            <a:r>
              <a:rPr sz="2475" i="1" spc="37" baseline="35353" dirty="0">
                <a:latin typeface="Times New Roman"/>
                <a:cs typeface="Times New Roman"/>
              </a:rPr>
              <a:t>e</a:t>
            </a:r>
            <a:r>
              <a:rPr sz="2475" i="1" spc="172" baseline="35353" dirty="0">
                <a:latin typeface="Times New Roman"/>
                <a:cs typeface="Times New Roman"/>
              </a:rPr>
              <a:t> </a:t>
            </a:r>
            <a:r>
              <a:rPr sz="1650" spc="15" dirty="0">
                <a:latin typeface="Times New Roman"/>
                <a:cs typeface="Times New Roman"/>
              </a:rPr>
              <a:t>.</a:t>
            </a:r>
            <a:r>
              <a:rPr sz="1650" dirty="0">
                <a:latin typeface="Times New Roman"/>
                <a:cs typeface="Times New Roman"/>
              </a:rPr>
              <a:t>	</a:t>
            </a:r>
            <a:r>
              <a:rPr sz="1650" i="1" spc="15" dirty="0">
                <a:latin typeface="Times New Roman"/>
                <a:cs typeface="Times New Roman"/>
              </a:rPr>
              <a:t>t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876515" y="4117314"/>
            <a:ext cx="132080" cy="0"/>
          </a:xfrm>
          <a:custGeom>
            <a:avLst/>
            <a:gdLst/>
            <a:ahLst/>
            <a:cxnLst/>
            <a:rect l="l" t="t" r="r" b="b"/>
            <a:pathLst>
              <a:path w="132080">
                <a:moveTo>
                  <a:pt x="0" y="0"/>
                </a:moveTo>
                <a:lnTo>
                  <a:pt x="131893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39968" y="4117314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>
                <a:moveTo>
                  <a:pt x="0" y="0"/>
                </a:moveTo>
                <a:lnTo>
                  <a:pt x="295302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50921" y="4117314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5230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648802" y="4117314"/>
            <a:ext cx="169545" cy="0"/>
          </a:xfrm>
          <a:custGeom>
            <a:avLst/>
            <a:gdLst/>
            <a:ahLst/>
            <a:cxnLst/>
            <a:rect l="l" t="t" r="r" b="b"/>
            <a:pathLst>
              <a:path w="169545">
                <a:moveTo>
                  <a:pt x="0" y="0"/>
                </a:moveTo>
                <a:lnTo>
                  <a:pt x="169218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918073" y="3941248"/>
            <a:ext cx="8890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20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252870" y="4112714"/>
            <a:ext cx="538480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16559" algn="l"/>
              </a:tabLst>
            </a:pPr>
            <a:r>
              <a:rPr sz="1650" spc="60" dirty="0">
                <a:latin typeface="Times New Roman"/>
                <a:cs typeface="Times New Roman"/>
              </a:rPr>
              <a:t>2</a:t>
            </a:r>
            <a:r>
              <a:rPr sz="1650" i="1" spc="40" dirty="0">
                <a:latin typeface="Times New Roman"/>
                <a:cs typeface="Times New Roman"/>
              </a:rPr>
              <a:t>m</a:t>
            </a:r>
            <a:r>
              <a:rPr sz="1650" i="1" dirty="0">
                <a:latin typeface="Times New Roman"/>
                <a:cs typeface="Times New Roman"/>
              </a:rPr>
              <a:t>	</a:t>
            </a:r>
            <a:r>
              <a:rPr sz="1650" i="1" spc="25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338075" y="3815112"/>
            <a:ext cx="450215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04800" algn="l"/>
              </a:tabLst>
            </a:pPr>
            <a:r>
              <a:rPr sz="1650" i="1" spc="25" dirty="0">
                <a:latin typeface="Times New Roman"/>
                <a:cs typeface="Times New Roman"/>
              </a:rPr>
              <a:t>e	</a:t>
            </a:r>
            <a:r>
              <a:rPr sz="1650" i="1" spc="30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543197" y="3947896"/>
            <a:ext cx="2380615" cy="441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95"/>
              </a:spcBef>
              <a:tabLst>
                <a:tab pos="2028189" algn="l"/>
                <a:tab pos="2306955" algn="l"/>
              </a:tabLst>
            </a:pPr>
            <a:r>
              <a:rPr sz="1650" i="1" spc="25" dirty="0">
                <a:latin typeface="Times New Roman"/>
                <a:cs typeface="Times New Roman"/>
              </a:rPr>
              <a:t>x</a:t>
            </a:r>
            <a:r>
              <a:rPr sz="1650" i="1" spc="-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95" dirty="0">
                <a:latin typeface="Times New Roman"/>
                <a:cs typeface="Times New Roman"/>
              </a:rPr>
              <a:t> </a:t>
            </a:r>
            <a:r>
              <a:rPr sz="2475" spc="37" baseline="35353" dirty="0">
                <a:latin typeface="Times New Roman"/>
                <a:cs typeface="Times New Roman"/>
              </a:rPr>
              <a:t>1</a:t>
            </a:r>
            <a:r>
              <a:rPr sz="2475" spc="-22" baseline="35353" dirty="0">
                <a:latin typeface="Times New Roman"/>
                <a:cs typeface="Times New Roman"/>
              </a:rPr>
              <a:t> </a:t>
            </a:r>
            <a:r>
              <a:rPr sz="1650" i="1" spc="85" dirty="0">
                <a:latin typeface="Times New Roman"/>
                <a:cs typeface="Times New Roman"/>
              </a:rPr>
              <a:t>a</a:t>
            </a:r>
            <a:r>
              <a:rPr sz="1650" i="1" spc="114" dirty="0">
                <a:latin typeface="Times New Roman"/>
                <a:cs typeface="Times New Roman"/>
              </a:rPr>
              <a:t>t</a:t>
            </a:r>
            <a:r>
              <a:rPr sz="1425" spc="30" baseline="43859" dirty="0">
                <a:latin typeface="Times New Roman"/>
                <a:cs typeface="Times New Roman"/>
              </a:rPr>
              <a:t>2</a:t>
            </a:r>
            <a:r>
              <a:rPr sz="1425" baseline="43859" dirty="0">
                <a:latin typeface="Times New Roman"/>
                <a:cs typeface="Times New Roman"/>
              </a:rPr>
              <a:t> </a:t>
            </a:r>
            <a:r>
              <a:rPr sz="1425" spc="75" baseline="43859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dirty="0">
                <a:latin typeface="Times New Roman"/>
                <a:cs typeface="Times New Roman"/>
              </a:rPr>
              <a:t> </a:t>
            </a:r>
            <a:r>
              <a:rPr sz="1650" spc="-185" dirty="0">
                <a:latin typeface="Times New Roman"/>
                <a:cs typeface="Times New Roman"/>
              </a:rPr>
              <a:t> </a:t>
            </a:r>
            <a:r>
              <a:rPr sz="2475" i="1" spc="120" baseline="35353" dirty="0">
                <a:latin typeface="Times New Roman"/>
                <a:cs typeface="Times New Roman"/>
              </a:rPr>
              <a:t>e</a:t>
            </a:r>
            <a:r>
              <a:rPr sz="2475" i="1" spc="44" baseline="35353" dirty="0">
                <a:latin typeface="Times New Roman"/>
                <a:cs typeface="Times New Roman"/>
              </a:rPr>
              <a:t>E</a:t>
            </a:r>
            <a:r>
              <a:rPr sz="2475" i="1" spc="127" baseline="35353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t</a:t>
            </a:r>
            <a:r>
              <a:rPr sz="1650" i="1" spc="-254" dirty="0">
                <a:latin typeface="Times New Roman"/>
                <a:cs typeface="Times New Roman"/>
              </a:rPr>
              <a:t> </a:t>
            </a:r>
            <a:r>
              <a:rPr sz="1425" spc="30" baseline="43859" dirty="0">
                <a:latin typeface="Times New Roman"/>
                <a:cs typeface="Times New Roman"/>
              </a:rPr>
              <a:t>2</a:t>
            </a:r>
            <a:r>
              <a:rPr sz="1425" baseline="43859" dirty="0">
                <a:latin typeface="Times New Roman"/>
                <a:cs typeface="Times New Roman"/>
              </a:rPr>
              <a:t> </a:t>
            </a:r>
            <a:r>
              <a:rPr sz="1425" spc="75" baseline="43859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dirty="0">
                <a:latin typeface="Times New Roman"/>
                <a:cs typeface="Times New Roman"/>
              </a:rPr>
              <a:t>	</a:t>
            </a:r>
            <a:r>
              <a:rPr sz="1650" spc="10" dirty="0">
                <a:latin typeface="Times New Roman"/>
                <a:cs typeface="Times New Roman"/>
              </a:rPr>
              <a:t>.</a:t>
            </a:r>
            <a:r>
              <a:rPr sz="1650" dirty="0">
                <a:latin typeface="Times New Roman"/>
                <a:cs typeface="Times New Roman"/>
              </a:rPr>
              <a:t>	</a:t>
            </a:r>
            <a:r>
              <a:rPr sz="1650" i="1" spc="15" dirty="0">
                <a:latin typeface="Times New Roman"/>
                <a:cs typeface="Times New Roman"/>
              </a:rPr>
              <a:t>t</a:t>
            </a:r>
            <a:endParaRPr sz="1650">
              <a:latin typeface="Times New Roman"/>
              <a:cs typeface="Times New Roman"/>
            </a:endParaRPr>
          </a:p>
          <a:p>
            <a:pPr marL="347345">
              <a:lnSpc>
                <a:spcPts val="1639"/>
              </a:lnSpc>
              <a:tabLst>
                <a:tab pos="1010919" algn="l"/>
              </a:tabLst>
            </a:pPr>
            <a:r>
              <a:rPr sz="1650" spc="25" dirty="0">
                <a:latin typeface="Times New Roman"/>
                <a:cs typeface="Times New Roman"/>
              </a:rPr>
              <a:t>2	</a:t>
            </a:r>
            <a:r>
              <a:rPr sz="1650" spc="45" dirty="0">
                <a:latin typeface="Times New Roman"/>
                <a:cs typeface="Times New Roman"/>
              </a:rPr>
              <a:t>2</a:t>
            </a:r>
            <a:r>
              <a:rPr sz="1650" i="1" spc="45" dirty="0">
                <a:latin typeface="Times New Roman"/>
                <a:cs typeface="Times New Roman"/>
              </a:rPr>
              <a:t>m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493327" y="4911064"/>
            <a:ext cx="532765" cy="0"/>
          </a:xfrm>
          <a:custGeom>
            <a:avLst/>
            <a:gdLst/>
            <a:ahLst/>
            <a:cxnLst/>
            <a:rect l="l" t="t" r="r" b="b"/>
            <a:pathLst>
              <a:path w="532764">
                <a:moveTo>
                  <a:pt x="0" y="0"/>
                </a:moveTo>
                <a:lnTo>
                  <a:pt x="532589" y="0"/>
                </a:lnTo>
              </a:path>
            </a:pathLst>
          </a:custGeom>
          <a:ln w="89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3097330" y="4561816"/>
            <a:ext cx="913130" cy="621030"/>
          </a:xfrm>
          <a:prstGeom prst="rect">
            <a:avLst/>
          </a:prstGeom>
        </p:spPr>
        <p:txBody>
          <a:bodyPr vert="horz" wrap="square" lIns="0" tIns="590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sz="2475" i="1" spc="15" baseline="-35353" dirty="0">
                <a:latin typeface="Times New Roman"/>
                <a:cs typeface="Times New Roman"/>
              </a:rPr>
              <a:t>t </a:t>
            </a:r>
            <a:r>
              <a:rPr sz="1425" spc="22" baseline="-17543" dirty="0">
                <a:latin typeface="Times New Roman"/>
                <a:cs typeface="Times New Roman"/>
              </a:rPr>
              <a:t>2 </a:t>
            </a:r>
            <a:r>
              <a:rPr sz="2475" spc="30" baseline="-35353" dirty="0">
                <a:latin typeface="Symbol"/>
                <a:cs typeface="Symbol"/>
              </a:rPr>
              <a:t></a:t>
            </a:r>
            <a:r>
              <a:rPr sz="2475" spc="-270" baseline="-35353" dirty="0">
                <a:latin typeface="Times New Roman"/>
                <a:cs typeface="Times New Roman"/>
              </a:rPr>
              <a:t> </a:t>
            </a:r>
            <a:r>
              <a:rPr sz="1650" spc="65" dirty="0">
                <a:latin typeface="Times New Roman"/>
                <a:cs typeface="Times New Roman"/>
              </a:rPr>
              <a:t>2</a:t>
            </a:r>
            <a:r>
              <a:rPr sz="1650" i="1" spc="65" dirty="0">
                <a:latin typeface="Times New Roman"/>
                <a:cs typeface="Times New Roman"/>
              </a:rPr>
              <a:t>xmd</a:t>
            </a:r>
            <a:endParaRPr sz="1650">
              <a:latin typeface="Times New Roman"/>
              <a:cs typeface="Times New Roman"/>
            </a:endParaRPr>
          </a:p>
          <a:p>
            <a:pPr marL="532130">
              <a:lnSpc>
                <a:spcPct val="100000"/>
              </a:lnSpc>
              <a:spcBef>
                <a:spcPts val="360"/>
              </a:spcBef>
            </a:pPr>
            <a:r>
              <a:rPr sz="1650" i="1" spc="80" dirty="0">
                <a:latin typeface="Times New Roman"/>
                <a:cs typeface="Times New Roman"/>
              </a:rPr>
              <a:t>eV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3821447" y="5665969"/>
            <a:ext cx="461009" cy="0"/>
          </a:xfrm>
          <a:custGeom>
            <a:avLst/>
            <a:gdLst/>
            <a:ahLst/>
            <a:cxnLst/>
            <a:rect l="l" t="t" r="r" b="b"/>
            <a:pathLst>
              <a:path w="461010">
                <a:moveTo>
                  <a:pt x="0" y="0"/>
                </a:moveTo>
                <a:lnTo>
                  <a:pt x="460976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678883" y="5702473"/>
            <a:ext cx="27940" cy="15875"/>
          </a:xfrm>
          <a:custGeom>
            <a:avLst/>
            <a:gdLst/>
            <a:ahLst/>
            <a:cxnLst/>
            <a:rect l="l" t="t" r="r" b="b"/>
            <a:pathLst>
              <a:path w="27939" h="15875">
                <a:moveTo>
                  <a:pt x="0" y="15271"/>
                </a:moveTo>
                <a:lnTo>
                  <a:pt x="27549" y="0"/>
                </a:lnTo>
              </a:path>
            </a:pathLst>
          </a:custGeom>
          <a:ln w="85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706433" y="5706706"/>
            <a:ext cx="40640" cy="190500"/>
          </a:xfrm>
          <a:custGeom>
            <a:avLst/>
            <a:gdLst/>
            <a:ahLst/>
            <a:cxnLst/>
            <a:rect l="l" t="t" r="r" b="b"/>
            <a:pathLst>
              <a:path w="40639" h="190500">
                <a:moveTo>
                  <a:pt x="0" y="0"/>
                </a:moveTo>
                <a:lnTo>
                  <a:pt x="40412" y="190117"/>
                </a:lnTo>
              </a:path>
            </a:pathLst>
          </a:custGeom>
          <a:ln w="181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751284" y="5383767"/>
            <a:ext cx="53340" cy="513080"/>
          </a:xfrm>
          <a:custGeom>
            <a:avLst/>
            <a:gdLst/>
            <a:ahLst/>
            <a:cxnLst/>
            <a:rect l="l" t="t" r="r" b="b"/>
            <a:pathLst>
              <a:path w="53339" h="513079">
                <a:moveTo>
                  <a:pt x="0" y="513056"/>
                </a:moveTo>
                <a:lnTo>
                  <a:pt x="53294" y="0"/>
                </a:lnTo>
              </a:path>
            </a:pathLst>
          </a:custGeom>
          <a:ln w="88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804578" y="5383767"/>
            <a:ext cx="496570" cy="0"/>
          </a:xfrm>
          <a:custGeom>
            <a:avLst/>
            <a:gdLst/>
            <a:ahLst/>
            <a:cxnLst/>
            <a:rect l="l" t="t" r="r" b="b"/>
            <a:pathLst>
              <a:path w="496570">
                <a:moveTo>
                  <a:pt x="0" y="0"/>
                </a:moveTo>
                <a:lnTo>
                  <a:pt x="496048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3898449" y="5661320"/>
            <a:ext cx="288290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i="1" spc="25" dirty="0">
                <a:latin typeface="Times New Roman"/>
                <a:cs typeface="Times New Roman"/>
              </a:rPr>
              <a:t>md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823396" y="5360875"/>
            <a:ext cx="465455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spc="25" dirty="0">
                <a:latin typeface="Times New Roman"/>
                <a:cs typeface="Times New Roman"/>
              </a:rPr>
              <a:t>2</a:t>
            </a:r>
            <a:r>
              <a:rPr sz="1650" i="1" spc="75" dirty="0">
                <a:latin typeface="Times New Roman"/>
                <a:cs typeface="Times New Roman"/>
              </a:rPr>
              <a:t>e</a:t>
            </a:r>
            <a:r>
              <a:rPr sz="1650" i="1" spc="10" dirty="0">
                <a:latin typeface="Times New Roman"/>
                <a:cs typeface="Times New Roman"/>
              </a:rPr>
              <a:t>V</a:t>
            </a:r>
            <a:r>
              <a:rPr sz="1650" i="1" spc="35" dirty="0">
                <a:latin typeface="Times New Roman"/>
                <a:cs typeface="Times New Roman"/>
              </a:rPr>
              <a:t>x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944087" y="5494970"/>
            <a:ext cx="692150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i="1" spc="35" dirty="0">
                <a:latin typeface="Times New Roman"/>
                <a:cs typeface="Times New Roman"/>
              </a:rPr>
              <a:t>v </a:t>
            </a:r>
            <a:r>
              <a:rPr sz="1650" spc="45" dirty="0">
                <a:latin typeface="Symbol"/>
                <a:cs typeface="Symbol"/>
              </a:rPr>
              <a:t></a:t>
            </a:r>
            <a:r>
              <a:rPr sz="1650" spc="45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at</a:t>
            </a:r>
            <a:r>
              <a:rPr sz="1650" i="1" spc="-235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2958754" y="7534140"/>
            <a:ext cx="492759" cy="0"/>
          </a:xfrm>
          <a:custGeom>
            <a:avLst/>
            <a:gdLst/>
            <a:ahLst/>
            <a:cxnLst/>
            <a:rect l="l" t="t" r="r" b="b"/>
            <a:pathLst>
              <a:path w="492760">
                <a:moveTo>
                  <a:pt x="0" y="0"/>
                </a:moveTo>
                <a:lnTo>
                  <a:pt x="492472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815833" y="7570644"/>
            <a:ext cx="27940" cy="15875"/>
          </a:xfrm>
          <a:custGeom>
            <a:avLst/>
            <a:gdLst/>
            <a:ahLst/>
            <a:cxnLst/>
            <a:rect l="l" t="t" r="r" b="b"/>
            <a:pathLst>
              <a:path w="27939" h="15875">
                <a:moveTo>
                  <a:pt x="0" y="15271"/>
                </a:moveTo>
                <a:lnTo>
                  <a:pt x="27603" y="0"/>
                </a:lnTo>
              </a:path>
            </a:pathLst>
          </a:custGeom>
          <a:ln w="85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843437" y="7574876"/>
            <a:ext cx="40640" cy="190500"/>
          </a:xfrm>
          <a:custGeom>
            <a:avLst/>
            <a:gdLst/>
            <a:ahLst/>
            <a:cxnLst/>
            <a:rect l="l" t="t" r="r" b="b"/>
            <a:pathLst>
              <a:path w="40639" h="190500">
                <a:moveTo>
                  <a:pt x="0" y="0"/>
                </a:moveTo>
                <a:lnTo>
                  <a:pt x="40519" y="190117"/>
                </a:lnTo>
              </a:path>
            </a:pathLst>
          </a:custGeom>
          <a:ln w="182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888406" y="7251937"/>
            <a:ext cx="53975" cy="513080"/>
          </a:xfrm>
          <a:custGeom>
            <a:avLst/>
            <a:gdLst/>
            <a:ahLst/>
            <a:cxnLst/>
            <a:rect l="l" t="t" r="r" b="b"/>
            <a:pathLst>
              <a:path w="53975" h="513079">
                <a:moveTo>
                  <a:pt x="0" y="513056"/>
                </a:moveTo>
                <a:lnTo>
                  <a:pt x="53434" y="0"/>
                </a:lnTo>
              </a:path>
            </a:pathLst>
          </a:custGeom>
          <a:ln w="89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941841" y="7251937"/>
            <a:ext cx="695960" cy="0"/>
          </a:xfrm>
          <a:custGeom>
            <a:avLst/>
            <a:gdLst/>
            <a:ahLst/>
            <a:cxnLst/>
            <a:rect l="l" t="t" r="r" b="b"/>
            <a:pathLst>
              <a:path w="695960">
                <a:moveTo>
                  <a:pt x="0" y="0"/>
                </a:moveTo>
                <a:lnTo>
                  <a:pt x="695955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485121" y="7523532"/>
            <a:ext cx="27940" cy="15875"/>
          </a:xfrm>
          <a:custGeom>
            <a:avLst/>
            <a:gdLst/>
            <a:ahLst/>
            <a:cxnLst/>
            <a:rect l="l" t="t" r="r" b="b"/>
            <a:pathLst>
              <a:path w="27939" h="15875">
                <a:moveTo>
                  <a:pt x="0" y="15271"/>
                </a:moveTo>
                <a:lnTo>
                  <a:pt x="27676" y="0"/>
                </a:lnTo>
              </a:path>
            </a:pathLst>
          </a:custGeom>
          <a:ln w="85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512797" y="7527782"/>
            <a:ext cx="40640" cy="71755"/>
          </a:xfrm>
          <a:custGeom>
            <a:avLst/>
            <a:gdLst/>
            <a:ahLst/>
            <a:cxnLst/>
            <a:rect l="l" t="t" r="r" b="b"/>
            <a:pathLst>
              <a:path w="40639" h="71754">
                <a:moveTo>
                  <a:pt x="0" y="0"/>
                </a:moveTo>
                <a:lnTo>
                  <a:pt x="40519" y="71280"/>
                </a:lnTo>
              </a:path>
            </a:pathLst>
          </a:custGeom>
          <a:ln w="180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557658" y="7386465"/>
            <a:ext cx="53975" cy="212725"/>
          </a:xfrm>
          <a:custGeom>
            <a:avLst/>
            <a:gdLst/>
            <a:ahLst/>
            <a:cxnLst/>
            <a:rect l="l" t="t" r="r" b="b"/>
            <a:pathLst>
              <a:path w="53975" h="212725">
                <a:moveTo>
                  <a:pt x="0" y="212597"/>
                </a:moveTo>
                <a:lnTo>
                  <a:pt x="53543" y="0"/>
                </a:lnTo>
              </a:path>
            </a:pathLst>
          </a:custGeom>
          <a:ln w="88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611201" y="7386465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865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3051151" y="7529490"/>
            <a:ext cx="287655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i="1" spc="15" dirty="0">
                <a:latin typeface="Times New Roman"/>
                <a:cs typeface="Times New Roman"/>
              </a:rPr>
              <a:t>md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121870" y="7545795"/>
            <a:ext cx="61594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i="1" spc="15" dirty="0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031034" y="7363140"/>
            <a:ext cx="2720975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942340" algn="l"/>
                <a:tab pos="2572385" algn="l"/>
              </a:tabLst>
            </a:pPr>
            <a:r>
              <a:rPr sz="1650" i="1" spc="35" dirty="0">
                <a:latin typeface="Times New Roman"/>
                <a:cs typeface="Times New Roman"/>
              </a:rPr>
              <a:t>v </a:t>
            </a:r>
            <a:r>
              <a:rPr sz="1650" i="1" spc="-45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Symbol"/>
                <a:cs typeface="Symbol"/>
              </a:rPr>
              <a:t></a:t>
            </a:r>
            <a:r>
              <a:rPr sz="1650" spc="-45" dirty="0">
                <a:latin typeface="Times New Roman"/>
                <a:cs typeface="Times New Roman"/>
              </a:rPr>
              <a:t> </a:t>
            </a:r>
            <a:r>
              <a:rPr sz="1650" i="1" spc="85" dirty="0">
                <a:latin typeface="Times New Roman"/>
                <a:cs typeface="Times New Roman"/>
              </a:rPr>
              <a:t>a</a:t>
            </a:r>
            <a:r>
              <a:rPr sz="1650" i="1" spc="20" dirty="0">
                <a:latin typeface="Times New Roman"/>
                <a:cs typeface="Times New Roman"/>
              </a:rPr>
              <a:t>t</a:t>
            </a:r>
            <a:r>
              <a:rPr sz="1650" i="1" spc="-10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Symbol"/>
                <a:cs typeface="Symbol"/>
              </a:rPr>
              <a:t></a:t>
            </a:r>
            <a:r>
              <a:rPr sz="1650" dirty="0">
                <a:latin typeface="Times New Roman"/>
                <a:cs typeface="Times New Roman"/>
              </a:rPr>
              <a:t>	</a:t>
            </a:r>
            <a:r>
              <a:rPr sz="2475" spc="37" baseline="35353" dirty="0">
                <a:latin typeface="Times New Roman"/>
                <a:cs typeface="Times New Roman"/>
              </a:rPr>
              <a:t>2</a:t>
            </a:r>
            <a:r>
              <a:rPr sz="2475" i="1" spc="112" baseline="35353" dirty="0">
                <a:latin typeface="Times New Roman"/>
                <a:cs typeface="Times New Roman"/>
              </a:rPr>
              <a:t>e</a:t>
            </a:r>
            <a:r>
              <a:rPr sz="2475" i="1" baseline="35353" dirty="0">
                <a:latin typeface="Times New Roman"/>
                <a:cs typeface="Times New Roman"/>
              </a:rPr>
              <a:t>V</a:t>
            </a:r>
            <a:r>
              <a:rPr sz="2475" i="1" spc="60" baseline="35353" dirty="0">
                <a:latin typeface="Times New Roman"/>
                <a:cs typeface="Times New Roman"/>
              </a:rPr>
              <a:t>d</a:t>
            </a:r>
            <a:r>
              <a:rPr sz="2475" i="1" baseline="35353" dirty="0">
                <a:latin typeface="Times New Roman"/>
                <a:cs typeface="Times New Roman"/>
              </a:rPr>
              <a:t> </a:t>
            </a:r>
            <a:r>
              <a:rPr sz="2475" i="1" spc="-277" baseline="35353" dirty="0">
                <a:latin typeface="Times New Roman"/>
                <a:cs typeface="Times New Roman"/>
              </a:rPr>
              <a:t> </a:t>
            </a:r>
            <a:r>
              <a:rPr sz="1650" spc="170" dirty="0">
                <a:latin typeface="Symbol"/>
                <a:cs typeface="Symbol"/>
              </a:rPr>
              <a:t></a:t>
            </a:r>
            <a:r>
              <a:rPr sz="1650" spc="25" dirty="0">
                <a:latin typeface="Times New Roman"/>
                <a:cs typeface="Times New Roman"/>
              </a:rPr>
              <a:t>5</a:t>
            </a:r>
            <a:r>
              <a:rPr sz="1650" spc="10" dirty="0">
                <a:latin typeface="Times New Roman"/>
                <a:cs typeface="Times New Roman"/>
              </a:rPr>
              <a:t>.</a:t>
            </a:r>
            <a:r>
              <a:rPr sz="1650" spc="85" dirty="0">
                <a:latin typeface="Times New Roman"/>
                <a:cs typeface="Times New Roman"/>
              </a:rPr>
              <a:t>9</a:t>
            </a:r>
            <a:r>
              <a:rPr sz="1650" spc="95" dirty="0">
                <a:latin typeface="Times New Roman"/>
                <a:cs typeface="Times New Roman"/>
              </a:rPr>
              <a:t>3</a:t>
            </a:r>
            <a:r>
              <a:rPr sz="1650" spc="110" dirty="0">
                <a:latin typeface="Symbol"/>
                <a:cs typeface="Symbol"/>
              </a:rPr>
              <a:t></a:t>
            </a:r>
            <a:r>
              <a:rPr sz="1650" spc="85" dirty="0">
                <a:latin typeface="Times New Roman"/>
                <a:cs typeface="Times New Roman"/>
              </a:rPr>
              <a:t>1</a:t>
            </a:r>
            <a:r>
              <a:rPr sz="1650" spc="-30" dirty="0">
                <a:latin typeface="Times New Roman"/>
                <a:cs typeface="Times New Roman"/>
              </a:rPr>
              <a:t>0</a:t>
            </a:r>
            <a:r>
              <a:rPr sz="1425" spc="44" baseline="43859" dirty="0">
                <a:latin typeface="Times New Roman"/>
                <a:cs typeface="Times New Roman"/>
              </a:rPr>
              <a:t>5</a:t>
            </a:r>
            <a:r>
              <a:rPr sz="1425" baseline="43859" dirty="0">
                <a:latin typeface="Times New Roman"/>
                <a:cs typeface="Times New Roman"/>
              </a:rPr>
              <a:t>	</a:t>
            </a:r>
            <a:r>
              <a:rPr sz="1650" i="1" spc="50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3149228" y="8989022"/>
            <a:ext cx="511809" cy="0"/>
          </a:xfrm>
          <a:custGeom>
            <a:avLst/>
            <a:gdLst/>
            <a:ahLst/>
            <a:cxnLst/>
            <a:rect l="l" t="t" r="r" b="b"/>
            <a:pathLst>
              <a:path w="511810">
                <a:moveTo>
                  <a:pt x="0" y="0"/>
                </a:moveTo>
                <a:lnTo>
                  <a:pt x="511616" y="0"/>
                </a:lnTo>
              </a:path>
            </a:pathLst>
          </a:custGeom>
          <a:ln w="85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887737" y="8989022"/>
            <a:ext cx="267335" cy="0"/>
          </a:xfrm>
          <a:custGeom>
            <a:avLst/>
            <a:gdLst/>
            <a:ahLst/>
            <a:cxnLst/>
            <a:rect l="l" t="t" r="r" b="b"/>
            <a:pathLst>
              <a:path w="267335">
                <a:moveTo>
                  <a:pt x="0" y="0"/>
                </a:moveTo>
                <a:lnTo>
                  <a:pt x="266923" y="0"/>
                </a:lnTo>
              </a:path>
            </a:pathLst>
          </a:custGeom>
          <a:ln w="85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4025406" y="9165649"/>
            <a:ext cx="60960" cy="1727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i="1" spc="10" dirty="0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26</a:t>
            </a:r>
          </a:p>
        </p:txBody>
      </p:sp>
      <p:sp>
        <p:nvSpPr>
          <p:cNvPr id="56" name="object 56"/>
          <p:cNvSpPr txBox="1"/>
          <p:nvPr/>
        </p:nvSpPr>
        <p:spPr>
          <a:xfrm>
            <a:off x="3935094" y="8984005"/>
            <a:ext cx="12255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25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154782" y="9132686"/>
            <a:ext cx="501015" cy="4267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4"/>
              </a:spcBef>
              <a:tabLst>
                <a:tab pos="406400" algn="l"/>
              </a:tabLst>
            </a:pPr>
            <a:r>
              <a:rPr sz="950" i="1" u="sng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i</a:t>
            </a:r>
            <a:r>
              <a:rPr sz="950" i="1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50">
              <a:latin typeface="Times New Roman"/>
              <a:cs typeface="Times New Roman"/>
            </a:endParaRPr>
          </a:p>
          <a:p>
            <a:pPr marL="6350" algn="ctr">
              <a:lnSpc>
                <a:spcPct val="100000"/>
              </a:lnSpc>
              <a:spcBef>
                <a:spcPts val="20"/>
              </a:spcBef>
            </a:pPr>
            <a:r>
              <a:rPr sz="1650" spc="30" dirty="0">
                <a:latin typeface="Times New Roman"/>
                <a:cs typeface="Times New Roman"/>
              </a:rPr>
              <a:t>2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329171" y="8684430"/>
            <a:ext cx="80708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86715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d	</a:t>
            </a:r>
            <a:r>
              <a:rPr sz="2475" spc="52" baseline="-35353" dirty="0">
                <a:latin typeface="Symbol"/>
                <a:cs typeface="Symbol"/>
              </a:rPr>
              <a:t></a:t>
            </a:r>
            <a:r>
              <a:rPr sz="2475" spc="37" baseline="-35353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Times New Roman"/>
                <a:cs typeface="Times New Roman"/>
              </a:rPr>
              <a:t>2</a:t>
            </a:r>
            <a:r>
              <a:rPr sz="1650" i="1" spc="40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3165897" y="8951478"/>
            <a:ext cx="42735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30" dirty="0">
                <a:latin typeface="Times New Roman"/>
                <a:cs typeface="Times New Roman"/>
              </a:rPr>
              <a:t>0</a:t>
            </a:r>
            <a:r>
              <a:rPr sz="1650" spc="-165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Symbol"/>
                <a:cs typeface="Symbol"/>
              </a:rPr>
              <a:t></a:t>
            </a:r>
            <a:r>
              <a:rPr sz="1650" spc="-145" dirty="0">
                <a:latin typeface="Times New Roman"/>
                <a:cs typeface="Times New Roman"/>
              </a:rPr>
              <a:t> </a:t>
            </a:r>
            <a:r>
              <a:rPr sz="1650" i="1" spc="25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844695" y="8818390"/>
            <a:ext cx="26606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15" dirty="0">
                <a:latin typeface="Times New Roman"/>
                <a:cs typeface="Times New Roman"/>
              </a:rPr>
              <a:t>t</a:t>
            </a:r>
            <a:r>
              <a:rPr sz="1650" i="1" spc="-25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29080" y="426211"/>
            <a:ext cx="5302885" cy="2708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100"/>
              </a:spcBef>
              <a:tabLst>
                <a:tab pos="3556000" algn="l"/>
              </a:tabLst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2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	Dr. Ghusoon Mohsin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Example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400" spc="-5" dirty="0">
                <a:latin typeface="Times New Roman"/>
                <a:cs typeface="Times New Roman"/>
              </a:rPr>
              <a:t>Two </a:t>
            </a:r>
            <a:r>
              <a:rPr sz="1400" dirty="0">
                <a:latin typeface="Times New Roman"/>
                <a:cs typeface="Times New Roman"/>
              </a:rPr>
              <a:t>parallel plates are </a:t>
            </a:r>
            <a:r>
              <a:rPr sz="1400" spc="-5" dirty="0">
                <a:latin typeface="Times New Roman"/>
                <a:cs typeface="Times New Roman"/>
              </a:rPr>
              <a:t>situated </a:t>
            </a:r>
            <a:r>
              <a:rPr sz="1400" dirty="0">
                <a:latin typeface="Times New Roman"/>
                <a:cs typeface="Times New Roman"/>
              </a:rPr>
              <a:t>4 cm apart in vacuum and have a</a:t>
            </a:r>
            <a:r>
              <a:rPr sz="1400" spc="-1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potential</a:t>
            </a:r>
            <a:endParaRPr sz="1400">
              <a:latin typeface="Times New Roman"/>
              <a:cs typeface="Times New Roman"/>
            </a:endParaRPr>
          </a:p>
          <a:p>
            <a:pPr marL="12700" marR="10160">
              <a:lnSpc>
                <a:spcPct val="143600"/>
              </a:lnSpc>
            </a:pPr>
            <a:r>
              <a:rPr sz="1400" dirty="0">
                <a:latin typeface="Times New Roman"/>
                <a:cs typeface="Times New Roman"/>
              </a:rPr>
              <a:t>difference of 200 V between </a:t>
            </a:r>
            <a:r>
              <a:rPr sz="1400" spc="-5" dirty="0">
                <a:latin typeface="Times New Roman"/>
                <a:cs typeface="Times New Roman"/>
              </a:rPr>
              <a:t>them. </a:t>
            </a:r>
            <a:r>
              <a:rPr sz="1400" dirty="0">
                <a:latin typeface="Times New Roman"/>
                <a:cs typeface="Times New Roman"/>
              </a:rPr>
              <a:t>Calculate(i) force on an </a:t>
            </a:r>
            <a:r>
              <a:rPr sz="1400" spc="-5" dirty="0">
                <a:latin typeface="Times New Roman"/>
                <a:cs typeface="Times New Roman"/>
              </a:rPr>
              <a:t>electron  </a:t>
            </a:r>
            <a:r>
              <a:rPr sz="1400" dirty="0">
                <a:latin typeface="Times New Roman"/>
                <a:cs typeface="Times New Roman"/>
              </a:rPr>
              <a:t>situated  between   the   plates   (ii)   velocity  of   arrival   at   the</a:t>
            </a:r>
            <a:r>
              <a:rPr sz="1400" spc="-5" dirty="0">
                <a:latin typeface="Times New Roman"/>
                <a:cs typeface="Times New Roman"/>
              </a:rPr>
              <a:t> positive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143600"/>
              </a:lnSpc>
              <a:spcBef>
                <a:spcPts val="10"/>
              </a:spcBef>
            </a:pPr>
            <a:r>
              <a:rPr sz="1400" dirty="0">
                <a:latin typeface="Times New Roman"/>
                <a:cs typeface="Times New Roman"/>
              </a:rPr>
              <a:t>plate (in) transit </a:t>
            </a:r>
            <a:r>
              <a:rPr sz="1400" spc="-5" dirty="0">
                <a:latin typeface="Times New Roman"/>
                <a:cs typeface="Times New Roman"/>
              </a:rPr>
              <a:t>time </a:t>
            </a:r>
            <a:r>
              <a:rPr sz="1400" dirty="0">
                <a:latin typeface="Times New Roman"/>
                <a:cs typeface="Times New Roman"/>
              </a:rPr>
              <a:t>(iv) velocity </a:t>
            </a:r>
            <a:r>
              <a:rPr sz="1400" spc="-5" dirty="0">
                <a:latin typeface="Times New Roman"/>
                <a:cs typeface="Times New Roman"/>
              </a:rPr>
              <a:t>when </a:t>
            </a:r>
            <a:r>
              <a:rPr sz="1400" dirty="0">
                <a:latin typeface="Times New Roman"/>
                <a:cs typeface="Times New Roman"/>
              </a:rPr>
              <a:t>the electron is </a:t>
            </a:r>
            <a:r>
              <a:rPr sz="1400" spc="5" dirty="0">
                <a:latin typeface="Times New Roman"/>
                <a:cs typeface="Times New Roman"/>
              </a:rPr>
              <a:t>half-way </a:t>
            </a:r>
            <a:r>
              <a:rPr sz="1400" spc="-10" dirty="0">
                <a:latin typeface="Times New Roman"/>
                <a:cs typeface="Times New Roman"/>
              </a:rPr>
              <a:t>between  </a:t>
            </a:r>
            <a:r>
              <a:rPr sz="1400" dirty="0">
                <a:latin typeface="Times New Roman"/>
                <a:cs typeface="Times New Roman"/>
              </a:rPr>
              <a:t>the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plates.</a:t>
            </a:r>
            <a:endParaRPr sz="1400">
              <a:latin typeface="Times New Roman"/>
              <a:cs typeface="Times New Roman"/>
            </a:endParaRPr>
          </a:p>
          <a:p>
            <a:pPr marL="283845" marR="4424680" indent="-15240">
              <a:lnSpc>
                <a:spcPts val="1610"/>
              </a:lnSpc>
              <a:spcBef>
                <a:spcPts val="844"/>
              </a:spcBef>
            </a:pP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</a:t>
            </a:r>
            <a:r>
              <a:rPr sz="14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</a:t>
            </a:r>
            <a:r>
              <a:rPr sz="14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ut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</a:t>
            </a:r>
            <a:r>
              <a:rPr sz="14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 </a:t>
            </a:r>
            <a:r>
              <a:rPr sz="1400" dirty="0">
                <a:latin typeface="Times New Roman"/>
                <a:cs typeface="Times New Roman"/>
              </a:rPr>
              <a:t> (i)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00302" y="3918330"/>
            <a:ext cx="2444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(ii)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00302" y="4857114"/>
            <a:ext cx="2933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(i</a:t>
            </a:r>
            <a:r>
              <a:rPr sz="1400" spc="-10" dirty="0">
                <a:latin typeface="Times New Roman"/>
                <a:cs typeface="Times New Roman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i)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00302" y="6317360"/>
            <a:ext cx="28321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(i</a:t>
            </a:r>
            <a:r>
              <a:rPr sz="1400" spc="-10" dirty="0">
                <a:latin typeface="Times New Roman"/>
                <a:cs typeface="Times New Roman"/>
              </a:rPr>
              <a:t>v</a:t>
            </a:r>
            <a:r>
              <a:rPr sz="1400" dirty="0">
                <a:latin typeface="Times New Roman"/>
                <a:cs typeface="Times New Roman"/>
              </a:rPr>
              <a:t>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796033" y="3451578"/>
            <a:ext cx="280670" cy="0"/>
          </a:xfrm>
          <a:custGeom>
            <a:avLst/>
            <a:gdLst/>
            <a:ahLst/>
            <a:cxnLst/>
            <a:rect l="l" t="t" r="r" b="b"/>
            <a:pathLst>
              <a:path w="280669">
                <a:moveTo>
                  <a:pt x="0" y="0"/>
                </a:moveTo>
                <a:lnTo>
                  <a:pt x="280618" y="0"/>
                </a:lnTo>
              </a:path>
            </a:pathLst>
          </a:custGeom>
          <a:ln w="8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04637" y="3451578"/>
            <a:ext cx="1366520" cy="0"/>
          </a:xfrm>
          <a:custGeom>
            <a:avLst/>
            <a:gdLst/>
            <a:ahLst/>
            <a:cxnLst/>
            <a:rect l="l" t="t" r="r" b="b"/>
            <a:pathLst>
              <a:path w="1366520">
                <a:moveTo>
                  <a:pt x="0" y="0"/>
                </a:moveTo>
                <a:lnTo>
                  <a:pt x="1366099" y="0"/>
                </a:lnTo>
              </a:path>
            </a:pathLst>
          </a:custGeom>
          <a:ln w="8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860525" y="3446935"/>
            <a:ext cx="135255" cy="277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50" i="1" spc="35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86258" y="3446935"/>
            <a:ext cx="422909" cy="277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50" spc="25" dirty="0">
                <a:latin typeface="Times New Roman"/>
                <a:cs typeface="Times New Roman"/>
              </a:rPr>
              <a:t>0</a:t>
            </a:r>
            <a:r>
              <a:rPr sz="1650" spc="10" dirty="0">
                <a:latin typeface="Times New Roman"/>
                <a:cs typeface="Times New Roman"/>
              </a:rPr>
              <a:t>.</a:t>
            </a:r>
            <a:r>
              <a:rPr sz="1650" spc="90" dirty="0">
                <a:latin typeface="Times New Roman"/>
                <a:cs typeface="Times New Roman"/>
              </a:rPr>
              <a:t>04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2196" y="3275281"/>
            <a:ext cx="221615" cy="1727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dirty="0">
                <a:latin typeface="Symbol"/>
                <a:cs typeface="Symbol"/>
              </a:rPr>
              <a:t></a:t>
            </a:r>
            <a:r>
              <a:rPr sz="950" spc="30" dirty="0">
                <a:latin typeface="Times New Roman"/>
                <a:cs typeface="Times New Roman"/>
              </a:rPr>
              <a:t>16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794933" y="3147914"/>
            <a:ext cx="1905000" cy="277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9745" algn="l"/>
              </a:tabLst>
            </a:pPr>
            <a:r>
              <a:rPr sz="1650" i="1" spc="65" dirty="0">
                <a:latin typeface="Times New Roman"/>
                <a:cs typeface="Times New Roman"/>
              </a:rPr>
              <a:t>eV	</a:t>
            </a:r>
            <a:r>
              <a:rPr sz="1650" spc="25" dirty="0">
                <a:latin typeface="Times New Roman"/>
                <a:cs typeface="Times New Roman"/>
              </a:rPr>
              <a:t>1.6</a:t>
            </a:r>
            <a:r>
              <a:rPr sz="1650" spc="-245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Symbol"/>
                <a:cs typeface="Symbol"/>
              </a:rPr>
              <a:t></a:t>
            </a:r>
            <a:r>
              <a:rPr sz="1650" spc="45" dirty="0">
                <a:latin typeface="Times New Roman"/>
                <a:cs typeface="Times New Roman"/>
              </a:rPr>
              <a:t>10</a:t>
            </a:r>
            <a:r>
              <a:rPr sz="1425" spc="67" baseline="43859" dirty="0">
                <a:latin typeface="Symbol"/>
                <a:cs typeface="Symbol"/>
              </a:rPr>
              <a:t></a:t>
            </a:r>
            <a:r>
              <a:rPr sz="1425" spc="67" baseline="43859" dirty="0">
                <a:latin typeface="Times New Roman"/>
                <a:cs typeface="Times New Roman"/>
              </a:rPr>
              <a:t>19</a:t>
            </a:r>
            <a:r>
              <a:rPr sz="1425" spc="120" baseline="43859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</a:t>
            </a:r>
            <a:r>
              <a:rPr sz="1650" spc="-180" dirty="0">
                <a:latin typeface="Times New Roman"/>
                <a:cs typeface="Times New Roman"/>
              </a:rPr>
              <a:t> </a:t>
            </a:r>
            <a:r>
              <a:rPr sz="1650" spc="90" dirty="0">
                <a:latin typeface="Times New Roman"/>
                <a:cs typeface="Times New Roman"/>
              </a:rPr>
              <a:t>200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57533" y="3281474"/>
            <a:ext cx="3794760" cy="277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4750" algn="l"/>
                <a:tab pos="2769235" algn="l"/>
                <a:tab pos="3634740" algn="l"/>
              </a:tabLst>
            </a:pPr>
            <a:r>
              <a:rPr sz="1650" i="1" spc="45" dirty="0">
                <a:latin typeface="Times New Roman"/>
                <a:cs typeface="Times New Roman"/>
              </a:rPr>
              <a:t>F</a:t>
            </a:r>
            <a:r>
              <a:rPr sz="1650" i="1" spc="125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-65" dirty="0">
                <a:latin typeface="Times New Roman"/>
                <a:cs typeface="Times New Roman"/>
              </a:rPr>
              <a:t> </a:t>
            </a:r>
            <a:r>
              <a:rPr sz="1650" i="1" spc="80" dirty="0">
                <a:latin typeface="Times New Roman"/>
                <a:cs typeface="Times New Roman"/>
              </a:rPr>
              <a:t>e</a:t>
            </a:r>
            <a:r>
              <a:rPr sz="1650" i="1" spc="45" dirty="0">
                <a:latin typeface="Times New Roman"/>
                <a:cs typeface="Times New Roman"/>
              </a:rPr>
              <a:t>E</a:t>
            </a:r>
            <a:r>
              <a:rPr sz="1650" i="1" spc="-30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dirty="0">
                <a:latin typeface="Times New Roman"/>
                <a:cs typeface="Times New Roman"/>
              </a:rPr>
              <a:t>	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dirty="0">
                <a:latin typeface="Times New Roman"/>
                <a:cs typeface="Times New Roman"/>
              </a:rPr>
              <a:t>	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-120" dirty="0">
                <a:latin typeface="Times New Roman"/>
                <a:cs typeface="Times New Roman"/>
              </a:rPr>
              <a:t> </a:t>
            </a:r>
            <a:r>
              <a:rPr sz="1650" spc="185" dirty="0">
                <a:latin typeface="Times New Roman"/>
                <a:cs typeface="Times New Roman"/>
              </a:rPr>
              <a:t>8</a:t>
            </a:r>
            <a:r>
              <a:rPr sz="1650" spc="100" dirty="0">
                <a:latin typeface="Symbol"/>
                <a:cs typeface="Symbol"/>
              </a:rPr>
              <a:t>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35" dirty="0">
                <a:latin typeface="Times New Roman"/>
                <a:cs typeface="Times New Roman"/>
              </a:rPr>
              <a:t>0</a:t>
            </a:r>
            <a:r>
              <a:rPr sz="1650" dirty="0">
                <a:latin typeface="Times New Roman"/>
                <a:cs typeface="Times New Roman"/>
              </a:rPr>
              <a:t>	</a:t>
            </a:r>
            <a:r>
              <a:rPr sz="1650" i="1" spc="50" dirty="0">
                <a:latin typeface="Times New Roman"/>
                <a:cs typeface="Times New Roman"/>
              </a:rPr>
              <a:t>N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012625" y="4469948"/>
            <a:ext cx="28575" cy="15875"/>
          </a:xfrm>
          <a:custGeom>
            <a:avLst/>
            <a:gdLst/>
            <a:ahLst/>
            <a:cxnLst/>
            <a:rect l="l" t="t" r="r" b="b"/>
            <a:pathLst>
              <a:path w="28575" h="15875">
                <a:moveTo>
                  <a:pt x="0" y="15420"/>
                </a:moveTo>
                <a:lnTo>
                  <a:pt x="28068" y="0"/>
                </a:lnTo>
              </a:path>
            </a:pathLst>
          </a:custGeom>
          <a:ln w="84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40694" y="4474528"/>
            <a:ext cx="40640" cy="71755"/>
          </a:xfrm>
          <a:custGeom>
            <a:avLst/>
            <a:gdLst/>
            <a:ahLst/>
            <a:cxnLst/>
            <a:rect l="l" t="t" r="r" b="b"/>
            <a:pathLst>
              <a:path w="40639" h="71754">
                <a:moveTo>
                  <a:pt x="0" y="0"/>
                </a:moveTo>
                <a:lnTo>
                  <a:pt x="40084" y="71683"/>
                </a:lnTo>
              </a:path>
            </a:pathLst>
          </a:custGeom>
          <a:ln w="179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85683" y="4332433"/>
            <a:ext cx="53340" cy="213995"/>
          </a:xfrm>
          <a:custGeom>
            <a:avLst/>
            <a:gdLst/>
            <a:ahLst/>
            <a:cxnLst/>
            <a:rect l="l" t="t" r="r" b="b"/>
            <a:pathLst>
              <a:path w="53339" h="213995">
                <a:moveTo>
                  <a:pt x="0" y="213779"/>
                </a:moveTo>
                <a:lnTo>
                  <a:pt x="53005" y="0"/>
                </a:lnTo>
              </a:path>
            </a:pathLst>
          </a:custGeom>
          <a:ln w="88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138689" y="4332433"/>
            <a:ext cx="168910" cy="0"/>
          </a:xfrm>
          <a:custGeom>
            <a:avLst/>
            <a:gdLst/>
            <a:ahLst/>
            <a:cxnLst/>
            <a:rect l="l" t="t" r="r" b="b"/>
            <a:pathLst>
              <a:path w="168910">
                <a:moveTo>
                  <a:pt x="0" y="0"/>
                </a:moveTo>
                <a:lnTo>
                  <a:pt x="168826" y="0"/>
                </a:lnTo>
              </a:path>
            </a:pathLst>
          </a:custGeom>
          <a:ln w="835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365462" y="4469948"/>
            <a:ext cx="27940" cy="15875"/>
          </a:xfrm>
          <a:custGeom>
            <a:avLst/>
            <a:gdLst/>
            <a:ahLst/>
            <a:cxnLst/>
            <a:rect l="l" t="t" r="r" b="b"/>
            <a:pathLst>
              <a:path w="27939" h="15875">
                <a:moveTo>
                  <a:pt x="0" y="15420"/>
                </a:moveTo>
                <a:lnTo>
                  <a:pt x="27688" y="0"/>
                </a:lnTo>
              </a:path>
            </a:pathLst>
          </a:custGeom>
          <a:ln w="84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393150" y="4474528"/>
            <a:ext cx="40640" cy="71755"/>
          </a:xfrm>
          <a:custGeom>
            <a:avLst/>
            <a:gdLst/>
            <a:ahLst/>
            <a:cxnLst/>
            <a:rect l="l" t="t" r="r" b="b"/>
            <a:pathLst>
              <a:path w="40639" h="71754">
                <a:moveTo>
                  <a:pt x="0" y="0"/>
                </a:moveTo>
                <a:lnTo>
                  <a:pt x="40537" y="71683"/>
                </a:lnTo>
              </a:path>
            </a:pathLst>
          </a:custGeom>
          <a:ln w="179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438031" y="4332433"/>
            <a:ext cx="53975" cy="213995"/>
          </a:xfrm>
          <a:custGeom>
            <a:avLst/>
            <a:gdLst/>
            <a:ahLst/>
            <a:cxnLst/>
            <a:rect l="l" t="t" r="r" b="b"/>
            <a:pathLst>
              <a:path w="53975" h="213995">
                <a:moveTo>
                  <a:pt x="0" y="213779"/>
                </a:moveTo>
                <a:lnTo>
                  <a:pt x="53566" y="0"/>
                </a:lnTo>
              </a:path>
            </a:pathLst>
          </a:custGeom>
          <a:ln w="88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491598" y="4332433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8728" y="0"/>
                </a:lnTo>
              </a:path>
            </a:pathLst>
          </a:custGeom>
          <a:ln w="835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891607" y="4492414"/>
            <a:ext cx="62230" cy="173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50" i="1" spc="20" dirty="0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492290" y="4309285"/>
            <a:ext cx="1696085" cy="2800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spc="80" dirty="0">
                <a:latin typeface="Times New Roman"/>
                <a:cs typeface="Times New Roman"/>
              </a:rPr>
              <a:t>200</a:t>
            </a:r>
            <a:r>
              <a:rPr sz="1650" spc="-75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</a:t>
            </a:r>
            <a:r>
              <a:rPr sz="1650" spc="-155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Times New Roman"/>
                <a:cs typeface="Times New Roman"/>
              </a:rPr>
              <a:t>8.4</a:t>
            </a:r>
            <a:r>
              <a:rPr sz="1650" spc="70" dirty="0">
                <a:latin typeface="Symbol"/>
                <a:cs typeface="Symbol"/>
              </a:rPr>
              <a:t></a:t>
            </a:r>
            <a:r>
              <a:rPr sz="1650" spc="70" dirty="0">
                <a:latin typeface="Times New Roman"/>
                <a:cs typeface="Times New Roman"/>
              </a:rPr>
              <a:t>10</a:t>
            </a:r>
            <a:r>
              <a:rPr sz="1425" spc="104" baseline="43859" dirty="0">
                <a:latin typeface="Times New Roman"/>
                <a:cs typeface="Times New Roman"/>
              </a:rPr>
              <a:t>4</a:t>
            </a:r>
            <a:r>
              <a:rPr sz="1425" spc="-104" baseline="43859" dirty="0">
                <a:latin typeface="Times New Roman"/>
                <a:cs typeface="Times New Roman"/>
              </a:rPr>
              <a:t> </a:t>
            </a:r>
            <a:r>
              <a:rPr sz="1650" i="1" spc="95" dirty="0">
                <a:latin typeface="Times New Roman"/>
                <a:cs typeface="Times New Roman"/>
              </a:rPr>
              <a:t>m</a:t>
            </a:r>
            <a:r>
              <a:rPr sz="1650" i="1" spc="-200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Times New Roman"/>
                <a:cs typeface="Times New Roman"/>
              </a:rPr>
              <a:t>/</a:t>
            </a:r>
            <a:r>
              <a:rPr sz="1650" spc="-105" dirty="0">
                <a:latin typeface="Times New Roman"/>
                <a:cs typeface="Times New Roman"/>
              </a:rPr>
              <a:t> </a:t>
            </a:r>
            <a:r>
              <a:rPr sz="1650" i="1" spc="50" dirty="0">
                <a:latin typeface="Times New Roman"/>
                <a:cs typeface="Times New Roman"/>
              </a:rPr>
              <a:t>s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801177" y="4309285"/>
            <a:ext cx="2549525" cy="2800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1330960" algn="l"/>
              </a:tabLst>
            </a:pPr>
            <a:r>
              <a:rPr sz="1650" i="1" spc="55" dirty="0">
                <a:latin typeface="Times New Roman"/>
                <a:cs typeface="Times New Roman"/>
              </a:rPr>
              <a:t>v</a:t>
            </a:r>
            <a:r>
              <a:rPr sz="1650" i="1" spc="350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</a:t>
            </a:r>
            <a:r>
              <a:rPr sz="1650" spc="-114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Times New Roman"/>
                <a:cs typeface="Times New Roman"/>
              </a:rPr>
              <a:t>5.93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5	</a:t>
            </a:r>
            <a:r>
              <a:rPr sz="1650" i="1" spc="80" dirty="0">
                <a:latin typeface="Times New Roman"/>
                <a:cs typeface="Times New Roman"/>
              </a:rPr>
              <a:t>V </a:t>
            </a:r>
            <a:r>
              <a:rPr sz="1650" spc="70" dirty="0">
                <a:latin typeface="Symbol"/>
                <a:cs typeface="Symbol"/>
              </a:rPr>
              <a:t></a:t>
            </a:r>
            <a:r>
              <a:rPr sz="1650" spc="50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Times New Roman"/>
                <a:cs typeface="Times New Roman"/>
              </a:rPr>
              <a:t>5.93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5</a:t>
            </a:r>
            <a:endParaRPr sz="1425" baseline="43859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038338" y="5424767"/>
            <a:ext cx="513080" cy="0"/>
          </a:xfrm>
          <a:custGeom>
            <a:avLst/>
            <a:gdLst/>
            <a:ahLst/>
            <a:cxnLst/>
            <a:rect l="l" t="t" r="r" b="b"/>
            <a:pathLst>
              <a:path w="513080">
                <a:moveTo>
                  <a:pt x="0" y="0"/>
                </a:moveTo>
                <a:lnTo>
                  <a:pt x="512489" y="0"/>
                </a:lnTo>
              </a:path>
            </a:pathLst>
          </a:custGeom>
          <a:ln w="85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778539" y="5424767"/>
            <a:ext cx="267970" cy="0"/>
          </a:xfrm>
          <a:custGeom>
            <a:avLst/>
            <a:gdLst/>
            <a:ahLst/>
            <a:cxnLst/>
            <a:rect l="l" t="t" r="r" b="b"/>
            <a:pathLst>
              <a:path w="267969">
                <a:moveTo>
                  <a:pt x="0" y="0"/>
                </a:moveTo>
                <a:lnTo>
                  <a:pt x="267831" y="0"/>
                </a:lnTo>
              </a:path>
            </a:pathLst>
          </a:custGeom>
          <a:ln w="85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274536" y="5424767"/>
            <a:ext cx="744855" cy="0"/>
          </a:xfrm>
          <a:custGeom>
            <a:avLst/>
            <a:gdLst/>
            <a:ahLst/>
            <a:cxnLst/>
            <a:rect l="l" t="t" r="r" b="b"/>
            <a:pathLst>
              <a:path w="744854">
                <a:moveTo>
                  <a:pt x="0" y="0"/>
                </a:moveTo>
                <a:lnTo>
                  <a:pt x="744745" y="0"/>
                </a:lnTo>
              </a:path>
            </a:pathLst>
          </a:custGeom>
          <a:ln w="85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218609" y="5120175"/>
            <a:ext cx="13462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30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916465" y="5601394"/>
            <a:ext cx="60960" cy="1727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i="1" spc="10" dirty="0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043905" y="5568431"/>
            <a:ext cx="501650" cy="4267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4"/>
              </a:spcBef>
              <a:tabLst>
                <a:tab pos="407034" algn="l"/>
              </a:tabLst>
            </a:pPr>
            <a:r>
              <a:rPr sz="950" i="1" u="sng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i</a:t>
            </a:r>
            <a:r>
              <a:rPr sz="950" i="1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50">
              <a:latin typeface="Times New Roman"/>
              <a:cs typeface="Times New Roman"/>
            </a:endParaRPr>
          </a:p>
          <a:p>
            <a:pPr marL="6350" algn="ctr">
              <a:lnSpc>
                <a:spcPct val="100000"/>
              </a:lnSpc>
              <a:spcBef>
                <a:spcPts val="20"/>
              </a:spcBef>
            </a:pPr>
            <a:r>
              <a:rPr sz="1650" spc="30" dirty="0">
                <a:latin typeface="Times New Roman"/>
                <a:cs typeface="Times New Roman"/>
              </a:rPr>
              <a:t>2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826017" y="5419750"/>
            <a:ext cx="117792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52755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v	</a:t>
            </a:r>
            <a:r>
              <a:rPr sz="1650" spc="25" dirty="0">
                <a:latin typeface="Times New Roman"/>
                <a:cs typeface="Times New Roman"/>
              </a:rPr>
              <a:t>8.4</a:t>
            </a:r>
            <a:r>
              <a:rPr sz="1650" spc="-285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4</a:t>
            </a:r>
            <a:endParaRPr sz="1425" baseline="43859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594268" y="5254135"/>
            <a:ext cx="255270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35" dirty="0">
                <a:latin typeface="Symbol"/>
                <a:cs typeface="Symbol"/>
              </a:rPr>
              <a:t></a:t>
            </a:r>
            <a:r>
              <a:rPr sz="1650" spc="35" dirty="0">
                <a:latin typeface="Times New Roman"/>
                <a:cs typeface="Times New Roman"/>
              </a:rPr>
              <a:t> </a:t>
            </a:r>
            <a:r>
              <a:rPr sz="2475" spc="60" baseline="35353" dirty="0">
                <a:latin typeface="Times New Roman"/>
                <a:cs typeface="Times New Roman"/>
              </a:rPr>
              <a:t>2</a:t>
            </a:r>
            <a:r>
              <a:rPr sz="2475" i="1" spc="60" baseline="35353" dirty="0">
                <a:latin typeface="Times New Roman"/>
                <a:cs typeface="Times New Roman"/>
              </a:rPr>
              <a:t>d </a:t>
            </a:r>
            <a:r>
              <a:rPr sz="1650" spc="35" dirty="0">
                <a:latin typeface="Symbol"/>
                <a:cs typeface="Symbol"/>
              </a:rPr>
              <a:t></a:t>
            </a:r>
            <a:r>
              <a:rPr sz="1650" spc="35" dirty="0">
                <a:latin typeface="Times New Roman"/>
                <a:cs typeface="Times New Roman"/>
              </a:rPr>
              <a:t> </a:t>
            </a:r>
            <a:r>
              <a:rPr sz="2475" spc="44" baseline="35353" dirty="0">
                <a:latin typeface="Times New Roman"/>
                <a:cs typeface="Times New Roman"/>
              </a:rPr>
              <a:t>2 </a:t>
            </a:r>
            <a:r>
              <a:rPr sz="2475" spc="52" baseline="35353" dirty="0">
                <a:latin typeface="Symbol"/>
                <a:cs typeface="Symbol"/>
              </a:rPr>
              <a:t></a:t>
            </a:r>
            <a:r>
              <a:rPr sz="2475" spc="52" baseline="35353" dirty="0">
                <a:latin typeface="Times New Roman"/>
                <a:cs typeface="Times New Roman"/>
              </a:rPr>
              <a:t> </a:t>
            </a:r>
            <a:r>
              <a:rPr sz="2475" spc="60" baseline="35353" dirty="0">
                <a:latin typeface="Times New Roman"/>
                <a:cs typeface="Times New Roman"/>
              </a:rPr>
              <a:t>0.04 </a:t>
            </a:r>
            <a:r>
              <a:rPr sz="1650" spc="35" dirty="0">
                <a:latin typeface="Symbol"/>
                <a:cs typeface="Symbol"/>
              </a:rPr>
              <a:t></a:t>
            </a:r>
            <a:r>
              <a:rPr sz="1650" spc="35" dirty="0">
                <a:latin typeface="Times New Roman"/>
                <a:cs typeface="Times New Roman"/>
              </a:rPr>
              <a:t> </a:t>
            </a:r>
            <a:r>
              <a:rPr sz="1650" spc="25" dirty="0">
                <a:latin typeface="Times New Roman"/>
                <a:cs typeface="Times New Roman"/>
              </a:rPr>
              <a:t>9.5 </a:t>
            </a:r>
            <a:r>
              <a:rPr sz="1650" spc="60" dirty="0">
                <a:latin typeface="Symbol"/>
                <a:cs typeface="Symbol"/>
              </a:rPr>
              <a:t></a:t>
            </a:r>
            <a:r>
              <a:rPr sz="1650" spc="60" dirty="0">
                <a:latin typeface="Times New Roman"/>
                <a:cs typeface="Times New Roman"/>
              </a:rPr>
              <a:t>10</a:t>
            </a:r>
            <a:r>
              <a:rPr sz="1425" spc="89" baseline="43859" dirty="0">
                <a:latin typeface="Symbol"/>
                <a:cs typeface="Symbol"/>
              </a:rPr>
              <a:t></a:t>
            </a:r>
            <a:r>
              <a:rPr sz="1425" spc="89" baseline="43859" dirty="0">
                <a:latin typeface="Times New Roman"/>
                <a:cs typeface="Times New Roman"/>
              </a:rPr>
              <a:t>9</a:t>
            </a:r>
            <a:r>
              <a:rPr sz="1425" spc="-187" baseline="43859" dirty="0">
                <a:latin typeface="Times New Roman"/>
                <a:cs typeface="Times New Roman"/>
              </a:rPr>
              <a:t> </a:t>
            </a:r>
            <a:r>
              <a:rPr sz="1650" i="1" spc="25" dirty="0">
                <a:latin typeface="Times New Roman"/>
                <a:cs typeface="Times New Roman"/>
              </a:rPr>
              <a:t>s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055491" y="5387223"/>
            <a:ext cx="42862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30" dirty="0">
                <a:latin typeface="Times New Roman"/>
                <a:cs typeface="Times New Roman"/>
              </a:rPr>
              <a:t>0</a:t>
            </a:r>
            <a:r>
              <a:rPr sz="1650" spc="-340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Symbol"/>
                <a:cs typeface="Symbol"/>
              </a:rPr>
              <a:t></a:t>
            </a:r>
            <a:r>
              <a:rPr sz="1650" spc="35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733299" y="5254135"/>
            <a:ext cx="26606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15" dirty="0">
                <a:latin typeface="Times New Roman"/>
                <a:cs typeface="Times New Roman"/>
              </a:rPr>
              <a:t>t</a:t>
            </a:r>
            <a:r>
              <a:rPr sz="1650" i="1" spc="-20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425988" y="6879454"/>
            <a:ext cx="460375" cy="0"/>
          </a:xfrm>
          <a:custGeom>
            <a:avLst/>
            <a:gdLst/>
            <a:ahLst/>
            <a:cxnLst/>
            <a:rect l="l" t="t" r="r" b="b"/>
            <a:pathLst>
              <a:path w="460375">
                <a:moveTo>
                  <a:pt x="0" y="0"/>
                </a:moveTo>
                <a:lnTo>
                  <a:pt x="460223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283281" y="6915958"/>
            <a:ext cx="27940" cy="15875"/>
          </a:xfrm>
          <a:custGeom>
            <a:avLst/>
            <a:gdLst/>
            <a:ahLst/>
            <a:cxnLst/>
            <a:rect l="l" t="t" r="r" b="b"/>
            <a:pathLst>
              <a:path w="27939" h="15875">
                <a:moveTo>
                  <a:pt x="0" y="15271"/>
                </a:moveTo>
                <a:lnTo>
                  <a:pt x="27646" y="0"/>
                </a:lnTo>
              </a:path>
            </a:pathLst>
          </a:custGeom>
          <a:ln w="86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310927" y="6920191"/>
            <a:ext cx="40640" cy="190500"/>
          </a:xfrm>
          <a:custGeom>
            <a:avLst/>
            <a:gdLst/>
            <a:ahLst/>
            <a:cxnLst/>
            <a:rect l="l" t="t" r="r" b="b"/>
            <a:pathLst>
              <a:path w="40639" h="190500">
                <a:moveTo>
                  <a:pt x="0" y="0"/>
                </a:moveTo>
                <a:lnTo>
                  <a:pt x="40581" y="190117"/>
                </a:lnTo>
              </a:path>
            </a:pathLst>
          </a:custGeom>
          <a:ln w="182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355966" y="6597253"/>
            <a:ext cx="53340" cy="513080"/>
          </a:xfrm>
          <a:custGeom>
            <a:avLst/>
            <a:gdLst/>
            <a:ahLst/>
            <a:cxnLst/>
            <a:rect l="l" t="t" r="r" b="b"/>
            <a:pathLst>
              <a:path w="53339" h="513079">
                <a:moveTo>
                  <a:pt x="0" y="513056"/>
                </a:moveTo>
                <a:lnTo>
                  <a:pt x="53064" y="0"/>
                </a:lnTo>
              </a:path>
            </a:pathLst>
          </a:custGeom>
          <a:ln w="89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409030" y="6597253"/>
            <a:ext cx="495300" cy="0"/>
          </a:xfrm>
          <a:custGeom>
            <a:avLst/>
            <a:gdLst/>
            <a:ahLst/>
            <a:cxnLst/>
            <a:rect l="l" t="t" r="r" b="b"/>
            <a:pathLst>
              <a:path w="495300">
                <a:moveTo>
                  <a:pt x="0" y="0"/>
                </a:moveTo>
                <a:lnTo>
                  <a:pt x="495026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101838" y="6879454"/>
            <a:ext cx="236854" cy="0"/>
          </a:xfrm>
          <a:custGeom>
            <a:avLst/>
            <a:gdLst/>
            <a:ahLst/>
            <a:cxnLst/>
            <a:rect l="l" t="t" r="r" b="b"/>
            <a:pathLst>
              <a:path w="236854">
                <a:moveTo>
                  <a:pt x="0" y="0"/>
                </a:moveTo>
                <a:lnTo>
                  <a:pt x="236787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959258" y="6915958"/>
            <a:ext cx="27940" cy="15875"/>
          </a:xfrm>
          <a:custGeom>
            <a:avLst/>
            <a:gdLst/>
            <a:ahLst/>
            <a:cxnLst/>
            <a:rect l="l" t="t" r="r" b="b"/>
            <a:pathLst>
              <a:path w="27939" h="15875">
                <a:moveTo>
                  <a:pt x="0" y="15271"/>
                </a:moveTo>
                <a:lnTo>
                  <a:pt x="27537" y="0"/>
                </a:lnTo>
              </a:path>
            </a:pathLst>
          </a:custGeom>
          <a:ln w="86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986796" y="6920191"/>
            <a:ext cx="40640" cy="190500"/>
          </a:xfrm>
          <a:custGeom>
            <a:avLst/>
            <a:gdLst/>
            <a:ahLst/>
            <a:cxnLst/>
            <a:rect l="l" t="t" r="r" b="b"/>
            <a:pathLst>
              <a:path w="40639" h="190500">
                <a:moveTo>
                  <a:pt x="0" y="0"/>
                </a:moveTo>
                <a:lnTo>
                  <a:pt x="40581" y="190117"/>
                </a:lnTo>
              </a:path>
            </a:pathLst>
          </a:custGeom>
          <a:ln w="182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031907" y="6597253"/>
            <a:ext cx="53340" cy="513080"/>
          </a:xfrm>
          <a:custGeom>
            <a:avLst/>
            <a:gdLst/>
            <a:ahLst/>
            <a:cxnLst/>
            <a:rect l="l" t="t" r="r" b="b"/>
            <a:pathLst>
              <a:path w="53339" h="513079">
                <a:moveTo>
                  <a:pt x="0" y="513056"/>
                </a:moveTo>
                <a:lnTo>
                  <a:pt x="53082" y="0"/>
                </a:lnTo>
              </a:path>
            </a:pathLst>
          </a:custGeom>
          <a:ln w="89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084989" y="6597253"/>
            <a:ext cx="272415" cy="0"/>
          </a:xfrm>
          <a:custGeom>
            <a:avLst/>
            <a:gdLst/>
            <a:ahLst/>
            <a:cxnLst/>
            <a:rect l="l" t="t" r="r" b="b"/>
            <a:pathLst>
              <a:path w="272414">
                <a:moveTo>
                  <a:pt x="0" y="0"/>
                </a:moveTo>
                <a:lnTo>
                  <a:pt x="271934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084246" y="6527020"/>
            <a:ext cx="248285" cy="6267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3025" marR="5080" indent="-60960">
              <a:lnSpc>
                <a:spcPct val="119500"/>
              </a:lnSpc>
              <a:spcBef>
                <a:spcPts val="95"/>
              </a:spcBef>
            </a:pPr>
            <a:r>
              <a:rPr sz="1650" i="1" spc="-10" dirty="0">
                <a:latin typeface="Times New Roman"/>
                <a:cs typeface="Times New Roman"/>
              </a:rPr>
              <a:t>Vx </a:t>
            </a:r>
            <a:r>
              <a:rPr sz="1650" i="1" spc="-25" dirty="0">
                <a:latin typeface="Times New Roman"/>
                <a:cs typeface="Times New Roman"/>
              </a:rPr>
              <a:t> </a:t>
            </a:r>
            <a:r>
              <a:rPr sz="1650" i="1" spc="45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502477" y="6874805"/>
            <a:ext cx="287655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i="1" spc="20" dirty="0">
                <a:latin typeface="Times New Roman"/>
                <a:cs typeface="Times New Roman"/>
              </a:rPr>
              <a:t>md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947259" y="6708455"/>
            <a:ext cx="1996439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492759" algn="l"/>
              </a:tabLst>
            </a:pPr>
            <a:r>
              <a:rPr sz="1650" i="1" spc="40" dirty="0">
                <a:latin typeface="Times New Roman"/>
                <a:cs typeface="Times New Roman"/>
              </a:rPr>
              <a:t>v</a:t>
            </a:r>
            <a:r>
              <a:rPr sz="1650" i="1" spc="-30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50" dirty="0">
                <a:latin typeface="Times New Roman"/>
                <a:cs typeface="Times New Roman"/>
              </a:rPr>
              <a:t>	</a:t>
            </a:r>
            <a:r>
              <a:rPr sz="2475" spc="60" baseline="35353" dirty="0">
                <a:latin typeface="Times New Roman"/>
                <a:cs typeface="Times New Roman"/>
              </a:rPr>
              <a:t>2</a:t>
            </a:r>
            <a:r>
              <a:rPr sz="2475" i="1" spc="60" baseline="35353" dirty="0">
                <a:latin typeface="Times New Roman"/>
                <a:cs typeface="Times New Roman"/>
              </a:rPr>
              <a:t>eVx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10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5.93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5</a:t>
            </a:r>
            <a:endParaRPr sz="1425" baseline="43859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2560269" y="7738719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51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2228853" y="7569300"/>
            <a:ext cx="1261110" cy="44132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57505" marR="5080" indent="-345440">
              <a:lnSpc>
                <a:spcPct val="65500"/>
              </a:lnSpc>
              <a:spcBef>
                <a:spcPts val="775"/>
              </a:spcBef>
            </a:pPr>
            <a:r>
              <a:rPr sz="1650" i="1" spc="20" dirty="0">
                <a:latin typeface="Times New Roman"/>
                <a:cs typeface="Times New Roman"/>
              </a:rPr>
              <a:t>x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2475" i="1" spc="37" baseline="35353" dirty="0">
                <a:latin typeface="Times New Roman"/>
                <a:cs typeface="Times New Roman"/>
              </a:rPr>
              <a:t>d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0.02</a:t>
            </a:r>
            <a:r>
              <a:rPr sz="1650" i="1" spc="30" dirty="0">
                <a:latin typeface="Times New Roman"/>
                <a:cs typeface="Times New Roman"/>
              </a:rPr>
              <a:t>m  </a:t>
            </a:r>
            <a:r>
              <a:rPr sz="1650" spc="25" dirty="0">
                <a:latin typeface="Times New Roman"/>
                <a:cs typeface="Times New Roman"/>
              </a:rPr>
              <a:t>2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2430019" y="8766040"/>
            <a:ext cx="903605" cy="0"/>
          </a:xfrm>
          <a:custGeom>
            <a:avLst/>
            <a:gdLst/>
            <a:ahLst/>
            <a:cxnLst/>
            <a:rect l="l" t="t" r="r" b="b"/>
            <a:pathLst>
              <a:path w="903604">
                <a:moveTo>
                  <a:pt x="0" y="0"/>
                </a:moveTo>
                <a:lnTo>
                  <a:pt x="903358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286949" y="8802544"/>
            <a:ext cx="27940" cy="15875"/>
          </a:xfrm>
          <a:custGeom>
            <a:avLst/>
            <a:gdLst/>
            <a:ahLst/>
            <a:cxnLst/>
            <a:rect l="l" t="t" r="r" b="b"/>
            <a:pathLst>
              <a:path w="27939" h="15875">
                <a:moveTo>
                  <a:pt x="0" y="15271"/>
                </a:moveTo>
                <a:lnTo>
                  <a:pt x="27629" y="0"/>
                </a:lnTo>
              </a:path>
            </a:pathLst>
          </a:custGeom>
          <a:ln w="86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314578" y="8806776"/>
            <a:ext cx="40640" cy="190500"/>
          </a:xfrm>
          <a:custGeom>
            <a:avLst/>
            <a:gdLst/>
            <a:ahLst/>
            <a:cxnLst/>
            <a:rect l="l" t="t" r="r" b="b"/>
            <a:pathLst>
              <a:path w="40639" h="190500">
                <a:moveTo>
                  <a:pt x="0" y="0"/>
                </a:moveTo>
                <a:lnTo>
                  <a:pt x="40556" y="190117"/>
                </a:lnTo>
              </a:path>
            </a:pathLst>
          </a:custGeom>
          <a:ln w="18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359588" y="8483837"/>
            <a:ext cx="53340" cy="513080"/>
          </a:xfrm>
          <a:custGeom>
            <a:avLst/>
            <a:gdLst/>
            <a:ahLst/>
            <a:cxnLst/>
            <a:rect l="l" t="t" r="r" b="b"/>
            <a:pathLst>
              <a:path w="53339" h="513079">
                <a:moveTo>
                  <a:pt x="0" y="513056"/>
                </a:moveTo>
                <a:lnTo>
                  <a:pt x="53049" y="0"/>
                </a:lnTo>
              </a:path>
            </a:pathLst>
          </a:custGeom>
          <a:ln w="89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412638" y="8483837"/>
            <a:ext cx="939165" cy="0"/>
          </a:xfrm>
          <a:custGeom>
            <a:avLst/>
            <a:gdLst/>
            <a:ahLst/>
            <a:cxnLst/>
            <a:rect l="l" t="t" r="r" b="b"/>
            <a:pathLst>
              <a:path w="939164">
                <a:moveTo>
                  <a:pt x="0" y="0"/>
                </a:moveTo>
                <a:lnTo>
                  <a:pt x="938664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2679813" y="8761390"/>
            <a:ext cx="422275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spc="30" dirty="0">
                <a:latin typeface="Times New Roman"/>
                <a:cs typeface="Times New Roman"/>
              </a:rPr>
              <a:t>0</a:t>
            </a:r>
            <a:r>
              <a:rPr sz="1650" spc="10" dirty="0">
                <a:latin typeface="Times New Roman"/>
                <a:cs typeface="Times New Roman"/>
              </a:rPr>
              <a:t>.</a:t>
            </a:r>
            <a:r>
              <a:rPr sz="1650" spc="90" dirty="0">
                <a:latin typeface="Times New Roman"/>
                <a:cs typeface="Times New Roman"/>
              </a:rPr>
              <a:t>04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27</a:t>
            </a:r>
          </a:p>
        </p:txBody>
      </p:sp>
      <p:sp>
        <p:nvSpPr>
          <p:cNvPr id="57" name="object 57"/>
          <p:cNvSpPr txBox="1"/>
          <p:nvPr/>
        </p:nvSpPr>
        <p:spPr>
          <a:xfrm>
            <a:off x="1126186" y="8595040"/>
            <a:ext cx="3672204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318260" algn="l"/>
              </a:tabLst>
            </a:pPr>
            <a:r>
              <a:rPr sz="1650" i="1" spc="40" dirty="0">
                <a:latin typeface="Times New Roman"/>
                <a:cs typeface="Times New Roman"/>
              </a:rPr>
              <a:t>v</a:t>
            </a:r>
            <a:r>
              <a:rPr sz="1650" i="1" spc="-20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Symbol"/>
                <a:cs typeface="Symbol"/>
              </a:rPr>
              <a:t></a:t>
            </a:r>
            <a:r>
              <a:rPr sz="1650" spc="-90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5.93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5	</a:t>
            </a:r>
            <a:r>
              <a:rPr sz="2475" spc="120" baseline="35353" dirty="0">
                <a:latin typeface="Times New Roman"/>
                <a:cs typeface="Times New Roman"/>
              </a:rPr>
              <a:t>200</a:t>
            </a:r>
            <a:r>
              <a:rPr sz="2475" spc="120" baseline="35353" dirty="0">
                <a:latin typeface="Symbol"/>
                <a:cs typeface="Symbol"/>
              </a:rPr>
              <a:t></a:t>
            </a:r>
            <a:r>
              <a:rPr sz="2475" spc="-300" baseline="35353" dirty="0">
                <a:latin typeface="Times New Roman"/>
                <a:cs typeface="Times New Roman"/>
              </a:rPr>
              <a:t> </a:t>
            </a:r>
            <a:r>
              <a:rPr sz="2475" spc="60" baseline="35353" dirty="0">
                <a:latin typeface="Times New Roman"/>
                <a:cs typeface="Times New Roman"/>
              </a:rPr>
              <a:t>0.02</a:t>
            </a:r>
            <a:r>
              <a:rPr sz="2475" spc="209" baseline="35353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Symbol"/>
                <a:cs typeface="Symbol"/>
              </a:rPr>
              <a:t></a:t>
            </a:r>
            <a:r>
              <a:rPr sz="1650" spc="-100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Times New Roman"/>
                <a:cs typeface="Times New Roman"/>
              </a:rPr>
              <a:t>5.93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6</a:t>
            </a:r>
            <a:r>
              <a:rPr sz="1425" spc="-97" baseline="43859" dirty="0">
                <a:latin typeface="Times New Roman"/>
                <a:cs typeface="Times New Roman"/>
              </a:rPr>
              <a:t> </a:t>
            </a:r>
            <a:r>
              <a:rPr sz="1650" i="1" spc="65" dirty="0">
                <a:latin typeface="Times New Roman"/>
                <a:cs typeface="Times New Roman"/>
              </a:rPr>
              <a:t>m</a:t>
            </a:r>
            <a:r>
              <a:rPr sz="1650" i="1" spc="-170" dirty="0">
                <a:latin typeface="Times New Roman"/>
                <a:cs typeface="Times New Roman"/>
              </a:rPr>
              <a:t> </a:t>
            </a:r>
            <a:r>
              <a:rPr sz="1650" spc="25" dirty="0">
                <a:latin typeface="Times New Roman"/>
                <a:cs typeface="Times New Roman"/>
              </a:rPr>
              <a:t>/</a:t>
            </a:r>
            <a:r>
              <a:rPr sz="1650" spc="-90" dirty="0">
                <a:latin typeface="Times New Roman"/>
                <a:cs typeface="Times New Roman"/>
              </a:rPr>
              <a:t> </a:t>
            </a:r>
            <a:r>
              <a:rPr sz="1650" i="1" spc="35" dirty="0">
                <a:latin typeface="Times New Roman"/>
                <a:cs typeface="Times New Roman"/>
              </a:rPr>
              <a:t>s</a:t>
            </a:r>
            <a:endParaRPr sz="16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29080" y="4158208"/>
            <a:ext cx="3695700" cy="63817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30"/>
              </a:spcBef>
            </a:pPr>
            <a:r>
              <a:rPr sz="1400" spc="-5" dirty="0">
                <a:latin typeface="Times New Roman"/>
                <a:cs typeface="Times New Roman"/>
              </a:rPr>
              <a:t>Where </a:t>
            </a:r>
            <a:r>
              <a:rPr sz="1400" dirty="0">
                <a:latin typeface="Times New Roman"/>
                <a:cs typeface="Times New Roman"/>
              </a:rPr>
              <a:t>u </a:t>
            </a:r>
            <a:r>
              <a:rPr sz="1400" spc="-5" dirty="0">
                <a:latin typeface="Times New Roman"/>
                <a:cs typeface="Times New Roman"/>
              </a:rPr>
              <a:t>is the </a:t>
            </a:r>
            <a:r>
              <a:rPr sz="1400" spc="-10" dirty="0">
                <a:latin typeface="Times New Roman"/>
                <a:cs typeface="Times New Roman"/>
              </a:rPr>
              <a:t>initial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velocity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400" dirty="0">
                <a:latin typeface="Times New Roman"/>
                <a:cs typeface="Times New Roman"/>
              </a:rPr>
              <a:t>(ii) </a:t>
            </a:r>
            <a:r>
              <a:rPr sz="1400" spc="-5" dirty="0">
                <a:latin typeface="Times New Roman"/>
                <a:cs typeface="Times New Roman"/>
              </a:rPr>
              <a:t>the distance travelled </a:t>
            </a:r>
            <a:r>
              <a:rPr sz="1400" dirty="0">
                <a:latin typeface="Times New Roman"/>
                <a:cs typeface="Times New Roman"/>
              </a:rPr>
              <a:t>by the </a:t>
            </a:r>
            <a:r>
              <a:rPr sz="1400" spc="-5" dirty="0">
                <a:latin typeface="Times New Roman"/>
                <a:cs typeface="Times New Roman"/>
              </a:rPr>
              <a:t>electron in time </a:t>
            </a:r>
            <a:r>
              <a:rPr sz="1400" dirty="0">
                <a:latin typeface="Times New Roman"/>
                <a:cs typeface="Times New Roman"/>
              </a:rPr>
              <a:t>t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42026" y="5075402"/>
            <a:ext cx="598805" cy="641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44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(iii) the  </a:t>
            </a:r>
            <a:r>
              <a:rPr sz="1400" dirty="0">
                <a:latin typeface="Times New Roman"/>
                <a:cs typeface="Times New Roman"/>
              </a:rPr>
              <a:t>ele</a:t>
            </a:r>
            <a:r>
              <a:rPr sz="1400" spc="-15" dirty="0">
                <a:latin typeface="Times New Roman"/>
                <a:cs typeface="Times New Roman"/>
              </a:rPr>
              <a:t>c</a:t>
            </a:r>
            <a:r>
              <a:rPr sz="1400" dirty="0">
                <a:latin typeface="Times New Roman"/>
                <a:cs typeface="Times New Roman"/>
              </a:rPr>
              <a:t>t</a:t>
            </a:r>
            <a:r>
              <a:rPr sz="1400" spc="-15" dirty="0">
                <a:latin typeface="Times New Roman"/>
                <a:cs typeface="Times New Roman"/>
              </a:rPr>
              <a:t>r</a:t>
            </a:r>
            <a:r>
              <a:rPr sz="1400" dirty="0">
                <a:latin typeface="Times New Roman"/>
                <a:cs typeface="Times New Roman"/>
              </a:rPr>
              <a:t>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29080" y="5783960"/>
            <a:ext cx="469773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velocity </a:t>
            </a:r>
            <a:r>
              <a:rPr sz="1400" dirty="0">
                <a:latin typeface="Times New Roman"/>
                <a:cs typeface="Times New Roman"/>
              </a:rPr>
              <a:t>at any </a:t>
            </a:r>
            <a:r>
              <a:rPr sz="1400" spc="-5" dirty="0">
                <a:latin typeface="Times New Roman"/>
                <a:cs typeface="Times New Roman"/>
              </a:rPr>
              <a:t>distance </a:t>
            </a:r>
            <a:r>
              <a:rPr sz="1400" i="1" dirty="0">
                <a:latin typeface="Times New Roman"/>
                <a:cs typeface="Times New Roman"/>
              </a:rPr>
              <a:t>x </a:t>
            </a:r>
            <a:r>
              <a:rPr sz="1400" dirty="0">
                <a:latin typeface="Times New Roman"/>
                <a:cs typeface="Times New Roman"/>
              </a:rPr>
              <a:t>from the </a:t>
            </a:r>
            <a:r>
              <a:rPr sz="1400" spc="-5" dirty="0">
                <a:latin typeface="Times New Roman"/>
                <a:cs typeface="Times New Roman"/>
              </a:rPr>
              <a:t>negative </a:t>
            </a:r>
            <a:r>
              <a:rPr sz="1400" dirty="0">
                <a:latin typeface="Times New Roman"/>
                <a:cs typeface="Times New Roman"/>
              </a:rPr>
              <a:t>plate </a:t>
            </a:r>
            <a:r>
              <a:rPr sz="1400" spc="-5" dirty="0">
                <a:latin typeface="Times New Roman"/>
                <a:cs typeface="Times New Roman"/>
              </a:rPr>
              <a:t>can </a:t>
            </a:r>
            <a:r>
              <a:rPr sz="1400" dirty="0">
                <a:latin typeface="Times New Roman"/>
                <a:cs typeface="Times New Roman"/>
              </a:rPr>
              <a:t>be </a:t>
            </a:r>
            <a:r>
              <a:rPr sz="1400" spc="-10" dirty="0">
                <a:latin typeface="Times New Roman"/>
                <a:cs typeface="Times New Roman"/>
              </a:rPr>
              <a:t>found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by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54988" y="6825461"/>
            <a:ext cx="5127625" cy="638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3815">
              <a:lnSpc>
                <a:spcPct val="143600"/>
              </a:lnSpc>
              <a:spcBef>
                <a:spcPts val="95"/>
              </a:spcBef>
            </a:pPr>
            <a:r>
              <a:rPr sz="1400" dirty="0">
                <a:latin typeface="Times New Roman"/>
                <a:cs typeface="Times New Roman"/>
              </a:rPr>
              <a:t>(iv) </a:t>
            </a:r>
            <a:r>
              <a:rPr sz="1400" spc="-5" dirty="0">
                <a:latin typeface="Times New Roman"/>
                <a:cs typeface="Times New Roman"/>
              </a:rPr>
              <a:t>the impact velocity </a:t>
            </a:r>
            <a:r>
              <a:rPr sz="1400" dirty="0">
                <a:latin typeface="Times New Roman"/>
                <a:cs typeface="Times New Roman"/>
              </a:rPr>
              <a:t>or </a:t>
            </a:r>
            <a:r>
              <a:rPr sz="1400" spc="-5" dirty="0">
                <a:latin typeface="Times New Roman"/>
                <a:cs typeface="Times New Roman"/>
              </a:rPr>
              <a:t>velocity </a:t>
            </a:r>
            <a:r>
              <a:rPr sz="1400" dirty="0">
                <a:latin typeface="Times New Roman"/>
                <a:cs typeface="Times New Roman"/>
              </a:rPr>
              <a:t>of arrival at the </a:t>
            </a:r>
            <a:r>
              <a:rPr sz="1400" spc="-5" dirty="0">
                <a:latin typeface="Times New Roman"/>
                <a:cs typeface="Times New Roman"/>
              </a:rPr>
              <a:t>positive plate </a:t>
            </a:r>
            <a:r>
              <a:rPr sz="1400" dirty="0">
                <a:latin typeface="Times New Roman"/>
                <a:cs typeface="Times New Roman"/>
              </a:rPr>
              <a:t>B </a:t>
            </a:r>
            <a:r>
              <a:rPr sz="1400" spc="-5" dirty="0">
                <a:latin typeface="Times New Roman"/>
                <a:cs typeface="Times New Roman"/>
              </a:rPr>
              <a:t>can  </a:t>
            </a:r>
            <a:r>
              <a:rPr sz="1400" dirty="0">
                <a:latin typeface="Times New Roman"/>
                <a:cs typeface="Times New Roman"/>
              </a:rPr>
              <a:t>be </a:t>
            </a:r>
            <a:r>
              <a:rPr sz="1400" spc="-10" dirty="0">
                <a:latin typeface="Times New Roman"/>
                <a:cs typeface="Times New Roman"/>
              </a:rPr>
              <a:t>found </a:t>
            </a:r>
            <a:r>
              <a:rPr sz="1400" dirty="0">
                <a:latin typeface="Times New Roman"/>
                <a:cs typeface="Times New Roman"/>
              </a:rPr>
              <a:t>by </a:t>
            </a:r>
            <a:r>
              <a:rPr sz="1400" spc="-5" dirty="0">
                <a:latin typeface="Times New Roman"/>
                <a:cs typeface="Times New Roman"/>
              </a:rPr>
              <a:t>putting </a:t>
            </a:r>
            <a:r>
              <a:rPr sz="1400" dirty="0">
                <a:latin typeface="Times New Roman"/>
                <a:cs typeface="Times New Roman"/>
              </a:rPr>
              <a:t>x = d </a:t>
            </a:r>
            <a:r>
              <a:rPr sz="1400" spc="-5" dirty="0">
                <a:latin typeface="Times New Roman"/>
                <a:cs typeface="Times New Roman"/>
              </a:rPr>
              <a:t>in Eq. above. The result so obtained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05280" y="8459571"/>
            <a:ext cx="4627245" cy="641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8100">
              <a:lnSpc>
                <a:spcPct val="144300"/>
              </a:lnSpc>
              <a:spcBef>
                <a:spcPts val="95"/>
              </a:spcBef>
              <a:tabLst>
                <a:tab pos="391795" algn="l"/>
              </a:tabLst>
            </a:pPr>
            <a:r>
              <a:rPr sz="1400" dirty="0">
                <a:latin typeface="Times New Roman"/>
                <a:cs typeface="Times New Roman"/>
              </a:rPr>
              <a:t>(v)	</a:t>
            </a:r>
            <a:r>
              <a:rPr sz="1400" spc="-5" dirty="0">
                <a:latin typeface="Times New Roman"/>
                <a:cs typeface="Times New Roman"/>
              </a:rPr>
              <a:t>The </a:t>
            </a:r>
            <a:r>
              <a:rPr sz="1400" spc="-10" dirty="0">
                <a:latin typeface="Times New Roman"/>
                <a:cs typeface="Times New Roman"/>
              </a:rPr>
              <a:t>time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transit from </a:t>
            </a:r>
            <a:r>
              <a:rPr sz="1400" dirty="0">
                <a:latin typeface="Times New Roman"/>
                <a:cs typeface="Times New Roman"/>
              </a:rPr>
              <a:t>plate </a:t>
            </a:r>
            <a:r>
              <a:rPr sz="1400" i="1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to plate </a:t>
            </a:r>
            <a:r>
              <a:rPr sz="1400" i="1" dirty="0">
                <a:latin typeface="Times New Roman"/>
                <a:cs typeface="Times New Roman"/>
              </a:rPr>
              <a:t>B </a:t>
            </a:r>
            <a:r>
              <a:rPr sz="1400" spc="-5" dirty="0">
                <a:latin typeface="Times New Roman"/>
                <a:cs typeface="Times New Roman"/>
              </a:rPr>
              <a:t>may </a:t>
            </a:r>
            <a:r>
              <a:rPr sz="1400" dirty="0">
                <a:latin typeface="Times New Roman"/>
                <a:cs typeface="Times New Roman"/>
              </a:rPr>
              <a:t>be </a:t>
            </a:r>
            <a:r>
              <a:rPr sz="1400" spc="-5" dirty="0">
                <a:latin typeface="Times New Roman"/>
                <a:cs typeface="Times New Roman"/>
              </a:rPr>
              <a:t>found </a:t>
            </a:r>
            <a:r>
              <a:rPr sz="1400" dirty="0">
                <a:latin typeface="Times New Roman"/>
                <a:cs typeface="Times New Roman"/>
              </a:rPr>
              <a:t>by  </a:t>
            </a:r>
            <a:r>
              <a:rPr sz="1400" spc="-5" dirty="0">
                <a:latin typeface="Times New Roman"/>
                <a:cs typeface="Times New Roman"/>
              </a:rPr>
              <a:t>dividing the distance with the average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speed.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64394" y="2220569"/>
            <a:ext cx="260985" cy="0"/>
          </a:xfrm>
          <a:custGeom>
            <a:avLst/>
            <a:gdLst/>
            <a:ahLst/>
            <a:cxnLst/>
            <a:rect l="l" t="t" r="r" b="b"/>
            <a:pathLst>
              <a:path w="260985">
                <a:moveTo>
                  <a:pt x="0" y="0"/>
                </a:moveTo>
                <a:lnTo>
                  <a:pt x="260399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52696" y="2220569"/>
            <a:ext cx="182245" cy="0"/>
          </a:xfrm>
          <a:custGeom>
            <a:avLst/>
            <a:gdLst/>
            <a:ahLst/>
            <a:cxnLst/>
            <a:rect l="l" t="t" r="r" b="b"/>
            <a:pathLst>
              <a:path w="182244">
                <a:moveTo>
                  <a:pt x="0" y="0"/>
                </a:moveTo>
                <a:lnTo>
                  <a:pt x="182062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37128" y="2220569"/>
            <a:ext cx="170180" cy="0"/>
          </a:xfrm>
          <a:custGeom>
            <a:avLst/>
            <a:gdLst/>
            <a:ahLst/>
            <a:cxnLst/>
            <a:rect l="l" t="t" r="r" b="b"/>
            <a:pathLst>
              <a:path w="170179">
                <a:moveTo>
                  <a:pt x="0" y="0"/>
                </a:moveTo>
                <a:lnTo>
                  <a:pt x="169603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20028" y="2220569"/>
            <a:ext cx="170180" cy="0"/>
          </a:xfrm>
          <a:custGeom>
            <a:avLst/>
            <a:gdLst/>
            <a:ahLst/>
            <a:cxnLst/>
            <a:rect l="l" t="t" r="r" b="b"/>
            <a:pathLst>
              <a:path w="170179">
                <a:moveTo>
                  <a:pt x="0" y="0"/>
                </a:moveTo>
                <a:lnTo>
                  <a:pt x="169621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129080" y="426211"/>
            <a:ext cx="5232400" cy="2836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95" algn="ctr">
              <a:lnSpc>
                <a:spcPct val="100000"/>
              </a:lnSpc>
              <a:spcBef>
                <a:spcPts val="100"/>
              </a:spcBef>
              <a:tabLst>
                <a:tab pos="3448685" algn="l"/>
              </a:tabLst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2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	Dr. Ghusoon Mohsin</a:t>
            </a:r>
            <a:r>
              <a:rPr sz="1200" b="1" i="1" spc="-1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0" i="1" spc="-15" dirty="0">
                <a:latin typeface="Calibri Light"/>
                <a:cs typeface="Calibri Light"/>
              </a:rPr>
              <a:t>Uniform Electric Field </a:t>
            </a:r>
            <a:r>
              <a:rPr sz="1400" b="0" i="1" spc="-10" dirty="0">
                <a:latin typeface="Calibri Light"/>
                <a:cs typeface="Calibri Light"/>
              </a:rPr>
              <a:t>: Initial </a:t>
            </a:r>
            <a:r>
              <a:rPr sz="1400" b="0" i="1" spc="-15" dirty="0">
                <a:latin typeface="Calibri Light"/>
                <a:cs typeface="Calibri Light"/>
              </a:rPr>
              <a:t>Velocity in </a:t>
            </a:r>
            <a:r>
              <a:rPr sz="1400" b="0" i="1" spc="-20" dirty="0">
                <a:latin typeface="Calibri Light"/>
                <a:cs typeface="Calibri Light"/>
              </a:rPr>
              <a:t>the </a:t>
            </a:r>
            <a:r>
              <a:rPr sz="1400" b="0" i="1" spc="-15" dirty="0">
                <a:latin typeface="Calibri Light"/>
                <a:cs typeface="Calibri Light"/>
              </a:rPr>
              <a:t>Direction of</a:t>
            </a:r>
            <a:r>
              <a:rPr sz="1400" b="0" i="1" spc="25" dirty="0">
                <a:latin typeface="Calibri Light"/>
                <a:cs typeface="Calibri Light"/>
              </a:rPr>
              <a:t> </a:t>
            </a:r>
            <a:r>
              <a:rPr sz="1400" b="0" i="1" spc="-15" dirty="0">
                <a:latin typeface="Calibri Light"/>
                <a:cs typeface="Calibri Light"/>
              </a:rPr>
              <a:t>Field</a:t>
            </a:r>
            <a:r>
              <a:rPr sz="1400" b="0" i="1" dirty="0">
                <a:latin typeface="Calibri Light"/>
                <a:cs typeface="Calibri Light"/>
              </a:rPr>
              <a:t> </a:t>
            </a:r>
            <a:endParaRPr sz="1400">
              <a:latin typeface="Calibri Light"/>
              <a:cs typeface="Calibri Light"/>
            </a:endParaRPr>
          </a:p>
          <a:p>
            <a:pPr marL="56515">
              <a:lnSpc>
                <a:spcPct val="100000"/>
              </a:lnSpc>
              <a:spcBef>
                <a:spcPts val="300"/>
              </a:spcBef>
            </a:pPr>
            <a:r>
              <a:rPr sz="1400" dirty="0">
                <a:latin typeface="Times New Roman"/>
                <a:cs typeface="Times New Roman"/>
              </a:rPr>
              <a:t>In </a:t>
            </a:r>
            <a:r>
              <a:rPr sz="1400" spc="-5" dirty="0">
                <a:latin typeface="Times New Roman"/>
                <a:cs typeface="Times New Roman"/>
              </a:rPr>
              <a:t>this case, the acceleration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the electron is the </a:t>
            </a:r>
            <a:r>
              <a:rPr sz="1400" spc="-10" dirty="0">
                <a:latin typeface="Times New Roman"/>
                <a:cs typeface="Times New Roman"/>
              </a:rPr>
              <a:t>same </a:t>
            </a:r>
            <a:r>
              <a:rPr sz="1400" dirty="0">
                <a:latin typeface="Times New Roman"/>
                <a:cs typeface="Times New Roman"/>
              </a:rPr>
              <a:t>and is, </a:t>
            </a:r>
            <a:r>
              <a:rPr sz="1400" spc="-10" dirty="0">
                <a:latin typeface="Times New Roman"/>
                <a:cs typeface="Times New Roman"/>
              </a:rPr>
              <a:t>as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before,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400" spc="-5" dirty="0">
                <a:latin typeface="Times New Roman"/>
                <a:cs typeface="Times New Roman"/>
              </a:rPr>
              <a:t>given</a:t>
            </a:r>
            <a:r>
              <a:rPr sz="1400" dirty="0">
                <a:latin typeface="Times New Roman"/>
                <a:cs typeface="Times New Roman"/>
              </a:rPr>
              <a:t> by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00">
              <a:latin typeface="Times New Roman"/>
              <a:cs typeface="Times New Roman"/>
            </a:endParaRPr>
          </a:p>
          <a:p>
            <a:pPr marL="1489075" marR="1603375" indent="-387350">
              <a:lnSpc>
                <a:spcPct val="65500"/>
              </a:lnSpc>
              <a:tabLst>
                <a:tab pos="1938020" algn="l"/>
                <a:tab pos="2228850" algn="l"/>
                <a:tab pos="3512185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a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2475" i="1" spc="82" baseline="35353" dirty="0">
                <a:latin typeface="Times New Roman"/>
                <a:cs typeface="Times New Roman"/>
              </a:rPr>
              <a:t>eE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2475" i="1" spc="37" baseline="35353" dirty="0">
                <a:latin typeface="Times New Roman"/>
                <a:cs typeface="Times New Roman"/>
              </a:rPr>
              <a:t>e </a:t>
            </a:r>
            <a:r>
              <a:rPr sz="1650" spc="90" dirty="0">
                <a:latin typeface="Times New Roman"/>
                <a:cs typeface="Times New Roman"/>
              </a:rPr>
              <a:t>.</a:t>
            </a:r>
            <a:r>
              <a:rPr sz="2475" i="1" spc="135" baseline="35353" dirty="0">
                <a:latin typeface="Times New Roman"/>
                <a:cs typeface="Times New Roman"/>
              </a:rPr>
              <a:t>V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Times New Roman"/>
                <a:cs typeface="Times New Roman"/>
              </a:rPr>
              <a:t>1.76</a:t>
            </a:r>
            <a:r>
              <a:rPr sz="1650" spc="45" dirty="0">
                <a:latin typeface="Symbol"/>
                <a:cs typeface="Symbol"/>
              </a:rPr>
              <a:t></a:t>
            </a:r>
            <a:r>
              <a:rPr sz="1650" spc="45" dirty="0">
                <a:latin typeface="Times New Roman"/>
                <a:cs typeface="Times New Roman"/>
              </a:rPr>
              <a:t>10</a:t>
            </a:r>
            <a:r>
              <a:rPr sz="1425" spc="67" baseline="43859" dirty="0">
                <a:latin typeface="Times New Roman"/>
                <a:cs typeface="Times New Roman"/>
              </a:rPr>
              <a:t>11 </a:t>
            </a:r>
            <a:r>
              <a:rPr sz="2475" i="1" spc="52" baseline="35353" dirty="0">
                <a:latin typeface="Times New Roman"/>
                <a:cs typeface="Times New Roman"/>
              </a:rPr>
              <a:t>V  </a:t>
            </a:r>
            <a:r>
              <a:rPr sz="1650" i="1" spc="40" dirty="0">
                <a:latin typeface="Times New Roman"/>
                <a:cs typeface="Times New Roman"/>
              </a:rPr>
              <a:t>m</a:t>
            </a:r>
            <a:r>
              <a:rPr sz="1650" i="1" dirty="0">
                <a:latin typeface="Times New Roman"/>
                <a:cs typeface="Times New Roman"/>
              </a:rPr>
              <a:t>	</a:t>
            </a:r>
            <a:r>
              <a:rPr sz="1650" i="1" spc="40" dirty="0">
                <a:latin typeface="Times New Roman"/>
                <a:cs typeface="Times New Roman"/>
              </a:rPr>
              <a:t>m</a:t>
            </a:r>
            <a:r>
              <a:rPr sz="1650" i="1" dirty="0">
                <a:latin typeface="Times New Roman"/>
                <a:cs typeface="Times New Roman"/>
              </a:rPr>
              <a:t>	</a:t>
            </a:r>
            <a:r>
              <a:rPr sz="1650" i="1" spc="30" dirty="0">
                <a:latin typeface="Times New Roman"/>
                <a:cs typeface="Times New Roman"/>
              </a:rPr>
              <a:t>d</a:t>
            </a:r>
            <a:r>
              <a:rPr sz="1650" i="1" dirty="0">
                <a:latin typeface="Times New Roman"/>
                <a:cs typeface="Times New Roman"/>
              </a:rPr>
              <a:t>	</a:t>
            </a:r>
            <a:r>
              <a:rPr sz="1650" i="1" spc="30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The other quantities are </a:t>
            </a:r>
            <a:r>
              <a:rPr sz="1400" dirty="0">
                <a:latin typeface="Times New Roman"/>
                <a:cs typeface="Times New Roman"/>
              </a:rPr>
              <a:t>as </a:t>
            </a:r>
            <a:r>
              <a:rPr sz="1400" spc="-5" dirty="0">
                <a:latin typeface="Times New Roman"/>
                <a:cs typeface="Times New Roman"/>
              </a:rPr>
              <a:t>follows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735"/>
              </a:spcBef>
            </a:pPr>
            <a:r>
              <a:rPr sz="1400" dirty="0">
                <a:latin typeface="Times New Roman"/>
                <a:cs typeface="Times New Roman"/>
              </a:rPr>
              <a:t>(i) </a:t>
            </a:r>
            <a:r>
              <a:rPr sz="1400" spc="-5" dirty="0">
                <a:latin typeface="Times New Roman"/>
                <a:cs typeface="Times New Roman"/>
              </a:rPr>
              <a:t>the velocity </a:t>
            </a:r>
            <a:r>
              <a:rPr sz="1400" dirty="0">
                <a:latin typeface="Times New Roman"/>
                <a:cs typeface="Times New Roman"/>
              </a:rPr>
              <a:t>at any </a:t>
            </a:r>
            <a:r>
              <a:rPr sz="1400" spc="-5" dirty="0">
                <a:latin typeface="Times New Roman"/>
                <a:cs typeface="Times New Roman"/>
              </a:rPr>
              <a:t>time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given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by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467774" y="3923004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60177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365102" y="3923004"/>
            <a:ext cx="182245" cy="0"/>
          </a:xfrm>
          <a:custGeom>
            <a:avLst/>
            <a:gdLst/>
            <a:ahLst/>
            <a:cxnLst/>
            <a:rect l="l" t="t" r="r" b="b"/>
            <a:pathLst>
              <a:path w="182245">
                <a:moveTo>
                  <a:pt x="0" y="0"/>
                </a:moveTo>
                <a:lnTo>
                  <a:pt x="181717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48899" y="3923004"/>
            <a:ext cx="169545" cy="0"/>
          </a:xfrm>
          <a:custGeom>
            <a:avLst/>
            <a:gdLst/>
            <a:ahLst/>
            <a:cxnLst/>
            <a:rect l="l" t="t" r="r" b="b"/>
            <a:pathLst>
              <a:path w="169545">
                <a:moveTo>
                  <a:pt x="0" y="0"/>
                </a:moveTo>
                <a:lnTo>
                  <a:pt x="169228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631312" y="3620803"/>
            <a:ext cx="158750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i="1" spc="35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508974" y="3918404"/>
            <a:ext cx="1282700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70585" algn="l"/>
                <a:tab pos="1160780" algn="l"/>
              </a:tabLst>
            </a:pPr>
            <a:r>
              <a:rPr sz="1650" i="1" spc="40" dirty="0">
                <a:latin typeface="Times New Roman"/>
                <a:cs typeface="Times New Roman"/>
              </a:rPr>
              <a:t>m	m	</a:t>
            </a:r>
            <a:r>
              <a:rPr sz="1650" i="1" spc="30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113601" y="3753585"/>
            <a:ext cx="2810510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36850" algn="l"/>
              </a:tabLst>
            </a:pPr>
            <a:r>
              <a:rPr sz="1650" i="1" spc="25" dirty="0">
                <a:latin typeface="Times New Roman"/>
                <a:cs typeface="Times New Roman"/>
              </a:rPr>
              <a:t>v</a:t>
            </a:r>
            <a:r>
              <a:rPr sz="1650" i="1" spc="-1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85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u</a:t>
            </a:r>
            <a:r>
              <a:rPr sz="1650" i="1" spc="-3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-75" dirty="0">
                <a:latin typeface="Times New Roman"/>
                <a:cs typeface="Times New Roman"/>
              </a:rPr>
              <a:t> </a:t>
            </a:r>
            <a:r>
              <a:rPr sz="1650" i="1" spc="90" dirty="0">
                <a:latin typeface="Times New Roman"/>
                <a:cs typeface="Times New Roman"/>
              </a:rPr>
              <a:t>a</a:t>
            </a:r>
            <a:r>
              <a:rPr sz="1650" i="1" spc="15" dirty="0">
                <a:latin typeface="Times New Roman"/>
                <a:cs typeface="Times New Roman"/>
              </a:rPr>
              <a:t>t</a:t>
            </a:r>
            <a:r>
              <a:rPr sz="1650" i="1" spc="-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85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u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45" dirty="0">
                <a:latin typeface="Times New Roman"/>
                <a:cs typeface="Times New Roman"/>
              </a:rPr>
              <a:t> </a:t>
            </a:r>
            <a:r>
              <a:rPr sz="2475" i="1" spc="120" baseline="35353" dirty="0">
                <a:latin typeface="Times New Roman"/>
                <a:cs typeface="Times New Roman"/>
              </a:rPr>
              <a:t>e</a:t>
            </a:r>
            <a:r>
              <a:rPr sz="2475" i="1" spc="52" baseline="35353" dirty="0">
                <a:latin typeface="Times New Roman"/>
                <a:cs typeface="Times New Roman"/>
              </a:rPr>
              <a:t>E</a:t>
            </a:r>
            <a:r>
              <a:rPr sz="2475" i="1" spc="-97" baseline="35353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t</a:t>
            </a:r>
            <a:r>
              <a:rPr sz="1650" i="1" spc="5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80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u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dirty="0">
                <a:latin typeface="Times New Roman"/>
                <a:cs typeface="Times New Roman"/>
              </a:rPr>
              <a:t> </a:t>
            </a:r>
            <a:r>
              <a:rPr sz="1650" spc="-120" dirty="0">
                <a:latin typeface="Times New Roman"/>
                <a:cs typeface="Times New Roman"/>
              </a:rPr>
              <a:t> </a:t>
            </a:r>
            <a:r>
              <a:rPr sz="2475" i="1" spc="37" baseline="35353" dirty="0">
                <a:latin typeface="Times New Roman"/>
                <a:cs typeface="Times New Roman"/>
              </a:rPr>
              <a:t>e</a:t>
            </a:r>
            <a:r>
              <a:rPr sz="2475" i="1" spc="179" baseline="35353" dirty="0">
                <a:latin typeface="Times New Roman"/>
                <a:cs typeface="Times New Roman"/>
              </a:rPr>
              <a:t> </a:t>
            </a:r>
            <a:r>
              <a:rPr sz="1650" spc="15" dirty="0">
                <a:latin typeface="Times New Roman"/>
                <a:cs typeface="Times New Roman"/>
              </a:rPr>
              <a:t>.</a:t>
            </a:r>
            <a:r>
              <a:rPr sz="1650" dirty="0">
                <a:latin typeface="Times New Roman"/>
                <a:cs typeface="Times New Roman"/>
              </a:rPr>
              <a:t>	</a:t>
            </a:r>
            <a:r>
              <a:rPr sz="1650" i="1" spc="15" dirty="0">
                <a:latin typeface="Times New Roman"/>
                <a:cs typeface="Times New Roman"/>
              </a:rPr>
              <a:t>t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529165" y="5314924"/>
            <a:ext cx="132080" cy="0"/>
          </a:xfrm>
          <a:custGeom>
            <a:avLst/>
            <a:gdLst/>
            <a:ahLst/>
            <a:cxnLst/>
            <a:rect l="l" t="t" r="r" b="b"/>
            <a:pathLst>
              <a:path w="132080">
                <a:moveTo>
                  <a:pt x="0" y="0"/>
                </a:moveTo>
                <a:lnTo>
                  <a:pt x="131663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70039" y="5314924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>
                <a:moveTo>
                  <a:pt x="0" y="0"/>
                </a:moveTo>
                <a:lnTo>
                  <a:pt x="295383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658547" y="5314924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>
                <a:moveTo>
                  <a:pt x="0" y="0"/>
                </a:moveTo>
                <a:lnTo>
                  <a:pt x="295817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056645" y="5314924"/>
            <a:ext cx="169545" cy="0"/>
          </a:xfrm>
          <a:custGeom>
            <a:avLst/>
            <a:gdLst/>
            <a:ahLst/>
            <a:cxnLst/>
            <a:rect l="l" t="t" r="r" b="b"/>
            <a:pathLst>
              <a:path w="169545">
                <a:moveTo>
                  <a:pt x="0" y="0"/>
                </a:moveTo>
                <a:lnTo>
                  <a:pt x="169503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326029" y="5138859"/>
            <a:ext cx="8890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20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818099" y="5145506"/>
            <a:ext cx="3513454" cy="441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95"/>
              </a:spcBef>
              <a:tabLst>
                <a:tab pos="2940050" algn="l"/>
              </a:tabLst>
            </a:pPr>
            <a:r>
              <a:rPr sz="1650" i="1" spc="25" dirty="0">
                <a:latin typeface="Times New Roman"/>
                <a:cs typeface="Times New Roman"/>
              </a:rPr>
              <a:t>x</a:t>
            </a:r>
            <a:r>
              <a:rPr sz="1650" i="1" spc="-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75" dirty="0">
                <a:latin typeface="Times New Roman"/>
                <a:cs typeface="Times New Roman"/>
              </a:rPr>
              <a:t> </a:t>
            </a:r>
            <a:r>
              <a:rPr sz="1650" i="1" spc="50" dirty="0">
                <a:latin typeface="Times New Roman"/>
                <a:cs typeface="Times New Roman"/>
              </a:rPr>
              <a:t>ut</a:t>
            </a:r>
            <a:r>
              <a:rPr sz="1650" i="1" spc="-6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55" dirty="0">
                <a:latin typeface="Times New Roman"/>
                <a:cs typeface="Times New Roman"/>
              </a:rPr>
              <a:t> </a:t>
            </a:r>
            <a:r>
              <a:rPr sz="2475" spc="37" baseline="35353" dirty="0">
                <a:latin typeface="Times New Roman"/>
                <a:cs typeface="Times New Roman"/>
              </a:rPr>
              <a:t>1</a:t>
            </a:r>
            <a:r>
              <a:rPr sz="2475" spc="-15" baseline="35353" dirty="0">
                <a:latin typeface="Times New Roman"/>
                <a:cs typeface="Times New Roman"/>
              </a:rPr>
              <a:t> </a:t>
            </a:r>
            <a:r>
              <a:rPr sz="1650" i="1" spc="75" dirty="0">
                <a:latin typeface="Times New Roman"/>
                <a:cs typeface="Times New Roman"/>
              </a:rPr>
              <a:t>at</a:t>
            </a:r>
            <a:r>
              <a:rPr sz="1425" spc="112" baseline="43859" dirty="0">
                <a:latin typeface="Times New Roman"/>
                <a:cs typeface="Times New Roman"/>
              </a:rPr>
              <a:t>2</a:t>
            </a:r>
            <a:r>
              <a:rPr sz="1425" spc="450" baseline="43859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80" dirty="0">
                <a:latin typeface="Times New Roman"/>
                <a:cs typeface="Times New Roman"/>
              </a:rPr>
              <a:t> </a:t>
            </a:r>
            <a:r>
              <a:rPr sz="1650" i="1" spc="50" dirty="0">
                <a:latin typeface="Times New Roman"/>
                <a:cs typeface="Times New Roman"/>
              </a:rPr>
              <a:t>ut</a:t>
            </a:r>
            <a:r>
              <a:rPr sz="1650" i="1" spc="-60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190" dirty="0">
                <a:latin typeface="Times New Roman"/>
                <a:cs typeface="Times New Roman"/>
              </a:rPr>
              <a:t> </a:t>
            </a:r>
            <a:r>
              <a:rPr sz="2475" i="1" spc="82" baseline="35353" dirty="0">
                <a:latin typeface="Times New Roman"/>
                <a:cs typeface="Times New Roman"/>
              </a:rPr>
              <a:t>eE</a:t>
            </a:r>
            <a:r>
              <a:rPr sz="2475" i="1" spc="127" baseline="35353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t</a:t>
            </a:r>
            <a:r>
              <a:rPr sz="1650" i="1" spc="-254" dirty="0">
                <a:latin typeface="Times New Roman"/>
                <a:cs typeface="Times New Roman"/>
              </a:rPr>
              <a:t> </a:t>
            </a:r>
            <a:r>
              <a:rPr sz="1425" spc="30" baseline="43859" dirty="0">
                <a:latin typeface="Times New Roman"/>
                <a:cs typeface="Times New Roman"/>
              </a:rPr>
              <a:t>2 </a:t>
            </a:r>
            <a:r>
              <a:rPr sz="1425" spc="52" baseline="43859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80" dirty="0">
                <a:latin typeface="Times New Roman"/>
                <a:cs typeface="Times New Roman"/>
              </a:rPr>
              <a:t> </a:t>
            </a:r>
            <a:r>
              <a:rPr sz="1650" i="1" spc="50" dirty="0">
                <a:latin typeface="Times New Roman"/>
                <a:cs typeface="Times New Roman"/>
              </a:rPr>
              <a:t>ut</a:t>
            </a:r>
            <a:r>
              <a:rPr sz="1650" i="1" spc="-5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30" dirty="0">
                <a:latin typeface="Times New Roman"/>
                <a:cs typeface="Times New Roman"/>
              </a:rPr>
              <a:t>	</a:t>
            </a:r>
            <a:r>
              <a:rPr sz="2475" i="1" spc="37" baseline="35353" dirty="0">
                <a:latin typeface="Times New Roman"/>
                <a:cs typeface="Times New Roman"/>
              </a:rPr>
              <a:t>e </a:t>
            </a:r>
            <a:r>
              <a:rPr sz="1650" spc="90" dirty="0">
                <a:latin typeface="Times New Roman"/>
                <a:cs typeface="Times New Roman"/>
              </a:rPr>
              <a:t>.</a:t>
            </a:r>
            <a:r>
              <a:rPr sz="2475" i="1" spc="135" baseline="35353" dirty="0">
                <a:latin typeface="Times New Roman"/>
                <a:cs typeface="Times New Roman"/>
              </a:rPr>
              <a:t>V</a:t>
            </a:r>
            <a:r>
              <a:rPr sz="2475" i="1" spc="284" baseline="35353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t</a:t>
            </a:r>
            <a:endParaRPr sz="1650">
              <a:latin typeface="Times New Roman"/>
              <a:cs typeface="Times New Roman"/>
            </a:endParaRPr>
          </a:p>
          <a:p>
            <a:pPr marL="725170">
              <a:lnSpc>
                <a:spcPts val="1639"/>
              </a:lnSpc>
              <a:tabLst>
                <a:tab pos="1766570" algn="l"/>
                <a:tab pos="2854960" algn="l"/>
                <a:tab pos="3259454" algn="l"/>
              </a:tabLst>
            </a:pPr>
            <a:r>
              <a:rPr sz="1650" spc="25" dirty="0">
                <a:latin typeface="Times New Roman"/>
                <a:cs typeface="Times New Roman"/>
              </a:rPr>
              <a:t>2	</a:t>
            </a:r>
            <a:r>
              <a:rPr sz="1650" spc="50" dirty="0">
                <a:latin typeface="Times New Roman"/>
                <a:cs typeface="Times New Roman"/>
              </a:rPr>
              <a:t>2</a:t>
            </a:r>
            <a:r>
              <a:rPr sz="1650" i="1" spc="50" dirty="0">
                <a:latin typeface="Times New Roman"/>
                <a:cs typeface="Times New Roman"/>
              </a:rPr>
              <a:t>m	</a:t>
            </a:r>
            <a:r>
              <a:rPr sz="1650" spc="50" dirty="0">
                <a:latin typeface="Times New Roman"/>
                <a:cs typeface="Times New Roman"/>
              </a:rPr>
              <a:t>2</a:t>
            </a:r>
            <a:r>
              <a:rPr sz="1650" i="1" spc="50" dirty="0">
                <a:latin typeface="Times New Roman"/>
                <a:cs typeface="Times New Roman"/>
              </a:rPr>
              <a:t>m	</a:t>
            </a:r>
            <a:r>
              <a:rPr sz="1650" i="1" spc="25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747145" y="6526394"/>
            <a:ext cx="461645" cy="0"/>
          </a:xfrm>
          <a:custGeom>
            <a:avLst/>
            <a:gdLst/>
            <a:ahLst/>
            <a:cxnLst/>
            <a:rect l="l" t="t" r="r" b="b"/>
            <a:pathLst>
              <a:path w="461645">
                <a:moveTo>
                  <a:pt x="0" y="0"/>
                </a:moveTo>
                <a:lnTo>
                  <a:pt x="461427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202240" y="6562898"/>
            <a:ext cx="28575" cy="15875"/>
          </a:xfrm>
          <a:custGeom>
            <a:avLst/>
            <a:gdLst/>
            <a:ahLst/>
            <a:cxnLst/>
            <a:rect l="l" t="t" r="r" b="b"/>
            <a:pathLst>
              <a:path w="28575" h="15875">
                <a:moveTo>
                  <a:pt x="0" y="15271"/>
                </a:moveTo>
                <a:lnTo>
                  <a:pt x="27982" y="0"/>
                </a:lnTo>
              </a:path>
            </a:pathLst>
          </a:custGeom>
          <a:ln w="85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230222" y="6567131"/>
            <a:ext cx="40005" cy="190500"/>
          </a:xfrm>
          <a:custGeom>
            <a:avLst/>
            <a:gdLst/>
            <a:ahLst/>
            <a:cxnLst/>
            <a:rect l="l" t="t" r="r" b="b"/>
            <a:pathLst>
              <a:path w="40004" h="190500">
                <a:moveTo>
                  <a:pt x="0" y="0"/>
                </a:moveTo>
                <a:lnTo>
                  <a:pt x="39961" y="190117"/>
                </a:lnTo>
              </a:path>
            </a:pathLst>
          </a:custGeom>
          <a:ln w="181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74622" y="6244192"/>
            <a:ext cx="53340" cy="513080"/>
          </a:xfrm>
          <a:custGeom>
            <a:avLst/>
            <a:gdLst/>
            <a:ahLst/>
            <a:cxnLst/>
            <a:rect l="l" t="t" r="r" b="b"/>
            <a:pathLst>
              <a:path w="53339" h="513079">
                <a:moveTo>
                  <a:pt x="0" y="513056"/>
                </a:moveTo>
                <a:lnTo>
                  <a:pt x="53294" y="0"/>
                </a:lnTo>
              </a:path>
            </a:pathLst>
          </a:custGeom>
          <a:ln w="88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327917" y="6244192"/>
            <a:ext cx="898525" cy="0"/>
          </a:xfrm>
          <a:custGeom>
            <a:avLst/>
            <a:gdLst/>
            <a:ahLst/>
            <a:cxnLst/>
            <a:rect l="l" t="t" r="r" b="b"/>
            <a:pathLst>
              <a:path w="898525">
                <a:moveTo>
                  <a:pt x="0" y="0"/>
                </a:moveTo>
                <a:lnTo>
                  <a:pt x="898408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824147" y="6521745"/>
            <a:ext cx="288290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i="1" spc="25" dirty="0">
                <a:latin typeface="Times New Roman"/>
                <a:cs typeface="Times New Roman"/>
              </a:rPr>
              <a:t>md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322325" y="6221300"/>
            <a:ext cx="892175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75" i="1" spc="127" baseline="-35353" dirty="0">
                <a:latin typeface="Times New Roman"/>
                <a:cs typeface="Times New Roman"/>
              </a:rPr>
              <a:t>u</a:t>
            </a:r>
            <a:r>
              <a:rPr sz="1425" spc="127" baseline="-17543" dirty="0">
                <a:latin typeface="Times New Roman"/>
                <a:cs typeface="Times New Roman"/>
              </a:rPr>
              <a:t>2 </a:t>
            </a:r>
            <a:r>
              <a:rPr sz="2475" spc="67" baseline="-35353" dirty="0">
                <a:latin typeface="Symbol"/>
                <a:cs typeface="Symbol"/>
              </a:rPr>
              <a:t></a:t>
            </a:r>
            <a:r>
              <a:rPr sz="2475" spc="172" baseline="-35353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Times New Roman"/>
                <a:cs typeface="Times New Roman"/>
              </a:rPr>
              <a:t>2</a:t>
            </a:r>
            <a:r>
              <a:rPr sz="1650" i="1" spc="35" dirty="0">
                <a:latin typeface="Times New Roman"/>
                <a:cs typeface="Times New Roman"/>
              </a:rPr>
              <a:t>eVx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865347" y="6355395"/>
            <a:ext cx="294640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i="1" spc="35" dirty="0">
                <a:latin typeface="Times New Roman"/>
                <a:cs typeface="Times New Roman"/>
              </a:rPr>
              <a:t>v</a:t>
            </a:r>
            <a:r>
              <a:rPr sz="1650" i="1" spc="-100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818224" y="7983719"/>
            <a:ext cx="394970" cy="0"/>
          </a:xfrm>
          <a:custGeom>
            <a:avLst/>
            <a:gdLst/>
            <a:ahLst/>
            <a:cxnLst/>
            <a:rect l="l" t="t" r="r" b="b"/>
            <a:pathLst>
              <a:path w="394970">
                <a:moveTo>
                  <a:pt x="0" y="0"/>
                </a:moveTo>
                <a:lnTo>
                  <a:pt x="394586" y="0"/>
                </a:lnTo>
              </a:path>
            </a:pathLst>
          </a:custGeom>
          <a:ln w="89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271478" y="8020223"/>
            <a:ext cx="27940" cy="15875"/>
          </a:xfrm>
          <a:custGeom>
            <a:avLst/>
            <a:gdLst/>
            <a:ahLst/>
            <a:cxnLst/>
            <a:rect l="l" t="t" r="r" b="b"/>
            <a:pathLst>
              <a:path w="27939" h="15875">
                <a:moveTo>
                  <a:pt x="0" y="15271"/>
                </a:moveTo>
                <a:lnTo>
                  <a:pt x="27854" y="0"/>
                </a:lnTo>
              </a:path>
            </a:pathLst>
          </a:custGeom>
          <a:ln w="90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299333" y="8024456"/>
            <a:ext cx="40640" cy="190500"/>
          </a:xfrm>
          <a:custGeom>
            <a:avLst/>
            <a:gdLst/>
            <a:ahLst/>
            <a:cxnLst/>
            <a:rect l="l" t="t" r="r" b="b"/>
            <a:pathLst>
              <a:path w="40639" h="190500">
                <a:moveTo>
                  <a:pt x="0" y="0"/>
                </a:moveTo>
                <a:lnTo>
                  <a:pt x="40254" y="190117"/>
                </a:lnTo>
              </a:path>
            </a:pathLst>
          </a:custGeom>
          <a:ln w="181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344027" y="7701517"/>
            <a:ext cx="53975" cy="513080"/>
          </a:xfrm>
          <a:custGeom>
            <a:avLst/>
            <a:gdLst/>
            <a:ahLst/>
            <a:cxnLst/>
            <a:rect l="l" t="t" r="r" b="b"/>
            <a:pathLst>
              <a:path w="53975" h="513079">
                <a:moveTo>
                  <a:pt x="0" y="513056"/>
                </a:moveTo>
                <a:lnTo>
                  <a:pt x="53517" y="0"/>
                </a:lnTo>
              </a:path>
            </a:pathLst>
          </a:custGeom>
          <a:ln w="9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397544" y="7701517"/>
            <a:ext cx="833755" cy="0"/>
          </a:xfrm>
          <a:custGeom>
            <a:avLst/>
            <a:gdLst/>
            <a:ahLst/>
            <a:cxnLst/>
            <a:rect l="l" t="t" r="r" b="b"/>
            <a:pathLst>
              <a:path w="833754">
                <a:moveTo>
                  <a:pt x="0" y="0"/>
                </a:moveTo>
                <a:lnTo>
                  <a:pt x="833417" y="0"/>
                </a:lnTo>
              </a:path>
            </a:pathLst>
          </a:custGeom>
          <a:ln w="89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3925858" y="7979070"/>
            <a:ext cx="184150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i="1" spc="55" dirty="0">
                <a:latin typeface="Times New Roman"/>
                <a:cs typeface="Times New Roman"/>
              </a:rPr>
              <a:t>m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28</a:t>
            </a:r>
          </a:p>
        </p:txBody>
      </p:sp>
      <p:sp>
        <p:nvSpPr>
          <p:cNvPr id="40" name="object 40"/>
          <p:cNvSpPr txBox="1"/>
          <p:nvPr/>
        </p:nvSpPr>
        <p:spPr>
          <a:xfrm>
            <a:off x="2974774" y="7995375"/>
            <a:ext cx="6096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i="1" spc="15" dirty="0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391475" y="7678625"/>
            <a:ext cx="808355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75" i="1" spc="135" baseline="-35353" dirty="0">
                <a:latin typeface="Times New Roman"/>
                <a:cs typeface="Times New Roman"/>
              </a:rPr>
              <a:t>u</a:t>
            </a:r>
            <a:r>
              <a:rPr sz="1425" spc="135" baseline="-17543" dirty="0">
                <a:latin typeface="Times New Roman"/>
                <a:cs typeface="Times New Roman"/>
              </a:rPr>
              <a:t>2 </a:t>
            </a:r>
            <a:r>
              <a:rPr sz="2475" spc="60" baseline="-35353" dirty="0">
                <a:latin typeface="Symbol"/>
                <a:cs typeface="Symbol"/>
              </a:rPr>
              <a:t></a:t>
            </a:r>
            <a:r>
              <a:rPr sz="2475" spc="172" baseline="-35353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Times New Roman"/>
                <a:cs typeface="Times New Roman"/>
              </a:rPr>
              <a:t>2</a:t>
            </a:r>
            <a:r>
              <a:rPr sz="1650" i="1" spc="70" dirty="0">
                <a:latin typeface="Times New Roman"/>
                <a:cs typeface="Times New Roman"/>
              </a:rPr>
              <a:t>eV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884089" y="7812720"/>
            <a:ext cx="344170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i="1" spc="30" dirty="0">
                <a:latin typeface="Times New Roman"/>
                <a:cs typeface="Times New Roman"/>
              </a:rPr>
              <a:t>v</a:t>
            </a:r>
            <a:r>
              <a:rPr sz="1650" i="1" spc="295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426211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2965" y="426211"/>
            <a:ext cx="1593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29080" y="1975458"/>
            <a:ext cx="5267325" cy="119316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Example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400" dirty="0">
                <a:latin typeface="Times New Roman"/>
                <a:cs typeface="Times New Roman"/>
              </a:rPr>
              <a:t>In a </a:t>
            </a:r>
            <a:r>
              <a:rPr sz="1400" spc="-5" dirty="0">
                <a:latin typeface="Times New Roman"/>
                <a:cs typeface="Times New Roman"/>
              </a:rPr>
              <a:t>parallel-plate diode, the anode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1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250 </a:t>
            </a:r>
            <a:r>
              <a:rPr sz="1400" dirty="0">
                <a:latin typeface="Times New Roman"/>
                <a:cs typeface="Times New Roman"/>
              </a:rPr>
              <a:t>V </a:t>
            </a:r>
            <a:r>
              <a:rPr sz="1400" spc="-5" dirty="0">
                <a:latin typeface="Times New Roman"/>
                <a:cs typeface="Times New Roman"/>
              </a:rPr>
              <a:t>with respect </a:t>
            </a:r>
            <a:r>
              <a:rPr sz="1400" dirty="0">
                <a:latin typeface="Times New Roman"/>
                <a:cs typeface="Times New Roman"/>
              </a:rPr>
              <a:t>to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cathode</a:t>
            </a:r>
            <a:endParaRPr sz="1400">
              <a:latin typeface="Times New Roman"/>
              <a:cs typeface="Times New Roman"/>
            </a:endParaRPr>
          </a:p>
          <a:p>
            <a:pPr marL="12700" marR="19050">
              <a:lnSpc>
                <a:spcPct val="143600"/>
              </a:lnSpc>
            </a:pPr>
            <a:r>
              <a:rPr sz="1400" spc="-5" dirty="0">
                <a:latin typeface="Times New Roman"/>
                <a:cs typeface="Times New Roman"/>
              </a:rPr>
              <a:t>which is </a:t>
            </a:r>
            <a:r>
              <a:rPr sz="1400" dirty="0">
                <a:latin typeface="Times New Roman"/>
                <a:cs typeface="Times New Roman"/>
              </a:rPr>
              <a:t>4 </a:t>
            </a:r>
            <a:r>
              <a:rPr sz="1400" spc="-5" dirty="0">
                <a:latin typeface="Times New Roman"/>
                <a:cs typeface="Times New Roman"/>
              </a:rPr>
              <a:t>mm </a:t>
            </a:r>
            <a:r>
              <a:rPr sz="1400" dirty="0">
                <a:latin typeface="Times New Roman"/>
                <a:cs typeface="Times New Roman"/>
              </a:rPr>
              <a:t>away from it. </a:t>
            </a:r>
            <a:r>
              <a:rPr sz="1400" spc="-5" dirty="0">
                <a:latin typeface="Times New Roman"/>
                <a:cs typeface="Times New Roman"/>
              </a:rPr>
              <a:t>An electron is emitted </a:t>
            </a:r>
            <a:r>
              <a:rPr sz="1400" dirty="0">
                <a:latin typeface="Times New Roman"/>
                <a:cs typeface="Times New Roman"/>
              </a:rPr>
              <a:t>from cathode </a:t>
            </a:r>
            <a:r>
              <a:rPr sz="1400" spc="-5" dirty="0">
                <a:latin typeface="Times New Roman"/>
                <a:cs typeface="Times New Roman"/>
              </a:rPr>
              <a:t>with </a:t>
            </a:r>
            <a:r>
              <a:rPr sz="1400" dirty="0">
                <a:latin typeface="Times New Roman"/>
                <a:cs typeface="Times New Roman"/>
              </a:rPr>
              <a:t>an  </a:t>
            </a:r>
            <a:r>
              <a:rPr sz="1400" spc="-5" dirty="0">
                <a:latin typeface="Times New Roman"/>
                <a:cs typeface="Times New Roman"/>
              </a:rPr>
              <a:t>initial velocity towards cathode </a:t>
            </a:r>
            <a:r>
              <a:rPr sz="1400" dirty="0">
                <a:latin typeface="Times New Roman"/>
                <a:cs typeface="Times New Roman"/>
              </a:rPr>
              <a:t>of 2×10</a:t>
            </a:r>
            <a:r>
              <a:rPr sz="1350" baseline="30864" dirty="0">
                <a:latin typeface="Times New Roman"/>
                <a:cs typeface="Times New Roman"/>
              </a:rPr>
              <a:t>6 </a:t>
            </a:r>
            <a:r>
              <a:rPr sz="1400" spc="-5" dirty="0">
                <a:latin typeface="Times New Roman"/>
                <a:cs typeface="Times New Roman"/>
              </a:rPr>
              <a:t>m/s. Calculate</a:t>
            </a:r>
            <a:r>
              <a:rPr sz="1400" spc="-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;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60322" y="3141700"/>
            <a:ext cx="293370" cy="947419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Times New Roman"/>
                <a:cs typeface="Times New Roman"/>
              </a:rPr>
              <a:t>(i)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400" dirty="0">
                <a:latin typeface="Times New Roman"/>
                <a:cs typeface="Times New Roman"/>
              </a:rPr>
              <a:t>(ii)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1400" dirty="0">
                <a:latin typeface="Times New Roman"/>
                <a:cs typeface="Times New Roman"/>
              </a:rPr>
              <a:t>(i</a:t>
            </a:r>
            <a:r>
              <a:rPr sz="1400" spc="-10" dirty="0">
                <a:latin typeface="Times New Roman"/>
                <a:cs typeface="Times New Roman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i)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17522" y="3141700"/>
            <a:ext cx="4239895" cy="1254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163955">
              <a:lnSpc>
                <a:spcPct val="144300"/>
              </a:lnSpc>
              <a:spcBef>
                <a:spcPts val="95"/>
              </a:spcBef>
            </a:pP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arrival velocity </a:t>
            </a:r>
            <a:r>
              <a:rPr sz="1400" dirty="0">
                <a:latin typeface="Times New Roman"/>
                <a:cs typeface="Times New Roman"/>
              </a:rPr>
              <a:t>of the </a:t>
            </a:r>
            <a:r>
              <a:rPr sz="1400" spc="-5" dirty="0">
                <a:latin typeface="Times New Roman"/>
                <a:cs typeface="Times New Roman"/>
              </a:rPr>
              <a:t>electron </a:t>
            </a:r>
            <a:r>
              <a:rPr sz="1400" spc="-1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anode  time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transit</a:t>
            </a:r>
            <a:endParaRPr sz="14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735"/>
              </a:spcBef>
            </a:pP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velocity </a:t>
            </a:r>
            <a:r>
              <a:rPr sz="1400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distance travelled </a:t>
            </a:r>
            <a:r>
              <a:rPr sz="1400" dirty="0">
                <a:latin typeface="Times New Roman"/>
                <a:cs typeface="Times New Roman"/>
              </a:rPr>
              <a:t>by the </a:t>
            </a:r>
            <a:r>
              <a:rPr sz="1400" spc="-5" dirty="0">
                <a:latin typeface="Times New Roman"/>
                <a:cs typeface="Times New Roman"/>
              </a:rPr>
              <a:t>electron after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15" dirty="0">
                <a:latin typeface="Times New Roman"/>
                <a:cs typeface="Times New Roman"/>
              </a:rPr>
              <a:t>0.5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400" dirty="0">
                <a:latin typeface="Times New Roman"/>
                <a:cs typeface="Times New Roman"/>
              </a:rPr>
              <a:t>× </a:t>
            </a:r>
            <a:r>
              <a:rPr sz="1400" spc="-5" dirty="0">
                <a:latin typeface="Times New Roman"/>
                <a:cs typeface="Times New Roman"/>
              </a:rPr>
              <a:t>10</a:t>
            </a:r>
            <a:r>
              <a:rPr sz="1350" spc="-7" baseline="30864" dirty="0">
                <a:latin typeface="Times New Roman"/>
                <a:cs typeface="Times New Roman"/>
              </a:rPr>
              <a:t>-9</a:t>
            </a:r>
            <a:r>
              <a:rPr sz="1350" spc="172" baseline="30864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second.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60322" y="4368520"/>
            <a:ext cx="659130" cy="641350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Solution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400" dirty="0">
                <a:latin typeface="Times New Roman"/>
                <a:cs typeface="Times New Roman"/>
              </a:rPr>
              <a:t>(i)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28317" y="5995796"/>
            <a:ext cx="2444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(ii)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82597" y="7222616"/>
            <a:ext cx="2844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(iv)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926136" y="8484651"/>
            <a:ext cx="311785" cy="0"/>
          </a:xfrm>
          <a:custGeom>
            <a:avLst/>
            <a:gdLst/>
            <a:ahLst/>
            <a:cxnLst/>
            <a:rect l="l" t="t" r="r" b="b"/>
            <a:pathLst>
              <a:path w="311785">
                <a:moveTo>
                  <a:pt x="0" y="0"/>
                </a:moveTo>
                <a:lnTo>
                  <a:pt x="311585" y="0"/>
                </a:lnTo>
              </a:path>
            </a:pathLst>
          </a:custGeom>
          <a:ln w="9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39537" y="8484651"/>
            <a:ext cx="179070" cy="0"/>
          </a:xfrm>
          <a:custGeom>
            <a:avLst/>
            <a:gdLst/>
            <a:ahLst/>
            <a:cxnLst/>
            <a:rect l="l" t="t" r="r" b="b"/>
            <a:pathLst>
              <a:path w="179069">
                <a:moveTo>
                  <a:pt x="0" y="0"/>
                </a:moveTo>
                <a:lnTo>
                  <a:pt x="178792" y="0"/>
                </a:lnTo>
              </a:path>
            </a:pathLst>
          </a:custGeom>
          <a:ln w="92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019007" y="8159975"/>
            <a:ext cx="467995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14325" algn="l"/>
              </a:tabLst>
            </a:pPr>
            <a:r>
              <a:rPr sz="1750" i="1" spc="20" dirty="0">
                <a:latin typeface="Times New Roman"/>
                <a:cs typeface="Times New Roman"/>
              </a:rPr>
              <a:t>e	</a:t>
            </a:r>
            <a:r>
              <a:rPr sz="1750" i="1" spc="30" dirty="0">
                <a:latin typeface="Times New Roman"/>
                <a:cs typeface="Times New Roman"/>
              </a:rPr>
              <a:t>V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29392" y="8479772"/>
            <a:ext cx="560705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33070" algn="l"/>
              </a:tabLst>
            </a:pPr>
            <a:r>
              <a:rPr sz="1750" spc="50" dirty="0">
                <a:latin typeface="Times New Roman"/>
                <a:cs typeface="Times New Roman"/>
              </a:rPr>
              <a:t>2</a:t>
            </a:r>
            <a:r>
              <a:rPr sz="1750" i="1" spc="35" dirty="0">
                <a:latin typeface="Times New Roman"/>
                <a:cs typeface="Times New Roman"/>
              </a:rPr>
              <a:t>m</a:t>
            </a:r>
            <a:r>
              <a:rPr sz="1750" i="1" dirty="0">
                <a:latin typeface="Times New Roman"/>
                <a:cs typeface="Times New Roman"/>
              </a:rPr>
              <a:t>	</a:t>
            </a:r>
            <a:r>
              <a:rPr sz="1750" i="1" spc="25" dirty="0">
                <a:latin typeface="Times New Roman"/>
                <a:cs typeface="Times New Roman"/>
              </a:rPr>
              <a:t>d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48946" y="8302812"/>
            <a:ext cx="1582420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299720" algn="l"/>
              </a:tabLst>
            </a:pPr>
            <a:r>
              <a:rPr sz="1750" spc="10" dirty="0">
                <a:latin typeface="Times New Roman"/>
                <a:cs typeface="Times New Roman"/>
              </a:rPr>
              <a:t>.	</a:t>
            </a:r>
            <a:r>
              <a:rPr sz="1750" i="1" spc="10" dirty="0">
                <a:latin typeface="Times New Roman"/>
                <a:cs typeface="Times New Roman"/>
              </a:rPr>
              <a:t>t </a:t>
            </a:r>
            <a:r>
              <a:rPr sz="1500" spc="37" baseline="44444" dirty="0">
                <a:latin typeface="Times New Roman"/>
                <a:cs typeface="Times New Roman"/>
              </a:rPr>
              <a:t>2 </a:t>
            </a:r>
            <a:r>
              <a:rPr sz="1750" spc="25" dirty="0">
                <a:latin typeface="Symbol"/>
                <a:cs typeface="Symbol"/>
              </a:rPr>
              <a:t></a:t>
            </a:r>
            <a:r>
              <a:rPr sz="1750" spc="-210" dirty="0">
                <a:latin typeface="Times New Roman"/>
                <a:cs typeface="Times New Roman"/>
              </a:rPr>
              <a:t> </a:t>
            </a:r>
            <a:r>
              <a:rPr sz="1750" spc="25" dirty="0">
                <a:latin typeface="Times New Roman"/>
                <a:cs typeface="Times New Roman"/>
              </a:rPr>
              <a:t>2.375</a:t>
            </a:r>
            <a:r>
              <a:rPr sz="1750" i="1" spc="25" dirty="0">
                <a:latin typeface="Times New Roman"/>
                <a:cs typeface="Times New Roman"/>
              </a:rPr>
              <a:t>mm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75308" y="8302812"/>
            <a:ext cx="717550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i="1" spc="20" dirty="0">
                <a:latin typeface="Times New Roman"/>
                <a:cs typeface="Times New Roman"/>
              </a:rPr>
              <a:t>x </a:t>
            </a:r>
            <a:r>
              <a:rPr sz="1750" spc="25" dirty="0">
                <a:latin typeface="Symbol"/>
                <a:cs typeface="Symbol"/>
              </a:rPr>
              <a:t></a:t>
            </a:r>
            <a:r>
              <a:rPr sz="1750" spc="25" dirty="0">
                <a:latin typeface="Times New Roman"/>
                <a:cs typeface="Times New Roman"/>
              </a:rPr>
              <a:t> </a:t>
            </a:r>
            <a:r>
              <a:rPr sz="1750" i="1" spc="55" dirty="0">
                <a:latin typeface="Times New Roman"/>
                <a:cs typeface="Times New Roman"/>
              </a:rPr>
              <a:t>ut</a:t>
            </a:r>
            <a:r>
              <a:rPr sz="1750" i="1" spc="-250" dirty="0">
                <a:latin typeface="Times New Roman"/>
                <a:cs typeface="Times New Roman"/>
              </a:rPr>
              <a:t> </a:t>
            </a:r>
            <a:r>
              <a:rPr sz="1750" spc="25" dirty="0">
                <a:latin typeface="Symbol"/>
                <a:cs typeface="Symbol"/>
              </a:rPr>
              <a:t>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016481" y="1361402"/>
            <a:ext cx="518795" cy="0"/>
          </a:xfrm>
          <a:custGeom>
            <a:avLst/>
            <a:gdLst/>
            <a:ahLst/>
            <a:cxnLst/>
            <a:rect l="l" t="t" r="r" b="b"/>
            <a:pathLst>
              <a:path w="518795">
                <a:moveTo>
                  <a:pt x="0" y="0"/>
                </a:moveTo>
                <a:lnTo>
                  <a:pt x="518228" y="0"/>
                </a:lnTo>
              </a:path>
            </a:pathLst>
          </a:custGeom>
          <a:ln w="85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762271" y="1361402"/>
            <a:ext cx="482600" cy="0"/>
          </a:xfrm>
          <a:custGeom>
            <a:avLst/>
            <a:gdLst/>
            <a:ahLst/>
            <a:cxnLst/>
            <a:rect l="l" t="t" r="r" b="b"/>
            <a:pathLst>
              <a:path w="482600">
                <a:moveTo>
                  <a:pt x="0" y="0"/>
                </a:moveTo>
                <a:lnTo>
                  <a:pt x="482242" y="0"/>
                </a:lnTo>
              </a:path>
            </a:pathLst>
          </a:custGeom>
          <a:ln w="85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163381" y="1538029"/>
            <a:ext cx="60960" cy="1727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i="1" spc="10" dirty="0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199780" y="1056810"/>
            <a:ext cx="13462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30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757588" y="1356385"/>
            <a:ext cx="43815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30" dirty="0">
                <a:latin typeface="Times New Roman"/>
                <a:cs typeface="Times New Roman"/>
              </a:rPr>
              <a:t>u </a:t>
            </a:r>
            <a:r>
              <a:rPr sz="1650" spc="35" dirty="0">
                <a:latin typeface="Symbol"/>
                <a:cs typeface="Symbol"/>
              </a:rPr>
              <a:t></a:t>
            </a:r>
            <a:r>
              <a:rPr sz="1650" spc="-260" dirty="0">
                <a:latin typeface="Times New Roman"/>
                <a:cs typeface="Times New Roman"/>
              </a:rPr>
              <a:t> </a:t>
            </a:r>
            <a:r>
              <a:rPr sz="1650" i="1" spc="25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578019" y="1190770"/>
            <a:ext cx="14541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35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029998" y="1323858"/>
            <a:ext cx="43815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30" dirty="0">
                <a:latin typeface="Times New Roman"/>
                <a:cs typeface="Times New Roman"/>
              </a:rPr>
              <a:t>u </a:t>
            </a:r>
            <a:r>
              <a:rPr sz="1650" spc="35" dirty="0">
                <a:latin typeface="Symbol"/>
                <a:cs typeface="Symbol"/>
              </a:rPr>
              <a:t></a:t>
            </a:r>
            <a:r>
              <a:rPr sz="1650" spc="-260" dirty="0">
                <a:latin typeface="Times New Roman"/>
                <a:cs typeface="Times New Roman"/>
              </a:rPr>
              <a:t> </a:t>
            </a:r>
            <a:r>
              <a:rPr sz="1650" i="1" spc="25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11764" y="1190770"/>
            <a:ext cx="26543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15" dirty="0">
                <a:latin typeface="Times New Roman"/>
                <a:cs typeface="Times New Roman"/>
              </a:rPr>
              <a:t>t</a:t>
            </a:r>
            <a:r>
              <a:rPr sz="1650" i="1" spc="-25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71359" y="1056810"/>
            <a:ext cx="24701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55" dirty="0">
                <a:latin typeface="Times New Roman"/>
                <a:cs typeface="Times New Roman"/>
              </a:rPr>
              <a:t>2</a:t>
            </a:r>
            <a:r>
              <a:rPr sz="1650" i="1" spc="30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021999" y="1505066"/>
            <a:ext cx="507365" cy="4267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4"/>
              </a:spcBef>
              <a:tabLst>
                <a:tab pos="412750" algn="l"/>
              </a:tabLst>
            </a:pPr>
            <a:r>
              <a:rPr sz="950" i="1" u="sng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i</a:t>
            </a:r>
            <a:r>
              <a:rPr sz="950" i="1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950">
              <a:latin typeface="Times New Roman"/>
              <a:cs typeface="Times New Roman"/>
            </a:endParaRPr>
          </a:p>
          <a:p>
            <a:pPr marL="6350" algn="ctr">
              <a:lnSpc>
                <a:spcPct val="100000"/>
              </a:lnSpc>
              <a:spcBef>
                <a:spcPts val="20"/>
              </a:spcBef>
            </a:pPr>
            <a:r>
              <a:rPr sz="1650" spc="30" dirty="0">
                <a:latin typeface="Times New Roman"/>
                <a:cs typeface="Times New Roman"/>
              </a:rPr>
              <a:t>2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841349" y="5453244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>
                <a:moveTo>
                  <a:pt x="0" y="0"/>
                </a:moveTo>
                <a:lnTo>
                  <a:pt x="393268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295490" y="5489748"/>
            <a:ext cx="28575" cy="15875"/>
          </a:xfrm>
          <a:custGeom>
            <a:avLst/>
            <a:gdLst/>
            <a:ahLst/>
            <a:cxnLst/>
            <a:rect l="l" t="t" r="r" b="b"/>
            <a:pathLst>
              <a:path w="28575" h="15875">
                <a:moveTo>
                  <a:pt x="0" y="15271"/>
                </a:moveTo>
                <a:lnTo>
                  <a:pt x="28013" y="0"/>
                </a:lnTo>
              </a:path>
            </a:pathLst>
          </a:custGeom>
          <a:ln w="85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323503" y="5493981"/>
            <a:ext cx="40640" cy="190500"/>
          </a:xfrm>
          <a:custGeom>
            <a:avLst/>
            <a:gdLst/>
            <a:ahLst/>
            <a:cxnLst/>
            <a:rect l="l" t="t" r="r" b="b"/>
            <a:pathLst>
              <a:path w="40639" h="190500">
                <a:moveTo>
                  <a:pt x="0" y="0"/>
                </a:moveTo>
                <a:lnTo>
                  <a:pt x="40049" y="190117"/>
                </a:lnTo>
              </a:path>
            </a:pathLst>
          </a:custGeom>
          <a:ln w="182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367999" y="5171042"/>
            <a:ext cx="53975" cy="513080"/>
          </a:xfrm>
          <a:custGeom>
            <a:avLst/>
            <a:gdLst/>
            <a:ahLst/>
            <a:cxnLst/>
            <a:rect l="l" t="t" r="r" b="b"/>
            <a:pathLst>
              <a:path w="53975" h="513079">
                <a:moveTo>
                  <a:pt x="0" y="513056"/>
                </a:moveTo>
                <a:lnTo>
                  <a:pt x="53387" y="0"/>
                </a:lnTo>
              </a:path>
            </a:pathLst>
          </a:custGeom>
          <a:ln w="8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421387" y="5171042"/>
            <a:ext cx="831850" cy="0"/>
          </a:xfrm>
          <a:custGeom>
            <a:avLst/>
            <a:gdLst/>
            <a:ahLst/>
            <a:cxnLst/>
            <a:rect l="l" t="t" r="r" b="b"/>
            <a:pathLst>
              <a:path w="831850">
                <a:moveTo>
                  <a:pt x="0" y="0"/>
                </a:moveTo>
                <a:lnTo>
                  <a:pt x="831465" y="0"/>
                </a:lnTo>
              </a:path>
            </a:pathLst>
          </a:custGeom>
          <a:ln w="8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948762" y="5448595"/>
            <a:ext cx="184785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i="1" spc="60" dirty="0">
                <a:latin typeface="Times New Roman"/>
                <a:cs typeface="Times New Roman"/>
              </a:rPr>
              <a:t>m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999399" y="5464900"/>
            <a:ext cx="61594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i="1" spc="15" dirty="0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909088" y="5282245"/>
            <a:ext cx="2801620" cy="2787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18795" algn="l"/>
              </a:tabLst>
            </a:pPr>
            <a:r>
              <a:rPr sz="1650" i="1" spc="35" dirty="0">
                <a:latin typeface="Times New Roman"/>
                <a:cs typeface="Times New Roman"/>
              </a:rPr>
              <a:t>v</a:t>
            </a:r>
            <a:r>
              <a:rPr sz="1650" i="1" spc="365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Symbol"/>
                <a:cs typeface="Symbol"/>
              </a:rPr>
              <a:t></a:t>
            </a:r>
            <a:r>
              <a:rPr sz="1650" spc="45" dirty="0">
                <a:latin typeface="Times New Roman"/>
                <a:cs typeface="Times New Roman"/>
              </a:rPr>
              <a:t>	</a:t>
            </a:r>
            <a:r>
              <a:rPr sz="1650" i="1" spc="85" dirty="0">
                <a:latin typeface="Times New Roman"/>
                <a:cs typeface="Times New Roman"/>
              </a:rPr>
              <a:t>u</a:t>
            </a:r>
            <a:r>
              <a:rPr sz="1425" spc="127" baseline="43859" dirty="0">
                <a:latin typeface="Times New Roman"/>
                <a:cs typeface="Times New Roman"/>
              </a:rPr>
              <a:t>2 </a:t>
            </a:r>
            <a:r>
              <a:rPr sz="1650" spc="45" dirty="0">
                <a:latin typeface="Symbol"/>
                <a:cs typeface="Symbol"/>
              </a:rPr>
              <a:t></a:t>
            </a:r>
            <a:r>
              <a:rPr sz="1650" spc="45" dirty="0">
                <a:latin typeface="Times New Roman"/>
                <a:cs typeface="Times New Roman"/>
              </a:rPr>
              <a:t> </a:t>
            </a:r>
            <a:r>
              <a:rPr sz="2475" spc="82" baseline="35353" dirty="0">
                <a:latin typeface="Times New Roman"/>
                <a:cs typeface="Times New Roman"/>
              </a:rPr>
              <a:t>2</a:t>
            </a:r>
            <a:r>
              <a:rPr sz="2475" i="1" spc="82" baseline="35353" dirty="0">
                <a:latin typeface="Times New Roman"/>
                <a:cs typeface="Times New Roman"/>
              </a:rPr>
              <a:t>eV </a:t>
            </a:r>
            <a:r>
              <a:rPr sz="1650" spc="45" dirty="0">
                <a:latin typeface="Symbol"/>
                <a:cs typeface="Symbol"/>
              </a:rPr>
              <a:t></a:t>
            </a:r>
            <a:r>
              <a:rPr sz="1650" spc="45" dirty="0">
                <a:latin typeface="Times New Roman"/>
                <a:cs typeface="Times New Roman"/>
              </a:rPr>
              <a:t> </a:t>
            </a:r>
            <a:r>
              <a:rPr sz="1650" spc="65" dirty="0">
                <a:latin typeface="Times New Roman"/>
                <a:cs typeface="Times New Roman"/>
              </a:rPr>
              <a:t>9.59</a:t>
            </a:r>
            <a:r>
              <a:rPr sz="1650" spc="65" dirty="0">
                <a:latin typeface="Symbol"/>
                <a:cs typeface="Symbol"/>
              </a:rPr>
              <a:t></a:t>
            </a:r>
            <a:r>
              <a:rPr sz="1650" spc="65" dirty="0">
                <a:latin typeface="Times New Roman"/>
                <a:cs typeface="Times New Roman"/>
              </a:rPr>
              <a:t>10</a:t>
            </a:r>
            <a:r>
              <a:rPr sz="1425" spc="97" baseline="43859" dirty="0">
                <a:latin typeface="Times New Roman"/>
                <a:cs typeface="Times New Roman"/>
              </a:rPr>
              <a:t>4 </a:t>
            </a:r>
            <a:r>
              <a:rPr sz="1650" i="1" spc="60" dirty="0">
                <a:latin typeface="Times New Roman"/>
                <a:cs typeface="Times New Roman"/>
              </a:rPr>
              <a:t>m </a:t>
            </a:r>
            <a:r>
              <a:rPr sz="1650" spc="20" dirty="0">
                <a:latin typeface="Times New Roman"/>
                <a:cs typeface="Times New Roman"/>
              </a:rPr>
              <a:t>/</a:t>
            </a:r>
            <a:r>
              <a:rPr sz="1650" spc="-110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s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396722" y="6613962"/>
            <a:ext cx="481965" cy="0"/>
          </a:xfrm>
          <a:custGeom>
            <a:avLst/>
            <a:gdLst/>
            <a:ahLst/>
            <a:cxnLst/>
            <a:rect l="l" t="t" r="r" b="b"/>
            <a:pathLst>
              <a:path w="481964">
                <a:moveTo>
                  <a:pt x="0" y="0"/>
                </a:moveTo>
                <a:lnTo>
                  <a:pt x="481389" y="0"/>
                </a:lnTo>
              </a:path>
            </a:pathLst>
          </a:custGeom>
          <a:ln w="84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796766" y="6793504"/>
            <a:ext cx="622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i="1" spc="20" dirty="0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505270" y="6305970"/>
            <a:ext cx="25082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spc="50" dirty="0">
                <a:latin typeface="Times New Roman"/>
                <a:cs typeface="Times New Roman"/>
              </a:rPr>
              <a:t>2</a:t>
            </a:r>
            <a:r>
              <a:rPr sz="1650" i="1" spc="60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921581" y="6441434"/>
            <a:ext cx="123571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spc="70" dirty="0">
                <a:latin typeface="Symbol"/>
                <a:cs typeface="Symbol"/>
              </a:rPr>
              <a:t></a:t>
            </a:r>
            <a:r>
              <a:rPr sz="1650" spc="-265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Times New Roman"/>
                <a:cs typeface="Times New Roman"/>
              </a:rPr>
              <a:t>6.91</a:t>
            </a:r>
            <a:r>
              <a:rPr sz="1650" spc="40" dirty="0">
                <a:latin typeface="Symbol"/>
                <a:cs typeface="Symbol"/>
              </a:rPr>
              <a:t></a:t>
            </a:r>
            <a:r>
              <a:rPr sz="1650" spc="40" dirty="0">
                <a:latin typeface="Times New Roman"/>
                <a:cs typeface="Times New Roman"/>
              </a:rPr>
              <a:t>10</a:t>
            </a:r>
            <a:r>
              <a:rPr sz="1425" spc="60" baseline="43859" dirty="0">
                <a:latin typeface="Symbol"/>
                <a:cs typeface="Symbol"/>
              </a:rPr>
              <a:t></a:t>
            </a:r>
            <a:r>
              <a:rPr sz="1425" spc="60" baseline="43859" dirty="0">
                <a:latin typeface="Times New Roman"/>
                <a:cs typeface="Times New Roman"/>
              </a:rPr>
              <a:t>10 </a:t>
            </a:r>
            <a:r>
              <a:rPr sz="1650" i="1" spc="50" dirty="0">
                <a:latin typeface="Times New Roman"/>
                <a:cs typeface="Times New Roman"/>
              </a:rPr>
              <a:t>s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391609" y="6609202"/>
            <a:ext cx="441325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i="1" spc="60" dirty="0">
                <a:latin typeface="Times New Roman"/>
                <a:cs typeface="Times New Roman"/>
              </a:rPr>
              <a:t>u</a:t>
            </a:r>
            <a:r>
              <a:rPr sz="1650" i="1" spc="-120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</a:t>
            </a:r>
            <a:r>
              <a:rPr sz="1650" spc="-175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091634" y="6441434"/>
            <a:ext cx="270510" cy="281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650" i="1" spc="35" dirty="0">
                <a:latin typeface="Times New Roman"/>
                <a:cs typeface="Times New Roman"/>
              </a:rPr>
              <a:t>t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838466" y="7919438"/>
            <a:ext cx="182880" cy="0"/>
          </a:xfrm>
          <a:custGeom>
            <a:avLst/>
            <a:gdLst/>
            <a:ahLst/>
            <a:cxnLst/>
            <a:rect l="l" t="t" r="r" b="b"/>
            <a:pathLst>
              <a:path w="182880">
                <a:moveTo>
                  <a:pt x="0" y="0"/>
                </a:moveTo>
                <a:lnTo>
                  <a:pt x="182453" y="0"/>
                </a:lnTo>
              </a:path>
            </a:pathLst>
          </a:custGeom>
          <a:ln w="8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123084" y="7919438"/>
            <a:ext cx="169545" cy="0"/>
          </a:xfrm>
          <a:custGeom>
            <a:avLst/>
            <a:gdLst/>
            <a:ahLst/>
            <a:cxnLst/>
            <a:rect l="l" t="t" r="r" b="b"/>
            <a:pathLst>
              <a:path w="169544">
                <a:moveTo>
                  <a:pt x="0" y="0"/>
                </a:moveTo>
                <a:lnTo>
                  <a:pt x="169096" y="0"/>
                </a:lnTo>
              </a:path>
            </a:pathLst>
          </a:custGeom>
          <a:ln w="8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385722" y="7919438"/>
            <a:ext cx="2357755" cy="0"/>
          </a:xfrm>
          <a:custGeom>
            <a:avLst/>
            <a:gdLst/>
            <a:ahLst/>
            <a:cxnLst/>
            <a:rect l="l" t="t" r="r" b="b"/>
            <a:pathLst>
              <a:path w="2357754">
                <a:moveTo>
                  <a:pt x="0" y="0"/>
                </a:moveTo>
                <a:lnTo>
                  <a:pt x="2357195" y="0"/>
                </a:lnTo>
              </a:path>
            </a:pathLst>
          </a:custGeom>
          <a:ln w="8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1840483" y="7914795"/>
            <a:ext cx="426720" cy="277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3530" algn="l"/>
              </a:tabLst>
            </a:pPr>
            <a:r>
              <a:rPr sz="1650" i="1" spc="55" dirty="0">
                <a:latin typeface="Times New Roman"/>
                <a:cs typeface="Times New Roman"/>
              </a:rPr>
              <a:t>m	</a:t>
            </a:r>
            <a:r>
              <a:rPr sz="1650" i="1" spc="35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29</a:t>
            </a:r>
          </a:p>
        </p:txBody>
      </p:sp>
      <p:sp>
        <p:nvSpPr>
          <p:cNvPr id="46" name="object 46"/>
          <p:cNvSpPr txBox="1"/>
          <p:nvPr/>
        </p:nvSpPr>
        <p:spPr>
          <a:xfrm>
            <a:off x="1869481" y="7615773"/>
            <a:ext cx="394970" cy="277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7650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e	</a:t>
            </a:r>
            <a:r>
              <a:rPr sz="1650" i="1" spc="45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594366" y="7743141"/>
            <a:ext cx="89535" cy="1727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25" dirty="0">
                <a:latin typeface="Times New Roman"/>
                <a:cs typeface="Times New Roman"/>
              </a:rPr>
              <a:t>6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084308" y="7743141"/>
            <a:ext cx="89535" cy="1727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25" dirty="0">
                <a:latin typeface="Times New Roman"/>
                <a:cs typeface="Times New Roman"/>
              </a:rPr>
              <a:t>6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786583" y="7749333"/>
            <a:ext cx="1303020" cy="277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-80" dirty="0">
                <a:latin typeface="Times New Roman"/>
                <a:cs typeface="Times New Roman"/>
              </a:rPr>
              <a:t> </a:t>
            </a:r>
            <a:r>
              <a:rPr sz="1650" spc="25" dirty="0">
                <a:latin typeface="Times New Roman"/>
                <a:cs typeface="Times New Roman"/>
              </a:rPr>
              <a:t>7.5</a:t>
            </a:r>
            <a:r>
              <a:rPr sz="1650" spc="-270" dirty="0">
                <a:latin typeface="Times New Roman"/>
                <a:cs typeface="Times New Roman"/>
              </a:rPr>
              <a:t> </a:t>
            </a:r>
            <a:r>
              <a:rPr sz="1650" spc="80" dirty="0">
                <a:latin typeface="Symbol"/>
                <a:cs typeface="Symbol"/>
              </a:rPr>
              <a:t></a:t>
            </a:r>
            <a:r>
              <a:rPr sz="1650" spc="80" dirty="0">
                <a:latin typeface="Times New Roman"/>
                <a:cs typeface="Times New Roman"/>
              </a:rPr>
              <a:t>10</a:t>
            </a:r>
            <a:r>
              <a:rPr sz="1650" spc="204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m</a:t>
            </a:r>
            <a:r>
              <a:rPr sz="1650" i="1" spc="-160" dirty="0">
                <a:latin typeface="Times New Roman"/>
                <a:cs typeface="Times New Roman"/>
              </a:rPr>
              <a:t> </a:t>
            </a:r>
            <a:r>
              <a:rPr sz="1650" spc="20" dirty="0">
                <a:latin typeface="Times New Roman"/>
                <a:cs typeface="Times New Roman"/>
              </a:rPr>
              <a:t>/</a:t>
            </a:r>
            <a:r>
              <a:rPr sz="1650" spc="-90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s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233908" y="7914795"/>
            <a:ext cx="521334" cy="277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50" spc="35" dirty="0">
                <a:latin typeface="Times New Roman"/>
                <a:cs typeface="Times New Roman"/>
              </a:rPr>
              <a:t>4</a:t>
            </a:r>
            <a:r>
              <a:rPr sz="1650" spc="-295" dirty="0">
                <a:latin typeface="Times New Roman"/>
                <a:cs typeface="Times New Roman"/>
              </a:rPr>
              <a:t> </a:t>
            </a:r>
            <a:r>
              <a:rPr sz="1650" spc="100" dirty="0">
                <a:latin typeface="Symbol"/>
                <a:cs typeface="Symbol"/>
              </a:rPr>
              <a:t></a:t>
            </a:r>
            <a:r>
              <a:rPr sz="1650" spc="100" dirty="0">
                <a:latin typeface="Times New Roman"/>
                <a:cs typeface="Times New Roman"/>
              </a:rPr>
              <a:t>10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192256" y="7749333"/>
            <a:ext cx="2160270" cy="277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3440" algn="l"/>
                <a:tab pos="1132205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v 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-130" dirty="0">
                <a:latin typeface="Times New Roman"/>
                <a:cs typeface="Times New Roman"/>
              </a:rPr>
              <a:t> </a:t>
            </a:r>
            <a:r>
              <a:rPr sz="1650" i="1" spc="35" dirty="0">
                <a:latin typeface="Times New Roman"/>
                <a:cs typeface="Times New Roman"/>
              </a:rPr>
              <a:t>u</a:t>
            </a:r>
            <a:r>
              <a:rPr sz="1650" i="1" spc="-45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</a:t>
            </a:r>
            <a:r>
              <a:rPr sz="1650" spc="40" dirty="0">
                <a:latin typeface="Times New Roman"/>
                <a:cs typeface="Times New Roman"/>
              </a:rPr>
              <a:t>	</a:t>
            </a:r>
            <a:r>
              <a:rPr sz="1650" spc="15" dirty="0">
                <a:latin typeface="Times New Roman"/>
                <a:cs typeface="Times New Roman"/>
              </a:rPr>
              <a:t>.	</a:t>
            </a:r>
            <a:r>
              <a:rPr sz="1650" i="1" spc="20" dirty="0">
                <a:latin typeface="Times New Roman"/>
                <a:cs typeface="Times New Roman"/>
              </a:rPr>
              <a:t>t 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40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Times New Roman"/>
                <a:cs typeface="Times New Roman"/>
              </a:rPr>
              <a:t>2 </a:t>
            </a:r>
            <a:r>
              <a:rPr sz="1650" spc="80" dirty="0">
                <a:latin typeface="Symbol"/>
                <a:cs typeface="Symbol"/>
              </a:rPr>
              <a:t></a:t>
            </a:r>
            <a:r>
              <a:rPr sz="1650" spc="80" dirty="0">
                <a:latin typeface="Times New Roman"/>
                <a:cs typeface="Times New Roman"/>
              </a:rPr>
              <a:t>10</a:t>
            </a:r>
            <a:r>
              <a:rPr sz="1650" spc="110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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718904" y="7908176"/>
            <a:ext cx="166370" cy="1727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80" dirty="0">
                <a:latin typeface="Symbol"/>
                <a:cs typeface="Symbol"/>
              </a:rPr>
              <a:t></a:t>
            </a:r>
            <a:r>
              <a:rPr sz="950" spc="25" dirty="0">
                <a:latin typeface="Times New Roman"/>
                <a:cs typeface="Times New Roman"/>
              </a:rPr>
              <a:t>3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363960" y="7615773"/>
            <a:ext cx="2363470" cy="277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50" spc="50" dirty="0">
                <a:latin typeface="Times New Roman"/>
                <a:cs typeface="Times New Roman"/>
              </a:rPr>
              <a:t>1.76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11</a:t>
            </a:r>
            <a:r>
              <a:rPr sz="1425" spc="7" baseline="43859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</a:t>
            </a:r>
            <a:r>
              <a:rPr sz="1650" spc="-175" dirty="0">
                <a:latin typeface="Times New Roman"/>
                <a:cs typeface="Times New Roman"/>
              </a:rPr>
              <a:t> </a:t>
            </a:r>
            <a:r>
              <a:rPr sz="1650" spc="80" dirty="0">
                <a:latin typeface="Times New Roman"/>
                <a:cs typeface="Times New Roman"/>
              </a:rPr>
              <a:t>250</a:t>
            </a:r>
            <a:r>
              <a:rPr sz="1650" spc="80" dirty="0">
                <a:latin typeface="Symbol"/>
                <a:cs typeface="Symbol"/>
              </a:rPr>
              <a:t></a:t>
            </a:r>
            <a:r>
              <a:rPr sz="1650" spc="-200" dirty="0">
                <a:latin typeface="Times New Roman"/>
                <a:cs typeface="Times New Roman"/>
              </a:rPr>
              <a:t> </a:t>
            </a:r>
            <a:r>
              <a:rPr sz="1650" spc="25" dirty="0">
                <a:latin typeface="Times New Roman"/>
                <a:cs typeface="Times New Roman"/>
              </a:rPr>
              <a:t>0.5</a:t>
            </a:r>
            <a:r>
              <a:rPr sz="1650" spc="-270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Symbol"/>
                <a:cs typeface="Symbol"/>
              </a:rPr>
              <a:t></a:t>
            </a:r>
            <a:r>
              <a:rPr sz="1425" spc="75" baseline="43859" dirty="0">
                <a:latin typeface="Times New Roman"/>
                <a:cs typeface="Times New Roman"/>
              </a:rPr>
              <a:t>9</a:t>
            </a:r>
            <a:endParaRPr sz="1425" baseline="43859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29080" y="426211"/>
            <a:ext cx="5304155" cy="3072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00"/>
              </a:spcBef>
              <a:tabLst>
                <a:tab pos="3377565" algn="l"/>
              </a:tabLst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2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	Dr. Ghusoon Mohsin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Example</a:t>
            </a:r>
            <a:endParaRPr sz="1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315"/>
              </a:spcBef>
            </a:pPr>
            <a:r>
              <a:rPr sz="1400" spc="-5" dirty="0">
                <a:latin typeface="Times New Roman"/>
                <a:cs typeface="Times New Roman"/>
              </a:rPr>
              <a:t>Two  </a:t>
            </a:r>
            <a:r>
              <a:rPr sz="1400" dirty="0">
                <a:latin typeface="Times New Roman"/>
                <a:cs typeface="Times New Roman"/>
              </a:rPr>
              <a:t>parallel plates are spaced 4  </a:t>
            </a:r>
            <a:r>
              <a:rPr sz="1400" spc="-10" dirty="0">
                <a:latin typeface="Times New Roman"/>
                <a:cs typeface="Times New Roman"/>
              </a:rPr>
              <a:t>mm  </a:t>
            </a:r>
            <a:r>
              <a:rPr sz="1400" dirty="0">
                <a:latin typeface="Times New Roman"/>
                <a:cs typeface="Times New Roman"/>
              </a:rPr>
              <a:t>in  </a:t>
            </a:r>
            <a:r>
              <a:rPr sz="1400" spc="-5" dirty="0">
                <a:latin typeface="Times New Roman"/>
                <a:cs typeface="Times New Roman"/>
              </a:rPr>
              <a:t>vacuum. An  </a:t>
            </a:r>
            <a:r>
              <a:rPr sz="1400" dirty="0">
                <a:latin typeface="Times New Roman"/>
                <a:cs typeface="Times New Roman"/>
              </a:rPr>
              <a:t>alternating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square</a:t>
            </a:r>
            <a:endParaRPr sz="1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720"/>
              </a:spcBef>
            </a:pPr>
            <a:r>
              <a:rPr sz="1400" dirty="0">
                <a:latin typeface="Times New Roman"/>
                <a:cs typeface="Times New Roman"/>
              </a:rPr>
              <a:t>wave  of  voltage having  </a:t>
            </a:r>
            <a:r>
              <a:rPr sz="1400" spc="-5" dirty="0">
                <a:latin typeface="Times New Roman"/>
                <a:cs typeface="Times New Roman"/>
              </a:rPr>
              <a:t>amplitude </a:t>
            </a:r>
            <a:r>
              <a:rPr sz="1400" dirty="0">
                <a:latin typeface="Times New Roman"/>
                <a:cs typeface="Times New Roman"/>
              </a:rPr>
              <a:t>of  0.5  V  and frequency 100 </a:t>
            </a:r>
            <a:r>
              <a:rPr sz="1400" spc="-5" dirty="0">
                <a:latin typeface="Times New Roman"/>
                <a:cs typeface="Times New Roman"/>
              </a:rPr>
              <a:t>MHz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is</a:t>
            </a:r>
            <a:endParaRPr sz="1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600"/>
              </a:lnSpc>
              <a:spcBef>
                <a:spcPts val="10"/>
              </a:spcBef>
            </a:pPr>
            <a:r>
              <a:rPr sz="1400" dirty="0">
                <a:latin typeface="Times New Roman"/>
                <a:cs typeface="Times New Roman"/>
              </a:rPr>
              <a:t>applied across the two plates. </a:t>
            </a:r>
            <a:r>
              <a:rPr sz="1400" spc="-5" dirty="0">
                <a:latin typeface="Times New Roman"/>
                <a:cs typeface="Times New Roman"/>
              </a:rPr>
              <a:t>An </a:t>
            </a:r>
            <a:r>
              <a:rPr sz="1400" dirty="0">
                <a:latin typeface="Times New Roman"/>
                <a:cs typeface="Times New Roman"/>
              </a:rPr>
              <a:t>electron is at rest at the negative plate at  the instant </a:t>
            </a:r>
            <a:r>
              <a:rPr sz="1400" spc="-5" dirty="0">
                <a:latin typeface="Times New Roman"/>
                <a:cs typeface="Times New Roman"/>
              </a:rPr>
              <a:t>when </a:t>
            </a:r>
            <a:r>
              <a:rPr sz="1400" dirty="0">
                <a:latin typeface="Times New Roman"/>
                <a:cs typeface="Times New Roman"/>
              </a:rPr>
              <a:t>the voltage is zero and is increasing in the </a:t>
            </a:r>
            <a:r>
              <a:rPr sz="1400" spc="-5" dirty="0">
                <a:latin typeface="Times New Roman"/>
                <a:cs typeface="Times New Roman"/>
              </a:rPr>
              <a:t>positive  </a:t>
            </a:r>
            <a:r>
              <a:rPr sz="1400" dirty="0">
                <a:latin typeface="Times New Roman"/>
                <a:cs typeface="Times New Roman"/>
              </a:rPr>
              <a:t>direction. Calculate the velocity and position of the electron at 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the end of</a:t>
            </a:r>
            <a:endParaRPr sz="1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730"/>
              </a:spcBef>
            </a:pPr>
            <a:r>
              <a:rPr sz="1400" dirty="0">
                <a:latin typeface="Times New Roman"/>
                <a:cs typeface="Times New Roman"/>
              </a:rPr>
              <a:t>(a) positive half-cycle (b) negative half-cycle (c) </a:t>
            </a:r>
            <a:r>
              <a:rPr sz="1400" spc="-5" dirty="0">
                <a:latin typeface="Times New Roman"/>
                <a:cs typeface="Times New Roman"/>
              </a:rPr>
              <a:t>when amplitude </a:t>
            </a:r>
            <a:r>
              <a:rPr sz="1400" dirty="0">
                <a:latin typeface="Times New Roman"/>
                <a:cs typeface="Times New Roman"/>
              </a:rPr>
              <a:t>is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10V.</a:t>
            </a:r>
            <a:endParaRPr sz="1400">
              <a:latin typeface="Times New Roman"/>
              <a:cs typeface="Times New Roman"/>
            </a:endParaRPr>
          </a:p>
          <a:p>
            <a:pPr marL="415925">
              <a:lnSpc>
                <a:spcPct val="100000"/>
              </a:lnSpc>
              <a:spcBef>
                <a:spcPts val="1095"/>
              </a:spcBef>
            </a:pP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Solution</a:t>
            </a:r>
            <a:endParaRPr sz="1400">
              <a:latin typeface="Times New Roman"/>
              <a:cs typeface="Times New Roman"/>
            </a:endParaRPr>
          </a:p>
          <a:p>
            <a:pPr marL="62865" algn="just">
              <a:lnSpc>
                <a:spcPct val="100000"/>
              </a:lnSpc>
              <a:spcBef>
                <a:spcPts val="275"/>
              </a:spcBef>
            </a:pPr>
            <a:r>
              <a:rPr sz="1400" i="1" dirty="0">
                <a:latin typeface="Times New Roman"/>
                <a:cs typeface="Times New Roman"/>
              </a:rPr>
              <a:t>(a)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29080" y="4433442"/>
            <a:ext cx="2883535" cy="829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Half time-period=</a:t>
            </a:r>
            <a:r>
              <a:rPr sz="1400" i="1" spc="-5" dirty="0">
                <a:latin typeface="Times New Roman"/>
                <a:cs typeface="Times New Roman"/>
              </a:rPr>
              <a:t>T/2</a:t>
            </a:r>
            <a:r>
              <a:rPr sz="1400" spc="-5" dirty="0">
                <a:latin typeface="Times New Roman"/>
                <a:cs typeface="Times New Roman"/>
              </a:rPr>
              <a:t>=0.5×10</a:t>
            </a:r>
            <a:r>
              <a:rPr sz="1350" spc="-7" baseline="30864" dirty="0">
                <a:latin typeface="Times New Roman"/>
                <a:cs typeface="Times New Roman"/>
              </a:rPr>
              <a:t>-8</a:t>
            </a:r>
            <a:r>
              <a:rPr sz="1400" i="1" spc="-5" dirty="0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sz="1400" spc="-5" dirty="0">
                <a:latin typeface="Times New Roman"/>
                <a:cs typeface="Times New Roman"/>
              </a:rPr>
              <a:t>with zero initial velocity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electron,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79372" y="5881496"/>
            <a:ext cx="51339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400" spc="-5" dirty="0">
                <a:latin typeface="Times New Roman"/>
                <a:cs typeface="Times New Roman"/>
              </a:rPr>
              <a:t>b) During the negative half-cycle,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electron will experience </a:t>
            </a:r>
            <a:r>
              <a:rPr sz="1400" spc="-10" dirty="0">
                <a:latin typeface="Times New Roman"/>
                <a:cs typeface="Times New Roman"/>
              </a:rPr>
              <a:t>an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equal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79372" y="6697446"/>
            <a:ext cx="5083810" cy="638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3600"/>
              </a:lnSpc>
              <a:spcBef>
                <a:spcPts val="95"/>
              </a:spcBef>
            </a:pPr>
            <a:r>
              <a:rPr sz="1400" spc="-5" dirty="0">
                <a:latin typeface="Times New Roman"/>
                <a:cs typeface="Times New Roman"/>
              </a:rPr>
              <a:t>retardation in the opposite direction and will </a:t>
            </a:r>
            <a:r>
              <a:rPr sz="1400" spc="-10" dirty="0">
                <a:latin typeface="Times New Roman"/>
                <a:cs typeface="Times New Roman"/>
              </a:rPr>
              <a:t>come </a:t>
            </a:r>
            <a:r>
              <a:rPr sz="1400" dirty="0">
                <a:latin typeface="Times New Roman"/>
                <a:cs typeface="Times New Roman"/>
              </a:rPr>
              <a:t>back </a:t>
            </a:r>
            <a:r>
              <a:rPr sz="1400" spc="-5" dirty="0">
                <a:latin typeface="Times New Roman"/>
                <a:cs typeface="Times New Roman"/>
              </a:rPr>
              <a:t>to the negative  plate </a:t>
            </a:r>
            <a:r>
              <a:rPr sz="1400" spc="-10" dirty="0">
                <a:latin typeface="Times New Roman"/>
                <a:cs typeface="Times New Roman"/>
              </a:rPr>
              <a:t>with </a:t>
            </a:r>
            <a:r>
              <a:rPr sz="1400" spc="-5" dirty="0">
                <a:latin typeface="Times New Roman"/>
                <a:cs typeface="Times New Roman"/>
              </a:rPr>
              <a:t>zero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velocity</a:t>
            </a:r>
            <a:r>
              <a:rPr sz="1200" spc="-5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9080" y="8533638"/>
            <a:ext cx="5106035" cy="1256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865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(c ) </a:t>
            </a:r>
            <a:r>
              <a:rPr sz="1400" spc="-5" dirty="0">
                <a:latin typeface="Times New Roman"/>
                <a:cs typeface="Times New Roman"/>
              </a:rPr>
              <a:t>When Voltage Amplitude </a:t>
            </a:r>
            <a:r>
              <a:rPr sz="1400" dirty="0">
                <a:latin typeface="Times New Roman"/>
                <a:cs typeface="Times New Roman"/>
              </a:rPr>
              <a:t>is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10V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143600"/>
              </a:lnSpc>
              <a:spcBef>
                <a:spcPts val="300"/>
              </a:spcBef>
            </a:pPr>
            <a:r>
              <a:rPr sz="1400" spc="-5" dirty="0">
                <a:latin typeface="Times New Roman"/>
                <a:cs typeface="Times New Roman"/>
              </a:rPr>
              <a:t>This distance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10" dirty="0">
                <a:latin typeface="Times New Roman"/>
                <a:cs typeface="Times New Roman"/>
              </a:rPr>
              <a:t>more </a:t>
            </a:r>
            <a:r>
              <a:rPr sz="1400" spc="-5" dirty="0">
                <a:latin typeface="Times New Roman"/>
                <a:cs typeface="Times New Roman"/>
              </a:rPr>
              <a:t>than the plate separation. Hence, </a:t>
            </a:r>
            <a:r>
              <a:rPr sz="1400" spc="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electron </a:t>
            </a:r>
            <a:r>
              <a:rPr sz="1400" spc="-10" dirty="0">
                <a:latin typeface="Times New Roman"/>
                <a:cs typeface="Times New Roman"/>
              </a:rPr>
              <a:t>will  </a:t>
            </a:r>
            <a:r>
              <a:rPr sz="1400" dirty="0">
                <a:latin typeface="Times New Roman"/>
                <a:cs typeface="Times New Roman"/>
              </a:rPr>
              <a:t>be </a:t>
            </a:r>
            <a:r>
              <a:rPr sz="1400" spc="-10" dirty="0">
                <a:latin typeface="Times New Roman"/>
                <a:cs typeface="Times New Roman"/>
              </a:rPr>
              <a:t>absorbed </a:t>
            </a:r>
            <a:r>
              <a:rPr sz="1400" dirty="0">
                <a:latin typeface="Times New Roman"/>
                <a:cs typeface="Times New Roman"/>
              </a:rPr>
              <a:t>by the </a:t>
            </a:r>
            <a:r>
              <a:rPr sz="1400" spc="-5" dirty="0">
                <a:latin typeface="Times New Roman"/>
                <a:cs typeface="Times New Roman"/>
              </a:rPr>
              <a:t>positive plate and </a:t>
            </a:r>
            <a:r>
              <a:rPr sz="1400" spc="-10" dirty="0">
                <a:latin typeface="Times New Roman"/>
                <a:cs typeface="Times New Roman"/>
              </a:rPr>
              <a:t>will </a:t>
            </a:r>
            <a:r>
              <a:rPr sz="1400" dirty="0">
                <a:latin typeface="Times New Roman"/>
                <a:cs typeface="Times New Roman"/>
              </a:rPr>
              <a:t>be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lost.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Example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970020" y="3027425"/>
            <a:ext cx="2447925" cy="15144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02353" y="3850888"/>
            <a:ext cx="175895" cy="0"/>
          </a:xfrm>
          <a:custGeom>
            <a:avLst/>
            <a:gdLst/>
            <a:ahLst/>
            <a:cxnLst/>
            <a:rect l="l" t="t" r="r" b="b"/>
            <a:pathLst>
              <a:path w="175894">
                <a:moveTo>
                  <a:pt x="0" y="0"/>
                </a:moveTo>
                <a:lnTo>
                  <a:pt x="175681" y="0"/>
                </a:lnTo>
              </a:path>
            </a:pathLst>
          </a:custGeom>
          <a:ln w="84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06205" y="3850888"/>
            <a:ext cx="767080" cy="0"/>
          </a:xfrm>
          <a:custGeom>
            <a:avLst/>
            <a:gdLst/>
            <a:ahLst/>
            <a:cxnLst/>
            <a:rect l="l" t="t" r="r" b="b"/>
            <a:pathLst>
              <a:path w="767080">
                <a:moveTo>
                  <a:pt x="0" y="0"/>
                </a:moveTo>
                <a:lnTo>
                  <a:pt x="766779" y="0"/>
                </a:lnTo>
              </a:path>
            </a:pathLst>
          </a:custGeom>
          <a:ln w="84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745250" y="3845724"/>
            <a:ext cx="1113790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51155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f	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80" dirty="0">
                <a:latin typeface="Times New Roman"/>
                <a:cs typeface="Times New Roman"/>
              </a:rPr>
              <a:t>0</a:t>
            </a:r>
            <a:r>
              <a:rPr sz="1650" spc="95" dirty="0">
                <a:latin typeface="Times New Roman"/>
                <a:cs typeface="Times New Roman"/>
              </a:rPr>
              <a:t>0</a:t>
            </a:r>
            <a:r>
              <a:rPr sz="1650" spc="55" dirty="0">
                <a:latin typeface="Times New Roman"/>
                <a:cs typeface="Times New Roman"/>
              </a:rPr>
              <a:t>*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-15" dirty="0">
                <a:latin typeface="Times New Roman"/>
                <a:cs typeface="Times New Roman"/>
              </a:rPr>
              <a:t>0</a:t>
            </a:r>
            <a:r>
              <a:rPr sz="1425" spc="52" baseline="43859" dirty="0">
                <a:latin typeface="Times New Roman"/>
                <a:cs typeface="Times New Roman"/>
              </a:rPr>
              <a:t>6</a:t>
            </a:r>
            <a:endParaRPr sz="1425" baseline="43859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23078" y="3543292"/>
            <a:ext cx="137795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spc="55" dirty="0">
                <a:latin typeface="Times New Roman"/>
                <a:cs typeface="Times New Roman"/>
              </a:rPr>
              <a:t>1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16316" y="3678539"/>
            <a:ext cx="643890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spc="65" dirty="0">
                <a:latin typeface="Symbol"/>
                <a:cs typeface="Symbol"/>
              </a:rPr>
              <a:t></a:t>
            </a:r>
            <a:r>
              <a:rPr sz="1650" spc="-275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Times New Roman"/>
                <a:cs typeface="Times New Roman"/>
              </a:rPr>
              <a:t>10</a:t>
            </a:r>
            <a:r>
              <a:rPr sz="1425" spc="67" baseline="43859" dirty="0">
                <a:latin typeface="Symbol"/>
                <a:cs typeface="Symbol"/>
              </a:rPr>
              <a:t></a:t>
            </a:r>
            <a:r>
              <a:rPr sz="1425" spc="67" baseline="43859" dirty="0">
                <a:latin typeface="Times New Roman"/>
                <a:cs typeface="Times New Roman"/>
              </a:rPr>
              <a:t>8</a:t>
            </a:r>
            <a:r>
              <a:rPr sz="1425" spc="-135" baseline="43859" dirty="0">
                <a:latin typeface="Times New Roman"/>
                <a:cs typeface="Times New Roman"/>
              </a:rPr>
              <a:t> </a:t>
            </a:r>
            <a:r>
              <a:rPr sz="1650" i="1" spc="45" dirty="0">
                <a:latin typeface="Times New Roman"/>
                <a:cs typeface="Times New Roman"/>
              </a:rPr>
              <a:t>s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22272" y="3678539"/>
            <a:ext cx="748030" cy="2806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50" i="1" spc="65" dirty="0">
                <a:latin typeface="Times New Roman"/>
                <a:cs typeface="Times New Roman"/>
              </a:rPr>
              <a:t>T </a:t>
            </a:r>
            <a:r>
              <a:rPr sz="1650" spc="65" dirty="0">
                <a:latin typeface="Symbol"/>
                <a:cs typeface="Symbol"/>
              </a:rPr>
              <a:t></a:t>
            </a:r>
            <a:r>
              <a:rPr sz="1650" spc="65" dirty="0">
                <a:latin typeface="Times New Roman"/>
                <a:cs typeface="Times New Roman"/>
              </a:rPr>
              <a:t> </a:t>
            </a:r>
            <a:r>
              <a:rPr sz="2475" spc="82" baseline="35353" dirty="0">
                <a:latin typeface="Times New Roman"/>
                <a:cs typeface="Times New Roman"/>
              </a:rPr>
              <a:t>1</a:t>
            </a:r>
            <a:r>
              <a:rPr sz="2475" spc="622" baseline="35353" dirty="0">
                <a:latin typeface="Times New Roman"/>
                <a:cs typeface="Times New Roman"/>
              </a:rPr>
              <a:t> </a:t>
            </a:r>
            <a:r>
              <a:rPr sz="1650" spc="65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678644" y="5571501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>
                <a:moveTo>
                  <a:pt x="0" y="0"/>
                </a:moveTo>
                <a:lnTo>
                  <a:pt x="294608" y="0"/>
                </a:lnTo>
              </a:path>
            </a:pathLst>
          </a:custGeom>
          <a:ln w="85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075319" y="5571501"/>
            <a:ext cx="170180" cy="0"/>
          </a:xfrm>
          <a:custGeom>
            <a:avLst/>
            <a:gdLst/>
            <a:ahLst/>
            <a:cxnLst/>
            <a:rect l="l" t="t" r="r" b="b"/>
            <a:pathLst>
              <a:path w="170180">
                <a:moveTo>
                  <a:pt x="0" y="0"/>
                </a:moveTo>
                <a:lnTo>
                  <a:pt x="169801" y="0"/>
                </a:lnTo>
              </a:path>
            </a:pathLst>
          </a:custGeom>
          <a:ln w="85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660517" y="5571501"/>
            <a:ext cx="880110" cy="0"/>
          </a:xfrm>
          <a:custGeom>
            <a:avLst/>
            <a:gdLst/>
            <a:ahLst/>
            <a:cxnLst/>
            <a:rect l="l" t="t" r="r" b="b"/>
            <a:pathLst>
              <a:path w="880110">
                <a:moveTo>
                  <a:pt x="0" y="0"/>
                </a:moveTo>
                <a:lnTo>
                  <a:pt x="879879" y="0"/>
                </a:lnTo>
              </a:path>
            </a:pathLst>
          </a:custGeom>
          <a:ln w="85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83127" y="5571501"/>
            <a:ext cx="664845" cy="0"/>
          </a:xfrm>
          <a:custGeom>
            <a:avLst/>
            <a:gdLst/>
            <a:ahLst/>
            <a:cxnLst/>
            <a:rect l="l" t="t" r="r" b="b"/>
            <a:pathLst>
              <a:path w="664845">
                <a:moveTo>
                  <a:pt x="0" y="0"/>
                </a:moveTo>
                <a:lnTo>
                  <a:pt x="664504" y="0"/>
                </a:lnTo>
              </a:path>
            </a:pathLst>
          </a:custGeom>
          <a:ln w="85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345187" y="5395385"/>
            <a:ext cx="89535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25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270963" y="5401571"/>
            <a:ext cx="2078355" cy="276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8365" algn="l"/>
                <a:tab pos="1099185" algn="l"/>
              </a:tabLst>
            </a:pPr>
            <a:r>
              <a:rPr sz="1650" spc="70" dirty="0">
                <a:latin typeface="Times New Roman"/>
                <a:cs typeface="Times New Roman"/>
              </a:rPr>
              <a:t>(0.5</a:t>
            </a:r>
            <a:r>
              <a:rPr sz="1650" spc="70" dirty="0">
                <a:latin typeface="Symbol"/>
                <a:cs typeface="Symbol"/>
              </a:rPr>
              <a:t></a:t>
            </a:r>
            <a:r>
              <a:rPr sz="1650" spc="70" dirty="0">
                <a:latin typeface="Times New Roman"/>
                <a:cs typeface="Times New Roman"/>
              </a:rPr>
              <a:t>10	</a:t>
            </a:r>
            <a:r>
              <a:rPr sz="1650" spc="25" dirty="0">
                <a:latin typeface="Times New Roman"/>
                <a:cs typeface="Times New Roman"/>
              </a:rPr>
              <a:t>)	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-120" dirty="0">
                <a:latin typeface="Times New Roman"/>
                <a:cs typeface="Times New Roman"/>
              </a:rPr>
              <a:t> </a:t>
            </a:r>
            <a:r>
              <a:rPr sz="1650" spc="25" dirty="0">
                <a:latin typeface="Times New Roman"/>
                <a:cs typeface="Times New Roman"/>
              </a:rPr>
              <a:t>0.275</a:t>
            </a:r>
            <a:r>
              <a:rPr sz="1650" i="1" spc="25" dirty="0">
                <a:latin typeface="Times New Roman"/>
                <a:cs typeface="Times New Roman"/>
              </a:rPr>
              <a:t>mm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80646" y="5566850"/>
            <a:ext cx="2425065" cy="276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5925" algn="l"/>
                <a:tab pos="1368425" algn="l"/>
                <a:tab pos="1917064" algn="l"/>
              </a:tabLst>
            </a:pPr>
            <a:r>
              <a:rPr sz="1650" spc="55" dirty="0">
                <a:latin typeface="Times New Roman"/>
                <a:cs typeface="Times New Roman"/>
              </a:rPr>
              <a:t>2</a:t>
            </a:r>
            <a:r>
              <a:rPr sz="1650" i="1" spc="55" dirty="0">
                <a:latin typeface="Times New Roman"/>
                <a:cs typeface="Times New Roman"/>
              </a:rPr>
              <a:t>m	</a:t>
            </a:r>
            <a:r>
              <a:rPr sz="1650" i="1" spc="35" dirty="0">
                <a:latin typeface="Times New Roman"/>
                <a:cs typeface="Times New Roman"/>
              </a:rPr>
              <a:t>d	</a:t>
            </a:r>
            <a:r>
              <a:rPr sz="1650" spc="35" dirty="0">
                <a:latin typeface="Times New Roman"/>
                <a:cs typeface="Times New Roman"/>
              </a:rPr>
              <a:t>2	4</a:t>
            </a:r>
            <a:r>
              <a:rPr sz="1650" spc="-290" dirty="0">
                <a:latin typeface="Times New Roman"/>
                <a:cs typeface="Times New Roman"/>
              </a:rPr>
              <a:t> </a:t>
            </a:r>
            <a:r>
              <a:rPr sz="1650" spc="95" dirty="0">
                <a:latin typeface="Symbol"/>
                <a:cs typeface="Symbol"/>
              </a:rPr>
              <a:t></a:t>
            </a:r>
            <a:r>
              <a:rPr sz="1650" spc="95" dirty="0">
                <a:latin typeface="Times New Roman"/>
                <a:cs typeface="Times New Roman"/>
              </a:rPr>
              <a:t>10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765330" y="5268158"/>
            <a:ext cx="2303780" cy="276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4800" algn="l"/>
                <a:tab pos="885190" algn="l"/>
                <a:tab pos="2017395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e	</a:t>
            </a:r>
            <a:r>
              <a:rPr sz="1650" i="1" spc="45" dirty="0">
                <a:latin typeface="Times New Roman"/>
                <a:cs typeface="Times New Roman"/>
              </a:rPr>
              <a:t>V	</a:t>
            </a:r>
            <a:r>
              <a:rPr sz="1650" spc="20" dirty="0">
                <a:latin typeface="Times New Roman"/>
                <a:cs typeface="Times New Roman"/>
              </a:rPr>
              <a:t>1.</a:t>
            </a:r>
            <a:r>
              <a:rPr sz="1650" spc="90" dirty="0">
                <a:latin typeface="Times New Roman"/>
                <a:cs typeface="Times New Roman"/>
              </a:rPr>
              <a:t>7</a:t>
            </a:r>
            <a:r>
              <a:rPr sz="1650" spc="155" dirty="0">
                <a:latin typeface="Times New Roman"/>
                <a:cs typeface="Times New Roman"/>
              </a:rPr>
              <a:t>6</a:t>
            </a:r>
            <a:r>
              <a:rPr sz="1650" spc="105" dirty="0">
                <a:latin typeface="Symbol"/>
                <a:cs typeface="Symbol"/>
              </a:rPr>
              <a:t>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-105" dirty="0">
                <a:latin typeface="Times New Roman"/>
                <a:cs typeface="Times New Roman"/>
              </a:rPr>
              <a:t>0</a:t>
            </a:r>
            <a:r>
              <a:rPr sz="1425" spc="44" baseline="43859" dirty="0">
                <a:latin typeface="Times New Roman"/>
                <a:cs typeface="Times New Roman"/>
              </a:rPr>
              <a:t>1</a:t>
            </a:r>
            <a:r>
              <a:rPr sz="1425" spc="37" baseline="43859" dirty="0">
                <a:latin typeface="Times New Roman"/>
                <a:cs typeface="Times New Roman"/>
              </a:rPr>
              <a:t>1</a:t>
            </a:r>
            <a:r>
              <a:rPr sz="1425" baseline="43859" dirty="0">
                <a:latin typeface="Times New Roman"/>
                <a:cs typeface="Times New Roman"/>
              </a:rPr>
              <a:t>	</a:t>
            </a:r>
            <a:r>
              <a:rPr sz="1650" spc="20" dirty="0">
                <a:latin typeface="Times New Roman"/>
                <a:cs typeface="Times New Roman"/>
              </a:rPr>
              <a:t>0.</a:t>
            </a:r>
            <a:r>
              <a:rPr sz="1650" spc="35" dirty="0">
                <a:latin typeface="Times New Roman"/>
                <a:cs typeface="Times New Roman"/>
              </a:rPr>
              <a:t>5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346379" y="5401571"/>
            <a:ext cx="1275715" cy="276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52145" algn="l"/>
                <a:tab pos="930910" algn="l"/>
                <a:tab pos="1141730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x</a:t>
            </a:r>
            <a:r>
              <a:rPr sz="1650" i="1" spc="-20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dirty="0">
                <a:latin typeface="Times New Roman"/>
                <a:cs typeface="Times New Roman"/>
              </a:rPr>
              <a:t>	</a:t>
            </a:r>
            <a:r>
              <a:rPr sz="1650" spc="15" dirty="0">
                <a:latin typeface="Times New Roman"/>
                <a:cs typeface="Times New Roman"/>
              </a:rPr>
              <a:t>.</a:t>
            </a:r>
            <a:r>
              <a:rPr sz="1650" dirty="0">
                <a:latin typeface="Times New Roman"/>
                <a:cs typeface="Times New Roman"/>
              </a:rPr>
              <a:t>	</a:t>
            </a:r>
            <a:r>
              <a:rPr sz="1650" i="1" spc="20" dirty="0">
                <a:latin typeface="Times New Roman"/>
                <a:cs typeface="Times New Roman"/>
              </a:rPr>
              <a:t>t</a:t>
            </a:r>
            <a:r>
              <a:rPr sz="1650" i="1" dirty="0">
                <a:latin typeface="Times New Roman"/>
                <a:cs typeface="Times New Roman"/>
              </a:rPr>
              <a:t>	</a:t>
            </a:r>
            <a:r>
              <a:rPr sz="1650" spc="40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990330" y="5395385"/>
            <a:ext cx="32639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45" dirty="0">
                <a:latin typeface="Symbol"/>
                <a:cs typeface="Symbol"/>
              </a:rPr>
              <a:t></a:t>
            </a:r>
            <a:r>
              <a:rPr sz="950" spc="45" dirty="0">
                <a:latin typeface="Times New Roman"/>
                <a:cs typeface="Times New Roman"/>
              </a:rPr>
              <a:t>8</a:t>
            </a:r>
            <a:r>
              <a:rPr sz="950" spc="165" dirty="0">
                <a:latin typeface="Times New Roman"/>
                <a:cs typeface="Times New Roman"/>
              </a:rPr>
              <a:t> </a:t>
            </a:r>
            <a:r>
              <a:rPr sz="950" spc="25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069982" y="5560238"/>
            <a:ext cx="16637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80" dirty="0">
                <a:latin typeface="Symbol"/>
                <a:cs typeface="Symbol"/>
              </a:rPr>
              <a:t></a:t>
            </a:r>
            <a:r>
              <a:rPr sz="950" spc="25" dirty="0">
                <a:latin typeface="Times New Roman"/>
                <a:cs typeface="Times New Roman"/>
              </a:rPr>
              <a:t>3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591119" y="6545863"/>
            <a:ext cx="182880" cy="0"/>
          </a:xfrm>
          <a:custGeom>
            <a:avLst/>
            <a:gdLst/>
            <a:ahLst/>
            <a:cxnLst/>
            <a:rect l="l" t="t" r="r" b="b"/>
            <a:pathLst>
              <a:path w="182880">
                <a:moveTo>
                  <a:pt x="0" y="0"/>
                </a:moveTo>
                <a:lnTo>
                  <a:pt x="182799" y="0"/>
                </a:lnTo>
              </a:path>
            </a:pathLst>
          </a:custGeom>
          <a:ln w="8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876023" y="6545863"/>
            <a:ext cx="169545" cy="0"/>
          </a:xfrm>
          <a:custGeom>
            <a:avLst/>
            <a:gdLst/>
            <a:ahLst/>
            <a:cxnLst/>
            <a:rect l="l" t="t" r="r" b="b"/>
            <a:pathLst>
              <a:path w="169544">
                <a:moveTo>
                  <a:pt x="0" y="0"/>
                </a:moveTo>
                <a:lnTo>
                  <a:pt x="168978" y="0"/>
                </a:lnTo>
              </a:path>
            </a:pathLst>
          </a:custGeom>
          <a:ln w="8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57376" y="6545863"/>
            <a:ext cx="664845" cy="0"/>
          </a:xfrm>
          <a:custGeom>
            <a:avLst/>
            <a:gdLst/>
            <a:ahLst/>
            <a:cxnLst/>
            <a:rect l="l" t="t" r="r" b="b"/>
            <a:pathLst>
              <a:path w="664845">
                <a:moveTo>
                  <a:pt x="0" y="0"/>
                </a:moveTo>
                <a:lnTo>
                  <a:pt x="664756" y="0"/>
                </a:lnTo>
              </a:path>
            </a:pathLst>
          </a:custGeom>
          <a:ln w="8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857527" y="6243997"/>
            <a:ext cx="1884680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598930" algn="l"/>
              </a:tabLst>
            </a:pPr>
            <a:r>
              <a:rPr sz="1650" i="1" spc="35" dirty="0">
                <a:latin typeface="Times New Roman"/>
                <a:cs typeface="Times New Roman"/>
              </a:rPr>
              <a:t>V	</a:t>
            </a:r>
            <a:r>
              <a:rPr sz="1650" spc="30" dirty="0">
                <a:latin typeface="Times New Roman"/>
                <a:cs typeface="Times New Roman"/>
              </a:rPr>
              <a:t>0</a:t>
            </a:r>
            <a:r>
              <a:rPr sz="1650" spc="10" dirty="0">
                <a:latin typeface="Times New Roman"/>
                <a:cs typeface="Times New Roman"/>
              </a:rPr>
              <a:t>.</a:t>
            </a:r>
            <a:r>
              <a:rPr sz="1650" spc="30" dirty="0">
                <a:latin typeface="Times New Roman"/>
                <a:cs typeface="Times New Roman"/>
              </a:rPr>
              <a:t>5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073868" y="6369987"/>
            <a:ext cx="15494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30" dirty="0">
                <a:latin typeface="Times New Roman"/>
                <a:cs typeface="Times New Roman"/>
              </a:rPr>
              <a:t>11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593127" y="6541254"/>
            <a:ext cx="2187575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04165" algn="l"/>
                <a:tab pos="1678305" algn="l"/>
              </a:tabLst>
            </a:pPr>
            <a:r>
              <a:rPr sz="1650" i="1" spc="45" dirty="0">
                <a:latin typeface="Times New Roman"/>
                <a:cs typeface="Times New Roman"/>
              </a:rPr>
              <a:t>m	</a:t>
            </a:r>
            <a:r>
              <a:rPr sz="1650" i="1" spc="30" dirty="0">
                <a:latin typeface="Times New Roman"/>
                <a:cs typeface="Times New Roman"/>
              </a:rPr>
              <a:t>d	</a:t>
            </a:r>
            <a:r>
              <a:rPr sz="1650" spc="30" dirty="0">
                <a:latin typeface="Times New Roman"/>
                <a:cs typeface="Times New Roman"/>
              </a:rPr>
              <a:t>4</a:t>
            </a:r>
            <a:r>
              <a:rPr sz="1650" spc="-285" dirty="0">
                <a:latin typeface="Times New Roman"/>
                <a:cs typeface="Times New Roman"/>
              </a:rPr>
              <a:t> </a:t>
            </a:r>
            <a:r>
              <a:rPr sz="1650" spc="95" dirty="0">
                <a:latin typeface="Symbol"/>
                <a:cs typeface="Symbol"/>
              </a:rPr>
              <a:t></a:t>
            </a:r>
            <a:r>
              <a:rPr sz="1650" spc="95" dirty="0">
                <a:latin typeface="Times New Roman"/>
                <a:cs typeface="Times New Roman"/>
              </a:rPr>
              <a:t>10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258278" y="6376626"/>
            <a:ext cx="1865630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819150" algn="l"/>
              </a:tabLst>
            </a:pPr>
            <a:r>
              <a:rPr sz="1650" i="1" spc="25" dirty="0">
                <a:latin typeface="Times New Roman"/>
                <a:cs typeface="Times New Roman"/>
              </a:rPr>
              <a:t>v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10" dirty="0">
                <a:latin typeface="Times New Roman"/>
                <a:cs typeface="Times New Roman"/>
              </a:rPr>
              <a:t> </a:t>
            </a:r>
            <a:r>
              <a:rPr sz="2475" i="1" spc="37" baseline="35353" dirty="0">
                <a:latin typeface="Times New Roman"/>
                <a:cs typeface="Times New Roman"/>
              </a:rPr>
              <a:t>e</a:t>
            </a:r>
            <a:r>
              <a:rPr sz="2475" i="1" spc="179" baseline="35353" dirty="0">
                <a:latin typeface="Times New Roman"/>
                <a:cs typeface="Times New Roman"/>
              </a:rPr>
              <a:t> </a:t>
            </a:r>
            <a:r>
              <a:rPr sz="1650" spc="15" dirty="0">
                <a:latin typeface="Times New Roman"/>
                <a:cs typeface="Times New Roman"/>
              </a:rPr>
              <a:t>.	</a:t>
            </a:r>
            <a:r>
              <a:rPr sz="1650" i="1" spc="15" dirty="0">
                <a:latin typeface="Times New Roman"/>
                <a:cs typeface="Times New Roman"/>
              </a:rPr>
              <a:t>t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229" dirty="0">
                <a:latin typeface="Times New Roman"/>
                <a:cs typeface="Times New Roman"/>
              </a:rPr>
              <a:t> </a:t>
            </a:r>
            <a:r>
              <a:rPr sz="1650" spc="80" dirty="0">
                <a:latin typeface="Times New Roman"/>
                <a:cs typeface="Times New Roman"/>
              </a:rPr>
              <a:t>1.76</a:t>
            </a:r>
            <a:r>
              <a:rPr sz="1650" spc="80" dirty="0">
                <a:latin typeface="Symbol"/>
                <a:cs typeface="Symbol"/>
              </a:rPr>
              <a:t></a:t>
            </a:r>
            <a:r>
              <a:rPr sz="1650" spc="80" dirty="0">
                <a:latin typeface="Times New Roman"/>
                <a:cs typeface="Times New Roman"/>
              </a:rPr>
              <a:t>10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945478" y="6376626"/>
            <a:ext cx="2113280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spc="20" dirty="0">
                <a:latin typeface="Times New Roman"/>
                <a:cs typeface="Times New Roman"/>
              </a:rPr>
              <a:t>0.5</a:t>
            </a:r>
            <a:r>
              <a:rPr sz="1650" spc="-260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Symbol"/>
                <a:cs typeface="Symbol"/>
              </a:rPr>
              <a:t></a:t>
            </a:r>
            <a:r>
              <a:rPr sz="1425" spc="82" baseline="43859" dirty="0">
                <a:latin typeface="Times New Roman"/>
                <a:cs typeface="Times New Roman"/>
              </a:rPr>
              <a:t>8</a:t>
            </a:r>
            <a:r>
              <a:rPr sz="1425" spc="397" baseline="43859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220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Times New Roman"/>
                <a:cs typeface="Times New Roman"/>
              </a:rPr>
              <a:t>1.1</a:t>
            </a:r>
            <a:r>
              <a:rPr sz="1650" spc="45" dirty="0">
                <a:latin typeface="Symbol"/>
                <a:cs typeface="Symbol"/>
              </a:rPr>
              <a:t></a:t>
            </a:r>
            <a:r>
              <a:rPr sz="1650" spc="45" dirty="0">
                <a:latin typeface="Times New Roman"/>
                <a:cs typeface="Times New Roman"/>
              </a:rPr>
              <a:t>10</a:t>
            </a:r>
            <a:r>
              <a:rPr sz="1425" spc="67" baseline="43859" dirty="0">
                <a:latin typeface="Times New Roman"/>
                <a:cs typeface="Times New Roman"/>
              </a:rPr>
              <a:t>5</a:t>
            </a:r>
            <a:r>
              <a:rPr sz="1425" spc="-104" baseline="43859" dirty="0">
                <a:latin typeface="Times New Roman"/>
                <a:cs typeface="Times New Roman"/>
              </a:rPr>
              <a:t> </a:t>
            </a:r>
            <a:r>
              <a:rPr sz="1650" i="1" spc="45" dirty="0">
                <a:latin typeface="Times New Roman"/>
                <a:cs typeface="Times New Roman"/>
              </a:rPr>
              <a:t>m</a:t>
            </a:r>
            <a:r>
              <a:rPr sz="1650" i="1" spc="-140" dirty="0">
                <a:latin typeface="Times New Roman"/>
                <a:cs typeface="Times New Roman"/>
              </a:rPr>
              <a:t> </a:t>
            </a:r>
            <a:r>
              <a:rPr sz="1650" spc="15" dirty="0">
                <a:latin typeface="Times New Roman"/>
                <a:cs typeface="Times New Roman"/>
              </a:rPr>
              <a:t>/</a:t>
            </a:r>
            <a:r>
              <a:rPr sz="1650" spc="-80" dirty="0">
                <a:latin typeface="Times New Roman"/>
                <a:cs typeface="Times New Roman"/>
              </a:rPr>
              <a:t> </a:t>
            </a:r>
            <a:r>
              <a:rPr sz="1650" i="1" spc="20" dirty="0">
                <a:latin typeface="Times New Roman"/>
                <a:cs typeface="Times New Roman"/>
              </a:rPr>
              <a:t>s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744421" y="6534606"/>
            <a:ext cx="165735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75" dirty="0">
                <a:latin typeface="Symbol"/>
                <a:cs typeface="Symbol"/>
              </a:rPr>
              <a:t></a:t>
            </a:r>
            <a:r>
              <a:rPr sz="950" spc="25" dirty="0">
                <a:latin typeface="Times New Roman"/>
                <a:cs typeface="Times New Roman"/>
              </a:rPr>
              <a:t>3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387770" y="7950211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4702" y="0"/>
                </a:lnTo>
              </a:path>
            </a:pathLst>
          </a:custGeom>
          <a:ln w="85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784577" y="7950211"/>
            <a:ext cx="169545" cy="0"/>
          </a:xfrm>
          <a:custGeom>
            <a:avLst/>
            <a:gdLst/>
            <a:ahLst/>
            <a:cxnLst/>
            <a:rect l="l" t="t" r="r" b="b"/>
            <a:pathLst>
              <a:path w="169544">
                <a:moveTo>
                  <a:pt x="0" y="0"/>
                </a:moveTo>
                <a:lnTo>
                  <a:pt x="169431" y="0"/>
                </a:lnTo>
              </a:path>
            </a:pathLst>
          </a:custGeom>
          <a:ln w="85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368675" y="7950211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4">
                <a:moveTo>
                  <a:pt x="0" y="0"/>
                </a:moveTo>
                <a:lnTo>
                  <a:pt x="880558" y="0"/>
                </a:lnTo>
              </a:path>
            </a:pathLst>
          </a:custGeom>
          <a:ln w="85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291981" y="7950211"/>
            <a:ext cx="665480" cy="0"/>
          </a:xfrm>
          <a:custGeom>
            <a:avLst/>
            <a:gdLst/>
            <a:ahLst/>
            <a:cxnLst/>
            <a:rect l="l" t="t" r="r" b="b"/>
            <a:pathLst>
              <a:path w="665479">
                <a:moveTo>
                  <a:pt x="0" y="0"/>
                </a:moveTo>
                <a:lnTo>
                  <a:pt x="665300" y="0"/>
                </a:lnTo>
              </a:path>
            </a:pathLst>
          </a:custGeom>
          <a:ln w="85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053665" y="7774096"/>
            <a:ext cx="89535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25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30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3980264" y="7780280"/>
            <a:ext cx="1858645" cy="276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9635" algn="l"/>
                <a:tab pos="1100455" algn="l"/>
              </a:tabLst>
            </a:pPr>
            <a:r>
              <a:rPr sz="1650" spc="30" dirty="0">
                <a:latin typeface="Times New Roman"/>
                <a:cs typeface="Times New Roman"/>
              </a:rPr>
              <a:t>(0.5</a:t>
            </a:r>
            <a:r>
              <a:rPr sz="1650" spc="-260" dirty="0">
                <a:latin typeface="Times New Roman"/>
                <a:cs typeface="Times New Roman"/>
              </a:rPr>
              <a:t> </a:t>
            </a:r>
            <a:r>
              <a:rPr sz="1650" spc="80" dirty="0">
                <a:latin typeface="Symbol"/>
                <a:cs typeface="Symbol"/>
              </a:rPr>
              <a:t></a:t>
            </a:r>
            <a:r>
              <a:rPr sz="1650" spc="80" dirty="0">
                <a:latin typeface="Times New Roman"/>
                <a:cs typeface="Times New Roman"/>
              </a:rPr>
              <a:t>10	</a:t>
            </a:r>
            <a:r>
              <a:rPr sz="1650" spc="25" dirty="0">
                <a:latin typeface="Times New Roman"/>
                <a:cs typeface="Times New Roman"/>
              </a:rPr>
              <a:t>)	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-155" dirty="0">
                <a:latin typeface="Times New Roman"/>
                <a:cs typeface="Times New Roman"/>
              </a:rPr>
              <a:t> </a:t>
            </a:r>
            <a:r>
              <a:rPr sz="1650" spc="25" dirty="0">
                <a:latin typeface="Times New Roman"/>
                <a:cs typeface="Times New Roman"/>
              </a:rPr>
              <a:t>5.5</a:t>
            </a:r>
            <a:r>
              <a:rPr sz="1650" i="1" spc="25" dirty="0">
                <a:latin typeface="Times New Roman"/>
                <a:cs typeface="Times New Roman"/>
              </a:rPr>
              <a:t>mm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389778" y="7945559"/>
            <a:ext cx="2425700" cy="276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6559" algn="l"/>
                <a:tab pos="1367790" algn="l"/>
                <a:tab pos="1916430" algn="l"/>
              </a:tabLst>
            </a:pPr>
            <a:r>
              <a:rPr sz="1650" spc="55" dirty="0">
                <a:latin typeface="Times New Roman"/>
                <a:cs typeface="Times New Roman"/>
              </a:rPr>
              <a:t>2</a:t>
            </a:r>
            <a:r>
              <a:rPr sz="1650" i="1" spc="55" dirty="0">
                <a:latin typeface="Times New Roman"/>
                <a:cs typeface="Times New Roman"/>
              </a:rPr>
              <a:t>m	</a:t>
            </a:r>
            <a:r>
              <a:rPr sz="1650" i="1" spc="35" dirty="0">
                <a:latin typeface="Times New Roman"/>
                <a:cs typeface="Times New Roman"/>
              </a:rPr>
              <a:t>d	</a:t>
            </a:r>
            <a:r>
              <a:rPr sz="1650" spc="35" dirty="0">
                <a:latin typeface="Times New Roman"/>
                <a:cs typeface="Times New Roman"/>
              </a:rPr>
              <a:t>2	4</a:t>
            </a:r>
            <a:r>
              <a:rPr sz="1650" spc="-295" dirty="0">
                <a:latin typeface="Times New Roman"/>
                <a:cs typeface="Times New Roman"/>
              </a:rPr>
              <a:t> </a:t>
            </a:r>
            <a:r>
              <a:rPr sz="1650" spc="100" dirty="0">
                <a:latin typeface="Symbol"/>
                <a:cs typeface="Symbol"/>
              </a:rPr>
              <a:t></a:t>
            </a:r>
            <a:r>
              <a:rPr sz="1650" spc="100" dirty="0">
                <a:latin typeface="Times New Roman"/>
                <a:cs typeface="Times New Roman"/>
              </a:rPr>
              <a:t>10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474946" y="7646868"/>
            <a:ext cx="2278380" cy="276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4165" algn="l"/>
                <a:tab pos="884555" algn="l"/>
                <a:tab pos="2031364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e	</a:t>
            </a:r>
            <a:r>
              <a:rPr sz="1650" i="1" spc="45" dirty="0">
                <a:latin typeface="Times New Roman"/>
                <a:cs typeface="Times New Roman"/>
              </a:rPr>
              <a:t>V	</a:t>
            </a:r>
            <a:r>
              <a:rPr sz="1650" spc="25" dirty="0">
                <a:latin typeface="Times New Roman"/>
                <a:cs typeface="Times New Roman"/>
              </a:rPr>
              <a:t>1</a:t>
            </a:r>
            <a:r>
              <a:rPr sz="1650" spc="10" dirty="0">
                <a:latin typeface="Times New Roman"/>
                <a:cs typeface="Times New Roman"/>
              </a:rPr>
              <a:t>.</a:t>
            </a:r>
            <a:r>
              <a:rPr sz="1650" spc="90" dirty="0">
                <a:latin typeface="Times New Roman"/>
                <a:cs typeface="Times New Roman"/>
              </a:rPr>
              <a:t>7</a:t>
            </a:r>
            <a:r>
              <a:rPr sz="1650" spc="155" dirty="0">
                <a:latin typeface="Times New Roman"/>
                <a:cs typeface="Times New Roman"/>
              </a:rPr>
              <a:t>6</a:t>
            </a:r>
            <a:r>
              <a:rPr sz="1650" spc="110" dirty="0">
                <a:latin typeface="Symbol"/>
                <a:cs typeface="Symbol"/>
              </a:rPr>
              <a:t>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-110" dirty="0">
                <a:latin typeface="Times New Roman"/>
                <a:cs typeface="Times New Roman"/>
              </a:rPr>
              <a:t>0</a:t>
            </a:r>
            <a:r>
              <a:rPr sz="1425" spc="44" baseline="43859" dirty="0">
                <a:latin typeface="Times New Roman"/>
                <a:cs typeface="Times New Roman"/>
              </a:rPr>
              <a:t>1</a:t>
            </a:r>
            <a:r>
              <a:rPr sz="1425" spc="37" baseline="43859" dirty="0">
                <a:latin typeface="Times New Roman"/>
                <a:cs typeface="Times New Roman"/>
              </a:rPr>
              <a:t>1</a:t>
            </a:r>
            <a:r>
              <a:rPr sz="1425" baseline="43859" dirty="0">
                <a:latin typeface="Times New Roman"/>
                <a:cs typeface="Times New Roman"/>
              </a:rPr>
              <a:t>	</a:t>
            </a:r>
            <a:r>
              <a:rPr sz="1650" spc="90" dirty="0">
                <a:latin typeface="Times New Roman"/>
                <a:cs typeface="Times New Roman"/>
              </a:rPr>
              <a:t>10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054931" y="7780280"/>
            <a:ext cx="1275080" cy="276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52780" algn="l"/>
                <a:tab pos="930910" algn="l"/>
                <a:tab pos="1141095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x</a:t>
            </a:r>
            <a:r>
              <a:rPr sz="1650" i="1" spc="-15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dirty="0">
                <a:latin typeface="Times New Roman"/>
                <a:cs typeface="Times New Roman"/>
              </a:rPr>
              <a:t>	</a:t>
            </a:r>
            <a:r>
              <a:rPr sz="1650" spc="15" dirty="0">
                <a:latin typeface="Times New Roman"/>
                <a:cs typeface="Times New Roman"/>
              </a:rPr>
              <a:t>.</a:t>
            </a:r>
            <a:r>
              <a:rPr sz="1650" dirty="0">
                <a:latin typeface="Times New Roman"/>
                <a:cs typeface="Times New Roman"/>
              </a:rPr>
              <a:t>	</a:t>
            </a:r>
            <a:r>
              <a:rPr sz="1650" i="1" spc="20" dirty="0">
                <a:latin typeface="Times New Roman"/>
                <a:cs typeface="Times New Roman"/>
              </a:rPr>
              <a:t>t</a:t>
            </a:r>
            <a:r>
              <a:rPr sz="1650" i="1" dirty="0">
                <a:latin typeface="Times New Roman"/>
                <a:cs typeface="Times New Roman"/>
              </a:rPr>
              <a:t>	</a:t>
            </a:r>
            <a:r>
              <a:rPr sz="1650" spc="40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700266" y="7774096"/>
            <a:ext cx="327025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45" dirty="0">
                <a:latin typeface="Symbol"/>
                <a:cs typeface="Symbol"/>
              </a:rPr>
              <a:t></a:t>
            </a:r>
            <a:r>
              <a:rPr sz="950" spc="45" dirty="0">
                <a:latin typeface="Times New Roman"/>
                <a:cs typeface="Times New Roman"/>
              </a:rPr>
              <a:t>8</a:t>
            </a:r>
            <a:r>
              <a:rPr sz="950" spc="170" dirty="0">
                <a:latin typeface="Times New Roman"/>
                <a:cs typeface="Times New Roman"/>
              </a:rPr>
              <a:t> </a:t>
            </a:r>
            <a:r>
              <a:rPr sz="950" spc="25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779207" y="7938948"/>
            <a:ext cx="16637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80" dirty="0">
                <a:latin typeface="Symbol"/>
                <a:cs typeface="Symbol"/>
              </a:rPr>
              <a:t></a:t>
            </a:r>
            <a:r>
              <a:rPr sz="950" spc="25" dirty="0">
                <a:latin typeface="Times New Roman"/>
                <a:cs typeface="Times New Roman"/>
              </a:rPr>
              <a:t>3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29080" y="426211"/>
            <a:ext cx="5287645" cy="2312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100"/>
              </a:spcBef>
              <a:tabLst>
                <a:tab pos="3556000" algn="l"/>
              </a:tabLst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2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	Dr. Ghusoon Mohsin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marR="5080" indent="314960">
              <a:lnSpc>
                <a:spcPct val="143800"/>
              </a:lnSpc>
            </a:pP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pulsating square voltage of amplitude </a:t>
            </a:r>
            <a:r>
              <a:rPr sz="1400" dirty="0">
                <a:latin typeface="Times New Roman"/>
                <a:cs typeface="Times New Roman"/>
              </a:rPr>
              <a:t>2 V and </a:t>
            </a:r>
            <a:r>
              <a:rPr sz="1400" spc="-5" dirty="0">
                <a:latin typeface="Times New Roman"/>
                <a:cs typeface="Times New Roman"/>
              </a:rPr>
              <a:t>frequency </a:t>
            </a:r>
            <a:r>
              <a:rPr sz="1400" dirty="0">
                <a:latin typeface="Times New Roman"/>
                <a:cs typeface="Times New Roman"/>
              </a:rPr>
              <a:t>50 </a:t>
            </a:r>
            <a:r>
              <a:rPr sz="1400" spc="-5" dirty="0">
                <a:latin typeface="Times New Roman"/>
                <a:cs typeface="Times New Roman"/>
              </a:rPr>
              <a:t>MHz 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impressed across two plane parallel plates kept </a:t>
            </a:r>
            <a:r>
              <a:rPr sz="1400" spc="5" dirty="0">
                <a:latin typeface="Times New Roman"/>
                <a:cs typeface="Times New Roman"/>
              </a:rPr>
              <a:t>2.5 </a:t>
            </a:r>
            <a:r>
              <a:rPr sz="1400" dirty="0">
                <a:latin typeface="Times New Roman"/>
                <a:cs typeface="Times New Roman"/>
              </a:rPr>
              <a:t>cm apart </a:t>
            </a:r>
            <a:r>
              <a:rPr sz="1400" spc="-5" dirty="0">
                <a:latin typeface="Times New Roman"/>
                <a:cs typeface="Times New Roman"/>
              </a:rPr>
              <a:t>in vacuum.  An electron starts </a:t>
            </a:r>
            <a:r>
              <a:rPr sz="1400" spc="-10" dirty="0">
                <a:latin typeface="Times New Roman"/>
                <a:cs typeface="Times New Roman"/>
              </a:rPr>
              <a:t>with </a:t>
            </a:r>
            <a:r>
              <a:rPr sz="1400" spc="-5" dirty="0">
                <a:latin typeface="Times New Roman"/>
                <a:cs typeface="Times New Roman"/>
              </a:rPr>
              <a:t>zero initial velocity </a:t>
            </a:r>
            <a:r>
              <a:rPr sz="1400" dirty="0">
                <a:latin typeface="Times New Roman"/>
                <a:cs typeface="Times New Roman"/>
              </a:rPr>
              <a:t>from the surface of </a:t>
            </a:r>
            <a:r>
              <a:rPr sz="1400" spc="-5" dirty="0">
                <a:latin typeface="Times New Roman"/>
                <a:cs typeface="Times New Roman"/>
              </a:rPr>
              <a:t>the  negative plate </a:t>
            </a:r>
            <a:r>
              <a:rPr sz="1400" spc="-1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the beginning </a:t>
            </a:r>
            <a:r>
              <a:rPr sz="1400" dirty="0">
                <a:latin typeface="Times New Roman"/>
                <a:cs typeface="Times New Roman"/>
              </a:rPr>
              <a:t>of a </a:t>
            </a:r>
            <a:r>
              <a:rPr sz="1400" spc="-5" dirty="0">
                <a:latin typeface="Times New Roman"/>
                <a:cs typeface="Times New Roman"/>
              </a:rPr>
              <a:t>cycle. Determine its position </a:t>
            </a:r>
            <a:r>
              <a:rPr sz="140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the  end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(a) first complete cycle and (b) the second complete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cycle.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Solution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69357" y="3093740"/>
            <a:ext cx="111125" cy="0"/>
          </a:xfrm>
          <a:custGeom>
            <a:avLst/>
            <a:gdLst/>
            <a:ahLst/>
            <a:cxnLst/>
            <a:rect l="l" t="t" r="r" b="b"/>
            <a:pathLst>
              <a:path w="111125">
                <a:moveTo>
                  <a:pt x="0" y="0"/>
                </a:moveTo>
                <a:lnTo>
                  <a:pt x="110931" y="0"/>
                </a:lnTo>
              </a:path>
            </a:pathLst>
          </a:custGeom>
          <a:ln w="606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51045" y="3093740"/>
            <a:ext cx="201295" cy="0"/>
          </a:xfrm>
          <a:custGeom>
            <a:avLst/>
            <a:gdLst/>
            <a:ahLst/>
            <a:cxnLst/>
            <a:rect l="l" t="t" r="r" b="b"/>
            <a:pathLst>
              <a:path w="201294">
                <a:moveTo>
                  <a:pt x="0" y="0"/>
                </a:moveTo>
                <a:lnTo>
                  <a:pt x="200985" y="0"/>
                </a:lnTo>
              </a:path>
            </a:pathLst>
          </a:custGeom>
          <a:ln w="606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22799" y="3093740"/>
            <a:ext cx="706120" cy="0"/>
          </a:xfrm>
          <a:custGeom>
            <a:avLst/>
            <a:gdLst/>
            <a:ahLst/>
            <a:cxnLst/>
            <a:rect l="l" t="t" r="r" b="b"/>
            <a:pathLst>
              <a:path w="706119">
                <a:moveTo>
                  <a:pt x="0" y="0"/>
                </a:moveTo>
                <a:lnTo>
                  <a:pt x="705822" y="0"/>
                </a:lnTo>
              </a:path>
            </a:pathLst>
          </a:custGeom>
          <a:ln w="606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800981" y="2875112"/>
            <a:ext cx="726440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636270" algn="l"/>
              </a:tabLst>
            </a:pPr>
            <a:r>
              <a:rPr sz="1150" spc="25" dirty="0">
                <a:latin typeface="Times New Roman"/>
                <a:cs typeface="Times New Roman"/>
              </a:rPr>
              <a:t>1	1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76599" y="3088300"/>
            <a:ext cx="133794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284480" algn="l"/>
                <a:tab pos="655955" algn="l"/>
              </a:tabLst>
            </a:pPr>
            <a:r>
              <a:rPr sz="1150" spc="25" dirty="0">
                <a:latin typeface="Times New Roman"/>
                <a:cs typeface="Times New Roman"/>
              </a:rPr>
              <a:t>2	2</a:t>
            </a:r>
            <a:r>
              <a:rPr sz="1150" spc="-50" dirty="0">
                <a:latin typeface="Times New Roman"/>
                <a:cs typeface="Times New Roman"/>
              </a:rPr>
              <a:t> </a:t>
            </a:r>
            <a:r>
              <a:rPr sz="1150" i="1" spc="15" dirty="0">
                <a:latin typeface="Times New Roman"/>
                <a:cs typeface="Times New Roman"/>
              </a:rPr>
              <a:t>f	</a:t>
            </a:r>
            <a:r>
              <a:rPr sz="1150" spc="25" dirty="0">
                <a:latin typeface="Times New Roman"/>
                <a:cs typeface="Times New Roman"/>
              </a:rPr>
              <a:t>2</a:t>
            </a:r>
            <a:r>
              <a:rPr sz="1150" spc="-175" dirty="0">
                <a:latin typeface="Times New Roman"/>
                <a:cs typeface="Times New Roman"/>
              </a:rPr>
              <a:t> </a:t>
            </a:r>
            <a:r>
              <a:rPr sz="1150" spc="30" dirty="0">
                <a:latin typeface="Symbol"/>
                <a:cs typeface="Symbol"/>
              </a:rPr>
              <a:t></a:t>
            </a:r>
            <a:r>
              <a:rPr sz="1150" spc="-160" dirty="0">
                <a:latin typeface="Times New Roman"/>
                <a:cs typeface="Times New Roman"/>
              </a:rPr>
              <a:t> </a:t>
            </a:r>
            <a:r>
              <a:rPr sz="1150" spc="70" dirty="0">
                <a:latin typeface="Times New Roman"/>
                <a:cs typeface="Times New Roman"/>
              </a:rPr>
              <a:t>50</a:t>
            </a:r>
            <a:r>
              <a:rPr sz="1150" spc="70" dirty="0">
                <a:latin typeface="Symbol"/>
                <a:cs typeface="Symbol"/>
              </a:rPr>
              <a:t></a:t>
            </a:r>
            <a:r>
              <a:rPr sz="1150" spc="70" dirty="0">
                <a:latin typeface="Times New Roman"/>
                <a:cs typeface="Times New Roman"/>
              </a:rPr>
              <a:t>10</a:t>
            </a:r>
            <a:r>
              <a:rPr sz="975" spc="104" baseline="47008" dirty="0">
                <a:latin typeface="Times New Roman"/>
                <a:cs typeface="Times New Roman"/>
              </a:rPr>
              <a:t>6</a:t>
            </a:r>
            <a:endParaRPr sz="975" baseline="47008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79372" y="2939987"/>
            <a:ext cx="9150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7244" algn="l"/>
              </a:tabLst>
            </a:pPr>
            <a:r>
              <a:rPr sz="1400" i="1" dirty="0">
                <a:latin typeface="Times New Roman"/>
                <a:cs typeface="Times New Roman"/>
              </a:rPr>
              <a:t>(</a:t>
            </a:r>
            <a:r>
              <a:rPr sz="1400" i="1" spc="5" dirty="0">
                <a:latin typeface="Times New Roman"/>
                <a:cs typeface="Times New Roman"/>
              </a:rPr>
              <a:t>a</a:t>
            </a:r>
            <a:r>
              <a:rPr sz="1400" i="1" dirty="0">
                <a:latin typeface="Times New Roman"/>
                <a:cs typeface="Times New Roman"/>
              </a:rPr>
              <a:t>) </a:t>
            </a:r>
            <a:r>
              <a:rPr sz="1400" i="1" spc="-155" dirty="0">
                <a:latin typeface="Times New Roman"/>
                <a:cs typeface="Times New Roman"/>
              </a:rPr>
              <a:t> </a:t>
            </a:r>
            <a:r>
              <a:rPr sz="1725" i="1" spc="44" baseline="36231" dirty="0">
                <a:latin typeface="Times New Roman"/>
                <a:cs typeface="Times New Roman"/>
              </a:rPr>
              <a:t>T</a:t>
            </a:r>
            <a:r>
              <a:rPr sz="1725" i="1" baseline="36231" dirty="0">
                <a:latin typeface="Times New Roman"/>
                <a:cs typeface="Times New Roman"/>
              </a:rPr>
              <a:t> </a:t>
            </a:r>
            <a:r>
              <a:rPr sz="1725" i="1" spc="-44" baseline="36231" dirty="0">
                <a:latin typeface="Times New Roman"/>
                <a:cs typeface="Times New Roman"/>
              </a:rPr>
              <a:t> </a:t>
            </a:r>
            <a:r>
              <a:rPr sz="1150" spc="30" dirty="0">
                <a:latin typeface="Symbol"/>
                <a:cs typeface="Symbol"/>
              </a:rPr>
              <a:t></a:t>
            </a:r>
            <a:r>
              <a:rPr sz="1150" dirty="0">
                <a:latin typeface="Times New Roman"/>
                <a:cs typeface="Times New Roman"/>
              </a:rPr>
              <a:t>	</a:t>
            </a:r>
            <a:r>
              <a:rPr sz="1150" spc="30" dirty="0">
                <a:latin typeface="Symbol"/>
                <a:cs typeface="Symbol"/>
              </a:rPr>
              <a:t></a:t>
            </a:r>
            <a:endParaRPr sz="115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61114" y="2965895"/>
            <a:ext cx="11918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spc="30" dirty="0">
                <a:latin typeface="Symbol"/>
                <a:cs typeface="Symbol"/>
              </a:rPr>
              <a:t></a:t>
            </a:r>
            <a:r>
              <a:rPr sz="1150" spc="-210" dirty="0">
                <a:latin typeface="Times New Roman"/>
                <a:cs typeface="Times New Roman"/>
              </a:rPr>
              <a:t> </a:t>
            </a:r>
            <a:r>
              <a:rPr sz="1150" spc="45" dirty="0">
                <a:latin typeface="Times New Roman"/>
                <a:cs typeface="Times New Roman"/>
              </a:rPr>
              <a:t>10</a:t>
            </a:r>
            <a:r>
              <a:rPr sz="975" spc="67" baseline="42735" dirty="0">
                <a:latin typeface="Symbol"/>
                <a:cs typeface="Symbol"/>
              </a:rPr>
              <a:t></a:t>
            </a:r>
            <a:r>
              <a:rPr sz="975" spc="67" baseline="42735" dirty="0">
                <a:latin typeface="Times New Roman"/>
                <a:cs typeface="Times New Roman"/>
              </a:rPr>
              <a:t>8 </a:t>
            </a:r>
            <a:r>
              <a:rPr sz="1150" i="1" spc="20" dirty="0">
                <a:latin typeface="Times New Roman"/>
                <a:cs typeface="Times New Roman"/>
              </a:rPr>
              <a:t>s </a:t>
            </a:r>
            <a:r>
              <a:rPr sz="1200" spc="-5" dirty="0">
                <a:latin typeface="Times New Roman"/>
                <a:cs typeface="Times New Roman"/>
              </a:rPr>
              <a:t>(Half </a:t>
            </a:r>
            <a:r>
              <a:rPr sz="1200" dirty="0">
                <a:latin typeface="Times New Roman"/>
                <a:cs typeface="Times New Roman"/>
              </a:rPr>
              <a:t>time-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9372" y="3410839"/>
            <a:ext cx="4654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riod)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06392" y="3384930"/>
            <a:ext cx="14909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3215" algn="l"/>
                <a:tab pos="672465" algn="l"/>
                <a:tab pos="1013460" algn="l"/>
                <a:tab pos="1348740" algn="l"/>
              </a:tabLst>
            </a:pPr>
            <a:r>
              <a:rPr sz="1400" dirty="0">
                <a:latin typeface="Times New Roman"/>
                <a:cs typeface="Times New Roman"/>
              </a:rPr>
              <a:t>0	A	B	C	D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79372" y="3758310"/>
            <a:ext cx="2781300" cy="564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Velocity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dirty="0">
                <a:latin typeface="Times New Roman"/>
                <a:cs typeface="Times New Roman"/>
              </a:rPr>
              <a:t>displacement at the </a:t>
            </a:r>
            <a:r>
              <a:rPr sz="1200" spc="-5" dirty="0">
                <a:latin typeface="Times New Roman"/>
                <a:cs typeface="Times New Roman"/>
              </a:rPr>
              <a:t>end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</a:t>
            </a:r>
            <a:r>
              <a:rPr sz="1200" baseline="31250" dirty="0">
                <a:latin typeface="Times New Roman"/>
                <a:cs typeface="Times New Roman"/>
              </a:rPr>
              <a:t>-8</a:t>
            </a:r>
            <a:r>
              <a:rPr sz="1200" dirty="0"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1120"/>
              </a:spcBef>
            </a:pPr>
            <a:r>
              <a:rPr sz="1400" dirty="0">
                <a:latin typeface="Times New Roman"/>
                <a:cs typeface="Times New Roman"/>
              </a:rPr>
              <a:t>at A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are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567955" y="4789167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783" y="0"/>
                </a:lnTo>
              </a:path>
            </a:pathLst>
          </a:custGeom>
          <a:ln w="9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874643" y="4789167"/>
            <a:ext cx="182245" cy="0"/>
          </a:xfrm>
          <a:custGeom>
            <a:avLst/>
            <a:gdLst/>
            <a:ahLst/>
            <a:cxnLst/>
            <a:rect l="l" t="t" r="r" b="b"/>
            <a:pathLst>
              <a:path w="182244">
                <a:moveTo>
                  <a:pt x="0" y="0"/>
                </a:moveTo>
                <a:lnTo>
                  <a:pt x="181887" y="0"/>
                </a:lnTo>
              </a:path>
            </a:pathLst>
          </a:custGeom>
          <a:ln w="9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359556" y="4789167"/>
            <a:ext cx="544830" cy="0"/>
          </a:xfrm>
          <a:custGeom>
            <a:avLst/>
            <a:gdLst/>
            <a:ahLst/>
            <a:cxnLst/>
            <a:rect l="l" t="t" r="r" b="b"/>
            <a:pathLst>
              <a:path w="544829">
                <a:moveTo>
                  <a:pt x="0" y="0"/>
                </a:moveTo>
                <a:lnTo>
                  <a:pt x="544747" y="0"/>
                </a:lnTo>
              </a:path>
            </a:pathLst>
          </a:custGeom>
          <a:ln w="9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571106" y="4785530"/>
            <a:ext cx="456565" cy="30607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  <a:tabLst>
                <a:tab pos="326390" algn="l"/>
              </a:tabLst>
            </a:pPr>
            <a:r>
              <a:rPr sz="1800" i="1" spc="30" dirty="0">
                <a:latin typeface="Times New Roman"/>
                <a:cs typeface="Times New Roman"/>
              </a:rPr>
              <a:t>m	</a:t>
            </a:r>
            <a:r>
              <a:rPr sz="1800" i="1" spc="20" dirty="0">
                <a:latin typeface="Times New Roman"/>
                <a:cs typeface="Times New Roman"/>
              </a:rPr>
              <a:t>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359334" y="4785530"/>
            <a:ext cx="568960" cy="30607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800" spc="20" dirty="0">
                <a:latin typeface="Times New Roman"/>
                <a:cs typeface="Times New Roman"/>
              </a:rPr>
              <a:t>0</a:t>
            </a:r>
            <a:r>
              <a:rPr sz="1800" spc="5" dirty="0">
                <a:latin typeface="Times New Roman"/>
                <a:cs typeface="Times New Roman"/>
              </a:rPr>
              <a:t>.</a:t>
            </a:r>
            <a:r>
              <a:rPr sz="1800" spc="85" dirty="0">
                <a:latin typeface="Times New Roman"/>
                <a:cs typeface="Times New Roman"/>
              </a:rPr>
              <a:t>0</a:t>
            </a:r>
            <a:r>
              <a:rPr sz="1800" spc="80" dirty="0">
                <a:latin typeface="Times New Roman"/>
                <a:cs typeface="Times New Roman"/>
              </a:rPr>
              <a:t>2</a:t>
            </a:r>
            <a:r>
              <a:rPr sz="1800" spc="20" dirty="0">
                <a:latin typeface="Times New Roman"/>
                <a:cs typeface="Times New Roman"/>
              </a:rPr>
              <a:t>5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64248" y="4452546"/>
            <a:ext cx="142875" cy="30607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800" spc="2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162999" y="4593679"/>
            <a:ext cx="165100" cy="1892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050" spc="15" dirty="0">
                <a:latin typeface="Times New Roman"/>
                <a:cs typeface="Times New Roman"/>
              </a:rPr>
              <a:t>11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779393" y="4601116"/>
            <a:ext cx="1436370" cy="30607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  <a:tabLst>
                <a:tab pos="311150" algn="l"/>
              </a:tabLst>
            </a:pPr>
            <a:r>
              <a:rPr sz="1800" spc="10" dirty="0">
                <a:latin typeface="Times New Roman"/>
                <a:cs typeface="Times New Roman"/>
              </a:rPr>
              <a:t>.	</a:t>
            </a:r>
            <a:r>
              <a:rPr sz="1800" i="1" spc="10" dirty="0">
                <a:latin typeface="Times New Roman"/>
                <a:cs typeface="Times New Roman"/>
              </a:rPr>
              <a:t>t </a:t>
            </a:r>
            <a:r>
              <a:rPr sz="1800" spc="20" dirty="0">
                <a:latin typeface="Symbol"/>
                <a:cs typeface="Symbol"/>
              </a:rPr>
              <a:t></a:t>
            </a:r>
            <a:r>
              <a:rPr sz="1800" spc="-25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1.76</a:t>
            </a:r>
            <a:r>
              <a:rPr sz="1800" spc="75" dirty="0">
                <a:latin typeface="Symbol"/>
                <a:cs typeface="Symbol"/>
              </a:rPr>
              <a:t></a:t>
            </a:r>
            <a:r>
              <a:rPr sz="1800" spc="75" dirty="0">
                <a:latin typeface="Times New Roman"/>
                <a:cs typeface="Times New Roman"/>
              </a:rPr>
              <a:t>10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11631" y="4452546"/>
            <a:ext cx="812800" cy="30607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  <a:tabLst>
                <a:tab pos="656590" algn="l"/>
              </a:tabLst>
            </a:pPr>
            <a:r>
              <a:rPr sz="2700" i="1" spc="22" baseline="-35493" dirty="0">
                <a:latin typeface="Times New Roman"/>
                <a:cs typeface="Times New Roman"/>
              </a:rPr>
              <a:t>v</a:t>
            </a:r>
            <a:r>
              <a:rPr sz="2700" i="1" spc="-22" baseline="-35493" dirty="0">
                <a:latin typeface="Times New Roman"/>
                <a:cs typeface="Times New Roman"/>
              </a:rPr>
              <a:t> </a:t>
            </a:r>
            <a:r>
              <a:rPr sz="2700" spc="30" baseline="-35493" dirty="0">
                <a:latin typeface="Symbol"/>
                <a:cs typeface="Symbol"/>
              </a:rPr>
              <a:t></a:t>
            </a:r>
            <a:r>
              <a:rPr sz="2700" baseline="-35493" dirty="0">
                <a:latin typeface="Times New Roman"/>
                <a:cs typeface="Times New Roman"/>
              </a:rPr>
              <a:t> </a:t>
            </a:r>
            <a:r>
              <a:rPr sz="2700" spc="-142" baseline="-35493" dirty="0">
                <a:latin typeface="Times New Roman"/>
                <a:cs typeface="Times New Roman"/>
              </a:rPr>
              <a:t> </a:t>
            </a:r>
            <a:r>
              <a:rPr sz="1800" i="1" spc="15" dirty="0">
                <a:latin typeface="Times New Roman"/>
                <a:cs typeface="Times New Roman"/>
              </a:rPr>
              <a:t>e</a:t>
            </a:r>
            <a:r>
              <a:rPr sz="1800" i="1" dirty="0">
                <a:latin typeface="Times New Roman"/>
                <a:cs typeface="Times New Roman"/>
              </a:rPr>
              <a:t>	</a:t>
            </a:r>
            <a:r>
              <a:rPr sz="1800" i="1" spc="25" dirty="0">
                <a:latin typeface="Times New Roman"/>
                <a:cs typeface="Times New Roman"/>
              </a:rPr>
              <a:t>V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907786" y="4601116"/>
            <a:ext cx="1835150" cy="30607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800" spc="35" dirty="0">
                <a:latin typeface="Times New Roman"/>
                <a:cs typeface="Times New Roman"/>
              </a:rPr>
              <a:t>10</a:t>
            </a:r>
            <a:r>
              <a:rPr sz="1575" spc="52" baseline="42328" dirty="0">
                <a:latin typeface="Symbol"/>
                <a:cs typeface="Symbol"/>
              </a:rPr>
              <a:t></a:t>
            </a:r>
            <a:r>
              <a:rPr sz="1575" spc="52" baseline="42328" dirty="0">
                <a:latin typeface="Times New Roman"/>
                <a:cs typeface="Times New Roman"/>
              </a:rPr>
              <a:t>8</a:t>
            </a:r>
            <a:r>
              <a:rPr sz="1575" spc="397" baseline="42328" dirty="0">
                <a:latin typeface="Times New Roman"/>
                <a:cs typeface="Times New Roman"/>
              </a:rPr>
              <a:t> </a:t>
            </a:r>
            <a:r>
              <a:rPr sz="1800" spc="20" dirty="0">
                <a:latin typeface="Symbol"/>
                <a:cs typeface="Symbol"/>
              </a:rPr>
              <a:t></a:t>
            </a:r>
            <a:r>
              <a:rPr sz="1800" spc="-250" dirty="0">
                <a:latin typeface="Times New Roman"/>
                <a:cs typeface="Times New Roman"/>
              </a:rPr>
              <a:t> </a:t>
            </a:r>
            <a:r>
              <a:rPr sz="1800" spc="15" dirty="0">
                <a:latin typeface="Times New Roman"/>
                <a:cs typeface="Times New Roman"/>
              </a:rPr>
              <a:t>1.4</a:t>
            </a:r>
            <a:r>
              <a:rPr sz="1800" spc="-254" dirty="0">
                <a:latin typeface="Times New Roman"/>
                <a:cs typeface="Times New Roman"/>
              </a:rPr>
              <a:t> </a:t>
            </a:r>
            <a:r>
              <a:rPr sz="1800" spc="40" dirty="0">
                <a:latin typeface="Symbol"/>
                <a:cs typeface="Symbol"/>
              </a:rPr>
              <a:t></a:t>
            </a:r>
            <a:r>
              <a:rPr sz="1800" spc="40" dirty="0">
                <a:latin typeface="Times New Roman"/>
                <a:cs typeface="Times New Roman"/>
              </a:rPr>
              <a:t>10</a:t>
            </a:r>
            <a:r>
              <a:rPr sz="1575" spc="60" baseline="42328" dirty="0">
                <a:latin typeface="Times New Roman"/>
                <a:cs typeface="Times New Roman"/>
              </a:rPr>
              <a:t>5</a:t>
            </a:r>
            <a:r>
              <a:rPr sz="1575" spc="-127" baseline="42328" dirty="0">
                <a:latin typeface="Times New Roman"/>
                <a:cs typeface="Times New Roman"/>
              </a:rPr>
              <a:t> </a:t>
            </a:r>
            <a:r>
              <a:rPr sz="1800" i="1" spc="30" dirty="0">
                <a:latin typeface="Times New Roman"/>
                <a:cs typeface="Times New Roman"/>
              </a:rPr>
              <a:t>m</a:t>
            </a:r>
            <a:r>
              <a:rPr sz="1800" i="1" spc="-16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/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i="1" spc="15" dirty="0"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980524" y="5911156"/>
            <a:ext cx="323850" cy="0"/>
          </a:xfrm>
          <a:custGeom>
            <a:avLst/>
            <a:gdLst/>
            <a:ahLst/>
            <a:cxnLst/>
            <a:rect l="l" t="t" r="r" b="b"/>
            <a:pathLst>
              <a:path w="323850">
                <a:moveTo>
                  <a:pt x="0" y="0"/>
                </a:moveTo>
                <a:lnTo>
                  <a:pt x="323248" y="0"/>
                </a:lnTo>
              </a:path>
            </a:pathLst>
          </a:custGeom>
          <a:ln w="961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402072" y="5911156"/>
            <a:ext cx="185420" cy="0"/>
          </a:xfrm>
          <a:custGeom>
            <a:avLst/>
            <a:gdLst/>
            <a:ahLst/>
            <a:cxnLst/>
            <a:rect l="l" t="t" r="r" b="b"/>
            <a:pathLst>
              <a:path w="185419">
                <a:moveTo>
                  <a:pt x="0" y="0"/>
                </a:moveTo>
                <a:lnTo>
                  <a:pt x="184838" y="0"/>
                </a:lnTo>
              </a:path>
            </a:pathLst>
          </a:custGeom>
          <a:ln w="961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46106" y="5911156"/>
            <a:ext cx="975360" cy="0"/>
          </a:xfrm>
          <a:custGeom>
            <a:avLst/>
            <a:gdLst/>
            <a:ahLst/>
            <a:cxnLst/>
            <a:rect l="l" t="t" r="r" b="b"/>
            <a:pathLst>
              <a:path w="975360">
                <a:moveTo>
                  <a:pt x="0" y="0"/>
                </a:moveTo>
                <a:lnTo>
                  <a:pt x="975110" y="0"/>
                </a:lnTo>
              </a:path>
            </a:pathLst>
          </a:custGeom>
          <a:ln w="961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060751" y="5911156"/>
            <a:ext cx="555625" cy="0"/>
          </a:xfrm>
          <a:custGeom>
            <a:avLst/>
            <a:gdLst/>
            <a:ahLst/>
            <a:cxnLst/>
            <a:rect l="l" t="t" r="r" b="b"/>
            <a:pathLst>
              <a:path w="555625">
                <a:moveTo>
                  <a:pt x="0" y="0"/>
                </a:moveTo>
                <a:lnTo>
                  <a:pt x="555071" y="0"/>
                </a:lnTo>
              </a:path>
            </a:pathLst>
          </a:custGeom>
          <a:ln w="961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983955" y="5903226"/>
            <a:ext cx="2656840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441325" algn="l"/>
                <a:tab pos="1492885" algn="l"/>
                <a:tab pos="2089150" algn="l"/>
              </a:tabLst>
            </a:pPr>
            <a:r>
              <a:rPr sz="1850" spc="40" dirty="0">
                <a:latin typeface="Times New Roman"/>
                <a:cs typeface="Times New Roman"/>
              </a:rPr>
              <a:t>2</a:t>
            </a:r>
            <a:r>
              <a:rPr sz="1850" i="1" spc="30" dirty="0">
                <a:latin typeface="Times New Roman"/>
                <a:cs typeface="Times New Roman"/>
              </a:rPr>
              <a:t>m</a:t>
            </a:r>
            <a:r>
              <a:rPr sz="1850" i="1" dirty="0">
                <a:latin typeface="Times New Roman"/>
                <a:cs typeface="Times New Roman"/>
              </a:rPr>
              <a:t>	</a:t>
            </a:r>
            <a:r>
              <a:rPr sz="1850" i="1" spc="20" dirty="0">
                <a:latin typeface="Times New Roman"/>
                <a:cs typeface="Times New Roman"/>
              </a:rPr>
              <a:t>d</a:t>
            </a:r>
            <a:r>
              <a:rPr sz="1850" i="1" dirty="0">
                <a:latin typeface="Times New Roman"/>
                <a:cs typeface="Times New Roman"/>
              </a:rPr>
              <a:t>	</a:t>
            </a:r>
            <a:r>
              <a:rPr sz="1850" spc="20" dirty="0">
                <a:latin typeface="Times New Roman"/>
                <a:cs typeface="Times New Roman"/>
              </a:rPr>
              <a:t>2</a:t>
            </a:r>
            <a:r>
              <a:rPr sz="1850" dirty="0">
                <a:latin typeface="Times New Roman"/>
                <a:cs typeface="Times New Roman"/>
              </a:rPr>
              <a:t>	</a:t>
            </a:r>
            <a:r>
              <a:rPr sz="1850" spc="10" dirty="0">
                <a:latin typeface="Times New Roman"/>
                <a:cs typeface="Times New Roman"/>
              </a:rPr>
              <a:t>0</a:t>
            </a:r>
            <a:r>
              <a:rPr sz="1850" spc="5" dirty="0">
                <a:latin typeface="Times New Roman"/>
                <a:cs typeface="Times New Roman"/>
              </a:rPr>
              <a:t>.</a:t>
            </a:r>
            <a:r>
              <a:rPr sz="1850" spc="80" dirty="0">
                <a:latin typeface="Times New Roman"/>
                <a:cs typeface="Times New Roman"/>
              </a:rPr>
              <a:t>0</a:t>
            </a:r>
            <a:r>
              <a:rPr sz="1850" spc="70" dirty="0">
                <a:latin typeface="Times New Roman"/>
                <a:cs typeface="Times New Roman"/>
              </a:rPr>
              <a:t>2</a:t>
            </a:r>
            <a:r>
              <a:rPr sz="1850" spc="20" dirty="0">
                <a:latin typeface="Times New Roman"/>
                <a:cs typeface="Times New Roman"/>
              </a:rPr>
              <a:t>5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691582" y="5713895"/>
            <a:ext cx="9588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latin typeface="Times New Roman"/>
                <a:cs typeface="Times New Roman"/>
              </a:rPr>
              <a:t>2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35505" y="5720880"/>
            <a:ext cx="1574165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492759" algn="l"/>
                <a:tab pos="730250" algn="l"/>
              </a:tabLst>
            </a:pPr>
            <a:r>
              <a:rPr sz="1850" spc="-20" dirty="0">
                <a:latin typeface="Times New Roman"/>
                <a:cs typeface="Times New Roman"/>
              </a:rPr>
              <a:t>(10	</a:t>
            </a:r>
            <a:r>
              <a:rPr sz="1850" spc="10" dirty="0">
                <a:latin typeface="Times New Roman"/>
                <a:cs typeface="Times New Roman"/>
              </a:rPr>
              <a:t>)	</a:t>
            </a:r>
            <a:r>
              <a:rPr sz="1850" spc="20" dirty="0">
                <a:latin typeface="Symbol"/>
                <a:cs typeface="Symbol"/>
              </a:rPr>
              <a:t></a:t>
            </a:r>
            <a:r>
              <a:rPr sz="1850" spc="-110" dirty="0">
                <a:latin typeface="Times New Roman"/>
                <a:cs typeface="Times New Roman"/>
              </a:rPr>
              <a:t> </a:t>
            </a:r>
            <a:r>
              <a:rPr sz="1850" spc="15" dirty="0">
                <a:latin typeface="Times New Roman"/>
                <a:cs typeface="Times New Roman"/>
              </a:rPr>
              <a:t>0.7</a:t>
            </a:r>
            <a:r>
              <a:rPr sz="1850" i="1" spc="15" dirty="0">
                <a:latin typeface="Times New Roman"/>
                <a:cs typeface="Times New Roman"/>
              </a:rPr>
              <a:t>mm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077865" y="5574522"/>
            <a:ext cx="2338070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17500" algn="l"/>
                <a:tab pos="957580" algn="l"/>
                <a:tab pos="2204085" algn="l"/>
              </a:tabLst>
            </a:pPr>
            <a:r>
              <a:rPr sz="1850" i="1" spc="15" dirty="0">
                <a:latin typeface="Times New Roman"/>
                <a:cs typeface="Times New Roman"/>
              </a:rPr>
              <a:t>e	</a:t>
            </a:r>
            <a:r>
              <a:rPr sz="1850" i="1" spc="25" dirty="0">
                <a:latin typeface="Times New Roman"/>
                <a:cs typeface="Times New Roman"/>
              </a:rPr>
              <a:t>V	</a:t>
            </a:r>
            <a:r>
              <a:rPr sz="1850" spc="10" dirty="0">
                <a:latin typeface="Times New Roman"/>
                <a:cs typeface="Times New Roman"/>
              </a:rPr>
              <a:t>1</a:t>
            </a:r>
            <a:r>
              <a:rPr sz="1850" spc="5" dirty="0">
                <a:latin typeface="Times New Roman"/>
                <a:cs typeface="Times New Roman"/>
              </a:rPr>
              <a:t>.</a:t>
            </a:r>
            <a:r>
              <a:rPr sz="1850" spc="80" dirty="0">
                <a:latin typeface="Times New Roman"/>
                <a:cs typeface="Times New Roman"/>
              </a:rPr>
              <a:t>7</a:t>
            </a:r>
            <a:r>
              <a:rPr sz="1850" spc="185" dirty="0">
                <a:latin typeface="Times New Roman"/>
                <a:cs typeface="Times New Roman"/>
              </a:rPr>
              <a:t>6</a:t>
            </a:r>
            <a:r>
              <a:rPr sz="1850" spc="120" dirty="0">
                <a:latin typeface="Symbol"/>
                <a:cs typeface="Symbol"/>
              </a:rPr>
              <a:t></a:t>
            </a:r>
            <a:r>
              <a:rPr sz="1850" spc="80" dirty="0">
                <a:latin typeface="Times New Roman"/>
                <a:cs typeface="Times New Roman"/>
              </a:rPr>
              <a:t>1</a:t>
            </a:r>
            <a:r>
              <a:rPr sz="1850" spc="-130" dirty="0">
                <a:latin typeface="Times New Roman"/>
                <a:cs typeface="Times New Roman"/>
              </a:rPr>
              <a:t>0</a:t>
            </a:r>
            <a:r>
              <a:rPr sz="1575" spc="44" baseline="44973" dirty="0">
                <a:latin typeface="Times New Roman"/>
                <a:cs typeface="Times New Roman"/>
              </a:rPr>
              <a:t>1</a:t>
            </a:r>
            <a:r>
              <a:rPr sz="1575" spc="37" baseline="44973" dirty="0">
                <a:latin typeface="Times New Roman"/>
                <a:cs typeface="Times New Roman"/>
              </a:rPr>
              <a:t>1</a:t>
            </a:r>
            <a:r>
              <a:rPr sz="1575" baseline="44973" dirty="0">
                <a:latin typeface="Times New Roman"/>
                <a:cs typeface="Times New Roman"/>
              </a:rPr>
              <a:t>	</a:t>
            </a:r>
            <a:r>
              <a:rPr sz="1850" spc="20" dirty="0">
                <a:latin typeface="Times New Roman"/>
                <a:cs typeface="Times New Roman"/>
              </a:rPr>
              <a:t>2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608392" y="5720880"/>
            <a:ext cx="1389380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716915" algn="l"/>
                <a:tab pos="1006475" algn="l"/>
                <a:tab pos="1243965" algn="l"/>
              </a:tabLst>
            </a:pPr>
            <a:r>
              <a:rPr sz="1850" i="1" spc="15" dirty="0">
                <a:latin typeface="Times New Roman"/>
                <a:cs typeface="Times New Roman"/>
              </a:rPr>
              <a:t>x</a:t>
            </a:r>
            <a:r>
              <a:rPr sz="1850" i="1" spc="5" dirty="0">
                <a:latin typeface="Times New Roman"/>
                <a:cs typeface="Times New Roman"/>
              </a:rPr>
              <a:t> </a:t>
            </a:r>
            <a:r>
              <a:rPr sz="1850" spc="20" dirty="0">
                <a:latin typeface="Symbol"/>
                <a:cs typeface="Symbol"/>
              </a:rPr>
              <a:t></a:t>
            </a:r>
            <a:r>
              <a:rPr sz="1850" dirty="0">
                <a:latin typeface="Times New Roman"/>
                <a:cs typeface="Times New Roman"/>
              </a:rPr>
              <a:t>	</a:t>
            </a:r>
            <a:r>
              <a:rPr sz="1850" spc="10" dirty="0">
                <a:latin typeface="Times New Roman"/>
                <a:cs typeface="Times New Roman"/>
              </a:rPr>
              <a:t>.</a:t>
            </a:r>
            <a:r>
              <a:rPr sz="1850" dirty="0">
                <a:latin typeface="Times New Roman"/>
                <a:cs typeface="Times New Roman"/>
              </a:rPr>
              <a:t>	</a:t>
            </a:r>
            <a:r>
              <a:rPr sz="1850" i="1" spc="10" dirty="0">
                <a:latin typeface="Times New Roman"/>
                <a:cs typeface="Times New Roman"/>
              </a:rPr>
              <a:t>t</a:t>
            </a:r>
            <a:r>
              <a:rPr sz="1850" i="1" dirty="0">
                <a:latin typeface="Times New Roman"/>
                <a:cs typeface="Times New Roman"/>
              </a:rPr>
              <a:t>	</a:t>
            </a:r>
            <a:r>
              <a:rPr sz="1850" spc="20" dirty="0">
                <a:latin typeface="Symbol"/>
                <a:cs typeface="Symbol"/>
              </a:rPr>
              <a:t></a:t>
            </a:r>
            <a:endParaRPr sz="185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940656" y="5713895"/>
            <a:ext cx="36004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50" dirty="0">
                <a:latin typeface="Symbol"/>
                <a:cs typeface="Symbol"/>
              </a:rPr>
              <a:t></a:t>
            </a:r>
            <a:r>
              <a:rPr sz="1050" spc="50" dirty="0">
                <a:latin typeface="Times New Roman"/>
                <a:cs typeface="Times New Roman"/>
              </a:rPr>
              <a:t>8</a:t>
            </a:r>
            <a:r>
              <a:rPr sz="1050" spc="210" dirty="0">
                <a:latin typeface="Times New Roman"/>
                <a:cs typeface="Times New Roman"/>
              </a:rPr>
              <a:t> </a:t>
            </a:r>
            <a:r>
              <a:rPr sz="1050" spc="25" dirty="0">
                <a:latin typeface="Times New Roman"/>
                <a:cs typeface="Times New Roman"/>
              </a:rPr>
              <a:t>2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129080" y="6218910"/>
            <a:ext cx="5259070" cy="2874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431165">
              <a:lnSpc>
                <a:spcPct val="143900"/>
              </a:lnSpc>
              <a:spcBef>
                <a:spcPts val="90"/>
              </a:spcBef>
            </a:pPr>
            <a:r>
              <a:rPr sz="1400" spc="-5" dirty="0">
                <a:latin typeface="Times New Roman"/>
                <a:cs typeface="Times New Roman"/>
              </a:rPr>
              <a:t>During the next half-cycle </a:t>
            </a:r>
            <a:r>
              <a:rPr sz="1400" i="1" dirty="0">
                <a:latin typeface="Times New Roman"/>
                <a:cs typeface="Times New Roman"/>
              </a:rPr>
              <a:t>i.e. </a:t>
            </a:r>
            <a:r>
              <a:rPr sz="1400" spc="-5" dirty="0">
                <a:latin typeface="Times New Roman"/>
                <a:cs typeface="Times New Roman"/>
              </a:rPr>
              <a:t>between points </a:t>
            </a:r>
            <a:r>
              <a:rPr sz="1400" i="1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and </a:t>
            </a:r>
            <a:r>
              <a:rPr sz="1400" i="1" spc="-5" dirty="0">
                <a:latin typeface="Times New Roman"/>
                <a:cs typeface="Times New Roman"/>
              </a:rPr>
              <a:t>B, </a:t>
            </a:r>
            <a:r>
              <a:rPr sz="1400" spc="-5" dirty="0">
                <a:latin typeface="Times New Roman"/>
                <a:cs typeface="Times New Roman"/>
              </a:rPr>
              <a:t>there is no  accelerating voltage,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electron travels </a:t>
            </a:r>
            <a:r>
              <a:rPr sz="1400" spc="-10" dirty="0">
                <a:latin typeface="Times New Roman"/>
                <a:cs typeface="Times New Roman"/>
              </a:rPr>
              <a:t>with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constant speed of </a:t>
            </a:r>
            <a:r>
              <a:rPr sz="1400" spc="5" dirty="0">
                <a:latin typeface="Times New Roman"/>
                <a:cs typeface="Times New Roman"/>
              </a:rPr>
              <a:t>1.4×10</a:t>
            </a:r>
            <a:r>
              <a:rPr sz="1350" spc="7" baseline="30864" dirty="0">
                <a:latin typeface="Times New Roman"/>
                <a:cs typeface="Times New Roman"/>
              </a:rPr>
              <a:t>5  </a:t>
            </a:r>
            <a:r>
              <a:rPr sz="1400" spc="-10" dirty="0">
                <a:latin typeface="Times New Roman"/>
                <a:cs typeface="Times New Roman"/>
              </a:rPr>
              <a:t>m/s </a:t>
            </a:r>
            <a:r>
              <a:rPr sz="1400" dirty="0">
                <a:latin typeface="Times New Roman"/>
                <a:cs typeface="Times New Roman"/>
              </a:rPr>
              <a:t>for a </a:t>
            </a:r>
            <a:r>
              <a:rPr sz="1400" spc="-5" dirty="0">
                <a:latin typeface="Times New Roman"/>
                <a:cs typeface="Times New Roman"/>
              </a:rPr>
              <a:t>period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10</a:t>
            </a:r>
            <a:r>
              <a:rPr sz="1350" spc="-7" baseline="30864" dirty="0">
                <a:latin typeface="Times New Roman"/>
                <a:cs typeface="Times New Roman"/>
              </a:rPr>
              <a:t>-8</a:t>
            </a:r>
            <a:r>
              <a:rPr sz="1350" spc="187" baseline="30864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s.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1400" spc="-5" dirty="0">
                <a:latin typeface="Times New Roman"/>
                <a:cs typeface="Times New Roman"/>
              </a:rPr>
              <a:t>Distance traveled is =1.4×10</a:t>
            </a:r>
            <a:r>
              <a:rPr sz="1350" spc="-7" baseline="30864" dirty="0">
                <a:latin typeface="Times New Roman"/>
                <a:cs typeface="Times New Roman"/>
              </a:rPr>
              <a:t>5</a:t>
            </a:r>
            <a:r>
              <a:rPr sz="1400" spc="-5" dirty="0">
                <a:latin typeface="Times New Roman"/>
                <a:cs typeface="Times New Roman"/>
              </a:rPr>
              <a:t>×10</a:t>
            </a:r>
            <a:r>
              <a:rPr sz="1350" spc="-7" baseline="30864" dirty="0">
                <a:latin typeface="Times New Roman"/>
                <a:cs typeface="Times New Roman"/>
              </a:rPr>
              <a:t>-8 </a:t>
            </a:r>
            <a:r>
              <a:rPr sz="1400" spc="-5" dirty="0">
                <a:latin typeface="Times New Roman"/>
                <a:cs typeface="Times New Roman"/>
              </a:rPr>
              <a:t>=1.4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mm.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1400" spc="-5" dirty="0">
                <a:latin typeface="Times New Roman"/>
                <a:cs typeface="Times New Roman"/>
              </a:rPr>
              <a:t>Total distance traveled </a:t>
            </a:r>
            <a:r>
              <a:rPr sz="140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the end of first complete cycle </a:t>
            </a:r>
            <a:r>
              <a:rPr sz="1400" i="1" dirty="0">
                <a:latin typeface="Times New Roman"/>
                <a:cs typeface="Times New Roman"/>
              </a:rPr>
              <a:t>i.e. </a:t>
            </a:r>
            <a:r>
              <a:rPr sz="1400" dirty="0">
                <a:latin typeface="Times New Roman"/>
                <a:cs typeface="Times New Roman"/>
              </a:rPr>
              <a:t>up to </a:t>
            </a:r>
            <a:r>
              <a:rPr sz="1400" spc="-5" dirty="0">
                <a:latin typeface="Times New Roman"/>
                <a:cs typeface="Times New Roman"/>
              </a:rPr>
              <a:t>point</a:t>
            </a:r>
            <a:r>
              <a:rPr sz="1400" spc="5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B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400" i="1" dirty="0">
                <a:latin typeface="Times New Roman"/>
                <a:cs typeface="Times New Roman"/>
              </a:rPr>
              <a:t>= </a:t>
            </a:r>
            <a:r>
              <a:rPr sz="1400" spc="-5" dirty="0">
                <a:latin typeface="Times New Roman"/>
                <a:cs typeface="Times New Roman"/>
              </a:rPr>
              <a:t>1.4+0.7</a:t>
            </a:r>
            <a:r>
              <a:rPr sz="1400" b="1" spc="-5" dirty="0">
                <a:latin typeface="Times New Roman"/>
                <a:cs typeface="Times New Roman"/>
              </a:rPr>
              <a:t>=2.</a:t>
            </a:r>
            <a:r>
              <a:rPr sz="1400" spc="-5" dirty="0">
                <a:latin typeface="Times New Roman"/>
                <a:cs typeface="Times New Roman"/>
              </a:rPr>
              <a:t>1 </a:t>
            </a:r>
            <a:r>
              <a:rPr sz="1400" spc="-10" dirty="0">
                <a:latin typeface="Times New Roman"/>
                <a:cs typeface="Times New Roman"/>
              </a:rPr>
              <a:t>mm</a:t>
            </a:r>
            <a:endParaRPr sz="1400">
              <a:latin typeface="Times New Roman"/>
              <a:cs typeface="Times New Roman"/>
            </a:endParaRPr>
          </a:p>
          <a:p>
            <a:pPr marL="12700" marR="57150">
              <a:lnSpc>
                <a:spcPct val="143600"/>
              </a:lnSpc>
              <a:spcBef>
                <a:spcPts val="409"/>
              </a:spcBef>
            </a:pPr>
            <a:r>
              <a:rPr sz="1400" dirty="0">
                <a:latin typeface="Times New Roman"/>
                <a:cs typeface="Times New Roman"/>
              </a:rPr>
              <a:t>(b) </a:t>
            </a:r>
            <a:r>
              <a:rPr sz="1400" spc="-5" dirty="0">
                <a:latin typeface="Times New Roman"/>
                <a:cs typeface="Times New Roman"/>
              </a:rPr>
              <a:t>During first half-cycle </a:t>
            </a:r>
            <a:r>
              <a:rPr sz="1400" dirty="0">
                <a:latin typeface="Times New Roman"/>
                <a:cs typeface="Times New Roman"/>
              </a:rPr>
              <a:t>of the </a:t>
            </a:r>
            <a:r>
              <a:rPr sz="1400" spc="-5" dirty="0">
                <a:latin typeface="Times New Roman"/>
                <a:cs typeface="Times New Roman"/>
              </a:rPr>
              <a:t>second cycle, the accelerating voltage  will </a:t>
            </a:r>
            <a:r>
              <a:rPr sz="1400" dirty="0">
                <a:latin typeface="Times New Roman"/>
                <a:cs typeface="Times New Roman"/>
              </a:rPr>
              <a:t>be </a:t>
            </a:r>
            <a:r>
              <a:rPr sz="1400" spc="-5" dirty="0">
                <a:latin typeface="Times New Roman"/>
                <a:cs typeface="Times New Roman"/>
              </a:rPr>
              <a:t>again available. The electron velocity will increase from its value 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i="1" spc="-5" dirty="0">
                <a:latin typeface="Times New Roman"/>
                <a:cs typeface="Times New Roman"/>
              </a:rPr>
              <a:t>1.4×10</a:t>
            </a:r>
            <a:r>
              <a:rPr sz="1350" i="1" spc="-7" baseline="30864" dirty="0">
                <a:latin typeface="Times New Roman"/>
                <a:cs typeface="Times New Roman"/>
              </a:rPr>
              <a:t>5 </a:t>
            </a:r>
            <a:r>
              <a:rPr sz="1400" spc="-5" dirty="0">
                <a:latin typeface="Times New Roman"/>
                <a:cs typeface="Times New Roman"/>
              </a:rPr>
              <a:t>(at point </a:t>
            </a:r>
            <a:r>
              <a:rPr sz="1400" dirty="0">
                <a:latin typeface="Times New Roman"/>
                <a:cs typeface="Times New Roman"/>
              </a:rPr>
              <a:t>B)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to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364354" y="2612897"/>
            <a:ext cx="2171700" cy="6381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426211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2965" y="426211"/>
            <a:ext cx="1593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73276" y="1488694"/>
            <a:ext cx="25654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Distance traveled from </a:t>
            </a:r>
            <a:r>
              <a:rPr sz="1400" dirty="0">
                <a:latin typeface="Times New Roman"/>
                <a:cs typeface="Times New Roman"/>
              </a:rPr>
              <a:t>point </a:t>
            </a:r>
            <a:r>
              <a:rPr sz="1400" i="1" dirty="0">
                <a:latin typeface="Times New Roman"/>
                <a:cs typeface="Times New Roman"/>
              </a:rPr>
              <a:t>B </a:t>
            </a:r>
            <a:r>
              <a:rPr sz="1400" spc="-5" dirty="0">
                <a:latin typeface="Times New Roman"/>
                <a:cs typeface="Times New Roman"/>
              </a:rPr>
              <a:t>to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29080" y="2629255"/>
            <a:ext cx="5304790" cy="4535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68275" algn="just">
              <a:lnSpc>
                <a:spcPct val="143700"/>
              </a:lnSpc>
              <a:spcBef>
                <a:spcPts val="95"/>
              </a:spcBef>
            </a:pPr>
            <a:r>
              <a:rPr sz="1400" spc="-5" dirty="0">
                <a:latin typeface="Times New Roman"/>
                <a:cs typeface="Times New Roman"/>
              </a:rPr>
              <a:t>During the next half-cycle,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velocity remains constant </a:t>
            </a:r>
            <a:r>
              <a:rPr sz="1400" spc="-10" dirty="0">
                <a:latin typeface="Times New Roman"/>
                <a:cs typeface="Times New Roman"/>
              </a:rPr>
              <a:t>at </a:t>
            </a:r>
            <a:r>
              <a:rPr sz="1400" dirty="0">
                <a:latin typeface="Times New Roman"/>
                <a:cs typeface="Times New Roman"/>
              </a:rPr>
              <a:t>2.8×10</a:t>
            </a:r>
            <a:r>
              <a:rPr sz="1350" baseline="30864" dirty="0">
                <a:latin typeface="Times New Roman"/>
                <a:cs typeface="Times New Roman"/>
              </a:rPr>
              <a:t>5 </a:t>
            </a:r>
            <a:r>
              <a:rPr sz="1400" spc="-10" dirty="0">
                <a:latin typeface="Times New Roman"/>
                <a:cs typeface="Times New Roman"/>
              </a:rPr>
              <a:t>m/s  </a:t>
            </a:r>
            <a:r>
              <a:rPr sz="1400" spc="-5" dirty="0">
                <a:latin typeface="Times New Roman"/>
                <a:cs typeface="Times New Roman"/>
              </a:rPr>
              <a:t>because there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no accelerating voltage. Distance traveled </a:t>
            </a:r>
            <a:r>
              <a:rPr sz="1400" dirty="0">
                <a:latin typeface="Times New Roman"/>
                <a:cs typeface="Times New Roman"/>
              </a:rPr>
              <a:t>from </a:t>
            </a:r>
            <a:r>
              <a:rPr sz="1400" spc="-5" dirty="0">
                <a:latin typeface="Times New Roman"/>
                <a:cs typeface="Times New Roman"/>
              </a:rPr>
              <a:t>point </a:t>
            </a:r>
            <a:r>
              <a:rPr sz="1400" dirty="0">
                <a:latin typeface="Times New Roman"/>
                <a:cs typeface="Times New Roman"/>
              </a:rPr>
              <a:t>C  to </a:t>
            </a:r>
            <a:r>
              <a:rPr sz="1400" i="1" dirty="0">
                <a:latin typeface="Times New Roman"/>
                <a:cs typeface="Times New Roman"/>
              </a:rPr>
              <a:t>D </a:t>
            </a:r>
            <a:r>
              <a:rPr sz="1400" dirty="0">
                <a:latin typeface="Times New Roman"/>
                <a:cs typeface="Times New Roman"/>
              </a:rPr>
              <a:t>= </a:t>
            </a:r>
            <a:r>
              <a:rPr sz="1400" spc="-5" dirty="0">
                <a:latin typeface="Times New Roman"/>
                <a:cs typeface="Times New Roman"/>
              </a:rPr>
              <a:t>2.8×10</a:t>
            </a:r>
            <a:r>
              <a:rPr sz="1350" spc="-7" baseline="30864" dirty="0">
                <a:latin typeface="Times New Roman"/>
                <a:cs typeface="Times New Roman"/>
              </a:rPr>
              <a:t>5 </a:t>
            </a:r>
            <a:r>
              <a:rPr sz="1400" spc="-5" dirty="0">
                <a:latin typeface="Times New Roman"/>
                <a:cs typeface="Times New Roman"/>
              </a:rPr>
              <a:t>×10</a:t>
            </a:r>
            <a:r>
              <a:rPr sz="1350" spc="-7" baseline="30864" dirty="0">
                <a:latin typeface="Times New Roman"/>
                <a:cs typeface="Times New Roman"/>
              </a:rPr>
              <a:t>-8</a:t>
            </a:r>
            <a:r>
              <a:rPr sz="1400" spc="-5" dirty="0">
                <a:latin typeface="Times New Roman"/>
                <a:cs typeface="Times New Roman"/>
              </a:rPr>
              <a:t>= </a:t>
            </a:r>
            <a:r>
              <a:rPr sz="1400" dirty="0">
                <a:latin typeface="Times New Roman"/>
                <a:cs typeface="Times New Roman"/>
              </a:rPr>
              <a:t>2.8</a:t>
            </a:r>
            <a:r>
              <a:rPr sz="1400" spc="-9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mm.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1400" spc="-5" dirty="0">
                <a:latin typeface="Times New Roman"/>
                <a:cs typeface="Times New Roman"/>
              </a:rPr>
              <a:t>Total distance traveled </a:t>
            </a:r>
            <a:r>
              <a:rPr sz="140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the end of second cycle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=2.1+2.1+2.8=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7mm.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Example</a:t>
            </a:r>
            <a:endParaRPr sz="1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610"/>
              </a:spcBef>
            </a:pP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sinusoidal voltage </a:t>
            </a:r>
            <a:r>
              <a:rPr sz="1400" dirty="0">
                <a:latin typeface="Times New Roman"/>
                <a:cs typeface="Times New Roman"/>
              </a:rPr>
              <a:t>wave </a:t>
            </a:r>
            <a:r>
              <a:rPr sz="1400" spc="-5" dirty="0">
                <a:latin typeface="Times New Roman"/>
                <a:cs typeface="Times New Roman"/>
              </a:rPr>
              <a:t>having </a:t>
            </a:r>
            <a:r>
              <a:rPr sz="1400" spc="-10" dirty="0">
                <a:latin typeface="Times New Roman"/>
                <a:cs typeface="Times New Roman"/>
              </a:rPr>
              <a:t>an </a:t>
            </a:r>
            <a:r>
              <a:rPr sz="1400" spc="-5" dirty="0">
                <a:latin typeface="Times New Roman"/>
                <a:cs typeface="Times New Roman"/>
              </a:rPr>
              <a:t>amplitude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10 </a:t>
            </a:r>
            <a:r>
              <a:rPr sz="1400" dirty="0">
                <a:latin typeface="Times New Roman"/>
                <a:cs typeface="Times New Roman"/>
              </a:rPr>
              <a:t>V and </a:t>
            </a:r>
            <a:r>
              <a:rPr sz="1400" spc="-5" dirty="0">
                <a:latin typeface="Times New Roman"/>
                <a:cs typeface="Times New Roman"/>
              </a:rPr>
              <a:t>frequency  1MHz is applied across two </a:t>
            </a:r>
            <a:r>
              <a:rPr sz="1400" dirty="0">
                <a:latin typeface="Times New Roman"/>
                <a:cs typeface="Times New Roman"/>
              </a:rPr>
              <a:t>plane </a:t>
            </a:r>
            <a:r>
              <a:rPr sz="1400" spc="-5" dirty="0">
                <a:latin typeface="Times New Roman"/>
                <a:cs typeface="Times New Roman"/>
              </a:rPr>
              <a:t>parallel plates kept </a:t>
            </a:r>
            <a:r>
              <a:rPr sz="1400" dirty="0">
                <a:latin typeface="Times New Roman"/>
                <a:cs typeface="Times New Roman"/>
              </a:rPr>
              <a:t>2 cm apart in  </a:t>
            </a:r>
            <a:r>
              <a:rPr sz="1400" spc="-5" dirty="0">
                <a:latin typeface="Times New Roman"/>
                <a:cs typeface="Times New Roman"/>
              </a:rPr>
              <a:t>vacuum. An electron is released </a:t>
            </a:r>
            <a:r>
              <a:rPr sz="1400" spc="-10" dirty="0">
                <a:latin typeface="Times New Roman"/>
                <a:cs typeface="Times New Roman"/>
              </a:rPr>
              <a:t>with </a:t>
            </a:r>
            <a:r>
              <a:rPr sz="1400" dirty="0">
                <a:latin typeface="Times New Roman"/>
                <a:cs typeface="Times New Roman"/>
              </a:rPr>
              <a:t>an </a:t>
            </a:r>
            <a:r>
              <a:rPr sz="1400" spc="-5" dirty="0">
                <a:latin typeface="Times New Roman"/>
                <a:cs typeface="Times New Roman"/>
              </a:rPr>
              <a:t>initial velocity </a:t>
            </a:r>
            <a:r>
              <a:rPr sz="1400" dirty="0">
                <a:latin typeface="Times New Roman"/>
                <a:cs typeface="Times New Roman"/>
              </a:rPr>
              <a:t>of 1.5×10</a:t>
            </a:r>
            <a:r>
              <a:rPr sz="1350" baseline="30864" dirty="0">
                <a:latin typeface="Times New Roman"/>
                <a:cs typeface="Times New Roman"/>
              </a:rPr>
              <a:t>6  </a:t>
            </a:r>
            <a:r>
              <a:rPr sz="1400" spc="-5" dirty="0">
                <a:latin typeface="Times New Roman"/>
                <a:cs typeface="Times New Roman"/>
              </a:rPr>
              <a:t>m/second along the lines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force </a:t>
            </a:r>
            <a:r>
              <a:rPr sz="1400" spc="-10" dirty="0">
                <a:latin typeface="Times New Roman"/>
                <a:cs typeface="Times New Roman"/>
              </a:rPr>
              <a:t>at an </a:t>
            </a:r>
            <a:r>
              <a:rPr sz="1400" spc="-5" dirty="0">
                <a:latin typeface="Times New Roman"/>
                <a:cs typeface="Times New Roman"/>
              </a:rPr>
              <a:t>instant </a:t>
            </a:r>
            <a:r>
              <a:rPr sz="1400" spc="-10" dirty="0">
                <a:latin typeface="Times New Roman"/>
                <a:cs typeface="Times New Roman"/>
              </a:rPr>
              <a:t>when </a:t>
            </a:r>
            <a:r>
              <a:rPr sz="1400" spc="-5" dirty="0">
                <a:latin typeface="Times New Roman"/>
                <a:cs typeface="Times New Roman"/>
              </a:rPr>
              <a:t>the applied </a:t>
            </a:r>
            <a:r>
              <a:rPr sz="1400" dirty="0">
                <a:latin typeface="Times New Roman"/>
                <a:cs typeface="Times New Roman"/>
              </a:rPr>
              <a:t>voltage </a:t>
            </a:r>
            <a:r>
              <a:rPr sz="1400" spc="-5" dirty="0">
                <a:latin typeface="Times New Roman"/>
                <a:cs typeface="Times New Roman"/>
              </a:rPr>
              <a:t>is  </a:t>
            </a:r>
            <a:r>
              <a:rPr sz="1400" dirty="0">
                <a:latin typeface="Times New Roman"/>
                <a:cs typeface="Times New Roman"/>
              </a:rPr>
              <a:t>zero. </a:t>
            </a:r>
            <a:r>
              <a:rPr sz="1400" spc="-5" dirty="0">
                <a:latin typeface="Times New Roman"/>
                <a:cs typeface="Times New Roman"/>
              </a:rPr>
              <a:t>Find </a:t>
            </a:r>
            <a:r>
              <a:rPr sz="1400" dirty="0">
                <a:latin typeface="Times New Roman"/>
                <a:cs typeface="Times New Roman"/>
              </a:rPr>
              <a:t>an </a:t>
            </a:r>
            <a:r>
              <a:rPr sz="1400" spc="-5" dirty="0">
                <a:latin typeface="Times New Roman"/>
                <a:cs typeface="Times New Roman"/>
              </a:rPr>
              <a:t>expression </a:t>
            </a:r>
            <a:r>
              <a:rPr sz="1400" dirty="0">
                <a:latin typeface="Times New Roman"/>
                <a:cs typeface="Times New Roman"/>
              </a:rPr>
              <a:t>for the </a:t>
            </a:r>
            <a:r>
              <a:rPr sz="1400" spc="-5" dirty="0">
                <a:latin typeface="Times New Roman"/>
                <a:cs typeface="Times New Roman"/>
              </a:rPr>
              <a:t>speed </a:t>
            </a:r>
            <a:r>
              <a:rPr sz="1400" spc="-10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distance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the electron </a:t>
            </a:r>
            <a:r>
              <a:rPr sz="1400" spc="-10" dirty="0">
                <a:latin typeface="Times New Roman"/>
                <a:cs typeface="Times New Roman"/>
              </a:rPr>
              <a:t>at </a:t>
            </a:r>
            <a:r>
              <a:rPr sz="1400" dirty="0">
                <a:latin typeface="Times New Roman"/>
                <a:cs typeface="Times New Roman"/>
              </a:rPr>
              <a:t>any  </a:t>
            </a:r>
            <a:r>
              <a:rPr sz="1400" spc="-5" dirty="0">
                <a:latin typeface="Times New Roman"/>
                <a:cs typeface="Times New Roman"/>
              </a:rPr>
              <a:t>subsequent </a:t>
            </a:r>
            <a:r>
              <a:rPr sz="1400" spc="-10" dirty="0">
                <a:latin typeface="Times New Roman"/>
                <a:cs typeface="Times New Roman"/>
              </a:rPr>
              <a:t>time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 algn="just">
              <a:lnSpc>
                <a:spcPts val="1630"/>
              </a:lnSpc>
              <a:spcBef>
                <a:spcPts val="5"/>
              </a:spcBef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Solution</a:t>
            </a:r>
            <a:endParaRPr sz="1400">
              <a:latin typeface="Times New Roman"/>
              <a:cs typeface="Times New Roman"/>
            </a:endParaRPr>
          </a:p>
          <a:p>
            <a:pPr marL="12700" algn="just">
              <a:lnSpc>
                <a:spcPts val="1630"/>
              </a:lnSpc>
            </a:pPr>
            <a:r>
              <a:rPr sz="1400" spc="-5" dirty="0">
                <a:latin typeface="Times New Roman"/>
                <a:cs typeface="Times New Roman"/>
              </a:rPr>
              <a:t>Electric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intensity,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9080" y="7779257"/>
            <a:ext cx="979169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Acceleration,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54988" y="9319970"/>
            <a:ext cx="132461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Since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acceleration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547706" y="7537461"/>
            <a:ext cx="169545" cy="0"/>
          </a:xfrm>
          <a:custGeom>
            <a:avLst/>
            <a:gdLst/>
            <a:ahLst/>
            <a:cxnLst/>
            <a:rect l="l" t="t" r="r" b="b"/>
            <a:pathLst>
              <a:path w="169544">
                <a:moveTo>
                  <a:pt x="0" y="0"/>
                </a:moveTo>
                <a:lnTo>
                  <a:pt x="169108" y="0"/>
                </a:lnTo>
              </a:path>
            </a:pathLst>
          </a:custGeom>
          <a:ln w="85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944836" y="7537461"/>
            <a:ext cx="1427480" cy="0"/>
          </a:xfrm>
          <a:custGeom>
            <a:avLst/>
            <a:gdLst/>
            <a:ahLst/>
            <a:cxnLst/>
            <a:rect l="l" t="t" r="r" b="b"/>
            <a:pathLst>
              <a:path w="1427479">
                <a:moveTo>
                  <a:pt x="0" y="0"/>
                </a:moveTo>
                <a:lnTo>
                  <a:pt x="1427063" y="0"/>
                </a:lnTo>
              </a:path>
            </a:pathLst>
          </a:custGeom>
          <a:ln w="85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005148" y="7361346"/>
            <a:ext cx="89535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25" dirty="0">
                <a:latin typeface="Times New Roman"/>
                <a:cs typeface="Times New Roman"/>
              </a:rPr>
              <a:t>6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14850" y="7367530"/>
            <a:ext cx="1844675" cy="276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40" dirty="0">
                <a:latin typeface="Times New Roman"/>
                <a:cs typeface="Times New Roman"/>
              </a:rPr>
              <a:t> </a:t>
            </a:r>
            <a:r>
              <a:rPr sz="1650" spc="60" dirty="0">
                <a:latin typeface="Times New Roman"/>
                <a:cs typeface="Times New Roman"/>
              </a:rPr>
              <a:t>500sin(6.28</a:t>
            </a:r>
            <a:r>
              <a:rPr sz="1650" spc="60" dirty="0">
                <a:latin typeface="Symbol"/>
                <a:cs typeface="Symbol"/>
              </a:rPr>
              <a:t></a:t>
            </a:r>
            <a:r>
              <a:rPr sz="1650" spc="60" dirty="0">
                <a:latin typeface="Times New Roman"/>
                <a:cs typeface="Times New Roman"/>
              </a:rPr>
              <a:t>10</a:t>
            </a:r>
            <a:r>
              <a:rPr sz="1650" spc="-10" dirty="0">
                <a:latin typeface="Times New Roman"/>
                <a:cs typeface="Times New Roman"/>
              </a:rPr>
              <a:t> </a:t>
            </a:r>
            <a:r>
              <a:rPr sz="1650" i="1" spc="75" dirty="0">
                <a:latin typeface="Times New Roman"/>
                <a:cs typeface="Times New Roman"/>
              </a:rPr>
              <a:t>t</a:t>
            </a:r>
            <a:r>
              <a:rPr sz="1650" spc="75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70900" y="7221707"/>
            <a:ext cx="2204085" cy="5880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0840">
              <a:lnSpc>
                <a:spcPts val="1625"/>
              </a:lnSpc>
              <a:spcBef>
                <a:spcPts val="95"/>
              </a:spcBef>
              <a:tabLst>
                <a:tab pos="764540" algn="l"/>
              </a:tabLst>
            </a:pPr>
            <a:r>
              <a:rPr sz="1650" i="1" spc="45" dirty="0">
                <a:latin typeface="Times New Roman"/>
                <a:cs typeface="Times New Roman"/>
              </a:rPr>
              <a:t>V	</a:t>
            </a:r>
            <a:r>
              <a:rPr sz="1650" spc="35" dirty="0">
                <a:latin typeface="Times New Roman"/>
                <a:cs typeface="Times New Roman"/>
              </a:rPr>
              <a:t>10sin(2</a:t>
            </a:r>
            <a:r>
              <a:rPr sz="1750" i="1" spc="35" dirty="0">
                <a:latin typeface="Symbol"/>
                <a:cs typeface="Symbol"/>
              </a:rPr>
              <a:t></a:t>
            </a:r>
            <a:r>
              <a:rPr sz="1750" i="1" spc="35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6</a:t>
            </a:r>
            <a:r>
              <a:rPr sz="1425" spc="-292" baseline="43859" dirty="0">
                <a:latin typeface="Times New Roman"/>
                <a:cs typeface="Times New Roman"/>
              </a:rPr>
              <a:t> </a:t>
            </a:r>
            <a:r>
              <a:rPr sz="1650" i="1" spc="75" dirty="0">
                <a:latin typeface="Times New Roman"/>
                <a:cs typeface="Times New Roman"/>
              </a:rPr>
              <a:t>t</a:t>
            </a:r>
            <a:r>
              <a:rPr sz="1650" spc="75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ts val="1165"/>
              </a:lnSpc>
              <a:tabLst>
                <a:tab pos="601980" algn="l"/>
              </a:tabLst>
            </a:pPr>
            <a:r>
              <a:rPr sz="1650" i="1" spc="45" dirty="0">
                <a:latin typeface="Times New Roman"/>
                <a:cs typeface="Times New Roman"/>
              </a:rPr>
              <a:t>E 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40" dirty="0">
                <a:latin typeface="Times New Roman"/>
                <a:cs typeface="Times New Roman"/>
              </a:rPr>
              <a:t>	</a:t>
            </a:r>
            <a:r>
              <a:rPr sz="1650" spc="40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  <a:p>
            <a:pPr marL="398145">
              <a:lnSpc>
                <a:spcPts val="1639"/>
              </a:lnSpc>
              <a:tabLst>
                <a:tab pos="1297940" algn="l"/>
              </a:tabLst>
            </a:pPr>
            <a:r>
              <a:rPr sz="1650" i="1" spc="35" dirty="0">
                <a:latin typeface="Times New Roman"/>
                <a:cs typeface="Times New Roman"/>
              </a:rPr>
              <a:t>d	</a:t>
            </a:r>
            <a:r>
              <a:rPr sz="1650" spc="55" dirty="0">
                <a:latin typeface="Times New Roman"/>
                <a:cs typeface="Times New Roman"/>
              </a:rPr>
              <a:t>0.02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121369" y="8548679"/>
            <a:ext cx="261620" cy="0"/>
          </a:xfrm>
          <a:custGeom>
            <a:avLst/>
            <a:gdLst/>
            <a:ahLst/>
            <a:cxnLst/>
            <a:rect l="l" t="t" r="r" b="b"/>
            <a:pathLst>
              <a:path w="261619">
                <a:moveTo>
                  <a:pt x="0" y="0"/>
                </a:moveTo>
                <a:lnTo>
                  <a:pt x="261109" y="0"/>
                </a:lnTo>
              </a:path>
            </a:pathLst>
          </a:custGeom>
          <a:ln w="85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957280" y="8839652"/>
            <a:ext cx="30988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96545" algn="l"/>
              </a:tabLst>
            </a:pPr>
            <a:r>
              <a:rPr sz="1650" u="sng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13937" y="8833008"/>
            <a:ext cx="9017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30" dirty="0">
                <a:latin typeface="Times New Roman"/>
                <a:cs typeface="Times New Roman"/>
              </a:rPr>
              <a:t>6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64507" y="8833008"/>
            <a:ext cx="14160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55" dirty="0">
                <a:latin typeface="Times New Roman"/>
                <a:cs typeface="Times New Roman"/>
              </a:rPr>
              <a:t>13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162578" y="8543643"/>
            <a:ext cx="18415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55" dirty="0">
                <a:latin typeface="Times New Roman"/>
                <a:cs typeface="Times New Roman"/>
              </a:rPr>
              <a:t>m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31158" y="8839652"/>
            <a:ext cx="132524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55" dirty="0">
                <a:latin typeface="Times New Roman"/>
                <a:cs typeface="Times New Roman"/>
              </a:rPr>
              <a:t>s</a:t>
            </a:r>
            <a:r>
              <a:rPr sz="1650" strike="sngStrike" spc="55" dirty="0">
                <a:latin typeface="Times New Roman"/>
                <a:cs typeface="Times New Roman"/>
              </a:rPr>
              <a:t>in(</a:t>
            </a:r>
            <a:r>
              <a:rPr sz="1650" strike="noStrike" spc="55" dirty="0">
                <a:latin typeface="Times New Roman"/>
                <a:cs typeface="Times New Roman"/>
              </a:rPr>
              <a:t>6.28</a:t>
            </a:r>
            <a:r>
              <a:rPr sz="1650" strike="noStrike" spc="55" dirty="0">
                <a:latin typeface="Symbol"/>
                <a:cs typeface="Symbol"/>
              </a:rPr>
              <a:t></a:t>
            </a:r>
            <a:r>
              <a:rPr sz="1650" strike="noStrike" spc="55" dirty="0">
                <a:latin typeface="Times New Roman"/>
                <a:cs typeface="Times New Roman"/>
              </a:rPr>
              <a:t>10</a:t>
            </a:r>
            <a:r>
              <a:rPr sz="1650" strike="noStrike" spc="150" dirty="0">
                <a:latin typeface="Times New Roman"/>
                <a:cs typeface="Times New Roman"/>
              </a:rPr>
              <a:t> </a:t>
            </a:r>
            <a:r>
              <a:rPr sz="1650" i="1" strike="noStrike" spc="-210" dirty="0">
                <a:latin typeface="Times New Roman"/>
                <a:cs typeface="Times New Roman"/>
              </a:rPr>
              <a:t>t</a:t>
            </a:r>
            <a:r>
              <a:rPr sz="1650" strike="noStrike" spc="-210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774905" y="8377969"/>
            <a:ext cx="474853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35" dirty="0">
                <a:latin typeface="Times New Roman"/>
                <a:cs typeface="Times New Roman"/>
              </a:rPr>
              <a:t>a</a:t>
            </a:r>
            <a:r>
              <a:rPr sz="1650" i="1" spc="-5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80" dirty="0">
                <a:latin typeface="Times New Roman"/>
                <a:cs typeface="Times New Roman"/>
              </a:rPr>
              <a:t> </a:t>
            </a:r>
            <a:r>
              <a:rPr sz="2475" i="1" spc="89" baseline="35353" dirty="0">
                <a:latin typeface="Times New Roman"/>
                <a:cs typeface="Times New Roman"/>
              </a:rPr>
              <a:t>eE</a:t>
            </a:r>
            <a:r>
              <a:rPr sz="2475" i="1" spc="187" baseline="35353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-22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1.76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11</a:t>
            </a:r>
            <a:r>
              <a:rPr sz="1425" spc="-127" baseline="43859" dirty="0">
                <a:latin typeface="Times New Roman"/>
                <a:cs typeface="Times New Roman"/>
              </a:rPr>
              <a:t> </a:t>
            </a:r>
            <a:r>
              <a:rPr sz="1650" i="1" spc="45" dirty="0">
                <a:latin typeface="Times New Roman"/>
                <a:cs typeface="Times New Roman"/>
              </a:rPr>
              <a:t>E</a:t>
            </a:r>
            <a:r>
              <a:rPr sz="1650" i="1" spc="50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-22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1.76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11</a:t>
            </a:r>
            <a:r>
              <a:rPr sz="1425" spc="37" baseline="43859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Times New Roman"/>
                <a:cs typeface="Times New Roman"/>
              </a:rPr>
              <a:t>*</a:t>
            </a:r>
            <a:r>
              <a:rPr sz="1650" spc="-260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Times New Roman"/>
                <a:cs typeface="Times New Roman"/>
              </a:rPr>
              <a:t>500sin(6.28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6</a:t>
            </a:r>
            <a:r>
              <a:rPr sz="1425" spc="-150" baseline="43859" dirty="0">
                <a:latin typeface="Times New Roman"/>
                <a:cs typeface="Times New Roman"/>
              </a:rPr>
              <a:t> </a:t>
            </a:r>
            <a:r>
              <a:rPr sz="1650" i="1" spc="75" dirty="0">
                <a:latin typeface="Times New Roman"/>
                <a:cs typeface="Times New Roman"/>
              </a:rPr>
              <a:t>t</a:t>
            </a:r>
            <a:r>
              <a:rPr sz="1650" spc="75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71426" y="9006323"/>
            <a:ext cx="211454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i="1" spc="80" dirty="0">
                <a:latin typeface="Times New Roman"/>
                <a:cs typeface="Times New Roman"/>
              </a:rPr>
              <a:t>dt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857718" y="8709067"/>
            <a:ext cx="247015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i="1" spc="85" dirty="0">
                <a:latin typeface="Times New Roman"/>
                <a:cs typeface="Times New Roman"/>
              </a:rPr>
              <a:t>dv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774905" y="8839841"/>
            <a:ext cx="104140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-145" dirty="0">
                <a:latin typeface="Times New Roman"/>
                <a:cs typeface="Times New Roman"/>
              </a:rPr>
              <a:t> </a:t>
            </a:r>
            <a:r>
              <a:rPr sz="1650" spc="25" dirty="0">
                <a:latin typeface="Times New Roman"/>
                <a:cs typeface="Times New Roman"/>
              </a:rPr>
              <a:t>8.8</a:t>
            </a:r>
            <a:r>
              <a:rPr sz="1650" spc="-270" dirty="0">
                <a:latin typeface="Times New Roman"/>
                <a:cs typeface="Times New Roman"/>
              </a:rPr>
              <a:t> </a:t>
            </a:r>
            <a:r>
              <a:rPr sz="1650" spc="-75" dirty="0">
                <a:latin typeface="Symbol"/>
                <a:cs typeface="Symbol"/>
              </a:rPr>
              <a:t></a:t>
            </a:r>
            <a:r>
              <a:rPr sz="1650" spc="-75" dirty="0">
                <a:latin typeface="Times New Roman"/>
                <a:cs typeface="Times New Roman"/>
              </a:rPr>
              <a:t>10</a:t>
            </a:r>
            <a:r>
              <a:rPr sz="1650" i="1" spc="-75" dirty="0">
                <a:latin typeface="Times New Roman"/>
                <a:cs typeface="Times New Roman"/>
              </a:rPr>
              <a:t>a</a:t>
            </a:r>
            <a:r>
              <a:rPr sz="1650" i="1" spc="-30" dirty="0">
                <a:latin typeface="Times New Roman"/>
                <a:cs typeface="Times New Roman"/>
              </a:rPr>
              <a:t> </a:t>
            </a:r>
            <a:r>
              <a:rPr sz="1650" spc="25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985300" y="9072998"/>
            <a:ext cx="210820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i="1" spc="80" dirty="0">
                <a:latin typeface="Times New Roman"/>
                <a:cs typeface="Times New Roman"/>
              </a:rPr>
              <a:t>dt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971949" y="8775742"/>
            <a:ext cx="246379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i="1" spc="85" dirty="0">
                <a:latin typeface="Times New Roman"/>
                <a:cs typeface="Times New Roman"/>
              </a:rPr>
              <a:t>dv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247212" y="8908371"/>
            <a:ext cx="2294255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125" dirty="0">
                <a:latin typeface="Times New Roman"/>
                <a:cs typeface="Times New Roman"/>
              </a:rPr>
              <a:t> </a:t>
            </a:r>
            <a:r>
              <a:rPr sz="1650" spc="20" dirty="0">
                <a:latin typeface="Times New Roman"/>
                <a:cs typeface="Times New Roman"/>
              </a:rPr>
              <a:t>8.8</a:t>
            </a:r>
            <a:r>
              <a:rPr sz="1650" spc="-26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</a:t>
            </a:r>
            <a:r>
              <a:rPr sz="1650" spc="30" dirty="0">
                <a:latin typeface="Times New Roman"/>
                <a:cs typeface="Times New Roman"/>
              </a:rPr>
              <a:t>10</a:t>
            </a:r>
            <a:r>
              <a:rPr sz="1425" spc="44" baseline="43859" dirty="0">
                <a:latin typeface="Times New Roman"/>
                <a:cs typeface="Times New Roman"/>
              </a:rPr>
              <a:t>13</a:t>
            </a:r>
            <a:r>
              <a:rPr sz="1425" spc="67" baseline="43859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sin(6.28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6</a:t>
            </a:r>
            <a:r>
              <a:rPr sz="1425" spc="-150" baseline="43859" dirty="0">
                <a:latin typeface="Times New Roman"/>
                <a:cs typeface="Times New Roman"/>
              </a:rPr>
              <a:t> </a:t>
            </a:r>
            <a:r>
              <a:rPr sz="1650" i="1" spc="75" dirty="0">
                <a:latin typeface="Times New Roman"/>
                <a:cs typeface="Times New Roman"/>
              </a:rPr>
              <a:t>t</a:t>
            </a:r>
            <a:r>
              <a:rPr sz="1650" spc="75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748277" y="8908371"/>
            <a:ext cx="200025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spc="-910" dirty="0">
                <a:latin typeface="Symbol"/>
                <a:cs typeface="Symbol"/>
              </a:rPr>
              <a:t>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202770" y="1195679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5">
                <a:moveTo>
                  <a:pt x="0" y="0"/>
                </a:moveTo>
                <a:lnTo>
                  <a:pt x="505688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4201657" y="1187237"/>
            <a:ext cx="530860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spc="25" dirty="0">
                <a:latin typeface="Times New Roman"/>
                <a:cs typeface="Times New Roman"/>
              </a:rPr>
              <a:t>0</a:t>
            </a:r>
            <a:r>
              <a:rPr sz="1650" spc="15" dirty="0">
                <a:latin typeface="Times New Roman"/>
                <a:cs typeface="Times New Roman"/>
              </a:rPr>
              <a:t>.</a:t>
            </a:r>
            <a:r>
              <a:rPr sz="1650" spc="90" dirty="0">
                <a:latin typeface="Times New Roman"/>
                <a:cs typeface="Times New Roman"/>
              </a:rPr>
              <a:t>0</a:t>
            </a:r>
            <a:r>
              <a:rPr sz="1650" spc="85" dirty="0">
                <a:latin typeface="Times New Roman"/>
                <a:cs typeface="Times New Roman"/>
              </a:rPr>
              <a:t>2</a:t>
            </a:r>
            <a:r>
              <a:rPr sz="1650" spc="30" dirty="0">
                <a:latin typeface="Times New Roman"/>
                <a:cs typeface="Times New Roman"/>
              </a:rPr>
              <a:t>5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392309" y="897319"/>
            <a:ext cx="134620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spc="30" dirty="0">
                <a:latin typeface="Times New Roman"/>
                <a:cs typeface="Times New Roman"/>
              </a:rPr>
              <a:t>2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705173" y="1026260"/>
            <a:ext cx="1750695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Symbol"/>
                <a:cs typeface="Symbol"/>
              </a:rPr>
              <a:t></a:t>
            </a:r>
            <a:r>
              <a:rPr sz="1425" spc="75" baseline="43859" dirty="0">
                <a:latin typeface="Times New Roman"/>
                <a:cs typeface="Times New Roman"/>
              </a:rPr>
              <a:t>8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spc="20" dirty="0">
                <a:latin typeface="Times New Roman"/>
                <a:cs typeface="Times New Roman"/>
              </a:rPr>
              <a:t>2.8 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5</a:t>
            </a:r>
            <a:r>
              <a:rPr sz="1425" spc="-179" baseline="43859" dirty="0">
                <a:latin typeface="Times New Roman"/>
                <a:cs typeface="Times New Roman"/>
              </a:rPr>
              <a:t> </a:t>
            </a:r>
            <a:r>
              <a:rPr sz="1650" i="1" spc="45" dirty="0">
                <a:latin typeface="Times New Roman"/>
                <a:cs typeface="Times New Roman"/>
              </a:rPr>
              <a:t>ms</a:t>
            </a:r>
            <a:r>
              <a:rPr sz="1425" spc="67" baseline="43859" dirty="0">
                <a:latin typeface="Symbol"/>
                <a:cs typeface="Symbol"/>
              </a:rPr>
              <a:t></a:t>
            </a:r>
            <a:r>
              <a:rPr sz="1425" spc="67" baseline="43859" dirty="0">
                <a:latin typeface="Times New Roman"/>
                <a:cs typeface="Times New Roman"/>
              </a:rPr>
              <a:t>1</a:t>
            </a:r>
            <a:endParaRPr sz="1425" baseline="43859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328751" y="1026260"/>
            <a:ext cx="2850515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i="1" spc="25" dirty="0">
                <a:latin typeface="Times New Roman"/>
                <a:cs typeface="Times New Roman"/>
              </a:rPr>
              <a:t>v</a:t>
            </a:r>
            <a:r>
              <a:rPr sz="1650" i="1" spc="1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55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u</a:t>
            </a:r>
            <a:r>
              <a:rPr sz="1650" i="1" spc="-1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-50" dirty="0">
                <a:latin typeface="Times New Roman"/>
                <a:cs typeface="Times New Roman"/>
              </a:rPr>
              <a:t> </a:t>
            </a:r>
            <a:r>
              <a:rPr sz="1650" i="1" spc="50" dirty="0">
                <a:latin typeface="Times New Roman"/>
                <a:cs typeface="Times New Roman"/>
              </a:rPr>
              <a:t>at</a:t>
            </a:r>
            <a:r>
              <a:rPr sz="1650" i="1" spc="2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-190" dirty="0">
                <a:latin typeface="Times New Roman"/>
                <a:cs typeface="Times New Roman"/>
              </a:rPr>
              <a:t> </a:t>
            </a:r>
            <a:r>
              <a:rPr sz="1650" spc="25" dirty="0">
                <a:latin typeface="Times New Roman"/>
                <a:cs typeface="Times New Roman"/>
              </a:rPr>
              <a:t>1.4</a:t>
            </a:r>
            <a:r>
              <a:rPr sz="1650" spc="-204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5</a:t>
            </a:r>
            <a:r>
              <a:rPr sz="1425" spc="345" baseline="43859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-225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Times New Roman"/>
                <a:cs typeface="Times New Roman"/>
              </a:rPr>
              <a:t>1.76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11</a:t>
            </a:r>
            <a:endParaRPr sz="1425" baseline="43859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526072" y="2256764"/>
            <a:ext cx="131445" cy="0"/>
          </a:xfrm>
          <a:custGeom>
            <a:avLst/>
            <a:gdLst/>
            <a:ahLst/>
            <a:cxnLst/>
            <a:rect l="l" t="t" r="r" b="b"/>
            <a:pathLst>
              <a:path w="131445">
                <a:moveTo>
                  <a:pt x="0" y="0"/>
                </a:moveTo>
                <a:lnTo>
                  <a:pt x="130888" y="0"/>
                </a:lnTo>
              </a:path>
            </a:pathLst>
          </a:custGeom>
          <a:ln w="85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3528058" y="2248323"/>
            <a:ext cx="134620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spc="30" dirty="0">
                <a:latin typeface="Times New Roman"/>
                <a:cs typeface="Times New Roman"/>
              </a:rPr>
              <a:t>2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32</a:t>
            </a:r>
          </a:p>
        </p:txBody>
      </p:sp>
      <p:sp>
        <p:nvSpPr>
          <p:cNvPr id="36" name="object 36"/>
          <p:cNvSpPr txBox="1"/>
          <p:nvPr/>
        </p:nvSpPr>
        <p:spPr>
          <a:xfrm>
            <a:off x="2802386" y="2087346"/>
            <a:ext cx="2354580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i="1" spc="25" dirty="0">
                <a:latin typeface="Times New Roman"/>
                <a:cs typeface="Times New Roman"/>
              </a:rPr>
              <a:t>x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i="1" spc="50" dirty="0">
                <a:latin typeface="Times New Roman"/>
                <a:cs typeface="Times New Roman"/>
              </a:rPr>
              <a:t>ut 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2475" spc="44" baseline="33670" dirty="0">
                <a:latin typeface="Times New Roman"/>
                <a:cs typeface="Times New Roman"/>
              </a:rPr>
              <a:t>1 </a:t>
            </a:r>
            <a:r>
              <a:rPr sz="1650" i="1" spc="75" dirty="0">
                <a:latin typeface="Times New Roman"/>
                <a:cs typeface="Times New Roman"/>
              </a:rPr>
              <a:t>at</a:t>
            </a:r>
            <a:r>
              <a:rPr sz="1425" spc="112" baseline="43859" dirty="0">
                <a:latin typeface="Times New Roman"/>
                <a:cs typeface="Times New Roman"/>
              </a:rPr>
              <a:t>2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spc="60" dirty="0">
                <a:latin typeface="Times New Roman"/>
                <a:cs typeface="Times New Roman"/>
              </a:rPr>
              <a:t>2.1</a:t>
            </a:r>
            <a:r>
              <a:rPr sz="1650" spc="60" dirty="0">
                <a:latin typeface="Symbol"/>
                <a:cs typeface="Symbol"/>
              </a:rPr>
              <a:t></a:t>
            </a:r>
            <a:r>
              <a:rPr sz="1650" spc="60" dirty="0">
                <a:latin typeface="Times New Roman"/>
                <a:cs typeface="Times New Roman"/>
              </a:rPr>
              <a:t>10</a:t>
            </a:r>
            <a:r>
              <a:rPr sz="1425" spc="89" baseline="43859" dirty="0">
                <a:latin typeface="Symbol"/>
                <a:cs typeface="Symbol"/>
              </a:rPr>
              <a:t></a:t>
            </a:r>
            <a:r>
              <a:rPr sz="1425" spc="89" baseline="43859" dirty="0">
                <a:latin typeface="Times New Roman"/>
                <a:cs typeface="Times New Roman"/>
              </a:rPr>
              <a:t>3</a:t>
            </a:r>
            <a:r>
              <a:rPr sz="1425" spc="-195" baseline="43859" dirty="0">
                <a:latin typeface="Times New Roman"/>
                <a:cs typeface="Times New Roman"/>
              </a:rPr>
              <a:t> </a:t>
            </a:r>
            <a:r>
              <a:rPr sz="1650" i="1" spc="40" dirty="0">
                <a:latin typeface="Times New Roman"/>
                <a:cs typeface="Times New Roman"/>
              </a:rPr>
              <a:t>m</a:t>
            </a:r>
            <a:endParaRPr sz="16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426211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2965" y="426211"/>
            <a:ext cx="1593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29080" y="2236063"/>
            <a:ext cx="4915535" cy="638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5400">
              <a:lnSpc>
                <a:spcPct val="143600"/>
              </a:lnSpc>
              <a:spcBef>
                <a:spcPts val="95"/>
              </a:spcBef>
            </a:pPr>
            <a:r>
              <a:rPr sz="1400" spc="-5" dirty="0">
                <a:latin typeface="Times New Roman"/>
                <a:cs typeface="Times New Roman"/>
              </a:rPr>
              <a:t>where </a:t>
            </a:r>
            <a:r>
              <a:rPr sz="1400" i="1" spc="-5" dirty="0">
                <a:latin typeface="Times New Roman"/>
                <a:cs typeface="Times New Roman"/>
              </a:rPr>
              <a:t>K</a:t>
            </a:r>
            <a:r>
              <a:rPr sz="1350" spc="-7" baseline="-9259" dirty="0">
                <a:latin typeface="Times New Roman"/>
                <a:cs typeface="Times New Roman"/>
              </a:rPr>
              <a:t>1 </a:t>
            </a:r>
            <a:r>
              <a:rPr sz="1400" dirty="0">
                <a:latin typeface="Times New Roman"/>
                <a:cs typeface="Times New Roman"/>
              </a:rPr>
              <a:t>is a </a:t>
            </a:r>
            <a:r>
              <a:rPr sz="1400" spc="-5" dirty="0">
                <a:latin typeface="Times New Roman"/>
                <a:cs typeface="Times New Roman"/>
              </a:rPr>
              <a:t>constant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integration whose </a:t>
            </a:r>
            <a:r>
              <a:rPr sz="1400" dirty="0">
                <a:latin typeface="Times New Roman"/>
                <a:cs typeface="Times New Roman"/>
              </a:rPr>
              <a:t>value </a:t>
            </a:r>
            <a:r>
              <a:rPr sz="1400" spc="-5" dirty="0">
                <a:latin typeface="Times New Roman"/>
                <a:cs typeface="Times New Roman"/>
              </a:rPr>
              <a:t>can </a:t>
            </a:r>
            <a:r>
              <a:rPr sz="1400" dirty="0">
                <a:latin typeface="Times New Roman"/>
                <a:cs typeface="Times New Roman"/>
              </a:rPr>
              <a:t>be </a:t>
            </a:r>
            <a:r>
              <a:rPr sz="1400" spc="-5" dirty="0">
                <a:latin typeface="Times New Roman"/>
                <a:cs typeface="Times New Roman"/>
              </a:rPr>
              <a:t>found </a:t>
            </a:r>
            <a:r>
              <a:rPr sz="1400" spc="-10" dirty="0">
                <a:latin typeface="Times New Roman"/>
                <a:cs typeface="Times New Roman"/>
              </a:rPr>
              <a:t>from  </a:t>
            </a:r>
            <a:r>
              <a:rPr sz="1400" spc="-5" dirty="0">
                <a:latin typeface="Times New Roman"/>
                <a:cs typeface="Times New Roman"/>
              </a:rPr>
              <a:t>known initial </a:t>
            </a:r>
            <a:r>
              <a:rPr sz="1400" spc="-10" dirty="0">
                <a:latin typeface="Times New Roman"/>
                <a:cs typeface="Times New Roman"/>
              </a:rPr>
              <a:t>conditions; </a:t>
            </a:r>
            <a:r>
              <a:rPr sz="1400" spc="-5" dirty="0">
                <a:latin typeface="Times New Roman"/>
                <a:cs typeface="Times New Roman"/>
              </a:rPr>
              <a:t>t=0, </a:t>
            </a:r>
            <a:r>
              <a:rPr sz="1400" i="1" spc="-5" dirty="0">
                <a:latin typeface="Times New Roman"/>
                <a:cs typeface="Times New Roman"/>
              </a:rPr>
              <a:t>v</a:t>
            </a:r>
            <a:r>
              <a:rPr sz="1400" spc="-5" dirty="0">
                <a:latin typeface="Times New Roman"/>
                <a:cs typeface="Times New Roman"/>
              </a:rPr>
              <a:t>=1.5×10</a:t>
            </a:r>
            <a:r>
              <a:rPr sz="1350" spc="-7" baseline="30864" dirty="0">
                <a:latin typeface="Times New Roman"/>
                <a:cs typeface="Times New Roman"/>
              </a:rPr>
              <a:t>6</a:t>
            </a:r>
            <a:r>
              <a:rPr sz="1350" spc="217" baseline="30864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m/s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93363" y="2941066"/>
            <a:ext cx="1576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1.5×10</a:t>
            </a:r>
            <a:r>
              <a:rPr sz="1350" spc="-7" baseline="30864" dirty="0">
                <a:latin typeface="Times New Roman"/>
                <a:cs typeface="Times New Roman"/>
              </a:rPr>
              <a:t>6</a:t>
            </a:r>
            <a:r>
              <a:rPr sz="1400" spc="-5" dirty="0">
                <a:latin typeface="Times New Roman"/>
                <a:cs typeface="Times New Roman"/>
              </a:rPr>
              <a:t>=-1.4×10</a:t>
            </a:r>
            <a:r>
              <a:rPr sz="1350" spc="-7" baseline="30864" dirty="0">
                <a:latin typeface="Times New Roman"/>
                <a:cs typeface="Times New Roman"/>
              </a:rPr>
              <a:t>7</a:t>
            </a:r>
            <a:r>
              <a:rPr sz="1400" spc="-5" dirty="0">
                <a:latin typeface="Times New Roman"/>
                <a:cs typeface="Times New Roman"/>
              </a:rPr>
              <a:t>+</a:t>
            </a:r>
            <a:r>
              <a:rPr sz="1400" i="1" spc="-5" dirty="0">
                <a:latin typeface="Times New Roman"/>
                <a:cs typeface="Times New Roman"/>
              </a:rPr>
              <a:t>K</a:t>
            </a:r>
            <a:r>
              <a:rPr sz="1350" i="1" spc="-7" baseline="-9259" dirty="0">
                <a:latin typeface="Times New Roman"/>
                <a:cs typeface="Times New Roman"/>
              </a:rPr>
              <a:t>1</a:t>
            </a:r>
            <a:endParaRPr sz="1350" baseline="-9259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54988" y="2848330"/>
            <a:ext cx="2352040" cy="946785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sz="1400" spc="-5" dirty="0">
                <a:latin typeface="Times New Roman"/>
                <a:cs typeface="Times New Roman"/>
              </a:rPr>
              <a:t>Substituting these </a:t>
            </a:r>
            <a:r>
              <a:rPr sz="1400" dirty="0">
                <a:latin typeface="Times New Roman"/>
                <a:cs typeface="Times New Roman"/>
              </a:rPr>
              <a:t>values, </a:t>
            </a:r>
            <a:r>
              <a:rPr sz="1400" spc="-5" dirty="0">
                <a:latin typeface="Times New Roman"/>
                <a:cs typeface="Times New Roman"/>
              </a:rPr>
              <a:t>we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get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1400" i="1" spc="-5" dirty="0">
                <a:latin typeface="Times New Roman"/>
                <a:cs typeface="Times New Roman"/>
              </a:rPr>
              <a:t>K</a:t>
            </a:r>
            <a:r>
              <a:rPr sz="1350" i="1" spc="-7" baseline="-9259" dirty="0">
                <a:latin typeface="Times New Roman"/>
                <a:cs typeface="Times New Roman"/>
              </a:rPr>
              <a:t>1</a:t>
            </a:r>
            <a:r>
              <a:rPr sz="1400" spc="-5" dirty="0">
                <a:latin typeface="Times New Roman"/>
                <a:cs typeface="Times New Roman"/>
              </a:rPr>
              <a:t>=1.55×10</a:t>
            </a:r>
            <a:r>
              <a:rPr sz="1350" spc="-7" baseline="30864" dirty="0">
                <a:latin typeface="Times New Roman"/>
                <a:cs typeface="Times New Roman"/>
              </a:rPr>
              <a:t>7</a:t>
            </a:r>
            <a:r>
              <a:rPr sz="1400" spc="-5" dirty="0">
                <a:latin typeface="Times New Roman"/>
                <a:cs typeface="Times New Roman"/>
              </a:rPr>
              <a:t>m/s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400" spc="-5" dirty="0">
                <a:latin typeface="Times New Roman"/>
                <a:cs typeface="Times New Roman"/>
              </a:rPr>
              <a:t>Putting this value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i="1" dirty="0">
                <a:latin typeface="Times New Roman"/>
                <a:cs typeface="Times New Roman"/>
              </a:rPr>
              <a:t>K</a:t>
            </a:r>
            <a:r>
              <a:rPr sz="1350" i="1" baseline="-9259" dirty="0">
                <a:latin typeface="Times New Roman"/>
                <a:cs typeface="Times New Roman"/>
              </a:rPr>
              <a:t>1</a:t>
            </a:r>
            <a:r>
              <a:rPr sz="1400" dirty="0">
                <a:latin typeface="Times New Roman"/>
                <a:cs typeface="Times New Roman"/>
              </a:rPr>
              <a:t>, </a:t>
            </a:r>
            <a:r>
              <a:rPr sz="1400" spc="-5" dirty="0">
                <a:latin typeface="Times New Roman"/>
                <a:cs typeface="Times New Roman"/>
              </a:rPr>
              <a:t>we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get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54988" y="1247901"/>
            <a:ext cx="5213350" cy="67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Integrating both sides, we </a:t>
            </a:r>
            <a:r>
              <a:rPr sz="1400" dirty="0">
                <a:latin typeface="Times New Roman"/>
                <a:cs typeface="Times New Roman"/>
              </a:rPr>
              <a:t>get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50">
              <a:latin typeface="Times New Roman"/>
              <a:cs typeface="Times New Roman"/>
            </a:endParaRPr>
          </a:p>
          <a:p>
            <a:pPr marL="2328545">
              <a:lnSpc>
                <a:spcPct val="100000"/>
              </a:lnSpc>
            </a:pPr>
            <a:r>
              <a:rPr sz="2475" spc="37" baseline="-8417" dirty="0">
                <a:latin typeface="Symbol"/>
                <a:cs typeface="Symbol"/>
              </a:rPr>
              <a:t></a:t>
            </a:r>
            <a:r>
              <a:rPr sz="2475" spc="-209" baseline="-8417" dirty="0">
                <a:latin typeface="Times New Roman"/>
                <a:cs typeface="Times New Roman"/>
              </a:rPr>
              <a:t> </a:t>
            </a:r>
            <a:r>
              <a:rPr sz="1650" i="1" spc="65" dirty="0">
                <a:latin typeface="Times New Roman"/>
                <a:cs typeface="Times New Roman"/>
              </a:rPr>
              <a:t>dv</a:t>
            </a:r>
            <a:r>
              <a:rPr sz="1650" i="1" spc="-100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13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8.8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13</a:t>
            </a:r>
            <a:r>
              <a:rPr sz="1425" spc="-104" baseline="43859" dirty="0">
                <a:latin typeface="Times New Roman"/>
                <a:cs typeface="Times New Roman"/>
              </a:rPr>
              <a:t> </a:t>
            </a:r>
            <a:r>
              <a:rPr sz="2475" spc="37" baseline="-8417" dirty="0">
                <a:latin typeface="Symbol"/>
                <a:cs typeface="Symbol"/>
              </a:rPr>
              <a:t></a:t>
            </a:r>
            <a:r>
              <a:rPr sz="2475" spc="-284" baseline="-8417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sin(6.28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6</a:t>
            </a:r>
            <a:r>
              <a:rPr sz="1425" spc="-172" baseline="43859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t</a:t>
            </a:r>
            <a:r>
              <a:rPr sz="1650" spc="55" dirty="0">
                <a:latin typeface="Times New Roman"/>
                <a:cs typeface="Times New Roman"/>
              </a:rPr>
              <a:t>)</a:t>
            </a:r>
            <a:r>
              <a:rPr sz="1650" i="1" spc="55" dirty="0">
                <a:latin typeface="Times New Roman"/>
                <a:cs typeface="Times New Roman"/>
              </a:rPr>
              <a:t>dt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63193" y="2180057"/>
            <a:ext cx="9017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30" dirty="0">
                <a:latin typeface="Times New Roman"/>
                <a:cs typeface="Times New Roman"/>
              </a:rPr>
              <a:t>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64627" y="2041053"/>
            <a:ext cx="2927350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i="1" spc="35" dirty="0">
                <a:latin typeface="Times New Roman"/>
                <a:cs typeface="Times New Roman"/>
              </a:rPr>
              <a:t>v</a:t>
            </a:r>
            <a:r>
              <a:rPr sz="1650" i="1" spc="-10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Symbol"/>
                <a:cs typeface="Symbol"/>
              </a:rPr>
              <a:t></a:t>
            </a:r>
            <a:r>
              <a:rPr sz="1650" spc="-2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</a:t>
            </a:r>
            <a:r>
              <a:rPr sz="1650" spc="30" dirty="0">
                <a:latin typeface="Times New Roman"/>
                <a:cs typeface="Times New Roman"/>
              </a:rPr>
              <a:t>1.4</a:t>
            </a:r>
            <a:r>
              <a:rPr sz="1650" spc="-250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7</a:t>
            </a:r>
            <a:r>
              <a:rPr sz="1425" spc="165" baseline="43859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cos(6.28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6</a:t>
            </a:r>
            <a:r>
              <a:rPr sz="1425" spc="-135" baseline="43859" dirty="0">
                <a:latin typeface="Times New Roman"/>
                <a:cs typeface="Times New Roman"/>
              </a:rPr>
              <a:t> </a:t>
            </a:r>
            <a:r>
              <a:rPr sz="1650" i="1" spc="75" dirty="0">
                <a:latin typeface="Times New Roman"/>
                <a:cs typeface="Times New Roman"/>
              </a:rPr>
              <a:t>t</a:t>
            </a:r>
            <a:r>
              <a:rPr sz="1650" spc="75" dirty="0">
                <a:latin typeface="Times New Roman"/>
                <a:cs typeface="Times New Roman"/>
              </a:rPr>
              <a:t>)</a:t>
            </a:r>
            <a:r>
              <a:rPr sz="1650" spc="-125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Symbol"/>
                <a:cs typeface="Symbol"/>
              </a:rPr>
              <a:t></a:t>
            </a:r>
            <a:r>
              <a:rPr sz="1650" spc="-40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K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25611" y="4754528"/>
            <a:ext cx="234315" cy="0"/>
          </a:xfrm>
          <a:custGeom>
            <a:avLst/>
            <a:gdLst/>
            <a:ahLst/>
            <a:cxnLst/>
            <a:rect l="l" t="t" r="r" b="b"/>
            <a:pathLst>
              <a:path w="234314">
                <a:moveTo>
                  <a:pt x="0" y="0"/>
                </a:moveTo>
                <a:lnTo>
                  <a:pt x="234092" y="0"/>
                </a:lnTo>
              </a:path>
            </a:pathLst>
          </a:custGeom>
          <a:ln w="8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129080" y="3975263"/>
            <a:ext cx="5251450" cy="5732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8715">
              <a:lnSpc>
                <a:spcPct val="100000"/>
              </a:lnSpc>
              <a:spcBef>
                <a:spcPts val="95"/>
              </a:spcBef>
            </a:pPr>
            <a:r>
              <a:rPr sz="1650" i="1" spc="40" dirty="0">
                <a:latin typeface="Times New Roman"/>
                <a:cs typeface="Times New Roman"/>
              </a:rPr>
              <a:t>v</a:t>
            </a:r>
            <a:r>
              <a:rPr sz="1650" i="1" spc="-2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229" dirty="0">
                <a:latin typeface="Times New Roman"/>
                <a:cs typeface="Times New Roman"/>
              </a:rPr>
              <a:t> </a:t>
            </a:r>
            <a:r>
              <a:rPr sz="1650" spc="60" dirty="0">
                <a:latin typeface="Times New Roman"/>
                <a:cs typeface="Times New Roman"/>
              </a:rPr>
              <a:t>1.55</a:t>
            </a:r>
            <a:r>
              <a:rPr sz="1650" spc="60" dirty="0">
                <a:latin typeface="Symbol"/>
                <a:cs typeface="Symbol"/>
              </a:rPr>
              <a:t></a:t>
            </a:r>
            <a:r>
              <a:rPr sz="1650" spc="60" dirty="0">
                <a:latin typeface="Times New Roman"/>
                <a:cs typeface="Times New Roman"/>
              </a:rPr>
              <a:t>10</a:t>
            </a:r>
            <a:r>
              <a:rPr sz="1425" spc="89" baseline="43859" dirty="0">
                <a:latin typeface="Times New Roman"/>
                <a:cs typeface="Times New Roman"/>
              </a:rPr>
              <a:t>7</a:t>
            </a:r>
            <a:r>
              <a:rPr sz="1425" spc="345" baseline="43859" dirty="0">
                <a:latin typeface="Times New Roman"/>
                <a:cs typeface="Times New Roman"/>
              </a:rPr>
              <a:t> </a:t>
            </a:r>
            <a:r>
              <a:rPr sz="1650" spc="60" dirty="0">
                <a:latin typeface="Symbol"/>
                <a:cs typeface="Symbol"/>
              </a:rPr>
              <a:t></a:t>
            </a:r>
            <a:r>
              <a:rPr sz="1650" spc="60" dirty="0">
                <a:latin typeface="Times New Roman"/>
                <a:cs typeface="Times New Roman"/>
              </a:rPr>
              <a:t>1.4</a:t>
            </a:r>
            <a:r>
              <a:rPr sz="1650" spc="-245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7</a:t>
            </a:r>
            <a:r>
              <a:rPr sz="1425" spc="202" baseline="43859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cos(6.28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6</a:t>
            </a:r>
            <a:r>
              <a:rPr sz="1425" spc="-157" baseline="43859" dirty="0">
                <a:latin typeface="Times New Roman"/>
                <a:cs typeface="Times New Roman"/>
              </a:rPr>
              <a:t> </a:t>
            </a:r>
            <a:r>
              <a:rPr sz="1650" i="1" spc="75" dirty="0">
                <a:latin typeface="Times New Roman"/>
                <a:cs typeface="Times New Roman"/>
              </a:rPr>
              <a:t>t</a:t>
            </a:r>
            <a:r>
              <a:rPr sz="1650" spc="75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50">
              <a:latin typeface="Times New Roman"/>
              <a:cs typeface="Times New Roman"/>
            </a:endParaRPr>
          </a:p>
          <a:p>
            <a:pPr marR="17145" algn="ctr">
              <a:lnSpc>
                <a:spcPts val="1639"/>
              </a:lnSpc>
            </a:pPr>
            <a:r>
              <a:rPr sz="1650" i="1" spc="25" dirty="0">
                <a:latin typeface="Times New Roman"/>
                <a:cs typeface="Times New Roman"/>
              </a:rPr>
              <a:t>v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2475" i="1" spc="82" baseline="35353" dirty="0">
                <a:latin typeface="Times New Roman"/>
                <a:cs typeface="Times New Roman"/>
              </a:rPr>
              <a:t>dx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spc="60" dirty="0">
                <a:latin typeface="Times New Roman"/>
                <a:cs typeface="Times New Roman"/>
              </a:rPr>
              <a:t>1.55</a:t>
            </a:r>
            <a:r>
              <a:rPr sz="1650" spc="60" dirty="0">
                <a:latin typeface="Symbol"/>
                <a:cs typeface="Symbol"/>
              </a:rPr>
              <a:t></a:t>
            </a:r>
            <a:r>
              <a:rPr sz="1650" spc="60" dirty="0">
                <a:latin typeface="Times New Roman"/>
                <a:cs typeface="Times New Roman"/>
              </a:rPr>
              <a:t>10</a:t>
            </a:r>
            <a:r>
              <a:rPr sz="1425" spc="89" baseline="43859" dirty="0">
                <a:latin typeface="Times New Roman"/>
                <a:cs typeface="Times New Roman"/>
              </a:rPr>
              <a:t>7 </a:t>
            </a:r>
            <a:r>
              <a:rPr sz="1650" spc="55" dirty="0">
                <a:latin typeface="Symbol"/>
                <a:cs typeface="Symbol"/>
              </a:rPr>
              <a:t></a:t>
            </a:r>
            <a:r>
              <a:rPr sz="1650" spc="55" dirty="0">
                <a:latin typeface="Times New Roman"/>
                <a:cs typeface="Times New Roman"/>
              </a:rPr>
              <a:t>1.4</a:t>
            </a:r>
            <a:r>
              <a:rPr sz="1650" spc="-315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7 </a:t>
            </a:r>
            <a:r>
              <a:rPr sz="1650" spc="50" dirty="0">
                <a:latin typeface="Times New Roman"/>
                <a:cs typeface="Times New Roman"/>
              </a:rPr>
              <a:t>cos(6.28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6 </a:t>
            </a:r>
            <a:r>
              <a:rPr sz="1650" i="1" spc="70" dirty="0">
                <a:latin typeface="Times New Roman"/>
                <a:cs typeface="Times New Roman"/>
              </a:rPr>
              <a:t>t</a:t>
            </a:r>
            <a:r>
              <a:rPr sz="1650" spc="70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  <a:p>
            <a:pPr marR="3008630" algn="ctr">
              <a:lnSpc>
                <a:spcPts val="1620"/>
              </a:lnSpc>
            </a:pPr>
            <a:r>
              <a:rPr sz="1650" i="1" spc="80" dirty="0">
                <a:latin typeface="Times New Roman"/>
                <a:cs typeface="Times New Roman"/>
              </a:rPr>
              <a:t>dt</a:t>
            </a:r>
            <a:endParaRPr sz="1650">
              <a:latin typeface="Times New Roman"/>
              <a:cs typeface="Times New Roman"/>
            </a:endParaRPr>
          </a:p>
          <a:p>
            <a:pPr marL="38100">
              <a:lnSpc>
                <a:spcPts val="1664"/>
              </a:lnSpc>
            </a:pPr>
            <a:r>
              <a:rPr sz="1400" spc="-5" dirty="0">
                <a:latin typeface="Times New Roman"/>
                <a:cs typeface="Times New Roman"/>
              </a:rPr>
              <a:t>Integrating both sides, we </a:t>
            </a:r>
            <a:r>
              <a:rPr sz="1400" dirty="0">
                <a:latin typeface="Times New Roman"/>
                <a:cs typeface="Times New Roman"/>
              </a:rPr>
              <a:t>get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>
              <a:latin typeface="Times New Roman"/>
              <a:cs typeface="Times New Roman"/>
            </a:endParaRPr>
          </a:p>
          <a:p>
            <a:pPr marL="69850">
              <a:lnSpc>
                <a:spcPct val="100000"/>
              </a:lnSpc>
            </a:pPr>
            <a:r>
              <a:rPr sz="2475" spc="37" baseline="-8417" dirty="0">
                <a:latin typeface="Symbol"/>
                <a:cs typeface="Symbol"/>
              </a:rPr>
              <a:t></a:t>
            </a:r>
            <a:r>
              <a:rPr sz="2475" spc="-187" baseline="-8417" dirty="0">
                <a:latin typeface="Times New Roman"/>
                <a:cs typeface="Times New Roman"/>
              </a:rPr>
              <a:t> </a:t>
            </a:r>
            <a:r>
              <a:rPr sz="1650" i="1" spc="90" dirty="0">
                <a:latin typeface="Times New Roman"/>
                <a:cs typeface="Times New Roman"/>
              </a:rPr>
              <a:t>d</a:t>
            </a:r>
            <a:r>
              <a:rPr sz="1650" i="1" spc="40" dirty="0">
                <a:latin typeface="Times New Roman"/>
                <a:cs typeface="Times New Roman"/>
              </a:rPr>
              <a:t>x</a:t>
            </a:r>
            <a:r>
              <a:rPr sz="1650" i="1" spc="-8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15" dirty="0">
                <a:latin typeface="Times New Roman"/>
                <a:cs typeface="Times New Roman"/>
              </a:rPr>
              <a:t> </a:t>
            </a:r>
            <a:r>
              <a:rPr sz="2475" spc="37" baseline="-8417" dirty="0">
                <a:latin typeface="Symbol"/>
                <a:cs typeface="Symbol"/>
              </a:rPr>
              <a:t></a:t>
            </a:r>
            <a:r>
              <a:rPr sz="2475" spc="-225" baseline="-8417" dirty="0">
                <a:latin typeface="Times New Roman"/>
                <a:cs typeface="Times New Roman"/>
              </a:rPr>
              <a:t> </a:t>
            </a:r>
            <a:r>
              <a:rPr sz="2600" spc="-600" dirty="0">
                <a:latin typeface="Symbol"/>
                <a:cs typeface="Symbol"/>
              </a:rPr>
              <a:t></a:t>
            </a:r>
            <a:r>
              <a:rPr sz="1650" spc="30" dirty="0">
                <a:latin typeface="Times New Roman"/>
                <a:cs typeface="Times New Roman"/>
              </a:rPr>
              <a:t>1</a:t>
            </a:r>
            <a:r>
              <a:rPr sz="1650" spc="10" dirty="0">
                <a:latin typeface="Times New Roman"/>
                <a:cs typeface="Times New Roman"/>
              </a:rPr>
              <a:t>.</a:t>
            </a:r>
            <a:r>
              <a:rPr sz="1650" spc="90" dirty="0">
                <a:latin typeface="Times New Roman"/>
                <a:cs typeface="Times New Roman"/>
              </a:rPr>
              <a:t>5</a:t>
            </a:r>
            <a:r>
              <a:rPr sz="1650" spc="125" dirty="0">
                <a:latin typeface="Times New Roman"/>
                <a:cs typeface="Times New Roman"/>
              </a:rPr>
              <a:t>5</a:t>
            </a:r>
            <a:r>
              <a:rPr sz="1650" spc="110" dirty="0">
                <a:latin typeface="Symbol"/>
                <a:cs typeface="Symbol"/>
              </a:rPr>
              <a:t>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-10" dirty="0">
                <a:latin typeface="Times New Roman"/>
                <a:cs typeface="Times New Roman"/>
              </a:rPr>
              <a:t>0</a:t>
            </a:r>
            <a:r>
              <a:rPr sz="1425" spc="44" baseline="43859" dirty="0">
                <a:latin typeface="Times New Roman"/>
                <a:cs typeface="Times New Roman"/>
              </a:rPr>
              <a:t>7</a:t>
            </a:r>
            <a:r>
              <a:rPr sz="1425" baseline="43859" dirty="0">
                <a:latin typeface="Times New Roman"/>
                <a:cs typeface="Times New Roman"/>
              </a:rPr>
              <a:t> </a:t>
            </a:r>
            <a:r>
              <a:rPr sz="1425" spc="-15" baseline="43859" dirty="0">
                <a:latin typeface="Times New Roman"/>
                <a:cs typeface="Times New Roman"/>
              </a:rPr>
              <a:t> </a:t>
            </a:r>
            <a:r>
              <a:rPr sz="1650" spc="165" dirty="0">
                <a:latin typeface="Symbol"/>
                <a:cs typeface="Symbol"/>
              </a:rPr>
              <a:t></a:t>
            </a:r>
            <a:r>
              <a:rPr sz="1650" spc="25" dirty="0">
                <a:latin typeface="Times New Roman"/>
                <a:cs typeface="Times New Roman"/>
              </a:rPr>
              <a:t>1</a:t>
            </a:r>
            <a:r>
              <a:rPr sz="1650" spc="10" dirty="0">
                <a:latin typeface="Times New Roman"/>
                <a:cs typeface="Times New Roman"/>
              </a:rPr>
              <a:t>.</a:t>
            </a:r>
            <a:r>
              <a:rPr sz="1650" spc="45" dirty="0">
                <a:latin typeface="Times New Roman"/>
                <a:cs typeface="Times New Roman"/>
              </a:rPr>
              <a:t>4</a:t>
            </a:r>
            <a:r>
              <a:rPr sz="1650" spc="-240" dirty="0">
                <a:latin typeface="Times New Roman"/>
                <a:cs typeface="Times New Roman"/>
              </a:rPr>
              <a:t> </a:t>
            </a:r>
            <a:r>
              <a:rPr sz="1650" spc="110" dirty="0">
                <a:latin typeface="Symbol"/>
                <a:cs typeface="Symbol"/>
              </a:rPr>
              <a:t>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-15" dirty="0">
                <a:latin typeface="Times New Roman"/>
                <a:cs typeface="Times New Roman"/>
              </a:rPr>
              <a:t>0</a:t>
            </a:r>
            <a:r>
              <a:rPr sz="1425" spc="44" baseline="43859" dirty="0">
                <a:latin typeface="Times New Roman"/>
                <a:cs typeface="Times New Roman"/>
              </a:rPr>
              <a:t>7</a:t>
            </a:r>
            <a:r>
              <a:rPr sz="1425" baseline="43859" dirty="0">
                <a:latin typeface="Times New Roman"/>
                <a:cs typeface="Times New Roman"/>
              </a:rPr>
              <a:t> </a:t>
            </a:r>
            <a:r>
              <a:rPr sz="1425" spc="-150" baseline="43859" dirty="0">
                <a:latin typeface="Times New Roman"/>
                <a:cs typeface="Times New Roman"/>
              </a:rPr>
              <a:t> </a:t>
            </a:r>
            <a:r>
              <a:rPr sz="1650" spc="80" dirty="0">
                <a:latin typeface="Times New Roman"/>
                <a:cs typeface="Times New Roman"/>
              </a:rPr>
              <a:t>c</a:t>
            </a:r>
            <a:r>
              <a:rPr sz="1650" spc="90" dirty="0">
                <a:latin typeface="Times New Roman"/>
                <a:cs typeface="Times New Roman"/>
              </a:rPr>
              <a:t>o</a:t>
            </a:r>
            <a:r>
              <a:rPr sz="1650" spc="65" dirty="0">
                <a:latin typeface="Times New Roman"/>
                <a:cs typeface="Times New Roman"/>
              </a:rPr>
              <a:t>s</a:t>
            </a:r>
            <a:r>
              <a:rPr sz="1650" spc="-140" dirty="0">
                <a:latin typeface="Times New Roman"/>
                <a:cs typeface="Times New Roman"/>
              </a:rPr>
              <a:t>(</a:t>
            </a:r>
            <a:r>
              <a:rPr sz="1650" spc="25" dirty="0">
                <a:latin typeface="Times New Roman"/>
                <a:cs typeface="Times New Roman"/>
              </a:rPr>
              <a:t>6</a:t>
            </a:r>
            <a:r>
              <a:rPr sz="1650" spc="15" dirty="0">
                <a:latin typeface="Times New Roman"/>
                <a:cs typeface="Times New Roman"/>
              </a:rPr>
              <a:t>.</a:t>
            </a:r>
            <a:r>
              <a:rPr sz="1650" spc="90" dirty="0">
                <a:latin typeface="Times New Roman"/>
                <a:cs typeface="Times New Roman"/>
              </a:rPr>
              <a:t>2</a:t>
            </a:r>
            <a:r>
              <a:rPr sz="1650" spc="125" dirty="0">
                <a:latin typeface="Times New Roman"/>
                <a:cs typeface="Times New Roman"/>
              </a:rPr>
              <a:t>8</a:t>
            </a:r>
            <a:r>
              <a:rPr sz="1650" spc="110" dirty="0">
                <a:latin typeface="Symbol"/>
                <a:cs typeface="Symbol"/>
              </a:rPr>
              <a:t>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-10" dirty="0">
                <a:latin typeface="Times New Roman"/>
                <a:cs typeface="Times New Roman"/>
              </a:rPr>
              <a:t>0</a:t>
            </a:r>
            <a:r>
              <a:rPr sz="1425" spc="44" baseline="43859" dirty="0">
                <a:latin typeface="Times New Roman"/>
                <a:cs typeface="Times New Roman"/>
              </a:rPr>
              <a:t>6</a:t>
            </a:r>
            <a:r>
              <a:rPr sz="1425" spc="-165" baseline="43859" dirty="0">
                <a:latin typeface="Times New Roman"/>
                <a:cs typeface="Times New Roman"/>
              </a:rPr>
              <a:t> </a:t>
            </a:r>
            <a:r>
              <a:rPr sz="1650" i="1" spc="125" dirty="0">
                <a:latin typeface="Times New Roman"/>
                <a:cs typeface="Times New Roman"/>
              </a:rPr>
              <a:t>t</a:t>
            </a:r>
            <a:r>
              <a:rPr sz="1650" spc="90" dirty="0">
                <a:latin typeface="Times New Roman"/>
                <a:cs typeface="Times New Roman"/>
              </a:rPr>
              <a:t>)</a:t>
            </a:r>
            <a:r>
              <a:rPr sz="2600" spc="-465" dirty="0">
                <a:latin typeface="Symbol"/>
                <a:cs typeface="Symbol"/>
              </a:rPr>
              <a:t></a:t>
            </a:r>
            <a:r>
              <a:rPr sz="1650" i="1" spc="80" dirty="0">
                <a:latin typeface="Times New Roman"/>
                <a:cs typeface="Times New Roman"/>
              </a:rPr>
              <a:t>dt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200">
              <a:latin typeface="Times New Roman"/>
              <a:cs typeface="Times New Roman"/>
            </a:endParaRPr>
          </a:p>
          <a:p>
            <a:pPr marR="1016000" algn="ctr">
              <a:lnSpc>
                <a:spcPts val="1650"/>
              </a:lnSpc>
            </a:pPr>
            <a:r>
              <a:rPr sz="1600" i="1" spc="50" dirty="0">
                <a:latin typeface="Times New Roman"/>
                <a:cs typeface="Times New Roman"/>
              </a:rPr>
              <a:t>x</a:t>
            </a:r>
            <a:r>
              <a:rPr sz="1600" i="1" dirty="0">
                <a:latin typeface="Times New Roman"/>
                <a:cs typeface="Times New Roman"/>
              </a:rPr>
              <a:t> </a:t>
            </a:r>
            <a:r>
              <a:rPr sz="1600" spc="60" dirty="0">
                <a:latin typeface="Symbol"/>
                <a:cs typeface="Symbol"/>
              </a:rPr>
              <a:t></a:t>
            </a:r>
            <a:r>
              <a:rPr sz="1600" spc="-204" dirty="0">
                <a:latin typeface="Times New Roman"/>
                <a:cs typeface="Times New Roman"/>
              </a:rPr>
              <a:t> </a:t>
            </a:r>
            <a:r>
              <a:rPr sz="1600" spc="80" dirty="0">
                <a:latin typeface="Times New Roman"/>
                <a:cs typeface="Times New Roman"/>
              </a:rPr>
              <a:t>1.55</a:t>
            </a:r>
            <a:r>
              <a:rPr sz="1600" spc="80" dirty="0">
                <a:latin typeface="Symbol"/>
                <a:cs typeface="Symbol"/>
              </a:rPr>
              <a:t></a:t>
            </a:r>
            <a:r>
              <a:rPr sz="1600" spc="80" dirty="0">
                <a:latin typeface="Times New Roman"/>
                <a:cs typeface="Times New Roman"/>
              </a:rPr>
              <a:t>10</a:t>
            </a:r>
            <a:r>
              <a:rPr sz="1425" spc="120" baseline="43859" dirty="0">
                <a:latin typeface="Times New Roman"/>
                <a:cs typeface="Times New Roman"/>
              </a:rPr>
              <a:t>7</a:t>
            </a:r>
            <a:r>
              <a:rPr sz="1425" spc="-127" baseline="43859" dirty="0">
                <a:latin typeface="Times New Roman"/>
                <a:cs typeface="Times New Roman"/>
              </a:rPr>
              <a:t> </a:t>
            </a:r>
            <a:r>
              <a:rPr sz="1600" i="1" spc="30" dirty="0">
                <a:latin typeface="Times New Roman"/>
                <a:cs typeface="Times New Roman"/>
              </a:rPr>
              <a:t>t</a:t>
            </a:r>
            <a:r>
              <a:rPr sz="1600" i="1" spc="5" dirty="0">
                <a:latin typeface="Times New Roman"/>
                <a:cs typeface="Times New Roman"/>
              </a:rPr>
              <a:t> </a:t>
            </a:r>
            <a:r>
              <a:rPr sz="1600" spc="60" dirty="0">
                <a:latin typeface="Symbol"/>
                <a:cs typeface="Symbol"/>
              </a:rPr>
              <a:t>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75" dirty="0">
                <a:latin typeface="Times New Roman"/>
                <a:cs typeface="Times New Roman"/>
              </a:rPr>
              <a:t>2.229sin(6.28</a:t>
            </a:r>
            <a:r>
              <a:rPr sz="1600" spc="75" dirty="0">
                <a:latin typeface="Symbol"/>
                <a:cs typeface="Symbol"/>
              </a:rPr>
              <a:t></a:t>
            </a:r>
            <a:r>
              <a:rPr sz="1600" spc="75" dirty="0">
                <a:latin typeface="Times New Roman"/>
                <a:cs typeface="Times New Roman"/>
              </a:rPr>
              <a:t>10</a:t>
            </a:r>
            <a:r>
              <a:rPr sz="1425" spc="112" baseline="43859" dirty="0">
                <a:latin typeface="Times New Roman"/>
                <a:cs typeface="Times New Roman"/>
              </a:rPr>
              <a:t>6</a:t>
            </a:r>
            <a:r>
              <a:rPr sz="1425" spc="-150" baseline="43859" dirty="0">
                <a:latin typeface="Times New Roman"/>
                <a:cs typeface="Times New Roman"/>
              </a:rPr>
              <a:t> </a:t>
            </a:r>
            <a:r>
              <a:rPr sz="1600" i="1" spc="90" dirty="0">
                <a:latin typeface="Times New Roman"/>
                <a:cs typeface="Times New Roman"/>
              </a:rPr>
              <a:t>t</a:t>
            </a:r>
            <a:r>
              <a:rPr sz="1600" spc="90" dirty="0">
                <a:latin typeface="Times New Roman"/>
                <a:cs typeface="Times New Roman"/>
              </a:rPr>
              <a:t>)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60" dirty="0">
                <a:latin typeface="Symbol"/>
                <a:cs typeface="Symbol"/>
              </a:rPr>
              <a:t>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i="1" spc="75" dirty="0">
                <a:latin typeface="Times New Roman"/>
                <a:cs typeface="Times New Roman"/>
              </a:rPr>
              <a:t>K</a:t>
            </a:r>
            <a:endParaRPr sz="1600">
              <a:latin typeface="Times New Roman"/>
              <a:cs typeface="Times New Roman"/>
            </a:endParaRPr>
          </a:p>
          <a:p>
            <a:pPr marR="1261110" algn="r">
              <a:lnSpc>
                <a:spcPts val="869"/>
              </a:lnSpc>
            </a:pPr>
            <a:r>
              <a:rPr sz="950" spc="25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  <a:p>
            <a:pPr marL="38100" marR="4101465">
              <a:lnSpc>
                <a:spcPct val="167900"/>
              </a:lnSpc>
              <a:spcBef>
                <a:spcPts val="60"/>
              </a:spcBef>
            </a:pPr>
            <a:r>
              <a:rPr sz="1400" spc="-5" dirty="0">
                <a:latin typeface="Times New Roman"/>
                <a:cs typeface="Times New Roman"/>
              </a:rPr>
              <a:t>When </a:t>
            </a:r>
            <a:r>
              <a:rPr sz="1400" i="1" spc="-5" dirty="0">
                <a:latin typeface="Times New Roman"/>
                <a:cs typeface="Times New Roman"/>
              </a:rPr>
              <a:t>t=0,</a:t>
            </a:r>
            <a:r>
              <a:rPr sz="1400" i="1" spc="-65" dirty="0">
                <a:latin typeface="Times New Roman"/>
                <a:cs typeface="Times New Roman"/>
              </a:rPr>
              <a:t> </a:t>
            </a:r>
            <a:r>
              <a:rPr sz="1400" i="1" spc="-5" dirty="0">
                <a:latin typeface="Times New Roman"/>
                <a:cs typeface="Times New Roman"/>
              </a:rPr>
              <a:t>x=0  </a:t>
            </a:r>
            <a:r>
              <a:rPr sz="1400" i="1" spc="-10" dirty="0">
                <a:latin typeface="Times New Roman"/>
                <a:cs typeface="Times New Roman"/>
              </a:rPr>
              <a:t>K</a:t>
            </a:r>
            <a:r>
              <a:rPr sz="1350" i="1" spc="-15" baseline="-9259" dirty="0">
                <a:latin typeface="Times New Roman"/>
                <a:cs typeface="Times New Roman"/>
              </a:rPr>
              <a:t>2</a:t>
            </a:r>
            <a:r>
              <a:rPr sz="1400" i="1" spc="-10" dirty="0">
                <a:latin typeface="Times New Roman"/>
                <a:cs typeface="Times New Roman"/>
              </a:rPr>
              <a:t>=0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R="898525" algn="ctr">
              <a:lnSpc>
                <a:spcPct val="100000"/>
              </a:lnSpc>
              <a:spcBef>
                <a:spcPts val="5"/>
              </a:spcBef>
            </a:pPr>
            <a:r>
              <a:rPr sz="1650" i="1" spc="55" dirty="0">
                <a:latin typeface="Times New Roman"/>
                <a:cs typeface="Times New Roman"/>
              </a:rPr>
              <a:t>x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spc="80" dirty="0">
                <a:latin typeface="Symbol"/>
                <a:cs typeface="Symbol"/>
              </a:rPr>
              <a:t></a:t>
            </a:r>
            <a:r>
              <a:rPr sz="1650" spc="80" dirty="0">
                <a:latin typeface="Times New Roman"/>
                <a:cs typeface="Times New Roman"/>
              </a:rPr>
              <a:t>1.55</a:t>
            </a:r>
            <a:r>
              <a:rPr sz="1650" spc="80" dirty="0">
                <a:latin typeface="Symbol"/>
                <a:cs typeface="Symbol"/>
              </a:rPr>
              <a:t></a:t>
            </a:r>
            <a:r>
              <a:rPr sz="1650" spc="80" dirty="0">
                <a:latin typeface="Times New Roman"/>
                <a:cs typeface="Times New Roman"/>
              </a:rPr>
              <a:t>10</a:t>
            </a:r>
            <a:r>
              <a:rPr sz="1425" spc="120" baseline="43859" dirty="0">
                <a:latin typeface="Times New Roman"/>
                <a:cs typeface="Times New Roman"/>
              </a:rPr>
              <a:t>7</a:t>
            </a:r>
            <a:r>
              <a:rPr sz="1425" spc="-157" baseline="43859" dirty="0">
                <a:latin typeface="Times New Roman"/>
                <a:cs typeface="Times New Roman"/>
              </a:rPr>
              <a:t> </a:t>
            </a:r>
            <a:r>
              <a:rPr sz="1650" i="1" spc="35" dirty="0">
                <a:latin typeface="Times New Roman"/>
                <a:cs typeface="Times New Roman"/>
              </a:rPr>
              <a:t>t</a:t>
            </a:r>
            <a:r>
              <a:rPr sz="1650" i="1" spc="-25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</a:t>
            </a:r>
            <a:r>
              <a:rPr sz="1650" spc="-13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2.229sin(6.28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6</a:t>
            </a:r>
            <a:r>
              <a:rPr sz="1425" spc="-179" baseline="43859" dirty="0">
                <a:latin typeface="Times New Roman"/>
                <a:cs typeface="Times New Roman"/>
              </a:rPr>
              <a:t> </a:t>
            </a:r>
            <a:r>
              <a:rPr sz="1650" i="1" spc="85" dirty="0">
                <a:latin typeface="Times New Roman"/>
                <a:cs typeface="Times New Roman"/>
              </a:rPr>
              <a:t>t</a:t>
            </a:r>
            <a:r>
              <a:rPr sz="1650" spc="85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sz="1400" b="0" i="1" spc="-15" dirty="0">
                <a:latin typeface="Calibri Light"/>
                <a:cs typeface="Calibri Light"/>
              </a:rPr>
              <a:t>Uniform Electric Field </a:t>
            </a:r>
            <a:r>
              <a:rPr sz="1400" b="0" i="1" spc="-10" dirty="0">
                <a:latin typeface="Calibri Light"/>
                <a:cs typeface="Calibri Light"/>
              </a:rPr>
              <a:t>: Initial </a:t>
            </a:r>
            <a:r>
              <a:rPr sz="1400" b="0" i="1" spc="-15" dirty="0">
                <a:latin typeface="Calibri Light"/>
                <a:cs typeface="Calibri Light"/>
              </a:rPr>
              <a:t>Velocity Perpendicular to the</a:t>
            </a:r>
            <a:r>
              <a:rPr sz="1400" b="0" i="1" spc="10" dirty="0">
                <a:latin typeface="Calibri Light"/>
                <a:cs typeface="Calibri Light"/>
              </a:rPr>
              <a:t> </a:t>
            </a:r>
            <a:r>
              <a:rPr sz="1400" b="0" i="1" spc="-15" dirty="0">
                <a:latin typeface="Calibri Light"/>
                <a:cs typeface="Calibri Light"/>
              </a:rPr>
              <a:t>Field</a:t>
            </a:r>
            <a:r>
              <a:rPr sz="1400" b="0" i="1" dirty="0">
                <a:latin typeface="Calibri Light"/>
                <a:cs typeface="Calibri Light"/>
              </a:rPr>
              <a:t> </a:t>
            </a:r>
            <a:endParaRPr sz="14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400" spc="-5" dirty="0">
                <a:latin typeface="Times New Roman"/>
                <a:cs typeface="Times New Roman"/>
              </a:rPr>
              <a:t>Let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an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electron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having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an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initial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velocity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u</a:t>
            </a:r>
            <a:r>
              <a:rPr sz="1400" i="1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along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X-axis</a:t>
            </a:r>
            <a:r>
              <a:rPr sz="1400" i="1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enter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at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point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400" dirty="0">
                <a:latin typeface="Times New Roman"/>
                <a:cs typeface="Times New Roman"/>
              </a:rPr>
              <a:t>the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space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between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two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plane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parallel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plates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A</a:t>
            </a:r>
            <a:r>
              <a:rPr sz="1400" i="1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and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B</a:t>
            </a:r>
            <a:r>
              <a:rPr sz="1400" i="1" spc="-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where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an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electric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field</a:t>
            </a:r>
            <a:endParaRPr sz="1400">
              <a:latin typeface="Times New Roman"/>
              <a:cs typeface="Times New Roman"/>
            </a:endParaRPr>
          </a:p>
          <a:p>
            <a:pPr marL="12700" marR="7620">
              <a:lnSpc>
                <a:spcPts val="2420"/>
              </a:lnSpc>
              <a:spcBef>
                <a:spcPts val="200"/>
              </a:spcBef>
            </a:pPr>
            <a:r>
              <a:rPr sz="1400" i="1" dirty="0">
                <a:latin typeface="Times New Roman"/>
                <a:cs typeface="Times New Roman"/>
              </a:rPr>
              <a:t>E</a:t>
            </a:r>
            <a:r>
              <a:rPr sz="1400" i="1" spc="-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exists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along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the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Y-axis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as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shown.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While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moving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between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the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two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plates,  </a:t>
            </a:r>
            <a:r>
              <a:rPr sz="1400" dirty="0">
                <a:latin typeface="Times New Roman"/>
                <a:cs typeface="Times New Roman"/>
              </a:rPr>
              <a:t>the  electron experiences a  vertical acceleration  along Y-axis  but </a:t>
            </a:r>
            <a:r>
              <a:rPr sz="1400" spc="29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none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1432</Words>
  <Application>Microsoft Office PowerPoint</Application>
  <PresentationFormat>Custom</PresentationFormat>
  <Paragraphs>309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Physics                                                          Dr. Ghusoon Mohsin Ali</dc:title>
  <dc:creator>HO office</dc:creator>
  <cp:lastModifiedBy>Maher</cp:lastModifiedBy>
  <cp:revision>1</cp:revision>
  <dcterms:created xsi:type="dcterms:W3CDTF">2019-01-19T19:25:23Z</dcterms:created>
  <dcterms:modified xsi:type="dcterms:W3CDTF">2019-01-19T19:26:07Z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2018-09-13T00:00:00Z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2019-01-19T00:00:00Z</vt:filetime>
  </property>
</Properties>
</file>