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4082" y="9885509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4968875" cy="1329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709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757555" marR="87630" indent="-228600">
              <a:lnSpc>
                <a:spcPct val="143700"/>
              </a:lnSpc>
              <a:buFont typeface="Symbol"/>
              <a:buChar char=""/>
              <a:tabLst>
                <a:tab pos="757555" algn="l"/>
                <a:tab pos="75819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magnetic quantum number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) can be any integer  </a:t>
            </a:r>
            <a:r>
              <a:rPr sz="1400" spc="-5" dirty="0">
                <a:latin typeface="Times New Roman"/>
                <a:cs typeface="Times New Roman"/>
              </a:rPr>
              <a:t>between </a:t>
            </a:r>
            <a:r>
              <a:rPr sz="1400" spc="-10" dirty="0">
                <a:latin typeface="Times New Roman"/>
                <a:cs typeface="Times New Roman"/>
              </a:rPr>
              <a:t>-</a:t>
            </a:r>
            <a:r>
              <a:rPr sz="1400" i="1" spc="-10" dirty="0">
                <a:latin typeface="Times New Roman"/>
                <a:cs typeface="Times New Roman"/>
              </a:rPr>
              <a:t>l </a:t>
            </a:r>
            <a:r>
              <a:rPr sz="1400" spc="-5" dirty="0">
                <a:latin typeface="Times New Roman"/>
                <a:cs typeface="Times New Roman"/>
              </a:rPr>
              <a:t>and +</a:t>
            </a:r>
            <a:r>
              <a:rPr sz="1400" i="1" spc="-5" dirty="0"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i="1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= 2, </a:t>
            </a:r>
            <a:r>
              <a:rPr sz="1400" i="1" dirty="0">
                <a:latin typeface="Times New Roman"/>
                <a:cs typeface="Times New Roman"/>
              </a:rPr>
              <a:t>m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be either -2, </a:t>
            </a:r>
            <a:r>
              <a:rPr sz="1400" dirty="0">
                <a:latin typeface="Times New Roman"/>
                <a:cs typeface="Times New Roman"/>
              </a:rPr>
              <a:t>-1, 0, </a:t>
            </a:r>
            <a:r>
              <a:rPr sz="1400" spc="-5" dirty="0">
                <a:latin typeface="Times New Roman"/>
                <a:cs typeface="Times New Roman"/>
              </a:rPr>
              <a:t>+1,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757555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+2.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18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72867" y="1883521"/>
          <a:ext cx="1815464" cy="9244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889">
                <a:tc>
                  <a:txBody>
                    <a:bodyPr/>
                    <a:lstStyle/>
                    <a:p>
                      <a:pPr marL="67945" algn="ctr">
                        <a:lnSpc>
                          <a:spcPts val="1530"/>
                        </a:lnSpc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530"/>
                        </a:lnSpc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53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315">
                <a:tc>
                  <a:txBody>
                    <a:bodyPr/>
                    <a:lstStyle/>
                    <a:p>
                      <a:pPr marL="8763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16">
                <a:tc>
                  <a:txBody>
                    <a:bodyPr/>
                    <a:lstStyle/>
                    <a:p>
                      <a:pPr marL="8763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89">
                <a:tc>
                  <a:txBody>
                    <a:bodyPr/>
                    <a:lstStyle/>
                    <a:p>
                      <a:pPr marL="47625" algn="ctr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29080" y="2918434"/>
            <a:ext cx="5248910" cy="608203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2880" indent="-170180">
              <a:lnSpc>
                <a:spcPct val="100000"/>
              </a:lnSpc>
              <a:spcBef>
                <a:spcPts val="735"/>
              </a:spcBef>
              <a:buSzPct val="85714"/>
              <a:buFont typeface="Arial"/>
              <a:buAutoNum type="arabicPeriod" startAt="4"/>
              <a:tabLst>
                <a:tab pos="183515" algn="l"/>
              </a:tabLst>
            </a:pPr>
            <a:r>
              <a:rPr sz="2100" b="1" spc="-7" baseline="3968" dirty="0">
                <a:latin typeface="Times New Roman"/>
                <a:cs typeface="Times New Roman"/>
              </a:rPr>
              <a:t>Spin </a:t>
            </a:r>
            <a:r>
              <a:rPr sz="2100" b="1" baseline="3968" dirty="0">
                <a:latin typeface="Times New Roman"/>
                <a:cs typeface="Times New Roman"/>
              </a:rPr>
              <a:t>quantum </a:t>
            </a:r>
            <a:r>
              <a:rPr sz="2100" b="1" spc="-7" baseline="3968" dirty="0">
                <a:latin typeface="Times New Roman"/>
                <a:cs typeface="Times New Roman"/>
              </a:rPr>
              <a:t>number </a:t>
            </a:r>
            <a:r>
              <a:rPr sz="2100" b="1" baseline="3968" dirty="0">
                <a:latin typeface="Times New Roman"/>
                <a:cs typeface="Times New Roman"/>
              </a:rPr>
              <a:t>– </a:t>
            </a:r>
            <a:r>
              <a:rPr sz="2100" b="1" spc="-15" baseline="3968" dirty="0">
                <a:latin typeface="Times New Roman"/>
                <a:cs typeface="Times New Roman"/>
              </a:rPr>
              <a:t>m</a:t>
            </a:r>
            <a:r>
              <a:rPr sz="900" b="1" spc="-10" dirty="0"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4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This fourth quantum number describes the </a:t>
            </a:r>
            <a:r>
              <a:rPr sz="1400" b="1" i="1" dirty="0">
                <a:latin typeface="Times New Roman"/>
                <a:cs typeface="Times New Roman"/>
              </a:rPr>
              <a:t>spin </a:t>
            </a:r>
            <a:r>
              <a:rPr sz="1400" b="1" i="1" spc="-5" dirty="0">
                <a:latin typeface="Times New Roman"/>
                <a:cs typeface="Times New Roman"/>
              </a:rPr>
              <a:t>of </a:t>
            </a:r>
            <a:r>
              <a:rPr sz="1400" b="1" i="1" dirty="0">
                <a:latin typeface="Times New Roman"/>
                <a:cs typeface="Times New Roman"/>
              </a:rPr>
              <a:t>the</a:t>
            </a:r>
            <a:r>
              <a:rPr sz="1400" b="1" i="1" spc="3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electron.</a:t>
            </a:r>
            <a:endParaRPr sz="1400">
              <a:latin typeface="Times New Roman"/>
              <a:cs typeface="Times New Roman"/>
            </a:endParaRPr>
          </a:p>
          <a:p>
            <a:pPr marL="926465" lvl="1" indent="-228600">
              <a:lnSpc>
                <a:spcPct val="100000"/>
              </a:lnSpc>
              <a:spcBef>
                <a:spcPts val="855"/>
              </a:spcBef>
              <a:buFont typeface="Symbol"/>
              <a:buChar char=""/>
              <a:tabLst>
                <a:tab pos="926465" algn="l"/>
                <a:tab pos="927100" algn="l"/>
              </a:tabLst>
            </a:pP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same </a:t>
            </a:r>
            <a:r>
              <a:rPr sz="1400" dirty="0">
                <a:latin typeface="Times New Roman"/>
                <a:cs typeface="Times New Roman"/>
              </a:rPr>
              <a:t>orbital </a:t>
            </a:r>
            <a:r>
              <a:rPr sz="1400" spc="-5" dirty="0">
                <a:latin typeface="Times New Roman"/>
                <a:cs typeface="Times New Roman"/>
              </a:rPr>
              <a:t>must have opposite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spins.</a:t>
            </a:r>
            <a:endParaRPr sz="1400">
              <a:latin typeface="Times New Roman"/>
              <a:cs typeface="Times New Roman"/>
            </a:endParaRPr>
          </a:p>
          <a:p>
            <a:pPr marL="926465" marR="71755" lvl="1" indent="-228600">
              <a:lnSpc>
                <a:spcPts val="2410"/>
              </a:lnSpc>
              <a:spcBef>
                <a:spcPts val="190"/>
              </a:spcBef>
              <a:buSzPct val="85714"/>
              <a:buFont typeface="Symbol"/>
              <a:buChar char=""/>
              <a:tabLst>
                <a:tab pos="926465" algn="l"/>
                <a:tab pos="927100" algn="l"/>
              </a:tabLst>
            </a:pPr>
            <a:r>
              <a:rPr sz="1400" spc="-5" dirty="0">
                <a:latin typeface="Times New Roman"/>
                <a:cs typeface="Times New Roman"/>
              </a:rPr>
              <a:t>Possible spins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clockwise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counterclockwise, spin  quantum number </a:t>
            </a:r>
            <a:r>
              <a:rPr sz="1400" spc="-10" dirty="0">
                <a:latin typeface="Times New Roman"/>
                <a:cs typeface="Times New Roman"/>
              </a:rPr>
              <a:t>m</a:t>
            </a:r>
            <a:r>
              <a:rPr sz="1350" spc="-15" baseline="-9259" dirty="0">
                <a:latin typeface="Times New Roman"/>
                <a:cs typeface="Times New Roman"/>
              </a:rPr>
              <a:t>s </a:t>
            </a:r>
            <a:r>
              <a:rPr sz="1400" spc="5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arbitrarily </a:t>
            </a:r>
            <a:r>
              <a:rPr sz="1400" dirty="0">
                <a:latin typeface="Times New Roman"/>
                <a:cs typeface="Times New Roman"/>
              </a:rPr>
              <a:t>assigned the </a:t>
            </a:r>
            <a:r>
              <a:rPr sz="1400" spc="-5" dirty="0">
                <a:latin typeface="Times New Roman"/>
                <a:cs typeface="Times New Roman"/>
              </a:rPr>
              <a:t>numbers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+</a:t>
            </a:r>
            <a:r>
              <a:rPr sz="1350" baseline="30864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350" baseline="-9259" dirty="0">
                <a:latin typeface="Times New Roman"/>
                <a:cs typeface="Times New Roman"/>
              </a:rPr>
              <a:t>2</a:t>
            </a:r>
            <a:endParaRPr sz="1350" baseline="-9259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545"/>
              </a:spcBef>
            </a:pP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dirty="0">
                <a:latin typeface="Times New Roman"/>
                <a:cs typeface="Times New Roman"/>
              </a:rPr>
              <a:t> -</a:t>
            </a:r>
            <a:r>
              <a:rPr sz="1350" baseline="30864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350" baseline="-9259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Pauli Exclusion</a:t>
            </a:r>
            <a:r>
              <a:rPr sz="1400" b="0" i="1" spc="-5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Principle: 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86740">
              <a:lnSpc>
                <a:spcPts val="1610"/>
              </a:lnSpc>
              <a:spcBef>
                <a:spcPts val="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No two electrons </a:t>
            </a:r>
            <a:r>
              <a:rPr sz="1400" b="1" i="1" dirty="0">
                <a:latin typeface="Times New Roman"/>
                <a:cs typeface="Times New Roman"/>
              </a:rPr>
              <a:t>in </a:t>
            </a:r>
            <a:r>
              <a:rPr sz="1400" b="1" i="1" spc="-5" dirty="0">
                <a:latin typeface="Times New Roman"/>
                <a:cs typeface="Times New Roman"/>
              </a:rPr>
              <a:t>an atom have </a:t>
            </a:r>
            <a:r>
              <a:rPr sz="1400" b="1" i="1" dirty="0">
                <a:latin typeface="Times New Roman"/>
                <a:cs typeface="Times New Roman"/>
              </a:rPr>
              <a:t>the </a:t>
            </a:r>
            <a:r>
              <a:rPr sz="1400" b="1" i="1" spc="-5" dirty="0">
                <a:latin typeface="Times New Roman"/>
                <a:cs typeface="Times New Roman"/>
              </a:rPr>
              <a:t>same </a:t>
            </a:r>
            <a:r>
              <a:rPr sz="1400" b="1" i="1" dirty="0">
                <a:latin typeface="Times New Roman"/>
                <a:cs typeface="Times New Roman"/>
              </a:rPr>
              <a:t>set of </a:t>
            </a:r>
            <a:r>
              <a:rPr sz="1400" b="1" i="1" spc="-5" dirty="0">
                <a:latin typeface="Times New Roman"/>
                <a:cs typeface="Times New Roman"/>
              </a:rPr>
              <a:t>four quantum  numbers</a:t>
            </a:r>
            <a:endParaRPr sz="1400">
              <a:latin typeface="Times New Roman"/>
              <a:cs typeface="Times New Roman"/>
            </a:endParaRPr>
          </a:p>
          <a:p>
            <a:pPr marL="12700" marR="318135">
              <a:lnSpc>
                <a:spcPct val="144300"/>
              </a:lnSpc>
              <a:spcBef>
                <a:spcPts val="520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Electron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configuration:</a:t>
            </a:r>
            <a:r>
              <a:rPr sz="1400" b="1" spc="-5" dirty="0">
                <a:latin typeface="Times New Roman"/>
                <a:cs typeface="Times New Roman"/>
              </a:rPr>
              <a:t>The electron configuration for chlorine </a:t>
            </a:r>
            <a:r>
              <a:rPr sz="1400" b="1" dirty="0">
                <a:latin typeface="Times New Roman"/>
                <a:cs typeface="Times New Roman"/>
              </a:rPr>
              <a:t>is  (Z=17)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1s</a:t>
            </a:r>
            <a:r>
              <a:rPr sz="1725" b="1" spc="-7" baseline="31400" dirty="0">
                <a:latin typeface="Times New Roman"/>
                <a:cs typeface="Times New Roman"/>
              </a:rPr>
              <a:t>2</a:t>
            </a:r>
            <a:r>
              <a:rPr sz="1725" b="1" spc="247" baseline="314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2s</a:t>
            </a:r>
            <a:r>
              <a:rPr sz="1725" b="1" spc="-7" baseline="31400" dirty="0">
                <a:latin typeface="Times New Roman"/>
                <a:cs typeface="Times New Roman"/>
              </a:rPr>
              <a:t>2</a:t>
            </a:r>
            <a:r>
              <a:rPr sz="1725" b="1" spc="247" baseline="314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2p</a:t>
            </a:r>
            <a:r>
              <a:rPr sz="1725" b="1" spc="-7" baseline="31400" dirty="0">
                <a:latin typeface="Times New Roman"/>
                <a:cs typeface="Times New Roman"/>
              </a:rPr>
              <a:t>6</a:t>
            </a:r>
            <a:r>
              <a:rPr sz="1725" b="1" spc="254" baseline="314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3s</a:t>
            </a:r>
            <a:r>
              <a:rPr sz="1725" b="1" spc="-7" baseline="31400" dirty="0">
                <a:latin typeface="Times New Roman"/>
                <a:cs typeface="Times New Roman"/>
              </a:rPr>
              <a:t>2</a:t>
            </a:r>
            <a:r>
              <a:rPr sz="1725" b="1" spc="247" baseline="3140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3p</a:t>
            </a:r>
            <a:r>
              <a:rPr sz="1725" b="1" spc="-15" baseline="31400" dirty="0">
                <a:latin typeface="Times New Roman"/>
                <a:cs typeface="Times New Roman"/>
              </a:rPr>
              <a:t>5</a:t>
            </a:r>
            <a:endParaRPr sz="1725" baseline="3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large numbers </a:t>
            </a:r>
            <a:r>
              <a:rPr sz="1400" spc="-5" dirty="0">
                <a:latin typeface="Times New Roman"/>
                <a:cs typeface="Times New Roman"/>
              </a:rPr>
              <a:t>represent the </a:t>
            </a:r>
            <a:r>
              <a:rPr sz="1400" b="1" spc="-5" dirty="0">
                <a:latin typeface="Times New Roman"/>
                <a:cs typeface="Times New Roman"/>
              </a:rPr>
              <a:t>energy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level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0"/>
              </a:spcBef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letters </a:t>
            </a:r>
            <a:r>
              <a:rPr sz="1400" spc="-5" dirty="0">
                <a:latin typeface="Times New Roman"/>
                <a:cs typeface="Times New Roman"/>
              </a:rPr>
              <a:t>represent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sublevel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5"/>
              </a:spcBef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superscripts </a:t>
            </a:r>
            <a:r>
              <a:rPr sz="1400" spc="-5" dirty="0">
                <a:latin typeface="Times New Roman"/>
                <a:cs typeface="Times New Roman"/>
              </a:rPr>
              <a:t>indicate the </a:t>
            </a:r>
            <a:r>
              <a:rPr sz="1400" b="1" spc="-5" dirty="0">
                <a:latin typeface="Times New Roman"/>
                <a:cs typeface="Times New Roman"/>
              </a:rPr>
              <a:t>number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electrons </a:t>
            </a:r>
            <a:r>
              <a:rPr sz="1400" spc="-5" dirty="0">
                <a:latin typeface="Times New Roman"/>
                <a:cs typeface="Times New Roman"/>
              </a:rPr>
              <a:t>in the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sublevel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marL="102235">
              <a:lnSpc>
                <a:spcPct val="100000"/>
              </a:lnSpc>
              <a:spcBef>
                <a:spcPts val="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5053965" cy="100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709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757555" marR="5080" indent="-228600">
              <a:lnSpc>
                <a:spcPct val="143700"/>
              </a:lnSpc>
              <a:buSzPct val="71428"/>
              <a:buFont typeface="Symbol"/>
              <a:buChar char=""/>
              <a:tabLst>
                <a:tab pos="757555" algn="l"/>
                <a:tab pos="758190" algn="l"/>
              </a:tabLst>
            </a:pPr>
            <a:r>
              <a:rPr sz="1400" spc="-5" dirty="0">
                <a:latin typeface="Times New Roman"/>
                <a:cs typeface="Times New Roman"/>
              </a:rPr>
              <a:t>1s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2p</a:t>
            </a:r>
            <a:r>
              <a:rPr sz="1350" spc="-7" baseline="30864" dirty="0">
                <a:latin typeface="Times New Roman"/>
                <a:cs typeface="Times New Roman"/>
              </a:rPr>
              <a:t>5 </a:t>
            </a:r>
            <a:r>
              <a:rPr sz="1400" spc="-5" dirty="0">
                <a:latin typeface="Times New Roman"/>
                <a:cs typeface="Times New Roman"/>
              </a:rPr>
              <a:t>means </a:t>
            </a:r>
            <a:r>
              <a:rPr sz="1400" spc="-10" dirty="0">
                <a:latin typeface="Times New Roman"/>
                <a:cs typeface="Times New Roman"/>
              </a:rPr>
              <a:t>"2 </a:t>
            </a:r>
            <a:r>
              <a:rPr sz="1400" spc="-5" dirty="0">
                <a:latin typeface="Times New Roman"/>
                <a:cs typeface="Times New Roman"/>
              </a:rPr>
              <a:t>electrons in the </a:t>
            </a:r>
            <a:r>
              <a:rPr sz="1400" dirty="0">
                <a:latin typeface="Times New Roman"/>
                <a:cs typeface="Times New Roman"/>
              </a:rPr>
              <a:t>1s </a:t>
            </a:r>
            <a:r>
              <a:rPr sz="1400" spc="-5" dirty="0">
                <a:latin typeface="Times New Roman"/>
                <a:cs typeface="Times New Roman"/>
              </a:rPr>
              <a:t>subshell, </a:t>
            </a:r>
            <a:r>
              <a:rPr sz="1400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electrons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2s subshell,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5 </a:t>
            </a:r>
            <a:r>
              <a:rPr sz="1400" spc="-5" dirty="0">
                <a:latin typeface="Times New Roman"/>
                <a:cs typeface="Times New Roman"/>
              </a:rPr>
              <a:t>electrons in the 2p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subshell"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9080" y="7621371"/>
            <a:ext cx="5302885" cy="1864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0795" algn="just">
              <a:lnSpc>
                <a:spcPct val="143600"/>
              </a:lnSpc>
              <a:spcBef>
                <a:spcPts val="95"/>
              </a:spcBef>
            </a:pPr>
            <a:r>
              <a:rPr sz="1400" b="1" spc="-5" dirty="0">
                <a:latin typeface="Times New Roman"/>
                <a:cs typeface="Times New Roman"/>
              </a:rPr>
              <a:t>Fig. </a:t>
            </a:r>
            <a:r>
              <a:rPr sz="1400" b="1" dirty="0">
                <a:latin typeface="Times New Roman"/>
                <a:cs typeface="Times New Roman"/>
              </a:rPr>
              <a:t>1.4. The sequence of orbital filling is, from the bottom of </a:t>
            </a:r>
            <a:r>
              <a:rPr sz="1400" b="1" spc="-5" dirty="0">
                <a:latin typeface="Times New Roman"/>
                <a:cs typeface="Times New Roman"/>
              </a:rPr>
              <a:t>this  </a:t>
            </a:r>
            <a:r>
              <a:rPr sz="1400" b="1" dirty="0">
                <a:latin typeface="Times New Roman"/>
                <a:cs typeface="Times New Roman"/>
              </a:rPr>
              <a:t>diagram,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upwards</a:t>
            </a:r>
            <a:r>
              <a:rPr sz="1400" spc="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electrons in the </a:t>
            </a:r>
            <a:r>
              <a:rPr sz="1400" spc="-5" dirty="0">
                <a:latin typeface="Times New Roman"/>
                <a:cs typeface="Times New Roman"/>
              </a:rPr>
              <a:t>outermost </a:t>
            </a:r>
            <a:r>
              <a:rPr sz="1400" dirty="0">
                <a:latin typeface="Times New Roman"/>
                <a:cs typeface="Times New Roman"/>
              </a:rPr>
              <a:t>orbital are known as valence electrons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determine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physical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chemical </a:t>
            </a:r>
            <a:r>
              <a:rPr sz="1400" dirty="0">
                <a:latin typeface="Times New Roman"/>
                <a:cs typeface="Times New Roman"/>
              </a:rPr>
              <a:t>properties of the </a:t>
            </a:r>
            <a:r>
              <a:rPr sz="1400" spc="-5" dirty="0">
                <a:latin typeface="Times New Roman"/>
                <a:cs typeface="Times New Roman"/>
              </a:rPr>
              <a:t>elements. An  </a:t>
            </a:r>
            <a:r>
              <a:rPr sz="1400" dirty="0">
                <a:latin typeface="Times New Roman"/>
                <a:cs typeface="Times New Roman"/>
              </a:rPr>
              <a:t>arrangement of </a:t>
            </a:r>
            <a:r>
              <a:rPr sz="1400" spc="-5" dirty="0">
                <a:latin typeface="Times New Roman"/>
                <a:cs typeface="Times New Roman"/>
              </a:rPr>
              <a:t>element </a:t>
            </a:r>
            <a:r>
              <a:rPr sz="1400" dirty="0">
                <a:latin typeface="Times New Roman"/>
                <a:cs typeface="Times New Roman"/>
              </a:rPr>
              <a:t>in term of their valence electrons </a:t>
            </a:r>
            <a:r>
              <a:rPr sz="1400" spc="-5" dirty="0">
                <a:latin typeface="Times New Roman"/>
                <a:cs typeface="Times New Roman"/>
              </a:rPr>
              <a:t>forms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basis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1094" y="2189987"/>
            <a:ext cx="5486400" cy="5284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080" y="426211"/>
            <a:ext cx="5304790" cy="6014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8255">
              <a:lnSpc>
                <a:spcPct val="143700"/>
              </a:lnSpc>
            </a:pP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periodic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table.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Elements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groups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VІІ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have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from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one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seven  </a:t>
            </a:r>
            <a:r>
              <a:rPr sz="1400" dirty="0">
                <a:latin typeface="Times New Roman"/>
                <a:cs typeface="Times New Roman"/>
              </a:rPr>
              <a:t>valence electrons respectively.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Interatomic forces are caused by electrons in outer shell </a:t>
            </a:r>
            <a:r>
              <a:rPr sz="1400" spc="5" dirty="0">
                <a:latin typeface="Times New Roman"/>
                <a:cs typeface="Times New Roman"/>
              </a:rPr>
              <a:t>(valence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shell).</a:t>
            </a:r>
            <a:endParaRPr sz="1400">
              <a:latin typeface="Times New Roman"/>
              <a:cs typeface="Times New Roman"/>
            </a:endParaRPr>
          </a:p>
          <a:p>
            <a:pPr marL="12700" marR="1079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Atoms with </a:t>
            </a:r>
            <a:r>
              <a:rPr sz="1400" dirty="0">
                <a:latin typeface="Times New Roman"/>
                <a:cs typeface="Times New Roman"/>
              </a:rPr>
              <a:t>8 electrons in their outer shell ( </a:t>
            </a:r>
            <a:r>
              <a:rPr sz="1400" spc="-5" dirty="0">
                <a:latin typeface="Times New Roman"/>
                <a:cs typeface="Times New Roman"/>
              </a:rPr>
              <a:t>completely </a:t>
            </a:r>
            <a:r>
              <a:rPr sz="1400" dirty="0">
                <a:latin typeface="Times New Roman"/>
                <a:cs typeface="Times New Roman"/>
              </a:rPr>
              <a:t>filled s and p </a:t>
            </a:r>
            <a:r>
              <a:rPr sz="1400" spc="-5" dirty="0">
                <a:latin typeface="Times New Roman"/>
                <a:cs typeface="Times New Roman"/>
              </a:rPr>
              <a:t>sub  </a:t>
            </a:r>
            <a:r>
              <a:rPr sz="1400" dirty="0">
                <a:latin typeface="Times New Roman"/>
                <a:cs typeface="Times New Roman"/>
              </a:rPr>
              <a:t>shell they are very stable. Most other </a:t>
            </a:r>
            <a:r>
              <a:rPr sz="1400" spc="-5" dirty="0">
                <a:latin typeface="Times New Roman"/>
                <a:cs typeface="Times New Roman"/>
              </a:rPr>
              <a:t>elements attempt </a:t>
            </a:r>
            <a:r>
              <a:rPr sz="1400" dirty="0">
                <a:latin typeface="Times New Roman"/>
                <a:cs typeface="Times New Roman"/>
              </a:rPr>
              <a:t>to reach this </a:t>
            </a:r>
            <a:r>
              <a:rPr sz="1400" spc="-5" dirty="0">
                <a:latin typeface="Times New Roman"/>
                <a:cs typeface="Times New Roman"/>
              </a:rPr>
              <a:t>stable  </a:t>
            </a:r>
            <a:r>
              <a:rPr sz="1400" dirty="0">
                <a:latin typeface="Times New Roman"/>
                <a:cs typeface="Times New Roman"/>
              </a:rPr>
              <a:t>structure by one of three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mechanics: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51460">
              <a:lnSpc>
                <a:spcPct val="143800"/>
              </a:lnSpc>
              <a:spcBef>
                <a:spcPts val="5"/>
              </a:spcBef>
              <a:buSzPct val="92857"/>
              <a:buAutoNum type="arabicPlain"/>
              <a:tabLst>
                <a:tab pos="163195" algn="l"/>
              </a:tabLst>
            </a:pPr>
            <a:r>
              <a:rPr sz="1400" spc="-5" dirty="0">
                <a:latin typeface="Times New Roman"/>
                <a:cs typeface="Times New Roman"/>
              </a:rPr>
              <a:t>Losing electrons:-potassium </a:t>
            </a:r>
            <a:r>
              <a:rPr sz="1400" dirty="0">
                <a:latin typeface="Times New Roman"/>
                <a:cs typeface="Times New Roman"/>
              </a:rPr>
              <a:t>(Z=19) </a:t>
            </a:r>
            <a:r>
              <a:rPr sz="1400" spc="-5" dirty="0">
                <a:latin typeface="Times New Roman"/>
                <a:cs typeface="Times New Roman"/>
              </a:rPr>
              <a:t>1s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2p</a:t>
            </a:r>
            <a:r>
              <a:rPr sz="1350" spc="-7" baseline="30864" dirty="0">
                <a:latin typeface="Times New Roman"/>
                <a:cs typeface="Times New Roman"/>
              </a:rPr>
              <a:t>6 </a:t>
            </a:r>
            <a:r>
              <a:rPr sz="1400" spc="-5" dirty="0">
                <a:latin typeface="Times New Roman"/>
                <a:cs typeface="Times New Roman"/>
              </a:rPr>
              <a:t>3s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10" dirty="0">
                <a:latin typeface="Times New Roman"/>
                <a:cs typeface="Times New Roman"/>
              </a:rPr>
              <a:t>3p</a:t>
            </a:r>
            <a:r>
              <a:rPr sz="1350" spc="-15" baseline="30864" dirty="0">
                <a:latin typeface="Times New Roman"/>
                <a:cs typeface="Times New Roman"/>
              </a:rPr>
              <a:t>6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350" baseline="30864" dirty="0">
                <a:latin typeface="Times New Roman"/>
                <a:cs typeface="Times New Roman"/>
              </a:rPr>
              <a:t>1 </a:t>
            </a:r>
            <a:r>
              <a:rPr sz="1400" spc="-5" dirty="0">
                <a:latin typeface="Times New Roman"/>
                <a:cs typeface="Times New Roman"/>
              </a:rPr>
              <a:t>losing 4s  electron leaving the potassium </a:t>
            </a:r>
            <a:r>
              <a:rPr sz="1400" dirty="0">
                <a:latin typeface="Times New Roman"/>
                <a:cs typeface="Times New Roman"/>
              </a:rPr>
              <a:t>ion </a:t>
            </a:r>
            <a:r>
              <a:rPr sz="1400" spc="-5" dirty="0">
                <a:latin typeface="Times New Roman"/>
                <a:cs typeface="Times New Roman"/>
              </a:rPr>
              <a:t>with stable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structure.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lain"/>
            </a:pPr>
            <a:endParaRPr sz="1200">
              <a:latin typeface="Times New Roman"/>
              <a:cs typeface="Times New Roman"/>
            </a:endParaRPr>
          </a:p>
          <a:p>
            <a:pPr marL="12700" marR="76200">
              <a:lnSpc>
                <a:spcPct val="143600"/>
              </a:lnSpc>
              <a:buSzPct val="92857"/>
              <a:buAutoNum type="arabicPlain"/>
              <a:tabLst>
                <a:tab pos="163195" algn="l"/>
              </a:tabLst>
            </a:pPr>
            <a:r>
              <a:rPr sz="1400" spc="-5" dirty="0">
                <a:latin typeface="Times New Roman"/>
                <a:cs typeface="Times New Roman"/>
              </a:rPr>
              <a:t>Gaining electrons:-chlorin (Z=17) 1s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2p</a:t>
            </a:r>
            <a:r>
              <a:rPr sz="1350" spc="-7" baseline="30864" dirty="0">
                <a:latin typeface="Times New Roman"/>
                <a:cs typeface="Times New Roman"/>
              </a:rPr>
              <a:t>6 </a:t>
            </a:r>
            <a:r>
              <a:rPr sz="1400" spc="-5" dirty="0">
                <a:latin typeface="Times New Roman"/>
                <a:cs typeface="Times New Roman"/>
              </a:rPr>
              <a:t>3s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3</a:t>
            </a:r>
            <a:r>
              <a:rPr sz="1400" i="1" spc="-5" dirty="0">
                <a:latin typeface="Times New Roman"/>
                <a:cs typeface="Times New Roman"/>
              </a:rPr>
              <a:t>p</a:t>
            </a:r>
            <a:r>
              <a:rPr sz="1350" spc="-7" baseline="30864" dirty="0">
                <a:latin typeface="Times New Roman"/>
                <a:cs typeface="Times New Roman"/>
              </a:rPr>
              <a:t>5 </a:t>
            </a:r>
            <a:r>
              <a:rPr sz="1400" spc="-5" dirty="0">
                <a:latin typeface="Times New Roman"/>
                <a:cs typeface="Times New Roman"/>
              </a:rPr>
              <a:t>can have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stable  filled shell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they </a:t>
            </a:r>
            <a:r>
              <a:rPr sz="1400" dirty="0">
                <a:latin typeface="Times New Roman"/>
                <a:cs typeface="Times New Roman"/>
              </a:rPr>
              <a:t>receive </a:t>
            </a:r>
            <a:r>
              <a:rPr sz="1400" spc="-5" dirty="0">
                <a:latin typeface="Times New Roman"/>
                <a:cs typeface="Times New Roman"/>
              </a:rPr>
              <a:t>one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lain"/>
            </a:pPr>
            <a:endParaRPr sz="1200">
              <a:latin typeface="Times New Roman"/>
              <a:cs typeface="Times New Roman"/>
            </a:endParaRPr>
          </a:p>
          <a:p>
            <a:pPr marL="12700" marR="212090">
              <a:lnSpc>
                <a:spcPct val="144300"/>
              </a:lnSpc>
              <a:spcBef>
                <a:spcPts val="5"/>
              </a:spcBef>
              <a:buSzPct val="92857"/>
              <a:buAutoNum type="arabicPlain"/>
              <a:tabLst>
                <a:tab pos="163195" algn="l"/>
              </a:tabLst>
            </a:pPr>
            <a:r>
              <a:rPr sz="1400" spc="-5" dirty="0">
                <a:latin typeface="Times New Roman"/>
                <a:cs typeface="Times New Roman"/>
              </a:rPr>
              <a:t>Sharing electrons:-silicon 1s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2s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2p</a:t>
            </a:r>
            <a:r>
              <a:rPr sz="1350" spc="-7" baseline="30864" dirty="0">
                <a:latin typeface="Times New Roman"/>
                <a:cs typeface="Times New Roman"/>
              </a:rPr>
              <a:t>6 </a:t>
            </a:r>
            <a:r>
              <a:rPr sz="1400" spc="-10" dirty="0">
                <a:latin typeface="Times New Roman"/>
                <a:cs typeface="Times New Roman"/>
              </a:rPr>
              <a:t>3s</a:t>
            </a:r>
            <a:r>
              <a:rPr sz="1350" spc="-15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3</a:t>
            </a:r>
            <a:r>
              <a:rPr sz="1400" i="1" spc="-5" dirty="0">
                <a:latin typeface="Times New Roman"/>
                <a:cs typeface="Times New Roman"/>
              </a:rPr>
              <a:t>p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share </a:t>
            </a:r>
            <a:r>
              <a:rPr sz="1400" dirty="0">
                <a:latin typeface="Times New Roman"/>
                <a:cs typeface="Times New Roman"/>
              </a:rPr>
              <a:t>4 </a:t>
            </a:r>
            <a:r>
              <a:rPr sz="1400" spc="-5" dirty="0">
                <a:latin typeface="Times New Roman"/>
                <a:cs typeface="Times New Roman"/>
              </a:rPr>
              <a:t>electrons with </a:t>
            </a:r>
            <a:r>
              <a:rPr sz="1400" dirty="0">
                <a:latin typeface="Times New Roman"/>
                <a:cs typeface="Times New Roman"/>
              </a:rPr>
              <a:t>4  </a:t>
            </a:r>
            <a:r>
              <a:rPr sz="1400" spc="-5" dirty="0">
                <a:latin typeface="Times New Roman"/>
                <a:cs typeface="Times New Roman"/>
              </a:rPr>
              <a:t>other silicon </a:t>
            </a:r>
            <a:r>
              <a:rPr sz="1400" spc="-10" dirty="0">
                <a:latin typeface="Times New Roman"/>
                <a:cs typeface="Times New Roman"/>
              </a:rPr>
              <a:t>atoms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-5" dirty="0">
                <a:latin typeface="Times New Roman"/>
                <a:cs typeface="Times New Roman"/>
              </a:rPr>
              <a:t>of which also shares silicon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27305" algn="just">
              <a:lnSpc>
                <a:spcPct val="1440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three very </a:t>
            </a:r>
            <a:r>
              <a:rPr sz="1400" spc="-5" dirty="0">
                <a:latin typeface="Times New Roman"/>
                <a:cs typeface="Times New Roman"/>
              </a:rPr>
              <a:t>important </a:t>
            </a:r>
            <a:r>
              <a:rPr sz="1400" spc="-10" dirty="0">
                <a:latin typeface="Times New Roman"/>
                <a:cs typeface="Times New Roman"/>
              </a:rPr>
              <a:t>ways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binding energy provided </a:t>
            </a:r>
            <a:r>
              <a:rPr sz="1400" spc="-5" dirty="0">
                <a:latin typeface="Times New Roman"/>
                <a:cs typeface="Times New Roman"/>
              </a:rPr>
              <a:t>to  </a:t>
            </a:r>
            <a:r>
              <a:rPr sz="1400" dirty="0">
                <a:latin typeface="Times New Roman"/>
                <a:cs typeface="Times New Roman"/>
              </a:rPr>
              <a:t>form a stable structure. These are ionic bond, covalent bond, </a:t>
            </a:r>
            <a:r>
              <a:rPr sz="1400" spc="-5" dirty="0">
                <a:latin typeface="Times New Roman"/>
                <a:cs typeface="Times New Roman"/>
              </a:rPr>
              <a:t>metallic  </a:t>
            </a:r>
            <a:r>
              <a:rPr sz="1400" spc="5" dirty="0">
                <a:latin typeface="Times New Roman"/>
                <a:cs typeface="Times New Roman"/>
              </a:rPr>
              <a:t>bond.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Table 1.2. Relationship </a:t>
            </a:r>
            <a:r>
              <a:rPr sz="1400" spc="-5" dirty="0">
                <a:latin typeface="Times New Roman"/>
                <a:cs typeface="Times New Roman"/>
              </a:rPr>
              <a:t>among </a:t>
            </a:r>
            <a:r>
              <a:rPr sz="1400" dirty="0">
                <a:latin typeface="Times New Roman"/>
                <a:cs typeface="Times New Roman"/>
              </a:rPr>
              <a:t>values of </a:t>
            </a:r>
            <a:r>
              <a:rPr sz="1400" i="1" dirty="0">
                <a:latin typeface="Times New Roman"/>
                <a:cs typeface="Times New Roman"/>
              </a:rPr>
              <a:t>n, l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-9259" dirty="0">
                <a:latin typeface="Times New Roman"/>
                <a:cs typeface="Times New Roman"/>
              </a:rPr>
              <a:t>l</a:t>
            </a:r>
            <a:endParaRPr sz="1350" baseline="-9259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9141" y="6733793"/>
            <a:ext cx="5466135" cy="2249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080" y="426211"/>
            <a:ext cx="5290820" cy="8902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algn="ctr">
              <a:lnSpc>
                <a:spcPct val="100000"/>
              </a:lnSpc>
              <a:spcBef>
                <a:spcPts val="100"/>
              </a:spcBef>
              <a:tabLst>
                <a:tab pos="3390265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50"/>
              </a:spcBef>
            </a:pPr>
            <a:r>
              <a:rPr sz="1200" b="0" i="1" spc="-10" dirty="0">
                <a:latin typeface="Calibri Light"/>
                <a:cs typeface="Calibri Light"/>
              </a:rPr>
              <a:t>The </a:t>
            </a:r>
            <a:r>
              <a:rPr sz="1200" b="0" i="1" spc="-15" dirty="0">
                <a:latin typeface="Calibri Light"/>
                <a:cs typeface="Calibri Light"/>
              </a:rPr>
              <a:t>Energy-band Theory </a:t>
            </a:r>
            <a:r>
              <a:rPr sz="1200" b="0" i="1" spc="-5" dirty="0">
                <a:latin typeface="Calibri Light"/>
                <a:cs typeface="Calibri Light"/>
              </a:rPr>
              <a:t>of</a:t>
            </a:r>
            <a:r>
              <a:rPr sz="1200" b="0" i="1" spc="-15" dirty="0">
                <a:latin typeface="Calibri Light"/>
                <a:cs typeface="Calibri Light"/>
              </a:rPr>
              <a:t> Crystals</a:t>
            </a:r>
            <a:r>
              <a:rPr sz="1200" b="0" i="1" dirty="0">
                <a:latin typeface="Calibri Light"/>
                <a:cs typeface="Calibri Light"/>
              </a:rPr>
              <a:t> </a:t>
            </a:r>
            <a:endParaRPr sz="1200">
              <a:latin typeface="Calibri Light"/>
              <a:cs typeface="Calibri Light"/>
            </a:endParaRPr>
          </a:p>
          <a:p>
            <a:pPr marL="12700" algn="just">
              <a:lnSpc>
                <a:spcPct val="100000"/>
              </a:lnSpc>
              <a:spcBef>
                <a:spcPts val="290"/>
              </a:spcBef>
            </a:pPr>
            <a:r>
              <a:rPr sz="1400" dirty="0">
                <a:latin typeface="Times New Roman"/>
                <a:cs typeface="Times New Roman"/>
              </a:rPr>
              <a:t>Most </a:t>
            </a:r>
            <a:r>
              <a:rPr sz="1400" spc="-5" dirty="0">
                <a:latin typeface="Times New Roman"/>
                <a:cs typeface="Times New Roman"/>
              </a:rPr>
              <a:t>metals  </a:t>
            </a:r>
            <a:r>
              <a:rPr sz="1400" dirty="0">
                <a:latin typeface="Times New Roman"/>
                <a:cs typeface="Times New Roman"/>
              </a:rPr>
              <a:t>and  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semiconductors 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crystalline </a:t>
            </a:r>
            <a:r>
              <a:rPr sz="1400" dirty="0">
                <a:latin typeface="Times New Roman"/>
                <a:cs typeface="Times New Roman"/>
              </a:rPr>
              <a:t>in  structure. A  </a:t>
            </a:r>
            <a:r>
              <a:rPr sz="1400" spc="-5" dirty="0">
                <a:latin typeface="Times New Roman"/>
                <a:cs typeface="Times New Roman"/>
              </a:rPr>
              <a:t>crystal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consists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space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array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atoms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molecules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(ions)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built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up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regular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repetition in </a:t>
            </a:r>
            <a:r>
              <a:rPr sz="1400" spc="-5" dirty="0">
                <a:latin typeface="Times New Roman"/>
                <a:cs typeface="Times New Roman"/>
              </a:rPr>
              <a:t>three dimensions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some </a:t>
            </a:r>
            <a:r>
              <a:rPr sz="1400" dirty="0">
                <a:latin typeface="Times New Roman"/>
                <a:cs typeface="Times New Roman"/>
              </a:rPr>
              <a:t>fundamental structural unit. </a:t>
            </a:r>
            <a:r>
              <a:rPr sz="1400" spc="-5" dirty="0">
                <a:latin typeface="Times New Roman"/>
                <a:cs typeface="Times New Roman"/>
              </a:rPr>
              <a:t>The  </a:t>
            </a:r>
            <a:r>
              <a:rPr sz="1400" dirty="0">
                <a:latin typeface="Times New Roman"/>
                <a:cs typeface="Times New Roman"/>
              </a:rPr>
              <a:t>electronic energy levels discussed for a single atom do not apply to </a:t>
            </a:r>
            <a:r>
              <a:rPr sz="1400" spc="-5" dirty="0">
                <a:latin typeface="Times New Roman"/>
                <a:cs typeface="Times New Roman"/>
              </a:rPr>
              <a:t>the  same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atom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crystal.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When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atoms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form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crystals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found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that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spc="10" dirty="0">
                <a:latin typeface="Times New Roman"/>
                <a:cs typeface="Times New Roman"/>
              </a:rPr>
              <a:t>energy  </a:t>
            </a:r>
            <a:r>
              <a:rPr sz="1400" dirty="0">
                <a:latin typeface="Times New Roman"/>
                <a:cs typeface="Times New Roman"/>
              </a:rPr>
              <a:t>levels of the inner-shell electrons are not affected appreciably by </a:t>
            </a:r>
            <a:r>
              <a:rPr sz="1400" spc="-5" dirty="0">
                <a:latin typeface="Times New Roman"/>
                <a:cs typeface="Times New Roman"/>
              </a:rPr>
              <a:t>the  </a:t>
            </a:r>
            <a:r>
              <a:rPr sz="1400" dirty="0">
                <a:latin typeface="Times New Roman"/>
                <a:cs typeface="Times New Roman"/>
              </a:rPr>
              <a:t>presence of the neighboring </a:t>
            </a:r>
            <a:r>
              <a:rPr sz="1400" spc="-5" dirty="0">
                <a:latin typeface="Times New Roman"/>
                <a:cs typeface="Times New Roman"/>
              </a:rPr>
              <a:t>atoms. </a:t>
            </a:r>
            <a:r>
              <a:rPr sz="1400" dirty="0">
                <a:latin typeface="Times New Roman"/>
                <a:cs typeface="Times New Roman"/>
              </a:rPr>
              <a:t>However, the level of the outer- </a:t>
            </a:r>
            <a:r>
              <a:rPr sz="1400" spc="-5" dirty="0">
                <a:latin typeface="Times New Roman"/>
                <a:cs typeface="Times New Roman"/>
              </a:rPr>
              <a:t>shell  </a:t>
            </a:r>
            <a:r>
              <a:rPr sz="1400" dirty="0">
                <a:latin typeface="Times New Roman"/>
                <a:cs typeface="Times New Roman"/>
              </a:rPr>
              <a:t>electrons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changed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considerably,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since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these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electrons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shared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more  </a:t>
            </a:r>
            <a:r>
              <a:rPr sz="1400" dirty="0">
                <a:latin typeface="Times New Roman"/>
                <a:cs typeface="Times New Roman"/>
              </a:rPr>
              <a:t>than one atom in a </a:t>
            </a:r>
            <a:r>
              <a:rPr sz="1400" spc="-5" dirty="0">
                <a:latin typeface="Times New Roman"/>
                <a:cs typeface="Times New Roman"/>
              </a:rPr>
              <a:t>crystal.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consider a </a:t>
            </a:r>
            <a:r>
              <a:rPr sz="1400" spc="-5" dirty="0">
                <a:latin typeface="Times New Roman"/>
                <a:cs typeface="Times New Roman"/>
              </a:rPr>
              <a:t>crystal </a:t>
            </a:r>
            <a:r>
              <a:rPr sz="1400" dirty="0">
                <a:latin typeface="Times New Roman"/>
                <a:cs typeface="Times New Roman"/>
              </a:rPr>
              <a:t>of Si consist of  N </a:t>
            </a:r>
            <a:r>
              <a:rPr sz="1400" spc="-5" dirty="0">
                <a:latin typeface="Times New Roman"/>
                <a:cs typeface="Times New Roman"/>
              </a:rPr>
              <a:t>atoms. </a:t>
            </a:r>
            <a:r>
              <a:rPr sz="1400" dirty="0">
                <a:latin typeface="Times New Roman"/>
                <a:cs typeface="Times New Roman"/>
              </a:rPr>
              <a:t>If the </a:t>
            </a:r>
            <a:r>
              <a:rPr sz="1400" spc="-5" dirty="0">
                <a:latin typeface="Times New Roman"/>
                <a:cs typeface="Times New Roman"/>
              </a:rPr>
              <a:t>atoms </a:t>
            </a:r>
            <a:r>
              <a:rPr sz="1400" dirty="0">
                <a:latin typeface="Times New Roman"/>
                <a:cs typeface="Times New Roman"/>
              </a:rPr>
              <a:t>are so far apart that the interaction </a:t>
            </a:r>
            <a:r>
              <a:rPr sz="1400" spc="-5" dirty="0">
                <a:latin typeface="Times New Roman"/>
                <a:cs typeface="Times New Roman"/>
              </a:rPr>
              <a:t>between </a:t>
            </a:r>
            <a:r>
              <a:rPr sz="1400" dirty="0">
                <a:latin typeface="Times New Roman"/>
                <a:cs typeface="Times New Roman"/>
              </a:rPr>
              <a:t>them  negligible.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outer </a:t>
            </a:r>
            <a:r>
              <a:rPr sz="1400" spc="-5" dirty="0">
                <a:latin typeface="Times New Roman"/>
                <a:cs typeface="Times New Roman"/>
              </a:rPr>
              <a:t>two </a:t>
            </a:r>
            <a:r>
              <a:rPr sz="1400" dirty="0">
                <a:latin typeface="Times New Roman"/>
                <a:cs typeface="Times New Roman"/>
              </a:rPr>
              <a:t>subshell of Si contain </a:t>
            </a:r>
            <a:r>
              <a:rPr sz="1400" spc="-5" dirty="0">
                <a:latin typeface="Times New Roman"/>
                <a:cs typeface="Times New Roman"/>
              </a:rPr>
              <a:t>two </a:t>
            </a:r>
            <a:r>
              <a:rPr sz="1400" i="1" dirty="0">
                <a:latin typeface="Times New Roman"/>
                <a:cs typeface="Times New Roman"/>
              </a:rPr>
              <a:t>s </a:t>
            </a:r>
            <a:r>
              <a:rPr sz="1400" dirty="0">
                <a:latin typeface="Times New Roman"/>
                <a:cs typeface="Times New Roman"/>
              </a:rPr>
              <a:t>electrons and </a:t>
            </a:r>
            <a:r>
              <a:rPr sz="1400" spc="-5" dirty="0">
                <a:latin typeface="Times New Roman"/>
                <a:cs typeface="Times New Roman"/>
              </a:rPr>
              <a:t>two </a:t>
            </a:r>
            <a:r>
              <a:rPr sz="1400" i="1" dirty="0">
                <a:latin typeface="Times New Roman"/>
                <a:cs typeface="Times New Roman"/>
              </a:rPr>
              <a:t>p  </a:t>
            </a:r>
            <a:r>
              <a:rPr sz="1400" dirty="0">
                <a:latin typeface="Times New Roman"/>
                <a:cs typeface="Times New Roman"/>
              </a:rPr>
              <a:t>electrons.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There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2N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electrons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completely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filling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2N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possible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level.  </a:t>
            </a:r>
            <a:r>
              <a:rPr sz="1400" dirty="0">
                <a:latin typeface="Times New Roman"/>
                <a:cs typeface="Times New Roman"/>
              </a:rPr>
              <a:t>Since the </a:t>
            </a:r>
            <a:r>
              <a:rPr sz="1400" i="1" dirty="0">
                <a:latin typeface="Times New Roman"/>
                <a:cs typeface="Times New Roman"/>
              </a:rPr>
              <a:t>p </a:t>
            </a:r>
            <a:r>
              <a:rPr sz="1400" spc="-5" dirty="0">
                <a:latin typeface="Times New Roman"/>
                <a:cs typeface="Times New Roman"/>
              </a:rPr>
              <a:t>atomic </a:t>
            </a:r>
            <a:r>
              <a:rPr sz="1400" dirty="0">
                <a:latin typeface="Times New Roman"/>
                <a:cs typeface="Times New Roman"/>
              </a:rPr>
              <a:t>sub shell has six possible states with 2N </a:t>
            </a:r>
            <a:r>
              <a:rPr sz="1400" spc="-5" dirty="0">
                <a:latin typeface="Times New Roman"/>
                <a:cs typeface="Times New Roman"/>
              </a:rPr>
              <a:t>electrons.  </a:t>
            </a:r>
            <a:r>
              <a:rPr sz="1400" dirty="0">
                <a:latin typeface="Times New Roman"/>
                <a:cs typeface="Times New Roman"/>
              </a:rPr>
              <a:t>Because the coupling between </a:t>
            </a:r>
            <a:r>
              <a:rPr sz="1400" spc="-5" dirty="0">
                <a:latin typeface="Times New Roman"/>
                <a:cs typeface="Times New Roman"/>
              </a:rPr>
              <a:t>atoms,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crystal becomes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electronic  system which must </a:t>
            </a:r>
            <a:r>
              <a:rPr sz="1400" dirty="0">
                <a:latin typeface="Times New Roman"/>
                <a:cs typeface="Times New Roman"/>
              </a:rPr>
              <a:t>obey the Pauli exclusion </a:t>
            </a:r>
            <a:r>
              <a:rPr sz="1400" spc="-5" dirty="0">
                <a:latin typeface="Times New Roman"/>
                <a:cs typeface="Times New Roman"/>
              </a:rPr>
              <a:t>principle. The separation  </a:t>
            </a:r>
            <a:r>
              <a:rPr sz="1400" dirty="0">
                <a:latin typeface="Times New Roman"/>
                <a:cs typeface="Times New Roman"/>
              </a:rPr>
              <a:t>between level are </a:t>
            </a:r>
            <a:r>
              <a:rPr sz="1400" spc="-5" dirty="0">
                <a:latin typeface="Times New Roman"/>
                <a:cs typeface="Times New Roman"/>
              </a:rPr>
              <a:t>small, </a:t>
            </a:r>
            <a:r>
              <a:rPr sz="1400" dirty="0">
                <a:latin typeface="Times New Roman"/>
                <a:cs typeface="Times New Roman"/>
              </a:rPr>
              <a:t>but since N is very large </a:t>
            </a:r>
            <a:r>
              <a:rPr sz="1400" spc="5" dirty="0">
                <a:latin typeface="Times New Roman"/>
                <a:cs typeface="Times New Roman"/>
              </a:rPr>
              <a:t>(5×10</a:t>
            </a:r>
            <a:r>
              <a:rPr sz="1350" spc="7" baseline="30864" dirty="0">
                <a:latin typeface="Times New Roman"/>
                <a:cs typeface="Times New Roman"/>
              </a:rPr>
              <a:t>22 </a:t>
            </a:r>
            <a:r>
              <a:rPr sz="1400" spc="-5" dirty="0">
                <a:latin typeface="Times New Roman"/>
                <a:cs typeface="Times New Roman"/>
              </a:rPr>
              <a:t>cm</a:t>
            </a:r>
            <a:r>
              <a:rPr sz="1350" spc="-7" baseline="30864" dirty="0">
                <a:latin typeface="Times New Roman"/>
                <a:cs typeface="Times New Roman"/>
              </a:rPr>
              <a:t>-3</a:t>
            </a:r>
            <a:r>
              <a:rPr sz="1400" spc="-5" dirty="0">
                <a:latin typeface="Times New Roman"/>
                <a:cs typeface="Times New Roman"/>
              </a:rPr>
              <a:t>), </a:t>
            </a:r>
            <a:r>
              <a:rPr sz="1400" dirty="0">
                <a:latin typeface="Times New Roman"/>
                <a:cs typeface="Times New Roman"/>
              </a:rPr>
              <a:t>this large  </a:t>
            </a: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discrete but closely spaced energy levels called </a:t>
            </a:r>
            <a:r>
              <a:rPr sz="1400" i="1" dirty="0">
                <a:latin typeface="Times New Roman"/>
                <a:cs typeface="Times New Roman"/>
              </a:rPr>
              <a:t>energy </a:t>
            </a:r>
            <a:r>
              <a:rPr sz="1400" i="1" spc="-5" dirty="0">
                <a:latin typeface="Times New Roman"/>
                <a:cs typeface="Times New Roman"/>
              </a:rPr>
              <a:t>band</a:t>
            </a:r>
            <a:r>
              <a:rPr sz="1400" spc="-5" dirty="0">
                <a:latin typeface="Times New Roman"/>
                <a:cs typeface="Times New Roman"/>
              </a:rPr>
              <a:t>.  The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states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band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completely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filled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electrons,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  </a:t>
            </a:r>
            <a:r>
              <a:rPr sz="1400" dirty="0">
                <a:latin typeface="Times New Roman"/>
                <a:cs typeface="Times New Roman"/>
              </a:rPr>
              <a:t>of 6N states </a:t>
            </a:r>
            <a:r>
              <a:rPr sz="1400" spc="-5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only 2N of its levels has occupied by electrons. </a:t>
            </a:r>
            <a:r>
              <a:rPr sz="1400" spc="-5" dirty="0">
                <a:latin typeface="Times New Roman"/>
                <a:cs typeface="Times New Roman"/>
              </a:rPr>
              <a:t>Note  </a:t>
            </a:r>
            <a:r>
              <a:rPr sz="1400" dirty="0">
                <a:latin typeface="Times New Roman"/>
                <a:cs typeface="Times New Roman"/>
              </a:rPr>
              <a:t>that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there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gap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between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two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bands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this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gap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decrease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  atomic </a:t>
            </a:r>
            <a:r>
              <a:rPr sz="1400" dirty="0">
                <a:latin typeface="Times New Roman"/>
                <a:cs typeface="Times New Roman"/>
              </a:rPr>
              <a:t>spacing decreases. These bands </a:t>
            </a:r>
            <a:r>
              <a:rPr sz="1400" spc="-5" dirty="0">
                <a:latin typeface="Times New Roman"/>
                <a:cs typeface="Times New Roman"/>
              </a:rPr>
              <a:t>will </a:t>
            </a:r>
            <a:r>
              <a:rPr sz="1400" dirty="0">
                <a:latin typeface="Times New Roman"/>
                <a:cs typeface="Times New Roman"/>
              </a:rPr>
              <a:t>overlap for </a:t>
            </a:r>
            <a:r>
              <a:rPr sz="1400" spc="-5" dirty="0">
                <a:latin typeface="Times New Roman"/>
                <a:cs typeface="Times New Roman"/>
              </a:rPr>
              <a:t>small enough  </a:t>
            </a:r>
            <a:r>
              <a:rPr sz="1400" dirty="0">
                <a:latin typeface="Times New Roman"/>
                <a:cs typeface="Times New Roman"/>
              </a:rPr>
              <a:t>distance.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6N upper states </a:t>
            </a:r>
            <a:r>
              <a:rPr sz="1400" spc="-5" dirty="0">
                <a:latin typeface="Times New Roman"/>
                <a:cs typeface="Times New Roman"/>
              </a:rPr>
              <a:t>merge with </a:t>
            </a:r>
            <a:r>
              <a:rPr sz="1400" dirty="0">
                <a:latin typeface="Times New Roman"/>
                <a:cs typeface="Times New Roman"/>
              </a:rPr>
              <a:t>the 2N </a:t>
            </a:r>
            <a:r>
              <a:rPr sz="1400" spc="-5" dirty="0">
                <a:latin typeface="Times New Roman"/>
                <a:cs typeface="Times New Roman"/>
              </a:rPr>
              <a:t>lower </a:t>
            </a:r>
            <a:r>
              <a:rPr sz="1400" dirty="0">
                <a:latin typeface="Times New Roman"/>
                <a:cs typeface="Times New Roman"/>
              </a:rPr>
              <a:t>states, giving </a:t>
            </a:r>
            <a:r>
              <a:rPr sz="1400" spc="-5" dirty="0">
                <a:latin typeface="Times New Roman"/>
                <a:cs typeface="Times New Roman"/>
              </a:rPr>
              <a:t>total 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levels,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half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which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occupied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available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electrons.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  </a:t>
            </a:r>
            <a:r>
              <a:rPr sz="1400" dirty="0">
                <a:latin typeface="Times New Roman"/>
                <a:cs typeface="Times New Roman"/>
              </a:rPr>
              <a:t>spacing each atom has given up four electrons to the band, these </a:t>
            </a:r>
            <a:r>
              <a:rPr sz="1400" spc="-5" dirty="0">
                <a:latin typeface="Times New Roman"/>
                <a:cs typeface="Times New Roman"/>
              </a:rPr>
              <a:t>electrons  </a:t>
            </a:r>
            <a:r>
              <a:rPr sz="1400" dirty="0">
                <a:latin typeface="Times New Roman"/>
                <a:cs typeface="Times New Roman"/>
              </a:rPr>
              <a:t>can no longer be said to orbit in </a:t>
            </a:r>
            <a:r>
              <a:rPr sz="1400" i="1" dirty="0">
                <a:latin typeface="Times New Roman"/>
                <a:cs typeface="Times New Roman"/>
              </a:rPr>
              <a:t>s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i="1" dirty="0">
                <a:latin typeface="Times New Roman"/>
                <a:cs typeface="Times New Roman"/>
              </a:rPr>
              <a:t>p </a:t>
            </a:r>
            <a:r>
              <a:rPr sz="1400" dirty="0">
                <a:latin typeface="Times New Roman"/>
                <a:cs typeface="Times New Roman"/>
              </a:rPr>
              <a:t>subshell of an isolated </a:t>
            </a:r>
            <a:r>
              <a:rPr sz="1400" spc="-5" dirty="0">
                <a:latin typeface="Times New Roman"/>
                <a:cs typeface="Times New Roman"/>
              </a:rPr>
              <a:t>atom, but  </a:t>
            </a:r>
            <a:r>
              <a:rPr sz="1400" dirty="0">
                <a:latin typeface="Times New Roman"/>
                <a:cs typeface="Times New Roman"/>
              </a:rPr>
              <a:t>rather they belong to the </a:t>
            </a:r>
            <a:r>
              <a:rPr sz="1400" spc="-5" dirty="0">
                <a:latin typeface="Times New Roman"/>
                <a:cs typeface="Times New Roman"/>
              </a:rPr>
              <a:t>crystal </a:t>
            </a:r>
            <a:r>
              <a:rPr sz="1400" dirty="0">
                <a:latin typeface="Times New Roman"/>
                <a:cs typeface="Times New Roman"/>
              </a:rPr>
              <a:t>as a whole. </a:t>
            </a: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crystal </a:t>
            </a:r>
            <a:r>
              <a:rPr sz="1400" dirty="0">
                <a:latin typeface="Times New Roman"/>
                <a:cs typeface="Times New Roman"/>
              </a:rPr>
              <a:t>lattice spacing,  </a:t>
            </a:r>
            <a:r>
              <a:rPr sz="1400" spc="-5" dirty="0">
                <a:latin typeface="Times New Roman"/>
                <a:cs typeface="Times New Roman"/>
              </a:rPr>
              <a:t>we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find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valance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band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filled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electrons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separated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forbidden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080" y="426211"/>
            <a:ext cx="5280660" cy="100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43700"/>
              </a:lnSpc>
            </a:pPr>
            <a:r>
              <a:rPr sz="1400" dirty="0">
                <a:latin typeface="Times New Roman"/>
                <a:cs typeface="Times New Roman"/>
              </a:rPr>
              <a:t>band (</a:t>
            </a:r>
            <a:r>
              <a:rPr sz="1400" i="1" dirty="0">
                <a:latin typeface="Times New Roman"/>
                <a:cs typeface="Times New Roman"/>
              </a:rPr>
              <a:t>E</a:t>
            </a:r>
            <a:r>
              <a:rPr sz="1350" i="1" baseline="-9259" dirty="0">
                <a:latin typeface="Times New Roman"/>
                <a:cs typeface="Times New Roman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) from an </a:t>
            </a:r>
            <a:r>
              <a:rPr sz="1400" spc="-5" dirty="0">
                <a:latin typeface="Times New Roman"/>
                <a:cs typeface="Times New Roman"/>
              </a:rPr>
              <a:t>empty </a:t>
            </a:r>
            <a:r>
              <a:rPr sz="1400" dirty="0">
                <a:latin typeface="Times New Roman"/>
                <a:cs typeface="Times New Roman"/>
              </a:rPr>
              <a:t>band consisting of 4N additional states. </a:t>
            </a:r>
            <a:r>
              <a:rPr sz="1400" spc="-5" dirty="0">
                <a:latin typeface="Times New Roman"/>
                <a:cs typeface="Times New Roman"/>
              </a:rPr>
              <a:t>This  </a:t>
            </a:r>
            <a:r>
              <a:rPr sz="1400" dirty="0">
                <a:latin typeface="Times New Roman"/>
                <a:cs typeface="Times New Roman"/>
              </a:rPr>
              <a:t>upper vacant band is called the conduction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band.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9080" y="5367908"/>
            <a:ext cx="223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(a)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8358378"/>
            <a:ext cx="5284470" cy="81343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b="1" spc="-5" dirty="0">
                <a:latin typeface="Times New Roman"/>
                <a:cs typeface="Times New Roman"/>
              </a:rPr>
              <a:t>(b)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080"/>
              </a:lnSpc>
              <a:spcBef>
                <a:spcPts val="160"/>
              </a:spcBef>
            </a:pPr>
            <a:r>
              <a:rPr sz="1200" b="1" spc="-5" dirty="0">
                <a:latin typeface="Times New Roman"/>
                <a:cs typeface="Times New Roman"/>
              </a:rPr>
              <a:t>Fig.1.5. Formation </a:t>
            </a:r>
            <a:r>
              <a:rPr sz="1200" b="1" dirty="0">
                <a:latin typeface="Times New Roman"/>
                <a:cs typeface="Times New Roman"/>
              </a:rPr>
              <a:t>of </a:t>
            </a:r>
            <a:r>
              <a:rPr sz="1200" b="1" spc="-5" dirty="0">
                <a:latin typeface="Times New Roman"/>
                <a:cs typeface="Times New Roman"/>
              </a:rPr>
              <a:t>energy bands </a:t>
            </a:r>
            <a:r>
              <a:rPr sz="1200" b="1" dirty="0">
                <a:latin typeface="Times New Roman"/>
                <a:cs typeface="Times New Roman"/>
              </a:rPr>
              <a:t>for </a:t>
            </a:r>
            <a:r>
              <a:rPr sz="1200" b="1" spc="-5" dirty="0">
                <a:latin typeface="Times New Roman"/>
                <a:cs typeface="Times New Roman"/>
              </a:rPr>
              <a:t>electrons in </a:t>
            </a:r>
            <a:r>
              <a:rPr sz="1200" b="1" dirty="0">
                <a:latin typeface="Times New Roman"/>
                <a:cs typeface="Times New Roman"/>
              </a:rPr>
              <a:t>a </a:t>
            </a:r>
            <a:r>
              <a:rPr sz="1200" b="1" spc="-5" dirty="0">
                <a:latin typeface="Times New Roman"/>
                <a:cs typeface="Times New Roman"/>
              </a:rPr>
              <a:t>silicon crystal </a:t>
            </a:r>
            <a:r>
              <a:rPr sz="1200" b="1" dirty="0">
                <a:latin typeface="Times New Roman"/>
                <a:cs typeface="Times New Roman"/>
              </a:rPr>
              <a:t>with a  </a:t>
            </a:r>
            <a:r>
              <a:rPr sz="1200" b="1" spc="-5" dirty="0">
                <a:latin typeface="Times New Roman"/>
                <a:cs typeface="Times New Roman"/>
              </a:rPr>
              <a:t>diamond-type lattice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structure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34795" y="1842139"/>
            <a:ext cx="4778743" cy="3433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51301" y="6595617"/>
            <a:ext cx="0" cy="310515"/>
          </a:xfrm>
          <a:custGeom>
            <a:avLst/>
            <a:gdLst/>
            <a:ahLst/>
            <a:cxnLst/>
            <a:rect l="l" t="t" r="r" b="b"/>
            <a:pathLst>
              <a:path h="310515">
                <a:moveTo>
                  <a:pt x="0" y="0"/>
                </a:moveTo>
                <a:lnTo>
                  <a:pt x="0" y="3105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54604" y="7126477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064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36570" y="8286622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4">
                <a:moveTo>
                  <a:pt x="19557" y="0"/>
                </a:moveTo>
                <a:lnTo>
                  <a:pt x="11947" y="1516"/>
                </a:lnTo>
                <a:lnTo>
                  <a:pt x="5730" y="5651"/>
                </a:lnTo>
                <a:lnTo>
                  <a:pt x="1537" y="11787"/>
                </a:lnTo>
                <a:lnTo>
                  <a:pt x="0" y="19304"/>
                </a:lnTo>
                <a:lnTo>
                  <a:pt x="1537" y="26747"/>
                </a:lnTo>
                <a:lnTo>
                  <a:pt x="5730" y="32845"/>
                </a:lnTo>
                <a:lnTo>
                  <a:pt x="11947" y="36966"/>
                </a:lnTo>
                <a:lnTo>
                  <a:pt x="19557" y="38481"/>
                </a:lnTo>
                <a:lnTo>
                  <a:pt x="27241" y="36966"/>
                </a:lnTo>
                <a:lnTo>
                  <a:pt x="33496" y="32845"/>
                </a:lnTo>
                <a:lnTo>
                  <a:pt x="37703" y="26747"/>
                </a:lnTo>
                <a:lnTo>
                  <a:pt x="39243" y="19304"/>
                </a:lnTo>
                <a:lnTo>
                  <a:pt x="37703" y="11787"/>
                </a:lnTo>
                <a:lnTo>
                  <a:pt x="33496" y="5651"/>
                </a:lnTo>
                <a:lnTo>
                  <a:pt x="27241" y="1516"/>
                </a:lnTo>
                <a:lnTo>
                  <a:pt x="19557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36570" y="8286622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4">
                <a:moveTo>
                  <a:pt x="0" y="19304"/>
                </a:moveTo>
                <a:lnTo>
                  <a:pt x="1537" y="26747"/>
                </a:lnTo>
                <a:lnTo>
                  <a:pt x="5730" y="32845"/>
                </a:lnTo>
                <a:lnTo>
                  <a:pt x="11947" y="36966"/>
                </a:lnTo>
                <a:lnTo>
                  <a:pt x="19557" y="38481"/>
                </a:lnTo>
                <a:lnTo>
                  <a:pt x="27241" y="36966"/>
                </a:lnTo>
                <a:lnTo>
                  <a:pt x="33496" y="32845"/>
                </a:lnTo>
                <a:lnTo>
                  <a:pt x="37703" y="26747"/>
                </a:lnTo>
                <a:lnTo>
                  <a:pt x="39243" y="19304"/>
                </a:lnTo>
                <a:lnTo>
                  <a:pt x="37703" y="11787"/>
                </a:lnTo>
                <a:lnTo>
                  <a:pt x="33496" y="5651"/>
                </a:lnTo>
                <a:lnTo>
                  <a:pt x="27241" y="1516"/>
                </a:lnTo>
                <a:lnTo>
                  <a:pt x="19557" y="0"/>
                </a:lnTo>
                <a:lnTo>
                  <a:pt x="11947" y="1516"/>
                </a:lnTo>
                <a:lnTo>
                  <a:pt x="5730" y="5651"/>
                </a:lnTo>
                <a:lnTo>
                  <a:pt x="1537" y="11787"/>
                </a:lnTo>
                <a:lnTo>
                  <a:pt x="0" y="193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36061" y="7782814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4">
                <a:moveTo>
                  <a:pt x="19557" y="0"/>
                </a:moveTo>
                <a:lnTo>
                  <a:pt x="11947" y="1516"/>
                </a:lnTo>
                <a:lnTo>
                  <a:pt x="5730" y="5651"/>
                </a:lnTo>
                <a:lnTo>
                  <a:pt x="1537" y="11787"/>
                </a:lnTo>
                <a:lnTo>
                  <a:pt x="0" y="19304"/>
                </a:lnTo>
                <a:lnTo>
                  <a:pt x="1537" y="26747"/>
                </a:lnTo>
                <a:lnTo>
                  <a:pt x="5730" y="32845"/>
                </a:lnTo>
                <a:lnTo>
                  <a:pt x="11947" y="36966"/>
                </a:lnTo>
                <a:lnTo>
                  <a:pt x="19557" y="38481"/>
                </a:lnTo>
                <a:lnTo>
                  <a:pt x="27168" y="36966"/>
                </a:lnTo>
                <a:lnTo>
                  <a:pt x="33385" y="32845"/>
                </a:lnTo>
                <a:lnTo>
                  <a:pt x="37578" y="26747"/>
                </a:lnTo>
                <a:lnTo>
                  <a:pt x="39115" y="19304"/>
                </a:lnTo>
                <a:lnTo>
                  <a:pt x="37578" y="11787"/>
                </a:lnTo>
                <a:lnTo>
                  <a:pt x="33385" y="5651"/>
                </a:lnTo>
                <a:lnTo>
                  <a:pt x="27168" y="1516"/>
                </a:lnTo>
                <a:lnTo>
                  <a:pt x="19557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36061" y="7782814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4">
                <a:moveTo>
                  <a:pt x="0" y="19304"/>
                </a:moveTo>
                <a:lnTo>
                  <a:pt x="1537" y="26747"/>
                </a:lnTo>
                <a:lnTo>
                  <a:pt x="5730" y="32845"/>
                </a:lnTo>
                <a:lnTo>
                  <a:pt x="11947" y="36966"/>
                </a:lnTo>
                <a:lnTo>
                  <a:pt x="19557" y="38481"/>
                </a:lnTo>
                <a:lnTo>
                  <a:pt x="27168" y="36966"/>
                </a:lnTo>
                <a:lnTo>
                  <a:pt x="33385" y="32845"/>
                </a:lnTo>
                <a:lnTo>
                  <a:pt x="37578" y="26747"/>
                </a:lnTo>
                <a:lnTo>
                  <a:pt x="39115" y="19304"/>
                </a:lnTo>
                <a:lnTo>
                  <a:pt x="37578" y="11787"/>
                </a:lnTo>
                <a:lnTo>
                  <a:pt x="33385" y="5651"/>
                </a:lnTo>
                <a:lnTo>
                  <a:pt x="27168" y="1516"/>
                </a:lnTo>
                <a:lnTo>
                  <a:pt x="19557" y="0"/>
                </a:lnTo>
                <a:lnTo>
                  <a:pt x="11947" y="1516"/>
                </a:lnTo>
                <a:lnTo>
                  <a:pt x="5730" y="5651"/>
                </a:lnTo>
                <a:lnTo>
                  <a:pt x="1537" y="11787"/>
                </a:lnTo>
                <a:lnTo>
                  <a:pt x="0" y="193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34919" y="7920863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4">
                <a:moveTo>
                  <a:pt x="19685" y="0"/>
                </a:moveTo>
                <a:lnTo>
                  <a:pt x="12001" y="1514"/>
                </a:lnTo>
                <a:lnTo>
                  <a:pt x="5746" y="5635"/>
                </a:lnTo>
                <a:lnTo>
                  <a:pt x="1539" y="11733"/>
                </a:lnTo>
                <a:lnTo>
                  <a:pt x="0" y="19177"/>
                </a:lnTo>
                <a:lnTo>
                  <a:pt x="1539" y="26673"/>
                </a:lnTo>
                <a:lnTo>
                  <a:pt x="5746" y="32766"/>
                </a:lnTo>
                <a:lnTo>
                  <a:pt x="12001" y="36857"/>
                </a:lnTo>
                <a:lnTo>
                  <a:pt x="19685" y="38354"/>
                </a:lnTo>
                <a:lnTo>
                  <a:pt x="27295" y="36857"/>
                </a:lnTo>
                <a:lnTo>
                  <a:pt x="33512" y="32766"/>
                </a:lnTo>
                <a:lnTo>
                  <a:pt x="37705" y="26673"/>
                </a:lnTo>
                <a:lnTo>
                  <a:pt x="39243" y="19177"/>
                </a:lnTo>
                <a:lnTo>
                  <a:pt x="37705" y="11733"/>
                </a:lnTo>
                <a:lnTo>
                  <a:pt x="33512" y="5635"/>
                </a:lnTo>
                <a:lnTo>
                  <a:pt x="27295" y="1514"/>
                </a:lnTo>
                <a:lnTo>
                  <a:pt x="19685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34919" y="7920863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4">
                <a:moveTo>
                  <a:pt x="0" y="19177"/>
                </a:moveTo>
                <a:lnTo>
                  <a:pt x="1539" y="26673"/>
                </a:lnTo>
                <a:lnTo>
                  <a:pt x="5746" y="32766"/>
                </a:lnTo>
                <a:lnTo>
                  <a:pt x="12001" y="36857"/>
                </a:lnTo>
                <a:lnTo>
                  <a:pt x="19685" y="38354"/>
                </a:lnTo>
                <a:lnTo>
                  <a:pt x="27295" y="36857"/>
                </a:lnTo>
                <a:lnTo>
                  <a:pt x="33512" y="32766"/>
                </a:lnTo>
                <a:lnTo>
                  <a:pt x="37705" y="26673"/>
                </a:lnTo>
                <a:lnTo>
                  <a:pt x="39243" y="19177"/>
                </a:lnTo>
                <a:lnTo>
                  <a:pt x="37705" y="11733"/>
                </a:lnTo>
                <a:lnTo>
                  <a:pt x="33512" y="5635"/>
                </a:lnTo>
                <a:lnTo>
                  <a:pt x="27295" y="1514"/>
                </a:lnTo>
                <a:lnTo>
                  <a:pt x="19685" y="0"/>
                </a:lnTo>
                <a:lnTo>
                  <a:pt x="12001" y="1514"/>
                </a:lnTo>
                <a:lnTo>
                  <a:pt x="5746" y="5635"/>
                </a:lnTo>
                <a:lnTo>
                  <a:pt x="1539" y="11733"/>
                </a:lnTo>
                <a:lnTo>
                  <a:pt x="0" y="1917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11348" y="6595617"/>
            <a:ext cx="78105" cy="310515"/>
          </a:xfrm>
          <a:custGeom>
            <a:avLst/>
            <a:gdLst/>
            <a:ahLst/>
            <a:cxnLst/>
            <a:rect l="l" t="t" r="r" b="b"/>
            <a:pathLst>
              <a:path w="78105" h="310515">
                <a:moveTo>
                  <a:pt x="77850" y="310514"/>
                </a:moveTo>
                <a:lnTo>
                  <a:pt x="62724" y="308482"/>
                </a:lnTo>
                <a:lnTo>
                  <a:pt x="50371" y="302926"/>
                </a:lnTo>
                <a:lnTo>
                  <a:pt x="42042" y="294655"/>
                </a:lnTo>
                <a:lnTo>
                  <a:pt x="38988" y="284479"/>
                </a:lnTo>
                <a:lnTo>
                  <a:pt x="38988" y="181355"/>
                </a:lnTo>
                <a:lnTo>
                  <a:pt x="35915" y="171180"/>
                </a:lnTo>
                <a:lnTo>
                  <a:pt x="27543" y="162909"/>
                </a:lnTo>
                <a:lnTo>
                  <a:pt x="15146" y="157352"/>
                </a:lnTo>
                <a:lnTo>
                  <a:pt x="0" y="155320"/>
                </a:lnTo>
                <a:lnTo>
                  <a:pt x="15146" y="153269"/>
                </a:lnTo>
                <a:lnTo>
                  <a:pt x="27543" y="147669"/>
                </a:lnTo>
                <a:lnTo>
                  <a:pt x="35915" y="139354"/>
                </a:lnTo>
                <a:lnTo>
                  <a:pt x="38988" y="129158"/>
                </a:lnTo>
                <a:lnTo>
                  <a:pt x="38988" y="26034"/>
                </a:lnTo>
                <a:lnTo>
                  <a:pt x="42042" y="15859"/>
                </a:lnTo>
                <a:lnTo>
                  <a:pt x="50371" y="7588"/>
                </a:lnTo>
                <a:lnTo>
                  <a:pt x="62724" y="2031"/>
                </a:lnTo>
                <a:lnTo>
                  <a:pt x="77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34311" y="6669023"/>
            <a:ext cx="1126236" cy="1356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11782" y="6649592"/>
            <a:ext cx="8115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Times New Roman"/>
                <a:cs typeface="Times New Roman"/>
              </a:rPr>
              <a:t>Conduction</a:t>
            </a:r>
            <a:r>
              <a:rPr sz="900" spc="-4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band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64792" y="7164323"/>
            <a:ext cx="941832" cy="1356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43785" y="7144892"/>
            <a:ext cx="6508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Times New Roman"/>
                <a:cs typeface="Times New Roman"/>
              </a:rPr>
              <a:t>Valence</a:t>
            </a:r>
            <a:r>
              <a:rPr sz="900" spc="-4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band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21761" y="7133463"/>
            <a:ext cx="78105" cy="311150"/>
          </a:xfrm>
          <a:custGeom>
            <a:avLst/>
            <a:gdLst/>
            <a:ahLst/>
            <a:cxnLst/>
            <a:rect l="l" t="t" r="r" b="b"/>
            <a:pathLst>
              <a:path w="78105" h="311150">
                <a:moveTo>
                  <a:pt x="77850" y="310642"/>
                </a:moveTo>
                <a:lnTo>
                  <a:pt x="62650" y="308592"/>
                </a:lnTo>
                <a:lnTo>
                  <a:pt x="50260" y="303006"/>
                </a:lnTo>
                <a:lnTo>
                  <a:pt x="41917" y="294729"/>
                </a:lnTo>
                <a:lnTo>
                  <a:pt x="38862" y="284607"/>
                </a:lnTo>
                <a:lnTo>
                  <a:pt x="38862" y="181356"/>
                </a:lnTo>
                <a:lnTo>
                  <a:pt x="35808" y="171233"/>
                </a:lnTo>
                <a:lnTo>
                  <a:pt x="27479" y="162956"/>
                </a:lnTo>
                <a:lnTo>
                  <a:pt x="15126" y="157370"/>
                </a:lnTo>
                <a:lnTo>
                  <a:pt x="0" y="155321"/>
                </a:lnTo>
                <a:lnTo>
                  <a:pt x="15126" y="153271"/>
                </a:lnTo>
                <a:lnTo>
                  <a:pt x="27479" y="147685"/>
                </a:lnTo>
                <a:lnTo>
                  <a:pt x="35808" y="139408"/>
                </a:lnTo>
                <a:lnTo>
                  <a:pt x="38862" y="129286"/>
                </a:lnTo>
                <a:lnTo>
                  <a:pt x="38862" y="26035"/>
                </a:lnTo>
                <a:lnTo>
                  <a:pt x="41917" y="15912"/>
                </a:lnTo>
                <a:lnTo>
                  <a:pt x="50260" y="7635"/>
                </a:lnTo>
                <a:lnTo>
                  <a:pt x="62650" y="2049"/>
                </a:lnTo>
                <a:lnTo>
                  <a:pt x="77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48866" y="5823330"/>
            <a:ext cx="76200" cy="2559050"/>
          </a:xfrm>
          <a:custGeom>
            <a:avLst/>
            <a:gdLst/>
            <a:ahLst/>
            <a:cxnLst/>
            <a:rect l="l" t="t" r="r" b="b"/>
            <a:pathLst>
              <a:path w="76200" h="2559050">
                <a:moveTo>
                  <a:pt x="42926" y="63500"/>
                </a:moveTo>
                <a:lnTo>
                  <a:pt x="33401" y="63500"/>
                </a:lnTo>
                <a:lnTo>
                  <a:pt x="33401" y="2558541"/>
                </a:lnTo>
                <a:lnTo>
                  <a:pt x="42926" y="2558541"/>
                </a:lnTo>
                <a:lnTo>
                  <a:pt x="42926" y="63500"/>
                </a:lnTo>
                <a:close/>
              </a:path>
              <a:path w="76200" h="2559050">
                <a:moveTo>
                  <a:pt x="38100" y="0"/>
                </a:moveTo>
                <a:lnTo>
                  <a:pt x="0" y="76200"/>
                </a:lnTo>
                <a:lnTo>
                  <a:pt x="33401" y="76200"/>
                </a:lnTo>
                <a:lnTo>
                  <a:pt x="33401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559050">
                <a:moveTo>
                  <a:pt x="69850" y="63500"/>
                </a:moveTo>
                <a:lnTo>
                  <a:pt x="42926" y="63500"/>
                </a:lnTo>
                <a:lnTo>
                  <a:pt x="42926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75360" y="7063740"/>
            <a:ext cx="335279" cy="8884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063379" y="7423984"/>
            <a:ext cx="194310" cy="5410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sz="1200" spc="-5" dirty="0">
                <a:latin typeface="Times New Roman"/>
                <a:cs typeface="Times New Roman"/>
              </a:rPr>
              <a:t>Electron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143948" y="6901370"/>
            <a:ext cx="87375" cy="2368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08603" y="6890003"/>
            <a:ext cx="534924" cy="2849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387978" y="6870572"/>
            <a:ext cx="356870" cy="29400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175"/>
              </a:spcBef>
            </a:pPr>
            <a:r>
              <a:rPr sz="900" dirty="0">
                <a:latin typeface="Times New Roman"/>
                <a:cs typeface="Times New Roman"/>
              </a:rPr>
              <a:t>E</a:t>
            </a:r>
            <a:r>
              <a:rPr sz="900" spc="5" dirty="0">
                <a:latin typeface="Times New Roman"/>
                <a:cs typeface="Times New Roman"/>
              </a:rPr>
              <a:t>n</a:t>
            </a:r>
            <a:r>
              <a:rPr sz="900" spc="-5" dirty="0">
                <a:latin typeface="Times New Roman"/>
                <a:cs typeface="Times New Roman"/>
              </a:rPr>
              <a:t>e</a:t>
            </a:r>
            <a:r>
              <a:rPr sz="900" dirty="0">
                <a:latin typeface="Times New Roman"/>
                <a:cs typeface="Times New Roman"/>
              </a:rPr>
              <a:t>r</a:t>
            </a:r>
            <a:r>
              <a:rPr sz="900" spc="5" dirty="0">
                <a:latin typeface="Times New Roman"/>
                <a:cs typeface="Times New Roman"/>
              </a:rPr>
              <a:t>g</a:t>
            </a:r>
            <a:r>
              <a:rPr sz="900" dirty="0">
                <a:latin typeface="Times New Roman"/>
                <a:cs typeface="Times New Roman"/>
              </a:rPr>
              <a:t>y  </a:t>
            </a:r>
            <a:r>
              <a:rPr sz="900" spc="-5" dirty="0">
                <a:latin typeface="Times New Roman"/>
                <a:cs typeface="Times New Roman"/>
              </a:rPr>
              <a:t>gap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31108" y="5778372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5">
                <a:moveTo>
                  <a:pt x="19685" y="0"/>
                </a:moveTo>
                <a:lnTo>
                  <a:pt x="12001" y="1516"/>
                </a:lnTo>
                <a:lnTo>
                  <a:pt x="5746" y="5651"/>
                </a:lnTo>
                <a:lnTo>
                  <a:pt x="1539" y="11787"/>
                </a:lnTo>
                <a:lnTo>
                  <a:pt x="0" y="19303"/>
                </a:lnTo>
                <a:lnTo>
                  <a:pt x="1539" y="26747"/>
                </a:lnTo>
                <a:lnTo>
                  <a:pt x="5746" y="32845"/>
                </a:lnTo>
                <a:lnTo>
                  <a:pt x="12001" y="36966"/>
                </a:lnTo>
                <a:lnTo>
                  <a:pt x="19685" y="38481"/>
                </a:lnTo>
                <a:lnTo>
                  <a:pt x="27295" y="36966"/>
                </a:lnTo>
                <a:lnTo>
                  <a:pt x="33512" y="32845"/>
                </a:lnTo>
                <a:lnTo>
                  <a:pt x="37705" y="26747"/>
                </a:lnTo>
                <a:lnTo>
                  <a:pt x="39243" y="19303"/>
                </a:lnTo>
                <a:lnTo>
                  <a:pt x="37705" y="11787"/>
                </a:lnTo>
                <a:lnTo>
                  <a:pt x="33512" y="5651"/>
                </a:lnTo>
                <a:lnTo>
                  <a:pt x="27295" y="1516"/>
                </a:lnTo>
                <a:lnTo>
                  <a:pt x="19685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1108" y="5778372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5">
                <a:moveTo>
                  <a:pt x="0" y="19303"/>
                </a:moveTo>
                <a:lnTo>
                  <a:pt x="1539" y="26747"/>
                </a:lnTo>
                <a:lnTo>
                  <a:pt x="5746" y="32845"/>
                </a:lnTo>
                <a:lnTo>
                  <a:pt x="12001" y="36966"/>
                </a:lnTo>
                <a:lnTo>
                  <a:pt x="19685" y="38481"/>
                </a:lnTo>
                <a:lnTo>
                  <a:pt x="27295" y="36966"/>
                </a:lnTo>
                <a:lnTo>
                  <a:pt x="33512" y="32845"/>
                </a:lnTo>
                <a:lnTo>
                  <a:pt x="37705" y="26747"/>
                </a:lnTo>
                <a:lnTo>
                  <a:pt x="39243" y="19303"/>
                </a:lnTo>
                <a:lnTo>
                  <a:pt x="37705" y="11787"/>
                </a:lnTo>
                <a:lnTo>
                  <a:pt x="33512" y="5651"/>
                </a:lnTo>
                <a:lnTo>
                  <a:pt x="27295" y="1516"/>
                </a:lnTo>
                <a:lnTo>
                  <a:pt x="19685" y="0"/>
                </a:lnTo>
                <a:lnTo>
                  <a:pt x="12001" y="1516"/>
                </a:lnTo>
                <a:lnTo>
                  <a:pt x="5746" y="5651"/>
                </a:lnTo>
                <a:lnTo>
                  <a:pt x="1539" y="11787"/>
                </a:lnTo>
                <a:lnTo>
                  <a:pt x="0" y="1930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40992" y="5733287"/>
            <a:ext cx="970788" cy="1356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919985" y="5713856"/>
            <a:ext cx="6616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imes New Roman"/>
                <a:cs typeface="Times New Roman"/>
              </a:rPr>
              <a:t>Vacuum</a:t>
            </a:r>
            <a:r>
              <a:rPr sz="900" spc="-7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level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457444" y="5733287"/>
            <a:ext cx="286512" cy="1691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904297" y="5715380"/>
            <a:ext cx="155638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43050" algn="l"/>
              </a:tabLst>
            </a:pPr>
            <a:r>
              <a:rPr sz="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37453" y="5727572"/>
            <a:ext cx="120014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baseline="6944" dirty="0">
                <a:latin typeface="Times New Roman"/>
                <a:cs typeface="Times New Roman"/>
              </a:rPr>
              <a:t>E</a:t>
            </a:r>
            <a:r>
              <a:rPr sz="500" dirty="0">
                <a:latin typeface="Times New Roman"/>
                <a:cs typeface="Times New Roman"/>
              </a:rPr>
              <a:t>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567171" y="6748271"/>
            <a:ext cx="284988" cy="1691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647182" y="6742556"/>
            <a:ext cx="11683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baseline="6944" dirty="0">
                <a:latin typeface="Times New Roman"/>
                <a:cs typeface="Times New Roman"/>
              </a:rPr>
              <a:t>E</a:t>
            </a:r>
            <a:r>
              <a:rPr sz="500" dirty="0">
                <a:latin typeface="Times New Roman"/>
                <a:cs typeface="Times New Roman"/>
              </a:rPr>
              <a:t>c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567171" y="7114031"/>
            <a:ext cx="284988" cy="1676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647182" y="7102220"/>
            <a:ext cx="1079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22" baseline="3968" dirty="0">
                <a:latin typeface="Times New Roman"/>
                <a:cs typeface="Times New Roman"/>
              </a:rPr>
              <a:t>E</a:t>
            </a:r>
            <a:r>
              <a:rPr sz="450" dirty="0">
                <a:latin typeface="Times New Roman"/>
                <a:cs typeface="Times New Roman"/>
              </a:rPr>
              <a:t>v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407915" y="6843902"/>
            <a:ext cx="76200" cy="344805"/>
          </a:xfrm>
          <a:custGeom>
            <a:avLst/>
            <a:gdLst/>
            <a:ahLst/>
            <a:cxnLst/>
            <a:rect l="l" t="t" r="r" b="b"/>
            <a:pathLst>
              <a:path w="76200" h="344804">
                <a:moveTo>
                  <a:pt x="33400" y="268604"/>
                </a:moveTo>
                <a:lnTo>
                  <a:pt x="0" y="268604"/>
                </a:lnTo>
                <a:lnTo>
                  <a:pt x="38100" y="344804"/>
                </a:lnTo>
                <a:lnTo>
                  <a:pt x="69850" y="281304"/>
                </a:lnTo>
                <a:lnTo>
                  <a:pt x="33400" y="281304"/>
                </a:lnTo>
                <a:lnTo>
                  <a:pt x="33400" y="268604"/>
                </a:lnTo>
                <a:close/>
              </a:path>
              <a:path w="76200" h="344804">
                <a:moveTo>
                  <a:pt x="42925" y="63500"/>
                </a:moveTo>
                <a:lnTo>
                  <a:pt x="33400" y="63500"/>
                </a:lnTo>
                <a:lnTo>
                  <a:pt x="33400" y="281304"/>
                </a:lnTo>
                <a:lnTo>
                  <a:pt x="42925" y="281304"/>
                </a:lnTo>
                <a:lnTo>
                  <a:pt x="42925" y="63500"/>
                </a:lnTo>
                <a:close/>
              </a:path>
              <a:path w="76200" h="344804">
                <a:moveTo>
                  <a:pt x="76200" y="268604"/>
                </a:moveTo>
                <a:lnTo>
                  <a:pt x="42925" y="268604"/>
                </a:lnTo>
                <a:lnTo>
                  <a:pt x="42925" y="281304"/>
                </a:lnTo>
                <a:lnTo>
                  <a:pt x="69850" y="281304"/>
                </a:lnTo>
                <a:lnTo>
                  <a:pt x="76200" y="268604"/>
                </a:lnTo>
                <a:close/>
              </a:path>
              <a:path w="76200" h="344804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44804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582667" y="6918959"/>
            <a:ext cx="284988" cy="1691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662296" y="6907148"/>
            <a:ext cx="1079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22" baseline="3968" dirty="0">
                <a:latin typeface="Times New Roman"/>
                <a:cs typeface="Times New Roman"/>
              </a:rPr>
              <a:t>E</a:t>
            </a:r>
            <a:r>
              <a:rPr sz="450" dirty="0">
                <a:latin typeface="Times New Roman"/>
                <a:cs typeface="Times New Roman"/>
              </a:rPr>
              <a:t>g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390644" y="6089903"/>
            <a:ext cx="1132331" cy="2118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470272" y="6070472"/>
            <a:ext cx="8578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imes New Roman"/>
                <a:cs typeface="Times New Roman"/>
              </a:rPr>
              <a:t>χ </a:t>
            </a:r>
            <a:r>
              <a:rPr sz="900" spc="-5" dirty="0">
                <a:latin typeface="Times New Roman"/>
                <a:cs typeface="Times New Roman"/>
              </a:rPr>
              <a:t>Electron</a:t>
            </a:r>
            <a:r>
              <a:rPr sz="900" spc="-3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affinity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024121" y="6574459"/>
            <a:ext cx="1541145" cy="262890"/>
          </a:xfrm>
          <a:custGeom>
            <a:avLst/>
            <a:gdLst/>
            <a:ahLst/>
            <a:cxnLst/>
            <a:rect l="l" t="t" r="r" b="b"/>
            <a:pathLst>
              <a:path w="1541145" h="262890">
                <a:moveTo>
                  <a:pt x="0" y="262458"/>
                </a:moveTo>
                <a:lnTo>
                  <a:pt x="1540637" y="262458"/>
                </a:lnTo>
                <a:lnTo>
                  <a:pt x="1540637" y="0"/>
                </a:lnTo>
                <a:lnTo>
                  <a:pt x="0" y="0"/>
                </a:lnTo>
                <a:lnTo>
                  <a:pt x="0" y="262458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024121" y="6574459"/>
            <a:ext cx="1541145" cy="262890"/>
          </a:xfrm>
          <a:custGeom>
            <a:avLst/>
            <a:gdLst/>
            <a:ahLst/>
            <a:cxnLst/>
            <a:rect l="l" t="t" r="r" b="b"/>
            <a:pathLst>
              <a:path w="1541145" h="262890">
                <a:moveTo>
                  <a:pt x="0" y="262458"/>
                </a:moveTo>
                <a:lnTo>
                  <a:pt x="1540637" y="262458"/>
                </a:lnTo>
                <a:lnTo>
                  <a:pt x="1540637" y="0"/>
                </a:lnTo>
                <a:lnTo>
                  <a:pt x="0" y="0"/>
                </a:lnTo>
                <a:lnTo>
                  <a:pt x="0" y="26245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013200" y="7196759"/>
            <a:ext cx="1541145" cy="262890"/>
          </a:xfrm>
          <a:custGeom>
            <a:avLst/>
            <a:gdLst/>
            <a:ahLst/>
            <a:cxnLst/>
            <a:rect l="l" t="t" r="r" b="b"/>
            <a:pathLst>
              <a:path w="1541145" h="262890">
                <a:moveTo>
                  <a:pt x="0" y="262458"/>
                </a:moveTo>
                <a:lnTo>
                  <a:pt x="1540637" y="262458"/>
                </a:lnTo>
                <a:lnTo>
                  <a:pt x="1540637" y="0"/>
                </a:lnTo>
                <a:lnTo>
                  <a:pt x="0" y="0"/>
                </a:lnTo>
                <a:lnTo>
                  <a:pt x="0" y="262458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13200" y="7196759"/>
            <a:ext cx="1541145" cy="262890"/>
          </a:xfrm>
          <a:custGeom>
            <a:avLst/>
            <a:gdLst/>
            <a:ahLst/>
            <a:cxnLst/>
            <a:rect l="l" t="t" r="r" b="b"/>
            <a:pathLst>
              <a:path w="1541145" h="262890">
                <a:moveTo>
                  <a:pt x="0" y="262458"/>
                </a:moveTo>
                <a:lnTo>
                  <a:pt x="1540637" y="262458"/>
                </a:lnTo>
                <a:lnTo>
                  <a:pt x="1540637" y="0"/>
                </a:lnTo>
                <a:lnTo>
                  <a:pt x="0" y="0"/>
                </a:lnTo>
                <a:lnTo>
                  <a:pt x="0" y="26245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348098" y="5834125"/>
            <a:ext cx="76835" cy="999490"/>
          </a:xfrm>
          <a:custGeom>
            <a:avLst/>
            <a:gdLst/>
            <a:ahLst/>
            <a:cxnLst/>
            <a:rect l="l" t="t" r="r" b="b"/>
            <a:pathLst>
              <a:path w="76835" h="999490">
                <a:moveTo>
                  <a:pt x="33774" y="923361"/>
                </a:moveTo>
                <a:lnTo>
                  <a:pt x="508" y="923417"/>
                </a:lnTo>
                <a:lnTo>
                  <a:pt x="38608" y="999490"/>
                </a:lnTo>
                <a:lnTo>
                  <a:pt x="70358" y="935990"/>
                </a:lnTo>
                <a:lnTo>
                  <a:pt x="33781" y="935990"/>
                </a:lnTo>
                <a:lnTo>
                  <a:pt x="33774" y="923361"/>
                </a:lnTo>
                <a:close/>
              </a:path>
              <a:path w="76835" h="999490">
                <a:moveTo>
                  <a:pt x="43299" y="923345"/>
                </a:moveTo>
                <a:lnTo>
                  <a:pt x="33774" y="923361"/>
                </a:lnTo>
                <a:lnTo>
                  <a:pt x="33781" y="935990"/>
                </a:lnTo>
                <a:lnTo>
                  <a:pt x="43306" y="935990"/>
                </a:lnTo>
                <a:lnTo>
                  <a:pt x="43299" y="923345"/>
                </a:lnTo>
                <a:close/>
              </a:path>
              <a:path w="76835" h="999490">
                <a:moveTo>
                  <a:pt x="76708" y="923290"/>
                </a:moveTo>
                <a:lnTo>
                  <a:pt x="43299" y="923345"/>
                </a:lnTo>
                <a:lnTo>
                  <a:pt x="43306" y="935990"/>
                </a:lnTo>
                <a:lnTo>
                  <a:pt x="70358" y="935990"/>
                </a:lnTo>
                <a:lnTo>
                  <a:pt x="76708" y="923290"/>
                </a:lnTo>
                <a:close/>
              </a:path>
              <a:path w="76835" h="999490">
                <a:moveTo>
                  <a:pt x="42799" y="63500"/>
                </a:moveTo>
                <a:lnTo>
                  <a:pt x="33274" y="63500"/>
                </a:lnTo>
                <a:lnTo>
                  <a:pt x="33774" y="923361"/>
                </a:lnTo>
                <a:lnTo>
                  <a:pt x="43299" y="923345"/>
                </a:lnTo>
                <a:lnTo>
                  <a:pt x="42799" y="63500"/>
                </a:lnTo>
                <a:close/>
              </a:path>
              <a:path w="76835" h="999490">
                <a:moveTo>
                  <a:pt x="38100" y="0"/>
                </a:moveTo>
                <a:lnTo>
                  <a:pt x="0" y="76200"/>
                </a:lnTo>
                <a:lnTo>
                  <a:pt x="33281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835" h="999490">
                <a:moveTo>
                  <a:pt x="69850" y="63500"/>
                </a:moveTo>
                <a:lnTo>
                  <a:pt x="42799" y="63500"/>
                </a:lnTo>
                <a:lnTo>
                  <a:pt x="42806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98875" y="2365628"/>
            <a:ext cx="74675" cy="20408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49345" y="2808477"/>
            <a:ext cx="72262" cy="16281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080" y="426211"/>
            <a:ext cx="5304155" cy="3259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</a:pPr>
            <a:r>
              <a:rPr sz="1400" spc="-5" dirty="0">
                <a:latin typeface="Times New Roman"/>
                <a:cs typeface="Times New Roman"/>
              </a:rPr>
              <a:t>The most electrical properties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importance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engineers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related to the  upper two bands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energy levels called the conduction band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valence  band. The valence band contains </a:t>
            </a:r>
            <a:r>
              <a:rPr sz="1400" spc="-10" dirty="0">
                <a:latin typeface="Times New Roman"/>
                <a:cs typeface="Times New Roman"/>
              </a:rPr>
              <a:t>energies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same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those of  valence electrons. The </a:t>
            </a:r>
            <a:r>
              <a:rPr sz="1400" spc="-10" dirty="0">
                <a:latin typeface="Times New Roman"/>
                <a:cs typeface="Times New Roman"/>
              </a:rPr>
              <a:t>conduction </a:t>
            </a:r>
            <a:r>
              <a:rPr sz="1400" spc="-5" dirty="0">
                <a:latin typeface="Times New Roman"/>
                <a:cs typeface="Times New Roman"/>
              </a:rPr>
              <a:t>band energies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empty levels  above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valence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band.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valence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leave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their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10" dirty="0">
                <a:latin typeface="Times New Roman"/>
                <a:cs typeface="Times New Roman"/>
              </a:rPr>
              <a:t>join </a:t>
            </a:r>
            <a:r>
              <a:rPr sz="1400" spc="-5" dirty="0">
                <a:latin typeface="Times New Roman"/>
                <a:cs typeface="Times New Roman"/>
              </a:rPr>
              <a:t>conduction band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10" dirty="0">
                <a:latin typeface="Times New Roman"/>
                <a:cs typeface="Times New Roman"/>
              </a:rPr>
              <a:t>given </a:t>
            </a:r>
            <a:r>
              <a:rPr sz="1400" spc="-5" dirty="0">
                <a:latin typeface="Times New Roman"/>
                <a:cs typeface="Times New Roman"/>
              </a:rPr>
              <a:t>sufficient </a:t>
            </a:r>
            <a:r>
              <a:rPr sz="1400" dirty="0">
                <a:latin typeface="Times New Roman"/>
                <a:cs typeface="Times New Roman"/>
              </a:rPr>
              <a:t>energy to </a:t>
            </a:r>
            <a:r>
              <a:rPr sz="1400" spc="-10" dirty="0">
                <a:latin typeface="Times New Roman"/>
                <a:cs typeface="Times New Roman"/>
              </a:rPr>
              <a:t>jump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forbidden  </a:t>
            </a:r>
            <a:r>
              <a:rPr sz="1400" dirty="0">
                <a:latin typeface="Times New Roman"/>
                <a:cs typeface="Times New Roman"/>
              </a:rPr>
              <a:t>energy band </a:t>
            </a:r>
            <a:r>
              <a:rPr sz="1400" spc="-5" dirty="0">
                <a:latin typeface="Times New Roman"/>
                <a:cs typeface="Times New Roman"/>
              </a:rPr>
              <a:t>gap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(Eg).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132715">
              <a:lnSpc>
                <a:spcPts val="1610"/>
              </a:lnSpc>
            </a:pPr>
            <a:r>
              <a:rPr sz="1400" b="1" i="1" spc="-5" dirty="0">
                <a:latin typeface="Times New Roman"/>
                <a:cs typeface="Times New Roman"/>
              </a:rPr>
              <a:t>The </a:t>
            </a:r>
            <a:r>
              <a:rPr sz="1400" b="1" i="1" dirty="0">
                <a:latin typeface="Times New Roman"/>
                <a:cs typeface="Times New Roman"/>
              </a:rPr>
              <a:t>size </a:t>
            </a:r>
            <a:r>
              <a:rPr sz="1400" b="1" i="1" spc="-5" dirty="0">
                <a:latin typeface="Times New Roman"/>
                <a:cs typeface="Times New Roman"/>
              </a:rPr>
              <a:t>of </a:t>
            </a:r>
            <a:r>
              <a:rPr sz="1400" b="1" i="1" dirty="0">
                <a:latin typeface="Times New Roman"/>
                <a:cs typeface="Times New Roman"/>
              </a:rPr>
              <a:t>Eg is a </a:t>
            </a:r>
            <a:r>
              <a:rPr sz="1400" b="1" i="1" spc="-5" dirty="0">
                <a:latin typeface="Times New Roman"/>
                <a:cs typeface="Times New Roman"/>
              </a:rPr>
              <a:t>prime factor to determining </a:t>
            </a:r>
            <a:r>
              <a:rPr sz="1400" b="1" i="1" dirty="0">
                <a:latin typeface="Times New Roman"/>
                <a:cs typeface="Times New Roman"/>
              </a:rPr>
              <a:t>a </a:t>
            </a:r>
            <a:r>
              <a:rPr sz="1400" b="1" i="1" spc="-5" dirty="0">
                <a:latin typeface="Times New Roman"/>
                <a:cs typeface="Times New Roman"/>
              </a:rPr>
              <a:t>solid is conductor, </a:t>
            </a:r>
            <a:r>
              <a:rPr sz="1400" b="1" i="1" dirty="0">
                <a:latin typeface="Times New Roman"/>
                <a:cs typeface="Times New Roman"/>
              </a:rPr>
              <a:t>an  </a:t>
            </a:r>
            <a:r>
              <a:rPr sz="1400" b="1" i="1" spc="-5" dirty="0">
                <a:latin typeface="Times New Roman"/>
                <a:cs typeface="Times New Roman"/>
              </a:rPr>
              <a:t>insulator or</a:t>
            </a:r>
            <a:r>
              <a:rPr sz="1400" b="1" i="1" spc="-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semiconductor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9080" y="5697092"/>
            <a:ext cx="5282565" cy="3548379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151765">
              <a:lnSpc>
                <a:spcPts val="1610"/>
              </a:lnSpc>
              <a:spcBef>
                <a:spcPts val="215"/>
              </a:spcBef>
            </a:pPr>
            <a:r>
              <a:rPr sz="1400" b="1" i="1" dirty="0">
                <a:latin typeface="Times New Roman"/>
                <a:cs typeface="Times New Roman"/>
              </a:rPr>
              <a:t>Fig. 1.6. </a:t>
            </a:r>
            <a:r>
              <a:rPr sz="1400" b="1" i="1" spc="-5" dirty="0">
                <a:latin typeface="Times New Roman"/>
                <a:cs typeface="Times New Roman"/>
              </a:rPr>
              <a:t>The size </a:t>
            </a:r>
            <a:r>
              <a:rPr sz="1400" b="1" i="1" dirty="0">
                <a:latin typeface="Times New Roman"/>
                <a:cs typeface="Times New Roman"/>
              </a:rPr>
              <a:t>of Eg </a:t>
            </a:r>
            <a:r>
              <a:rPr sz="1400" b="1" i="1" spc="-5" dirty="0">
                <a:latin typeface="Times New Roman"/>
                <a:cs typeface="Times New Roman"/>
              </a:rPr>
              <a:t>to determine </a:t>
            </a:r>
            <a:r>
              <a:rPr sz="1400" b="1" i="1" dirty="0">
                <a:latin typeface="Times New Roman"/>
                <a:cs typeface="Times New Roman"/>
              </a:rPr>
              <a:t>a </a:t>
            </a:r>
            <a:r>
              <a:rPr sz="1400" b="1" i="1" spc="-5" dirty="0">
                <a:latin typeface="Times New Roman"/>
                <a:cs typeface="Times New Roman"/>
              </a:rPr>
              <a:t>solid </a:t>
            </a:r>
            <a:r>
              <a:rPr sz="1400" b="1" i="1" dirty="0">
                <a:latin typeface="Times New Roman"/>
                <a:cs typeface="Times New Roman"/>
              </a:rPr>
              <a:t>is </a:t>
            </a:r>
            <a:r>
              <a:rPr sz="1400" b="1" i="1" spc="-5" dirty="0">
                <a:latin typeface="Times New Roman"/>
                <a:cs typeface="Times New Roman"/>
              </a:rPr>
              <a:t>conductor, </a:t>
            </a:r>
            <a:r>
              <a:rPr sz="1400" b="1" i="1" dirty="0">
                <a:latin typeface="Times New Roman"/>
                <a:cs typeface="Times New Roman"/>
              </a:rPr>
              <a:t>an </a:t>
            </a:r>
            <a:r>
              <a:rPr sz="1400" b="1" i="1" spc="-5" dirty="0">
                <a:latin typeface="Times New Roman"/>
                <a:cs typeface="Times New Roman"/>
              </a:rPr>
              <a:t>insulator  </a:t>
            </a:r>
            <a:r>
              <a:rPr sz="1400" b="1" i="1" dirty="0">
                <a:latin typeface="Times New Roman"/>
                <a:cs typeface="Times New Roman"/>
              </a:rPr>
              <a:t>or</a:t>
            </a:r>
            <a:r>
              <a:rPr sz="1400" b="1" i="1" spc="-2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semiconductor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469265" marR="5080" indent="-228600">
              <a:lnSpc>
                <a:spcPct val="14360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Conductors contain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large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in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conduction  </a:t>
            </a:r>
            <a:r>
              <a:rPr sz="1400" spc="-5" dirty="0">
                <a:latin typeface="Times New Roman"/>
                <a:cs typeface="Times New Roman"/>
              </a:rPr>
              <a:t>band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room </a:t>
            </a:r>
            <a:r>
              <a:rPr sz="1400" dirty="0">
                <a:latin typeface="Times New Roman"/>
                <a:cs typeface="Times New Roman"/>
              </a:rPr>
              <a:t>temperature. </a:t>
            </a:r>
            <a:r>
              <a:rPr sz="1400" spc="-5" dirty="0">
                <a:latin typeface="Times New Roman"/>
                <a:cs typeface="Times New Roman"/>
              </a:rPr>
              <a:t>No </a:t>
            </a:r>
            <a:r>
              <a:rPr sz="1400" dirty="0">
                <a:latin typeface="Times New Roman"/>
                <a:cs typeface="Times New Roman"/>
              </a:rPr>
              <a:t>energy gap </a:t>
            </a:r>
            <a:r>
              <a:rPr sz="1400" spc="-5" dirty="0">
                <a:latin typeface="Times New Roman"/>
                <a:cs typeface="Times New Roman"/>
              </a:rPr>
              <a:t>exist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valence and  conduction band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overlap.</a:t>
            </a:r>
            <a:endParaRPr sz="1400">
              <a:latin typeface="Times New Roman"/>
              <a:cs typeface="Times New Roman"/>
            </a:endParaRPr>
          </a:p>
          <a:p>
            <a:pPr marL="469265" marR="179070" indent="-228600">
              <a:lnSpc>
                <a:spcPct val="143700"/>
              </a:lnSpc>
              <a:spcBef>
                <a:spcPts val="1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An insulator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material in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the energy </a:t>
            </a:r>
            <a:r>
              <a:rPr sz="1400" dirty="0">
                <a:latin typeface="Times New Roman"/>
                <a:cs typeface="Times New Roman"/>
              </a:rPr>
              <a:t>gap </a:t>
            </a:r>
            <a:r>
              <a:rPr sz="1400" spc="-5" dirty="0">
                <a:latin typeface="Times New Roman"/>
                <a:cs typeface="Times New Roman"/>
              </a:rPr>
              <a:t>is so large that  practically </a:t>
            </a:r>
            <a:r>
              <a:rPr sz="1400" dirty="0">
                <a:latin typeface="Times New Roman"/>
                <a:cs typeface="Times New Roman"/>
              </a:rPr>
              <a:t>no </a:t>
            </a:r>
            <a:r>
              <a:rPr sz="1400" spc="-5" dirty="0">
                <a:latin typeface="Times New Roman"/>
                <a:cs typeface="Times New Roman"/>
              </a:rPr>
              <a:t>electron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spc="-10" dirty="0">
                <a:latin typeface="Times New Roman"/>
                <a:cs typeface="Times New Roman"/>
              </a:rPr>
              <a:t>enough </a:t>
            </a:r>
            <a:r>
              <a:rPr sz="1400" dirty="0">
                <a:latin typeface="Times New Roman"/>
                <a:cs typeface="Times New Roman"/>
              </a:rPr>
              <a:t>energy to </a:t>
            </a:r>
            <a:r>
              <a:rPr sz="1400" spc="-10" dirty="0">
                <a:latin typeface="Times New Roman"/>
                <a:cs typeface="Times New Roman"/>
              </a:rPr>
              <a:t>jump </a:t>
            </a:r>
            <a:r>
              <a:rPr sz="1400" dirty="0">
                <a:latin typeface="Times New Roman"/>
                <a:cs typeface="Times New Roman"/>
              </a:rPr>
              <a:t>this  </a:t>
            </a:r>
            <a:r>
              <a:rPr sz="1400" spc="-5" dirty="0">
                <a:latin typeface="Times New Roman"/>
                <a:cs typeface="Times New Roman"/>
              </a:rPr>
              <a:t>gap.</a:t>
            </a:r>
            <a:endParaRPr sz="1400">
              <a:latin typeface="Times New Roman"/>
              <a:cs typeface="Times New Roman"/>
            </a:endParaRPr>
          </a:p>
          <a:p>
            <a:pPr marL="469265" marR="205104" indent="-228600" algn="just">
              <a:lnSpc>
                <a:spcPct val="143600"/>
              </a:lnSpc>
              <a:spcBef>
                <a:spcPts val="105"/>
              </a:spcBef>
              <a:buFont typeface="Symbol"/>
              <a:buChar char=""/>
              <a:tabLst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semiconductor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solid with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energy gap small enough for  electrons to cross from </a:t>
            </a:r>
            <a:r>
              <a:rPr sz="1400" dirty="0">
                <a:latin typeface="Times New Roman"/>
                <a:cs typeface="Times New Roman"/>
              </a:rPr>
              <a:t>valence </a:t>
            </a:r>
            <a:r>
              <a:rPr sz="1400" spc="-5" dirty="0">
                <a:latin typeface="Times New Roman"/>
                <a:cs typeface="Times New Roman"/>
              </a:rPr>
              <a:t>band to </a:t>
            </a:r>
            <a:r>
              <a:rPr sz="1400" spc="-10" dirty="0">
                <a:latin typeface="Times New Roman"/>
                <a:cs typeface="Times New Roman"/>
              </a:rPr>
              <a:t>conduction </a:t>
            </a:r>
            <a:r>
              <a:rPr sz="1400" spc="-5" dirty="0">
                <a:latin typeface="Times New Roman"/>
                <a:cs typeface="Times New Roman"/>
              </a:rPr>
              <a:t>band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10" dirty="0">
                <a:latin typeface="Times New Roman"/>
                <a:cs typeface="Times New Roman"/>
              </a:rPr>
              <a:t>room  </a:t>
            </a:r>
            <a:r>
              <a:rPr sz="1400" spc="-5" dirty="0">
                <a:latin typeface="Times New Roman"/>
                <a:cs typeface="Times New Roman"/>
              </a:rPr>
              <a:t>temperature Silicon (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g</a:t>
            </a:r>
            <a:r>
              <a:rPr sz="1400" spc="-5" dirty="0">
                <a:latin typeface="Times New Roman"/>
                <a:cs typeface="Times New Roman"/>
              </a:rPr>
              <a:t>=1.1eV), Germanium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E</a:t>
            </a:r>
            <a:r>
              <a:rPr sz="1350" i="1" baseline="-9259" dirty="0">
                <a:latin typeface="Times New Roman"/>
                <a:cs typeface="Times New Roman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=0.7eV)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1094" y="3820667"/>
            <a:ext cx="3432175" cy="1899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080" y="426211"/>
            <a:ext cx="5276215" cy="4801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0" i="1" spc="-15" dirty="0">
                <a:latin typeface="Calibri Light"/>
                <a:cs typeface="Calibri Light"/>
              </a:rPr>
              <a:t>Problems</a:t>
            </a:r>
            <a:r>
              <a:rPr sz="1200" b="0" i="1" dirty="0">
                <a:latin typeface="Calibri Light"/>
                <a:cs typeface="Calibri Light"/>
              </a:rPr>
              <a:t> </a:t>
            </a:r>
            <a:endParaRPr sz="1200">
              <a:latin typeface="Calibri Light"/>
              <a:cs typeface="Calibri Light"/>
            </a:endParaRPr>
          </a:p>
          <a:p>
            <a:pPr marL="240665" marR="13970">
              <a:lnSpc>
                <a:spcPts val="1260"/>
              </a:lnSpc>
              <a:spcBef>
                <a:spcPts val="395"/>
              </a:spcBef>
            </a:pPr>
            <a:r>
              <a:rPr sz="1100" b="1" dirty="0">
                <a:latin typeface="Times New Roman"/>
                <a:cs typeface="Times New Roman"/>
              </a:rPr>
              <a:t>Q1: </a:t>
            </a:r>
            <a:r>
              <a:rPr sz="1100" spc="-5" dirty="0">
                <a:latin typeface="Times New Roman"/>
                <a:cs typeface="Times New Roman"/>
              </a:rPr>
              <a:t>Calculate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radius </a:t>
            </a:r>
            <a:r>
              <a:rPr sz="1100" dirty="0">
                <a:latin typeface="Times New Roman"/>
                <a:cs typeface="Times New Roman"/>
              </a:rPr>
              <a:t>r </a:t>
            </a:r>
            <a:r>
              <a:rPr sz="1100" spc="-1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orbit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velocity </a:t>
            </a:r>
            <a:r>
              <a:rPr sz="1100" dirty="0">
                <a:latin typeface="Times New Roman"/>
                <a:cs typeface="Times New Roman"/>
              </a:rPr>
              <a:t>of an </a:t>
            </a:r>
            <a:r>
              <a:rPr sz="1100" spc="-5" dirty="0">
                <a:latin typeface="Times New Roman"/>
                <a:cs typeface="Times New Roman"/>
              </a:rPr>
              <a:t>electron with total energy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-3.4 </a:t>
            </a:r>
            <a:r>
              <a:rPr sz="1100" dirty="0">
                <a:latin typeface="Times New Roman"/>
                <a:cs typeface="Times New Roman"/>
              </a:rPr>
              <a:t>eV  in </a:t>
            </a:r>
            <a:r>
              <a:rPr sz="1100" spc="-5" dirty="0">
                <a:latin typeface="Times New Roman"/>
                <a:cs typeface="Times New Roman"/>
              </a:rPr>
              <a:t>hydrogen atom.</a:t>
            </a:r>
            <a:endParaRPr sz="1100">
              <a:latin typeface="Times New Roman"/>
              <a:cs typeface="Times New Roman"/>
            </a:endParaRPr>
          </a:p>
          <a:p>
            <a:pPr marL="2984500">
              <a:lnSpc>
                <a:spcPts val="1550"/>
              </a:lnSpc>
            </a:pPr>
            <a:r>
              <a:rPr sz="1400" spc="-5" dirty="0">
                <a:latin typeface="Times New Roman"/>
                <a:cs typeface="Times New Roman"/>
              </a:rPr>
              <a:t>(Ans:- 2.1164Å</a:t>
            </a:r>
            <a:r>
              <a:rPr sz="1400" b="1" spc="-5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1.0936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×10</a:t>
            </a:r>
            <a:r>
              <a:rPr sz="1350" spc="-7" baseline="30864" dirty="0">
                <a:latin typeface="Times New Roman"/>
                <a:cs typeface="Times New Roman"/>
              </a:rPr>
              <a:t>6</a:t>
            </a:r>
            <a:endParaRPr sz="1350" baseline="30864">
              <a:latin typeface="Times New Roman"/>
              <a:cs typeface="Times New Roman"/>
            </a:endParaRPr>
          </a:p>
          <a:p>
            <a:pPr marL="298450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m/s)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240665" marR="297180">
              <a:lnSpc>
                <a:spcPts val="1620"/>
              </a:lnSpc>
            </a:pPr>
            <a:r>
              <a:rPr sz="1400" b="1" dirty="0">
                <a:latin typeface="Times New Roman"/>
                <a:cs typeface="Times New Roman"/>
              </a:rPr>
              <a:t>Q2: </a:t>
            </a:r>
            <a:r>
              <a:rPr sz="1400" spc="-5" dirty="0">
                <a:latin typeface="Times New Roman"/>
                <a:cs typeface="Times New Roman"/>
              </a:rPr>
              <a:t>Write </a:t>
            </a:r>
            <a:r>
              <a:rPr sz="1400" spc="-1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quantum number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the final electron for potassium  Z=19 and chlorine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Z=17.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290"/>
              </a:lnSpc>
              <a:spcBef>
                <a:spcPts val="1095"/>
              </a:spcBef>
            </a:pPr>
            <a:r>
              <a:rPr sz="1100" b="1" dirty="0">
                <a:latin typeface="Times New Roman"/>
                <a:cs typeface="Times New Roman"/>
              </a:rPr>
              <a:t>Q3: </a:t>
            </a:r>
            <a:r>
              <a:rPr sz="1100" spc="-5" dirty="0">
                <a:latin typeface="Times New Roman"/>
                <a:cs typeface="Times New Roman"/>
              </a:rPr>
              <a:t>An electron drop </a:t>
            </a:r>
            <a:r>
              <a:rPr sz="1100" dirty="0">
                <a:latin typeface="Times New Roman"/>
                <a:cs typeface="Times New Roman"/>
              </a:rPr>
              <a:t>from n=2 to </a:t>
            </a:r>
            <a:r>
              <a:rPr sz="1100" spc="-5" dirty="0">
                <a:latin typeface="Times New Roman"/>
                <a:cs typeface="Times New Roman"/>
              </a:rPr>
              <a:t>ground state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calculate</a:t>
            </a:r>
            <a:endParaRPr sz="1100">
              <a:latin typeface="Times New Roman"/>
              <a:cs typeface="Times New Roman"/>
            </a:endParaRPr>
          </a:p>
          <a:p>
            <a:pPr marL="2070100">
              <a:lnSpc>
                <a:spcPts val="1260"/>
              </a:lnSpc>
            </a:pP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energy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emitted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radiation</a:t>
            </a:r>
            <a:endParaRPr sz="1100">
              <a:latin typeface="Times New Roman"/>
              <a:cs typeface="Times New Roman"/>
            </a:endParaRPr>
          </a:p>
          <a:p>
            <a:pPr marL="240665">
              <a:lnSpc>
                <a:spcPts val="1265"/>
              </a:lnSpc>
            </a:pP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radius </a:t>
            </a:r>
            <a:r>
              <a:rPr sz="1100" dirty="0">
                <a:latin typeface="Times New Roman"/>
                <a:cs typeface="Times New Roman"/>
              </a:rPr>
              <a:t>when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n=2</a:t>
            </a:r>
            <a:endParaRPr sz="1100">
              <a:latin typeface="Times New Roman"/>
              <a:cs typeface="Times New Roman"/>
            </a:endParaRPr>
          </a:p>
          <a:p>
            <a:pPr marL="240665" marR="432434">
              <a:lnSpc>
                <a:spcPts val="1260"/>
              </a:lnSpc>
              <a:spcBef>
                <a:spcPts val="70"/>
              </a:spcBef>
            </a:pPr>
            <a:r>
              <a:rPr sz="1100" spc="-5" dirty="0">
                <a:latin typeface="Times New Roman"/>
                <a:cs typeface="Times New Roman"/>
              </a:rPr>
              <a:t>Compare between the wavelength </a:t>
            </a:r>
            <a:r>
              <a:rPr sz="1100" spc="-10" dirty="0">
                <a:latin typeface="Times New Roman"/>
                <a:cs typeface="Times New Roman"/>
              </a:rPr>
              <a:t>of </a:t>
            </a:r>
            <a:r>
              <a:rPr sz="1100" dirty="0">
                <a:latin typeface="Times New Roman"/>
                <a:cs typeface="Times New Roman"/>
              </a:rPr>
              <a:t>an </a:t>
            </a:r>
            <a:r>
              <a:rPr sz="1100" spc="-5" dirty="0">
                <a:latin typeface="Times New Roman"/>
                <a:cs typeface="Times New Roman"/>
              </a:rPr>
              <a:t>electron exist in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stable orbit </a:t>
            </a:r>
            <a:r>
              <a:rPr sz="1100" dirty="0">
                <a:latin typeface="Times New Roman"/>
                <a:cs typeface="Times New Roman"/>
              </a:rPr>
              <a:t>n=1 and the  </a:t>
            </a:r>
            <a:r>
              <a:rPr sz="1100" spc="-5" dirty="0">
                <a:latin typeface="Times New Roman"/>
                <a:cs typeface="Times New Roman"/>
              </a:rPr>
              <a:t>wavelength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dust particle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mass 1×10</a:t>
            </a:r>
            <a:r>
              <a:rPr sz="1050" spc="-7" baseline="31746" dirty="0">
                <a:latin typeface="Times New Roman"/>
                <a:cs typeface="Times New Roman"/>
              </a:rPr>
              <a:t>-6</a:t>
            </a:r>
            <a:r>
              <a:rPr sz="1100" spc="-5" dirty="0">
                <a:latin typeface="Times New Roman"/>
                <a:cs typeface="Times New Roman"/>
              </a:rPr>
              <a:t>kg </a:t>
            </a:r>
            <a:r>
              <a:rPr sz="1100" dirty="0">
                <a:latin typeface="Times New Roman"/>
                <a:cs typeface="Times New Roman"/>
              </a:rPr>
              <a:t>and velocity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1ms</a:t>
            </a:r>
            <a:r>
              <a:rPr sz="1050" spc="-7" baseline="31746" dirty="0">
                <a:latin typeface="Times New Roman"/>
                <a:cs typeface="Times New Roman"/>
              </a:rPr>
              <a:t>-1</a:t>
            </a:r>
            <a:endParaRPr sz="1050" baseline="31746">
              <a:latin typeface="Times New Roman"/>
              <a:cs typeface="Times New Roman"/>
            </a:endParaRPr>
          </a:p>
          <a:p>
            <a:pPr marL="3441700" marR="259079">
              <a:lnSpc>
                <a:spcPts val="1260"/>
              </a:lnSpc>
              <a:spcBef>
                <a:spcPts val="15"/>
              </a:spcBef>
            </a:pPr>
            <a:r>
              <a:rPr sz="1100" dirty="0">
                <a:latin typeface="Times New Roman"/>
                <a:cs typeface="Times New Roman"/>
              </a:rPr>
              <a:t>(Ans:- 10.19eV, </a:t>
            </a:r>
            <a:r>
              <a:rPr sz="1100" spc="-5" dirty="0">
                <a:latin typeface="Times New Roman"/>
                <a:cs typeface="Times New Roman"/>
              </a:rPr>
              <a:t>0.212nm,  1.05×10</a:t>
            </a:r>
            <a:r>
              <a:rPr sz="1050" spc="-7" baseline="31746" dirty="0">
                <a:latin typeface="Times New Roman"/>
                <a:cs typeface="Times New Roman"/>
              </a:rPr>
              <a:t>-10</a:t>
            </a:r>
            <a:r>
              <a:rPr sz="1100" spc="-5" dirty="0">
                <a:latin typeface="Times New Roman"/>
                <a:cs typeface="Times New Roman"/>
              </a:rPr>
              <a:t>m</a:t>
            </a:r>
            <a:r>
              <a:rPr sz="1100" b="1" spc="-5" dirty="0">
                <a:latin typeface="Times New Roman"/>
                <a:cs typeface="Times New Roman"/>
              </a:rPr>
              <a:t>,</a:t>
            </a:r>
            <a:r>
              <a:rPr sz="1100" b="1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6.626×10</a:t>
            </a:r>
            <a:r>
              <a:rPr sz="1050" baseline="31746" dirty="0">
                <a:latin typeface="Times New Roman"/>
                <a:cs typeface="Times New Roman"/>
              </a:rPr>
              <a:t>-29</a:t>
            </a:r>
            <a:r>
              <a:rPr sz="1100" dirty="0">
                <a:latin typeface="Times New Roman"/>
                <a:cs typeface="Times New Roman"/>
              </a:rPr>
              <a:t>m</a:t>
            </a:r>
            <a:r>
              <a:rPr sz="1100" b="1" dirty="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240665" marR="75565">
              <a:lnSpc>
                <a:spcPts val="1260"/>
              </a:lnSpc>
            </a:pPr>
            <a:r>
              <a:rPr sz="1100" b="1" dirty="0">
                <a:latin typeface="Times New Roman"/>
                <a:cs typeface="Times New Roman"/>
              </a:rPr>
              <a:t>Q4: </a:t>
            </a:r>
            <a:r>
              <a:rPr sz="1100" spc="-5" dirty="0">
                <a:latin typeface="Times New Roman"/>
                <a:cs typeface="Times New Roman"/>
              </a:rPr>
              <a:t>Calculate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energy momentum </a:t>
            </a:r>
            <a:r>
              <a:rPr sz="1100" dirty="0">
                <a:latin typeface="Times New Roman"/>
                <a:cs typeface="Times New Roman"/>
              </a:rPr>
              <a:t>and de </a:t>
            </a:r>
            <a:r>
              <a:rPr sz="1100" spc="-5" dirty="0">
                <a:latin typeface="Times New Roman"/>
                <a:cs typeface="Times New Roman"/>
              </a:rPr>
              <a:t>Broglie </a:t>
            </a:r>
            <a:r>
              <a:rPr sz="1100" spc="-10" dirty="0">
                <a:latin typeface="Times New Roman"/>
                <a:cs typeface="Times New Roman"/>
              </a:rPr>
              <a:t>wave </a:t>
            </a:r>
            <a:r>
              <a:rPr sz="1100" dirty="0">
                <a:latin typeface="Times New Roman"/>
                <a:cs typeface="Times New Roman"/>
              </a:rPr>
              <a:t>length of </a:t>
            </a:r>
            <a:r>
              <a:rPr sz="1100" spc="-5" dirty="0">
                <a:latin typeface="Times New Roman"/>
                <a:cs typeface="Times New Roman"/>
              </a:rPr>
              <a:t>electron accelerated  </a:t>
            </a:r>
            <a:r>
              <a:rPr sz="1100" dirty="0">
                <a:latin typeface="Times New Roman"/>
                <a:cs typeface="Times New Roman"/>
              </a:rPr>
              <a:t>from </a:t>
            </a:r>
            <a:r>
              <a:rPr sz="1100" spc="-5" dirty="0">
                <a:latin typeface="Times New Roman"/>
                <a:cs typeface="Times New Roman"/>
              </a:rPr>
              <a:t>rest </a:t>
            </a:r>
            <a:r>
              <a:rPr sz="1100" dirty="0">
                <a:latin typeface="Times New Roman"/>
                <a:cs typeface="Times New Roman"/>
              </a:rPr>
              <a:t>by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200V.</a:t>
            </a:r>
            <a:endParaRPr sz="1100">
              <a:latin typeface="Times New Roman"/>
              <a:cs typeface="Times New Roman"/>
            </a:endParaRPr>
          </a:p>
          <a:p>
            <a:pPr marL="3441700">
              <a:lnSpc>
                <a:spcPts val="1210"/>
              </a:lnSpc>
            </a:pPr>
            <a:r>
              <a:rPr sz="1100" spc="-5" dirty="0">
                <a:latin typeface="Times New Roman"/>
                <a:cs typeface="Times New Roman"/>
              </a:rPr>
              <a:t>(Ans:3.2×10</a:t>
            </a:r>
            <a:r>
              <a:rPr sz="1050" spc="-7" baseline="31746" dirty="0">
                <a:latin typeface="Times New Roman"/>
                <a:cs typeface="Times New Roman"/>
              </a:rPr>
              <a:t>-17</a:t>
            </a:r>
            <a:r>
              <a:rPr sz="1100" spc="-5" dirty="0">
                <a:latin typeface="Times New Roman"/>
                <a:cs typeface="Times New Roman"/>
              </a:rPr>
              <a:t>J,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7.639×10</a:t>
            </a:r>
            <a:r>
              <a:rPr sz="1050" spc="-7" baseline="31746" dirty="0">
                <a:latin typeface="Times New Roman"/>
                <a:cs typeface="Times New Roman"/>
              </a:rPr>
              <a:t>-</a:t>
            </a:r>
            <a:endParaRPr sz="1050" baseline="31746">
              <a:latin typeface="Times New Roman"/>
              <a:cs typeface="Times New Roman"/>
            </a:endParaRPr>
          </a:p>
          <a:p>
            <a:pPr marL="3441700">
              <a:lnSpc>
                <a:spcPts val="1290"/>
              </a:lnSpc>
            </a:pPr>
            <a:r>
              <a:rPr sz="1050" spc="-7" baseline="31746" dirty="0">
                <a:latin typeface="Times New Roman"/>
                <a:cs typeface="Times New Roman"/>
              </a:rPr>
              <a:t>24</a:t>
            </a:r>
            <a:r>
              <a:rPr sz="1100" spc="-5" dirty="0">
                <a:latin typeface="Times New Roman"/>
                <a:cs typeface="Times New Roman"/>
              </a:rPr>
              <a:t>kg.m.s</a:t>
            </a:r>
            <a:r>
              <a:rPr sz="1050" spc="-7" baseline="31746" dirty="0">
                <a:latin typeface="Times New Roman"/>
                <a:cs typeface="Times New Roman"/>
              </a:rPr>
              <a:t>-1</a:t>
            </a:r>
            <a:r>
              <a:rPr sz="1100" spc="-5" dirty="0">
                <a:latin typeface="Times New Roman"/>
                <a:cs typeface="Times New Roman"/>
              </a:rPr>
              <a:t>,0.867×10</a:t>
            </a:r>
            <a:r>
              <a:rPr sz="1050" spc="-7" baseline="31746" dirty="0">
                <a:latin typeface="Times New Roman"/>
                <a:cs typeface="Times New Roman"/>
              </a:rPr>
              <a:t>-10</a:t>
            </a:r>
            <a:r>
              <a:rPr sz="1100" spc="-5" dirty="0">
                <a:latin typeface="Times New Roman"/>
                <a:cs typeface="Times New Roman"/>
              </a:rPr>
              <a:t>m)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240665" marR="5080">
              <a:lnSpc>
                <a:spcPct val="99500"/>
              </a:lnSpc>
              <a:spcBef>
                <a:spcPts val="5"/>
              </a:spcBef>
            </a:pPr>
            <a:r>
              <a:rPr sz="1100" b="1" dirty="0">
                <a:latin typeface="Times New Roman"/>
                <a:cs typeface="Times New Roman"/>
              </a:rPr>
              <a:t>Q5: </a:t>
            </a:r>
            <a:r>
              <a:rPr sz="1100" spc="-5" dirty="0">
                <a:latin typeface="Times New Roman"/>
                <a:cs typeface="Times New Roman"/>
              </a:rPr>
              <a:t>An electron drops from </a:t>
            </a:r>
            <a:r>
              <a:rPr sz="1100" dirty="0">
                <a:latin typeface="Times New Roman"/>
                <a:cs typeface="Times New Roman"/>
              </a:rPr>
              <a:t>specific </a:t>
            </a:r>
            <a:r>
              <a:rPr sz="1100" spc="-5" dirty="0">
                <a:latin typeface="Times New Roman"/>
                <a:cs typeface="Times New Roman"/>
              </a:rPr>
              <a:t>energy level </a:t>
            </a:r>
            <a:r>
              <a:rPr sz="1100" dirty="0">
                <a:latin typeface="Times New Roman"/>
                <a:cs typeface="Times New Roman"/>
              </a:rPr>
              <a:t>to </a:t>
            </a:r>
            <a:r>
              <a:rPr sz="1100" spc="-5" dirty="0">
                <a:latin typeface="Times New Roman"/>
                <a:cs typeface="Times New Roman"/>
              </a:rPr>
              <a:t>ground </a:t>
            </a:r>
            <a:r>
              <a:rPr sz="1100" dirty="0">
                <a:latin typeface="Times New Roman"/>
                <a:cs typeface="Times New Roman"/>
              </a:rPr>
              <a:t>state </a:t>
            </a:r>
            <a:r>
              <a:rPr sz="1100" spc="-5" dirty="0">
                <a:latin typeface="Times New Roman"/>
                <a:cs typeface="Times New Roman"/>
              </a:rPr>
              <a:t>(n=1) in hydrogen atom. 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energy difference between these </a:t>
            </a:r>
            <a:r>
              <a:rPr sz="1100" dirty="0">
                <a:latin typeface="Times New Roman"/>
                <a:cs typeface="Times New Roman"/>
              </a:rPr>
              <a:t>two levels is </a:t>
            </a:r>
            <a:r>
              <a:rPr sz="1100" spc="-5" dirty="0">
                <a:latin typeface="Times New Roman"/>
                <a:cs typeface="Times New Roman"/>
              </a:rPr>
              <a:t>12.75 </a:t>
            </a:r>
            <a:r>
              <a:rPr sz="1100" dirty="0">
                <a:latin typeface="Times New Roman"/>
                <a:cs typeface="Times New Roman"/>
              </a:rPr>
              <a:t>eV. </a:t>
            </a:r>
            <a:r>
              <a:rPr sz="1100" spc="-5" dirty="0">
                <a:latin typeface="Times New Roman"/>
                <a:cs typeface="Times New Roman"/>
              </a:rPr>
              <a:t>Calculate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initial state of  </a:t>
            </a:r>
            <a:r>
              <a:rPr sz="1650" baseline="5050" dirty="0">
                <a:latin typeface="Times New Roman"/>
                <a:cs typeface="Times New Roman"/>
              </a:rPr>
              <a:t>the </a:t>
            </a:r>
            <a:r>
              <a:rPr sz="1650" spc="-7" baseline="5050" dirty="0">
                <a:latin typeface="Times New Roman"/>
                <a:cs typeface="Times New Roman"/>
              </a:rPr>
              <a:t>electron and </a:t>
            </a:r>
            <a:r>
              <a:rPr sz="1650" baseline="5050" dirty="0">
                <a:latin typeface="Times New Roman"/>
                <a:cs typeface="Times New Roman"/>
              </a:rPr>
              <a:t>λ </a:t>
            </a:r>
            <a:r>
              <a:rPr sz="1650" spc="-15" baseline="5050" dirty="0">
                <a:latin typeface="Times New Roman"/>
                <a:cs typeface="Times New Roman"/>
              </a:rPr>
              <a:t>of </a:t>
            </a:r>
            <a:r>
              <a:rPr sz="1650" baseline="5050" dirty="0">
                <a:latin typeface="Times New Roman"/>
                <a:cs typeface="Times New Roman"/>
              </a:rPr>
              <a:t>the </a:t>
            </a:r>
            <a:r>
              <a:rPr sz="1650" spc="-7" baseline="5050" dirty="0">
                <a:latin typeface="Times New Roman"/>
                <a:cs typeface="Times New Roman"/>
              </a:rPr>
              <a:t>emitted radiation. (Ans: </a:t>
            </a:r>
            <a:r>
              <a:rPr sz="1650" baseline="5050" dirty="0">
                <a:latin typeface="Times New Roman"/>
                <a:cs typeface="Times New Roman"/>
              </a:rPr>
              <a:t>n</a:t>
            </a:r>
            <a:r>
              <a:rPr sz="700" dirty="0">
                <a:latin typeface="Times New Roman"/>
                <a:cs typeface="Times New Roman"/>
              </a:rPr>
              <a:t>i </a:t>
            </a:r>
            <a:r>
              <a:rPr sz="700" spc="-5" dirty="0">
                <a:latin typeface="Times New Roman"/>
                <a:cs typeface="Times New Roman"/>
              </a:rPr>
              <a:t>= </a:t>
            </a:r>
            <a:r>
              <a:rPr sz="1650" baseline="5050" dirty="0">
                <a:latin typeface="Times New Roman"/>
                <a:cs typeface="Times New Roman"/>
              </a:rPr>
              <a:t>4, 972.54</a:t>
            </a:r>
            <a:r>
              <a:rPr sz="1650" spc="-75" baseline="5050" dirty="0">
                <a:latin typeface="Times New Roman"/>
                <a:cs typeface="Times New Roman"/>
              </a:rPr>
              <a:t> </a:t>
            </a:r>
            <a:r>
              <a:rPr sz="1650" spc="-15" baseline="5050" dirty="0">
                <a:latin typeface="Times New Roman"/>
                <a:cs typeface="Times New Roman"/>
              </a:rPr>
              <a:t>Å)</a:t>
            </a:r>
            <a:endParaRPr sz="1650" baseline="50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359</Words>
  <Application>Microsoft Office PowerPoint</Application>
  <PresentationFormat>Custom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Physics                                                          Dr. Ghusoon Mohsin Ali</dc:title>
  <dc:creator>HO office</dc:creator>
  <cp:lastModifiedBy>Maher</cp:lastModifiedBy>
  <cp:revision>1</cp:revision>
  <dcterms:created xsi:type="dcterms:W3CDTF">2019-01-20T16:30:25Z</dcterms:created>
  <dcterms:modified xsi:type="dcterms:W3CDTF">2019-01-20T16:32:41Z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2019-01-20T00:00:00Z</vt:filetime>
  </property>
</Properties>
</file>