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7556500" cy="10693400"/>
  <p:notesSz cx="7556500" cy="10693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5" d="100"/>
          <a:sy n="45" d="100"/>
        </p:scale>
        <p:origin x="2328" y="4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5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1/19/2019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 marL="25400">
              <a:lnSpc>
                <a:spcPts val="141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1/19/2019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 marL="25400">
              <a:lnSpc>
                <a:spcPts val="141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1/19/2019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 marL="25400">
              <a:lnSpc>
                <a:spcPts val="141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1/19/2019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 marL="25400">
              <a:lnSpc>
                <a:spcPts val="141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1/19/2019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 marL="25400">
              <a:lnSpc>
                <a:spcPts val="141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8142" y="427736"/>
            <a:ext cx="6806565" cy="17109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2459482"/>
            <a:ext cx="6806565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1/19/2019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244082" y="9885509"/>
            <a:ext cx="203200" cy="19430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 marL="25400">
              <a:lnSpc>
                <a:spcPts val="141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298194" y="426211"/>
            <a:ext cx="118935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i="1" spc="-5" dirty="0">
                <a:latin typeface="Times New Roman"/>
                <a:cs typeface="Times New Roman"/>
              </a:rPr>
              <a:t>Electronic</a:t>
            </a:r>
            <a:r>
              <a:rPr sz="1200" b="1" i="1" spc="-25" dirty="0">
                <a:latin typeface="Times New Roman"/>
                <a:cs typeface="Times New Roman"/>
              </a:rPr>
              <a:t> </a:t>
            </a:r>
            <a:r>
              <a:rPr sz="1200" b="1" i="1" spc="-5" dirty="0">
                <a:latin typeface="Times New Roman"/>
                <a:cs typeface="Times New Roman"/>
              </a:rPr>
              <a:t>Physics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672965" y="426211"/>
            <a:ext cx="159385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i="1" spc="-5" dirty="0">
                <a:latin typeface="Times New Roman"/>
                <a:cs typeface="Times New Roman"/>
              </a:rPr>
              <a:t>Dr. Ghusoon Mohsin</a:t>
            </a:r>
            <a:r>
              <a:rPr sz="1200" b="1" i="1" spc="-25" dirty="0">
                <a:latin typeface="Times New Roman"/>
                <a:cs typeface="Times New Roman"/>
              </a:rPr>
              <a:t> </a:t>
            </a:r>
            <a:r>
              <a:rPr sz="1200" b="1" i="1" dirty="0">
                <a:latin typeface="Times New Roman"/>
                <a:cs typeface="Times New Roman"/>
              </a:rPr>
              <a:t>Ali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125016" y="674369"/>
            <a:ext cx="5315585" cy="0"/>
          </a:xfrm>
          <a:custGeom>
            <a:avLst/>
            <a:gdLst/>
            <a:ahLst/>
            <a:cxnLst/>
            <a:rect l="l" t="t" r="r" b="b"/>
            <a:pathLst>
              <a:path w="5315585">
                <a:moveTo>
                  <a:pt x="0" y="0"/>
                </a:moveTo>
                <a:lnTo>
                  <a:pt x="5315077" y="0"/>
                </a:lnTo>
              </a:path>
            </a:pathLst>
          </a:custGeom>
          <a:ln w="38100">
            <a:solidFill>
              <a:srgbClr val="61232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125016" y="641603"/>
            <a:ext cx="5315585" cy="0"/>
          </a:xfrm>
          <a:custGeom>
            <a:avLst/>
            <a:gdLst/>
            <a:ahLst/>
            <a:cxnLst/>
            <a:rect l="l" t="t" r="r" b="b"/>
            <a:pathLst>
              <a:path w="5315585">
                <a:moveTo>
                  <a:pt x="0" y="0"/>
                </a:moveTo>
                <a:lnTo>
                  <a:pt x="5315077" y="0"/>
                </a:lnTo>
              </a:path>
            </a:pathLst>
          </a:custGeom>
          <a:ln w="9144">
            <a:solidFill>
              <a:srgbClr val="61232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1129080" y="1708149"/>
            <a:ext cx="3985895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-5" dirty="0">
                <a:latin typeface="Times New Roman"/>
                <a:cs typeface="Times New Roman"/>
              </a:rPr>
              <a:t>The </a:t>
            </a:r>
            <a:r>
              <a:rPr sz="1400" dirty="0">
                <a:latin typeface="Times New Roman"/>
                <a:cs typeface="Times New Roman"/>
              </a:rPr>
              <a:t>energy of </a:t>
            </a:r>
            <a:r>
              <a:rPr sz="1400" spc="-5" dirty="0">
                <a:latin typeface="Times New Roman"/>
                <a:cs typeface="Times New Roman"/>
              </a:rPr>
              <a:t>the emitted photon </a:t>
            </a:r>
            <a:r>
              <a:rPr sz="1400" dirty="0">
                <a:latin typeface="Times New Roman"/>
                <a:cs typeface="Times New Roman"/>
              </a:rPr>
              <a:t>of </a:t>
            </a:r>
            <a:r>
              <a:rPr sz="1400" spc="-5" dirty="0">
                <a:latin typeface="Times New Roman"/>
                <a:cs typeface="Times New Roman"/>
              </a:rPr>
              <a:t>wavelength</a:t>
            </a:r>
            <a:r>
              <a:rPr sz="1400" spc="-2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1850Å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436870" y="2228443"/>
            <a:ext cx="997585" cy="63817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43600"/>
              </a:lnSpc>
              <a:spcBef>
                <a:spcPts val="95"/>
              </a:spcBef>
              <a:tabLst>
                <a:tab pos="766445" algn="l"/>
              </a:tabLst>
            </a:pPr>
            <a:r>
              <a:rPr sz="1400" dirty="0">
                <a:latin typeface="Times New Roman"/>
                <a:cs typeface="Times New Roman"/>
              </a:rPr>
              <a:t>Si</a:t>
            </a:r>
            <a:r>
              <a:rPr sz="1400" spc="-10" dirty="0">
                <a:latin typeface="Times New Roman"/>
                <a:cs typeface="Times New Roman"/>
              </a:rPr>
              <a:t>n</a:t>
            </a:r>
            <a:r>
              <a:rPr sz="1400" dirty="0">
                <a:latin typeface="Times New Roman"/>
                <a:cs typeface="Times New Roman"/>
              </a:rPr>
              <a:t>ce	</a:t>
            </a:r>
            <a:r>
              <a:rPr sz="1400" spc="-10" dirty="0">
                <a:latin typeface="Times New Roman"/>
                <a:cs typeface="Times New Roman"/>
              </a:rPr>
              <a:t>t</a:t>
            </a:r>
            <a:r>
              <a:rPr sz="1400" dirty="0">
                <a:latin typeface="Times New Roman"/>
                <a:cs typeface="Times New Roman"/>
              </a:rPr>
              <a:t>he  energy of</a:t>
            </a:r>
            <a:r>
              <a:rPr sz="1400" spc="15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the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526660" y="4160646"/>
            <a:ext cx="154305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dirty="0">
                <a:latin typeface="Times New Roman"/>
                <a:cs typeface="Times New Roman"/>
              </a:rPr>
              <a:t>Å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129080" y="4682464"/>
            <a:ext cx="5304155" cy="5064760"/>
          </a:xfrm>
          <a:prstGeom prst="rect">
            <a:avLst/>
          </a:prstGeom>
        </p:spPr>
        <p:txBody>
          <a:bodyPr vert="horz" wrap="square" lIns="0" tIns="1054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830"/>
              </a:spcBef>
            </a:pPr>
            <a:r>
              <a:rPr sz="1400" b="1" i="1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Ionization</a:t>
            </a:r>
            <a:endParaRPr sz="1400">
              <a:latin typeface="Times New Roman"/>
              <a:cs typeface="Times New Roman"/>
            </a:endParaRPr>
          </a:p>
          <a:p>
            <a:pPr marL="12700" marR="9525">
              <a:lnSpc>
                <a:spcPts val="2410"/>
              </a:lnSpc>
              <a:spcBef>
                <a:spcPts val="204"/>
              </a:spcBef>
            </a:pPr>
            <a:r>
              <a:rPr sz="1400" spc="-5" dirty="0">
                <a:latin typeface="Times New Roman"/>
                <a:cs typeface="Times New Roman"/>
              </a:rPr>
              <a:t>As most loosely bond-electron </a:t>
            </a:r>
            <a:r>
              <a:rPr sz="1400" dirty="0">
                <a:latin typeface="Times New Roman"/>
                <a:cs typeface="Times New Roman"/>
              </a:rPr>
              <a:t>of </a:t>
            </a:r>
            <a:r>
              <a:rPr sz="1400" spc="-10" dirty="0">
                <a:latin typeface="Times New Roman"/>
                <a:cs typeface="Times New Roman"/>
              </a:rPr>
              <a:t>an </a:t>
            </a:r>
            <a:r>
              <a:rPr sz="1400" spc="-5" dirty="0">
                <a:latin typeface="Times New Roman"/>
                <a:cs typeface="Times New Roman"/>
              </a:rPr>
              <a:t>atom </a:t>
            </a:r>
            <a:r>
              <a:rPr sz="1400" dirty="0">
                <a:latin typeface="Times New Roman"/>
                <a:cs typeface="Times New Roman"/>
              </a:rPr>
              <a:t>is </a:t>
            </a:r>
            <a:r>
              <a:rPr sz="1400" spc="-5" dirty="0">
                <a:latin typeface="Times New Roman"/>
                <a:cs typeface="Times New Roman"/>
              </a:rPr>
              <a:t>given </a:t>
            </a:r>
            <a:r>
              <a:rPr sz="1400" spc="-10" dirty="0">
                <a:latin typeface="Times New Roman"/>
                <a:cs typeface="Times New Roman"/>
              </a:rPr>
              <a:t>more </a:t>
            </a:r>
            <a:r>
              <a:rPr sz="1400" spc="-5" dirty="0">
                <a:latin typeface="Times New Roman"/>
                <a:cs typeface="Times New Roman"/>
              </a:rPr>
              <a:t>and </a:t>
            </a:r>
            <a:r>
              <a:rPr sz="1400" spc="-10" dirty="0">
                <a:latin typeface="Times New Roman"/>
                <a:cs typeface="Times New Roman"/>
              </a:rPr>
              <a:t>more </a:t>
            </a:r>
            <a:r>
              <a:rPr sz="1400" spc="-5" dirty="0">
                <a:latin typeface="Times New Roman"/>
                <a:cs typeface="Times New Roman"/>
              </a:rPr>
              <a:t>energy,  </a:t>
            </a:r>
            <a:r>
              <a:rPr sz="1400" dirty="0">
                <a:latin typeface="Times New Roman"/>
                <a:cs typeface="Times New Roman"/>
              </a:rPr>
              <a:t>it </a:t>
            </a:r>
            <a:r>
              <a:rPr sz="1400" spc="-10" dirty="0">
                <a:latin typeface="Times New Roman"/>
                <a:cs typeface="Times New Roman"/>
              </a:rPr>
              <a:t>moves </a:t>
            </a:r>
            <a:r>
              <a:rPr sz="1400" spc="-5" dirty="0">
                <a:latin typeface="Times New Roman"/>
                <a:cs typeface="Times New Roman"/>
              </a:rPr>
              <a:t>into stationary states which </a:t>
            </a:r>
            <a:r>
              <a:rPr sz="1400" dirty="0">
                <a:latin typeface="Times New Roman"/>
                <a:cs typeface="Times New Roman"/>
              </a:rPr>
              <a:t>are </a:t>
            </a:r>
            <a:r>
              <a:rPr sz="1400" spc="-5" dirty="0">
                <a:latin typeface="Times New Roman"/>
                <a:cs typeface="Times New Roman"/>
              </a:rPr>
              <a:t>farther and farther away </a:t>
            </a:r>
            <a:r>
              <a:rPr sz="1400" spc="5" dirty="0">
                <a:latin typeface="Times New Roman"/>
                <a:cs typeface="Times New Roman"/>
              </a:rPr>
              <a:t>from</a:t>
            </a:r>
            <a:r>
              <a:rPr sz="1400" spc="11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the</a:t>
            </a:r>
            <a:endParaRPr sz="1400">
              <a:latin typeface="Times New Roman"/>
              <a:cs typeface="Times New Roman"/>
            </a:endParaRPr>
          </a:p>
          <a:p>
            <a:pPr marL="12700" marR="7620">
              <a:lnSpc>
                <a:spcPts val="2410"/>
              </a:lnSpc>
              <a:spcBef>
                <a:spcPts val="15"/>
              </a:spcBef>
            </a:pPr>
            <a:r>
              <a:rPr sz="1400" spc="-5" dirty="0">
                <a:latin typeface="Times New Roman"/>
                <a:cs typeface="Times New Roman"/>
              </a:rPr>
              <a:t>nucleus. The energy required to </a:t>
            </a:r>
            <a:r>
              <a:rPr sz="1400" spc="-10" dirty="0">
                <a:latin typeface="Times New Roman"/>
                <a:cs typeface="Times New Roman"/>
              </a:rPr>
              <a:t>move </a:t>
            </a:r>
            <a:r>
              <a:rPr sz="1400" dirty="0">
                <a:latin typeface="Times New Roman"/>
                <a:cs typeface="Times New Roman"/>
              </a:rPr>
              <a:t>the </a:t>
            </a:r>
            <a:r>
              <a:rPr sz="1400" spc="-5" dirty="0">
                <a:latin typeface="Times New Roman"/>
                <a:cs typeface="Times New Roman"/>
              </a:rPr>
              <a:t>electron completely </a:t>
            </a:r>
            <a:r>
              <a:rPr sz="1400" dirty="0">
                <a:latin typeface="Times New Roman"/>
                <a:cs typeface="Times New Roman"/>
              </a:rPr>
              <a:t>out of </a:t>
            </a:r>
            <a:r>
              <a:rPr sz="1400" spc="-5" dirty="0">
                <a:latin typeface="Times New Roman"/>
                <a:cs typeface="Times New Roman"/>
              </a:rPr>
              <a:t>atom  </a:t>
            </a:r>
            <a:r>
              <a:rPr sz="1400" dirty="0">
                <a:latin typeface="Times New Roman"/>
                <a:cs typeface="Times New Roman"/>
              </a:rPr>
              <a:t>is </a:t>
            </a:r>
            <a:r>
              <a:rPr sz="1400" spc="-5" dirty="0">
                <a:latin typeface="Times New Roman"/>
                <a:cs typeface="Times New Roman"/>
              </a:rPr>
              <a:t>called </a:t>
            </a:r>
            <a:r>
              <a:rPr sz="1400" i="1" spc="-5" dirty="0">
                <a:latin typeface="Times New Roman"/>
                <a:cs typeface="Times New Roman"/>
              </a:rPr>
              <a:t>ionization</a:t>
            </a:r>
            <a:r>
              <a:rPr sz="1400" i="1" spc="5" dirty="0">
                <a:latin typeface="Times New Roman"/>
                <a:cs typeface="Times New Roman"/>
              </a:rPr>
              <a:t> </a:t>
            </a:r>
            <a:r>
              <a:rPr sz="1400" i="1" spc="-5" dirty="0">
                <a:latin typeface="Times New Roman"/>
                <a:cs typeface="Times New Roman"/>
              </a:rPr>
              <a:t>potential</a:t>
            </a:r>
            <a:r>
              <a:rPr sz="1400" spc="-5" dirty="0"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5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600" b="0" i="1" spc="-15" dirty="0">
                <a:latin typeface="Calibri Light"/>
                <a:cs typeface="Calibri Light"/>
              </a:rPr>
              <a:t>Collisions </a:t>
            </a:r>
            <a:r>
              <a:rPr sz="1600" b="0" i="1" spc="-20" dirty="0">
                <a:latin typeface="Calibri Light"/>
                <a:cs typeface="Calibri Light"/>
              </a:rPr>
              <a:t>of Electron </a:t>
            </a:r>
            <a:r>
              <a:rPr sz="1600" b="0" i="1" spc="-15" dirty="0">
                <a:latin typeface="Calibri Light"/>
                <a:cs typeface="Calibri Light"/>
              </a:rPr>
              <a:t>with</a:t>
            </a:r>
            <a:r>
              <a:rPr sz="1600" b="0" i="1" spc="25" dirty="0">
                <a:latin typeface="Calibri Light"/>
                <a:cs typeface="Calibri Light"/>
              </a:rPr>
              <a:t> </a:t>
            </a:r>
            <a:r>
              <a:rPr sz="1600" b="0" i="1" spc="-20" dirty="0">
                <a:latin typeface="Calibri Light"/>
                <a:cs typeface="Calibri Light"/>
              </a:rPr>
              <a:t>Atom</a:t>
            </a:r>
            <a:r>
              <a:rPr sz="1600" b="0" i="1" dirty="0">
                <a:latin typeface="Calibri Light"/>
                <a:cs typeface="Calibri Light"/>
              </a:rPr>
              <a:t> </a:t>
            </a:r>
            <a:endParaRPr sz="1600">
              <a:latin typeface="Calibri Light"/>
              <a:cs typeface="Calibri Light"/>
            </a:endParaRPr>
          </a:p>
          <a:p>
            <a:pPr marL="12700">
              <a:lnSpc>
                <a:spcPct val="100000"/>
              </a:lnSpc>
              <a:spcBef>
                <a:spcPts val="320"/>
              </a:spcBef>
            </a:pPr>
            <a:r>
              <a:rPr sz="1400" dirty="0">
                <a:latin typeface="Times New Roman"/>
                <a:cs typeface="Times New Roman"/>
              </a:rPr>
              <a:t>In</a:t>
            </a:r>
            <a:r>
              <a:rPr sz="1400" spc="12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order</a:t>
            </a:r>
            <a:r>
              <a:rPr sz="1400" spc="12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to</a:t>
            </a:r>
            <a:r>
              <a:rPr sz="1400" spc="12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excite</a:t>
            </a:r>
            <a:r>
              <a:rPr sz="1400" spc="12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or</a:t>
            </a:r>
            <a:r>
              <a:rPr sz="1400" spc="12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ionize</a:t>
            </a:r>
            <a:r>
              <a:rPr sz="1400" spc="12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an</a:t>
            </a:r>
            <a:r>
              <a:rPr sz="1400" spc="125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atom,</a:t>
            </a:r>
            <a:r>
              <a:rPr sz="1400" spc="114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energy</a:t>
            </a:r>
            <a:r>
              <a:rPr sz="1400" spc="114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must</a:t>
            </a:r>
            <a:r>
              <a:rPr sz="1400" spc="16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be</a:t>
            </a:r>
            <a:r>
              <a:rPr sz="1400" spc="12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supplied</a:t>
            </a:r>
            <a:r>
              <a:rPr sz="1400" spc="114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to</a:t>
            </a:r>
            <a:r>
              <a:rPr sz="1400" spc="12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it.</a:t>
            </a:r>
            <a:r>
              <a:rPr sz="1400" spc="114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This</a:t>
            </a:r>
            <a:endParaRPr sz="1400">
              <a:latin typeface="Times New Roman"/>
              <a:cs typeface="Times New Roman"/>
            </a:endParaRPr>
          </a:p>
          <a:p>
            <a:pPr marL="12700" marR="5080">
              <a:lnSpc>
                <a:spcPct val="143600"/>
              </a:lnSpc>
            </a:pPr>
            <a:r>
              <a:rPr sz="1400" dirty="0">
                <a:latin typeface="Times New Roman"/>
                <a:cs typeface="Times New Roman"/>
              </a:rPr>
              <a:t>energy</a:t>
            </a:r>
            <a:r>
              <a:rPr sz="1400" spc="-8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may</a:t>
            </a:r>
            <a:r>
              <a:rPr sz="1400" spc="-9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be</a:t>
            </a:r>
            <a:r>
              <a:rPr sz="1400" spc="-7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supplied</a:t>
            </a:r>
            <a:r>
              <a:rPr sz="1400" spc="-8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to</a:t>
            </a:r>
            <a:r>
              <a:rPr sz="1400" spc="-8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the</a:t>
            </a:r>
            <a:r>
              <a:rPr sz="1400" spc="-8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atom</a:t>
            </a:r>
            <a:r>
              <a:rPr sz="1400" spc="-10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in</a:t>
            </a:r>
            <a:r>
              <a:rPr sz="1400" spc="-8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various</a:t>
            </a:r>
            <a:r>
              <a:rPr sz="1400" spc="-7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ways,</a:t>
            </a:r>
            <a:r>
              <a:rPr sz="1400" spc="-8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one</a:t>
            </a:r>
            <a:r>
              <a:rPr sz="1400" spc="-8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of</a:t>
            </a:r>
            <a:r>
              <a:rPr sz="1400" spc="-9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them</a:t>
            </a:r>
            <a:r>
              <a:rPr sz="1400" spc="-9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is</a:t>
            </a:r>
            <a:r>
              <a:rPr sz="1400" spc="-70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electron  </a:t>
            </a:r>
            <a:r>
              <a:rPr sz="1400" spc="-5" dirty="0">
                <a:latin typeface="Times New Roman"/>
                <a:cs typeface="Times New Roman"/>
              </a:rPr>
              <a:t>impact. Suppose that </a:t>
            </a:r>
            <a:r>
              <a:rPr sz="1400" dirty="0">
                <a:latin typeface="Times New Roman"/>
                <a:cs typeface="Times New Roman"/>
              </a:rPr>
              <a:t>an </a:t>
            </a:r>
            <a:r>
              <a:rPr sz="1400" spc="-5" dirty="0">
                <a:latin typeface="Times New Roman"/>
                <a:cs typeface="Times New Roman"/>
              </a:rPr>
              <a:t>electron </a:t>
            </a:r>
            <a:r>
              <a:rPr sz="1400" dirty="0">
                <a:latin typeface="Times New Roman"/>
                <a:cs typeface="Times New Roman"/>
              </a:rPr>
              <a:t>is </a:t>
            </a:r>
            <a:r>
              <a:rPr sz="1400" spc="-5" dirty="0">
                <a:latin typeface="Times New Roman"/>
                <a:cs typeface="Times New Roman"/>
              </a:rPr>
              <a:t>accelerated </a:t>
            </a:r>
            <a:r>
              <a:rPr sz="1400" dirty="0">
                <a:latin typeface="Times New Roman"/>
                <a:cs typeface="Times New Roman"/>
              </a:rPr>
              <a:t>by the </a:t>
            </a:r>
            <a:r>
              <a:rPr sz="1400" spc="-5" dirty="0">
                <a:latin typeface="Times New Roman"/>
                <a:cs typeface="Times New Roman"/>
              </a:rPr>
              <a:t>potential applied </a:t>
            </a:r>
            <a:r>
              <a:rPr sz="1400" spc="114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to</a:t>
            </a:r>
            <a:endParaRPr sz="1400">
              <a:latin typeface="Times New Roman"/>
              <a:cs typeface="Times New Roman"/>
            </a:endParaRPr>
          </a:p>
          <a:p>
            <a:pPr marL="12700" marR="7620" algn="just">
              <a:lnSpc>
                <a:spcPct val="143700"/>
              </a:lnSpc>
              <a:spcBef>
                <a:spcPts val="10"/>
              </a:spcBef>
            </a:pPr>
            <a:r>
              <a:rPr sz="1400" dirty="0">
                <a:latin typeface="Times New Roman"/>
                <a:cs typeface="Times New Roman"/>
              </a:rPr>
              <a:t>a </a:t>
            </a:r>
            <a:r>
              <a:rPr sz="1400" spc="-5" dirty="0">
                <a:latin typeface="Times New Roman"/>
                <a:cs typeface="Times New Roman"/>
              </a:rPr>
              <a:t>discharge tube. </a:t>
            </a:r>
            <a:r>
              <a:rPr sz="1400" spc="-10" dirty="0">
                <a:latin typeface="Times New Roman"/>
                <a:cs typeface="Times New Roman"/>
              </a:rPr>
              <a:t>When </a:t>
            </a:r>
            <a:r>
              <a:rPr sz="1400" spc="-5" dirty="0">
                <a:latin typeface="Times New Roman"/>
                <a:cs typeface="Times New Roman"/>
              </a:rPr>
              <a:t>this </a:t>
            </a:r>
            <a:r>
              <a:rPr sz="1400" spc="-10" dirty="0">
                <a:latin typeface="Times New Roman"/>
                <a:cs typeface="Times New Roman"/>
              </a:rPr>
              <a:t>electron </a:t>
            </a:r>
            <a:r>
              <a:rPr sz="1400" spc="-5" dirty="0">
                <a:latin typeface="Times New Roman"/>
                <a:cs typeface="Times New Roman"/>
              </a:rPr>
              <a:t>(has sufficient energy) collides with  </a:t>
            </a:r>
            <a:r>
              <a:rPr sz="1400" dirty="0">
                <a:latin typeface="Times New Roman"/>
                <a:cs typeface="Times New Roman"/>
              </a:rPr>
              <a:t>an </a:t>
            </a:r>
            <a:r>
              <a:rPr sz="1400" spc="-10" dirty="0">
                <a:latin typeface="Times New Roman"/>
                <a:cs typeface="Times New Roman"/>
              </a:rPr>
              <a:t>atom, </a:t>
            </a:r>
            <a:r>
              <a:rPr sz="1400" dirty="0">
                <a:latin typeface="Times New Roman"/>
                <a:cs typeface="Times New Roman"/>
              </a:rPr>
              <a:t>it </a:t>
            </a:r>
            <a:r>
              <a:rPr sz="1400" spc="-5" dirty="0">
                <a:latin typeface="Times New Roman"/>
                <a:cs typeface="Times New Roman"/>
              </a:rPr>
              <a:t>may </a:t>
            </a:r>
            <a:r>
              <a:rPr sz="1400" dirty="0">
                <a:latin typeface="Times New Roman"/>
                <a:cs typeface="Times New Roman"/>
              </a:rPr>
              <a:t>transfer </a:t>
            </a:r>
            <a:r>
              <a:rPr sz="1400" spc="-5" dirty="0">
                <a:latin typeface="Times New Roman"/>
                <a:cs typeface="Times New Roman"/>
              </a:rPr>
              <a:t>enough of its energy </a:t>
            </a:r>
            <a:r>
              <a:rPr sz="1400" dirty="0">
                <a:latin typeface="Times New Roman"/>
                <a:cs typeface="Times New Roman"/>
              </a:rPr>
              <a:t>to </a:t>
            </a:r>
            <a:r>
              <a:rPr sz="1400" spc="-5" dirty="0">
                <a:latin typeface="Times New Roman"/>
                <a:cs typeface="Times New Roman"/>
              </a:rPr>
              <a:t>the atom </a:t>
            </a:r>
            <a:r>
              <a:rPr sz="1400" dirty="0">
                <a:latin typeface="Times New Roman"/>
                <a:cs typeface="Times New Roman"/>
              </a:rPr>
              <a:t>to </a:t>
            </a:r>
            <a:r>
              <a:rPr sz="1400" spc="-5" dirty="0">
                <a:latin typeface="Times New Roman"/>
                <a:cs typeface="Times New Roman"/>
              </a:rPr>
              <a:t>elevate it </a:t>
            </a:r>
            <a:r>
              <a:rPr sz="1400" spc="-10" dirty="0">
                <a:latin typeface="Times New Roman"/>
                <a:cs typeface="Times New Roman"/>
              </a:rPr>
              <a:t>to  </a:t>
            </a:r>
            <a:r>
              <a:rPr sz="1400" spc="-5" dirty="0">
                <a:latin typeface="Times New Roman"/>
                <a:cs typeface="Times New Roman"/>
              </a:rPr>
              <a:t>one of the higher quantum </a:t>
            </a:r>
            <a:r>
              <a:rPr sz="1400" dirty="0">
                <a:latin typeface="Times New Roman"/>
                <a:cs typeface="Times New Roman"/>
              </a:rPr>
              <a:t>state. If </a:t>
            </a:r>
            <a:r>
              <a:rPr sz="1400" spc="-5" dirty="0">
                <a:latin typeface="Times New Roman"/>
                <a:cs typeface="Times New Roman"/>
              </a:rPr>
              <a:t>the energy </a:t>
            </a:r>
            <a:r>
              <a:rPr sz="1400" dirty="0">
                <a:latin typeface="Times New Roman"/>
                <a:cs typeface="Times New Roman"/>
              </a:rPr>
              <a:t>of </a:t>
            </a:r>
            <a:r>
              <a:rPr sz="1400" spc="-5" dirty="0">
                <a:latin typeface="Times New Roman"/>
                <a:cs typeface="Times New Roman"/>
              </a:rPr>
              <a:t>the electron </a:t>
            </a:r>
            <a:r>
              <a:rPr sz="1400" spc="-10" dirty="0">
                <a:latin typeface="Times New Roman"/>
                <a:cs typeface="Times New Roman"/>
              </a:rPr>
              <a:t>at </a:t>
            </a:r>
            <a:r>
              <a:rPr sz="1400" spc="-5" dirty="0">
                <a:latin typeface="Times New Roman"/>
                <a:cs typeface="Times New Roman"/>
              </a:rPr>
              <a:t>least </a:t>
            </a:r>
            <a:r>
              <a:rPr sz="1400" spc="-10" dirty="0">
                <a:latin typeface="Times New Roman"/>
                <a:cs typeface="Times New Roman"/>
              </a:rPr>
              <a:t>equal  </a:t>
            </a:r>
            <a:r>
              <a:rPr sz="1400" dirty="0">
                <a:latin typeface="Times New Roman"/>
                <a:cs typeface="Times New Roman"/>
              </a:rPr>
              <a:t>to </a:t>
            </a:r>
            <a:r>
              <a:rPr sz="1400" spc="-5" dirty="0">
                <a:latin typeface="Times New Roman"/>
                <a:cs typeface="Times New Roman"/>
              </a:rPr>
              <a:t>the ionization potential </a:t>
            </a:r>
            <a:r>
              <a:rPr sz="1400" dirty="0">
                <a:latin typeface="Times New Roman"/>
                <a:cs typeface="Times New Roman"/>
              </a:rPr>
              <a:t>of the </a:t>
            </a:r>
            <a:r>
              <a:rPr sz="1400" spc="-5" dirty="0">
                <a:latin typeface="Times New Roman"/>
                <a:cs typeface="Times New Roman"/>
              </a:rPr>
              <a:t>gas, </a:t>
            </a:r>
            <a:r>
              <a:rPr sz="1400" dirty="0">
                <a:latin typeface="Times New Roman"/>
                <a:cs typeface="Times New Roman"/>
              </a:rPr>
              <a:t>it may deliver </a:t>
            </a:r>
            <a:r>
              <a:rPr sz="1400" spc="-5" dirty="0">
                <a:latin typeface="Times New Roman"/>
                <a:cs typeface="Times New Roman"/>
              </a:rPr>
              <a:t>this energy </a:t>
            </a:r>
            <a:r>
              <a:rPr sz="1400" dirty="0">
                <a:latin typeface="Times New Roman"/>
                <a:cs typeface="Times New Roman"/>
              </a:rPr>
              <a:t>to an  </a:t>
            </a:r>
            <a:r>
              <a:rPr sz="1400" spc="-5" dirty="0">
                <a:latin typeface="Times New Roman"/>
                <a:cs typeface="Times New Roman"/>
              </a:rPr>
              <a:t>electron</a:t>
            </a:r>
            <a:r>
              <a:rPr sz="1400" spc="-3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of</a:t>
            </a:r>
            <a:r>
              <a:rPr sz="1400" spc="-3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the</a:t>
            </a:r>
            <a:r>
              <a:rPr sz="1400" spc="-3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atom</a:t>
            </a:r>
            <a:r>
              <a:rPr sz="1400" spc="-50" dirty="0">
                <a:latin typeface="Times New Roman"/>
                <a:cs typeface="Times New Roman"/>
              </a:rPr>
              <a:t> </a:t>
            </a:r>
            <a:r>
              <a:rPr sz="1400" spc="5" dirty="0">
                <a:latin typeface="Times New Roman"/>
                <a:cs typeface="Times New Roman"/>
              </a:rPr>
              <a:t>and</a:t>
            </a:r>
            <a:r>
              <a:rPr sz="1400" spc="-3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completely</a:t>
            </a:r>
            <a:r>
              <a:rPr sz="1400" spc="-5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remove</a:t>
            </a:r>
            <a:r>
              <a:rPr sz="1400" spc="-3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it</a:t>
            </a:r>
            <a:r>
              <a:rPr sz="1400" spc="-3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from</a:t>
            </a:r>
            <a:r>
              <a:rPr sz="1400" spc="-6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the</a:t>
            </a:r>
            <a:r>
              <a:rPr sz="1400" spc="-3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parent</a:t>
            </a:r>
            <a:r>
              <a:rPr sz="1400" spc="-30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atom.</a:t>
            </a:r>
            <a:r>
              <a:rPr sz="1400" spc="-3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Three  charged particle result from </a:t>
            </a:r>
            <a:r>
              <a:rPr sz="1400" dirty="0">
                <a:latin typeface="Times New Roman"/>
                <a:cs typeface="Times New Roman"/>
              </a:rPr>
              <a:t>such </a:t>
            </a:r>
            <a:r>
              <a:rPr sz="1400" spc="-5" dirty="0">
                <a:latin typeface="Times New Roman"/>
                <a:cs typeface="Times New Roman"/>
              </a:rPr>
              <a:t>ionizing collision; two electrons and </a:t>
            </a:r>
            <a:r>
              <a:rPr sz="1400" dirty="0">
                <a:latin typeface="Times New Roman"/>
                <a:cs typeface="Times New Roman"/>
              </a:rPr>
              <a:t>a  </a:t>
            </a:r>
            <a:r>
              <a:rPr sz="1400" spc="-5" dirty="0">
                <a:latin typeface="Times New Roman"/>
                <a:cs typeface="Times New Roman"/>
              </a:rPr>
              <a:t>positive ion.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3368451" y="1229643"/>
            <a:ext cx="543560" cy="0"/>
          </a:xfrm>
          <a:custGeom>
            <a:avLst/>
            <a:gdLst/>
            <a:ahLst/>
            <a:cxnLst/>
            <a:rect l="l" t="t" r="r" b="b"/>
            <a:pathLst>
              <a:path w="543560">
                <a:moveTo>
                  <a:pt x="0" y="0"/>
                </a:moveTo>
                <a:lnTo>
                  <a:pt x="543218" y="0"/>
                </a:lnTo>
              </a:path>
            </a:pathLst>
          </a:custGeom>
          <a:ln w="854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4139450" y="1229643"/>
            <a:ext cx="543560" cy="0"/>
          </a:xfrm>
          <a:custGeom>
            <a:avLst/>
            <a:gdLst/>
            <a:ahLst/>
            <a:cxnLst/>
            <a:rect l="l" t="t" r="r" b="b"/>
            <a:pathLst>
              <a:path w="543560">
                <a:moveTo>
                  <a:pt x="0" y="0"/>
                </a:moveTo>
                <a:lnTo>
                  <a:pt x="543200" y="0"/>
                </a:lnTo>
              </a:path>
            </a:pathLst>
          </a:custGeom>
          <a:ln w="854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 txBox="1"/>
          <p:nvPr/>
        </p:nvSpPr>
        <p:spPr>
          <a:xfrm>
            <a:off x="4172133" y="1225033"/>
            <a:ext cx="483234" cy="2762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650" spc="85" dirty="0">
                <a:latin typeface="Times New Roman"/>
                <a:cs typeface="Times New Roman"/>
              </a:rPr>
              <a:t>1</a:t>
            </a:r>
            <a:r>
              <a:rPr sz="1650" spc="80" dirty="0">
                <a:latin typeface="Times New Roman"/>
                <a:cs typeface="Times New Roman"/>
              </a:rPr>
              <a:t>4</a:t>
            </a:r>
            <a:r>
              <a:rPr sz="1650" spc="85" dirty="0">
                <a:latin typeface="Times New Roman"/>
                <a:cs typeface="Times New Roman"/>
              </a:rPr>
              <a:t>0</a:t>
            </a:r>
            <a:r>
              <a:rPr sz="1650" spc="25" dirty="0">
                <a:latin typeface="Times New Roman"/>
                <a:cs typeface="Times New Roman"/>
              </a:rPr>
              <a:t>0</a:t>
            </a:r>
            <a:endParaRPr sz="1650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2991837" y="1060406"/>
            <a:ext cx="2654935" cy="2762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650" i="1" spc="35" dirty="0">
                <a:latin typeface="Times New Roman"/>
                <a:cs typeface="Times New Roman"/>
              </a:rPr>
              <a:t>E</a:t>
            </a:r>
            <a:r>
              <a:rPr sz="1650" i="1" spc="40" dirty="0">
                <a:latin typeface="Times New Roman"/>
                <a:cs typeface="Times New Roman"/>
              </a:rPr>
              <a:t> </a:t>
            </a:r>
            <a:r>
              <a:rPr sz="1650" spc="30" dirty="0">
                <a:latin typeface="Symbol"/>
                <a:cs typeface="Symbol"/>
              </a:rPr>
              <a:t></a:t>
            </a:r>
            <a:r>
              <a:rPr sz="1650" spc="-80" dirty="0">
                <a:latin typeface="Times New Roman"/>
                <a:cs typeface="Times New Roman"/>
              </a:rPr>
              <a:t> </a:t>
            </a:r>
            <a:r>
              <a:rPr sz="2475" spc="112" baseline="35353" dirty="0">
                <a:latin typeface="Times New Roman"/>
                <a:cs typeface="Times New Roman"/>
              </a:rPr>
              <a:t>12400</a:t>
            </a:r>
            <a:r>
              <a:rPr sz="2475" spc="-225" baseline="35353" dirty="0">
                <a:latin typeface="Times New Roman"/>
                <a:cs typeface="Times New Roman"/>
              </a:rPr>
              <a:t> </a:t>
            </a:r>
            <a:r>
              <a:rPr sz="1650" spc="30" dirty="0">
                <a:latin typeface="Symbol"/>
                <a:cs typeface="Symbol"/>
              </a:rPr>
              <a:t></a:t>
            </a:r>
            <a:r>
              <a:rPr sz="1650" spc="-80" dirty="0">
                <a:latin typeface="Times New Roman"/>
                <a:cs typeface="Times New Roman"/>
              </a:rPr>
              <a:t> </a:t>
            </a:r>
            <a:r>
              <a:rPr sz="2475" spc="112" baseline="35353" dirty="0">
                <a:latin typeface="Times New Roman"/>
                <a:cs typeface="Times New Roman"/>
              </a:rPr>
              <a:t>12400</a:t>
            </a:r>
            <a:r>
              <a:rPr sz="2475" spc="-225" baseline="35353" dirty="0">
                <a:latin typeface="Times New Roman"/>
                <a:cs typeface="Times New Roman"/>
              </a:rPr>
              <a:t> </a:t>
            </a:r>
            <a:r>
              <a:rPr sz="1650" spc="30" dirty="0">
                <a:latin typeface="Symbol"/>
                <a:cs typeface="Symbol"/>
              </a:rPr>
              <a:t></a:t>
            </a:r>
            <a:r>
              <a:rPr sz="1650" spc="-120" dirty="0">
                <a:latin typeface="Times New Roman"/>
                <a:cs typeface="Times New Roman"/>
              </a:rPr>
              <a:t> </a:t>
            </a:r>
            <a:r>
              <a:rPr sz="1650" spc="45" dirty="0">
                <a:latin typeface="Times New Roman"/>
                <a:cs typeface="Times New Roman"/>
              </a:rPr>
              <a:t>8.857</a:t>
            </a:r>
            <a:r>
              <a:rPr sz="1650" i="1" spc="45" dirty="0">
                <a:latin typeface="Times New Roman"/>
                <a:cs typeface="Times New Roman"/>
              </a:rPr>
              <a:t>eV</a:t>
            </a:r>
            <a:endParaRPr sz="1650">
              <a:latin typeface="Times New Roman"/>
              <a:cs typeface="Times New Roman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3560850" y="1212837"/>
            <a:ext cx="144780" cy="290830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700" i="1" spc="5" dirty="0">
                <a:latin typeface="Symbol"/>
                <a:cs typeface="Symbol"/>
              </a:rPr>
              <a:t></a:t>
            </a:r>
            <a:endParaRPr sz="1700">
              <a:latin typeface="Symbol"/>
              <a:cs typeface="Symbol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3010946" y="2606323"/>
            <a:ext cx="543560" cy="0"/>
          </a:xfrm>
          <a:custGeom>
            <a:avLst/>
            <a:gdLst/>
            <a:ahLst/>
            <a:cxnLst/>
            <a:rect l="l" t="t" r="r" b="b"/>
            <a:pathLst>
              <a:path w="543560">
                <a:moveTo>
                  <a:pt x="0" y="0"/>
                </a:moveTo>
                <a:lnTo>
                  <a:pt x="543218" y="0"/>
                </a:lnTo>
              </a:path>
            </a:pathLst>
          </a:custGeom>
          <a:ln w="854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3781945" y="2606323"/>
            <a:ext cx="543560" cy="0"/>
          </a:xfrm>
          <a:custGeom>
            <a:avLst/>
            <a:gdLst/>
            <a:ahLst/>
            <a:cxnLst/>
            <a:rect l="l" t="t" r="r" b="b"/>
            <a:pathLst>
              <a:path w="543560">
                <a:moveTo>
                  <a:pt x="0" y="0"/>
                </a:moveTo>
                <a:lnTo>
                  <a:pt x="543200" y="0"/>
                </a:lnTo>
              </a:path>
            </a:pathLst>
          </a:custGeom>
          <a:ln w="854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 txBox="1"/>
          <p:nvPr/>
        </p:nvSpPr>
        <p:spPr>
          <a:xfrm>
            <a:off x="3814628" y="2601714"/>
            <a:ext cx="483234" cy="2762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650" spc="85" dirty="0">
                <a:latin typeface="Times New Roman"/>
                <a:cs typeface="Times New Roman"/>
              </a:rPr>
              <a:t>1</a:t>
            </a:r>
            <a:r>
              <a:rPr sz="1650" spc="80" dirty="0">
                <a:latin typeface="Times New Roman"/>
                <a:cs typeface="Times New Roman"/>
              </a:rPr>
              <a:t>8</a:t>
            </a:r>
            <a:r>
              <a:rPr sz="1650" spc="85" dirty="0">
                <a:latin typeface="Times New Roman"/>
                <a:cs typeface="Times New Roman"/>
              </a:rPr>
              <a:t>5</a:t>
            </a:r>
            <a:r>
              <a:rPr sz="1650" spc="25" dirty="0">
                <a:latin typeface="Times New Roman"/>
                <a:cs typeface="Times New Roman"/>
              </a:rPr>
              <a:t>0</a:t>
            </a:r>
            <a:endParaRPr sz="1650">
              <a:latin typeface="Times New Roman"/>
              <a:cs typeface="Times New Roman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2634332" y="2437086"/>
            <a:ext cx="2658110" cy="2762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650" i="1" spc="35" dirty="0">
                <a:latin typeface="Times New Roman"/>
                <a:cs typeface="Times New Roman"/>
              </a:rPr>
              <a:t>E</a:t>
            </a:r>
            <a:r>
              <a:rPr sz="1650" i="1" spc="45" dirty="0">
                <a:latin typeface="Times New Roman"/>
                <a:cs typeface="Times New Roman"/>
              </a:rPr>
              <a:t> </a:t>
            </a:r>
            <a:r>
              <a:rPr sz="1650" spc="30" dirty="0">
                <a:latin typeface="Symbol"/>
                <a:cs typeface="Symbol"/>
              </a:rPr>
              <a:t></a:t>
            </a:r>
            <a:r>
              <a:rPr sz="1650" spc="-80" dirty="0">
                <a:latin typeface="Times New Roman"/>
                <a:cs typeface="Times New Roman"/>
              </a:rPr>
              <a:t> </a:t>
            </a:r>
            <a:r>
              <a:rPr sz="2475" spc="112" baseline="35353" dirty="0">
                <a:latin typeface="Times New Roman"/>
                <a:cs typeface="Times New Roman"/>
              </a:rPr>
              <a:t>12400</a:t>
            </a:r>
            <a:r>
              <a:rPr sz="2475" spc="-225" baseline="35353" dirty="0">
                <a:latin typeface="Times New Roman"/>
                <a:cs typeface="Times New Roman"/>
              </a:rPr>
              <a:t> </a:t>
            </a:r>
            <a:r>
              <a:rPr sz="1650" spc="30" dirty="0">
                <a:latin typeface="Symbol"/>
                <a:cs typeface="Symbol"/>
              </a:rPr>
              <a:t></a:t>
            </a:r>
            <a:r>
              <a:rPr sz="1650" spc="-80" dirty="0">
                <a:latin typeface="Times New Roman"/>
                <a:cs typeface="Times New Roman"/>
              </a:rPr>
              <a:t> </a:t>
            </a:r>
            <a:r>
              <a:rPr sz="2475" spc="112" baseline="35353" dirty="0">
                <a:latin typeface="Times New Roman"/>
                <a:cs typeface="Times New Roman"/>
              </a:rPr>
              <a:t>12400</a:t>
            </a:r>
            <a:r>
              <a:rPr sz="2475" spc="-225" baseline="35353" dirty="0">
                <a:latin typeface="Times New Roman"/>
                <a:cs typeface="Times New Roman"/>
              </a:rPr>
              <a:t> </a:t>
            </a:r>
            <a:r>
              <a:rPr sz="1650" spc="30" dirty="0">
                <a:latin typeface="Symbol"/>
                <a:cs typeface="Symbol"/>
              </a:rPr>
              <a:t></a:t>
            </a:r>
            <a:r>
              <a:rPr sz="1650" spc="-60" dirty="0">
                <a:latin typeface="Times New Roman"/>
                <a:cs typeface="Times New Roman"/>
              </a:rPr>
              <a:t> </a:t>
            </a:r>
            <a:r>
              <a:rPr sz="1650" spc="40" dirty="0">
                <a:latin typeface="Times New Roman"/>
                <a:cs typeface="Times New Roman"/>
              </a:rPr>
              <a:t>6.702</a:t>
            </a:r>
            <a:r>
              <a:rPr sz="1650" i="1" spc="40" dirty="0">
                <a:latin typeface="Times New Roman"/>
                <a:cs typeface="Times New Roman"/>
              </a:rPr>
              <a:t>eV</a:t>
            </a:r>
            <a:endParaRPr sz="1650">
              <a:latin typeface="Times New Roman"/>
              <a:cs typeface="Times New Roman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3203345" y="2589518"/>
            <a:ext cx="144780" cy="290830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700" i="1" spc="5" dirty="0">
                <a:latin typeface="Symbol"/>
                <a:cs typeface="Symbol"/>
              </a:rPr>
              <a:t></a:t>
            </a:r>
            <a:endParaRPr sz="1700">
              <a:latin typeface="Symbol"/>
              <a:cs typeface="Symbol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2422078" y="4241413"/>
            <a:ext cx="542925" cy="0"/>
          </a:xfrm>
          <a:custGeom>
            <a:avLst/>
            <a:gdLst/>
            <a:ahLst/>
            <a:cxnLst/>
            <a:rect l="l" t="t" r="r" b="b"/>
            <a:pathLst>
              <a:path w="542925">
                <a:moveTo>
                  <a:pt x="0" y="0"/>
                </a:moveTo>
                <a:lnTo>
                  <a:pt x="542871" y="0"/>
                </a:lnTo>
              </a:path>
            </a:pathLst>
          </a:custGeom>
          <a:ln w="841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3193044" y="4241413"/>
            <a:ext cx="542925" cy="0"/>
          </a:xfrm>
          <a:custGeom>
            <a:avLst/>
            <a:gdLst/>
            <a:ahLst/>
            <a:cxnLst/>
            <a:rect l="l" t="t" r="r" b="b"/>
            <a:pathLst>
              <a:path w="542925">
                <a:moveTo>
                  <a:pt x="0" y="0"/>
                </a:moveTo>
                <a:lnTo>
                  <a:pt x="542889" y="0"/>
                </a:lnTo>
              </a:path>
            </a:pathLst>
          </a:custGeom>
          <a:ln w="841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 txBox="1"/>
          <p:nvPr/>
        </p:nvSpPr>
        <p:spPr>
          <a:xfrm>
            <a:off x="2107477" y="4210809"/>
            <a:ext cx="90805" cy="173990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950" spc="35" dirty="0">
                <a:latin typeface="Times New Roman"/>
                <a:cs typeface="Times New Roman"/>
              </a:rPr>
              <a:t>2</a:t>
            </a:r>
            <a:endParaRPr sz="950">
              <a:latin typeface="Times New Roman"/>
              <a:cs typeface="Times New Roman"/>
            </a:endParaRPr>
          </a:p>
        </p:txBody>
      </p:sp>
      <p:sp>
        <p:nvSpPr>
          <p:cNvPr id="25" name="object 2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410"/>
              </a:lnSpc>
            </a:pPr>
            <a:r>
              <a:rPr dirty="0"/>
              <a:t>12</a:t>
            </a:r>
          </a:p>
        </p:txBody>
      </p:sp>
      <p:sp>
        <p:nvSpPr>
          <p:cNvPr id="23" name="object 23"/>
          <p:cNvSpPr txBox="1"/>
          <p:nvPr/>
        </p:nvSpPr>
        <p:spPr>
          <a:xfrm>
            <a:off x="2578769" y="4236249"/>
            <a:ext cx="1167130" cy="28067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  <a:tabLst>
                <a:tab pos="645160" algn="l"/>
              </a:tabLst>
            </a:pPr>
            <a:r>
              <a:rPr sz="1650" i="1" spc="40" dirty="0">
                <a:latin typeface="Times New Roman"/>
                <a:cs typeface="Times New Roman"/>
              </a:rPr>
              <a:t>E</a:t>
            </a:r>
            <a:r>
              <a:rPr sz="1425" spc="52" baseline="-23391" dirty="0">
                <a:latin typeface="Times New Roman"/>
                <a:cs typeface="Times New Roman"/>
              </a:rPr>
              <a:t>2</a:t>
            </a:r>
            <a:r>
              <a:rPr sz="1425" baseline="-23391" dirty="0">
                <a:latin typeface="Times New Roman"/>
                <a:cs typeface="Times New Roman"/>
              </a:rPr>
              <a:t>	</a:t>
            </a:r>
            <a:r>
              <a:rPr sz="1650" spc="25" dirty="0">
                <a:latin typeface="Times New Roman"/>
                <a:cs typeface="Times New Roman"/>
              </a:rPr>
              <a:t>2</a:t>
            </a:r>
            <a:r>
              <a:rPr sz="1650" spc="10" dirty="0">
                <a:latin typeface="Times New Roman"/>
                <a:cs typeface="Times New Roman"/>
              </a:rPr>
              <a:t>.</a:t>
            </a:r>
            <a:r>
              <a:rPr sz="1650" spc="90" dirty="0">
                <a:latin typeface="Times New Roman"/>
                <a:cs typeface="Times New Roman"/>
              </a:rPr>
              <a:t>1</a:t>
            </a:r>
            <a:r>
              <a:rPr sz="1650" spc="80" dirty="0">
                <a:latin typeface="Times New Roman"/>
                <a:cs typeface="Times New Roman"/>
              </a:rPr>
              <a:t>5</a:t>
            </a:r>
            <a:r>
              <a:rPr sz="1650" spc="55" dirty="0">
                <a:latin typeface="Times New Roman"/>
                <a:cs typeface="Times New Roman"/>
              </a:rPr>
              <a:t>5</a:t>
            </a:r>
            <a:endParaRPr sz="1650">
              <a:latin typeface="Times New Roman"/>
              <a:cs typeface="Times New Roman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1129080" y="2934969"/>
            <a:ext cx="4926330" cy="128206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-5" dirty="0">
                <a:latin typeface="Times New Roman"/>
                <a:cs typeface="Times New Roman"/>
              </a:rPr>
              <a:t>absorbed photon </a:t>
            </a:r>
            <a:r>
              <a:rPr sz="1400" spc="-10" dirty="0">
                <a:latin typeface="Times New Roman"/>
                <a:cs typeface="Times New Roman"/>
              </a:rPr>
              <a:t>must </a:t>
            </a:r>
            <a:r>
              <a:rPr sz="1400" spc="-5" dirty="0">
                <a:latin typeface="Times New Roman"/>
                <a:cs typeface="Times New Roman"/>
              </a:rPr>
              <a:t>equal to the total </a:t>
            </a:r>
            <a:r>
              <a:rPr sz="1400" dirty="0">
                <a:latin typeface="Times New Roman"/>
                <a:cs typeface="Times New Roman"/>
              </a:rPr>
              <a:t>energy of </a:t>
            </a:r>
            <a:r>
              <a:rPr sz="1400" spc="-5" dirty="0">
                <a:latin typeface="Times New Roman"/>
                <a:cs typeface="Times New Roman"/>
              </a:rPr>
              <a:t>the emitted</a:t>
            </a:r>
            <a:r>
              <a:rPr sz="1400" spc="4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photon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300">
              <a:latin typeface="Times New Roman"/>
              <a:cs typeface="Times New Roman"/>
            </a:endParaRPr>
          </a:p>
          <a:p>
            <a:pPr marL="613410">
              <a:lnSpc>
                <a:spcPct val="100000"/>
              </a:lnSpc>
            </a:pPr>
            <a:r>
              <a:rPr sz="1650" i="1" spc="45" dirty="0">
                <a:latin typeface="Times New Roman"/>
                <a:cs typeface="Times New Roman"/>
              </a:rPr>
              <a:t>E</a:t>
            </a:r>
            <a:r>
              <a:rPr sz="1425" spc="67" baseline="-23391" dirty="0">
                <a:latin typeface="Times New Roman"/>
                <a:cs typeface="Times New Roman"/>
              </a:rPr>
              <a:t>2</a:t>
            </a:r>
            <a:r>
              <a:rPr sz="1425" spc="382" baseline="-23391" dirty="0">
                <a:latin typeface="Times New Roman"/>
                <a:cs typeface="Times New Roman"/>
              </a:rPr>
              <a:t> </a:t>
            </a:r>
            <a:r>
              <a:rPr sz="1650" spc="80" dirty="0">
                <a:latin typeface="Symbol"/>
                <a:cs typeface="Symbol"/>
              </a:rPr>
              <a:t></a:t>
            </a:r>
            <a:r>
              <a:rPr sz="1650" spc="-35" dirty="0">
                <a:latin typeface="Times New Roman"/>
                <a:cs typeface="Times New Roman"/>
              </a:rPr>
              <a:t> </a:t>
            </a:r>
            <a:r>
              <a:rPr sz="1650" i="1" spc="90" dirty="0">
                <a:latin typeface="Times New Roman"/>
                <a:cs typeface="Times New Roman"/>
              </a:rPr>
              <a:t>E</a:t>
            </a:r>
            <a:r>
              <a:rPr sz="1650" i="1" spc="-70" dirty="0">
                <a:latin typeface="Times New Roman"/>
                <a:cs typeface="Times New Roman"/>
              </a:rPr>
              <a:t> </a:t>
            </a:r>
            <a:r>
              <a:rPr sz="1650" spc="80" dirty="0">
                <a:latin typeface="Symbol"/>
                <a:cs typeface="Symbol"/>
              </a:rPr>
              <a:t></a:t>
            </a:r>
            <a:r>
              <a:rPr sz="1650" spc="-95" dirty="0">
                <a:latin typeface="Times New Roman"/>
                <a:cs typeface="Times New Roman"/>
              </a:rPr>
              <a:t> </a:t>
            </a:r>
            <a:r>
              <a:rPr sz="1650" i="1" spc="-15" dirty="0">
                <a:latin typeface="Times New Roman"/>
                <a:cs typeface="Times New Roman"/>
              </a:rPr>
              <a:t>E</a:t>
            </a:r>
            <a:r>
              <a:rPr sz="1425" spc="-22" baseline="-23391" dirty="0">
                <a:latin typeface="Times New Roman"/>
                <a:cs typeface="Times New Roman"/>
              </a:rPr>
              <a:t>1</a:t>
            </a:r>
            <a:r>
              <a:rPr sz="1425" spc="277" baseline="-23391" dirty="0">
                <a:latin typeface="Times New Roman"/>
                <a:cs typeface="Times New Roman"/>
              </a:rPr>
              <a:t> </a:t>
            </a:r>
            <a:r>
              <a:rPr sz="1650" spc="80" dirty="0">
                <a:latin typeface="Symbol"/>
                <a:cs typeface="Symbol"/>
              </a:rPr>
              <a:t></a:t>
            </a:r>
            <a:r>
              <a:rPr sz="1650" spc="-170" dirty="0">
                <a:latin typeface="Times New Roman"/>
                <a:cs typeface="Times New Roman"/>
              </a:rPr>
              <a:t> </a:t>
            </a:r>
            <a:r>
              <a:rPr sz="1650" spc="90" dirty="0">
                <a:latin typeface="Times New Roman"/>
                <a:cs typeface="Times New Roman"/>
              </a:rPr>
              <a:t>8.857</a:t>
            </a:r>
            <a:r>
              <a:rPr sz="1650" spc="90" dirty="0">
                <a:latin typeface="Symbol"/>
                <a:cs typeface="Symbol"/>
              </a:rPr>
              <a:t></a:t>
            </a:r>
            <a:r>
              <a:rPr sz="1650" spc="-175" dirty="0">
                <a:latin typeface="Times New Roman"/>
                <a:cs typeface="Times New Roman"/>
              </a:rPr>
              <a:t> </a:t>
            </a:r>
            <a:r>
              <a:rPr sz="1650" spc="60" dirty="0">
                <a:latin typeface="Times New Roman"/>
                <a:cs typeface="Times New Roman"/>
              </a:rPr>
              <a:t>6.702</a:t>
            </a:r>
            <a:r>
              <a:rPr sz="1650" spc="-215" dirty="0">
                <a:latin typeface="Times New Roman"/>
                <a:cs typeface="Times New Roman"/>
              </a:rPr>
              <a:t> </a:t>
            </a:r>
            <a:r>
              <a:rPr sz="1650" spc="80" dirty="0">
                <a:latin typeface="Symbol"/>
                <a:cs typeface="Symbol"/>
              </a:rPr>
              <a:t></a:t>
            </a:r>
            <a:r>
              <a:rPr sz="1650" spc="-80" dirty="0">
                <a:latin typeface="Times New Roman"/>
                <a:cs typeface="Times New Roman"/>
              </a:rPr>
              <a:t> </a:t>
            </a:r>
            <a:r>
              <a:rPr sz="1650" spc="40" dirty="0">
                <a:latin typeface="Times New Roman"/>
                <a:cs typeface="Times New Roman"/>
              </a:rPr>
              <a:t>2.155</a:t>
            </a:r>
            <a:r>
              <a:rPr sz="1650" i="1" spc="40" dirty="0">
                <a:latin typeface="Times New Roman"/>
                <a:cs typeface="Times New Roman"/>
              </a:rPr>
              <a:t>eV</a:t>
            </a:r>
            <a:endParaRPr sz="165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2250">
              <a:latin typeface="Times New Roman"/>
              <a:cs typeface="Times New Roman"/>
            </a:endParaRPr>
          </a:p>
          <a:p>
            <a:pPr marL="874394">
              <a:lnSpc>
                <a:spcPct val="100000"/>
              </a:lnSpc>
            </a:pPr>
            <a:r>
              <a:rPr sz="2625" i="1" spc="7" baseline="-33333" dirty="0">
                <a:latin typeface="Symbol"/>
                <a:cs typeface="Symbol"/>
              </a:rPr>
              <a:t></a:t>
            </a:r>
            <a:r>
              <a:rPr sz="2625" i="1" spc="127" baseline="-33333" dirty="0">
                <a:latin typeface="Times New Roman"/>
                <a:cs typeface="Times New Roman"/>
              </a:rPr>
              <a:t> </a:t>
            </a:r>
            <a:r>
              <a:rPr sz="2475" spc="89" baseline="-35353" dirty="0">
                <a:latin typeface="Symbol"/>
                <a:cs typeface="Symbol"/>
              </a:rPr>
              <a:t></a:t>
            </a:r>
            <a:r>
              <a:rPr sz="2475" spc="-165" baseline="-35353" dirty="0">
                <a:latin typeface="Times New Roman"/>
                <a:cs typeface="Times New Roman"/>
              </a:rPr>
              <a:t> </a:t>
            </a:r>
            <a:r>
              <a:rPr sz="1650" spc="85" dirty="0">
                <a:latin typeface="Times New Roman"/>
                <a:cs typeface="Times New Roman"/>
              </a:rPr>
              <a:t>12400</a:t>
            </a:r>
            <a:r>
              <a:rPr sz="1650" spc="-180" dirty="0">
                <a:latin typeface="Times New Roman"/>
                <a:cs typeface="Times New Roman"/>
              </a:rPr>
              <a:t> </a:t>
            </a:r>
            <a:r>
              <a:rPr sz="2475" spc="89" baseline="-35353" dirty="0">
                <a:latin typeface="Symbol"/>
                <a:cs typeface="Symbol"/>
              </a:rPr>
              <a:t></a:t>
            </a:r>
            <a:r>
              <a:rPr sz="2475" spc="-157" baseline="-35353" dirty="0">
                <a:latin typeface="Times New Roman"/>
                <a:cs typeface="Times New Roman"/>
              </a:rPr>
              <a:t> </a:t>
            </a:r>
            <a:r>
              <a:rPr sz="1650" spc="85" dirty="0">
                <a:latin typeface="Times New Roman"/>
                <a:cs typeface="Times New Roman"/>
              </a:rPr>
              <a:t>12400</a:t>
            </a:r>
            <a:r>
              <a:rPr sz="1650" spc="-180" dirty="0">
                <a:latin typeface="Times New Roman"/>
                <a:cs typeface="Times New Roman"/>
              </a:rPr>
              <a:t> </a:t>
            </a:r>
            <a:r>
              <a:rPr sz="2475" spc="89" baseline="-35353" dirty="0">
                <a:latin typeface="Symbol"/>
                <a:cs typeface="Symbol"/>
              </a:rPr>
              <a:t></a:t>
            </a:r>
            <a:r>
              <a:rPr sz="2475" spc="-172" baseline="-35353" dirty="0">
                <a:latin typeface="Times New Roman"/>
                <a:cs typeface="Times New Roman"/>
              </a:rPr>
              <a:t> </a:t>
            </a:r>
            <a:r>
              <a:rPr sz="2475" spc="120" baseline="-35353" dirty="0">
                <a:latin typeface="Times New Roman"/>
                <a:cs typeface="Times New Roman"/>
              </a:rPr>
              <a:t>5754</a:t>
            </a:r>
            <a:endParaRPr sz="2475" baseline="-35353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298194" y="426211"/>
            <a:ext cx="118935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i="1" spc="-5" dirty="0">
                <a:latin typeface="Times New Roman"/>
                <a:cs typeface="Times New Roman"/>
              </a:rPr>
              <a:t>Electronic</a:t>
            </a:r>
            <a:r>
              <a:rPr sz="1200" b="1" i="1" spc="-25" dirty="0">
                <a:latin typeface="Times New Roman"/>
                <a:cs typeface="Times New Roman"/>
              </a:rPr>
              <a:t> </a:t>
            </a:r>
            <a:r>
              <a:rPr sz="1200" b="1" i="1" spc="-5" dirty="0">
                <a:latin typeface="Times New Roman"/>
                <a:cs typeface="Times New Roman"/>
              </a:rPr>
              <a:t>Physics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672965" y="426211"/>
            <a:ext cx="159385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i="1" spc="-5" dirty="0">
                <a:latin typeface="Times New Roman"/>
                <a:cs typeface="Times New Roman"/>
              </a:rPr>
              <a:t>Dr. Ghusoon Mohsin</a:t>
            </a:r>
            <a:r>
              <a:rPr sz="1200" b="1" i="1" spc="-25" dirty="0">
                <a:latin typeface="Times New Roman"/>
                <a:cs typeface="Times New Roman"/>
              </a:rPr>
              <a:t> </a:t>
            </a:r>
            <a:r>
              <a:rPr sz="1200" b="1" i="1" dirty="0">
                <a:latin typeface="Times New Roman"/>
                <a:cs typeface="Times New Roman"/>
              </a:rPr>
              <a:t>Ali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125016" y="674369"/>
            <a:ext cx="5315585" cy="0"/>
          </a:xfrm>
          <a:custGeom>
            <a:avLst/>
            <a:gdLst/>
            <a:ahLst/>
            <a:cxnLst/>
            <a:rect l="l" t="t" r="r" b="b"/>
            <a:pathLst>
              <a:path w="5315585">
                <a:moveTo>
                  <a:pt x="0" y="0"/>
                </a:moveTo>
                <a:lnTo>
                  <a:pt x="5315077" y="0"/>
                </a:lnTo>
              </a:path>
            </a:pathLst>
          </a:custGeom>
          <a:ln w="38100">
            <a:solidFill>
              <a:srgbClr val="61232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125016" y="641603"/>
            <a:ext cx="5315585" cy="0"/>
          </a:xfrm>
          <a:custGeom>
            <a:avLst/>
            <a:gdLst/>
            <a:ahLst/>
            <a:cxnLst/>
            <a:rect l="l" t="t" r="r" b="b"/>
            <a:pathLst>
              <a:path w="5315585">
                <a:moveTo>
                  <a:pt x="0" y="0"/>
                </a:moveTo>
                <a:lnTo>
                  <a:pt x="5315077" y="0"/>
                </a:lnTo>
              </a:path>
            </a:pathLst>
          </a:custGeom>
          <a:ln w="9144">
            <a:solidFill>
              <a:srgbClr val="61232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1129080" y="796898"/>
            <a:ext cx="5194300" cy="2786380"/>
          </a:xfrm>
          <a:prstGeom prst="rect">
            <a:avLst/>
          </a:prstGeom>
        </p:spPr>
        <p:txBody>
          <a:bodyPr vert="horz" wrap="square" lIns="0" tIns="1054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830"/>
              </a:spcBef>
            </a:pPr>
            <a:r>
              <a:rPr sz="1400" b="1" i="1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Example</a:t>
            </a:r>
            <a:endParaRPr sz="1400">
              <a:latin typeface="Times New Roman"/>
              <a:cs typeface="Times New Roman"/>
            </a:endParaRPr>
          </a:p>
          <a:p>
            <a:pPr marL="12700" marR="5080">
              <a:lnSpc>
                <a:spcPct val="143600"/>
              </a:lnSpc>
              <a:spcBef>
                <a:spcPts val="5"/>
              </a:spcBef>
              <a:tabLst>
                <a:tab pos="469265" algn="l"/>
              </a:tabLst>
            </a:pPr>
            <a:r>
              <a:rPr sz="1400" dirty="0">
                <a:latin typeface="Times New Roman"/>
                <a:cs typeface="Times New Roman"/>
              </a:rPr>
              <a:t>(a)	</a:t>
            </a:r>
            <a:r>
              <a:rPr sz="1400" spc="-5" dirty="0">
                <a:latin typeface="Times New Roman"/>
                <a:cs typeface="Times New Roman"/>
              </a:rPr>
              <a:t>What </a:t>
            </a:r>
            <a:r>
              <a:rPr sz="1400" dirty="0">
                <a:latin typeface="Times New Roman"/>
                <a:cs typeface="Times New Roman"/>
              </a:rPr>
              <a:t>is </a:t>
            </a:r>
            <a:r>
              <a:rPr sz="1400" spc="-5" dirty="0">
                <a:latin typeface="Times New Roman"/>
                <a:cs typeface="Times New Roman"/>
              </a:rPr>
              <a:t>the minimum speed </a:t>
            </a:r>
            <a:r>
              <a:rPr sz="1400" dirty="0">
                <a:latin typeface="Times New Roman"/>
                <a:cs typeface="Times New Roman"/>
              </a:rPr>
              <a:t>of </a:t>
            </a:r>
            <a:r>
              <a:rPr sz="1400" spc="-10" dirty="0">
                <a:latin typeface="Times New Roman"/>
                <a:cs typeface="Times New Roman"/>
              </a:rPr>
              <a:t>an </a:t>
            </a:r>
            <a:r>
              <a:rPr sz="1400" spc="-5" dirty="0">
                <a:latin typeface="Times New Roman"/>
                <a:cs typeface="Times New Roman"/>
              </a:rPr>
              <a:t>electron </a:t>
            </a:r>
            <a:r>
              <a:rPr sz="1400" dirty="0">
                <a:latin typeface="Times New Roman"/>
                <a:cs typeface="Times New Roman"/>
              </a:rPr>
              <a:t>in </a:t>
            </a:r>
            <a:r>
              <a:rPr sz="1400" spc="-5" dirty="0">
                <a:latin typeface="Times New Roman"/>
                <a:cs typeface="Times New Roman"/>
              </a:rPr>
              <a:t>order that </a:t>
            </a:r>
            <a:r>
              <a:rPr sz="1400" dirty="0">
                <a:latin typeface="Times New Roman"/>
                <a:cs typeface="Times New Roman"/>
              </a:rPr>
              <a:t>a </a:t>
            </a:r>
            <a:r>
              <a:rPr sz="1400" spc="-5" dirty="0">
                <a:latin typeface="Times New Roman"/>
                <a:cs typeface="Times New Roman"/>
              </a:rPr>
              <a:t>collision  between </a:t>
            </a:r>
            <a:r>
              <a:rPr sz="1400" dirty="0">
                <a:latin typeface="Times New Roman"/>
                <a:cs typeface="Times New Roman"/>
              </a:rPr>
              <a:t>it </a:t>
            </a:r>
            <a:r>
              <a:rPr sz="1400" spc="-10" dirty="0">
                <a:latin typeface="Times New Roman"/>
                <a:cs typeface="Times New Roman"/>
              </a:rPr>
              <a:t>and </a:t>
            </a:r>
            <a:r>
              <a:rPr sz="1400" dirty="0">
                <a:latin typeface="Times New Roman"/>
                <a:cs typeface="Times New Roman"/>
              </a:rPr>
              <a:t>a </a:t>
            </a:r>
            <a:r>
              <a:rPr sz="1400" spc="-5" dirty="0">
                <a:latin typeface="Times New Roman"/>
                <a:cs typeface="Times New Roman"/>
              </a:rPr>
              <a:t>neon </a:t>
            </a:r>
            <a:r>
              <a:rPr sz="1400" dirty="0">
                <a:latin typeface="Times New Roman"/>
                <a:cs typeface="Times New Roman"/>
              </a:rPr>
              <a:t>atom </a:t>
            </a:r>
            <a:r>
              <a:rPr sz="1400" spc="-5" dirty="0">
                <a:latin typeface="Times New Roman"/>
                <a:cs typeface="Times New Roman"/>
              </a:rPr>
              <a:t>may </a:t>
            </a:r>
            <a:r>
              <a:rPr sz="1400" dirty="0">
                <a:latin typeface="Times New Roman"/>
                <a:cs typeface="Times New Roman"/>
              </a:rPr>
              <a:t>result in </a:t>
            </a:r>
            <a:r>
              <a:rPr sz="1400" spc="-5" dirty="0">
                <a:latin typeface="Times New Roman"/>
                <a:cs typeface="Times New Roman"/>
              </a:rPr>
              <a:t>ionization </a:t>
            </a:r>
            <a:r>
              <a:rPr sz="1400" dirty="0">
                <a:latin typeface="Times New Roman"/>
                <a:cs typeface="Times New Roman"/>
              </a:rPr>
              <a:t>of </a:t>
            </a:r>
            <a:r>
              <a:rPr sz="1400" spc="-5" dirty="0">
                <a:latin typeface="Times New Roman"/>
                <a:cs typeface="Times New Roman"/>
              </a:rPr>
              <a:t>this </a:t>
            </a:r>
            <a:r>
              <a:rPr sz="1400" spc="-10" dirty="0">
                <a:latin typeface="Times New Roman"/>
                <a:cs typeface="Times New Roman"/>
              </a:rPr>
              <a:t>atom?</a:t>
            </a:r>
            <a:r>
              <a:rPr sz="1400" spc="-2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(b)</a:t>
            </a:r>
            <a:endParaRPr sz="1400">
              <a:latin typeface="Times New Roman"/>
              <a:cs typeface="Times New Roman"/>
            </a:endParaRPr>
          </a:p>
          <a:p>
            <a:pPr marL="12700" marR="486409">
              <a:lnSpc>
                <a:spcPct val="143600"/>
              </a:lnSpc>
              <a:spcBef>
                <a:spcPts val="10"/>
              </a:spcBef>
            </a:pPr>
            <a:r>
              <a:rPr sz="1400" spc="-5" dirty="0">
                <a:latin typeface="Times New Roman"/>
                <a:cs typeface="Times New Roman"/>
              </a:rPr>
              <a:t>What </a:t>
            </a:r>
            <a:r>
              <a:rPr sz="1400" dirty="0">
                <a:latin typeface="Times New Roman"/>
                <a:cs typeface="Times New Roman"/>
              </a:rPr>
              <a:t>is </a:t>
            </a:r>
            <a:r>
              <a:rPr sz="1400" spc="-5" dirty="0">
                <a:latin typeface="Times New Roman"/>
                <a:cs typeface="Times New Roman"/>
              </a:rPr>
              <a:t>the minimum frequency </a:t>
            </a:r>
            <a:r>
              <a:rPr sz="1400" dirty="0">
                <a:latin typeface="Times New Roman"/>
                <a:cs typeface="Times New Roman"/>
              </a:rPr>
              <a:t>that a </a:t>
            </a:r>
            <a:r>
              <a:rPr sz="1400" spc="-5" dirty="0">
                <a:latin typeface="Times New Roman"/>
                <a:cs typeface="Times New Roman"/>
              </a:rPr>
              <a:t>photon can have to cause </a:t>
            </a:r>
            <a:r>
              <a:rPr sz="1400" dirty="0">
                <a:latin typeface="Times New Roman"/>
                <a:cs typeface="Times New Roman"/>
              </a:rPr>
              <a:t>a  </a:t>
            </a:r>
            <a:r>
              <a:rPr sz="1400" spc="-5" dirty="0">
                <a:latin typeface="Times New Roman"/>
                <a:cs typeface="Times New Roman"/>
              </a:rPr>
              <a:t>photoionization </a:t>
            </a:r>
            <a:r>
              <a:rPr sz="1400" dirty="0">
                <a:latin typeface="Times New Roman"/>
                <a:cs typeface="Times New Roman"/>
              </a:rPr>
              <a:t>of </a:t>
            </a:r>
            <a:r>
              <a:rPr sz="1400" spc="-5" dirty="0">
                <a:latin typeface="Times New Roman"/>
                <a:cs typeface="Times New Roman"/>
              </a:rPr>
              <a:t>neon</a:t>
            </a:r>
            <a:r>
              <a:rPr sz="1400" spc="5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atom?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730"/>
              </a:spcBef>
            </a:pPr>
            <a:r>
              <a:rPr sz="1400" spc="-5" dirty="0">
                <a:latin typeface="Times New Roman"/>
                <a:cs typeface="Times New Roman"/>
              </a:rPr>
              <a:t>Note: The </a:t>
            </a:r>
            <a:r>
              <a:rPr sz="1400" i="1" spc="-5" dirty="0">
                <a:latin typeface="Times New Roman"/>
                <a:cs typeface="Times New Roman"/>
              </a:rPr>
              <a:t>ionization potential </a:t>
            </a:r>
            <a:r>
              <a:rPr sz="1400" i="1" dirty="0">
                <a:latin typeface="Times New Roman"/>
                <a:cs typeface="Times New Roman"/>
              </a:rPr>
              <a:t>of </a:t>
            </a:r>
            <a:r>
              <a:rPr sz="1400" i="1" spc="-5" dirty="0">
                <a:latin typeface="Times New Roman"/>
                <a:cs typeface="Times New Roman"/>
              </a:rPr>
              <a:t>neon </a:t>
            </a:r>
            <a:r>
              <a:rPr sz="1400" i="1" dirty="0">
                <a:latin typeface="Times New Roman"/>
                <a:cs typeface="Times New Roman"/>
              </a:rPr>
              <a:t>is</a:t>
            </a:r>
            <a:r>
              <a:rPr sz="1400" i="1" spc="-2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21.5eV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735"/>
              </a:spcBef>
            </a:pPr>
            <a:r>
              <a:rPr sz="1400" i="1" spc="-5" dirty="0">
                <a:latin typeface="Times New Roman"/>
                <a:cs typeface="Times New Roman"/>
              </a:rPr>
              <a:t>Solution</a:t>
            </a:r>
            <a:endParaRPr sz="1400">
              <a:latin typeface="Times New Roman"/>
              <a:cs typeface="Times New Roman"/>
            </a:endParaRPr>
          </a:p>
          <a:p>
            <a:pPr marL="12700" marR="8890">
              <a:lnSpc>
                <a:spcPct val="143700"/>
              </a:lnSpc>
              <a:spcBef>
                <a:spcPts val="10"/>
              </a:spcBef>
              <a:tabLst>
                <a:tab pos="469265" algn="l"/>
              </a:tabLst>
            </a:pPr>
            <a:r>
              <a:rPr sz="1400" i="1" dirty="0">
                <a:latin typeface="Times New Roman"/>
                <a:cs typeface="Times New Roman"/>
              </a:rPr>
              <a:t>(a)	The </a:t>
            </a:r>
            <a:r>
              <a:rPr sz="1400" i="1" spc="-5" dirty="0">
                <a:latin typeface="Times New Roman"/>
                <a:cs typeface="Times New Roman"/>
              </a:rPr>
              <a:t>energy </a:t>
            </a:r>
            <a:r>
              <a:rPr sz="1400" i="1" dirty="0">
                <a:latin typeface="Times New Roman"/>
                <a:cs typeface="Times New Roman"/>
              </a:rPr>
              <a:t>of </a:t>
            </a:r>
            <a:r>
              <a:rPr sz="1400" i="1" spc="-5" dirty="0">
                <a:latin typeface="Times New Roman"/>
                <a:cs typeface="Times New Roman"/>
              </a:rPr>
              <a:t>bombared electron </a:t>
            </a:r>
            <a:r>
              <a:rPr sz="1400" i="1" dirty="0">
                <a:latin typeface="Times New Roman"/>
                <a:cs typeface="Times New Roman"/>
              </a:rPr>
              <a:t>or </a:t>
            </a:r>
            <a:r>
              <a:rPr sz="1400" i="1" spc="-5" dirty="0">
                <a:latin typeface="Times New Roman"/>
                <a:cs typeface="Times New Roman"/>
              </a:rPr>
              <a:t>photon must </a:t>
            </a:r>
            <a:r>
              <a:rPr sz="1400" i="1" dirty="0">
                <a:latin typeface="Times New Roman"/>
                <a:cs typeface="Times New Roman"/>
              </a:rPr>
              <a:t>be </a:t>
            </a:r>
            <a:r>
              <a:rPr sz="1400" i="1" spc="-5" dirty="0">
                <a:latin typeface="Times New Roman"/>
                <a:cs typeface="Times New Roman"/>
              </a:rPr>
              <a:t>at least </a:t>
            </a:r>
            <a:r>
              <a:rPr sz="1400" i="1" spc="-10" dirty="0">
                <a:latin typeface="Times New Roman"/>
                <a:cs typeface="Times New Roman"/>
              </a:rPr>
              <a:t>equal  </a:t>
            </a:r>
            <a:r>
              <a:rPr sz="1400" i="1" dirty="0">
                <a:latin typeface="Times New Roman"/>
                <a:cs typeface="Times New Roman"/>
              </a:rPr>
              <a:t>to </a:t>
            </a:r>
            <a:r>
              <a:rPr sz="1400" i="1" spc="-5" dirty="0">
                <a:latin typeface="Times New Roman"/>
                <a:cs typeface="Times New Roman"/>
              </a:rPr>
              <a:t>ionization</a:t>
            </a:r>
            <a:r>
              <a:rPr sz="1400" i="1" spc="-35" dirty="0">
                <a:latin typeface="Times New Roman"/>
                <a:cs typeface="Times New Roman"/>
              </a:rPr>
              <a:t> </a:t>
            </a:r>
            <a:r>
              <a:rPr sz="1400" i="1" spc="-5" dirty="0">
                <a:latin typeface="Times New Roman"/>
                <a:cs typeface="Times New Roman"/>
              </a:rPr>
              <a:t>potential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129080" y="6437756"/>
            <a:ext cx="234315" cy="2393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dirty="0">
                <a:latin typeface="Times New Roman"/>
                <a:cs typeface="Times New Roman"/>
              </a:rPr>
              <a:t>(</a:t>
            </a:r>
            <a:r>
              <a:rPr sz="1400" spc="5" dirty="0">
                <a:latin typeface="Times New Roman"/>
                <a:cs typeface="Times New Roman"/>
              </a:rPr>
              <a:t>b</a:t>
            </a:r>
            <a:r>
              <a:rPr sz="1400" dirty="0">
                <a:latin typeface="Times New Roman"/>
                <a:cs typeface="Times New Roman"/>
              </a:rPr>
              <a:t>)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284345" y="6846189"/>
            <a:ext cx="154305" cy="2393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dirty="0">
                <a:latin typeface="Times New Roman"/>
                <a:cs typeface="Times New Roman"/>
              </a:rPr>
              <a:t>Å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2019779" y="7102123"/>
            <a:ext cx="543560" cy="0"/>
          </a:xfrm>
          <a:custGeom>
            <a:avLst/>
            <a:gdLst/>
            <a:ahLst/>
            <a:cxnLst/>
            <a:rect l="l" t="t" r="r" b="b"/>
            <a:pathLst>
              <a:path w="543560">
                <a:moveTo>
                  <a:pt x="0" y="0"/>
                </a:moveTo>
                <a:lnTo>
                  <a:pt x="543305" y="0"/>
                </a:lnTo>
              </a:path>
            </a:pathLst>
          </a:custGeom>
          <a:ln w="854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2790720" y="7102123"/>
            <a:ext cx="543560" cy="0"/>
          </a:xfrm>
          <a:custGeom>
            <a:avLst/>
            <a:gdLst/>
            <a:ahLst/>
            <a:cxnLst/>
            <a:rect l="l" t="t" r="r" b="b"/>
            <a:pathLst>
              <a:path w="543560">
                <a:moveTo>
                  <a:pt x="0" y="0"/>
                </a:moveTo>
                <a:lnTo>
                  <a:pt x="543305" y="0"/>
                </a:lnTo>
              </a:path>
            </a:pathLst>
          </a:custGeom>
          <a:ln w="854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1653165" y="6740917"/>
            <a:ext cx="2526665" cy="632460"/>
          </a:xfrm>
          <a:prstGeom prst="rect">
            <a:avLst/>
          </a:prstGeom>
        </p:spPr>
        <p:txBody>
          <a:bodyPr vert="horz" wrap="square" lIns="0" tIns="64769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09"/>
              </a:spcBef>
            </a:pPr>
            <a:r>
              <a:rPr sz="2550" i="1" baseline="-34313" dirty="0">
                <a:latin typeface="Symbol"/>
                <a:cs typeface="Symbol"/>
              </a:rPr>
              <a:t></a:t>
            </a:r>
            <a:r>
              <a:rPr sz="2550" i="1" spc="82" baseline="-34313" dirty="0">
                <a:latin typeface="Times New Roman"/>
                <a:cs typeface="Times New Roman"/>
              </a:rPr>
              <a:t> </a:t>
            </a:r>
            <a:r>
              <a:rPr sz="2475" spc="44" baseline="-35353" dirty="0">
                <a:latin typeface="Symbol"/>
                <a:cs typeface="Symbol"/>
              </a:rPr>
              <a:t></a:t>
            </a:r>
            <a:r>
              <a:rPr sz="2475" spc="-120" baseline="-35353" dirty="0">
                <a:latin typeface="Times New Roman"/>
                <a:cs typeface="Times New Roman"/>
              </a:rPr>
              <a:t> </a:t>
            </a:r>
            <a:r>
              <a:rPr sz="1650" spc="75" dirty="0">
                <a:latin typeface="Times New Roman"/>
                <a:cs typeface="Times New Roman"/>
              </a:rPr>
              <a:t>12400</a:t>
            </a:r>
            <a:r>
              <a:rPr sz="1650" spc="-160" dirty="0">
                <a:latin typeface="Times New Roman"/>
                <a:cs typeface="Times New Roman"/>
              </a:rPr>
              <a:t> </a:t>
            </a:r>
            <a:r>
              <a:rPr sz="2475" spc="44" baseline="-35353" dirty="0">
                <a:latin typeface="Symbol"/>
                <a:cs typeface="Symbol"/>
              </a:rPr>
              <a:t></a:t>
            </a:r>
            <a:r>
              <a:rPr sz="2475" spc="-120" baseline="-35353" dirty="0">
                <a:latin typeface="Times New Roman"/>
                <a:cs typeface="Times New Roman"/>
              </a:rPr>
              <a:t> </a:t>
            </a:r>
            <a:r>
              <a:rPr sz="1650" spc="75" dirty="0">
                <a:latin typeface="Times New Roman"/>
                <a:cs typeface="Times New Roman"/>
              </a:rPr>
              <a:t>12400</a:t>
            </a:r>
            <a:r>
              <a:rPr sz="1650" spc="-155" dirty="0">
                <a:latin typeface="Times New Roman"/>
                <a:cs typeface="Times New Roman"/>
              </a:rPr>
              <a:t> </a:t>
            </a:r>
            <a:r>
              <a:rPr sz="2475" spc="44" baseline="-35353" dirty="0">
                <a:latin typeface="Symbol"/>
                <a:cs typeface="Symbol"/>
              </a:rPr>
              <a:t></a:t>
            </a:r>
            <a:r>
              <a:rPr sz="2475" spc="-135" baseline="-35353" dirty="0">
                <a:latin typeface="Times New Roman"/>
                <a:cs typeface="Times New Roman"/>
              </a:rPr>
              <a:t> </a:t>
            </a:r>
            <a:r>
              <a:rPr sz="2475" spc="67" baseline="-35353" dirty="0">
                <a:latin typeface="Times New Roman"/>
                <a:cs typeface="Times New Roman"/>
              </a:rPr>
              <a:t>576.74</a:t>
            </a:r>
            <a:endParaRPr sz="2475" baseline="-35353">
              <a:latin typeface="Times New Roman"/>
              <a:cs typeface="Times New Roman"/>
            </a:endParaRPr>
          </a:p>
          <a:p>
            <a:pPr marL="571500">
              <a:lnSpc>
                <a:spcPct val="100000"/>
              </a:lnSpc>
              <a:spcBef>
                <a:spcPts val="350"/>
              </a:spcBef>
              <a:tabLst>
                <a:tab pos="1223645" algn="l"/>
              </a:tabLst>
            </a:pPr>
            <a:r>
              <a:rPr sz="1650" i="1" spc="35" dirty="0">
                <a:latin typeface="Times New Roman"/>
                <a:cs typeface="Times New Roman"/>
              </a:rPr>
              <a:t>E	</a:t>
            </a:r>
            <a:r>
              <a:rPr sz="1650" spc="25" dirty="0">
                <a:latin typeface="Times New Roman"/>
                <a:cs typeface="Times New Roman"/>
              </a:rPr>
              <a:t>21.5</a:t>
            </a:r>
            <a:endParaRPr sz="165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2134665" y="7865974"/>
            <a:ext cx="144780" cy="0"/>
          </a:xfrm>
          <a:custGeom>
            <a:avLst/>
            <a:gdLst/>
            <a:ahLst/>
            <a:cxnLst/>
            <a:rect l="l" t="t" r="r" b="b"/>
            <a:pathLst>
              <a:path w="144780">
                <a:moveTo>
                  <a:pt x="0" y="0"/>
                </a:moveTo>
                <a:lnTo>
                  <a:pt x="144494" y="0"/>
                </a:lnTo>
              </a:path>
            </a:pathLst>
          </a:custGeom>
          <a:ln w="814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2499854" y="7865974"/>
            <a:ext cx="1103630" cy="0"/>
          </a:xfrm>
          <a:custGeom>
            <a:avLst/>
            <a:gdLst/>
            <a:ahLst/>
            <a:cxnLst/>
            <a:rect l="l" t="t" r="r" b="b"/>
            <a:pathLst>
              <a:path w="1103629">
                <a:moveTo>
                  <a:pt x="0" y="0"/>
                </a:moveTo>
                <a:lnTo>
                  <a:pt x="1103488" y="0"/>
                </a:lnTo>
              </a:path>
            </a:pathLst>
          </a:custGeom>
          <a:ln w="814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 txBox="1"/>
          <p:nvPr/>
        </p:nvSpPr>
        <p:spPr>
          <a:xfrm>
            <a:off x="4399238" y="7697026"/>
            <a:ext cx="146685" cy="16573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900" spc="20" dirty="0">
                <a:latin typeface="Times New Roman"/>
                <a:cs typeface="Times New Roman"/>
              </a:rPr>
              <a:t>15</a:t>
            </a:r>
            <a:endParaRPr sz="90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3408452" y="7850992"/>
            <a:ext cx="182245" cy="16573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900" spc="-25" dirty="0">
                <a:latin typeface="Times New Roman"/>
                <a:cs typeface="Times New Roman"/>
              </a:rPr>
              <a:t>-</a:t>
            </a:r>
            <a:r>
              <a:rPr sz="900" spc="20" dirty="0">
                <a:latin typeface="Times New Roman"/>
                <a:cs typeface="Times New Roman"/>
              </a:rPr>
              <a:t>10</a:t>
            </a:r>
            <a:endParaRPr sz="900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2148038" y="7579035"/>
            <a:ext cx="1160780" cy="26606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  <a:tabLst>
                <a:tab pos="640715" algn="l"/>
              </a:tabLst>
            </a:pPr>
            <a:r>
              <a:rPr sz="1550" i="1" spc="20" dirty="0">
                <a:latin typeface="Times New Roman"/>
                <a:cs typeface="Times New Roman"/>
              </a:rPr>
              <a:t>c	</a:t>
            </a:r>
            <a:r>
              <a:rPr sz="1550" spc="25" dirty="0">
                <a:latin typeface="Times New Roman"/>
                <a:cs typeface="Times New Roman"/>
              </a:rPr>
              <a:t>3</a:t>
            </a:r>
            <a:r>
              <a:rPr sz="1550" spc="-295" dirty="0">
                <a:latin typeface="Times New Roman"/>
                <a:cs typeface="Times New Roman"/>
              </a:rPr>
              <a:t> </a:t>
            </a:r>
            <a:r>
              <a:rPr sz="1550" spc="45" dirty="0">
                <a:latin typeface="Symbol"/>
                <a:cs typeface="Symbol"/>
              </a:rPr>
              <a:t></a:t>
            </a:r>
            <a:r>
              <a:rPr sz="1550" spc="45" dirty="0">
                <a:latin typeface="Times New Roman"/>
                <a:cs typeface="Times New Roman"/>
              </a:rPr>
              <a:t>10</a:t>
            </a:r>
            <a:r>
              <a:rPr sz="1350" spc="67" baseline="43209" dirty="0">
                <a:latin typeface="Times New Roman"/>
                <a:cs typeface="Times New Roman"/>
              </a:rPr>
              <a:t>8</a:t>
            </a:r>
            <a:endParaRPr sz="1350" baseline="43209">
              <a:latin typeface="Times New Roman"/>
              <a:cs typeface="Times New Roman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1806856" y="7702940"/>
            <a:ext cx="2987040" cy="26606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  <a:tabLst>
                <a:tab pos="528320" algn="l"/>
                <a:tab pos="1852295" algn="l"/>
                <a:tab pos="2751455" algn="l"/>
              </a:tabLst>
            </a:pPr>
            <a:r>
              <a:rPr sz="1550" i="1" spc="15" dirty="0">
                <a:latin typeface="Times New Roman"/>
                <a:cs typeface="Times New Roman"/>
              </a:rPr>
              <a:t>f </a:t>
            </a:r>
            <a:r>
              <a:rPr sz="1550" i="1" spc="-35" dirty="0">
                <a:latin typeface="Times New Roman"/>
                <a:cs typeface="Times New Roman"/>
              </a:rPr>
              <a:t> </a:t>
            </a:r>
            <a:r>
              <a:rPr sz="1550" spc="25" dirty="0">
                <a:latin typeface="Symbol"/>
                <a:cs typeface="Symbol"/>
              </a:rPr>
              <a:t></a:t>
            </a:r>
            <a:r>
              <a:rPr sz="1550" dirty="0">
                <a:latin typeface="Times New Roman"/>
                <a:cs typeface="Times New Roman"/>
              </a:rPr>
              <a:t>	</a:t>
            </a:r>
            <a:r>
              <a:rPr sz="1550" spc="25" dirty="0">
                <a:latin typeface="Symbol"/>
                <a:cs typeface="Symbol"/>
              </a:rPr>
              <a:t></a:t>
            </a:r>
            <a:r>
              <a:rPr sz="1550" dirty="0">
                <a:latin typeface="Times New Roman"/>
                <a:cs typeface="Times New Roman"/>
              </a:rPr>
              <a:t>	</a:t>
            </a:r>
            <a:r>
              <a:rPr sz="1550" spc="25" dirty="0">
                <a:latin typeface="Symbol"/>
                <a:cs typeface="Symbol"/>
              </a:rPr>
              <a:t></a:t>
            </a:r>
            <a:r>
              <a:rPr sz="1550" spc="-55" dirty="0">
                <a:latin typeface="Times New Roman"/>
                <a:cs typeface="Times New Roman"/>
              </a:rPr>
              <a:t> </a:t>
            </a:r>
            <a:r>
              <a:rPr sz="1550" spc="20" dirty="0">
                <a:latin typeface="Times New Roman"/>
                <a:cs typeface="Times New Roman"/>
              </a:rPr>
              <a:t>5.2</a:t>
            </a:r>
            <a:r>
              <a:rPr sz="1550" spc="-195" dirty="0">
                <a:latin typeface="Times New Roman"/>
                <a:cs typeface="Times New Roman"/>
              </a:rPr>
              <a:t> </a:t>
            </a:r>
            <a:r>
              <a:rPr sz="1550" spc="114" dirty="0">
                <a:latin typeface="Symbol"/>
                <a:cs typeface="Symbol"/>
              </a:rPr>
              <a:t></a:t>
            </a:r>
            <a:r>
              <a:rPr sz="1550" spc="75" dirty="0">
                <a:latin typeface="Times New Roman"/>
                <a:cs typeface="Times New Roman"/>
              </a:rPr>
              <a:t>1</a:t>
            </a:r>
            <a:r>
              <a:rPr sz="1550" spc="25" dirty="0">
                <a:latin typeface="Times New Roman"/>
                <a:cs typeface="Times New Roman"/>
              </a:rPr>
              <a:t>0</a:t>
            </a:r>
            <a:r>
              <a:rPr sz="1550" dirty="0">
                <a:latin typeface="Times New Roman"/>
                <a:cs typeface="Times New Roman"/>
              </a:rPr>
              <a:t>	</a:t>
            </a:r>
            <a:r>
              <a:rPr sz="1550" i="1" spc="5" dirty="0">
                <a:latin typeface="Times New Roman"/>
                <a:cs typeface="Times New Roman"/>
              </a:rPr>
              <a:t>Hz</a:t>
            </a:r>
            <a:endParaRPr sz="1550">
              <a:latin typeface="Times New Roman"/>
              <a:cs typeface="Times New Roman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2132730" y="7846117"/>
            <a:ext cx="1311910" cy="279400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  <a:tabLst>
                <a:tab pos="374015" algn="l"/>
              </a:tabLst>
            </a:pPr>
            <a:r>
              <a:rPr sz="1650" i="1" spc="-30" dirty="0">
                <a:latin typeface="Symbol"/>
                <a:cs typeface="Symbol"/>
              </a:rPr>
              <a:t></a:t>
            </a:r>
            <a:r>
              <a:rPr sz="1650" spc="-30" dirty="0">
                <a:latin typeface="Times New Roman"/>
                <a:cs typeface="Times New Roman"/>
              </a:rPr>
              <a:t>	</a:t>
            </a:r>
            <a:r>
              <a:rPr sz="1550" spc="20" dirty="0">
                <a:latin typeface="Times New Roman"/>
                <a:cs typeface="Times New Roman"/>
              </a:rPr>
              <a:t>5</a:t>
            </a:r>
            <a:r>
              <a:rPr sz="1550" spc="75" dirty="0">
                <a:latin typeface="Times New Roman"/>
                <a:cs typeface="Times New Roman"/>
              </a:rPr>
              <a:t>7</a:t>
            </a:r>
            <a:r>
              <a:rPr sz="1550" spc="-35" dirty="0">
                <a:latin typeface="Times New Roman"/>
                <a:cs typeface="Times New Roman"/>
              </a:rPr>
              <a:t>6</a:t>
            </a:r>
            <a:r>
              <a:rPr sz="1550" spc="5" dirty="0">
                <a:latin typeface="Times New Roman"/>
                <a:cs typeface="Times New Roman"/>
              </a:rPr>
              <a:t>.</a:t>
            </a:r>
            <a:r>
              <a:rPr sz="1550" spc="75" dirty="0">
                <a:latin typeface="Times New Roman"/>
                <a:cs typeface="Times New Roman"/>
              </a:rPr>
              <a:t>7</a:t>
            </a:r>
            <a:r>
              <a:rPr sz="1550" spc="165" dirty="0">
                <a:latin typeface="Times New Roman"/>
                <a:cs typeface="Times New Roman"/>
              </a:rPr>
              <a:t>4</a:t>
            </a:r>
            <a:r>
              <a:rPr sz="1550" spc="114" dirty="0">
                <a:latin typeface="Symbol"/>
                <a:cs typeface="Symbol"/>
              </a:rPr>
              <a:t></a:t>
            </a:r>
            <a:r>
              <a:rPr sz="1550" spc="75" dirty="0">
                <a:latin typeface="Times New Roman"/>
                <a:cs typeface="Times New Roman"/>
              </a:rPr>
              <a:t>10</a:t>
            </a:r>
            <a:endParaRPr sz="1550">
              <a:latin typeface="Times New Roman"/>
              <a:cs typeface="Times New Roman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1129080" y="8390573"/>
            <a:ext cx="5300980" cy="1347470"/>
          </a:xfrm>
          <a:prstGeom prst="rect">
            <a:avLst/>
          </a:prstGeom>
        </p:spPr>
        <p:txBody>
          <a:bodyPr vert="horz" wrap="square" lIns="0" tIns="5588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440"/>
              </a:spcBef>
            </a:pPr>
            <a:r>
              <a:rPr sz="1600" b="0" i="1" spc="-15" dirty="0">
                <a:latin typeface="Calibri Light"/>
                <a:cs typeface="Calibri Light"/>
              </a:rPr>
              <a:t>Collisions </a:t>
            </a:r>
            <a:r>
              <a:rPr sz="1600" b="0" i="1" spc="-20" dirty="0">
                <a:latin typeface="Calibri Light"/>
                <a:cs typeface="Calibri Light"/>
              </a:rPr>
              <a:t>of Photon </a:t>
            </a:r>
            <a:r>
              <a:rPr sz="1600" b="0" i="1" spc="-15" dirty="0">
                <a:latin typeface="Calibri Light"/>
                <a:cs typeface="Calibri Light"/>
              </a:rPr>
              <a:t>with</a:t>
            </a:r>
            <a:r>
              <a:rPr sz="1600" b="0" i="1" spc="15" dirty="0">
                <a:latin typeface="Calibri Light"/>
                <a:cs typeface="Calibri Light"/>
              </a:rPr>
              <a:t> </a:t>
            </a:r>
            <a:r>
              <a:rPr sz="1600" b="0" i="1" spc="-20" dirty="0">
                <a:latin typeface="Calibri Light"/>
                <a:cs typeface="Calibri Light"/>
              </a:rPr>
              <a:t>Atoms</a:t>
            </a:r>
            <a:r>
              <a:rPr sz="1600" b="0" i="1" dirty="0">
                <a:latin typeface="Calibri Light"/>
                <a:cs typeface="Calibri Light"/>
              </a:rPr>
              <a:t> </a:t>
            </a:r>
            <a:endParaRPr sz="1600">
              <a:latin typeface="Calibri Light"/>
              <a:cs typeface="Calibri Light"/>
            </a:endParaRPr>
          </a:p>
          <a:p>
            <a:pPr marL="12700">
              <a:lnSpc>
                <a:spcPct val="100000"/>
              </a:lnSpc>
              <a:spcBef>
                <a:spcPts val="310"/>
              </a:spcBef>
            </a:pPr>
            <a:r>
              <a:rPr sz="1400" spc="-5" dirty="0">
                <a:latin typeface="Times New Roman"/>
                <a:cs typeface="Times New Roman"/>
              </a:rPr>
              <a:t>An Atom </a:t>
            </a:r>
            <a:r>
              <a:rPr sz="1400" dirty="0">
                <a:latin typeface="Times New Roman"/>
                <a:cs typeface="Times New Roman"/>
              </a:rPr>
              <a:t>may absorb a </a:t>
            </a:r>
            <a:r>
              <a:rPr sz="1400" spc="-5" dirty="0">
                <a:latin typeface="Times New Roman"/>
                <a:cs typeface="Times New Roman"/>
              </a:rPr>
              <a:t>photon </a:t>
            </a:r>
            <a:r>
              <a:rPr sz="1400" dirty="0">
                <a:latin typeface="Times New Roman"/>
                <a:cs typeface="Times New Roman"/>
              </a:rPr>
              <a:t>of </a:t>
            </a:r>
            <a:r>
              <a:rPr sz="1400" spc="-5" dirty="0">
                <a:latin typeface="Times New Roman"/>
                <a:cs typeface="Times New Roman"/>
              </a:rPr>
              <a:t>frequency </a:t>
            </a:r>
            <a:r>
              <a:rPr sz="1400" i="1" spc="5" dirty="0">
                <a:latin typeface="Times New Roman"/>
                <a:cs typeface="Times New Roman"/>
              </a:rPr>
              <a:t>f</a:t>
            </a:r>
            <a:r>
              <a:rPr sz="1400" i="1" u="heavy" spc="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and </a:t>
            </a:r>
            <a:r>
              <a:rPr sz="1400" spc="-5" dirty="0">
                <a:latin typeface="Times New Roman"/>
                <a:cs typeface="Times New Roman"/>
              </a:rPr>
              <a:t>thereby move </a:t>
            </a:r>
            <a:r>
              <a:rPr sz="1400" dirty="0">
                <a:latin typeface="Times New Roman"/>
                <a:cs typeface="Times New Roman"/>
              </a:rPr>
              <a:t>from</a:t>
            </a:r>
            <a:r>
              <a:rPr sz="1400" spc="10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the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745"/>
              </a:spcBef>
            </a:pPr>
            <a:r>
              <a:rPr sz="1400" spc="-5" dirty="0">
                <a:latin typeface="Times New Roman"/>
                <a:cs typeface="Times New Roman"/>
              </a:rPr>
              <a:t>level </a:t>
            </a:r>
            <a:r>
              <a:rPr sz="1400" dirty="0">
                <a:latin typeface="Times New Roman"/>
                <a:cs typeface="Times New Roman"/>
              </a:rPr>
              <a:t>of </a:t>
            </a:r>
            <a:r>
              <a:rPr sz="1400" spc="-5" dirty="0">
                <a:latin typeface="Times New Roman"/>
                <a:cs typeface="Times New Roman"/>
              </a:rPr>
              <a:t>energy </a:t>
            </a:r>
            <a:r>
              <a:rPr sz="1400" dirty="0">
                <a:latin typeface="Times New Roman"/>
                <a:cs typeface="Times New Roman"/>
              </a:rPr>
              <a:t>E</a:t>
            </a:r>
            <a:r>
              <a:rPr sz="1350" baseline="-9259" dirty="0">
                <a:latin typeface="Times New Roman"/>
                <a:cs typeface="Times New Roman"/>
              </a:rPr>
              <a:t>1 </a:t>
            </a:r>
            <a:r>
              <a:rPr sz="1400" dirty="0">
                <a:latin typeface="Times New Roman"/>
                <a:cs typeface="Times New Roman"/>
              </a:rPr>
              <a:t>to </a:t>
            </a:r>
            <a:r>
              <a:rPr sz="1400" spc="-5" dirty="0">
                <a:latin typeface="Times New Roman"/>
                <a:cs typeface="Times New Roman"/>
              </a:rPr>
              <a:t>E</a:t>
            </a:r>
            <a:r>
              <a:rPr sz="1350" spc="-7" baseline="-9259" dirty="0">
                <a:latin typeface="Times New Roman"/>
                <a:cs typeface="Times New Roman"/>
              </a:rPr>
              <a:t>2</a:t>
            </a:r>
            <a:r>
              <a:rPr sz="1350" baseline="-9259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where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500">
              <a:latin typeface="Times New Roman"/>
              <a:cs typeface="Times New Roman"/>
            </a:endParaRPr>
          </a:p>
          <a:p>
            <a:pPr marR="38735" algn="ctr">
              <a:lnSpc>
                <a:spcPct val="100000"/>
              </a:lnSpc>
            </a:pPr>
            <a:r>
              <a:rPr sz="1650" i="1" spc="40" dirty="0">
                <a:latin typeface="Times New Roman"/>
                <a:cs typeface="Times New Roman"/>
              </a:rPr>
              <a:t>E</a:t>
            </a:r>
            <a:r>
              <a:rPr sz="1425" spc="60" baseline="-23391" dirty="0">
                <a:latin typeface="Times New Roman"/>
                <a:cs typeface="Times New Roman"/>
              </a:rPr>
              <a:t>2  </a:t>
            </a:r>
            <a:r>
              <a:rPr sz="1650" spc="75" dirty="0">
                <a:latin typeface="Symbol"/>
                <a:cs typeface="Symbol"/>
              </a:rPr>
              <a:t></a:t>
            </a:r>
            <a:r>
              <a:rPr sz="1650" spc="75" dirty="0">
                <a:latin typeface="Times New Roman"/>
                <a:cs typeface="Times New Roman"/>
              </a:rPr>
              <a:t> </a:t>
            </a:r>
            <a:r>
              <a:rPr sz="1650" i="1" spc="-15" dirty="0">
                <a:latin typeface="Times New Roman"/>
                <a:cs typeface="Times New Roman"/>
              </a:rPr>
              <a:t>E</a:t>
            </a:r>
            <a:r>
              <a:rPr sz="1425" spc="-22" baseline="-23391" dirty="0">
                <a:latin typeface="Times New Roman"/>
                <a:cs typeface="Times New Roman"/>
              </a:rPr>
              <a:t>1 </a:t>
            </a:r>
            <a:r>
              <a:rPr sz="1650" spc="75" dirty="0">
                <a:latin typeface="Symbol"/>
                <a:cs typeface="Symbol"/>
              </a:rPr>
              <a:t></a:t>
            </a:r>
            <a:r>
              <a:rPr sz="1650" spc="-110" dirty="0">
                <a:latin typeface="Times New Roman"/>
                <a:cs typeface="Times New Roman"/>
              </a:rPr>
              <a:t> </a:t>
            </a:r>
            <a:r>
              <a:rPr sz="1650" i="1" spc="70" dirty="0">
                <a:latin typeface="Times New Roman"/>
                <a:cs typeface="Times New Roman"/>
              </a:rPr>
              <a:t>hf</a:t>
            </a:r>
            <a:endParaRPr sz="1650">
              <a:latin typeface="Times New Roman"/>
              <a:cs typeface="Times New Roman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1860207" y="4349126"/>
            <a:ext cx="370840" cy="0"/>
          </a:xfrm>
          <a:custGeom>
            <a:avLst/>
            <a:gdLst/>
            <a:ahLst/>
            <a:cxnLst/>
            <a:rect l="l" t="t" r="r" b="b"/>
            <a:pathLst>
              <a:path w="370839">
                <a:moveTo>
                  <a:pt x="0" y="0"/>
                </a:moveTo>
                <a:lnTo>
                  <a:pt x="370256" y="0"/>
                </a:lnTo>
              </a:path>
            </a:pathLst>
          </a:custGeom>
          <a:ln w="851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 txBox="1"/>
          <p:nvPr/>
        </p:nvSpPr>
        <p:spPr>
          <a:xfrm>
            <a:off x="1939738" y="4344898"/>
            <a:ext cx="134620" cy="2768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650" spc="30" dirty="0">
                <a:latin typeface="Times New Roman"/>
                <a:cs typeface="Times New Roman"/>
              </a:rPr>
              <a:t>2</a:t>
            </a:r>
            <a:endParaRPr sz="1650">
              <a:latin typeface="Times New Roman"/>
              <a:cs typeface="Times New Roman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1862152" y="4045351"/>
            <a:ext cx="351790" cy="2768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650" i="1" spc="30" dirty="0">
                <a:latin typeface="Times New Roman"/>
                <a:cs typeface="Times New Roman"/>
              </a:rPr>
              <a:t>m</a:t>
            </a:r>
            <a:r>
              <a:rPr sz="1650" i="1" spc="105" dirty="0">
                <a:latin typeface="Times New Roman"/>
                <a:cs typeface="Times New Roman"/>
              </a:rPr>
              <a:t>v</a:t>
            </a:r>
            <a:r>
              <a:rPr sz="1425" spc="37" baseline="43859" dirty="0">
                <a:latin typeface="Times New Roman"/>
                <a:cs typeface="Times New Roman"/>
              </a:rPr>
              <a:t>2</a:t>
            </a:r>
            <a:endParaRPr sz="1425" baseline="43859">
              <a:latin typeface="Times New Roman"/>
              <a:cs typeface="Times New Roman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1515833" y="4360381"/>
            <a:ext cx="81915" cy="17208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950" i="1" spc="20" dirty="0">
                <a:latin typeface="Times New Roman"/>
                <a:cs typeface="Times New Roman"/>
              </a:rPr>
              <a:t>k</a:t>
            </a:r>
            <a:endParaRPr sz="950">
              <a:latin typeface="Times New Roman"/>
              <a:cs typeface="Times New Roman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1383251" y="4179196"/>
            <a:ext cx="425450" cy="2768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92735" algn="l"/>
              </a:tabLst>
            </a:pPr>
            <a:r>
              <a:rPr sz="1650" i="1" spc="40" dirty="0">
                <a:latin typeface="Times New Roman"/>
                <a:cs typeface="Times New Roman"/>
              </a:rPr>
              <a:t>E	</a:t>
            </a:r>
            <a:r>
              <a:rPr sz="1650" spc="35" dirty="0">
                <a:latin typeface="Symbol"/>
                <a:cs typeface="Symbol"/>
              </a:rPr>
              <a:t></a:t>
            </a:r>
            <a:endParaRPr sz="1650">
              <a:latin typeface="Symbol"/>
              <a:cs typeface="Symbol"/>
            </a:endParaRPr>
          </a:p>
        </p:txBody>
      </p:sp>
      <p:sp>
        <p:nvSpPr>
          <p:cNvPr id="25" name="object 25"/>
          <p:cNvSpPr/>
          <p:nvPr/>
        </p:nvSpPr>
        <p:spPr>
          <a:xfrm>
            <a:off x="1392529" y="5104776"/>
            <a:ext cx="370840" cy="0"/>
          </a:xfrm>
          <a:custGeom>
            <a:avLst/>
            <a:gdLst/>
            <a:ahLst/>
            <a:cxnLst/>
            <a:rect l="l" t="t" r="r" b="b"/>
            <a:pathLst>
              <a:path w="370839">
                <a:moveTo>
                  <a:pt x="0" y="0"/>
                </a:moveTo>
                <a:lnTo>
                  <a:pt x="370659" y="0"/>
                </a:lnTo>
              </a:path>
            </a:pathLst>
          </a:custGeom>
          <a:ln w="851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 txBox="1"/>
          <p:nvPr/>
        </p:nvSpPr>
        <p:spPr>
          <a:xfrm>
            <a:off x="1473270" y="5100125"/>
            <a:ext cx="135255" cy="2768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650" spc="35" dirty="0">
                <a:latin typeface="Times New Roman"/>
                <a:cs typeface="Times New Roman"/>
              </a:rPr>
              <a:t>2</a:t>
            </a:r>
            <a:endParaRPr sz="1650">
              <a:latin typeface="Times New Roman"/>
              <a:cs typeface="Times New Roman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3368893" y="4928660"/>
            <a:ext cx="220979" cy="17208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950" spc="-5" dirty="0">
                <a:latin typeface="Symbol"/>
                <a:cs typeface="Symbol"/>
              </a:rPr>
              <a:t></a:t>
            </a:r>
            <a:r>
              <a:rPr sz="950" spc="30" dirty="0">
                <a:latin typeface="Times New Roman"/>
                <a:cs typeface="Times New Roman"/>
              </a:rPr>
              <a:t>19</a:t>
            </a:r>
            <a:endParaRPr sz="950">
              <a:latin typeface="Times New Roman"/>
              <a:cs typeface="Times New Roman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1974294" y="4934846"/>
            <a:ext cx="1744980" cy="2768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634489" algn="l"/>
              </a:tabLst>
            </a:pPr>
            <a:r>
              <a:rPr sz="1650" spc="90" dirty="0">
                <a:latin typeface="Times New Roman"/>
                <a:cs typeface="Times New Roman"/>
              </a:rPr>
              <a:t>2</a:t>
            </a:r>
            <a:r>
              <a:rPr sz="1650" spc="-35" dirty="0">
                <a:latin typeface="Times New Roman"/>
                <a:cs typeface="Times New Roman"/>
              </a:rPr>
              <a:t>1</a:t>
            </a:r>
            <a:r>
              <a:rPr sz="1650" spc="10" dirty="0">
                <a:latin typeface="Times New Roman"/>
                <a:cs typeface="Times New Roman"/>
              </a:rPr>
              <a:t>.</a:t>
            </a:r>
            <a:r>
              <a:rPr sz="1650" spc="35" dirty="0">
                <a:latin typeface="Times New Roman"/>
                <a:cs typeface="Times New Roman"/>
              </a:rPr>
              <a:t>5</a:t>
            </a:r>
            <a:r>
              <a:rPr sz="1650" spc="-260" dirty="0">
                <a:latin typeface="Times New Roman"/>
                <a:cs typeface="Times New Roman"/>
              </a:rPr>
              <a:t> </a:t>
            </a:r>
            <a:r>
              <a:rPr sz="1650" spc="105" dirty="0">
                <a:latin typeface="Symbol"/>
                <a:cs typeface="Symbol"/>
              </a:rPr>
              <a:t></a:t>
            </a:r>
            <a:r>
              <a:rPr sz="1650" spc="20" dirty="0">
                <a:latin typeface="Times New Roman"/>
                <a:cs typeface="Times New Roman"/>
              </a:rPr>
              <a:t>1.</a:t>
            </a:r>
            <a:r>
              <a:rPr sz="1650" spc="90" dirty="0">
                <a:latin typeface="Times New Roman"/>
                <a:cs typeface="Times New Roman"/>
              </a:rPr>
              <a:t>602</a:t>
            </a:r>
            <a:r>
              <a:rPr sz="1650" spc="105" dirty="0">
                <a:latin typeface="Symbol"/>
                <a:cs typeface="Symbol"/>
              </a:rPr>
              <a:t></a:t>
            </a:r>
            <a:r>
              <a:rPr sz="1650" spc="90" dirty="0">
                <a:latin typeface="Times New Roman"/>
                <a:cs typeface="Times New Roman"/>
              </a:rPr>
              <a:t>1</a:t>
            </a:r>
            <a:r>
              <a:rPr sz="1650" spc="35" dirty="0">
                <a:latin typeface="Times New Roman"/>
                <a:cs typeface="Times New Roman"/>
              </a:rPr>
              <a:t>0</a:t>
            </a:r>
            <a:r>
              <a:rPr sz="1650" dirty="0">
                <a:latin typeface="Times New Roman"/>
                <a:cs typeface="Times New Roman"/>
              </a:rPr>
              <a:t>	</a:t>
            </a:r>
            <a:r>
              <a:rPr sz="1650" i="1" spc="30" dirty="0">
                <a:latin typeface="Times New Roman"/>
                <a:cs typeface="Times New Roman"/>
              </a:rPr>
              <a:t>J</a:t>
            </a:r>
            <a:endParaRPr sz="1650">
              <a:latin typeface="Times New Roman"/>
              <a:cs typeface="Times New Roman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1394957" y="4801433"/>
            <a:ext cx="556895" cy="2768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650" i="1" spc="55" dirty="0">
                <a:latin typeface="Times New Roman"/>
                <a:cs typeface="Times New Roman"/>
              </a:rPr>
              <a:t>mv</a:t>
            </a:r>
            <a:r>
              <a:rPr sz="1425" spc="82" baseline="43859" dirty="0">
                <a:latin typeface="Times New Roman"/>
                <a:cs typeface="Times New Roman"/>
              </a:rPr>
              <a:t>2</a:t>
            </a:r>
            <a:r>
              <a:rPr sz="1425" spc="509" baseline="43859" dirty="0">
                <a:latin typeface="Times New Roman"/>
                <a:cs typeface="Times New Roman"/>
              </a:rPr>
              <a:t> </a:t>
            </a:r>
            <a:r>
              <a:rPr sz="2475" spc="60" baseline="-35353" dirty="0">
                <a:latin typeface="Symbol"/>
                <a:cs typeface="Symbol"/>
              </a:rPr>
              <a:t></a:t>
            </a:r>
            <a:endParaRPr sz="2475" baseline="-35353">
              <a:latin typeface="Symbol"/>
              <a:cs typeface="Symbol"/>
            </a:endParaRPr>
          </a:p>
        </p:txBody>
      </p:sp>
      <p:sp>
        <p:nvSpPr>
          <p:cNvPr id="30" name="object 30"/>
          <p:cNvSpPr/>
          <p:nvPr/>
        </p:nvSpPr>
        <p:spPr>
          <a:xfrm>
            <a:off x="1853269" y="6074248"/>
            <a:ext cx="2065020" cy="0"/>
          </a:xfrm>
          <a:custGeom>
            <a:avLst/>
            <a:gdLst/>
            <a:ahLst/>
            <a:cxnLst/>
            <a:rect l="l" t="t" r="r" b="b"/>
            <a:pathLst>
              <a:path w="2065020">
                <a:moveTo>
                  <a:pt x="0" y="0"/>
                </a:moveTo>
                <a:lnTo>
                  <a:pt x="2064459" y="0"/>
                </a:lnTo>
              </a:path>
            </a:pathLst>
          </a:custGeom>
          <a:ln w="839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1710500" y="6100651"/>
            <a:ext cx="27940" cy="15875"/>
          </a:xfrm>
          <a:custGeom>
            <a:avLst/>
            <a:gdLst/>
            <a:ahLst/>
            <a:cxnLst/>
            <a:rect l="l" t="t" r="r" b="b"/>
            <a:pathLst>
              <a:path w="27939" h="15875">
                <a:moveTo>
                  <a:pt x="0" y="15504"/>
                </a:moveTo>
                <a:lnTo>
                  <a:pt x="27570" y="0"/>
                </a:lnTo>
              </a:path>
            </a:pathLst>
          </a:custGeom>
          <a:ln w="851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1738071" y="6104830"/>
            <a:ext cx="40640" cy="203200"/>
          </a:xfrm>
          <a:custGeom>
            <a:avLst/>
            <a:gdLst/>
            <a:ahLst/>
            <a:cxnLst/>
            <a:rect l="l" t="t" r="r" b="b"/>
            <a:pathLst>
              <a:path w="40639" h="203200">
                <a:moveTo>
                  <a:pt x="0" y="0"/>
                </a:moveTo>
                <a:lnTo>
                  <a:pt x="40471" y="202789"/>
                </a:lnTo>
              </a:path>
            </a:pathLst>
          </a:custGeom>
          <a:ln w="1819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1782987" y="5762112"/>
            <a:ext cx="53975" cy="546100"/>
          </a:xfrm>
          <a:custGeom>
            <a:avLst/>
            <a:gdLst/>
            <a:ahLst/>
            <a:cxnLst/>
            <a:rect l="l" t="t" r="r" b="b"/>
            <a:pathLst>
              <a:path w="53975" h="546100">
                <a:moveTo>
                  <a:pt x="0" y="545507"/>
                </a:moveTo>
                <a:lnTo>
                  <a:pt x="53371" y="0"/>
                </a:lnTo>
              </a:path>
            </a:pathLst>
          </a:custGeom>
          <a:ln w="889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1836358" y="5762112"/>
            <a:ext cx="2099945" cy="0"/>
          </a:xfrm>
          <a:custGeom>
            <a:avLst/>
            <a:gdLst/>
            <a:ahLst/>
            <a:cxnLst/>
            <a:rect l="l" t="t" r="r" b="b"/>
            <a:pathLst>
              <a:path w="2099945">
                <a:moveTo>
                  <a:pt x="0" y="0"/>
                </a:moveTo>
                <a:lnTo>
                  <a:pt x="2099618" y="0"/>
                </a:lnTo>
              </a:path>
            </a:pathLst>
          </a:custGeom>
          <a:ln w="839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 txBox="1"/>
          <p:nvPr/>
        </p:nvSpPr>
        <p:spPr>
          <a:xfrm>
            <a:off x="4903437" y="5895379"/>
            <a:ext cx="91440" cy="17462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950" spc="40" dirty="0">
                <a:latin typeface="Times New Roman"/>
                <a:cs typeface="Times New Roman"/>
              </a:rPr>
              <a:t>6</a:t>
            </a:r>
            <a:endParaRPr sz="950">
              <a:latin typeface="Times New Roman"/>
              <a:cs typeface="Times New Roman"/>
            </a:endParaRPr>
          </a:p>
        </p:txBody>
      </p:sp>
      <p:sp>
        <p:nvSpPr>
          <p:cNvPr id="39" name="object 39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410"/>
              </a:lnSpc>
            </a:pPr>
            <a:r>
              <a:rPr dirty="0"/>
              <a:t>13</a:t>
            </a:r>
          </a:p>
        </p:txBody>
      </p:sp>
      <p:sp>
        <p:nvSpPr>
          <p:cNvPr id="36" name="object 36"/>
          <p:cNvSpPr txBox="1"/>
          <p:nvPr/>
        </p:nvSpPr>
        <p:spPr>
          <a:xfrm>
            <a:off x="3979286" y="5901898"/>
            <a:ext cx="1472565" cy="28130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650" spc="65" dirty="0">
                <a:latin typeface="Symbol"/>
                <a:cs typeface="Symbol"/>
              </a:rPr>
              <a:t></a:t>
            </a:r>
            <a:r>
              <a:rPr sz="1650" spc="65" dirty="0">
                <a:latin typeface="Times New Roman"/>
                <a:cs typeface="Times New Roman"/>
              </a:rPr>
              <a:t> </a:t>
            </a:r>
            <a:r>
              <a:rPr sz="1650" spc="75" dirty="0">
                <a:latin typeface="Times New Roman"/>
                <a:cs typeface="Times New Roman"/>
              </a:rPr>
              <a:t>2.74</a:t>
            </a:r>
            <a:r>
              <a:rPr sz="1650" spc="75" dirty="0">
                <a:latin typeface="Symbol"/>
                <a:cs typeface="Symbol"/>
              </a:rPr>
              <a:t></a:t>
            </a:r>
            <a:r>
              <a:rPr sz="1650" spc="75" dirty="0">
                <a:latin typeface="Times New Roman"/>
                <a:cs typeface="Times New Roman"/>
              </a:rPr>
              <a:t>10 </a:t>
            </a:r>
            <a:r>
              <a:rPr sz="1650" i="1" spc="90" dirty="0">
                <a:latin typeface="Times New Roman"/>
                <a:cs typeface="Times New Roman"/>
              </a:rPr>
              <a:t>m</a:t>
            </a:r>
            <a:r>
              <a:rPr sz="1650" i="1" spc="-340" dirty="0">
                <a:latin typeface="Times New Roman"/>
                <a:cs typeface="Times New Roman"/>
              </a:rPr>
              <a:t> </a:t>
            </a:r>
            <a:r>
              <a:rPr sz="1650" spc="30" dirty="0">
                <a:latin typeface="Times New Roman"/>
                <a:cs typeface="Times New Roman"/>
              </a:rPr>
              <a:t>/ </a:t>
            </a:r>
            <a:r>
              <a:rPr sz="1650" i="1" spc="10" dirty="0">
                <a:latin typeface="Times New Roman"/>
                <a:cs typeface="Times New Roman"/>
              </a:rPr>
              <a:t>s</a:t>
            </a:r>
            <a:r>
              <a:rPr sz="1650" spc="10" dirty="0">
                <a:latin typeface="Times New Roman"/>
                <a:cs typeface="Times New Roman"/>
              </a:rPr>
              <a:t>.</a:t>
            </a:r>
            <a:endParaRPr sz="1650">
              <a:latin typeface="Times New Roman"/>
              <a:cs typeface="Times New Roman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1373139" y="5901898"/>
            <a:ext cx="297815" cy="28130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650" i="1" spc="55" dirty="0">
                <a:latin typeface="Times New Roman"/>
                <a:cs typeface="Times New Roman"/>
              </a:rPr>
              <a:t>v</a:t>
            </a:r>
            <a:r>
              <a:rPr sz="1650" i="1" spc="-110" dirty="0">
                <a:latin typeface="Times New Roman"/>
                <a:cs typeface="Times New Roman"/>
              </a:rPr>
              <a:t> </a:t>
            </a:r>
            <a:r>
              <a:rPr sz="1650" spc="65" dirty="0">
                <a:latin typeface="Symbol"/>
                <a:cs typeface="Symbol"/>
              </a:rPr>
              <a:t></a:t>
            </a:r>
            <a:endParaRPr sz="1650">
              <a:latin typeface="Symbol"/>
              <a:cs typeface="Symbol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1855674" y="5718678"/>
            <a:ext cx="2041525" cy="632460"/>
          </a:xfrm>
          <a:prstGeom prst="rect">
            <a:avLst/>
          </a:prstGeom>
        </p:spPr>
        <p:txBody>
          <a:bodyPr vert="horz" wrap="square" lIns="0" tIns="635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500"/>
              </a:spcBef>
            </a:pPr>
            <a:r>
              <a:rPr sz="1650" spc="140" dirty="0">
                <a:latin typeface="Times New Roman"/>
                <a:cs typeface="Times New Roman"/>
              </a:rPr>
              <a:t>2</a:t>
            </a:r>
            <a:r>
              <a:rPr sz="1650" spc="140" dirty="0">
                <a:latin typeface="Symbol"/>
                <a:cs typeface="Symbol"/>
              </a:rPr>
              <a:t></a:t>
            </a:r>
            <a:r>
              <a:rPr sz="1650" spc="-265" dirty="0">
                <a:latin typeface="Times New Roman"/>
                <a:cs typeface="Times New Roman"/>
              </a:rPr>
              <a:t> </a:t>
            </a:r>
            <a:r>
              <a:rPr sz="1650" spc="60" dirty="0">
                <a:latin typeface="Times New Roman"/>
                <a:cs typeface="Times New Roman"/>
              </a:rPr>
              <a:t>21.5</a:t>
            </a:r>
            <a:r>
              <a:rPr sz="1650" spc="60" dirty="0">
                <a:latin typeface="Symbol"/>
                <a:cs typeface="Symbol"/>
              </a:rPr>
              <a:t></a:t>
            </a:r>
            <a:r>
              <a:rPr sz="1650" spc="60" dirty="0">
                <a:latin typeface="Times New Roman"/>
                <a:cs typeface="Times New Roman"/>
              </a:rPr>
              <a:t>1.602</a:t>
            </a:r>
            <a:r>
              <a:rPr sz="1650" spc="60" dirty="0">
                <a:latin typeface="Symbol"/>
                <a:cs typeface="Symbol"/>
              </a:rPr>
              <a:t></a:t>
            </a:r>
            <a:r>
              <a:rPr sz="1650" spc="60" dirty="0">
                <a:latin typeface="Times New Roman"/>
                <a:cs typeface="Times New Roman"/>
              </a:rPr>
              <a:t>10</a:t>
            </a:r>
            <a:r>
              <a:rPr sz="1425" spc="89" baseline="43859" dirty="0">
                <a:latin typeface="Symbol"/>
                <a:cs typeface="Symbol"/>
              </a:rPr>
              <a:t></a:t>
            </a:r>
            <a:r>
              <a:rPr sz="1425" spc="89" baseline="43859" dirty="0">
                <a:latin typeface="Times New Roman"/>
                <a:cs typeface="Times New Roman"/>
              </a:rPr>
              <a:t>19 </a:t>
            </a:r>
            <a:r>
              <a:rPr sz="1650" i="1" spc="55" dirty="0">
                <a:latin typeface="Times New Roman"/>
                <a:cs typeface="Times New Roman"/>
              </a:rPr>
              <a:t>J</a:t>
            </a:r>
            <a:endParaRPr sz="1650">
              <a:latin typeface="Times New Roman"/>
              <a:cs typeface="Times New Roman"/>
            </a:endParaRPr>
          </a:p>
          <a:p>
            <a:pPr marL="8890" algn="ctr">
              <a:lnSpc>
                <a:spcPct val="100000"/>
              </a:lnSpc>
              <a:spcBef>
                <a:spcPts val="409"/>
              </a:spcBef>
            </a:pPr>
            <a:r>
              <a:rPr sz="1650" spc="60" dirty="0">
                <a:latin typeface="Times New Roman"/>
                <a:cs typeface="Times New Roman"/>
              </a:rPr>
              <a:t>9.109</a:t>
            </a:r>
            <a:r>
              <a:rPr sz="1650" spc="60" dirty="0">
                <a:latin typeface="Symbol"/>
                <a:cs typeface="Symbol"/>
              </a:rPr>
              <a:t></a:t>
            </a:r>
            <a:r>
              <a:rPr sz="1650" spc="60" dirty="0">
                <a:latin typeface="Times New Roman"/>
                <a:cs typeface="Times New Roman"/>
              </a:rPr>
              <a:t>10</a:t>
            </a:r>
            <a:r>
              <a:rPr sz="1425" spc="89" baseline="43859" dirty="0">
                <a:latin typeface="Symbol"/>
                <a:cs typeface="Symbol"/>
              </a:rPr>
              <a:t></a:t>
            </a:r>
            <a:r>
              <a:rPr sz="1425" spc="89" baseline="43859" dirty="0">
                <a:latin typeface="Times New Roman"/>
                <a:cs typeface="Times New Roman"/>
              </a:rPr>
              <a:t>31</a:t>
            </a:r>
            <a:endParaRPr sz="1425" baseline="43859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125016" y="674369"/>
            <a:ext cx="5315585" cy="0"/>
          </a:xfrm>
          <a:custGeom>
            <a:avLst/>
            <a:gdLst/>
            <a:ahLst/>
            <a:cxnLst/>
            <a:rect l="l" t="t" r="r" b="b"/>
            <a:pathLst>
              <a:path w="5315585">
                <a:moveTo>
                  <a:pt x="0" y="0"/>
                </a:moveTo>
                <a:lnTo>
                  <a:pt x="5315077" y="0"/>
                </a:lnTo>
              </a:path>
            </a:pathLst>
          </a:custGeom>
          <a:ln w="38100">
            <a:solidFill>
              <a:srgbClr val="61232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125016" y="641603"/>
            <a:ext cx="5315585" cy="0"/>
          </a:xfrm>
          <a:custGeom>
            <a:avLst/>
            <a:gdLst/>
            <a:ahLst/>
            <a:cxnLst/>
            <a:rect l="l" t="t" r="r" b="b"/>
            <a:pathLst>
              <a:path w="5315585">
                <a:moveTo>
                  <a:pt x="0" y="0"/>
                </a:moveTo>
                <a:lnTo>
                  <a:pt x="5315077" y="0"/>
                </a:lnTo>
              </a:path>
            </a:pathLst>
          </a:custGeom>
          <a:ln w="9144">
            <a:solidFill>
              <a:srgbClr val="61232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1129080" y="426211"/>
            <a:ext cx="5302885" cy="398652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81610">
              <a:lnSpc>
                <a:spcPct val="100000"/>
              </a:lnSpc>
              <a:spcBef>
                <a:spcPts val="100"/>
              </a:spcBef>
              <a:tabLst>
                <a:tab pos="3556000" algn="l"/>
              </a:tabLst>
            </a:pPr>
            <a:r>
              <a:rPr sz="1200" b="1" i="1" spc="-5" dirty="0">
                <a:latin typeface="Times New Roman"/>
                <a:cs typeface="Times New Roman"/>
              </a:rPr>
              <a:t>Electronic</a:t>
            </a:r>
            <a:r>
              <a:rPr sz="1200" b="1" i="1" spc="20" dirty="0">
                <a:latin typeface="Times New Roman"/>
                <a:cs typeface="Times New Roman"/>
              </a:rPr>
              <a:t> </a:t>
            </a:r>
            <a:r>
              <a:rPr sz="1200" b="1" i="1" spc="-5" dirty="0">
                <a:latin typeface="Times New Roman"/>
                <a:cs typeface="Times New Roman"/>
              </a:rPr>
              <a:t>Physics	Dr. Ghusoon Mohsin </a:t>
            </a:r>
            <a:r>
              <a:rPr sz="1200" b="1" i="1" dirty="0">
                <a:latin typeface="Times New Roman"/>
                <a:cs typeface="Times New Roman"/>
              </a:rPr>
              <a:t>Ali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250">
              <a:latin typeface="Times New Roman"/>
              <a:cs typeface="Times New Roman"/>
            </a:endParaRPr>
          </a:p>
          <a:p>
            <a:pPr marL="12700" marR="8255" algn="just">
              <a:lnSpc>
                <a:spcPct val="143800"/>
              </a:lnSpc>
            </a:pPr>
            <a:r>
              <a:rPr sz="1400" i="1" spc="-5" dirty="0">
                <a:latin typeface="Times New Roman"/>
                <a:cs typeface="Times New Roman"/>
              </a:rPr>
              <a:t>An </a:t>
            </a:r>
            <a:r>
              <a:rPr sz="1400" i="1" dirty="0">
                <a:latin typeface="Times New Roman"/>
                <a:cs typeface="Times New Roman"/>
              </a:rPr>
              <a:t>extremely </a:t>
            </a:r>
            <a:r>
              <a:rPr sz="1400" i="1" spc="-5" dirty="0">
                <a:latin typeface="Times New Roman"/>
                <a:cs typeface="Times New Roman"/>
              </a:rPr>
              <a:t>important feature of excitation </a:t>
            </a:r>
            <a:r>
              <a:rPr sz="1400" i="1" dirty="0">
                <a:latin typeface="Times New Roman"/>
                <a:cs typeface="Times New Roman"/>
              </a:rPr>
              <a:t>by </a:t>
            </a:r>
            <a:r>
              <a:rPr sz="1400" i="1" spc="-5" dirty="0">
                <a:latin typeface="Times New Roman"/>
                <a:cs typeface="Times New Roman"/>
              </a:rPr>
              <a:t>photon capture is that the  photon will not </a:t>
            </a:r>
            <a:r>
              <a:rPr sz="1400" i="1" dirty="0">
                <a:latin typeface="Times New Roman"/>
                <a:cs typeface="Times New Roman"/>
              </a:rPr>
              <a:t>be </a:t>
            </a:r>
            <a:r>
              <a:rPr sz="1400" i="1" spc="-5" dirty="0">
                <a:latin typeface="Times New Roman"/>
                <a:cs typeface="Times New Roman"/>
              </a:rPr>
              <a:t>absorbed unless its energy corresponds exactly </a:t>
            </a:r>
            <a:r>
              <a:rPr sz="1400" i="1" dirty="0">
                <a:latin typeface="Times New Roman"/>
                <a:cs typeface="Times New Roman"/>
              </a:rPr>
              <a:t>to </a:t>
            </a:r>
            <a:r>
              <a:rPr sz="1400" i="1" spc="-5" dirty="0">
                <a:latin typeface="Times New Roman"/>
                <a:cs typeface="Times New Roman"/>
              </a:rPr>
              <a:t>the  energy difference between two stationary levels of the atom with which </a:t>
            </a:r>
            <a:r>
              <a:rPr sz="1400" i="1" dirty="0">
                <a:latin typeface="Times New Roman"/>
                <a:cs typeface="Times New Roman"/>
              </a:rPr>
              <a:t>it  </a:t>
            </a:r>
            <a:r>
              <a:rPr sz="1400" i="1" spc="-5" dirty="0">
                <a:latin typeface="Times New Roman"/>
                <a:cs typeface="Times New Roman"/>
              </a:rPr>
              <a:t>collides.</a:t>
            </a:r>
            <a:endParaRPr sz="1400">
              <a:latin typeface="Times New Roman"/>
              <a:cs typeface="Times New Roman"/>
            </a:endParaRPr>
          </a:p>
          <a:p>
            <a:pPr marL="12700" marR="5080" algn="just">
              <a:lnSpc>
                <a:spcPct val="143600"/>
              </a:lnSpc>
            </a:pPr>
            <a:r>
              <a:rPr sz="1400" dirty="0">
                <a:latin typeface="Times New Roman"/>
                <a:cs typeface="Times New Roman"/>
              </a:rPr>
              <a:t>If </a:t>
            </a:r>
            <a:r>
              <a:rPr sz="1400" spc="-5" dirty="0">
                <a:latin typeface="Times New Roman"/>
                <a:cs typeface="Times New Roman"/>
              </a:rPr>
              <a:t>the frequency </a:t>
            </a:r>
            <a:r>
              <a:rPr sz="1400" dirty="0">
                <a:latin typeface="Times New Roman"/>
                <a:cs typeface="Times New Roman"/>
              </a:rPr>
              <a:t>of </a:t>
            </a:r>
            <a:r>
              <a:rPr sz="1400" spc="-5" dirty="0">
                <a:latin typeface="Times New Roman"/>
                <a:cs typeface="Times New Roman"/>
              </a:rPr>
              <a:t>the photon </a:t>
            </a:r>
            <a:r>
              <a:rPr sz="1400" dirty="0">
                <a:latin typeface="Times New Roman"/>
                <a:cs typeface="Times New Roman"/>
              </a:rPr>
              <a:t>is </a:t>
            </a:r>
            <a:r>
              <a:rPr sz="1400" spc="-5" dirty="0">
                <a:latin typeface="Times New Roman"/>
                <a:cs typeface="Times New Roman"/>
              </a:rPr>
              <a:t>sufficiently high, </a:t>
            </a:r>
            <a:r>
              <a:rPr sz="1400" dirty="0">
                <a:latin typeface="Times New Roman"/>
                <a:cs typeface="Times New Roman"/>
              </a:rPr>
              <a:t>it </a:t>
            </a:r>
            <a:r>
              <a:rPr sz="1400" spc="-5" dirty="0">
                <a:latin typeface="Times New Roman"/>
                <a:cs typeface="Times New Roman"/>
              </a:rPr>
              <a:t>may </a:t>
            </a:r>
            <a:r>
              <a:rPr sz="1400" dirty="0">
                <a:latin typeface="Times New Roman"/>
                <a:cs typeface="Times New Roman"/>
              </a:rPr>
              <a:t>have </a:t>
            </a:r>
            <a:r>
              <a:rPr sz="1400" spc="-10" dirty="0">
                <a:latin typeface="Times New Roman"/>
                <a:cs typeface="Times New Roman"/>
              </a:rPr>
              <a:t>enough  </a:t>
            </a:r>
            <a:r>
              <a:rPr sz="1400" dirty="0">
                <a:latin typeface="Times New Roman"/>
                <a:cs typeface="Times New Roman"/>
              </a:rPr>
              <a:t>energy to </a:t>
            </a:r>
            <a:r>
              <a:rPr sz="1400" spc="-5" dirty="0">
                <a:latin typeface="Times New Roman"/>
                <a:cs typeface="Times New Roman"/>
              </a:rPr>
              <a:t>ionize the </a:t>
            </a:r>
            <a:r>
              <a:rPr sz="1400" dirty="0">
                <a:latin typeface="Times New Roman"/>
                <a:cs typeface="Times New Roman"/>
              </a:rPr>
              <a:t>gas. </a:t>
            </a:r>
            <a:r>
              <a:rPr sz="1400" spc="-5" dirty="0">
                <a:latin typeface="Times New Roman"/>
                <a:cs typeface="Times New Roman"/>
              </a:rPr>
              <a:t>The photon vanishes </a:t>
            </a:r>
            <a:r>
              <a:rPr sz="1400" spc="-10" dirty="0">
                <a:latin typeface="Times New Roman"/>
                <a:cs typeface="Times New Roman"/>
              </a:rPr>
              <a:t>with </a:t>
            </a:r>
            <a:r>
              <a:rPr sz="1400" dirty="0">
                <a:latin typeface="Times New Roman"/>
                <a:cs typeface="Times New Roman"/>
              </a:rPr>
              <a:t>the </a:t>
            </a:r>
            <a:r>
              <a:rPr sz="1400" spc="-5" dirty="0">
                <a:latin typeface="Times New Roman"/>
                <a:cs typeface="Times New Roman"/>
              </a:rPr>
              <a:t>appearance </a:t>
            </a:r>
            <a:r>
              <a:rPr sz="1400" dirty="0">
                <a:latin typeface="Times New Roman"/>
                <a:cs typeface="Times New Roman"/>
              </a:rPr>
              <a:t>of </a:t>
            </a:r>
            <a:r>
              <a:rPr sz="1400" spc="-10" dirty="0">
                <a:latin typeface="Times New Roman"/>
                <a:cs typeface="Times New Roman"/>
              </a:rPr>
              <a:t>an  </a:t>
            </a:r>
            <a:r>
              <a:rPr sz="1400" spc="-5" dirty="0">
                <a:latin typeface="Times New Roman"/>
                <a:cs typeface="Times New Roman"/>
              </a:rPr>
              <a:t>electron and </a:t>
            </a:r>
            <a:r>
              <a:rPr sz="1400" dirty="0">
                <a:latin typeface="Times New Roman"/>
                <a:cs typeface="Times New Roman"/>
              </a:rPr>
              <a:t>a </a:t>
            </a:r>
            <a:r>
              <a:rPr sz="1400" spc="-5" dirty="0">
                <a:latin typeface="Times New Roman"/>
                <a:cs typeface="Times New Roman"/>
              </a:rPr>
              <a:t>positive </a:t>
            </a:r>
            <a:r>
              <a:rPr sz="1400" dirty="0">
                <a:latin typeface="Times New Roman"/>
                <a:cs typeface="Times New Roman"/>
              </a:rPr>
              <a:t>ion. If the </a:t>
            </a:r>
            <a:r>
              <a:rPr sz="1400" spc="-5" dirty="0">
                <a:latin typeface="Times New Roman"/>
                <a:cs typeface="Times New Roman"/>
              </a:rPr>
              <a:t>photon has </a:t>
            </a:r>
            <a:r>
              <a:rPr sz="1400" spc="-10" dirty="0">
                <a:latin typeface="Times New Roman"/>
                <a:cs typeface="Times New Roman"/>
              </a:rPr>
              <a:t>more </a:t>
            </a:r>
            <a:r>
              <a:rPr sz="1400" dirty="0">
                <a:latin typeface="Times New Roman"/>
                <a:cs typeface="Times New Roman"/>
              </a:rPr>
              <a:t>than </a:t>
            </a:r>
            <a:r>
              <a:rPr sz="1400" spc="-5" dirty="0">
                <a:latin typeface="Times New Roman"/>
                <a:cs typeface="Times New Roman"/>
              </a:rPr>
              <a:t>ionizing </a:t>
            </a:r>
            <a:r>
              <a:rPr sz="1400" dirty="0">
                <a:latin typeface="Times New Roman"/>
                <a:cs typeface="Times New Roman"/>
              </a:rPr>
              <a:t>energy</a:t>
            </a:r>
            <a:r>
              <a:rPr sz="1400" spc="4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of</a:t>
            </a:r>
            <a:endParaRPr sz="140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  <a:spcBef>
                <a:spcPts val="745"/>
              </a:spcBef>
            </a:pPr>
            <a:r>
              <a:rPr sz="1400" dirty="0">
                <a:latin typeface="Times New Roman"/>
                <a:cs typeface="Times New Roman"/>
              </a:rPr>
              <a:t>the </a:t>
            </a:r>
            <a:r>
              <a:rPr sz="1400" spc="-5" dirty="0">
                <a:latin typeface="Times New Roman"/>
                <a:cs typeface="Times New Roman"/>
              </a:rPr>
              <a:t>excess will appear </a:t>
            </a:r>
            <a:r>
              <a:rPr sz="1400" dirty="0">
                <a:latin typeface="Times New Roman"/>
                <a:cs typeface="Times New Roman"/>
              </a:rPr>
              <a:t>as </a:t>
            </a:r>
            <a:r>
              <a:rPr sz="1400" spc="-5" dirty="0">
                <a:latin typeface="Times New Roman"/>
                <a:cs typeface="Times New Roman"/>
              </a:rPr>
              <a:t>the kinetic energy </a:t>
            </a:r>
            <a:r>
              <a:rPr sz="1400" dirty="0">
                <a:latin typeface="Times New Roman"/>
                <a:cs typeface="Times New Roman"/>
              </a:rPr>
              <a:t>of </a:t>
            </a:r>
            <a:r>
              <a:rPr sz="1400" spc="-5" dirty="0">
                <a:latin typeface="Times New Roman"/>
                <a:cs typeface="Times New Roman"/>
              </a:rPr>
              <a:t>the emitted</a:t>
            </a:r>
            <a:r>
              <a:rPr sz="1400" spc="2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electron.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5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55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  <a:spcBef>
                <a:spcPts val="5"/>
              </a:spcBef>
            </a:pPr>
            <a:r>
              <a:rPr sz="1600" b="0" i="1" spc="-20" dirty="0">
                <a:latin typeface="Calibri Light"/>
                <a:cs typeface="Calibri Light"/>
              </a:rPr>
              <a:t>The </a:t>
            </a:r>
            <a:r>
              <a:rPr sz="1600" b="0" i="1" spc="-15" dirty="0">
                <a:latin typeface="Calibri Light"/>
                <a:cs typeface="Calibri Light"/>
              </a:rPr>
              <a:t>Dual </a:t>
            </a:r>
            <a:r>
              <a:rPr sz="1600" b="0" i="1" spc="-20" dirty="0">
                <a:latin typeface="Calibri Light"/>
                <a:cs typeface="Calibri Light"/>
              </a:rPr>
              <a:t>Nature of</a:t>
            </a:r>
            <a:r>
              <a:rPr sz="1600" b="0" i="1" spc="10" dirty="0">
                <a:latin typeface="Calibri Light"/>
                <a:cs typeface="Calibri Light"/>
              </a:rPr>
              <a:t> </a:t>
            </a:r>
            <a:r>
              <a:rPr sz="1600" b="0" i="1" spc="-20" dirty="0">
                <a:latin typeface="Calibri Light"/>
                <a:cs typeface="Calibri Light"/>
              </a:rPr>
              <a:t>Matter</a:t>
            </a:r>
            <a:r>
              <a:rPr sz="1600" b="0" i="1" dirty="0">
                <a:latin typeface="Calibri Light"/>
                <a:cs typeface="Calibri Light"/>
              </a:rPr>
              <a:t> </a:t>
            </a:r>
            <a:endParaRPr sz="1600">
              <a:latin typeface="Calibri Light"/>
              <a:cs typeface="Calibri Light"/>
            </a:endParaRPr>
          </a:p>
          <a:p>
            <a:pPr marL="12700" algn="just">
              <a:lnSpc>
                <a:spcPct val="100000"/>
              </a:lnSpc>
              <a:spcBef>
                <a:spcPts val="1250"/>
              </a:spcBef>
            </a:pPr>
            <a:r>
              <a:rPr sz="1200" b="0" i="1" spc="-10" dirty="0">
                <a:latin typeface="Calibri Light"/>
                <a:cs typeface="Calibri Light"/>
              </a:rPr>
              <a:t> </a:t>
            </a:r>
            <a:r>
              <a:rPr sz="1200" b="0" i="1" dirty="0">
                <a:latin typeface="Calibri Light"/>
                <a:cs typeface="Calibri Light"/>
              </a:rPr>
              <a:t> </a:t>
            </a:r>
            <a:r>
              <a:rPr sz="1200" b="0" i="1" spc="-10" dirty="0">
                <a:latin typeface="Calibri Light"/>
                <a:cs typeface="Calibri Light"/>
              </a:rPr>
              <a:t>   </a:t>
            </a:r>
            <a:r>
              <a:rPr sz="1200" b="0" i="1" dirty="0">
                <a:latin typeface="Calibri Light"/>
                <a:cs typeface="Calibri Light"/>
              </a:rPr>
              <a:t> </a:t>
            </a:r>
            <a:r>
              <a:rPr sz="1200" b="0" i="1" spc="-10" dirty="0">
                <a:latin typeface="Calibri Light"/>
                <a:cs typeface="Calibri Light"/>
              </a:rPr>
              <a:t>     </a:t>
            </a:r>
            <a:r>
              <a:rPr sz="1200" b="0" i="1" dirty="0">
                <a:latin typeface="Calibri Light"/>
                <a:cs typeface="Calibri Light"/>
              </a:rPr>
              <a:t> </a:t>
            </a:r>
            <a:endParaRPr sz="1200">
              <a:latin typeface="Calibri Light"/>
              <a:cs typeface="Calibri Light"/>
            </a:endParaRPr>
          </a:p>
          <a:p>
            <a:pPr marL="278765">
              <a:lnSpc>
                <a:spcPct val="100000"/>
              </a:lnSpc>
              <a:spcBef>
                <a:spcPts val="530"/>
              </a:spcBef>
            </a:pPr>
            <a:r>
              <a:rPr sz="1400" dirty="0">
                <a:latin typeface="Times New Roman"/>
                <a:cs typeface="Times New Roman"/>
              </a:rPr>
              <a:t>In </a:t>
            </a:r>
            <a:r>
              <a:rPr sz="1400" spc="-5" dirty="0">
                <a:latin typeface="Times New Roman"/>
                <a:cs typeface="Times New Roman"/>
              </a:rPr>
              <a:t>1924 </a:t>
            </a:r>
            <a:r>
              <a:rPr sz="1400" dirty="0">
                <a:latin typeface="Times New Roman"/>
                <a:cs typeface="Times New Roman"/>
              </a:rPr>
              <a:t>de </a:t>
            </a:r>
            <a:r>
              <a:rPr sz="1400" spc="-5" dirty="0">
                <a:latin typeface="Times New Roman"/>
                <a:cs typeface="Times New Roman"/>
              </a:rPr>
              <a:t>Broglie postulated that </a:t>
            </a:r>
            <a:r>
              <a:rPr sz="1400" spc="-10" dirty="0">
                <a:latin typeface="Times New Roman"/>
                <a:cs typeface="Times New Roman"/>
              </a:rPr>
              <a:t>all </a:t>
            </a:r>
            <a:r>
              <a:rPr sz="1400" spc="-5" dirty="0">
                <a:latin typeface="Times New Roman"/>
                <a:cs typeface="Times New Roman"/>
              </a:rPr>
              <a:t>matters behave like </a:t>
            </a:r>
            <a:r>
              <a:rPr sz="1400" dirty="0">
                <a:latin typeface="Times New Roman"/>
                <a:cs typeface="Times New Roman"/>
              </a:rPr>
              <a:t>a</a:t>
            </a:r>
            <a:r>
              <a:rPr sz="1400" spc="2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wave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129080" y="5282310"/>
            <a:ext cx="4010025" cy="16421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spc="-5" dirty="0">
                <a:latin typeface="Times New Roman"/>
                <a:cs typeface="Times New Roman"/>
              </a:rPr>
              <a:t>Where </a:t>
            </a:r>
            <a:r>
              <a:rPr sz="1400" i="1" dirty="0">
                <a:latin typeface="Times New Roman"/>
                <a:cs typeface="Times New Roman"/>
              </a:rPr>
              <a:t>p </a:t>
            </a:r>
            <a:r>
              <a:rPr sz="1400" spc="-5" dirty="0">
                <a:latin typeface="Times New Roman"/>
                <a:cs typeface="Times New Roman"/>
              </a:rPr>
              <a:t>is the momentum </a:t>
            </a:r>
            <a:r>
              <a:rPr sz="1400" dirty="0">
                <a:latin typeface="Times New Roman"/>
                <a:cs typeface="Times New Roman"/>
              </a:rPr>
              <a:t>of </a:t>
            </a:r>
            <a:r>
              <a:rPr sz="1400" spc="-5" dirty="0">
                <a:latin typeface="Times New Roman"/>
                <a:cs typeface="Times New Roman"/>
              </a:rPr>
              <a:t>mass</a:t>
            </a:r>
            <a:endParaRPr sz="1400">
              <a:latin typeface="Times New Roman"/>
              <a:cs typeface="Times New Roman"/>
            </a:endParaRPr>
          </a:p>
          <a:p>
            <a:pPr marL="13970">
              <a:lnSpc>
                <a:spcPts val="1645"/>
              </a:lnSpc>
              <a:spcBef>
                <a:spcPts val="1310"/>
              </a:spcBef>
            </a:pPr>
            <a:r>
              <a:rPr sz="1400" i="1" u="sng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Example</a:t>
            </a:r>
            <a:endParaRPr sz="1400">
              <a:latin typeface="Times New Roman"/>
              <a:cs typeface="Times New Roman"/>
            </a:endParaRPr>
          </a:p>
          <a:p>
            <a:pPr marL="367665">
              <a:lnSpc>
                <a:spcPts val="1614"/>
              </a:lnSpc>
            </a:pPr>
            <a:r>
              <a:rPr sz="1400" dirty="0">
                <a:latin typeface="Times New Roman"/>
                <a:cs typeface="Times New Roman"/>
              </a:rPr>
              <a:t>Calculate the de </a:t>
            </a:r>
            <a:r>
              <a:rPr sz="1400" spc="-5" dirty="0">
                <a:latin typeface="Times New Roman"/>
                <a:cs typeface="Times New Roman"/>
              </a:rPr>
              <a:t>Broglie wavelength</a:t>
            </a:r>
            <a:r>
              <a:rPr sz="1400" spc="-6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of</a:t>
            </a:r>
            <a:endParaRPr sz="1400">
              <a:latin typeface="Times New Roman"/>
              <a:cs typeface="Times New Roman"/>
            </a:endParaRPr>
          </a:p>
          <a:p>
            <a:pPr marL="256540" indent="-242570">
              <a:lnSpc>
                <a:spcPts val="1614"/>
              </a:lnSpc>
              <a:buAutoNum type="alphaLcParenBoth"/>
              <a:tabLst>
                <a:tab pos="257175" algn="l"/>
              </a:tabLst>
            </a:pPr>
            <a:r>
              <a:rPr sz="1400" dirty="0">
                <a:latin typeface="Times New Roman"/>
                <a:cs typeface="Times New Roman"/>
              </a:rPr>
              <a:t>a </a:t>
            </a:r>
            <a:r>
              <a:rPr sz="1400" spc="-5" dirty="0">
                <a:latin typeface="Times New Roman"/>
                <a:cs typeface="Times New Roman"/>
              </a:rPr>
              <a:t>ball </a:t>
            </a:r>
            <a:r>
              <a:rPr sz="1400" dirty="0">
                <a:latin typeface="Times New Roman"/>
                <a:cs typeface="Times New Roman"/>
              </a:rPr>
              <a:t>of </a:t>
            </a:r>
            <a:r>
              <a:rPr sz="1400" spc="-5" dirty="0">
                <a:latin typeface="Times New Roman"/>
                <a:cs typeface="Times New Roman"/>
              </a:rPr>
              <a:t>mass 0.5 </a:t>
            </a:r>
            <a:r>
              <a:rPr sz="1400" dirty="0">
                <a:latin typeface="Times New Roman"/>
                <a:cs typeface="Times New Roman"/>
              </a:rPr>
              <a:t>kg </a:t>
            </a:r>
            <a:r>
              <a:rPr sz="1400" spc="-5" dirty="0">
                <a:latin typeface="Times New Roman"/>
                <a:cs typeface="Times New Roman"/>
              </a:rPr>
              <a:t>traveling </a:t>
            </a:r>
            <a:r>
              <a:rPr sz="1400" dirty="0">
                <a:latin typeface="Times New Roman"/>
                <a:cs typeface="Times New Roman"/>
              </a:rPr>
              <a:t>at </a:t>
            </a:r>
            <a:r>
              <a:rPr sz="1400" spc="-5" dirty="0">
                <a:latin typeface="Times New Roman"/>
                <a:cs typeface="Times New Roman"/>
              </a:rPr>
              <a:t>0.016</a:t>
            </a:r>
            <a:r>
              <a:rPr sz="1400" spc="-45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m/s</a:t>
            </a:r>
            <a:endParaRPr sz="1400">
              <a:latin typeface="Times New Roman"/>
              <a:cs typeface="Times New Roman"/>
            </a:endParaRPr>
          </a:p>
          <a:p>
            <a:pPr marL="12700" marR="5080">
              <a:lnSpc>
                <a:spcPts val="1610"/>
              </a:lnSpc>
              <a:spcBef>
                <a:spcPts val="75"/>
              </a:spcBef>
              <a:buAutoNum type="alphaLcParenBoth"/>
              <a:tabLst>
                <a:tab pos="266065" algn="l"/>
              </a:tabLst>
            </a:pPr>
            <a:r>
              <a:rPr sz="1400" dirty="0">
                <a:latin typeface="Times New Roman"/>
                <a:cs typeface="Times New Roman"/>
              </a:rPr>
              <a:t>a </a:t>
            </a:r>
            <a:r>
              <a:rPr sz="1400" spc="-5" dirty="0">
                <a:latin typeface="Times New Roman"/>
                <a:cs typeface="Times New Roman"/>
              </a:rPr>
              <a:t>dust particle </a:t>
            </a:r>
            <a:r>
              <a:rPr sz="1400" dirty="0">
                <a:latin typeface="Times New Roman"/>
                <a:cs typeface="Times New Roman"/>
              </a:rPr>
              <a:t>of </a:t>
            </a:r>
            <a:r>
              <a:rPr sz="1400" spc="-5" dirty="0">
                <a:latin typeface="Times New Roman"/>
                <a:cs typeface="Times New Roman"/>
              </a:rPr>
              <a:t>mass </a:t>
            </a:r>
            <a:r>
              <a:rPr sz="1400" dirty="0">
                <a:latin typeface="Times New Roman"/>
                <a:cs typeface="Times New Roman"/>
              </a:rPr>
              <a:t>1×10</a:t>
            </a:r>
            <a:r>
              <a:rPr sz="1350" baseline="30864" dirty="0">
                <a:latin typeface="Times New Roman"/>
                <a:cs typeface="Times New Roman"/>
              </a:rPr>
              <a:t>-4 </a:t>
            </a:r>
            <a:r>
              <a:rPr sz="1400" dirty="0">
                <a:latin typeface="Times New Roman"/>
                <a:cs typeface="Times New Roman"/>
              </a:rPr>
              <a:t>kg </a:t>
            </a:r>
            <a:r>
              <a:rPr sz="1400" spc="-5" dirty="0">
                <a:latin typeface="Times New Roman"/>
                <a:cs typeface="Times New Roman"/>
              </a:rPr>
              <a:t>traveling </a:t>
            </a:r>
            <a:r>
              <a:rPr sz="1400" spc="-10" dirty="0">
                <a:latin typeface="Times New Roman"/>
                <a:cs typeface="Times New Roman"/>
              </a:rPr>
              <a:t>at </a:t>
            </a:r>
            <a:r>
              <a:rPr sz="1400" spc="-5" dirty="0">
                <a:latin typeface="Times New Roman"/>
                <a:cs typeface="Times New Roman"/>
              </a:rPr>
              <a:t>0.1 </a:t>
            </a:r>
            <a:r>
              <a:rPr sz="1400" spc="-10" dirty="0">
                <a:latin typeface="Times New Roman"/>
                <a:cs typeface="Times New Roman"/>
              </a:rPr>
              <a:t>m/s  </a:t>
            </a:r>
            <a:r>
              <a:rPr sz="1400" dirty="0">
                <a:latin typeface="Times New Roman"/>
                <a:cs typeface="Times New Roman"/>
              </a:rPr>
              <a:t>(c ) an </a:t>
            </a:r>
            <a:r>
              <a:rPr sz="1400" spc="-5" dirty="0">
                <a:latin typeface="Times New Roman"/>
                <a:cs typeface="Times New Roman"/>
              </a:rPr>
              <a:t>electron traveling </a:t>
            </a:r>
            <a:r>
              <a:rPr sz="1400" spc="-10" dirty="0">
                <a:latin typeface="Times New Roman"/>
                <a:cs typeface="Times New Roman"/>
              </a:rPr>
              <a:t>at </a:t>
            </a:r>
            <a:r>
              <a:rPr sz="1400" dirty="0">
                <a:latin typeface="Times New Roman"/>
                <a:cs typeface="Times New Roman"/>
              </a:rPr>
              <a:t>5×10</a:t>
            </a:r>
            <a:r>
              <a:rPr sz="1350" baseline="30864" dirty="0">
                <a:latin typeface="Times New Roman"/>
                <a:cs typeface="Times New Roman"/>
              </a:rPr>
              <a:t>5</a:t>
            </a:r>
            <a:r>
              <a:rPr sz="1350" spc="195" baseline="30864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m/s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565"/>
              </a:lnSpc>
            </a:pPr>
            <a:r>
              <a:rPr sz="1400" i="1" u="sng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Solution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205280" y="7767065"/>
            <a:ext cx="19367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latin typeface="Times New Roman"/>
                <a:cs typeface="Times New Roman"/>
              </a:rPr>
              <a:t>(</a:t>
            </a:r>
            <a:r>
              <a:rPr sz="1200" spc="-10" dirty="0">
                <a:latin typeface="Times New Roman"/>
                <a:cs typeface="Times New Roman"/>
              </a:rPr>
              <a:t>a</a:t>
            </a:r>
            <a:r>
              <a:rPr sz="1200" dirty="0">
                <a:latin typeface="Times New Roman"/>
                <a:cs typeface="Times New Roman"/>
              </a:rPr>
              <a:t>)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846701" y="8292845"/>
            <a:ext cx="20320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latin typeface="Times New Roman"/>
                <a:cs typeface="Times New Roman"/>
              </a:rPr>
              <a:t>(b)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2879003" y="4801483"/>
            <a:ext cx="279400" cy="0"/>
          </a:xfrm>
          <a:custGeom>
            <a:avLst/>
            <a:gdLst/>
            <a:ahLst/>
            <a:cxnLst/>
            <a:rect l="l" t="t" r="r" b="b"/>
            <a:pathLst>
              <a:path w="279400">
                <a:moveTo>
                  <a:pt x="0" y="0"/>
                </a:moveTo>
                <a:lnTo>
                  <a:pt x="278971" y="0"/>
                </a:lnTo>
              </a:path>
            </a:pathLst>
          </a:custGeom>
          <a:ln w="841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3384623" y="4801483"/>
            <a:ext cx="163830" cy="0"/>
          </a:xfrm>
          <a:custGeom>
            <a:avLst/>
            <a:gdLst/>
            <a:ahLst/>
            <a:cxnLst/>
            <a:rect l="l" t="t" r="r" b="b"/>
            <a:pathLst>
              <a:path w="163829">
                <a:moveTo>
                  <a:pt x="0" y="0"/>
                </a:moveTo>
                <a:lnTo>
                  <a:pt x="163657" y="0"/>
                </a:lnTo>
              </a:path>
            </a:pathLst>
          </a:custGeom>
          <a:ln w="841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2880952" y="4796740"/>
            <a:ext cx="669925" cy="28067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  <a:tabLst>
                <a:tab pos="544830" algn="l"/>
              </a:tabLst>
            </a:pPr>
            <a:r>
              <a:rPr sz="1650" i="1" spc="30" dirty="0">
                <a:latin typeface="Times New Roman"/>
                <a:cs typeface="Times New Roman"/>
              </a:rPr>
              <a:t>m</a:t>
            </a:r>
            <a:r>
              <a:rPr sz="1650" i="1" spc="50" dirty="0">
                <a:latin typeface="Times New Roman"/>
                <a:cs typeface="Times New Roman"/>
              </a:rPr>
              <a:t>v</a:t>
            </a:r>
            <a:r>
              <a:rPr sz="1650" i="1" dirty="0">
                <a:latin typeface="Times New Roman"/>
                <a:cs typeface="Times New Roman"/>
              </a:rPr>
              <a:t>	</a:t>
            </a:r>
            <a:r>
              <a:rPr sz="1650" i="1" spc="55" dirty="0">
                <a:latin typeface="Times New Roman"/>
                <a:cs typeface="Times New Roman"/>
              </a:rPr>
              <a:t>p</a:t>
            </a:r>
            <a:endParaRPr sz="165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2514153" y="4616834"/>
            <a:ext cx="1024890" cy="295910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  <a:tabLst>
                <a:tab pos="450850" algn="l"/>
                <a:tab pos="699135" algn="l"/>
              </a:tabLst>
            </a:pPr>
            <a:r>
              <a:rPr sz="1750" i="1" spc="5" dirty="0">
                <a:latin typeface="Symbol"/>
                <a:cs typeface="Symbol"/>
              </a:rPr>
              <a:t></a:t>
            </a:r>
            <a:r>
              <a:rPr sz="1750" i="1" spc="15" dirty="0">
                <a:latin typeface="Times New Roman"/>
                <a:cs typeface="Times New Roman"/>
              </a:rPr>
              <a:t> </a:t>
            </a:r>
            <a:r>
              <a:rPr sz="1650" spc="60" dirty="0">
                <a:latin typeface="Symbol"/>
                <a:cs typeface="Symbol"/>
              </a:rPr>
              <a:t></a:t>
            </a:r>
            <a:r>
              <a:rPr sz="1650" spc="60" dirty="0">
                <a:latin typeface="Times New Roman"/>
                <a:cs typeface="Times New Roman"/>
              </a:rPr>
              <a:t>	</a:t>
            </a:r>
            <a:r>
              <a:rPr sz="2475" i="1" spc="82" baseline="35353" dirty="0">
                <a:latin typeface="Times New Roman"/>
                <a:cs typeface="Times New Roman"/>
              </a:rPr>
              <a:t>h	</a:t>
            </a:r>
            <a:r>
              <a:rPr sz="1650" spc="60" dirty="0">
                <a:latin typeface="Symbol"/>
                <a:cs typeface="Symbol"/>
              </a:rPr>
              <a:t></a:t>
            </a:r>
            <a:r>
              <a:rPr sz="1650" spc="110" dirty="0">
                <a:latin typeface="Times New Roman"/>
                <a:cs typeface="Times New Roman"/>
              </a:rPr>
              <a:t> </a:t>
            </a:r>
            <a:r>
              <a:rPr sz="2475" i="1" spc="82" baseline="35353" dirty="0">
                <a:latin typeface="Times New Roman"/>
                <a:cs typeface="Times New Roman"/>
              </a:rPr>
              <a:t>h</a:t>
            </a:r>
            <a:endParaRPr sz="2475" baseline="35353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2052868" y="7373233"/>
            <a:ext cx="279400" cy="0"/>
          </a:xfrm>
          <a:custGeom>
            <a:avLst/>
            <a:gdLst/>
            <a:ahLst/>
            <a:cxnLst/>
            <a:rect l="l" t="t" r="r" b="b"/>
            <a:pathLst>
              <a:path w="279400">
                <a:moveTo>
                  <a:pt x="0" y="0"/>
                </a:moveTo>
                <a:lnTo>
                  <a:pt x="278971" y="0"/>
                </a:lnTo>
              </a:path>
            </a:pathLst>
          </a:custGeom>
          <a:ln w="841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2558488" y="7373233"/>
            <a:ext cx="163830" cy="0"/>
          </a:xfrm>
          <a:custGeom>
            <a:avLst/>
            <a:gdLst/>
            <a:ahLst/>
            <a:cxnLst/>
            <a:rect l="l" t="t" r="r" b="b"/>
            <a:pathLst>
              <a:path w="163830">
                <a:moveTo>
                  <a:pt x="0" y="0"/>
                </a:moveTo>
                <a:lnTo>
                  <a:pt x="163657" y="0"/>
                </a:lnTo>
              </a:path>
            </a:pathLst>
          </a:custGeom>
          <a:ln w="841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 txBox="1"/>
          <p:nvPr/>
        </p:nvSpPr>
        <p:spPr>
          <a:xfrm>
            <a:off x="2054817" y="7368490"/>
            <a:ext cx="669925" cy="28067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  <a:tabLst>
                <a:tab pos="544830" algn="l"/>
              </a:tabLst>
            </a:pPr>
            <a:r>
              <a:rPr sz="1650" i="1" spc="30" dirty="0">
                <a:latin typeface="Times New Roman"/>
                <a:cs typeface="Times New Roman"/>
              </a:rPr>
              <a:t>m</a:t>
            </a:r>
            <a:r>
              <a:rPr sz="1650" i="1" spc="50" dirty="0">
                <a:latin typeface="Times New Roman"/>
                <a:cs typeface="Times New Roman"/>
              </a:rPr>
              <a:t>v</a:t>
            </a:r>
            <a:r>
              <a:rPr sz="1650" i="1" dirty="0">
                <a:latin typeface="Times New Roman"/>
                <a:cs typeface="Times New Roman"/>
              </a:rPr>
              <a:t>	</a:t>
            </a:r>
            <a:r>
              <a:rPr sz="1650" i="1" spc="55" dirty="0">
                <a:latin typeface="Times New Roman"/>
                <a:cs typeface="Times New Roman"/>
              </a:rPr>
              <a:t>p</a:t>
            </a:r>
            <a:endParaRPr sz="165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1688018" y="7188584"/>
            <a:ext cx="1024890" cy="295910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  <a:tabLst>
                <a:tab pos="450850" algn="l"/>
                <a:tab pos="699135" algn="l"/>
              </a:tabLst>
            </a:pPr>
            <a:r>
              <a:rPr sz="1750" i="1" spc="5" dirty="0">
                <a:latin typeface="Symbol"/>
                <a:cs typeface="Symbol"/>
              </a:rPr>
              <a:t></a:t>
            </a:r>
            <a:r>
              <a:rPr sz="1750" i="1" spc="15" dirty="0">
                <a:latin typeface="Times New Roman"/>
                <a:cs typeface="Times New Roman"/>
              </a:rPr>
              <a:t> </a:t>
            </a:r>
            <a:r>
              <a:rPr sz="1650" spc="60" dirty="0">
                <a:latin typeface="Symbol"/>
                <a:cs typeface="Symbol"/>
              </a:rPr>
              <a:t></a:t>
            </a:r>
            <a:r>
              <a:rPr sz="1650" spc="60" dirty="0">
                <a:latin typeface="Times New Roman"/>
                <a:cs typeface="Times New Roman"/>
              </a:rPr>
              <a:t>	</a:t>
            </a:r>
            <a:r>
              <a:rPr sz="2475" i="1" spc="82" baseline="35353" dirty="0">
                <a:latin typeface="Times New Roman"/>
                <a:cs typeface="Times New Roman"/>
              </a:rPr>
              <a:t>h	</a:t>
            </a:r>
            <a:r>
              <a:rPr sz="1650" spc="60" dirty="0">
                <a:latin typeface="Symbol"/>
                <a:cs typeface="Symbol"/>
              </a:rPr>
              <a:t></a:t>
            </a:r>
            <a:r>
              <a:rPr sz="1650" spc="110" dirty="0">
                <a:latin typeface="Times New Roman"/>
                <a:cs typeface="Times New Roman"/>
              </a:rPr>
              <a:t> </a:t>
            </a:r>
            <a:r>
              <a:rPr sz="2475" i="1" spc="82" baseline="35353" dirty="0">
                <a:latin typeface="Times New Roman"/>
                <a:cs typeface="Times New Roman"/>
              </a:rPr>
              <a:t>h</a:t>
            </a:r>
            <a:endParaRPr sz="2475" baseline="35353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2276092" y="8382011"/>
            <a:ext cx="1071245" cy="0"/>
          </a:xfrm>
          <a:custGeom>
            <a:avLst/>
            <a:gdLst/>
            <a:ahLst/>
            <a:cxnLst/>
            <a:rect l="l" t="t" r="r" b="b"/>
            <a:pathLst>
              <a:path w="1071245">
                <a:moveTo>
                  <a:pt x="0" y="0"/>
                </a:moveTo>
                <a:lnTo>
                  <a:pt x="1070988" y="0"/>
                </a:lnTo>
              </a:path>
            </a:pathLst>
          </a:custGeom>
          <a:ln w="851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 txBox="1"/>
          <p:nvPr/>
        </p:nvSpPr>
        <p:spPr>
          <a:xfrm>
            <a:off x="4303126" y="8205896"/>
            <a:ext cx="231140" cy="17208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950" spc="80" dirty="0">
                <a:latin typeface="Symbol"/>
                <a:cs typeface="Symbol"/>
              </a:rPr>
              <a:t></a:t>
            </a:r>
            <a:r>
              <a:rPr sz="950" spc="30" dirty="0">
                <a:latin typeface="Times New Roman"/>
                <a:cs typeface="Times New Roman"/>
              </a:rPr>
              <a:t>32</a:t>
            </a:r>
            <a:endParaRPr sz="950">
              <a:latin typeface="Times New Roman"/>
              <a:cs typeface="Times New Roman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3549105" y="8212080"/>
            <a:ext cx="1165860" cy="2768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994410" algn="l"/>
              </a:tabLst>
            </a:pPr>
            <a:r>
              <a:rPr sz="1650" spc="20" dirty="0">
                <a:latin typeface="Times New Roman"/>
                <a:cs typeface="Times New Roman"/>
              </a:rPr>
              <a:t>8.</a:t>
            </a:r>
            <a:r>
              <a:rPr sz="1650" spc="90" dirty="0">
                <a:latin typeface="Times New Roman"/>
                <a:cs typeface="Times New Roman"/>
              </a:rPr>
              <a:t>2</a:t>
            </a:r>
            <a:r>
              <a:rPr sz="1650" spc="125" dirty="0">
                <a:latin typeface="Times New Roman"/>
                <a:cs typeface="Times New Roman"/>
              </a:rPr>
              <a:t>8</a:t>
            </a:r>
            <a:r>
              <a:rPr sz="1650" spc="110" dirty="0">
                <a:latin typeface="Symbol"/>
                <a:cs typeface="Symbol"/>
              </a:rPr>
              <a:t></a:t>
            </a:r>
            <a:r>
              <a:rPr sz="1650" spc="90" dirty="0">
                <a:latin typeface="Times New Roman"/>
                <a:cs typeface="Times New Roman"/>
              </a:rPr>
              <a:t>1</a:t>
            </a:r>
            <a:r>
              <a:rPr sz="1650" spc="35" dirty="0">
                <a:latin typeface="Times New Roman"/>
                <a:cs typeface="Times New Roman"/>
              </a:rPr>
              <a:t>0</a:t>
            </a:r>
            <a:r>
              <a:rPr sz="1650" dirty="0">
                <a:latin typeface="Times New Roman"/>
                <a:cs typeface="Times New Roman"/>
              </a:rPr>
              <a:t>	</a:t>
            </a:r>
            <a:r>
              <a:rPr sz="1650" i="1" spc="50" dirty="0">
                <a:latin typeface="Times New Roman"/>
                <a:cs typeface="Times New Roman"/>
              </a:rPr>
              <a:t>m</a:t>
            </a:r>
            <a:endParaRPr sz="1650">
              <a:latin typeface="Times New Roman"/>
              <a:cs typeface="Times New Roman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2334082" y="8377359"/>
            <a:ext cx="979169" cy="2768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650" spc="65" dirty="0">
                <a:latin typeface="Times New Roman"/>
                <a:cs typeface="Times New Roman"/>
              </a:rPr>
              <a:t>0.5</a:t>
            </a:r>
            <a:r>
              <a:rPr sz="1650" spc="65" dirty="0">
                <a:latin typeface="Symbol"/>
                <a:cs typeface="Symbol"/>
              </a:rPr>
              <a:t></a:t>
            </a:r>
            <a:r>
              <a:rPr sz="1650" spc="-235" dirty="0">
                <a:latin typeface="Times New Roman"/>
                <a:cs typeface="Times New Roman"/>
              </a:rPr>
              <a:t> </a:t>
            </a:r>
            <a:r>
              <a:rPr sz="1650" spc="60" dirty="0">
                <a:latin typeface="Times New Roman"/>
                <a:cs typeface="Times New Roman"/>
              </a:rPr>
              <a:t>0.016</a:t>
            </a:r>
            <a:endParaRPr sz="1650">
              <a:latin typeface="Times New Roman"/>
              <a:cs typeface="Times New Roman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1909068" y="8066344"/>
            <a:ext cx="1627505" cy="2921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625" i="1" spc="-30" baseline="-33333" dirty="0">
                <a:latin typeface="Symbol"/>
                <a:cs typeface="Symbol"/>
              </a:rPr>
              <a:t></a:t>
            </a:r>
            <a:r>
              <a:rPr sz="2625" i="1" spc="-30" baseline="-33333" dirty="0">
                <a:latin typeface="Times New Roman"/>
                <a:cs typeface="Times New Roman"/>
              </a:rPr>
              <a:t> </a:t>
            </a:r>
            <a:r>
              <a:rPr sz="2475" spc="60" baseline="-35353" dirty="0">
                <a:latin typeface="Symbol"/>
                <a:cs typeface="Symbol"/>
              </a:rPr>
              <a:t></a:t>
            </a:r>
            <a:r>
              <a:rPr sz="2475" spc="60" baseline="-35353" dirty="0">
                <a:latin typeface="Times New Roman"/>
                <a:cs typeface="Times New Roman"/>
              </a:rPr>
              <a:t> </a:t>
            </a:r>
            <a:r>
              <a:rPr sz="1650" spc="50" dirty="0">
                <a:latin typeface="Times New Roman"/>
                <a:cs typeface="Times New Roman"/>
              </a:rPr>
              <a:t>6.626</a:t>
            </a:r>
            <a:r>
              <a:rPr sz="1650" spc="50" dirty="0">
                <a:latin typeface="Symbol"/>
                <a:cs typeface="Symbol"/>
              </a:rPr>
              <a:t></a:t>
            </a:r>
            <a:r>
              <a:rPr sz="1650" spc="50" dirty="0">
                <a:latin typeface="Times New Roman"/>
                <a:cs typeface="Times New Roman"/>
              </a:rPr>
              <a:t>10</a:t>
            </a:r>
            <a:r>
              <a:rPr sz="1425" spc="75" baseline="43859" dirty="0">
                <a:latin typeface="Times New Roman"/>
                <a:cs typeface="Times New Roman"/>
              </a:rPr>
              <a:t>-34</a:t>
            </a:r>
            <a:r>
              <a:rPr sz="1425" spc="254" baseline="43859" dirty="0">
                <a:latin typeface="Times New Roman"/>
                <a:cs typeface="Times New Roman"/>
              </a:rPr>
              <a:t> </a:t>
            </a:r>
            <a:r>
              <a:rPr sz="2475" spc="60" baseline="-35353" dirty="0">
                <a:latin typeface="Symbol"/>
                <a:cs typeface="Symbol"/>
              </a:rPr>
              <a:t></a:t>
            </a:r>
            <a:endParaRPr sz="2475" baseline="-35353">
              <a:latin typeface="Symbol"/>
              <a:cs typeface="Symbol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2276668" y="9073526"/>
            <a:ext cx="1056005" cy="0"/>
          </a:xfrm>
          <a:custGeom>
            <a:avLst/>
            <a:gdLst/>
            <a:ahLst/>
            <a:cxnLst/>
            <a:rect l="l" t="t" r="r" b="b"/>
            <a:pathLst>
              <a:path w="1056004">
                <a:moveTo>
                  <a:pt x="0" y="0"/>
                </a:moveTo>
                <a:lnTo>
                  <a:pt x="1056001" y="0"/>
                </a:lnTo>
              </a:path>
            </a:pathLst>
          </a:custGeom>
          <a:ln w="851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 txBox="1"/>
          <p:nvPr/>
        </p:nvSpPr>
        <p:spPr>
          <a:xfrm>
            <a:off x="3541372" y="8903596"/>
            <a:ext cx="1157605" cy="2768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986790" algn="l"/>
              </a:tabLst>
            </a:pPr>
            <a:r>
              <a:rPr sz="1650" spc="25" dirty="0">
                <a:latin typeface="Times New Roman"/>
                <a:cs typeface="Times New Roman"/>
              </a:rPr>
              <a:t>6</a:t>
            </a:r>
            <a:r>
              <a:rPr sz="1650" spc="15" dirty="0">
                <a:latin typeface="Times New Roman"/>
                <a:cs typeface="Times New Roman"/>
              </a:rPr>
              <a:t>.</a:t>
            </a:r>
            <a:r>
              <a:rPr sz="1650" spc="85" dirty="0">
                <a:latin typeface="Times New Roman"/>
                <a:cs typeface="Times New Roman"/>
              </a:rPr>
              <a:t>2</a:t>
            </a:r>
            <a:r>
              <a:rPr sz="1650" spc="155" dirty="0">
                <a:latin typeface="Times New Roman"/>
                <a:cs typeface="Times New Roman"/>
              </a:rPr>
              <a:t>6</a:t>
            </a:r>
            <a:r>
              <a:rPr sz="1650" spc="50" dirty="0">
                <a:latin typeface="Times New Roman"/>
                <a:cs typeface="Times New Roman"/>
              </a:rPr>
              <a:t>*</a:t>
            </a:r>
            <a:r>
              <a:rPr sz="1650" spc="85" dirty="0">
                <a:latin typeface="Times New Roman"/>
                <a:cs typeface="Times New Roman"/>
              </a:rPr>
              <a:t>1</a:t>
            </a:r>
            <a:r>
              <a:rPr sz="1650" spc="30" dirty="0">
                <a:latin typeface="Times New Roman"/>
                <a:cs typeface="Times New Roman"/>
              </a:rPr>
              <a:t>0</a:t>
            </a:r>
            <a:r>
              <a:rPr sz="1650" dirty="0">
                <a:latin typeface="Times New Roman"/>
                <a:cs typeface="Times New Roman"/>
              </a:rPr>
              <a:t>	</a:t>
            </a:r>
            <a:r>
              <a:rPr sz="1650" i="1" spc="45" dirty="0">
                <a:latin typeface="Times New Roman"/>
                <a:cs typeface="Times New Roman"/>
              </a:rPr>
              <a:t>m</a:t>
            </a:r>
            <a:endParaRPr sz="1650">
              <a:latin typeface="Times New Roman"/>
              <a:cs typeface="Times New Roman"/>
            </a:endParaRPr>
          </a:p>
        </p:txBody>
      </p:sp>
      <p:sp>
        <p:nvSpPr>
          <p:cNvPr id="26" name="object 2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410"/>
              </a:lnSpc>
            </a:pPr>
            <a:r>
              <a:rPr dirty="0"/>
              <a:t>14</a:t>
            </a:r>
          </a:p>
        </p:txBody>
      </p:sp>
      <p:sp>
        <p:nvSpPr>
          <p:cNvPr id="23" name="object 23"/>
          <p:cNvSpPr txBox="1"/>
          <p:nvPr/>
        </p:nvSpPr>
        <p:spPr>
          <a:xfrm>
            <a:off x="2399301" y="9068875"/>
            <a:ext cx="817244" cy="2768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650" spc="45" dirty="0">
                <a:latin typeface="Times New Roman"/>
                <a:cs typeface="Times New Roman"/>
              </a:rPr>
              <a:t>10</a:t>
            </a:r>
            <a:r>
              <a:rPr sz="1425" spc="67" baseline="43859" dirty="0">
                <a:latin typeface="Times New Roman"/>
                <a:cs typeface="Times New Roman"/>
              </a:rPr>
              <a:t>-4 </a:t>
            </a:r>
            <a:r>
              <a:rPr sz="1650" spc="30" dirty="0">
                <a:latin typeface="Times New Roman"/>
                <a:cs typeface="Times New Roman"/>
              </a:rPr>
              <a:t>*</a:t>
            </a:r>
            <a:r>
              <a:rPr sz="1650" spc="-215" dirty="0">
                <a:latin typeface="Times New Roman"/>
                <a:cs typeface="Times New Roman"/>
              </a:rPr>
              <a:t> </a:t>
            </a:r>
            <a:r>
              <a:rPr sz="1650" spc="35" dirty="0">
                <a:latin typeface="Times New Roman"/>
                <a:cs typeface="Times New Roman"/>
              </a:rPr>
              <a:t>0.1</a:t>
            </a:r>
            <a:endParaRPr sz="1650">
              <a:latin typeface="Times New Roman"/>
              <a:cs typeface="Times New Roman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4283195" y="8897410"/>
            <a:ext cx="236220" cy="17208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950" spc="110" dirty="0">
                <a:latin typeface="Symbol"/>
                <a:cs typeface="Symbol"/>
              </a:rPr>
              <a:t></a:t>
            </a:r>
            <a:r>
              <a:rPr sz="950" spc="30" dirty="0">
                <a:latin typeface="Times New Roman"/>
                <a:cs typeface="Times New Roman"/>
              </a:rPr>
              <a:t>29</a:t>
            </a:r>
            <a:endParaRPr sz="950">
              <a:latin typeface="Times New Roman"/>
              <a:cs typeface="Times New Roman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1909453" y="8757907"/>
            <a:ext cx="1611630" cy="292100"/>
          </a:xfrm>
          <a:prstGeom prst="rect">
            <a:avLst/>
          </a:prstGeom>
        </p:spPr>
        <p:txBody>
          <a:bodyPr vert="horz" wrap="square" lIns="0" tIns="20320" rIns="0" bIns="0" rtlCol="0">
            <a:spAutoFit/>
          </a:bodyPr>
          <a:lstStyle/>
          <a:p>
            <a:pPr marR="209550" algn="r">
              <a:lnSpc>
                <a:spcPts val="540"/>
              </a:lnSpc>
              <a:spcBef>
                <a:spcPts val="160"/>
              </a:spcBef>
            </a:pPr>
            <a:r>
              <a:rPr sz="950" spc="-20" dirty="0">
                <a:latin typeface="Times New Roman"/>
                <a:cs typeface="Times New Roman"/>
              </a:rPr>
              <a:t>-</a:t>
            </a:r>
            <a:r>
              <a:rPr sz="950" spc="30" dirty="0">
                <a:latin typeface="Times New Roman"/>
                <a:cs typeface="Times New Roman"/>
              </a:rPr>
              <a:t>3</a:t>
            </a:r>
            <a:r>
              <a:rPr sz="950" spc="25" dirty="0">
                <a:latin typeface="Times New Roman"/>
                <a:cs typeface="Times New Roman"/>
              </a:rPr>
              <a:t>4</a:t>
            </a:r>
            <a:endParaRPr sz="950">
              <a:latin typeface="Times New Roman"/>
              <a:cs typeface="Times New Roman"/>
            </a:endParaRPr>
          </a:p>
          <a:p>
            <a:pPr marL="12700">
              <a:lnSpc>
                <a:spcPts val="1500"/>
              </a:lnSpc>
              <a:tabLst>
                <a:tab pos="1478915" algn="l"/>
              </a:tabLst>
            </a:pPr>
            <a:r>
              <a:rPr sz="2625" i="1" spc="-30" baseline="-33333" dirty="0">
                <a:latin typeface="Symbol"/>
                <a:cs typeface="Symbol"/>
              </a:rPr>
              <a:t></a:t>
            </a:r>
            <a:r>
              <a:rPr sz="2625" spc="82" baseline="-33333" dirty="0">
                <a:latin typeface="Times New Roman"/>
                <a:cs typeface="Times New Roman"/>
              </a:rPr>
              <a:t> </a:t>
            </a:r>
            <a:r>
              <a:rPr sz="2475" spc="52" baseline="-35353" dirty="0">
                <a:latin typeface="Symbol"/>
                <a:cs typeface="Symbol"/>
              </a:rPr>
              <a:t></a:t>
            </a:r>
            <a:r>
              <a:rPr sz="2475" spc="127" baseline="-35353" dirty="0">
                <a:latin typeface="Times New Roman"/>
                <a:cs typeface="Times New Roman"/>
              </a:rPr>
              <a:t> </a:t>
            </a:r>
            <a:r>
              <a:rPr sz="1650" spc="85" dirty="0">
                <a:latin typeface="Times New Roman"/>
                <a:cs typeface="Times New Roman"/>
              </a:rPr>
              <a:t>6</a:t>
            </a:r>
            <a:r>
              <a:rPr sz="1650" spc="-10" dirty="0">
                <a:latin typeface="Times New Roman"/>
                <a:cs typeface="Times New Roman"/>
              </a:rPr>
              <a:t>.</a:t>
            </a:r>
            <a:r>
              <a:rPr sz="1650" spc="85" dirty="0">
                <a:latin typeface="Times New Roman"/>
                <a:cs typeface="Times New Roman"/>
              </a:rPr>
              <a:t>6</a:t>
            </a:r>
            <a:r>
              <a:rPr sz="1650" spc="90" dirty="0">
                <a:latin typeface="Times New Roman"/>
                <a:cs typeface="Times New Roman"/>
              </a:rPr>
              <a:t>2</a:t>
            </a:r>
            <a:r>
              <a:rPr sz="1650" spc="60" dirty="0">
                <a:latin typeface="Times New Roman"/>
                <a:cs typeface="Times New Roman"/>
              </a:rPr>
              <a:t>6</a:t>
            </a:r>
            <a:r>
              <a:rPr sz="1650" spc="55" dirty="0">
                <a:latin typeface="Times New Roman"/>
                <a:cs typeface="Times New Roman"/>
              </a:rPr>
              <a:t>*</a:t>
            </a:r>
            <a:r>
              <a:rPr sz="1650" spc="85" dirty="0">
                <a:latin typeface="Times New Roman"/>
                <a:cs typeface="Times New Roman"/>
              </a:rPr>
              <a:t>1</a:t>
            </a:r>
            <a:r>
              <a:rPr sz="1650" spc="30" dirty="0">
                <a:latin typeface="Times New Roman"/>
                <a:cs typeface="Times New Roman"/>
              </a:rPr>
              <a:t>0</a:t>
            </a:r>
            <a:r>
              <a:rPr sz="1650" dirty="0">
                <a:latin typeface="Times New Roman"/>
                <a:cs typeface="Times New Roman"/>
              </a:rPr>
              <a:t>	</a:t>
            </a:r>
            <a:r>
              <a:rPr sz="2475" spc="52" baseline="-35353" dirty="0">
                <a:latin typeface="Symbol"/>
                <a:cs typeface="Symbol"/>
              </a:rPr>
              <a:t></a:t>
            </a:r>
            <a:endParaRPr sz="2475" baseline="-35353">
              <a:latin typeface="Symbol"/>
              <a:cs typeface="Symbo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298194" y="426211"/>
            <a:ext cx="118935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i="1" spc="-5" dirty="0">
                <a:latin typeface="Times New Roman"/>
                <a:cs typeface="Times New Roman"/>
              </a:rPr>
              <a:t>Electronic</a:t>
            </a:r>
            <a:r>
              <a:rPr sz="1200" b="1" i="1" spc="-25" dirty="0">
                <a:latin typeface="Times New Roman"/>
                <a:cs typeface="Times New Roman"/>
              </a:rPr>
              <a:t> </a:t>
            </a:r>
            <a:r>
              <a:rPr sz="1200" b="1" i="1" spc="-5" dirty="0">
                <a:latin typeface="Times New Roman"/>
                <a:cs typeface="Times New Roman"/>
              </a:rPr>
              <a:t>Physics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672965" y="426211"/>
            <a:ext cx="159385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i="1" spc="-5" dirty="0">
                <a:latin typeface="Times New Roman"/>
                <a:cs typeface="Times New Roman"/>
              </a:rPr>
              <a:t>Dr. Ghusoon Mohsin</a:t>
            </a:r>
            <a:r>
              <a:rPr sz="1200" b="1" i="1" spc="-25" dirty="0">
                <a:latin typeface="Times New Roman"/>
                <a:cs typeface="Times New Roman"/>
              </a:rPr>
              <a:t> </a:t>
            </a:r>
            <a:r>
              <a:rPr sz="1200" b="1" i="1" dirty="0">
                <a:latin typeface="Times New Roman"/>
                <a:cs typeface="Times New Roman"/>
              </a:rPr>
              <a:t>Ali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125016" y="674369"/>
            <a:ext cx="5315585" cy="0"/>
          </a:xfrm>
          <a:custGeom>
            <a:avLst/>
            <a:gdLst/>
            <a:ahLst/>
            <a:cxnLst/>
            <a:rect l="l" t="t" r="r" b="b"/>
            <a:pathLst>
              <a:path w="5315585">
                <a:moveTo>
                  <a:pt x="0" y="0"/>
                </a:moveTo>
                <a:lnTo>
                  <a:pt x="5315077" y="0"/>
                </a:lnTo>
              </a:path>
            </a:pathLst>
          </a:custGeom>
          <a:ln w="38100">
            <a:solidFill>
              <a:srgbClr val="61232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125016" y="641603"/>
            <a:ext cx="5315585" cy="0"/>
          </a:xfrm>
          <a:custGeom>
            <a:avLst/>
            <a:gdLst/>
            <a:ahLst/>
            <a:cxnLst/>
            <a:rect l="l" t="t" r="r" b="b"/>
            <a:pathLst>
              <a:path w="5315585">
                <a:moveTo>
                  <a:pt x="0" y="0"/>
                </a:moveTo>
                <a:lnTo>
                  <a:pt x="5315077" y="0"/>
                </a:lnTo>
              </a:path>
            </a:pathLst>
          </a:custGeom>
          <a:ln w="9144">
            <a:solidFill>
              <a:srgbClr val="61232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1167180" y="891031"/>
            <a:ext cx="23177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latin typeface="Times New Roman"/>
                <a:cs typeface="Times New Roman"/>
              </a:rPr>
              <a:t>(</a:t>
            </a:r>
            <a:r>
              <a:rPr sz="1200" spc="-7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c)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129080" y="2118105"/>
            <a:ext cx="4537710" cy="5886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5" dirty="0">
                <a:latin typeface="Times New Roman"/>
                <a:cs typeface="Times New Roman"/>
              </a:rPr>
              <a:t>-----------------------------------------------------------------------------------------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11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400" spc="-5" dirty="0">
                <a:latin typeface="Times New Roman"/>
                <a:cs typeface="Times New Roman"/>
              </a:rPr>
              <a:t>The kinetic energy </a:t>
            </a:r>
            <a:r>
              <a:rPr sz="1400" dirty="0">
                <a:latin typeface="Times New Roman"/>
                <a:cs typeface="Times New Roman"/>
              </a:rPr>
              <a:t>is </a:t>
            </a:r>
            <a:r>
              <a:rPr sz="1400" spc="-5" dirty="0">
                <a:latin typeface="Times New Roman"/>
                <a:cs typeface="Times New Roman"/>
              </a:rPr>
              <a:t>given </a:t>
            </a:r>
            <a:r>
              <a:rPr sz="1400" dirty="0">
                <a:latin typeface="Times New Roman"/>
                <a:cs typeface="Times New Roman"/>
              </a:rPr>
              <a:t>by the</a:t>
            </a:r>
            <a:r>
              <a:rPr sz="1400" spc="-1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formula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1626286" y="3219537"/>
            <a:ext cx="408940" cy="0"/>
          </a:xfrm>
          <a:custGeom>
            <a:avLst/>
            <a:gdLst/>
            <a:ahLst/>
            <a:cxnLst/>
            <a:rect l="l" t="t" r="r" b="b"/>
            <a:pathLst>
              <a:path w="408939">
                <a:moveTo>
                  <a:pt x="0" y="0"/>
                </a:moveTo>
                <a:lnTo>
                  <a:pt x="408843" y="0"/>
                </a:lnTo>
              </a:path>
            </a:pathLst>
          </a:custGeom>
          <a:ln w="908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1724730" y="3212859"/>
            <a:ext cx="132715" cy="28130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650" spc="15" dirty="0">
                <a:latin typeface="Times New Roman"/>
                <a:cs typeface="Times New Roman"/>
              </a:rPr>
              <a:t>2</a:t>
            </a:r>
            <a:endParaRPr sz="165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628406" y="2913575"/>
            <a:ext cx="388620" cy="28130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650" i="1" spc="-25" dirty="0">
                <a:latin typeface="Times New Roman"/>
                <a:cs typeface="Times New Roman"/>
              </a:rPr>
              <a:t>m</a:t>
            </a:r>
            <a:r>
              <a:rPr sz="1650" spc="-75" dirty="0">
                <a:latin typeface="Times New Roman"/>
                <a:cs typeface="Times New Roman"/>
              </a:rPr>
              <a:t>.</a:t>
            </a:r>
            <a:r>
              <a:rPr sz="1650" i="1" spc="110" dirty="0">
                <a:latin typeface="Times New Roman"/>
                <a:cs typeface="Times New Roman"/>
              </a:rPr>
              <a:t>v</a:t>
            </a:r>
            <a:r>
              <a:rPr sz="1425" spc="22" baseline="43859" dirty="0">
                <a:latin typeface="Times New Roman"/>
                <a:cs typeface="Times New Roman"/>
              </a:rPr>
              <a:t>2</a:t>
            </a:r>
            <a:endParaRPr sz="1425" baseline="43859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169018" y="3047020"/>
            <a:ext cx="415290" cy="28130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650" i="1" spc="25" dirty="0">
                <a:latin typeface="Times New Roman"/>
                <a:cs typeface="Times New Roman"/>
              </a:rPr>
              <a:t>E</a:t>
            </a:r>
            <a:r>
              <a:rPr sz="1425" i="1" spc="37" baseline="-23391" dirty="0">
                <a:latin typeface="Times New Roman"/>
                <a:cs typeface="Times New Roman"/>
              </a:rPr>
              <a:t>k</a:t>
            </a:r>
            <a:r>
              <a:rPr sz="1425" i="1" spc="104" baseline="-23391" dirty="0">
                <a:latin typeface="Times New Roman"/>
                <a:cs typeface="Times New Roman"/>
              </a:rPr>
              <a:t> </a:t>
            </a:r>
            <a:r>
              <a:rPr sz="1650" spc="20" dirty="0">
                <a:latin typeface="Symbol"/>
                <a:cs typeface="Symbol"/>
              </a:rPr>
              <a:t></a:t>
            </a:r>
            <a:endParaRPr sz="1650">
              <a:latin typeface="Symbol"/>
              <a:cs typeface="Symbo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129080" y="3662298"/>
            <a:ext cx="4793615" cy="6756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-5" dirty="0">
                <a:latin typeface="Times New Roman"/>
                <a:cs typeface="Times New Roman"/>
              </a:rPr>
              <a:t>Also the kinetic energy </a:t>
            </a:r>
            <a:r>
              <a:rPr sz="1400" dirty="0">
                <a:latin typeface="Times New Roman"/>
                <a:cs typeface="Times New Roman"/>
              </a:rPr>
              <a:t>is </a:t>
            </a:r>
            <a:r>
              <a:rPr sz="1400" spc="-5" dirty="0">
                <a:latin typeface="Times New Roman"/>
                <a:cs typeface="Times New Roman"/>
              </a:rPr>
              <a:t>obtained from </a:t>
            </a:r>
            <a:r>
              <a:rPr sz="1400" dirty="0">
                <a:latin typeface="Times New Roman"/>
                <a:cs typeface="Times New Roman"/>
              </a:rPr>
              <a:t>the </a:t>
            </a:r>
            <a:r>
              <a:rPr sz="1400" spc="-5" dirty="0">
                <a:latin typeface="Times New Roman"/>
                <a:cs typeface="Times New Roman"/>
              </a:rPr>
              <a:t>accelerating voltage</a:t>
            </a:r>
            <a:r>
              <a:rPr sz="1400" spc="3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V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200">
              <a:latin typeface="Times New Roman"/>
              <a:cs typeface="Times New Roman"/>
            </a:endParaRPr>
          </a:p>
          <a:p>
            <a:pPr marL="53340">
              <a:lnSpc>
                <a:spcPct val="100000"/>
              </a:lnSpc>
            </a:pPr>
            <a:r>
              <a:rPr sz="1700" i="1" spc="50" dirty="0">
                <a:latin typeface="Times New Roman"/>
                <a:cs typeface="Times New Roman"/>
              </a:rPr>
              <a:t>E</a:t>
            </a:r>
            <a:r>
              <a:rPr sz="1500" i="1" spc="75" baseline="-25000" dirty="0">
                <a:latin typeface="Times New Roman"/>
                <a:cs typeface="Times New Roman"/>
              </a:rPr>
              <a:t>k </a:t>
            </a:r>
            <a:r>
              <a:rPr sz="1700" spc="10" dirty="0">
                <a:latin typeface="Symbol"/>
                <a:cs typeface="Symbol"/>
              </a:rPr>
              <a:t></a:t>
            </a:r>
            <a:r>
              <a:rPr sz="1700" spc="-120" dirty="0">
                <a:latin typeface="Times New Roman"/>
                <a:cs typeface="Times New Roman"/>
              </a:rPr>
              <a:t> </a:t>
            </a:r>
            <a:r>
              <a:rPr sz="1700" i="1" spc="70" dirty="0">
                <a:latin typeface="Times New Roman"/>
                <a:cs typeface="Times New Roman"/>
              </a:rPr>
              <a:t>eV</a:t>
            </a:r>
            <a:endParaRPr sz="1700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129080" y="5419724"/>
            <a:ext cx="5305425" cy="126238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ts val="1645"/>
              </a:lnSpc>
              <a:spcBef>
                <a:spcPts val="105"/>
              </a:spcBef>
            </a:pPr>
            <a:r>
              <a:rPr sz="1400" i="1" u="sng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Example</a:t>
            </a:r>
            <a:endParaRPr sz="1400">
              <a:latin typeface="Times New Roman"/>
              <a:cs typeface="Times New Roman"/>
            </a:endParaRPr>
          </a:p>
          <a:p>
            <a:pPr marL="12700" marR="5080" indent="354965" algn="just">
              <a:lnSpc>
                <a:spcPct val="96000"/>
              </a:lnSpc>
              <a:spcBef>
                <a:spcPts val="30"/>
              </a:spcBef>
            </a:pPr>
            <a:r>
              <a:rPr sz="1400" dirty="0">
                <a:latin typeface="Times New Roman"/>
                <a:cs typeface="Times New Roman"/>
              </a:rPr>
              <a:t>Calculate </a:t>
            </a:r>
            <a:r>
              <a:rPr sz="1400" spc="-5" dirty="0">
                <a:latin typeface="Times New Roman"/>
                <a:cs typeface="Times New Roman"/>
              </a:rPr>
              <a:t>mass </a:t>
            </a:r>
            <a:r>
              <a:rPr sz="1400" dirty="0">
                <a:latin typeface="Times New Roman"/>
                <a:cs typeface="Times New Roman"/>
              </a:rPr>
              <a:t>contained in red light of wavelength </a:t>
            </a:r>
            <a:r>
              <a:rPr sz="1400" spc="10" dirty="0">
                <a:latin typeface="Times New Roman"/>
                <a:cs typeface="Times New Roman"/>
              </a:rPr>
              <a:t>7×10</a:t>
            </a:r>
            <a:r>
              <a:rPr sz="1350" spc="15" baseline="30864" dirty="0">
                <a:latin typeface="Times New Roman"/>
                <a:cs typeface="Times New Roman"/>
              </a:rPr>
              <a:t>-7</a:t>
            </a:r>
            <a:r>
              <a:rPr sz="1400" spc="10" dirty="0">
                <a:latin typeface="Times New Roman"/>
                <a:cs typeface="Times New Roman"/>
              </a:rPr>
              <a:t>m </a:t>
            </a:r>
            <a:r>
              <a:rPr sz="1400" spc="-10" dirty="0">
                <a:latin typeface="Times New Roman"/>
                <a:cs typeface="Times New Roman"/>
              </a:rPr>
              <a:t>which  </a:t>
            </a:r>
            <a:r>
              <a:rPr sz="1400" dirty="0">
                <a:latin typeface="Times New Roman"/>
                <a:cs typeface="Times New Roman"/>
              </a:rPr>
              <a:t>hits</a:t>
            </a:r>
            <a:r>
              <a:rPr sz="1400" spc="-5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an</a:t>
            </a:r>
            <a:r>
              <a:rPr sz="1400" spc="-3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electron</a:t>
            </a:r>
            <a:r>
              <a:rPr sz="1400" spc="-4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at</a:t>
            </a:r>
            <a:r>
              <a:rPr sz="1400" spc="-3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rest</a:t>
            </a:r>
            <a:r>
              <a:rPr sz="1400" spc="-3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the</a:t>
            </a:r>
            <a:r>
              <a:rPr sz="1400" spc="-3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energy</a:t>
            </a:r>
            <a:r>
              <a:rPr sz="1400" spc="-6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contained</a:t>
            </a:r>
            <a:r>
              <a:rPr sz="1400" spc="-5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in</a:t>
            </a:r>
            <a:r>
              <a:rPr sz="1400" spc="-3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the</a:t>
            </a:r>
            <a:r>
              <a:rPr sz="1400" spc="-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light</a:t>
            </a:r>
            <a:r>
              <a:rPr sz="1400" spc="-3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wave</a:t>
            </a:r>
            <a:r>
              <a:rPr sz="1400" spc="-6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is</a:t>
            </a:r>
            <a:r>
              <a:rPr sz="1400" spc="-3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completely  </a:t>
            </a:r>
            <a:r>
              <a:rPr sz="1400" dirty="0">
                <a:latin typeface="Times New Roman"/>
                <a:cs typeface="Times New Roman"/>
              </a:rPr>
              <a:t>lost to the electron. Calculate the velocity and the de Broglie </a:t>
            </a:r>
            <a:r>
              <a:rPr sz="1400" spc="-5" dirty="0">
                <a:latin typeface="Times New Roman"/>
                <a:cs typeface="Times New Roman"/>
              </a:rPr>
              <a:t>wavelength  </a:t>
            </a:r>
            <a:r>
              <a:rPr sz="1400" dirty="0">
                <a:latin typeface="Times New Roman"/>
                <a:cs typeface="Times New Roman"/>
              </a:rPr>
              <a:t>of</a:t>
            </a:r>
            <a:r>
              <a:rPr sz="1400" spc="-1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electron.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610"/>
              </a:lnSpc>
            </a:pPr>
            <a:r>
              <a:rPr sz="1400" i="1" u="sng" spc="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Solution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1526376" y="7124348"/>
            <a:ext cx="368935" cy="0"/>
          </a:xfrm>
          <a:custGeom>
            <a:avLst/>
            <a:gdLst/>
            <a:ahLst/>
            <a:cxnLst/>
            <a:rect l="l" t="t" r="r" b="b"/>
            <a:pathLst>
              <a:path w="368935">
                <a:moveTo>
                  <a:pt x="0" y="0"/>
                </a:moveTo>
                <a:lnTo>
                  <a:pt x="368480" y="0"/>
                </a:lnTo>
              </a:path>
            </a:pathLst>
          </a:custGeom>
          <a:ln w="854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 txBox="1"/>
          <p:nvPr/>
        </p:nvSpPr>
        <p:spPr>
          <a:xfrm>
            <a:off x="1527778" y="7121871"/>
            <a:ext cx="267970" cy="2762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650" i="1" spc="-10" dirty="0">
                <a:latin typeface="Times New Roman"/>
                <a:cs typeface="Times New Roman"/>
              </a:rPr>
              <a:t>mv</a:t>
            </a:r>
            <a:endParaRPr sz="1650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1647051" y="6823767"/>
            <a:ext cx="130175" cy="2762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650" i="1" spc="-5" dirty="0">
                <a:latin typeface="Times New Roman"/>
                <a:cs typeface="Times New Roman"/>
              </a:rPr>
              <a:t>h</a:t>
            </a:r>
            <a:endParaRPr sz="1650">
              <a:latin typeface="Times New Roman"/>
              <a:cs typeface="Times New Roman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1158005" y="6943827"/>
            <a:ext cx="323215" cy="28956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1700" i="1" spc="-35" dirty="0">
                <a:latin typeface="Symbol"/>
                <a:cs typeface="Symbol"/>
              </a:rPr>
              <a:t></a:t>
            </a:r>
            <a:r>
              <a:rPr sz="1700" i="1" spc="30" dirty="0">
                <a:latin typeface="Times New Roman"/>
                <a:cs typeface="Times New Roman"/>
              </a:rPr>
              <a:t> </a:t>
            </a:r>
            <a:r>
              <a:rPr sz="1650" spc="-5" dirty="0">
                <a:latin typeface="Symbol"/>
                <a:cs typeface="Symbol"/>
              </a:rPr>
              <a:t></a:t>
            </a:r>
            <a:endParaRPr sz="1650">
              <a:latin typeface="Symbol"/>
              <a:cs typeface="Symbol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1477813" y="7825054"/>
            <a:ext cx="196850" cy="0"/>
          </a:xfrm>
          <a:custGeom>
            <a:avLst/>
            <a:gdLst/>
            <a:ahLst/>
            <a:cxnLst/>
            <a:rect l="l" t="t" r="r" b="b"/>
            <a:pathLst>
              <a:path w="196850">
                <a:moveTo>
                  <a:pt x="0" y="0"/>
                </a:moveTo>
                <a:lnTo>
                  <a:pt x="196708" y="0"/>
                </a:lnTo>
              </a:path>
            </a:pathLst>
          </a:custGeom>
          <a:ln w="703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1862212" y="7825054"/>
            <a:ext cx="1138555" cy="0"/>
          </a:xfrm>
          <a:custGeom>
            <a:avLst/>
            <a:gdLst/>
            <a:ahLst/>
            <a:cxnLst/>
            <a:rect l="l" t="t" r="r" b="b"/>
            <a:pathLst>
              <a:path w="1138555">
                <a:moveTo>
                  <a:pt x="0" y="0"/>
                </a:moveTo>
                <a:lnTo>
                  <a:pt x="1138417" y="0"/>
                </a:lnTo>
              </a:path>
            </a:pathLst>
          </a:custGeom>
          <a:ln w="703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 txBox="1"/>
          <p:nvPr/>
        </p:nvSpPr>
        <p:spPr>
          <a:xfrm>
            <a:off x="3783857" y="7677427"/>
            <a:ext cx="186690" cy="14668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800" dirty="0">
                <a:latin typeface="Symbol"/>
                <a:cs typeface="Symbol"/>
              </a:rPr>
              <a:t></a:t>
            </a:r>
            <a:r>
              <a:rPr sz="800" spc="5" dirty="0">
                <a:latin typeface="Times New Roman"/>
                <a:cs typeface="Times New Roman"/>
              </a:rPr>
              <a:t>36</a:t>
            </a:r>
            <a:endParaRPr sz="800">
              <a:latin typeface="Times New Roman"/>
              <a:cs typeface="Times New Roman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1520702" y="7575179"/>
            <a:ext cx="1348740" cy="23304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  <a:tabLst>
                <a:tab pos="469900" algn="l"/>
              </a:tabLst>
            </a:pPr>
            <a:r>
              <a:rPr sz="1350" i="1" spc="20" dirty="0">
                <a:latin typeface="Times New Roman"/>
                <a:cs typeface="Times New Roman"/>
              </a:rPr>
              <a:t>h	</a:t>
            </a:r>
            <a:r>
              <a:rPr sz="1350" spc="35" dirty="0">
                <a:latin typeface="Times New Roman"/>
                <a:cs typeface="Times New Roman"/>
              </a:rPr>
              <a:t>6.626</a:t>
            </a:r>
            <a:r>
              <a:rPr sz="1350" spc="35" dirty="0">
                <a:latin typeface="Symbol"/>
                <a:cs typeface="Symbol"/>
              </a:rPr>
              <a:t></a:t>
            </a:r>
            <a:r>
              <a:rPr sz="1350" spc="35" dirty="0">
                <a:latin typeface="Times New Roman"/>
                <a:cs typeface="Times New Roman"/>
              </a:rPr>
              <a:t>10</a:t>
            </a:r>
            <a:r>
              <a:rPr sz="1200" spc="52" baseline="41666" dirty="0">
                <a:latin typeface="Symbol"/>
                <a:cs typeface="Symbol"/>
              </a:rPr>
              <a:t></a:t>
            </a:r>
            <a:r>
              <a:rPr sz="1200" spc="52" baseline="41666" dirty="0">
                <a:latin typeface="Times New Roman"/>
                <a:cs typeface="Times New Roman"/>
              </a:rPr>
              <a:t>34</a:t>
            </a:r>
            <a:endParaRPr sz="1200" baseline="41666">
              <a:latin typeface="Times New Roman"/>
              <a:cs typeface="Times New Roman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1156501" y="7672687"/>
            <a:ext cx="3013710" cy="245110"/>
          </a:xfrm>
          <a:prstGeom prst="rect">
            <a:avLst/>
          </a:prstGeom>
        </p:spPr>
        <p:txBody>
          <a:bodyPr vert="horz" wrap="square" lIns="0" tIns="1778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40"/>
              </a:spcBef>
              <a:tabLst>
                <a:tab pos="2821940" algn="l"/>
              </a:tabLst>
            </a:pPr>
            <a:r>
              <a:rPr sz="1350" i="1" spc="30" dirty="0">
                <a:latin typeface="Times New Roman"/>
                <a:cs typeface="Times New Roman"/>
              </a:rPr>
              <a:t>m</a:t>
            </a:r>
            <a:r>
              <a:rPr sz="1350" i="1" spc="-30" dirty="0">
                <a:latin typeface="Times New Roman"/>
                <a:cs typeface="Times New Roman"/>
              </a:rPr>
              <a:t> </a:t>
            </a:r>
            <a:r>
              <a:rPr sz="1350" spc="25" dirty="0">
                <a:latin typeface="Symbol"/>
                <a:cs typeface="Symbol"/>
              </a:rPr>
              <a:t></a:t>
            </a:r>
            <a:r>
              <a:rPr sz="1350" spc="70" dirty="0">
                <a:latin typeface="Times New Roman"/>
                <a:cs typeface="Times New Roman"/>
              </a:rPr>
              <a:t> </a:t>
            </a:r>
            <a:r>
              <a:rPr sz="2100" i="1" spc="7" baseline="-41666" dirty="0">
                <a:latin typeface="Symbol"/>
                <a:cs typeface="Symbol"/>
              </a:rPr>
              <a:t></a:t>
            </a:r>
            <a:r>
              <a:rPr sz="2025" i="1" spc="30" baseline="-43209" dirty="0">
                <a:latin typeface="Times New Roman"/>
                <a:cs typeface="Times New Roman"/>
              </a:rPr>
              <a:t>v</a:t>
            </a:r>
            <a:r>
              <a:rPr sz="2025" i="1" spc="165" baseline="-43209" dirty="0">
                <a:latin typeface="Times New Roman"/>
                <a:cs typeface="Times New Roman"/>
              </a:rPr>
              <a:t> </a:t>
            </a:r>
            <a:r>
              <a:rPr sz="1350" spc="25" dirty="0">
                <a:latin typeface="Symbol"/>
                <a:cs typeface="Symbol"/>
              </a:rPr>
              <a:t></a:t>
            </a:r>
            <a:r>
              <a:rPr sz="1350" spc="75" dirty="0">
                <a:latin typeface="Times New Roman"/>
                <a:cs typeface="Times New Roman"/>
              </a:rPr>
              <a:t> </a:t>
            </a:r>
            <a:r>
              <a:rPr sz="2025" spc="30" baseline="-43209" dirty="0">
                <a:latin typeface="Times New Roman"/>
                <a:cs typeface="Times New Roman"/>
              </a:rPr>
              <a:t>7</a:t>
            </a:r>
            <a:r>
              <a:rPr sz="2025" spc="-254" baseline="-43209" dirty="0">
                <a:latin typeface="Times New Roman"/>
                <a:cs typeface="Times New Roman"/>
              </a:rPr>
              <a:t> </a:t>
            </a:r>
            <a:r>
              <a:rPr sz="2025" spc="120" baseline="-43209" dirty="0">
                <a:latin typeface="Symbol"/>
                <a:cs typeface="Symbol"/>
              </a:rPr>
              <a:t></a:t>
            </a:r>
            <a:r>
              <a:rPr sz="2025" spc="97" baseline="-43209" dirty="0">
                <a:latin typeface="Times New Roman"/>
                <a:cs typeface="Times New Roman"/>
              </a:rPr>
              <a:t>1</a:t>
            </a:r>
            <a:r>
              <a:rPr sz="2025" spc="30" baseline="-43209" dirty="0">
                <a:latin typeface="Times New Roman"/>
                <a:cs typeface="Times New Roman"/>
              </a:rPr>
              <a:t>0</a:t>
            </a:r>
            <a:r>
              <a:rPr sz="1200" spc="15" baseline="-31250" dirty="0">
                <a:latin typeface="Symbol"/>
                <a:cs typeface="Symbol"/>
              </a:rPr>
              <a:t></a:t>
            </a:r>
            <a:r>
              <a:rPr sz="1200" spc="7" baseline="-31250" dirty="0">
                <a:latin typeface="Times New Roman"/>
                <a:cs typeface="Times New Roman"/>
              </a:rPr>
              <a:t>7</a:t>
            </a:r>
            <a:r>
              <a:rPr sz="1200" baseline="-31250" dirty="0">
                <a:latin typeface="Times New Roman"/>
                <a:cs typeface="Times New Roman"/>
              </a:rPr>
              <a:t> </a:t>
            </a:r>
            <a:r>
              <a:rPr sz="1200" spc="-127" baseline="-31250" dirty="0">
                <a:latin typeface="Times New Roman"/>
                <a:cs typeface="Times New Roman"/>
              </a:rPr>
              <a:t> </a:t>
            </a:r>
            <a:r>
              <a:rPr sz="2025" spc="37" baseline="-43209" dirty="0">
                <a:latin typeface="Symbol"/>
                <a:cs typeface="Symbol"/>
              </a:rPr>
              <a:t></a:t>
            </a:r>
            <a:r>
              <a:rPr sz="2025" spc="-254" baseline="-43209" dirty="0">
                <a:latin typeface="Times New Roman"/>
                <a:cs typeface="Times New Roman"/>
              </a:rPr>
              <a:t> </a:t>
            </a:r>
            <a:r>
              <a:rPr sz="2025" spc="172" baseline="-43209" dirty="0">
                <a:latin typeface="Times New Roman"/>
                <a:cs typeface="Times New Roman"/>
              </a:rPr>
              <a:t>3</a:t>
            </a:r>
            <a:r>
              <a:rPr sz="2025" spc="120" baseline="-43209" dirty="0">
                <a:latin typeface="Symbol"/>
                <a:cs typeface="Symbol"/>
              </a:rPr>
              <a:t></a:t>
            </a:r>
            <a:r>
              <a:rPr sz="2025" spc="97" baseline="-43209" dirty="0">
                <a:latin typeface="Times New Roman"/>
                <a:cs typeface="Times New Roman"/>
              </a:rPr>
              <a:t>1</a:t>
            </a:r>
            <a:r>
              <a:rPr sz="2025" spc="-30" baseline="-43209" dirty="0">
                <a:latin typeface="Times New Roman"/>
                <a:cs typeface="Times New Roman"/>
              </a:rPr>
              <a:t>0</a:t>
            </a:r>
            <a:r>
              <a:rPr sz="1200" spc="7" baseline="-31250" dirty="0">
                <a:latin typeface="Times New Roman"/>
                <a:cs typeface="Times New Roman"/>
              </a:rPr>
              <a:t>8</a:t>
            </a:r>
            <a:r>
              <a:rPr sz="1200" baseline="-31250" dirty="0">
                <a:latin typeface="Times New Roman"/>
                <a:cs typeface="Times New Roman"/>
              </a:rPr>
              <a:t>  </a:t>
            </a:r>
            <a:r>
              <a:rPr sz="1200" spc="-60" baseline="-31250" dirty="0">
                <a:latin typeface="Times New Roman"/>
                <a:cs typeface="Times New Roman"/>
              </a:rPr>
              <a:t> </a:t>
            </a:r>
            <a:r>
              <a:rPr sz="1350" spc="25" dirty="0">
                <a:latin typeface="Symbol"/>
                <a:cs typeface="Symbol"/>
              </a:rPr>
              <a:t></a:t>
            </a:r>
            <a:r>
              <a:rPr sz="1350" spc="-65" dirty="0">
                <a:latin typeface="Times New Roman"/>
                <a:cs typeface="Times New Roman"/>
              </a:rPr>
              <a:t> </a:t>
            </a:r>
            <a:r>
              <a:rPr sz="1350" spc="10" dirty="0">
                <a:latin typeface="Times New Roman"/>
                <a:cs typeface="Times New Roman"/>
              </a:rPr>
              <a:t>3.</a:t>
            </a:r>
            <a:r>
              <a:rPr sz="1350" spc="65" dirty="0">
                <a:latin typeface="Times New Roman"/>
                <a:cs typeface="Times New Roman"/>
              </a:rPr>
              <a:t>1</a:t>
            </a:r>
            <a:r>
              <a:rPr sz="1350" spc="114" dirty="0">
                <a:latin typeface="Times New Roman"/>
                <a:cs typeface="Times New Roman"/>
              </a:rPr>
              <a:t>4</a:t>
            </a:r>
            <a:r>
              <a:rPr sz="1350" spc="80" dirty="0">
                <a:latin typeface="Symbol"/>
                <a:cs typeface="Symbol"/>
              </a:rPr>
              <a:t></a:t>
            </a:r>
            <a:r>
              <a:rPr sz="1350" spc="65" dirty="0">
                <a:latin typeface="Times New Roman"/>
                <a:cs typeface="Times New Roman"/>
              </a:rPr>
              <a:t>1</a:t>
            </a:r>
            <a:r>
              <a:rPr sz="1350" spc="20" dirty="0">
                <a:latin typeface="Times New Roman"/>
                <a:cs typeface="Times New Roman"/>
              </a:rPr>
              <a:t>0</a:t>
            </a:r>
            <a:r>
              <a:rPr sz="1350" dirty="0">
                <a:latin typeface="Times New Roman"/>
                <a:cs typeface="Times New Roman"/>
              </a:rPr>
              <a:t>	</a:t>
            </a:r>
            <a:r>
              <a:rPr sz="1350" i="1" spc="60" dirty="0">
                <a:latin typeface="Times New Roman"/>
                <a:cs typeface="Times New Roman"/>
              </a:rPr>
              <a:t>kg</a:t>
            </a:r>
            <a:endParaRPr sz="1350">
              <a:latin typeface="Times New Roman"/>
              <a:cs typeface="Times New Roman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1129080" y="8195309"/>
            <a:ext cx="1839595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-5" dirty="0">
                <a:latin typeface="Times New Roman"/>
                <a:cs typeface="Times New Roman"/>
              </a:rPr>
              <a:t>The </a:t>
            </a:r>
            <a:r>
              <a:rPr sz="1400" dirty="0">
                <a:latin typeface="Times New Roman"/>
                <a:cs typeface="Times New Roman"/>
              </a:rPr>
              <a:t>energy of </a:t>
            </a:r>
            <a:r>
              <a:rPr sz="1400" spc="-5" dirty="0">
                <a:latin typeface="Times New Roman"/>
                <a:cs typeface="Times New Roman"/>
              </a:rPr>
              <a:t>light</a:t>
            </a:r>
            <a:r>
              <a:rPr sz="1400" spc="28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E=hf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24" name="object 24"/>
          <p:cNvSpPr/>
          <p:nvPr/>
        </p:nvSpPr>
        <p:spPr>
          <a:xfrm>
            <a:off x="1461808" y="9050690"/>
            <a:ext cx="181610" cy="0"/>
          </a:xfrm>
          <a:custGeom>
            <a:avLst/>
            <a:gdLst/>
            <a:ahLst/>
            <a:cxnLst/>
            <a:rect l="l" t="t" r="r" b="b"/>
            <a:pathLst>
              <a:path w="181610">
                <a:moveTo>
                  <a:pt x="0" y="0"/>
                </a:moveTo>
                <a:lnTo>
                  <a:pt x="181385" y="0"/>
                </a:lnTo>
              </a:path>
            </a:pathLst>
          </a:custGeom>
          <a:ln w="672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1825952" y="9050690"/>
            <a:ext cx="1424305" cy="0"/>
          </a:xfrm>
          <a:custGeom>
            <a:avLst/>
            <a:gdLst/>
            <a:ahLst/>
            <a:cxnLst/>
            <a:rect l="l" t="t" r="r" b="b"/>
            <a:pathLst>
              <a:path w="1424305">
                <a:moveTo>
                  <a:pt x="0" y="0"/>
                </a:moveTo>
                <a:lnTo>
                  <a:pt x="1423880" y="0"/>
                </a:lnTo>
              </a:path>
            </a:pathLst>
          </a:custGeom>
          <a:ln w="672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 txBox="1"/>
          <p:nvPr/>
        </p:nvSpPr>
        <p:spPr>
          <a:xfrm>
            <a:off x="3283922" y="8913859"/>
            <a:ext cx="1009650" cy="22415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300" spc="15" dirty="0">
                <a:latin typeface="Symbol"/>
                <a:cs typeface="Symbol"/>
              </a:rPr>
              <a:t></a:t>
            </a:r>
            <a:r>
              <a:rPr sz="1300" spc="15" dirty="0">
                <a:latin typeface="Times New Roman"/>
                <a:cs typeface="Times New Roman"/>
              </a:rPr>
              <a:t> </a:t>
            </a:r>
            <a:r>
              <a:rPr sz="1300" spc="35" dirty="0">
                <a:latin typeface="Times New Roman"/>
                <a:cs typeface="Times New Roman"/>
              </a:rPr>
              <a:t>2.84</a:t>
            </a:r>
            <a:r>
              <a:rPr sz="1300" spc="35" dirty="0">
                <a:latin typeface="Symbol"/>
                <a:cs typeface="Symbol"/>
              </a:rPr>
              <a:t></a:t>
            </a:r>
            <a:r>
              <a:rPr sz="1300" spc="35" dirty="0">
                <a:latin typeface="Times New Roman"/>
                <a:cs typeface="Times New Roman"/>
              </a:rPr>
              <a:t>10</a:t>
            </a:r>
            <a:r>
              <a:rPr sz="1125" spc="52" baseline="44444" dirty="0">
                <a:latin typeface="Symbol"/>
                <a:cs typeface="Symbol"/>
              </a:rPr>
              <a:t></a:t>
            </a:r>
            <a:r>
              <a:rPr sz="1125" spc="52" baseline="62962" dirty="0">
                <a:latin typeface="Times New Roman"/>
                <a:cs typeface="Times New Roman"/>
              </a:rPr>
              <a:t>19</a:t>
            </a:r>
            <a:r>
              <a:rPr sz="1125" spc="-30" baseline="62962" dirty="0">
                <a:latin typeface="Times New Roman"/>
                <a:cs typeface="Times New Roman"/>
              </a:rPr>
              <a:t> </a:t>
            </a:r>
            <a:r>
              <a:rPr sz="1300" i="1" spc="15" dirty="0">
                <a:latin typeface="Times New Roman"/>
                <a:cs typeface="Times New Roman"/>
              </a:rPr>
              <a:t>J</a:t>
            </a:r>
            <a:endParaRPr sz="1300">
              <a:latin typeface="Times New Roman"/>
              <a:cs typeface="Times New Roman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1160482" y="8803978"/>
            <a:ext cx="2076450" cy="46672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346200">
              <a:lnSpc>
                <a:spcPts val="465"/>
              </a:lnSpc>
              <a:spcBef>
                <a:spcPts val="110"/>
              </a:spcBef>
              <a:tabLst>
                <a:tab pos="2013585" algn="l"/>
              </a:tabLst>
            </a:pPr>
            <a:r>
              <a:rPr sz="750" spc="10" dirty="0">
                <a:latin typeface="Symbol"/>
                <a:cs typeface="Symbol"/>
              </a:rPr>
              <a:t></a:t>
            </a:r>
            <a:r>
              <a:rPr sz="750" spc="15" dirty="0">
                <a:latin typeface="Times New Roman"/>
                <a:cs typeface="Times New Roman"/>
              </a:rPr>
              <a:t>3</a:t>
            </a:r>
            <a:r>
              <a:rPr sz="750" spc="10" dirty="0">
                <a:latin typeface="Times New Roman"/>
                <a:cs typeface="Times New Roman"/>
              </a:rPr>
              <a:t>4</a:t>
            </a:r>
            <a:r>
              <a:rPr sz="750" dirty="0">
                <a:latin typeface="Times New Roman"/>
                <a:cs typeface="Times New Roman"/>
              </a:rPr>
              <a:t>	</a:t>
            </a:r>
            <a:r>
              <a:rPr sz="750" spc="10" dirty="0">
                <a:latin typeface="Times New Roman"/>
                <a:cs typeface="Times New Roman"/>
              </a:rPr>
              <a:t>8</a:t>
            </a:r>
            <a:endParaRPr sz="750">
              <a:latin typeface="Times New Roman"/>
              <a:cs typeface="Times New Roman"/>
            </a:endParaRPr>
          </a:p>
          <a:p>
            <a:pPr marR="34290" algn="ctr">
              <a:lnSpc>
                <a:spcPts val="1125"/>
              </a:lnSpc>
              <a:tabLst>
                <a:tab pos="1523365" algn="l"/>
              </a:tabLst>
            </a:pPr>
            <a:r>
              <a:rPr sz="1950" i="1" spc="30" baseline="-34188" dirty="0">
                <a:latin typeface="Times New Roman"/>
                <a:cs typeface="Times New Roman"/>
              </a:rPr>
              <a:t>E </a:t>
            </a:r>
            <a:r>
              <a:rPr sz="1950" spc="22" baseline="-34188" dirty="0">
                <a:latin typeface="Symbol"/>
                <a:cs typeface="Symbol"/>
              </a:rPr>
              <a:t></a:t>
            </a:r>
            <a:r>
              <a:rPr sz="1950" spc="22" baseline="-34188" dirty="0">
                <a:latin typeface="Times New Roman"/>
                <a:cs typeface="Times New Roman"/>
              </a:rPr>
              <a:t> </a:t>
            </a:r>
            <a:r>
              <a:rPr sz="1300" i="1" spc="35" dirty="0">
                <a:latin typeface="Times New Roman"/>
                <a:cs typeface="Times New Roman"/>
              </a:rPr>
              <a:t>hc</a:t>
            </a:r>
            <a:r>
              <a:rPr sz="1300" i="1" spc="210" dirty="0">
                <a:latin typeface="Times New Roman"/>
                <a:cs typeface="Times New Roman"/>
              </a:rPr>
              <a:t> </a:t>
            </a:r>
            <a:r>
              <a:rPr sz="1950" spc="22" baseline="-34188" dirty="0">
                <a:latin typeface="Symbol"/>
                <a:cs typeface="Symbol"/>
              </a:rPr>
              <a:t></a:t>
            </a:r>
            <a:r>
              <a:rPr sz="1950" spc="135" baseline="-34188" dirty="0">
                <a:latin typeface="Times New Roman"/>
                <a:cs typeface="Times New Roman"/>
              </a:rPr>
              <a:t> </a:t>
            </a:r>
            <a:r>
              <a:rPr sz="1300" spc="35" dirty="0">
                <a:latin typeface="Times New Roman"/>
                <a:cs typeface="Times New Roman"/>
              </a:rPr>
              <a:t>6.626</a:t>
            </a:r>
            <a:r>
              <a:rPr sz="1300" spc="35" dirty="0">
                <a:latin typeface="Symbol"/>
                <a:cs typeface="Symbol"/>
              </a:rPr>
              <a:t></a:t>
            </a:r>
            <a:r>
              <a:rPr sz="1300" spc="35" dirty="0">
                <a:latin typeface="Times New Roman"/>
                <a:cs typeface="Times New Roman"/>
              </a:rPr>
              <a:t>10	</a:t>
            </a:r>
            <a:r>
              <a:rPr sz="1300" spc="15" dirty="0">
                <a:latin typeface="Symbol"/>
                <a:cs typeface="Symbol"/>
              </a:rPr>
              <a:t></a:t>
            </a:r>
            <a:r>
              <a:rPr sz="1300" spc="-235" dirty="0">
                <a:latin typeface="Times New Roman"/>
                <a:cs typeface="Times New Roman"/>
              </a:rPr>
              <a:t> </a:t>
            </a:r>
            <a:r>
              <a:rPr sz="1300" spc="65" dirty="0">
                <a:latin typeface="Times New Roman"/>
                <a:cs typeface="Times New Roman"/>
              </a:rPr>
              <a:t>3</a:t>
            </a:r>
            <a:r>
              <a:rPr sz="1300" spc="65" dirty="0">
                <a:latin typeface="Symbol"/>
                <a:cs typeface="Symbol"/>
              </a:rPr>
              <a:t></a:t>
            </a:r>
            <a:r>
              <a:rPr sz="1300" spc="65" dirty="0">
                <a:latin typeface="Times New Roman"/>
                <a:cs typeface="Times New Roman"/>
              </a:rPr>
              <a:t>10</a:t>
            </a:r>
            <a:endParaRPr sz="1300">
              <a:latin typeface="Times New Roman"/>
              <a:cs typeface="Times New Roman"/>
            </a:endParaRPr>
          </a:p>
          <a:p>
            <a:pPr marR="128270" algn="ctr">
              <a:lnSpc>
                <a:spcPct val="100000"/>
              </a:lnSpc>
              <a:spcBef>
                <a:spcPts val="240"/>
              </a:spcBef>
              <a:tabLst>
                <a:tab pos="794385" algn="l"/>
              </a:tabLst>
            </a:pPr>
            <a:r>
              <a:rPr sz="1350" i="1" spc="-10" dirty="0">
                <a:latin typeface="Symbol"/>
                <a:cs typeface="Symbol"/>
              </a:rPr>
              <a:t></a:t>
            </a:r>
            <a:r>
              <a:rPr sz="1350" spc="-10" dirty="0">
                <a:latin typeface="Times New Roman"/>
                <a:cs typeface="Times New Roman"/>
              </a:rPr>
              <a:t>	</a:t>
            </a:r>
            <a:r>
              <a:rPr sz="1300" spc="15" dirty="0">
                <a:latin typeface="Times New Roman"/>
                <a:cs typeface="Times New Roman"/>
              </a:rPr>
              <a:t>7</a:t>
            </a:r>
            <a:r>
              <a:rPr sz="1300" spc="-190" dirty="0">
                <a:latin typeface="Times New Roman"/>
                <a:cs typeface="Times New Roman"/>
              </a:rPr>
              <a:t> </a:t>
            </a:r>
            <a:r>
              <a:rPr sz="1300" spc="35" dirty="0">
                <a:latin typeface="Symbol"/>
                <a:cs typeface="Symbol"/>
              </a:rPr>
              <a:t></a:t>
            </a:r>
            <a:r>
              <a:rPr sz="1300" spc="35" dirty="0">
                <a:latin typeface="Times New Roman"/>
                <a:cs typeface="Times New Roman"/>
              </a:rPr>
              <a:t>10</a:t>
            </a:r>
            <a:r>
              <a:rPr sz="1125" spc="52" baseline="44444" dirty="0">
                <a:latin typeface="Times New Roman"/>
                <a:cs typeface="Times New Roman"/>
              </a:rPr>
              <a:t>-7</a:t>
            </a:r>
            <a:endParaRPr sz="1125" baseline="44444">
              <a:latin typeface="Times New Roman"/>
              <a:cs typeface="Times New Roman"/>
            </a:endParaRPr>
          </a:p>
        </p:txBody>
      </p:sp>
      <p:sp>
        <p:nvSpPr>
          <p:cNvPr id="28" name="object 28"/>
          <p:cNvSpPr/>
          <p:nvPr/>
        </p:nvSpPr>
        <p:spPr>
          <a:xfrm>
            <a:off x="1511594" y="4886443"/>
            <a:ext cx="843915" cy="0"/>
          </a:xfrm>
          <a:custGeom>
            <a:avLst/>
            <a:gdLst/>
            <a:ahLst/>
            <a:cxnLst/>
            <a:rect l="l" t="t" r="r" b="b"/>
            <a:pathLst>
              <a:path w="843914">
                <a:moveTo>
                  <a:pt x="0" y="0"/>
                </a:moveTo>
                <a:lnTo>
                  <a:pt x="843789" y="0"/>
                </a:lnTo>
              </a:path>
            </a:pathLst>
          </a:custGeom>
          <a:ln w="797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 txBox="1"/>
          <p:nvPr/>
        </p:nvSpPr>
        <p:spPr>
          <a:xfrm>
            <a:off x="2121825" y="4877089"/>
            <a:ext cx="212090" cy="16700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900" spc="50" dirty="0">
                <a:latin typeface="Times New Roman"/>
                <a:cs typeface="Times New Roman"/>
              </a:rPr>
              <a:t>1/</a:t>
            </a:r>
            <a:r>
              <a:rPr sz="900" spc="-105" dirty="0">
                <a:latin typeface="Times New Roman"/>
                <a:cs typeface="Times New Roman"/>
              </a:rPr>
              <a:t> </a:t>
            </a:r>
            <a:r>
              <a:rPr sz="900" spc="25" dirty="0">
                <a:latin typeface="Times New Roman"/>
                <a:cs typeface="Times New Roman"/>
              </a:rPr>
              <a:t>2</a:t>
            </a:r>
            <a:endParaRPr sz="900">
              <a:latin typeface="Times New Roman"/>
              <a:cs typeface="Times New Roman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1571705" y="4833365"/>
            <a:ext cx="577850" cy="34480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550" spc="35" dirty="0">
                <a:latin typeface="Times New Roman"/>
                <a:cs typeface="Times New Roman"/>
              </a:rPr>
              <a:t>2</a:t>
            </a:r>
            <a:r>
              <a:rPr sz="1550" i="1" spc="35" dirty="0">
                <a:latin typeface="Times New Roman"/>
                <a:cs typeface="Times New Roman"/>
              </a:rPr>
              <a:t>meV</a:t>
            </a:r>
            <a:r>
              <a:rPr sz="1550" i="1" spc="-225" dirty="0">
                <a:latin typeface="Times New Roman"/>
                <a:cs typeface="Times New Roman"/>
              </a:rPr>
              <a:t> </a:t>
            </a:r>
            <a:r>
              <a:rPr sz="2100" spc="-290" dirty="0">
                <a:latin typeface="Symbol"/>
                <a:cs typeface="Symbol"/>
              </a:rPr>
              <a:t></a:t>
            </a:r>
            <a:endParaRPr sz="2100">
              <a:latin typeface="Symbol"/>
              <a:cs typeface="Symbol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1871921" y="4595808"/>
            <a:ext cx="128905" cy="26733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550" i="1" spc="35" dirty="0">
                <a:latin typeface="Times New Roman"/>
                <a:cs typeface="Times New Roman"/>
              </a:rPr>
              <a:t>h</a:t>
            </a:r>
            <a:endParaRPr sz="1550">
              <a:latin typeface="Times New Roman"/>
              <a:cs typeface="Times New Roman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1156559" y="4658180"/>
            <a:ext cx="446405" cy="34480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50" i="1" spc="-15" dirty="0">
                <a:latin typeface="Symbol"/>
                <a:cs typeface="Symbol"/>
              </a:rPr>
              <a:t></a:t>
            </a:r>
            <a:r>
              <a:rPr sz="1650" i="1" spc="-15" dirty="0">
                <a:latin typeface="Times New Roman"/>
                <a:cs typeface="Times New Roman"/>
              </a:rPr>
              <a:t> </a:t>
            </a:r>
            <a:r>
              <a:rPr sz="1550" spc="40" dirty="0">
                <a:latin typeface="Symbol"/>
                <a:cs typeface="Symbol"/>
              </a:rPr>
              <a:t></a:t>
            </a:r>
            <a:r>
              <a:rPr sz="1550" spc="114" dirty="0">
                <a:latin typeface="Times New Roman"/>
                <a:cs typeface="Times New Roman"/>
              </a:rPr>
              <a:t> </a:t>
            </a:r>
            <a:r>
              <a:rPr sz="3150" spc="-254" baseline="-35714" dirty="0">
                <a:latin typeface="Symbol"/>
                <a:cs typeface="Symbol"/>
              </a:rPr>
              <a:t></a:t>
            </a:r>
            <a:endParaRPr sz="3150" baseline="-35714">
              <a:latin typeface="Symbol"/>
              <a:cs typeface="Symbol"/>
            </a:endParaRPr>
          </a:p>
        </p:txBody>
      </p:sp>
      <p:sp>
        <p:nvSpPr>
          <p:cNvPr id="33" name="object 33"/>
          <p:cNvSpPr/>
          <p:nvPr/>
        </p:nvSpPr>
        <p:spPr>
          <a:xfrm>
            <a:off x="1920234" y="1541156"/>
            <a:ext cx="1742439" cy="0"/>
          </a:xfrm>
          <a:custGeom>
            <a:avLst/>
            <a:gdLst/>
            <a:ahLst/>
            <a:cxnLst/>
            <a:rect l="l" t="t" r="r" b="b"/>
            <a:pathLst>
              <a:path w="1742439">
                <a:moveTo>
                  <a:pt x="0" y="0"/>
                </a:moveTo>
                <a:lnTo>
                  <a:pt x="1742252" y="0"/>
                </a:lnTo>
              </a:path>
            </a:pathLst>
          </a:custGeom>
          <a:ln w="851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 txBox="1"/>
          <p:nvPr/>
        </p:nvSpPr>
        <p:spPr>
          <a:xfrm>
            <a:off x="1915553" y="1536505"/>
            <a:ext cx="1733550" cy="2768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650" spc="50" dirty="0">
                <a:latin typeface="Times New Roman"/>
                <a:cs typeface="Times New Roman"/>
              </a:rPr>
              <a:t>9.109*10</a:t>
            </a:r>
            <a:r>
              <a:rPr sz="1425" spc="75" baseline="43859" dirty="0">
                <a:latin typeface="Times New Roman"/>
                <a:cs typeface="Times New Roman"/>
              </a:rPr>
              <a:t>-31 </a:t>
            </a:r>
            <a:r>
              <a:rPr sz="1650" spc="35" dirty="0">
                <a:latin typeface="Times New Roman"/>
                <a:cs typeface="Times New Roman"/>
              </a:rPr>
              <a:t>*</a:t>
            </a:r>
            <a:r>
              <a:rPr sz="1650" spc="-330" dirty="0">
                <a:latin typeface="Times New Roman"/>
                <a:cs typeface="Times New Roman"/>
              </a:rPr>
              <a:t> </a:t>
            </a:r>
            <a:r>
              <a:rPr sz="1650" spc="65" dirty="0">
                <a:latin typeface="Times New Roman"/>
                <a:cs typeface="Times New Roman"/>
              </a:rPr>
              <a:t>5*10</a:t>
            </a:r>
            <a:r>
              <a:rPr sz="1425" spc="97" baseline="43859" dirty="0">
                <a:latin typeface="Times New Roman"/>
                <a:cs typeface="Times New Roman"/>
              </a:rPr>
              <a:t>5</a:t>
            </a:r>
            <a:endParaRPr sz="1425" baseline="43859">
              <a:latin typeface="Times New Roman"/>
              <a:cs typeface="Times New Roman"/>
            </a:endParaRPr>
          </a:p>
        </p:txBody>
      </p:sp>
      <p:sp>
        <p:nvSpPr>
          <p:cNvPr id="39" name="object 39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410"/>
              </a:lnSpc>
            </a:pPr>
            <a:r>
              <a:rPr dirty="0"/>
              <a:t>15</a:t>
            </a:r>
          </a:p>
        </p:txBody>
      </p:sp>
      <p:sp>
        <p:nvSpPr>
          <p:cNvPr id="35" name="object 35"/>
          <p:cNvSpPr txBox="1"/>
          <p:nvPr/>
        </p:nvSpPr>
        <p:spPr>
          <a:xfrm>
            <a:off x="2264004" y="1237813"/>
            <a:ext cx="1038860" cy="2768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650" spc="90" dirty="0">
                <a:latin typeface="Times New Roman"/>
                <a:cs typeface="Times New Roman"/>
              </a:rPr>
              <a:t>6</a:t>
            </a:r>
            <a:r>
              <a:rPr sz="1650" spc="-10" dirty="0">
                <a:latin typeface="Times New Roman"/>
                <a:cs typeface="Times New Roman"/>
              </a:rPr>
              <a:t>.</a:t>
            </a:r>
            <a:r>
              <a:rPr sz="1650" spc="90" dirty="0">
                <a:latin typeface="Times New Roman"/>
                <a:cs typeface="Times New Roman"/>
              </a:rPr>
              <a:t>62</a:t>
            </a:r>
            <a:r>
              <a:rPr sz="1650" spc="45" dirty="0">
                <a:latin typeface="Times New Roman"/>
                <a:cs typeface="Times New Roman"/>
              </a:rPr>
              <a:t>6</a:t>
            </a:r>
            <a:r>
              <a:rPr sz="1650" spc="55" dirty="0">
                <a:latin typeface="Times New Roman"/>
                <a:cs typeface="Times New Roman"/>
              </a:rPr>
              <a:t>*</a:t>
            </a:r>
            <a:r>
              <a:rPr sz="1650" spc="90" dirty="0">
                <a:latin typeface="Times New Roman"/>
                <a:cs typeface="Times New Roman"/>
              </a:rPr>
              <a:t>1</a:t>
            </a:r>
            <a:r>
              <a:rPr sz="1650" spc="-15" dirty="0">
                <a:latin typeface="Times New Roman"/>
                <a:cs typeface="Times New Roman"/>
              </a:rPr>
              <a:t>0</a:t>
            </a:r>
            <a:r>
              <a:rPr sz="1425" spc="-22" baseline="43859" dirty="0">
                <a:latin typeface="Times New Roman"/>
                <a:cs typeface="Times New Roman"/>
              </a:rPr>
              <a:t>-</a:t>
            </a:r>
            <a:r>
              <a:rPr sz="1425" spc="37" baseline="43859" dirty="0">
                <a:latin typeface="Times New Roman"/>
                <a:cs typeface="Times New Roman"/>
              </a:rPr>
              <a:t>34</a:t>
            </a:r>
            <a:endParaRPr sz="1425" baseline="43859">
              <a:latin typeface="Times New Roman"/>
              <a:cs typeface="Times New Roman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4480862" y="1365040"/>
            <a:ext cx="165735" cy="17208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950" spc="75" dirty="0">
                <a:latin typeface="Symbol"/>
                <a:cs typeface="Symbol"/>
              </a:rPr>
              <a:t></a:t>
            </a:r>
            <a:r>
              <a:rPr sz="950" spc="25" dirty="0">
                <a:latin typeface="Times New Roman"/>
                <a:cs typeface="Times New Roman"/>
              </a:rPr>
              <a:t>9</a:t>
            </a:r>
            <a:endParaRPr sz="950">
              <a:latin typeface="Times New Roman"/>
              <a:cs typeface="Times New Roman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3705904" y="1371226"/>
            <a:ext cx="1123315" cy="2768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951865" algn="l"/>
              </a:tabLst>
            </a:pPr>
            <a:r>
              <a:rPr sz="1650" spc="40" dirty="0">
                <a:latin typeface="Symbol"/>
                <a:cs typeface="Symbol"/>
              </a:rPr>
              <a:t></a:t>
            </a:r>
            <a:r>
              <a:rPr sz="1650" spc="-225" dirty="0">
                <a:latin typeface="Times New Roman"/>
                <a:cs typeface="Times New Roman"/>
              </a:rPr>
              <a:t> </a:t>
            </a:r>
            <a:r>
              <a:rPr sz="1650" spc="25" dirty="0">
                <a:latin typeface="Times New Roman"/>
                <a:cs typeface="Times New Roman"/>
              </a:rPr>
              <a:t>1</a:t>
            </a:r>
            <a:r>
              <a:rPr sz="1650" spc="10" dirty="0">
                <a:latin typeface="Times New Roman"/>
                <a:cs typeface="Times New Roman"/>
              </a:rPr>
              <a:t>.</a:t>
            </a:r>
            <a:r>
              <a:rPr sz="1650" spc="35" dirty="0">
                <a:latin typeface="Times New Roman"/>
                <a:cs typeface="Times New Roman"/>
              </a:rPr>
              <a:t>4</a:t>
            </a:r>
            <a:r>
              <a:rPr sz="1650" spc="-235" dirty="0">
                <a:latin typeface="Times New Roman"/>
                <a:cs typeface="Times New Roman"/>
              </a:rPr>
              <a:t> </a:t>
            </a:r>
            <a:r>
              <a:rPr sz="1650" spc="50" dirty="0">
                <a:latin typeface="Times New Roman"/>
                <a:cs typeface="Times New Roman"/>
              </a:rPr>
              <a:t>*</a:t>
            </a:r>
            <a:r>
              <a:rPr sz="1650" spc="90" dirty="0">
                <a:latin typeface="Times New Roman"/>
                <a:cs typeface="Times New Roman"/>
              </a:rPr>
              <a:t>1</a:t>
            </a:r>
            <a:r>
              <a:rPr sz="1650" spc="35" dirty="0">
                <a:latin typeface="Times New Roman"/>
                <a:cs typeface="Times New Roman"/>
              </a:rPr>
              <a:t>0</a:t>
            </a:r>
            <a:r>
              <a:rPr sz="1650" dirty="0">
                <a:latin typeface="Times New Roman"/>
                <a:cs typeface="Times New Roman"/>
              </a:rPr>
              <a:t>	</a:t>
            </a:r>
            <a:r>
              <a:rPr sz="1650" i="1" spc="55" dirty="0">
                <a:latin typeface="Times New Roman"/>
                <a:cs typeface="Times New Roman"/>
              </a:rPr>
              <a:t>m</a:t>
            </a:r>
            <a:endParaRPr sz="1650">
              <a:latin typeface="Times New Roman"/>
              <a:cs typeface="Times New Roman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1554170" y="1358847"/>
            <a:ext cx="327660" cy="2921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750" i="1" spc="-15" dirty="0">
                <a:latin typeface="Symbol"/>
                <a:cs typeface="Symbol"/>
              </a:rPr>
              <a:t></a:t>
            </a:r>
            <a:r>
              <a:rPr sz="1750" i="1" spc="-35" dirty="0">
                <a:latin typeface="Times New Roman"/>
                <a:cs typeface="Times New Roman"/>
              </a:rPr>
              <a:t> </a:t>
            </a:r>
            <a:r>
              <a:rPr sz="1650" spc="40" dirty="0">
                <a:latin typeface="Symbol"/>
                <a:cs typeface="Symbol"/>
              </a:rPr>
              <a:t></a:t>
            </a:r>
            <a:endParaRPr sz="1650">
              <a:latin typeface="Symbol"/>
              <a:cs typeface="Symbo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298194" y="426211"/>
            <a:ext cx="118935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i="1" spc="-5" dirty="0">
                <a:latin typeface="Times New Roman"/>
                <a:cs typeface="Times New Roman"/>
              </a:rPr>
              <a:t>Electronic</a:t>
            </a:r>
            <a:r>
              <a:rPr sz="1200" b="1" i="1" spc="-25" dirty="0">
                <a:latin typeface="Times New Roman"/>
                <a:cs typeface="Times New Roman"/>
              </a:rPr>
              <a:t> </a:t>
            </a:r>
            <a:r>
              <a:rPr sz="1200" b="1" i="1" spc="-5" dirty="0">
                <a:latin typeface="Times New Roman"/>
                <a:cs typeface="Times New Roman"/>
              </a:rPr>
              <a:t>Physics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672965" y="426211"/>
            <a:ext cx="159385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i="1" spc="-5" dirty="0">
                <a:latin typeface="Times New Roman"/>
                <a:cs typeface="Times New Roman"/>
              </a:rPr>
              <a:t>Dr. Ghusoon Mohsin</a:t>
            </a:r>
            <a:r>
              <a:rPr sz="1200" b="1" i="1" spc="-25" dirty="0">
                <a:latin typeface="Times New Roman"/>
                <a:cs typeface="Times New Roman"/>
              </a:rPr>
              <a:t> </a:t>
            </a:r>
            <a:r>
              <a:rPr sz="1200" b="1" i="1" dirty="0">
                <a:latin typeface="Times New Roman"/>
                <a:cs typeface="Times New Roman"/>
              </a:rPr>
              <a:t>Ali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125016" y="674369"/>
            <a:ext cx="5315585" cy="0"/>
          </a:xfrm>
          <a:custGeom>
            <a:avLst/>
            <a:gdLst/>
            <a:ahLst/>
            <a:cxnLst/>
            <a:rect l="l" t="t" r="r" b="b"/>
            <a:pathLst>
              <a:path w="5315585">
                <a:moveTo>
                  <a:pt x="0" y="0"/>
                </a:moveTo>
                <a:lnTo>
                  <a:pt x="5315077" y="0"/>
                </a:lnTo>
              </a:path>
            </a:pathLst>
          </a:custGeom>
          <a:ln w="38100">
            <a:solidFill>
              <a:srgbClr val="61232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125016" y="641603"/>
            <a:ext cx="5315585" cy="0"/>
          </a:xfrm>
          <a:custGeom>
            <a:avLst/>
            <a:gdLst/>
            <a:ahLst/>
            <a:cxnLst/>
            <a:rect l="l" t="t" r="r" b="b"/>
            <a:pathLst>
              <a:path w="5315585">
                <a:moveTo>
                  <a:pt x="0" y="0"/>
                </a:moveTo>
                <a:lnTo>
                  <a:pt x="5315077" y="0"/>
                </a:lnTo>
              </a:path>
            </a:pathLst>
          </a:custGeom>
          <a:ln w="9144">
            <a:solidFill>
              <a:srgbClr val="61232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2288863" y="1211239"/>
            <a:ext cx="999490" cy="0"/>
          </a:xfrm>
          <a:custGeom>
            <a:avLst/>
            <a:gdLst/>
            <a:ahLst/>
            <a:cxnLst/>
            <a:rect l="l" t="t" r="r" b="b"/>
            <a:pathLst>
              <a:path w="999489">
                <a:moveTo>
                  <a:pt x="0" y="0"/>
                </a:moveTo>
                <a:lnTo>
                  <a:pt x="999341" y="0"/>
                </a:lnTo>
              </a:path>
            </a:pathLst>
          </a:custGeom>
          <a:ln w="685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3296489" y="1071004"/>
            <a:ext cx="1337310" cy="22923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  <a:tabLst>
                <a:tab pos="279400" algn="l"/>
              </a:tabLst>
            </a:pPr>
            <a:r>
              <a:rPr sz="1950" spc="22" baseline="2136" dirty="0">
                <a:latin typeface="Symbol"/>
                <a:cs typeface="Symbol"/>
              </a:rPr>
              <a:t></a:t>
            </a:r>
            <a:r>
              <a:rPr sz="1950" spc="22" baseline="2136" dirty="0">
                <a:latin typeface="Times New Roman"/>
                <a:cs typeface="Times New Roman"/>
              </a:rPr>
              <a:t>	</a:t>
            </a:r>
            <a:r>
              <a:rPr sz="1300" spc="20" dirty="0">
                <a:latin typeface="Symbol"/>
                <a:cs typeface="Symbol"/>
              </a:rPr>
              <a:t></a:t>
            </a:r>
            <a:r>
              <a:rPr sz="1300" spc="-50" dirty="0">
                <a:latin typeface="Times New Roman"/>
                <a:cs typeface="Times New Roman"/>
              </a:rPr>
              <a:t> </a:t>
            </a:r>
            <a:r>
              <a:rPr sz="1300" spc="10" dirty="0">
                <a:latin typeface="Times New Roman"/>
                <a:cs typeface="Times New Roman"/>
              </a:rPr>
              <a:t>7.9</a:t>
            </a:r>
            <a:r>
              <a:rPr sz="1300" spc="-185" dirty="0">
                <a:latin typeface="Times New Roman"/>
                <a:cs typeface="Times New Roman"/>
              </a:rPr>
              <a:t> </a:t>
            </a:r>
            <a:r>
              <a:rPr sz="1300" spc="20" dirty="0">
                <a:latin typeface="Symbol"/>
                <a:cs typeface="Symbol"/>
              </a:rPr>
              <a:t></a:t>
            </a:r>
            <a:r>
              <a:rPr sz="1300" spc="20" dirty="0">
                <a:latin typeface="Times New Roman"/>
                <a:cs typeface="Times New Roman"/>
              </a:rPr>
              <a:t>10</a:t>
            </a:r>
            <a:r>
              <a:rPr sz="1125" spc="30" baseline="44444" dirty="0">
                <a:latin typeface="Times New Roman"/>
                <a:cs typeface="Times New Roman"/>
              </a:rPr>
              <a:t>10</a:t>
            </a:r>
            <a:r>
              <a:rPr sz="1125" spc="-60" baseline="44444" dirty="0">
                <a:latin typeface="Times New Roman"/>
                <a:cs typeface="Times New Roman"/>
              </a:rPr>
              <a:t> </a:t>
            </a:r>
            <a:r>
              <a:rPr sz="1300" i="1" spc="30" dirty="0">
                <a:latin typeface="Times New Roman"/>
                <a:cs typeface="Times New Roman"/>
              </a:rPr>
              <a:t>m</a:t>
            </a:r>
            <a:r>
              <a:rPr sz="1300" i="1" spc="-140" dirty="0">
                <a:latin typeface="Times New Roman"/>
                <a:cs typeface="Times New Roman"/>
              </a:rPr>
              <a:t> </a:t>
            </a:r>
            <a:r>
              <a:rPr sz="1300" spc="10" dirty="0">
                <a:latin typeface="Times New Roman"/>
                <a:cs typeface="Times New Roman"/>
              </a:rPr>
              <a:t>/</a:t>
            </a:r>
            <a:r>
              <a:rPr sz="1300" spc="-80" dirty="0">
                <a:latin typeface="Times New Roman"/>
                <a:cs typeface="Times New Roman"/>
              </a:rPr>
              <a:t> </a:t>
            </a:r>
            <a:r>
              <a:rPr sz="1300" i="1" spc="15" dirty="0">
                <a:latin typeface="Times New Roman"/>
                <a:cs typeface="Times New Roman"/>
              </a:rPr>
              <a:t>s</a:t>
            </a:r>
            <a:endParaRPr sz="13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296489" y="1243653"/>
            <a:ext cx="91440" cy="22923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300" spc="15" dirty="0">
                <a:latin typeface="Symbol"/>
                <a:cs typeface="Symbol"/>
              </a:rPr>
              <a:t></a:t>
            </a:r>
            <a:endParaRPr sz="1300">
              <a:latin typeface="Symbol"/>
              <a:cs typeface="Symbo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190071" y="1135280"/>
            <a:ext cx="91440" cy="22923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300" spc="15" dirty="0">
                <a:latin typeface="Symbol"/>
                <a:cs typeface="Symbol"/>
              </a:rPr>
              <a:t></a:t>
            </a:r>
            <a:endParaRPr sz="1300">
              <a:latin typeface="Symbol"/>
              <a:cs typeface="Symbo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2190071" y="1243653"/>
            <a:ext cx="91440" cy="22923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300" spc="15" dirty="0">
                <a:latin typeface="Symbol"/>
                <a:cs typeface="Symbol"/>
              </a:rPr>
              <a:t></a:t>
            </a:r>
            <a:endParaRPr sz="1300">
              <a:latin typeface="Symbol"/>
              <a:cs typeface="Symbo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2355371" y="1202285"/>
            <a:ext cx="707390" cy="22923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300" spc="10" dirty="0">
                <a:latin typeface="Times New Roman"/>
                <a:cs typeface="Times New Roman"/>
              </a:rPr>
              <a:t>9</a:t>
            </a:r>
            <a:r>
              <a:rPr sz="1300" spc="5" dirty="0">
                <a:latin typeface="Times New Roman"/>
                <a:cs typeface="Times New Roman"/>
              </a:rPr>
              <a:t>.</a:t>
            </a:r>
            <a:r>
              <a:rPr sz="1300" spc="55" dirty="0">
                <a:latin typeface="Times New Roman"/>
                <a:cs typeface="Times New Roman"/>
              </a:rPr>
              <a:t>1</a:t>
            </a:r>
            <a:r>
              <a:rPr sz="1300" spc="50" dirty="0">
                <a:latin typeface="Times New Roman"/>
                <a:cs typeface="Times New Roman"/>
              </a:rPr>
              <a:t>0</a:t>
            </a:r>
            <a:r>
              <a:rPr sz="1300" spc="80" dirty="0">
                <a:latin typeface="Times New Roman"/>
                <a:cs typeface="Times New Roman"/>
              </a:rPr>
              <a:t>9</a:t>
            </a:r>
            <a:r>
              <a:rPr sz="1300" spc="85" dirty="0">
                <a:latin typeface="Symbol"/>
                <a:cs typeface="Symbol"/>
              </a:rPr>
              <a:t></a:t>
            </a:r>
            <a:r>
              <a:rPr sz="1300" spc="55" dirty="0">
                <a:latin typeface="Times New Roman"/>
                <a:cs typeface="Times New Roman"/>
              </a:rPr>
              <a:t>10</a:t>
            </a:r>
            <a:endParaRPr sz="130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2061284" y="1071004"/>
            <a:ext cx="219710" cy="22923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300" spc="20" dirty="0">
                <a:latin typeface="Symbol"/>
                <a:cs typeface="Symbol"/>
              </a:rPr>
              <a:t></a:t>
            </a:r>
            <a:r>
              <a:rPr sz="1300" spc="-120" dirty="0">
                <a:latin typeface="Times New Roman"/>
                <a:cs typeface="Times New Roman"/>
              </a:rPr>
              <a:t> </a:t>
            </a:r>
            <a:r>
              <a:rPr sz="1950" spc="22" baseline="2136" dirty="0">
                <a:latin typeface="Symbol"/>
                <a:cs typeface="Symbol"/>
              </a:rPr>
              <a:t></a:t>
            </a:r>
            <a:endParaRPr sz="1950" baseline="2136">
              <a:latin typeface="Symbol"/>
              <a:cs typeface="Symbo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399426" y="1223482"/>
            <a:ext cx="486409" cy="22923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300" spc="15" dirty="0">
                <a:latin typeface="Symbol"/>
                <a:cs typeface="Symbol"/>
              </a:rPr>
              <a:t></a:t>
            </a:r>
            <a:r>
              <a:rPr sz="1300" spc="15" dirty="0">
                <a:latin typeface="Times New Roman"/>
                <a:cs typeface="Times New Roman"/>
              </a:rPr>
              <a:t> </a:t>
            </a:r>
            <a:r>
              <a:rPr sz="1950" i="1" spc="44" baseline="6410" dirty="0">
                <a:latin typeface="Times New Roman"/>
                <a:cs typeface="Times New Roman"/>
              </a:rPr>
              <a:t>m</a:t>
            </a:r>
            <a:r>
              <a:rPr sz="1950" i="1" spc="247" baseline="6410" dirty="0">
                <a:latin typeface="Times New Roman"/>
                <a:cs typeface="Times New Roman"/>
              </a:rPr>
              <a:t> </a:t>
            </a:r>
            <a:r>
              <a:rPr sz="1300" spc="15" dirty="0">
                <a:latin typeface="Symbol"/>
                <a:cs typeface="Symbol"/>
              </a:rPr>
              <a:t></a:t>
            </a:r>
            <a:endParaRPr sz="1300">
              <a:latin typeface="Symbol"/>
              <a:cs typeface="Symbo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1399426" y="976985"/>
            <a:ext cx="629285" cy="22923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300" spc="15" dirty="0">
                <a:latin typeface="Symbol"/>
                <a:cs typeface="Symbol"/>
              </a:rPr>
              <a:t></a:t>
            </a:r>
            <a:r>
              <a:rPr sz="1300" spc="15" dirty="0">
                <a:latin typeface="Times New Roman"/>
                <a:cs typeface="Times New Roman"/>
              </a:rPr>
              <a:t> </a:t>
            </a:r>
            <a:r>
              <a:rPr sz="1950" spc="67" baseline="4273" dirty="0">
                <a:latin typeface="Times New Roman"/>
                <a:cs typeface="Times New Roman"/>
              </a:rPr>
              <a:t>2</a:t>
            </a:r>
            <a:r>
              <a:rPr sz="1950" i="1" spc="67" baseline="4273" dirty="0">
                <a:latin typeface="Times New Roman"/>
                <a:cs typeface="Times New Roman"/>
              </a:rPr>
              <a:t>E</a:t>
            </a:r>
            <a:r>
              <a:rPr sz="1950" i="1" spc="345" baseline="4273" dirty="0">
                <a:latin typeface="Times New Roman"/>
                <a:cs typeface="Times New Roman"/>
              </a:rPr>
              <a:t> </a:t>
            </a:r>
            <a:r>
              <a:rPr sz="1300" spc="10" dirty="0">
                <a:latin typeface="Symbol"/>
                <a:cs typeface="Symbol"/>
              </a:rPr>
              <a:t></a:t>
            </a:r>
            <a:r>
              <a:rPr sz="1125" spc="15" baseline="66666" dirty="0">
                <a:latin typeface="Times New Roman"/>
                <a:cs typeface="Times New Roman"/>
              </a:rPr>
              <a:t>1/ </a:t>
            </a:r>
            <a:r>
              <a:rPr sz="1125" spc="22" baseline="66666" dirty="0">
                <a:latin typeface="Times New Roman"/>
                <a:cs typeface="Times New Roman"/>
              </a:rPr>
              <a:t>2</a:t>
            </a:r>
            <a:endParaRPr sz="1125" baseline="66666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1152519" y="1006729"/>
            <a:ext cx="732790" cy="22923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  <a:tabLst>
                <a:tab pos="555625" algn="l"/>
              </a:tabLst>
            </a:pPr>
            <a:r>
              <a:rPr sz="1950" i="1" spc="22" baseline="-21367" dirty="0">
                <a:latin typeface="Times New Roman"/>
                <a:cs typeface="Times New Roman"/>
              </a:rPr>
              <a:t>v</a:t>
            </a:r>
            <a:r>
              <a:rPr sz="1950" i="1" spc="7" baseline="-21367" dirty="0">
                <a:latin typeface="Times New Roman"/>
                <a:cs typeface="Times New Roman"/>
              </a:rPr>
              <a:t> </a:t>
            </a:r>
            <a:r>
              <a:rPr sz="1950" spc="30" baseline="-21367" dirty="0">
                <a:latin typeface="Symbol"/>
                <a:cs typeface="Symbol"/>
              </a:rPr>
              <a:t></a:t>
            </a:r>
            <a:r>
              <a:rPr sz="1950" spc="-75" baseline="-21367" dirty="0">
                <a:latin typeface="Times New Roman"/>
                <a:cs typeface="Times New Roman"/>
              </a:rPr>
              <a:t> </a:t>
            </a:r>
            <a:r>
              <a:rPr sz="1950" spc="22" baseline="-25641" dirty="0">
                <a:latin typeface="Symbol"/>
                <a:cs typeface="Symbol"/>
              </a:rPr>
              <a:t></a:t>
            </a:r>
            <a:r>
              <a:rPr sz="1300" u="sng" spc="15" dirty="0">
                <a:uFill>
                  <a:solidFill>
                    <a:srgbClr val="000000"/>
                  </a:solidFill>
                </a:uFill>
                <a:latin typeface="Symbol"/>
                <a:cs typeface="Symbol"/>
              </a:rPr>
              <a:t></a:t>
            </a:r>
            <a:r>
              <a:rPr sz="750" i="1" u="sng" spc="1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k</a:t>
            </a:r>
            <a:r>
              <a:rPr sz="750" i="1" spc="165" dirty="0">
                <a:latin typeface="Times New Roman"/>
                <a:cs typeface="Times New Roman"/>
              </a:rPr>
              <a:t> </a:t>
            </a:r>
            <a:r>
              <a:rPr sz="1950" spc="22" baseline="-25641" dirty="0">
                <a:latin typeface="Symbol"/>
                <a:cs typeface="Symbol"/>
              </a:rPr>
              <a:t></a:t>
            </a:r>
            <a:endParaRPr sz="1950" baseline="-25641">
              <a:latin typeface="Symbol"/>
              <a:cs typeface="Symbo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3032087" y="1135280"/>
            <a:ext cx="355600" cy="22923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125" spc="22" baseline="3703" dirty="0">
                <a:latin typeface="Symbol"/>
                <a:cs typeface="Symbol"/>
              </a:rPr>
              <a:t></a:t>
            </a:r>
            <a:r>
              <a:rPr sz="1125" spc="22" baseline="3703" dirty="0">
                <a:latin typeface="Times New Roman"/>
                <a:cs typeface="Times New Roman"/>
              </a:rPr>
              <a:t>31</a:t>
            </a:r>
            <a:r>
              <a:rPr sz="1125" spc="277" baseline="3703" dirty="0">
                <a:latin typeface="Times New Roman"/>
                <a:cs typeface="Times New Roman"/>
              </a:rPr>
              <a:t> </a:t>
            </a:r>
            <a:r>
              <a:rPr sz="1300" spc="15" dirty="0">
                <a:latin typeface="Symbol"/>
                <a:cs typeface="Symbol"/>
              </a:rPr>
              <a:t></a:t>
            </a:r>
            <a:endParaRPr sz="1300">
              <a:latin typeface="Symbol"/>
              <a:cs typeface="Symbo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2190071" y="965697"/>
            <a:ext cx="1340485" cy="22923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950" spc="22" baseline="2136" dirty="0">
                <a:latin typeface="Symbol"/>
                <a:cs typeface="Symbol"/>
              </a:rPr>
              <a:t></a:t>
            </a:r>
            <a:r>
              <a:rPr sz="1950" spc="-127" baseline="2136" dirty="0">
                <a:latin typeface="Times New Roman"/>
                <a:cs typeface="Times New Roman"/>
              </a:rPr>
              <a:t> </a:t>
            </a:r>
            <a:r>
              <a:rPr sz="1300" spc="20" dirty="0">
                <a:latin typeface="Times New Roman"/>
                <a:cs typeface="Times New Roman"/>
              </a:rPr>
              <a:t>2</a:t>
            </a:r>
            <a:r>
              <a:rPr sz="1300" spc="-180" dirty="0">
                <a:latin typeface="Times New Roman"/>
                <a:cs typeface="Times New Roman"/>
              </a:rPr>
              <a:t> </a:t>
            </a:r>
            <a:r>
              <a:rPr sz="1300" spc="20" dirty="0">
                <a:latin typeface="Symbol"/>
                <a:cs typeface="Symbol"/>
              </a:rPr>
              <a:t></a:t>
            </a:r>
            <a:r>
              <a:rPr sz="1300" spc="-120" dirty="0">
                <a:latin typeface="Times New Roman"/>
                <a:cs typeface="Times New Roman"/>
              </a:rPr>
              <a:t> </a:t>
            </a:r>
            <a:r>
              <a:rPr sz="1300" spc="30" dirty="0">
                <a:latin typeface="Times New Roman"/>
                <a:cs typeface="Times New Roman"/>
              </a:rPr>
              <a:t>2.84</a:t>
            </a:r>
            <a:r>
              <a:rPr sz="1300" spc="30" dirty="0">
                <a:latin typeface="Symbol"/>
                <a:cs typeface="Symbol"/>
              </a:rPr>
              <a:t></a:t>
            </a:r>
            <a:r>
              <a:rPr sz="1300" spc="30" dirty="0">
                <a:latin typeface="Times New Roman"/>
                <a:cs typeface="Times New Roman"/>
              </a:rPr>
              <a:t>10</a:t>
            </a:r>
            <a:r>
              <a:rPr sz="1125" spc="44" baseline="44444" dirty="0">
                <a:latin typeface="Symbol"/>
                <a:cs typeface="Symbol"/>
              </a:rPr>
              <a:t></a:t>
            </a:r>
            <a:r>
              <a:rPr sz="1125" spc="44" baseline="44444" dirty="0">
                <a:latin typeface="Times New Roman"/>
                <a:cs typeface="Times New Roman"/>
              </a:rPr>
              <a:t>19</a:t>
            </a:r>
            <a:r>
              <a:rPr sz="1125" spc="232" baseline="44444" dirty="0">
                <a:latin typeface="Times New Roman"/>
                <a:cs typeface="Times New Roman"/>
              </a:rPr>
              <a:t> </a:t>
            </a:r>
            <a:r>
              <a:rPr sz="1950" spc="15" baseline="2136" dirty="0">
                <a:latin typeface="Symbol"/>
                <a:cs typeface="Symbol"/>
              </a:rPr>
              <a:t></a:t>
            </a:r>
            <a:r>
              <a:rPr sz="1125" spc="15" baseline="70370" dirty="0">
                <a:latin typeface="Times New Roman"/>
                <a:cs typeface="Times New Roman"/>
              </a:rPr>
              <a:t>1/</a:t>
            </a:r>
            <a:r>
              <a:rPr sz="1125" spc="-112" baseline="70370" dirty="0">
                <a:latin typeface="Times New Roman"/>
                <a:cs typeface="Times New Roman"/>
              </a:rPr>
              <a:t> </a:t>
            </a:r>
            <a:r>
              <a:rPr sz="1125" spc="22" baseline="70370" dirty="0">
                <a:latin typeface="Times New Roman"/>
                <a:cs typeface="Times New Roman"/>
              </a:rPr>
              <a:t>2</a:t>
            </a:r>
            <a:endParaRPr sz="1125" baseline="70370">
              <a:latin typeface="Times New Roman"/>
              <a:cs typeface="Times New Roman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1521849" y="1927198"/>
            <a:ext cx="314960" cy="0"/>
          </a:xfrm>
          <a:custGeom>
            <a:avLst/>
            <a:gdLst/>
            <a:ahLst/>
            <a:cxnLst/>
            <a:rect l="l" t="t" r="r" b="b"/>
            <a:pathLst>
              <a:path w="314960">
                <a:moveTo>
                  <a:pt x="0" y="0"/>
                </a:moveTo>
                <a:lnTo>
                  <a:pt x="314538" y="0"/>
                </a:lnTo>
              </a:path>
            </a:pathLst>
          </a:custGeom>
          <a:ln w="737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2044807" y="1927198"/>
            <a:ext cx="1743710" cy="0"/>
          </a:xfrm>
          <a:custGeom>
            <a:avLst/>
            <a:gdLst/>
            <a:ahLst/>
            <a:cxnLst/>
            <a:rect l="l" t="t" r="r" b="b"/>
            <a:pathLst>
              <a:path w="1743710">
                <a:moveTo>
                  <a:pt x="0" y="0"/>
                </a:moveTo>
                <a:lnTo>
                  <a:pt x="1743365" y="0"/>
                </a:lnTo>
              </a:path>
            </a:pathLst>
          </a:custGeom>
          <a:ln w="737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 txBox="1"/>
          <p:nvPr/>
        </p:nvSpPr>
        <p:spPr>
          <a:xfrm>
            <a:off x="4617839" y="1772942"/>
            <a:ext cx="198755" cy="153035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800" spc="45" dirty="0">
                <a:latin typeface="Symbol"/>
                <a:cs typeface="Symbol"/>
              </a:rPr>
              <a:t></a:t>
            </a:r>
            <a:r>
              <a:rPr sz="800" spc="30" dirty="0">
                <a:latin typeface="Times New Roman"/>
                <a:cs typeface="Times New Roman"/>
              </a:rPr>
              <a:t>25</a:t>
            </a:r>
            <a:endParaRPr sz="800">
              <a:latin typeface="Times New Roman"/>
              <a:cs typeface="Times New Roman"/>
            </a:endParaRPr>
          </a:p>
        </p:txBody>
      </p:sp>
      <p:sp>
        <p:nvSpPr>
          <p:cNvPr id="26" name="object 2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410"/>
              </a:lnSpc>
            </a:pPr>
            <a:r>
              <a:rPr dirty="0"/>
              <a:t>16</a:t>
            </a:r>
          </a:p>
        </p:txBody>
      </p:sp>
      <p:sp>
        <p:nvSpPr>
          <p:cNvPr id="21" name="object 21"/>
          <p:cNvSpPr txBox="1"/>
          <p:nvPr/>
        </p:nvSpPr>
        <p:spPr>
          <a:xfrm>
            <a:off x="3830369" y="1778300"/>
            <a:ext cx="1141730" cy="243204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  <a:tabLst>
                <a:tab pos="992505" algn="l"/>
              </a:tabLst>
            </a:pPr>
            <a:r>
              <a:rPr sz="1400" spc="40" dirty="0">
                <a:latin typeface="Symbol"/>
                <a:cs typeface="Symbol"/>
              </a:rPr>
              <a:t></a:t>
            </a:r>
            <a:r>
              <a:rPr sz="1400" spc="-20" dirty="0">
                <a:latin typeface="Times New Roman"/>
                <a:cs typeface="Times New Roman"/>
              </a:rPr>
              <a:t> </a:t>
            </a:r>
            <a:r>
              <a:rPr sz="1400" spc="20" dirty="0">
                <a:latin typeface="Times New Roman"/>
                <a:cs typeface="Times New Roman"/>
              </a:rPr>
              <a:t>9.</a:t>
            </a:r>
            <a:r>
              <a:rPr sz="1400" spc="80" dirty="0">
                <a:latin typeface="Times New Roman"/>
                <a:cs typeface="Times New Roman"/>
              </a:rPr>
              <a:t>2</a:t>
            </a:r>
            <a:r>
              <a:rPr sz="1400" spc="90" dirty="0">
                <a:latin typeface="Times New Roman"/>
                <a:cs typeface="Times New Roman"/>
              </a:rPr>
              <a:t>5</a:t>
            </a:r>
            <a:r>
              <a:rPr sz="1400" spc="80" dirty="0">
                <a:latin typeface="Symbol"/>
                <a:cs typeface="Symbol"/>
              </a:rPr>
              <a:t></a:t>
            </a:r>
            <a:r>
              <a:rPr sz="1400" spc="80" dirty="0">
                <a:latin typeface="Times New Roman"/>
                <a:cs typeface="Times New Roman"/>
              </a:rPr>
              <a:t>1</a:t>
            </a:r>
            <a:r>
              <a:rPr sz="1400" spc="35" dirty="0">
                <a:latin typeface="Times New Roman"/>
                <a:cs typeface="Times New Roman"/>
              </a:rPr>
              <a:t>0</a:t>
            </a:r>
            <a:r>
              <a:rPr sz="1400" dirty="0">
                <a:latin typeface="Times New Roman"/>
                <a:cs typeface="Times New Roman"/>
              </a:rPr>
              <a:t>	</a:t>
            </a:r>
            <a:r>
              <a:rPr sz="1400" i="1" spc="55" dirty="0">
                <a:latin typeface="Times New Roman"/>
                <a:cs typeface="Times New Roman"/>
              </a:rPr>
              <a:t>m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1521756" y="1918525"/>
            <a:ext cx="2254885" cy="243204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  <a:tabLst>
                <a:tab pos="530225" algn="l"/>
              </a:tabLst>
            </a:pPr>
            <a:r>
              <a:rPr sz="1400" i="1" spc="30" dirty="0">
                <a:latin typeface="Times New Roman"/>
                <a:cs typeface="Times New Roman"/>
              </a:rPr>
              <a:t>mv	</a:t>
            </a:r>
            <a:r>
              <a:rPr sz="1400" spc="50" dirty="0">
                <a:latin typeface="Times New Roman"/>
                <a:cs typeface="Times New Roman"/>
              </a:rPr>
              <a:t>9.109</a:t>
            </a:r>
            <a:r>
              <a:rPr sz="1400" spc="50" dirty="0">
                <a:latin typeface="Symbol"/>
                <a:cs typeface="Symbol"/>
              </a:rPr>
              <a:t></a:t>
            </a:r>
            <a:r>
              <a:rPr sz="1400" spc="50" dirty="0">
                <a:latin typeface="Times New Roman"/>
                <a:cs typeface="Times New Roman"/>
              </a:rPr>
              <a:t>10</a:t>
            </a:r>
            <a:r>
              <a:rPr sz="1200" spc="75" baseline="45138" dirty="0">
                <a:latin typeface="Symbol"/>
                <a:cs typeface="Symbol"/>
              </a:rPr>
              <a:t></a:t>
            </a:r>
            <a:r>
              <a:rPr sz="1200" spc="75" baseline="45138" dirty="0">
                <a:latin typeface="Times New Roman"/>
                <a:cs typeface="Times New Roman"/>
              </a:rPr>
              <a:t>31</a:t>
            </a:r>
            <a:r>
              <a:rPr sz="1200" spc="-15" baseline="45138" dirty="0">
                <a:latin typeface="Times New Roman"/>
                <a:cs typeface="Times New Roman"/>
              </a:rPr>
              <a:t> </a:t>
            </a:r>
            <a:r>
              <a:rPr sz="1400" spc="40" dirty="0">
                <a:latin typeface="Symbol"/>
                <a:cs typeface="Symbol"/>
              </a:rPr>
              <a:t></a:t>
            </a:r>
            <a:r>
              <a:rPr sz="1400" spc="-190" dirty="0">
                <a:latin typeface="Times New Roman"/>
                <a:cs typeface="Times New Roman"/>
              </a:rPr>
              <a:t> </a:t>
            </a:r>
            <a:r>
              <a:rPr sz="1400" spc="25" dirty="0">
                <a:latin typeface="Times New Roman"/>
                <a:cs typeface="Times New Roman"/>
              </a:rPr>
              <a:t>7.9</a:t>
            </a:r>
            <a:r>
              <a:rPr sz="1400" spc="-235" dirty="0">
                <a:latin typeface="Times New Roman"/>
                <a:cs typeface="Times New Roman"/>
              </a:rPr>
              <a:t> </a:t>
            </a:r>
            <a:r>
              <a:rPr sz="1400" spc="30" dirty="0">
                <a:latin typeface="Symbol"/>
                <a:cs typeface="Symbol"/>
              </a:rPr>
              <a:t></a:t>
            </a:r>
            <a:r>
              <a:rPr sz="1400" spc="30" dirty="0">
                <a:latin typeface="Times New Roman"/>
                <a:cs typeface="Times New Roman"/>
              </a:rPr>
              <a:t>10</a:t>
            </a:r>
            <a:r>
              <a:rPr sz="1200" spc="44" baseline="45138" dirty="0">
                <a:latin typeface="Times New Roman"/>
                <a:cs typeface="Times New Roman"/>
              </a:rPr>
              <a:t>10</a:t>
            </a:r>
            <a:endParaRPr sz="1200" baseline="45138">
              <a:latin typeface="Times New Roman"/>
              <a:cs typeface="Times New Roman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1621764" y="1666045"/>
            <a:ext cx="1754505" cy="243204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  <a:tabLst>
                <a:tab pos="832485" algn="l"/>
              </a:tabLst>
            </a:pPr>
            <a:r>
              <a:rPr sz="1400" i="1" spc="35" dirty="0">
                <a:latin typeface="Times New Roman"/>
                <a:cs typeface="Times New Roman"/>
              </a:rPr>
              <a:t>h	</a:t>
            </a:r>
            <a:r>
              <a:rPr sz="1400" spc="50" dirty="0">
                <a:latin typeface="Times New Roman"/>
                <a:cs typeface="Times New Roman"/>
              </a:rPr>
              <a:t>6.626</a:t>
            </a:r>
            <a:r>
              <a:rPr sz="1400" spc="50" dirty="0">
                <a:latin typeface="Symbol"/>
                <a:cs typeface="Symbol"/>
              </a:rPr>
              <a:t></a:t>
            </a:r>
            <a:r>
              <a:rPr sz="1400" spc="50" dirty="0">
                <a:latin typeface="Times New Roman"/>
                <a:cs typeface="Times New Roman"/>
              </a:rPr>
              <a:t>10</a:t>
            </a:r>
            <a:r>
              <a:rPr sz="1200" spc="75" baseline="45138" dirty="0">
                <a:latin typeface="Symbol"/>
                <a:cs typeface="Symbol"/>
              </a:rPr>
              <a:t></a:t>
            </a:r>
            <a:r>
              <a:rPr sz="1200" spc="75" baseline="45138" dirty="0">
                <a:latin typeface="Times New Roman"/>
                <a:cs typeface="Times New Roman"/>
              </a:rPr>
              <a:t>34</a:t>
            </a:r>
            <a:endParaRPr sz="1200" baseline="45138">
              <a:latin typeface="Times New Roman"/>
              <a:cs typeface="Times New Roman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1193085" y="1767807"/>
            <a:ext cx="814069" cy="255904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  <a:tabLst>
                <a:tab pos="697865" algn="l"/>
              </a:tabLst>
            </a:pPr>
            <a:r>
              <a:rPr sz="1500" i="1" spc="-15" dirty="0">
                <a:latin typeface="Symbol"/>
                <a:cs typeface="Symbol"/>
              </a:rPr>
              <a:t></a:t>
            </a:r>
            <a:r>
              <a:rPr sz="1500" spc="90" dirty="0">
                <a:latin typeface="Times New Roman"/>
                <a:cs typeface="Times New Roman"/>
              </a:rPr>
              <a:t> </a:t>
            </a:r>
            <a:r>
              <a:rPr sz="1400" spc="40" dirty="0">
                <a:latin typeface="Symbol"/>
                <a:cs typeface="Symbol"/>
              </a:rPr>
              <a:t></a:t>
            </a:r>
            <a:r>
              <a:rPr sz="1400" dirty="0">
                <a:latin typeface="Times New Roman"/>
                <a:cs typeface="Times New Roman"/>
              </a:rPr>
              <a:t>	</a:t>
            </a:r>
            <a:r>
              <a:rPr sz="1400" spc="40" dirty="0">
                <a:latin typeface="Symbol"/>
                <a:cs typeface="Symbol"/>
              </a:rPr>
              <a:t></a:t>
            </a:r>
            <a:endParaRPr sz="1400">
              <a:latin typeface="Symbol"/>
              <a:cs typeface="Symbol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1129080" y="2307082"/>
            <a:ext cx="5304155" cy="74098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1645"/>
              </a:lnSpc>
              <a:spcBef>
                <a:spcPts val="100"/>
              </a:spcBef>
            </a:pPr>
            <a:r>
              <a:rPr sz="1400" spc="-5" dirty="0">
                <a:latin typeface="Times New Roman"/>
                <a:cs typeface="Times New Roman"/>
              </a:rPr>
              <a:t>1Å=10</a:t>
            </a:r>
            <a:r>
              <a:rPr sz="1350" spc="-7" baseline="30864" dirty="0">
                <a:latin typeface="Times New Roman"/>
                <a:cs typeface="Times New Roman"/>
              </a:rPr>
              <a:t>-10</a:t>
            </a:r>
            <a:r>
              <a:rPr sz="1350" spc="179" baseline="30864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m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645"/>
              </a:lnSpc>
            </a:pPr>
            <a:r>
              <a:rPr sz="1400" dirty="0">
                <a:latin typeface="Times New Roman"/>
                <a:cs typeface="Times New Roman"/>
              </a:rPr>
              <a:t>λ= </a:t>
            </a:r>
            <a:r>
              <a:rPr sz="1400" spc="-5" dirty="0">
                <a:latin typeface="Times New Roman"/>
                <a:cs typeface="Times New Roman"/>
              </a:rPr>
              <a:t>9.25×10</a:t>
            </a:r>
            <a:r>
              <a:rPr sz="1350" spc="-7" baseline="30864" dirty="0">
                <a:latin typeface="Times New Roman"/>
                <a:cs typeface="Times New Roman"/>
              </a:rPr>
              <a:t>-15</a:t>
            </a:r>
            <a:r>
              <a:rPr sz="1350" spc="179" baseline="30864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Å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23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600" b="0" i="1" spc="-20" dirty="0">
                <a:latin typeface="Calibri Light"/>
                <a:cs typeface="Calibri Light"/>
              </a:rPr>
              <a:t>Atoms </a:t>
            </a:r>
            <a:r>
              <a:rPr sz="1600" b="0" i="1" spc="-15" dirty="0">
                <a:latin typeface="Calibri Light"/>
                <a:cs typeface="Calibri Light"/>
              </a:rPr>
              <a:t>with </a:t>
            </a:r>
            <a:r>
              <a:rPr sz="1600" b="0" i="1" spc="-20" dirty="0">
                <a:latin typeface="Calibri Light"/>
                <a:cs typeface="Calibri Light"/>
              </a:rPr>
              <a:t>many</a:t>
            </a:r>
            <a:r>
              <a:rPr sz="1600" b="0" i="1" spc="-10" dirty="0">
                <a:latin typeface="Calibri Light"/>
                <a:cs typeface="Calibri Light"/>
              </a:rPr>
              <a:t> </a:t>
            </a:r>
            <a:r>
              <a:rPr sz="1600" b="0" i="1" spc="-15" dirty="0">
                <a:latin typeface="Calibri Light"/>
                <a:cs typeface="Calibri Light"/>
              </a:rPr>
              <a:t>electrons </a:t>
            </a:r>
            <a:endParaRPr sz="1600">
              <a:latin typeface="Calibri Light"/>
              <a:cs typeface="Calibri Light"/>
            </a:endParaRPr>
          </a:p>
          <a:p>
            <a:pPr marL="12700">
              <a:lnSpc>
                <a:spcPct val="100000"/>
              </a:lnSpc>
              <a:spcBef>
                <a:spcPts val="320"/>
              </a:spcBef>
            </a:pPr>
            <a:r>
              <a:rPr sz="1400" spc="-5" dirty="0">
                <a:latin typeface="Times New Roman"/>
                <a:cs typeface="Times New Roman"/>
              </a:rPr>
              <a:t>The</a:t>
            </a:r>
            <a:r>
              <a:rPr sz="1400" spc="16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number</a:t>
            </a:r>
            <a:r>
              <a:rPr sz="1400" spc="15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of</a:t>
            </a:r>
            <a:r>
              <a:rPr sz="1400" spc="15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electrons</a:t>
            </a:r>
            <a:r>
              <a:rPr sz="1400" spc="12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in</a:t>
            </a:r>
            <a:r>
              <a:rPr sz="1400" spc="15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any</a:t>
            </a:r>
            <a:r>
              <a:rPr sz="1400" spc="16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one</a:t>
            </a:r>
            <a:r>
              <a:rPr sz="1400" spc="14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orbit</a:t>
            </a:r>
            <a:r>
              <a:rPr sz="1400" spc="14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is</a:t>
            </a:r>
            <a:r>
              <a:rPr sz="1400" spc="16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limited</a:t>
            </a:r>
            <a:r>
              <a:rPr sz="1400" spc="14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when</a:t>
            </a:r>
            <a:r>
              <a:rPr sz="1400" spc="16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these</a:t>
            </a:r>
            <a:r>
              <a:rPr sz="1400" spc="14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limit</a:t>
            </a:r>
            <a:r>
              <a:rPr sz="1400" spc="16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is</a:t>
            </a:r>
            <a:endParaRPr sz="1400">
              <a:latin typeface="Times New Roman"/>
              <a:cs typeface="Times New Roman"/>
            </a:endParaRPr>
          </a:p>
          <a:p>
            <a:pPr marL="12700" marR="12700">
              <a:lnSpc>
                <a:spcPts val="2420"/>
              </a:lnSpc>
              <a:spcBef>
                <a:spcPts val="195"/>
              </a:spcBef>
            </a:pPr>
            <a:r>
              <a:rPr sz="1400" dirty="0">
                <a:latin typeface="Times New Roman"/>
                <a:cs typeface="Times New Roman"/>
              </a:rPr>
              <a:t>reached a new orbit of greater radius is started. </a:t>
            </a:r>
            <a:r>
              <a:rPr sz="1400" spc="-5" dirty="0">
                <a:latin typeface="Times New Roman"/>
                <a:cs typeface="Times New Roman"/>
              </a:rPr>
              <a:t>Each </a:t>
            </a:r>
            <a:r>
              <a:rPr sz="1400" dirty="0">
                <a:latin typeface="Times New Roman"/>
                <a:cs typeface="Times New Roman"/>
              </a:rPr>
              <a:t>possible </a:t>
            </a:r>
            <a:r>
              <a:rPr sz="1400" spc="-10" dirty="0">
                <a:latin typeface="Times New Roman"/>
                <a:cs typeface="Times New Roman"/>
              </a:rPr>
              <a:t>electron  </a:t>
            </a:r>
            <a:r>
              <a:rPr sz="1400" dirty="0">
                <a:latin typeface="Times New Roman"/>
                <a:cs typeface="Times New Roman"/>
              </a:rPr>
              <a:t>orbital is uniquely defined by a set of four quantum</a:t>
            </a:r>
            <a:r>
              <a:rPr sz="1400" spc="-3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numbers.</a:t>
            </a:r>
            <a:endParaRPr sz="1400">
              <a:latin typeface="Times New Roman"/>
              <a:cs typeface="Times New Roman"/>
            </a:endParaRPr>
          </a:p>
          <a:p>
            <a:pPr marL="12700" marR="5080" indent="133985" algn="just">
              <a:lnSpc>
                <a:spcPct val="143600"/>
              </a:lnSpc>
              <a:spcBef>
                <a:spcPts val="1205"/>
              </a:spcBef>
            </a:pPr>
            <a:r>
              <a:rPr sz="1400" b="1" i="1" spc="-5" dirty="0">
                <a:latin typeface="Times New Roman"/>
                <a:cs typeface="Times New Roman"/>
              </a:rPr>
              <a:t>Quantum </a:t>
            </a:r>
            <a:r>
              <a:rPr sz="1400" b="1" i="1" dirty="0">
                <a:latin typeface="Times New Roman"/>
                <a:cs typeface="Times New Roman"/>
              </a:rPr>
              <a:t>Numbers: </a:t>
            </a:r>
            <a:r>
              <a:rPr sz="1400" dirty="0">
                <a:latin typeface="Times New Roman"/>
                <a:cs typeface="Times New Roman"/>
              </a:rPr>
              <a:t>four </a:t>
            </a:r>
            <a:r>
              <a:rPr sz="1400" spc="-5" dirty="0">
                <a:latin typeface="Times New Roman"/>
                <a:cs typeface="Times New Roman"/>
              </a:rPr>
              <a:t>numbers </a:t>
            </a:r>
            <a:r>
              <a:rPr sz="1400" dirty="0">
                <a:latin typeface="Times New Roman"/>
                <a:cs typeface="Times New Roman"/>
              </a:rPr>
              <a:t>used to describe the electrons in an  </a:t>
            </a:r>
            <a:r>
              <a:rPr sz="1400" spc="-5" dirty="0">
                <a:latin typeface="Times New Roman"/>
                <a:cs typeface="Times New Roman"/>
              </a:rPr>
              <a:t>atom, </a:t>
            </a:r>
            <a:r>
              <a:rPr sz="1400" dirty="0">
                <a:latin typeface="Times New Roman"/>
                <a:cs typeface="Times New Roman"/>
              </a:rPr>
              <a:t>are the </a:t>
            </a:r>
            <a:r>
              <a:rPr sz="1400" i="1" spc="-5" dirty="0">
                <a:latin typeface="Times New Roman"/>
                <a:cs typeface="Times New Roman"/>
              </a:rPr>
              <a:t>principal </a:t>
            </a:r>
            <a:r>
              <a:rPr sz="1400" dirty="0">
                <a:latin typeface="Times New Roman"/>
                <a:cs typeface="Times New Roman"/>
              </a:rPr>
              <a:t>(</a:t>
            </a:r>
            <a:r>
              <a:rPr sz="1400" i="1" dirty="0">
                <a:latin typeface="Times New Roman"/>
                <a:cs typeface="Times New Roman"/>
              </a:rPr>
              <a:t>n</a:t>
            </a:r>
            <a:r>
              <a:rPr sz="1400" dirty="0">
                <a:latin typeface="Times New Roman"/>
                <a:cs typeface="Times New Roman"/>
              </a:rPr>
              <a:t>), </a:t>
            </a:r>
            <a:r>
              <a:rPr sz="1400" i="1" dirty="0">
                <a:latin typeface="Times New Roman"/>
                <a:cs typeface="Times New Roman"/>
              </a:rPr>
              <a:t>angular </a:t>
            </a:r>
            <a:r>
              <a:rPr sz="1400" dirty="0">
                <a:latin typeface="Times New Roman"/>
                <a:cs typeface="Times New Roman"/>
              </a:rPr>
              <a:t>(</a:t>
            </a:r>
            <a:r>
              <a:rPr sz="1400" i="1" dirty="0">
                <a:latin typeface="Times New Roman"/>
                <a:cs typeface="Times New Roman"/>
              </a:rPr>
              <a:t>l</a:t>
            </a:r>
            <a:r>
              <a:rPr sz="1400" dirty="0">
                <a:latin typeface="Times New Roman"/>
                <a:cs typeface="Times New Roman"/>
              </a:rPr>
              <a:t>), </a:t>
            </a:r>
            <a:r>
              <a:rPr sz="1400" i="1" dirty="0">
                <a:latin typeface="Times New Roman"/>
                <a:cs typeface="Times New Roman"/>
              </a:rPr>
              <a:t>magnetic </a:t>
            </a:r>
            <a:r>
              <a:rPr sz="1400" spc="-5" dirty="0">
                <a:latin typeface="Times New Roman"/>
                <a:cs typeface="Times New Roman"/>
              </a:rPr>
              <a:t>(</a:t>
            </a:r>
            <a:r>
              <a:rPr sz="1400" i="1" spc="-5" dirty="0">
                <a:latin typeface="Times New Roman"/>
                <a:cs typeface="Times New Roman"/>
              </a:rPr>
              <a:t>m</a:t>
            </a:r>
            <a:r>
              <a:rPr sz="1350" spc="-7" baseline="-9259" dirty="0">
                <a:latin typeface="Times New Roman"/>
                <a:cs typeface="Times New Roman"/>
              </a:rPr>
              <a:t>l</a:t>
            </a:r>
            <a:r>
              <a:rPr sz="1400" spc="-5" dirty="0">
                <a:latin typeface="Times New Roman"/>
                <a:cs typeface="Times New Roman"/>
              </a:rPr>
              <a:t>), </a:t>
            </a:r>
            <a:r>
              <a:rPr sz="1400" dirty="0">
                <a:latin typeface="Times New Roman"/>
                <a:cs typeface="Times New Roman"/>
              </a:rPr>
              <a:t>and </a:t>
            </a:r>
            <a:r>
              <a:rPr sz="1400" i="1" spc="5" dirty="0">
                <a:latin typeface="Times New Roman"/>
                <a:cs typeface="Times New Roman"/>
              </a:rPr>
              <a:t>spin </a:t>
            </a:r>
            <a:r>
              <a:rPr sz="1400" spc="-5" dirty="0">
                <a:latin typeface="Times New Roman"/>
                <a:cs typeface="Times New Roman"/>
              </a:rPr>
              <a:t>(</a:t>
            </a:r>
            <a:r>
              <a:rPr sz="1400" i="1" spc="-5" dirty="0">
                <a:latin typeface="Times New Roman"/>
                <a:cs typeface="Times New Roman"/>
              </a:rPr>
              <a:t>m</a:t>
            </a:r>
            <a:r>
              <a:rPr sz="1350" spc="-7" baseline="-9259" dirty="0">
                <a:latin typeface="Times New Roman"/>
                <a:cs typeface="Times New Roman"/>
              </a:rPr>
              <a:t>s</a:t>
            </a:r>
            <a:r>
              <a:rPr sz="1400" spc="-5" dirty="0">
                <a:latin typeface="Times New Roman"/>
                <a:cs typeface="Times New Roman"/>
              </a:rPr>
              <a:t>)  </a:t>
            </a:r>
            <a:r>
              <a:rPr sz="1400" dirty="0">
                <a:latin typeface="Times New Roman"/>
                <a:cs typeface="Times New Roman"/>
              </a:rPr>
              <a:t>quantum </a:t>
            </a:r>
            <a:r>
              <a:rPr sz="1400" spc="-5" dirty="0">
                <a:latin typeface="Times New Roman"/>
                <a:cs typeface="Times New Roman"/>
              </a:rPr>
              <a:t>numbers. </a:t>
            </a:r>
            <a:r>
              <a:rPr sz="1400" dirty="0">
                <a:latin typeface="Times New Roman"/>
                <a:cs typeface="Times New Roman"/>
              </a:rPr>
              <a:t>These quantum </a:t>
            </a:r>
            <a:r>
              <a:rPr sz="1400" spc="-5" dirty="0">
                <a:latin typeface="Times New Roman"/>
                <a:cs typeface="Times New Roman"/>
              </a:rPr>
              <a:t>numbers </a:t>
            </a:r>
            <a:r>
              <a:rPr sz="1400" dirty="0">
                <a:latin typeface="Times New Roman"/>
                <a:cs typeface="Times New Roman"/>
              </a:rPr>
              <a:t>describe the size, shape, </a:t>
            </a:r>
            <a:r>
              <a:rPr sz="1400" spc="-10" dirty="0">
                <a:latin typeface="Times New Roman"/>
                <a:cs typeface="Times New Roman"/>
              </a:rPr>
              <a:t>and  </a:t>
            </a:r>
            <a:r>
              <a:rPr sz="1400" dirty="0">
                <a:latin typeface="Times New Roman"/>
                <a:cs typeface="Times New Roman"/>
              </a:rPr>
              <a:t>orientation in space of the orbitals on an</a:t>
            </a:r>
            <a:r>
              <a:rPr sz="1400" spc="1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atom.</a:t>
            </a:r>
            <a:endParaRPr sz="1400">
              <a:latin typeface="Times New Roman"/>
              <a:cs typeface="Times New Roman"/>
            </a:endParaRPr>
          </a:p>
          <a:p>
            <a:pPr marL="191135" marR="1687830" indent="-191135">
              <a:lnSpc>
                <a:spcPct val="227100"/>
              </a:lnSpc>
              <a:buFont typeface="Times New Roman"/>
              <a:buAutoNum type="arabicPeriod"/>
              <a:tabLst>
                <a:tab pos="191135" algn="l"/>
              </a:tabLst>
            </a:pPr>
            <a:r>
              <a:rPr sz="1400" b="1" i="1" dirty="0">
                <a:latin typeface="Times New Roman"/>
                <a:cs typeface="Times New Roman"/>
              </a:rPr>
              <a:t>Principal </a:t>
            </a:r>
            <a:r>
              <a:rPr sz="1400" b="1" dirty="0">
                <a:latin typeface="Times New Roman"/>
                <a:cs typeface="Times New Roman"/>
              </a:rPr>
              <a:t>(shell) quantum </a:t>
            </a:r>
            <a:r>
              <a:rPr sz="1400" b="1" spc="-5" dirty="0">
                <a:latin typeface="Times New Roman"/>
                <a:cs typeface="Times New Roman"/>
              </a:rPr>
              <a:t>number </a:t>
            </a:r>
            <a:r>
              <a:rPr sz="1400" b="1" dirty="0">
                <a:latin typeface="Times New Roman"/>
                <a:cs typeface="Times New Roman"/>
              </a:rPr>
              <a:t>- </a:t>
            </a:r>
            <a:r>
              <a:rPr sz="1400" b="1" i="1" dirty="0">
                <a:latin typeface="Times New Roman"/>
                <a:cs typeface="Times New Roman"/>
              </a:rPr>
              <a:t>n  </a:t>
            </a:r>
            <a:r>
              <a:rPr sz="1400" b="1" i="1" spc="-5" dirty="0">
                <a:latin typeface="Times New Roman"/>
                <a:cs typeface="Times New Roman"/>
              </a:rPr>
              <a:t>Describes </a:t>
            </a:r>
            <a:r>
              <a:rPr sz="1400" b="1" i="1" dirty="0">
                <a:latin typeface="Times New Roman"/>
                <a:cs typeface="Times New Roman"/>
              </a:rPr>
              <a:t>the </a:t>
            </a:r>
            <a:r>
              <a:rPr sz="1400" b="1" i="1" spc="-5" dirty="0">
                <a:latin typeface="Times New Roman"/>
                <a:cs typeface="Times New Roman"/>
              </a:rPr>
              <a:t>energy level within </a:t>
            </a:r>
            <a:r>
              <a:rPr sz="1400" b="1" i="1" dirty="0">
                <a:latin typeface="Times New Roman"/>
                <a:cs typeface="Times New Roman"/>
              </a:rPr>
              <a:t>the</a:t>
            </a:r>
            <a:r>
              <a:rPr sz="1400" b="1" i="1" spc="-15" dirty="0">
                <a:latin typeface="Times New Roman"/>
                <a:cs typeface="Times New Roman"/>
              </a:rPr>
              <a:t> </a:t>
            </a:r>
            <a:r>
              <a:rPr sz="1400" b="1" i="1" dirty="0">
                <a:latin typeface="Times New Roman"/>
                <a:cs typeface="Times New Roman"/>
              </a:rPr>
              <a:t>atom.</a:t>
            </a:r>
            <a:endParaRPr sz="1400">
              <a:latin typeface="Times New Roman"/>
              <a:cs typeface="Times New Roman"/>
            </a:endParaRPr>
          </a:p>
          <a:p>
            <a:pPr marL="469265" lvl="1" indent="-228600">
              <a:lnSpc>
                <a:spcPct val="100000"/>
              </a:lnSpc>
              <a:spcBef>
                <a:spcPts val="840"/>
              </a:spcBef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sz="1400" spc="-5" dirty="0">
                <a:latin typeface="Times New Roman"/>
                <a:cs typeface="Times New Roman"/>
              </a:rPr>
              <a:t>The quantum number </a:t>
            </a:r>
            <a:r>
              <a:rPr sz="1400" i="1" dirty="0">
                <a:latin typeface="Times New Roman"/>
                <a:cs typeface="Times New Roman"/>
              </a:rPr>
              <a:t>n </a:t>
            </a:r>
            <a:r>
              <a:rPr sz="1400" spc="-5" dirty="0">
                <a:latin typeface="Times New Roman"/>
                <a:cs typeface="Times New Roman"/>
              </a:rPr>
              <a:t>is</a:t>
            </a:r>
            <a:r>
              <a:rPr sz="140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integer.</a:t>
            </a:r>
            <a:endParaRPr sz="1400">
              <a:latin typeface="Times New Roman"/>
              <a:cs typeface="Times New Roman"/>
            </a:endParaRPr>
          </a:p>
          <a:p>
            <a:pPr marL="469265" marR="148590" lvl="1" indent="-228600">
              <a:lnSpc>
                <a:spcPct val="142900"/>
              </a:lnSpc>
              <a:spcBef>
                <a:spcPts val="120"/>
              </a:spcBef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sz="1400" spc="-5" dirty="0">
                <a:latin typeface="Times New Roman"/>
                <a:cs typeface="Times New Roman"/>
              </a:rPr>
              <a:t>The principal quantum number </a:t>
            </a:r>
            <a:r>
              <a:rPr sz="1400" dirty="0">
                <a:latin typeface="Times New Roman"/>
                <a:cs typeface="Times New Roman"/>
              </a:rPr>
              <a:t>(</a:t>
            </a:r>
            <a:r>
              <a:rPr sz="1400" i="1" dirty="0">
                <a:latin typeface="Times New Roman"/>
                <a:cs typeface="Times New Roman"/>
              </a:rPr>
              <a:t>n</a:t>
            </a:r>
            <a:r>
              <a:rPr sz="1400" dirty="0">
                <a:latin typeface="Times New Roman"/>
                <a:cs typeface="Times New Roman"/>
              </a:rPr>
              <a:t>) </a:t>
            </a:r>
            <a:r>
              <a:rPr sz="1400" spc="-5" dirty="0">
                <a:latin typeface="Times New Roman"/>
                <a:cs typeface="Times New Roman"/>
              </a:rPr>
              <a:t>cannot </a:t>
            </a:r>
            <a:r>
              <a:rPr sz="1400" dirty="0">
                <a:latin typeface="Times New Roman"/>
                <a:cs typeface="Times New Roman"/>
              </a:rPr>
              <a:t>be </a:t>
            </a:r>
            <a:r>
              <a:rPr sz="1400" spc="-5" dirty="0">
                <a:latin typeface="Times New Roman"/>
                <a:cs typeface="Times New Roman"/>
              </a:rPr>
              <a:t>zero. </a:t>
            </a:r>
            <a:r>
              <a:rPr sz="1400" i="1" dirty="0">
                <a:latin typeface="Times New Roman"/>
                <a:cs typeface="Times New Roman"/>
              </a:rPr>
              <a:t>n </a:t>
            </a:r>
            <a:r>
              <a:rPr sz="1400" spc="-5" dirty="0">
                <a:latin typeface="Times New Roman"/>
                <a:cs typeface="Times New Roman"/>
              </a:rPr>
              <a:t>must </a:t>
            </a:r>
            <a:r>
              <a:rPr sz="1400" dirty="0">
                <a:latin typeface="Times New Roman"/>
                <a:cs typeface="Times New Roman"/>
              </a:rPr>
              <a:t>be 1, 2,  3, etc. </a:t>
            </a:r>
            <a:r>
              <a:rPr sz="1400" spc="-10" dirty="0">
                <a:latin typeface="Times New Roman"/>
                <a:cs typeface="Times New Roman"/>
              </a:rPr>
              <a:t>Also </a:t>
            </a:r>
            <a:r>
              <a:rPr sz="1400" spc="-5" dirty="0">
                <a:latin typeface="Times New Roman"/>
                <a:cs typeface="Times New Roman"/>
              </a:rPr>
              <a:t>known </a:t>
            </a:r>
            <a:r>
              <a:rPr sz="1400" dirty="0">
                <a:latin typeface="Times New Roman"/>
                <a:cs typeface="Times New Roman"/>
              </a:rPr>
              <a:t>as </a:t>
            </a:r>
            <a:r>
              <a:rPr sz="1400" spc="-5" dirty="0">
                <a:latin typeface="Times New Roman"/>
                <a:cs typeface="Times New Roman"/>
              </a:rPr>
              <a:t>K, </a:t>
            </a:r>
            <a:r>
              <a:rPr sz="1400" dirty="0">
                <a:latin typeface="Times New Roman"/>
                <a:cs typeface="Times New Roman"/>
              </a:rPr>
              <a:t>L </a:t>
            </a:r>
            <a:r>
              <a:rPr sz="1400" spc="-5" dirty="0">
                <a:latin typeface="Times New Roman"/>
                <a:cs typeface="Times New Roman"/>
              </a:rPr>
              <a:t>,M,</a:t>
            </a:r>
            <a:r>
              <a:rPr sz="1400" spc="-1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etc</a:t>
            </a:r>
            <a:endParaRPr sz="1400">
              <a:latin typeface="Times New Roman"/>
              <a:cs typeface="Times New Roman"/>
            </a:endParaRPr>
          </a:p>
          <a:p>
            <a:pPr marL="469265" lvl="1" indent="-228600">
              <a:lnSpc>
                <a:spcPct val="100000"/>
              </a:lnSpc>
              <a:spcBef>
                <a:spcPts val="855"/>
              </a:spcBef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sz="1400" dirty="0">
                <a:latin typeface="Times New Roman"/>
                <a:cs typeface="Times New Roman"/>
              </a:rPr>
              <a:t>Energy </a:t>
            </a:r>
            <a:r>
              <a:rPr sz="1400" spc="-5" dirty="0">
                <a:latin typeface="Times New Roman"/>
                <a:cs typeface="Times New Roman"/>
              </a:rPr>
              <a:t>levels </a:t>
            </a:r>
            <a:r>
              <a:rPr sz="1400" dirty="0">
                <a:latin typeface="Times New Roman"/>
                <a:cs typeface="Times New Roman"/>
              </a:rPr>
              <a:t>are 1 </a:t>
            </a:r>
            <a:r>
              <a:rPr sz="1400" spc="-5" dirty="0">
                <a:latin typeface="Times New Roman"/>
                <a:cs typeface="Times New Roman"/>
              </a:rPr>
              <a:t>to</a:t>
            </a:r>
            <a:r>
              <a:rPr sz="1400" spc="-3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7</a:t>
            </a:r>
            <a:endParaRPr sz="1400">
              <a:latin typeface="Times New Roman"/>
              <a:cs typeface="Times New Roman"/>
            </a:endParaRPr>
          </a:p>
          <a:p>
            <a:pPr marL="469265" lvl="1" indent="-228600">
              <a:lnSpc>
                <a:spcPct val="100000"/>
              </a:lnSpc>
              <a:spcBef>
                <a:spcPts val="830"/>
              </a:spcBef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sz="1400" spc="-5" dirty="0">
                <a:latin typeface="Times New Roman"/>
                <a:cs typeface="Times New Roman"/>
              </a:rPr>
              <a:t>The number </a:t>
            </a:r>
            <a:r>
              <a:rPr sz="1400" dirty="0">
                <a:latin typeface="Times New Roman"/>
                <a:cs typeface="Times New Roman"/>
              </a:rPr>
              <a:t>of </a:t>
            </a:r>
            <a:r>
              <a:rPr sz="1400" spc="-5" dirty="0">
                <a:latin typeface="Times New Roman"/>
                <a:cs typeface="Times New Roman"/>
              </a:rPr>
              <a:t>orbitals </a:t>
            </a:r>
            <a:r>
              <a:rPr sz="1400" dirty="0">
                <a:latin typeface="Times New Roman"/>
                <a:cs typeface="Times New Roman"/>
              </a:rPr>
              <a:t>in a </a:t>
            </a:r>
            <a:r>
              <a:rPr sz="1400" spc="-5" dirty="0">
                <a:latin typeface="Times New Roman"/>
                <a:cs typeface="Times New Roman"/>
              </a:rPr>
              <a:t>shell is </a:t>
            </a:r>
            <a:r>
              <a:rPr sz="1400" dirty="0">
                <a:latin typeface="Times New Roman"/>
                <a:cs typeface="Times New Roman"/>
              </a:rPr>
              <a:t>n </a:t>
            </a:r>
            <a:r>
              <a:rPr sz="1350" baseline="30864" dirty="0">
                <a:latin typeface="Times New Roman"/>
                <a:cs typeface="Times New Roman"/>
              </a:rPr>
              <a:t>2</a:t>
            </a:r>
            <a:r>
              <a:rPr sz="1400" dirty="0">
                <a:latin typeface="Times New Roman"/>
                <a:cs typeface="Times New Roman"/>
              </a:rPr>
              <a:t>: 1</a:t>
            </a:r>
            <a:r>
              <a:rPr sz="1350" baseline="30864" dirty="0">
                <a:latin typeface="Times New Roman"/>
                <a:cs typeface="Times New Roman"/>
              </a:rPr>
              <a:t>2 </a:t>
            </a:r>
            <a:r>
              <a:rPr sz="1400" dirty="0">
                <a:latin typeface="Times New Roman"/>
                <a:cs typeface="Times New Roman"/>
              </a:rPr>
              <a:t>= 1, </a:t>
            </a:r>
            <a:r>
              <a:rPr sz="1400" spc="-5" dirty="0">
                <a:latin typeface="Times New Roman"/>
                <a:cs typeface="Times New Roman"/>
              </a:rPr>
              <a:t>2</a:t>
            </a:r>
            <a:r>
              <a:rPr sz="1350" spc="-7" baseline="30864" dirty="0">
                <a:latin typeface="Times New Roman"/>
                <a:cs typeface="Times New Roman"/>
              </a:rPr>
              <a:t>2 </a:t>
            </a:r>
            <a:r>
              <a:rPr sz="1400" dirty="0">
                <a:latin typeface="Times New Roman"/>
                <a:cs typeface="Times New Roman"/>
              </a:rPr>
              <a:t>= 4, </a:t>
            </a:r>
            <a:r>
              <a:rPr sz="1400" spc="-5" dirty="0">
                <a:latin typeface="Times New Roman"/>
                <a:cs typeface="Times New Roman"/>
              </a:rPr>
              <a:t>3</a:t>
            </a:r>
            <a:r>
              <a:rPr sz="1350" spc="-7" baseline="30864" dirty="0">
                <a:latin typeface="Times New Roman"/>
                <a:cs typeface="Times New Roman"/>
              </a:rPr>
              <a:t>2 </a:t>
            </a:r>
            <a:r>
              <a:rPr sz="1400" dirty="0">
                <a:latin typeface="Times New Roman"/>
                <a:cs typeface="Times New Roman"/>
              </a:rPr>
              <a:t>=</a:t>
            </a:r>
            <a:r>
              <a:rPr sz="1400" spc="-7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9.</a:t>
            </a:r>
            <a:endParaRPr sz="1400">
              <a:latin typeface="Times New Roman"/>
              <a:cs typeface="Times New Roman"/>
            </a:endParaRPr>
          </a:p>
          <a:p>
            <a:pPr marL="469265" lvl="1" indent="-228600">
              <a:lnSpc>
                <a:spcPct val="100000"/>
              </a:lnSpc>
              <a:spcBef>
                <a:spcPts val="840"/>
              </a:spcBef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sz="1400" spc="-5" dirty="0">
                <a:latin typeface="Times New Roman"/>
                <a:cs typeface="Times New Roman"/>
              </a:rPr>
              <a:t>Maximum </a:t>
            </a:r>
            <a:r>
              <a:rPr sz="1400" dirty="0">
                <a:latin typeface="Times New Roman"/>
                <a:cs typeface="Times New Roman"/>
              </a:rPr>
              <a:t>number of </a:t>
            </a:r>
            <a:r>
              <a:rPr sz="1400" spc="-5" dirty="0">
                <a:latin typeface="Times New Roman"/>
                <a:cs typeface="Times New Roman"/>
              </a:rPr>
              <a:t>electrons in </a:t>
            </a:r>
            <a:r>
              <a:rPr sz="1400" dirty="0">
                <a:latin typeface="Times New Roman"/>
                <a:cs typeface="Times New Roman"/>
              </a:rPr>
              <a:t>n is 2 n</a:t>
            </a:r>
            <a:r>
              <a:rPr sz="1400" spc="-30" dirty="0">
                <a:latin typeface="Times New Roman"/>
                <a:cs typeface="Times New Roman"/>
              </a:rPr>
              <a:t> </a:t>
            </a:r>
            <a:r>
              <a:rPr sz="1350" baseline="30864" dirty="0">
                <a:latin typeface="Times New Roman"/>
                <a:cs typeface="Times New Roman"/>
              </a:rPr>
              <a:t>2</a:t>
            </a:r>
            <a:endParaRPr sz="1350" baseline="30864">
              <a:latin typeface="Times New Roman"/>
              <a:cs typeface="Times New Roman"/>
            </a:endParaRPr>
          </a:p>
          <a:p>
            <a:pPr marL="191135" marR="1897380" indent="-191135">
              <a:lnSpc>
                <a:spcPct val="287100"/>
              </a:lnSpc>
              <a:buFont typeface="Times New Roman"/>
              <a:buAutoNum type="arabicPeriod"/>
              <a:tabLst>
                <a:tab pos="191135" algn="l"/>
              </a:tabLst>
            </a:pPr>
            <a:r>
              <a:rPr sz="1400" b="1" i="1" spc="-5" dirty="0">
                <a:latin typeface="Times New Roman"/>
                <a:cs typeface="Times New Roman"/>
              </a:rPr>
              <a:t>Momentum </a:t>
            </a:r>
            <a:r>
              <a:rPr sz="1400" b="1" spc="-5" dirty="0">
                <a:latin typeface="Times New Roman"/>
                <a:cs typeface="Times New Roman"/>
              </a:rPr>
              <a:t>(subshell) </a:t>
            </a:r>
            <a:r>
              <a:rPr sz="1400" b="1" dirty="0">
                <a:latin typeface="Times New Roman"/>
                <a:cs typeface="Times New Roman"/>
              </a:rPr>
              <a:t>quantum number - </a:t>
            </a:r>
            <a:r>
              <a:rPr sz="1400" b="1" i="1" dirty="0">
                <a:latin typeface="Times New Roman"/>
                <a:cs typeface="Times New Roman"/>
              </a:rPr>
              <a:t>l  </a:t>
            </a:r>
            <a:r>
              <a:rPr sz="1400" b="1" i="1" spc="-5" dirty="0">
                <a:latin typeface="Times New Roman"/>
                <a:cs typeface="Times New Roman"/>
              </a:rPr>
              <a:t>Describes </a:t>
            </a:r>
            <a:r>
              <a:rPr sz="1400" b="1" i="1" dirty="0">
                <a:latin typeface="Times New Roman"/>
                <a:cs typeface="Times New Roman"/>
              </a:rPr>
              <a:t>the </a:t>
            </a:r>
            <a:r>
              <a:rPr sz="1400" b="1" i="1" spc="-5" dirty="0">
                <a:latin typeface="Times New Roman"/>
                <a:cs typeface="Times New Roman"/>
              </a:rPr>
              <a:t>sublevel </a:t>
            </a:r>
            <a:r>
              <a:rPr sz="1400" b="1" i="1" dirty="0">
                <a:latin typeface="Times New Roman"/>
                <a:cs typeface="Times New Roman"/>
              </a:rPr>
              <a:t>in</a:t>
            </a:r>
            <a:r>
              <a:rPr sz="1400" b="1" i="1" spc="-15" dirty="0">
                <a:latin typeface="Times New Roman"/>
                <a:cs typeface="Times New Roman"/>
              </a:rPr>
              <a:t> </a:t>
            </a:r>
            <a:r>
              <a:rPr sz="1400" b="1" i="1" dirty="0">
                <a:latin typeface="Times New Roman"/>
                <a:cs typeface="Times New Roman"/>
              </a:rPr>
              <a:t>n</a:t>
            </a:r>
            <a:endParaRPr sz="1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125016" y="674369"/>
            <a:ext cx="5315585" cy="0"/>
          </a:xfrm>
          <a:custGeom>
            <a:avLst/>
            <a:gdLst/>
            <a:ahLst/>
            <a:cxnLst/>
            <a:rect l="l" t="t" r="r" b="b"/>
            <a:pathLst>
              <a:path w="5315585">
                <a:moveTo>
                  <a:pt x="0" y="0"/>
                </a:moveTo>
                <a:lnTo>
                  <a:pt x="5315077" y="0"/>
                </a:lnTo>
              </a:path>
            </a:pathLst>
          </a:custGeom>
          <a:ln w="38100">
            <a:solidFill>
              <a:srgbClr val="61232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125016" y="641603"/>
            <a:ext cx="5315585" cy="0"/>
          </a:xfrm>
          <a:custGeom>
            <a:avLst/>
            <a:gdLst/>
            <a:ahLst/>
            <a:cxnLst/>
            <a:rect l="l" t="t" r="r" b="b"/>
            <a:pathLst>
              <a:path w="5315585">
                <a:moveTo>
                  <a:pt x="0" y="0"/>
                </a:moveTo>
                <a:lnTo>
                  <a:pt x="5315077" y="0"/>
                </a:lnTo>
              </a:path>
            </a:pathLst>
          </a:custGeom>
          <a:ln w="9144">
            <a:solidFill>
              <a:srgbClr val="61232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1298194" y="426211"/>
            <a:ext cx="5051425" cy="22745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3387090" algn="l"/>
              </a:tabLst>
            </a:pPr>
            <a:r>
              <a:rPr sz="1200" b="1" i="1" spc="-5" dirty="0">
                <a:latin typeface="Times New Roman"/>
                <a:cs typeface="Times New Roman"/>
              </a:rPr>
              <a:t>Electronic</a:t>
            </a:r>
            <a:r>
              <a:rPr sz="1200" b="1" i="1" spc="20" dirty="0">
                <a:latin typeface="Times New Roman"/>
                <a:cs typeface="Times New Roman"/>
              </a:rPr>
              <a:t> </a:t>
            </a:r>
            <a:r>
              <a:rPr sz="1200" b="1" i="1" spc="-5" dirty="0">
                <a:latin typeface="Times New Roman"/>
                <a:cs typeface="Times New Roman"/>
              </a:rPr>
              <a:t>Physics	Dr. Ghusoon Mohsin</a:t>
            </a:r>
            <a:r>
              <a:rPr sz="1200" b="1" i="1" spc="-10" dirty="0">
                <a:latin typeface="Times New Roman"/>
                <a:cs typeface="Times New Roman"/>
              </a:rPr>
              <a:t> </a:t>
            </a:r>
            <a:r>
              <a:rPr sz="1200" b="1" i="1" dirty="0">
                <a:latin typeface="Times New Roman"/>
                <a:cs typeface="Times New Roman"/>
              </a:rPr>
              <a:t>Ali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300">
              <a:latin typeface="Times New Roman"/>
              <a:cs typeface="Times New Roman"/>
            </a:endParaRPr>
          </a:p>
          <a:p>
            <a:pPr marL="300355" indent="-228600">
              <a:lnSpc>
                <a:spcPct val="100000"/>
              </a:lnSpc>
              <a:spcBef>
                <a:spcPts val="825"/>
              </a:spcBef>
              <a:buFont typeface="Symbol"/>
              <a:buChar char=""/>
              <a:tabLst>
                <a:tab pos="300355" algn="l"/>
                <a:tab pos="300990" algn="l"/>
              </a:tabLst>
            </a:pPr>
            <a:r>
              <a:rPr sz="1400" spc="-5" dirty="0">
                <a:latin typeface="Times New Roman"/>
                <a:cs typeface="Times New Roman"/>
              </a:rPr>
              <a:t>The quantum number </a:t>
            </a:r>
            <a:r>
              <a:rPr sz="1400" i="1" dirty="0">
                <a:latin typeface="Times New Roman"/>
                <a:cs typeface="Times New Roman"/>
              </a:rPr>
              <a:t>l </a:t>
            </a:r>
            <a:r>
              <a:rPr sz="1400" dirty="0">
                <a:latin typeface="Times New Roman"/>
                <a:cs typeface="Times New Roman"/>
              </a:rPr>
              <a:t>is</a:t>
            </a:r>
            <a:r>
              <a:rPr sz="1400" spc="-2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integer.</a:t>
            </a:r>
            <a:endParaRPr sz="1400">
              <a:latin typeface="Times New Roman"/>
              <a:cs typeface="Times New Roman"/>
            </a:endParaRPr>
          </a:p>
          <a:p>
            <a:pPr marL="300355" marR="192405" indent="-228600">
              <a:lnSpc>
                <a:spcPct val="142900"/>
              </a:lnSpc>
              <a:spcBef>
                <a:spcPts val="120"/>
              </a:spcBef>
              <a:buFont typeface="Symbol"/>
              <a:buChar char=""/>
              <a:tabLst>
                <a:tab pos="300355" algn="l"/>
                <a:tab pos="300990" algn="l"/>
              </a:tabLst>
            </a:pPr>
            <a:r>
              <a:rPr sz="1400" spc="-5" dirty="0">
                <a:latin typeface="Times New Roman"/>
                <a:cs typeface="Times New Roman"/>
              </a:rPr>
              <a:t>Each energy </a:t>
            </a:r>
            <a:r>
              <a:rPr sz="1400" dirty="0">
                <a:latin typeface="Times New Roman"/>
                <a:cs typeface="Times New Roman"/>
              </a:rPr>
              <a:t>level </a:t>
            </a:r>
            <a:r>
              <a:rPr sz="1400" spc="-5" dirty="0">
                <a:latin typeface="Times New Roman"/>
                <a:cs typeface="Times New Roman"/>
              </a:rPr>
              <a:t>has </a:t>
            </a:r>
            <a:r>
              <a:rPr sz="1400" dirty="0">
                <a:latin typeface="Times New Roman"/>
                <a:cs typeface="Times New Roman"/>
              </a:rPr>
              <a:t>n </a:t>
            </a:r>
            <a:r>
              <a:rPr sz="1400" spc="-5" dirty="0">
                <a:latin typeface="Times New Roman"/>
                <a:cs typeface="Times New Roman"/>
              </a:rPr>
              <a:t>sublevels. Sublevels </a:t>
            </a:r>
            <a:r>
              <a:rPr sz="1400" dirty="0">
                <a:latin typeface="Times New Roman"/>
                <a:cs typeface="Times New Roman"/>
              </a:rPr>
              <a:t>of </a:t>
            </a:r>
            <a:r>
              <a:rPr sz="1400" spc="-5" dirty="0">
                <a:latin typeface="Times New Roman"/>
                <a:cs typeface="Times New Roman"/>
              </a:rPr>
              <a:t>different energy  levels may </a:t>
            </a:r>
            <a:r>
              <a:rPr sz="1400" dirty="0">
                <a:latin typeface="Times New Roman"/>
                <a:cs typeface="Times New Roman"/>
              </a:rPr>
              <a:t>have </a:t>
            </a:r>
            <a:r>
              <a:rPr sz="1400" spc="-5" dirty="0">
                <a:latin typeface="Times New Roman"/>
                <a:cs typeface="Times New Roman"/>
              </a:rPr>
              <a:t>overlapping energies.</a:t>
            </a:r>
            <a:endParaRPr sz="1400">
              <a:latin typeface="Times New Roman"/>
              <a:cs typeface="Times New Roman"/>
            </a:endParaRPr>
          </a:p>
          <a:p>
            <a:pPr marL="300355" marR="5080" indent="-228600">
              <a:lnSpc>
                <a:spcPct val="143600"/>
              </a:lnSpc>
              <a:spcBef>
                <a:spcPts val="105"/>
              </a:spcBef>
              <a:buFont typeface="Symbol"/>
              <a:buChar char=""/>
              <a:tabLst>
                <a:tab pos="300355" algn="l"/>
                <a:tab pos="300990" algn="l"/>
              </a:tabLst>
            </a:pPr>
            <a:r>
              <a:rPr sz="1400" spc="-5" dirty="0">
                <a:latin typeface="Times New Roman"/>
                <a:cs typeface="Times New Roman"/>
              </a:rPr>
              <a:t>The angular quantum number </a:t>
            </a:r>
            <a:r>
              <a:rPr sz="1400" spc="5" dirty="0">
                <a:latin typeface="Times New Roman"/>
                <a:cs typeface="Times New Roman"/>
              </a:rPr>
              <a:t>(</a:t>
            </a:r>
            <a:r>
              <a:rPr sz="1400" i="1" spc="5" dirty="0">
                <a:latin typeface="Times New Roman"/>
                <a:cs typeface="Times New Roman"/>
              </a:rPr>
              <a:t>l</a:t>
            </a:r>
            <a:r>
              <a:rPr sz="1400" spc="5" dirty="0">
                <a:latin typeface="Times New Roman"/>
                <a:cs typeface="Times New Roman"/>
              </a:rPr>
              <a:t>) </a:t>
            </a:r>
            <a:r>
              <a:rPr sz="1400" spc="-5" dirty="0">
                <a:latin typeface="Times New Roman"/>
                <a:cs typeface="Times New Roman"/>
              </a:rPr>
              <a:t>can </a:t>
            </a:r>
            <a:r>
              <a:rPr sz="1400" dirty="0">
                <a:latin typeface="Times New Roman"/>
                <a:cs typeface="Times New Roman"/>
              </a:rPr>
              <a:t>be </a:t>
            </a:r>
            <a:r>
              <a:rPr sz="1400" spc="-5" dirty="0">
                <a:latin typeface="Times New Roman"/>
                <a:cs typeface="Times New Roman"/>
              </a:rPr>
              <a:t>any integer between </a:t>
            </a:r>
            <a:r>
              <a:rPr sz="1400" dirty="0">
                <a:latin typeface="Times New Roman"/>
                <a:cs typeface="Times New Roman"/>
              </a:rPr>
              <a:t>0 </a:t>
            </a:r>
            <a:r>
              <a:rPr sz="1400" spc="-5" dirty="0">
                <a:latin typeface="Times New Roman"/>
                <a:cs typeface="Times New Roman"/>
              </a:rPr>
              <a:t>and  </a:t>
            </a:r>
            <a:r>
              <a:rPr sz="1400" i="1" dirty="0">
                <a:latin typeface="Times New Roman"/>
                <a:cs typeface="Times New Roman"/>
              </a:rPr>
              <a:t>n </a:t>
            </a:r>
            <a:r>
              <a:rPr sz="1400" dirty="0">
                <a:latin typeface="Times New Roman"/>
                <a:cs typeface="Times New Roman"/>
              </a:rPr>
              <a:t>- 1. If </a:t>
            </a:r>
            <a:r>
              <a:rPr sz="1400" i="1" dirty="0">
                <a:latin typeface="Times New Roman"/>
                <a:cs typeface="Times New Roman"/>
              </a:rPr>
              <a:t>n </a:t>
            </a:r>
            <a:r>
              <a:rPr sz="1400" dirty="0">
                <a:latin typeface="Times New Roman"/>
                <a:cs typeface="Times New Roman"/>
              </a:rPr>
              <a:t>= 3, </a:t>
            </a:r>
            <a:r>
              <a:rPr sz="1400" spc="-5" dirty="0">
                <a:latin typeface="Times New Roman"/>
                <a:cs typeface="Times New Roman"/>
              </a:rPr>
              <a:t>for example, </a:t>
            </a:r>
            <a:r>
              <a:rPr sz="1400" i="1" dirty="0">
                <a:latin typeface="Times New Roman"/>
                <a:cs typeface="Times New Roman"/>
              </a:rPr>
              <a:t>l </a:t>
            </a:r>
            <a:r>
              <a:rPr sz="1400" dirty="0">
                <a:latin typeface="Times New Roman"/>
                <a:cs typeface="Times New Roman"/>
              </a:rPr>
              <a:t>can </a:t>
            </a:r>
            <a:r>
              <a:rPr sz="1400" spc="-5" dirty="0">
                <a:latin typeface="Times New Roman"/>
                <a:cs typeface="Times New Roman"/>
              </a:rPr>
              <a:t>be </a:t>
            </a:r>
            <a:r>
              <a:rPr sz="1400" dirty="0">
                <a:latin typeface="Times New Roman"/>
                <a:cs typeface="Times New Roman"/>
              </a:rPr>
              <a:t>0, 1, or 2, </a:t>
            </a:r>
            <a:r>
              <a:rPr sz="1400" spc="-5" dirty="0">
                <a:latin typeface="Times New Roman"/>
                <a:cs typeface="Times New Roman"/>
              </a:rPr>
              <a:t>the following  lowercase letters are used </a:t>
            </a:r>
            <a:r>
              <a:rPr sz="1400" dirty="0">
                <a:latin typeface="Times New Roman"/>
                <a:cs typeface="Times New Roman"/>
              </a:rPr>
              <a:t>to </a:t>
            </a:r>
            <a:r>
              <a:rPr sz="1400" spc="-5" dirty="0">
                <a:latin typeface="Times New Roman"/>
                <a:cs typeface="Times New Roman"/>
              </a:rPr>
              <a:t>indicate different</a:t>
            </a:r>
            <a:r>
              <a:rPr sz="1400" spc="-1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subshells.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410"/>
              </a:lnSpc>
            </a:pPr>
            <a:r>
              <a:rPr dirty="0"/>
              <a:t>17</a:t>
            </a:r>
          </a:p>
        </p:txBody>
      </p:sp>
      <p:graphicFrame>
        <p:nvGraphicFramePr>
          <p:cNvPr id="5" name="object 5"/>
          <p:cNvGraphicFramePr>
            <a:graphicFrameLocks noGrp="1"/>
          </p:cNvGraphicFramePr>
          <p:nvPr/>
        </p:nvGraphicFramePr>
        <p:xfrm>
          <a:off x="3141091" y="3006709"/>
          <a:ext cx="965835" cy="92519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879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7721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20079">
                <a:tc>
                  <a:txBody>
                    <a:bodyPr/>
                    <a:lstStyle/>
                    <a:p>
                      <a:pPr marR="6350" algn="ctr">
                        <a:lnSpc>
                          <a:spcPts val="1530"/>
                        </a:lnSpc>
                      </a:pPr>
                      <a:r>
                        <a:rPr sz="1400" i="1" dirty="0">
                          <a:latin typeface="Times New Roman"/>
                          <a:cs typeface="Times New Roman"/>
                        </a:rPr>
                        <a:t>s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: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30"/>
                        </a:lnSpc>
                      </a:pPr>
                      <a:r>
                        <a:rPr sz="1400" i="1" dirty="0">
                          <a:latin typeface="Times New Roman"/>
                          <a:cs typeface="Times New Roman"/>
                        </a:rPr>
                        <a:t>l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=</a:t>
                      </a:r>
                      <a:r>
                        <a:rPr sz="14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0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2506"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1400" i="1" dirty="0">
                          <a:latin typeface="Times New Roman"/>
                          <a:cs typeface="Times New Roman"/>
                        </a:rPr>
                        <a:t>p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: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81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1400" i="1" dirty="0">
                          <a:latin typeface="Times New Roman"/>
                          <a:cs typeface="Times New Roman"/>
                        </a:rPr>
                        <a:t>l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=</a:t>
                      </a:r>
                      <a:r>
                        <a:rPr sz="14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1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81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2316"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sz="1400" i="1" dirty="0">
                          <a:latin typeface="Times New Roman"/>
                          <a:cs typeface="Times New Roman"/>
                        </a:rPr>
                        <a:t>d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: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17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sz="1400" i="1" dirty="0">
                          <a:latin typeface="Times New Roman"/>
                          <a:cs typeface="Times New Roman"/>
                        </a:rPr>
                        <a:t>l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=</a:t>
                      </a:r>
                      <a:r>
                        <a:rPr sz="14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2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175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9889">
                <a:tc>
                  <a:txBody>
                    <a:bodyPr/>
                    <a:lstStyle/>
                    <a:p>
                      <a:pPr marR="26034" algn="ctr">
                        <a:lnSpc>
                          <a:spcPts val="1605"/>
                        </a:lnSpc>
                        <a:spcBef>
                          <a:spcPts val="25"/>
                        </a:spcBef>
                      </a:pPr>
                      <a:r>
                        <a:rPr sz="1400" i="1" dirty="0">
                          <a:latin typeface="Times New Roman"/>
                          <a:cs typeface="Times New Roman"/>
                        </a:rPr>
                        <a:t>f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: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17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5"/>
                        </a:lnSpc>
                        <a:spcBef>
                          <a:spcPts val="25"/>
                        </a:spcBef>
                      </a:pPr>
                      <a:r>
                        <a:rPr sz="1400" i="1" dirty="0">
                          <a:latin typeface="Times New Roman"/>
                          <a:cs typeface="Times New Roman"/>
                        </a:rPr>
                        <a:t>l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=</a:t>
                      </a:r>
                      <a:r>
                        <a:rPr sz="14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3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175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6" name="object 6"/>
          <p:cNvSpPr txBox="1"/>
          <p:nvPr/>
        </p:nvSpPr>
        <p:spPr>
          <a:xfrm>
            <a:off x="1357630" y="4031716"/>
            <a:ext cx="5034280" cy="18808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41300" marR="5080" indent="-228600">
              <a:lnSpc>
                <a:spcPct val="143900"/>
              </a:lnSpc>
              <a:spcBef>
                <a:spcPts val="105"/>
              </a:spcBef>
              <a:buFont typeface="Symbol"/>
              <a:buChar char=""/>
              <a:tabLst>
                <a:tab pos="240665" algn="l"/>
                <a:tab pos="241300" algn="l"/>
              </a:tabLst>
            </a:pPr>
            <a:r>
              <a:rPr sz="1400" spc="-5" dirty="0">
                <a:latin typeface="Times New Roman"/>
                <a:cs typeface="Times New Roman"/>
              </a:rPr>
              <a:t>The number </a:t>
            </a:r>
            <a:r>
              <a:rPr sz="1400" dirty="0">
                <a:latin typeface="Times New Roman"/>
                <a:cs typeface="Times New Roman"/>
              </a:rPr>
              <a:t>of </a:t>
            </a:r>
            <a:r>
              <a:rPr sz="1400" spc="-5" dirty="0">
                <a:latin typeface="Times New Roman"/>
                <a:cs typeface="Times New Roman"/>
              </a:rPr>
              <a:t>orbitals </a:t>
            </a:r>
            <a:r>
              <a:rPr sz="1400" dirty="0">
                <a:latin typeface="Times New Roman"/>
                <a:cs typeface="Times New Roman"/>
              </a:rPr>
              <a:t>in a </a:t>
            </a:r>
            <a:r>
              <a:rPr sz="1400" spc="-5" dirty="0">
                <a:latin typeface="Times New Roman"/>
                <a:cs typeface="Times New Roman"/>
              </a:rPr>
              <a:t>subshell is therefore </a:t>
            </a:r>
            <a:r>
              <a:rPr sz="1400" spc="5" dirty="0">
                <a:latin typeface="Times New Roman"/>
                <a:cs typeface="Times New Roman"/>
              </a:rPr>
              <a:t>2(</a:t>
            </a:r>
            <a:r>
              <a:rPr sz="1400" i="1" spc="5" dirty="0">
                <a:latin typeface="Times New Roman"/>
                <a:cs typeface="Times New Roman"/>
              </a:rPr>
              <a:t>l</a:t>
            </a:r>
            <a:r>
              <a:rPr sz="1400" spc="5" dirty="0">
                <a:latin typeface="Times New Roman"/>
                <a:cs typeface="Times New Roman"/>
              </a:rPr>
              <a:t>) </a:t>
            </a:r>
            <a:r>
              <a:rPr sz="1400" dirty="0">
                <a:latin typeface="Times New Roman"/>
                <a:cs typeface="Times New Roman"/>
              </a:rPr>
              <a:t>+ 1. </a:t>
            </a:r>
            <a:r>
              <a:rPr sz="1400" spc="-5" dirty="0">
                <a:latin typeface="Times New Roman"/>
                <a:cs typeface="Times New Roman"/>
              </a:rPr>
              <a:t>There is  one orbital in </a:t>
            </a:r>
            <a:r>
              <a:rPr sz="1400" spc="-10" dirty="0">
                <a:latin typeface="Times New Roman"/>
                <a:cs typeface="Times New Roman"/>
              </a:rPr>
              <a:t>an </a:t>
            </a:r>
            <a:r>
              <a:rPr sz="1400" i="1" dirty="0">
                <a:latin typeface="Times New Roman"/>
                <a:cs typeface="Times New Roman"/>
              </a:rPr>
              <a:t>s </a:t>
            </a:r>
            <a:r>
              <a:rPr sz="1400" spc="-5" dirty="0">
                <a:latin typeface="Times New Roman"/>
                <a:cs typeface="Times New Roman"/>
              </a:rPr>
              <a:t>subshell (</a:t>
            </a:r>
            <a:r>
              <a:rPr sz="1400" i="1" spc="-5" dirty="0">
                <a:latin typeface="Times New Roman"/>
                <a:cs typeface="Times New Roman"/>
              </a:rPr>
              <a:t>l </a:t>
            </a:r>
            <a:r>
              <a:rPr sz="1400" dirty="0">
                <a:latin typeface="Times New Roman"/>
                <a:cs typeface="Times New Roman"/>
              </a:rPr>
              <a:t>= </a:t>
            </a:r>
            <a:r>
              <a:rPr sz="1400" spc="-5" dirty="0">
                <a:latin typeface="Times New Roman"/>
                <a:cs typeface="Times New Roman"/>
              </a:rPr>
              <a:t>0), three orbitals </a:t>
            </a:r>
            <a:r>
              <a:rPr sz="1400" dirty="0">
                <a:latin typeface="Times New Roman"/>
                <a:cs typeface="Times New Roman"/>
              </a:rPr>
              <a:t>in a </a:t>
            </a:r>
            <a:r>
              <a:rPr sz="1400" i="1" dirty="0">
                <a:latin typeface="Times New Roman"/>
                <a:cs typeface="Times New Roman"/>
              </a:rPr>
              <a:t>p </a:t>
            </a:r>
            <a:r>
              <a:rPr sz="1400" spc="-5" dirty="0">
                <a:latin typeface="Times New Roman"/>
                <a:cs typeface="Times New Roman"/>
              </a:rPr>
              <a:t>subshell (</a:t>
            </a:r>
            <a:r>
              <a:rPr sz="1400" i="1" spc="-5" dirty="0">
                <a:latin typeface="Times New Roman"/>
                <a:cs typeface="Times New Roman"/>
              </a:rPr>
              <a:t>l </a:t>
            </a:r>
            <a:r>
              <a:rPr sz="1400" dirty="0">
                <a:latin typeface="Times New Roman"/>
                <a:cs typeface="Times New Roman"/>
              </a:rPr>
              <a:t>=  1), </a:t>
            </a:r>
            <a:r>
              <a:rPr sz="1400" spc="-5" dirty="0">
                <a:latin typeface="Times New Roman"/>
                <a:cs typeface="Times New Roman"/>
              </a:rPr>
              <a:t>and five orbitals in </a:t>
            </a:r>
            <a:r>
              <a:rPr sz="1400" dirty="0">
                <a:latin typeface="Times New Roman"/>
                <a:cs typeface="Times New Roman"/>
              </a:rPr>
              <a:t>a </a:t>
            </a:r>
            <a:r>
              <a:rPr sz="1400" i="1" dirty="0">
                <a:latin typeface="Times New Roman"/>
                <a:cs typeface="Times New Roman"/>
              </a:rPr>
              <a:t>d </a:t>
            </a:r>
            <a:r>
              <a:rPr sz="1400" spc="-5" dirty="0">
                <a:latin typeface="Times New Roman"/>
                <a:cs typeface="Times New Roman"/>
              </a:rPr>
              <a:t>subshell </a:t>
            </a:r>
            <a:r>
              <a:rPr sz="1400" dirty="0">
                <a:latin typeface="Times New Roman"/>
                <a:cs typeface="Times New Roman"/>
              </a:rPr>
              <a:t>(</a:t>
            </a:r>
            <a:r>
              <a:rPr sz="1400" i="1" dirty="0">
                <a:latin typeface="Times New Roman"/>
                <a:cs typeface="Times New Roman"/>
              </a:rPr>
              <a:t>l </a:t>
            </a:r>
            <a:r>
              <a:rPr sz="1400" dirty="0">
                <a:latin typeface="Times New Roman"/>
                <a:cs typeface="Times New Roman"/>
              </a:rPr>
              <a:t>=</a:t>
            </a:r>
            <a:r>
              <a:rPr sz="1400" spc="-2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2).</a:t>
            </a:r>
            <a:endParaRPr sz="1400">
              <a:latin typeface="Times New Roman"/>
              <a:cs typeface="Times New Roman"/>
            </a:endParaRPr>
          </a:p>
          <a:p>
            <a:pPr marL="241300" indent="-228600">
              <a:lnSpc>
                <a:spcPct val="100000"/>
              </a:lnSpc>
              <a:spcBef>
                <a:spcPts val="840"/>
              </a:spcBef>
              <a:buFont typeface="Symbol"/>
              <a:buChar char=""/>
              <a:tabLst>
                <a:tab pos="240665" algn="l"/>
                <a:tab pos="241300" algn="l"/>
              </a:tabLst>
            </a:pPr>
            <a:r>
              <a:rPr sz="1400" spc="-5" dirty="0">
                <a:latin typeface="Times New Roman"/>
                <a:cs typeface="Times New Roman"/>
              </a:rPr>
              <a:t>Maximum </a:t>
            </a:r>
            <a:r>
              <a:rPr sz="1400" dirty="0">
                <a:latin typeface="Times New Roman"/>
                <a:cs typeface="Times New Roman"/>
              </a:rPr>
              <a:t>number of </a:t>
            </a:r>
            <a:r>
              <a:rPr sz="1400" spc="-5" dirty="0">
                <a:latin typeface="Times New Roman"/>
                <a:cs typeface="Times New Roman"/>
              </a:rPr>
              <a:t>electrons in </a:t>
            </a:r>
            <a:r>
              <a:rPr sz="1400" i="1" dirty="0">
                <a:latin typeface="Times New Roman"/>
                <a:cs typeface="Times New Roman"/>
              </a:rPr>
              <a:t>l </a:t>
            </a:r>
            <a:r>
              <a:rPr sz="1400" dirty="0">
                <a:latin typeface="Times New Roman"/>
                <a:cs typeface="Times New Roman"/>
              </a:rPr>
              <a:t>is</a:t>
            </a:r>
            <a:r>
              <a:rPr sz="1400" spc="-2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2(2</a:t>
            </a:r>
            <a:r>
              <a:rPr sz="1400" i="1" spc="-5" dirty="0">
                <a:latin typeface="Times New Roman"/>
                <a:cs typeface="Times New Roman"/>
              </a:rPr>
              <a:t>l</a:t>
            </a:r>
            <a:r>
              <a:rPr sz="1400" spc="-5" dirty="0">
                <a:latin typeface="Times New Roman"/>
                <a:cs typeface="Times New Roman"/>
              </a:rPr>
              <a:t>+1)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700">
              <a:latin typeface="Times New Roman"/>
              <a:cs typeface="Times New Roman"/>
            </a:endParaRPr>
          </a:p>
          <a:p>
            <a:pPr marL="241300">
              <a:lnSpc>
                <a:spcPct val="100000"/>
              </a:lnSpc>
              <a:spcBef>
                <a:spcPts val="1190"/>
              </a:spcBef>
            </a:pPr>
            <a:r>
              <a:rPr sz="1400" dirty="0">
                <a:latin typeface="Times New Roman"/>
                <a:cs typeface="Times New Roman"/>
              </a:rPr>
              <a:t>Table 1.1 </a:t>
            </a:r>
            <a:r>
              <a:rPr sz="1400" spc="-5" dirty="0">
                <a:latin typeface="Times New Roman"/>
                <a:cs typeface="Times New Roman"/>
              </a:rPr>
              <a:t>Principal and subshell quantum</a:t>
            </a:r>
            <a:r>
              <a:rPr sz="1400" spc="-1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numbers</a:t>
            </a:r>
            <a:endParaRPr sz="1400">
              <a:latin typeface="Times New Roman"/>
              <a:cs typeface="Times New Roman"/>
            </a:endParaRPr>
          </a:p>
        </p:txBody>
      </p:sp>
      <p:graphicFrame>
        <p:nvGraphicFramePr>
          <p:cNvPr id="7" name="object 7"/>
          <p:cNvGraphicFramePr>
            <a:graphicFrameLocks noGrp="1"/>
          </p:cNvGraphicFramePr>
          <p:nvPr/>
        </p:nvGraphicFramePr>
        <p:xfrm>
          <a:off x="1364233" y="6018402"/>
          <a:ext cx="4836795" cy="205041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045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0586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840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0522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11175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marL="427990" marR="78105" indent="-340360">
                        <a:lnSpc>
                          <a:spcPts val="1380"/>
                        </a:lnSpc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Principal</a:t>
                      </a:r>
                      <a:r>
                        <a:rPr sz="1200" spc="-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Energy 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Level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EFEFEF"/>
                      </a:solidFill>
                      <a:prstDash val="solid"/>
                    </a:lnL>
                    <a:lnR w="9525">
                      <a:solidFill>
                        <a:srgbClr val="9F9F9F"/>
                      </a:solidFill>
                      <a:prstDash val="solid"/>
                    </a:lnR>
                    <a:lnT w="9525">
                      <a:solidFill>
                        <a:srgbClr val="9F9F9F"/>
                      </a:solidFill>
                      <a:prstDash val="solid"/>
                    </a:lnT>
                    <a:lnB w="9525">
                      <a:solidFill>
                        <a:srgbClr val="9F9F9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marL="51435" marR="41910" indent="-1905" algn="ctr">
                        <a:lnSpc>
                          <a:spcPts val="1380"/>
                        </a:lnSpc>
                        <a:spcBef>
                          <a:spcPts val="825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Principal  Quantum</a:t>
                      </a:r>
                      <a:r>
                        <a:rPr sz="1200" spc="-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Number  (</a:t>
                      </a:r>
                      <a:r>
                        <a:rPr sz="1200" i="1" spc="-5" dirty="0">
                          <a:latin typeface="Times New Roman"/>
                          <a:cs typeface="Times New Roman"/>
                        </a:rPr>
                        <a:t>n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9F9F9F"/>
                      </a:solidFill>
                      <a:prstDash val="solid"/>
                    </a:lnL>
                    <a:lnR w="9525">
                      <a:solidFill>
                        <a:srgbClr val="9F9F9F"/>
                      </a:solidFill>
                      <a:prstDash val="solid"/>
                    </a:lnR>
                    <a:lnT w="9525">
                      <a:solidFill>
                        <a:srgbClr val="9F9F9F"/>
                      </a:solidFill>
                      <a:prstDash val="solid"/>
                    </a:lnT>
                    <a:lnB w="9525">
                      <a:solidFill>
                        <a:srgbClr val="9F9F9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6675" marR="59690" indent="-1270" algn="ctr">
                        <a:lnSpc>
                          <a:spcPts val="1380"/>
                        </a:lnSpc>
                        <a:spcBef>
                          <a:spcPts val="229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Maximum 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Number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of 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Electrons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in</a:t>
                      </a:r>
                      <a:r>
                        <a:rPr sz="1200" spc="-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Each  Sublevel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56515" algn="ctr">
                        <a:lnSpc>
                          <a:spcPct val="100000"/>
                        </a:lnSpc>
                        <a:tabLst>
                          <a:tab pos="344805" algn="l"/>
                          <a:tab pos="649605" algn="l"/>
                          <a:tab pos="992505" algn="l"/>
                        </a:tabLst>
                      </a:pPr>
                      <a:r>
                        <a:rPr sz="1200" i="1" spc="-5" dirty="0">
                          <a:latin typeface="Times New Roman"/>
                          <a:cs typeface="Times New Roman"/>
                        </a:rPr>
                        <a:t>s	</a:t>
                      </a:r>
                      <a:r>
                        <a:rPr sz="1200" i="1" dirty="0">
                          <a:latin typeface="Times New Roman"/>
                          <a:cs typeface="Times New Roman"/>
                        </a:rPr>
                        <a:t>p	d	f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29209" marB="0">
                    <a:lnL w="9525">
                      <a:solidFill>
                        <a:srgbClr val="9F9F9F"/>
                      </a:solidFill>
                      <a:prstDash val="solid"/>
                    </a:lnL>
                    <a:lnR w="9525">
                      <a:solidFill>
                        <a:srgbClr val="9F9F9F"/>
                      </a:solidFill>
                      <a:prstDash val="solid"/>
                    </a:lnR>
                    <a:lnT w="9525">
                      <a:solidFill>
                        <a:srgbClr val="9F9F9F"/>
                      </a:solidFill>
                      <a:prstDash val="solid"/>
                    </a:lnT>
                    <a:lnB w="9525">
                      <a:solidFill>
                        <a:srgbClr val="9F9F9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145415" marR="80645" indent="-52069">
                        <a:lnSpc>
                          <a:spcPts val="1380"/>
                        </a:lnSpc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Total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Number</a:t>
                      </a:r>
                      <a:r>
                        <a:rPr sz="1200" spc="-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of 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Electrons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(2</a:t>
                      </a:r>
                      <a:r>
                        <a:rPr sz="1200" i="1" dirty="0">
                          <a:latin typeface="Times New Roman"/>
                          <a:cs typeface="Times New Roman"/>
                        </a:rPr>
                        <a:t>n</a:t>
                      </a:r>
                      <a:r>
                        <a:rPr sz="1200" baseline="31250" dirty="0">
                          <a:latin typeface="Times New Roman"/>
                          <a:cs typeface="Times New Roman"/>
                        </a:rPr>
                        <a:t>2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9F9F9F"/>
                      </a:solidFill>
                      <a:prstDash val="solid"/>
                    </a:lnL>
                    <a:lnR w="9525">
                      <a:solidFill>
                        <a:srgbClr val="9F9F9F"/>
                      </a:solidFill>
                      <a:prstDash val="solid"/>
                    </a:lnR>
                    <a:lnT w="9525">
                      <a:solidFill>
                        <a:srgbClr val="9F9F9F"/>
                      </a:solidFill>
                      <a:prstDash val="solid"/>
                    </a:lnT>
                    <a:lnB w="9525">
                      <a:solidFill>
                        <a:srgbClr val="9F9F9F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1648">
                <a:tc>
                  <a:txBody>
                    <a:bodyPr/>
                    <a:lstStyle/>
                    <a:p>
                      <a:pPr marL="546735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K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16510" marB="0">
                    <a:lnL w="9525">
                      <a:solidFill>
                        <a:srgbClr val="EFEFEF"/>
                      </a:solidFill>
                      <a:prstDash val="solid"/>
                    </a:lnL>
                    <a:lnR w="9525">
                      <a:solidFill>
                        <a:srgbClr val="9F9F9F"/>
                      </a:solidFill>
                      <a:prstDash val="solid"/>
                    </a:lnR>
                    <a:lnT w="9525">
                      <a:solidFill>
                        <a:srgbClr val="9F9F9F"/>
                      </a:solidFill>
                      <a:prstDash val="solid"/>
                    </a:lnT>
                    <a:lnB w="9525">
                      <a:solidFill>
                        <a:srgbClr val="9F9F9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1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16510" marB="0">
                    <a:lnL w="9525">
                      <a:solidFill>
                        <a:srgbClr val="9F9F9F"/>
                      </a:solidFill>
                      <a:prstDash val="solid"/>
                    </a:lnL>
                    <a:lnR w="9525">
                      <a:solidFill>
                        <a:srgbClr val="9F9F9F"/>
                      </a:solidFill>
                      <a:prstDash val="solid"/>
                    </a:lnR>
                    <a:lnT w="9525">
                      <a:solidFill>
                        <a:srgbClr val="9F9F9F"/>
                      </a:solidFill>
                      <a:prstDash val="solid"/>
                    </a:lnT>
                    <a:lnB w="9525">
                      <a:solidFill>
                        <a:srgbClr val="9F9F9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80975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2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16510" marB="0">
                    <a:lnL w="9525">
                      <a:solidFill>
                        <a:srgbClr val="9F9F9F"/>
                      </a:solidFill>
                      <a:prstDash val="solid"/>
                    </a:lnL>
                    <a:lnR w="9525">
                      <a:solidFill>
                        <a:srgbClr val="9F9F9F"/>
                      </a:solidFill>
                      <a:prstDash val="solid"/>
                    </a:lnR>
                    <a:lnT w="9525">
                      <a:solidFill>
                        <a:srgbClr val="9F9F9F"/>
                      </a:solidFill>
                      <a:prstDash val="solid"/>
                    </a:lnT>
                    <a:lnB w="9525">
                      <a:solidFill>
                        <a:srgbClr val="9F9F9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66420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2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16510" marB="0">
                    <a:lnL w="9525">
                      <a:solidFill>
                        <a:srgbClr val="9F9F9F"/>
                      </a:solidFill>
                      <a:prstDash val="solid"/>
                    </a:lnL>
                    <a:lnR w="9525">
                      <a:solidFill>
                        <a:srgbClr val="9F9F9F"/>
                      </a:solidFill>
                      <a:prstDash val="solid"/>
                    </a:lnR>
                    <a:lnT w="9525">
                      <a:solidFill>
                        <a:srgbClr val="9F9F9F"/>
                      </a:solidFill>
                      <a:prstDash val="solid"/>
                    </a:lnT>
                    <a:lnB w="9525">
                      <a:solidFill>
                        <a:srgbClr val="9F9F9F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3172">
                <a:tc>
                  <a:txBody>
                    <a:bodyPr/>
                    <a:lstStyle/>
                    <a:p>
                      <a:pPr marL="554355"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L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18415" marB="0">
                    <a:lnL w="9525">
                      <a:solidFill>
                        <a:srgbClr val="EFEFEF"/>
                      </a:solidFill>
                      <a:prstDash val="solid"/>
                    </a:lnL>
                    <a:lnR w="9525">
                      <a:solidFill>
                        <a:srgbClr val="9F9F9F"/>
                      </a:solidFill>
                      <a:prstDash val="solid"/>
                    </a:lnR>
                    <a:lnT w="9525">
                      <a:solidFill>
                        <a:srgbClr val="9F9F9F"/>
                      </a:solidFill>
                      <a:prstDash val="solid"/>
                    </a:lnT>
                    <a:lnB w="9525">
                      <a:solidFill>
                        <a:srgbClr val="9F9F9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2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18415" marB="0">
                    <a:lnL w="9525">
                      <a:solidFill>
                        <a:srgbClr val="9F9F9F"/>
                      </a:solidFill>
                      <a:prstDash val="solid"/>
                    </a:lnL>
                    <a:lnR w="9525">
                      <a:solidFill>
                        <a:srgbClr val="9F9F9F"/>
                      </a:solidFill>
                      <a:prstDash val="solid"/>
                    </a:lnR>
                    <a:lnT w="9525">
                      <a:solidFill>
                        <a:srgbClr val="9F9F9F"/>
                      </a:solidFill>
                      <a:prstDash val="solid"/>
                    </a:lnT>
                    <a:lnB w="9525">
                      <a:solidFill>
                        <a:srgbClr val="9F9F9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80975">
                        <a:lnSpc>
                          <a:spcPct val="100000"/>
                        </a:lnSpc>
                        <a:spcBef>
                          <a:spcPts val="145"/>
                        </a:spcBef>
                        <a:tabLst>
                          <a:tab pos="485775" algn="l"/>
                        </a:tabLst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2	6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18415" marB="0">
                    <a:lnL w="9525">
                      <a:solidFill>
                        <a:srgbClr val="9F9F9F"/>
                      </a:solidFill>
                      <a:prstDash val="solid"/>
                    </a:lnL>
                    <a:lnR w="9525">
                      <a:solidFill>
                        <a:srgbClr val="9F9F9F"/>
                      </a:solidFill>
                      <a:prstDash val="solid"/>
                    </a:lnR>
                    <a:lnT w="9525">
                      <a:solidFill>
                        <a:srgbClr val="9F9F9F"/>
                      </a:solidFill>
                      <a:prstDash val="solid"/>
                    </a:lnT>
                    <a:lnB w="9525">
                      <a:solidFill>
                        <a:srgbClr val="9F9F9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66420"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8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18415" marB="0">
                    <a:lnL w="9525">
                      <a:solidFill>
                        <a:srgbClr val="9F9F9F"/>
                      </a:solidFill>
                      <a:prstDash val="solid"/>
                    </a:lnL>
                    <a:lnR w="9525">
                      <a:solidFill>
                        <a:srgbClr val="9F9F9F"/>
                      </a:solidFill>
                      <a:prstDash val="solid"/>
                    </a:lnR>
                    <a:lnT w="9525">
                      <a:solidFill>
                        <a:srgbClr val="9F9F9F"/>
                      </a:solidFill>
                      <a:prstDash val="solid"/>
                    </a:lnT>
                    <a:lnB w="9525">
                      <a:solidFill>
                        <a:srgbClr val="9F9F9F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2029">
                <a:tc>
                  <a:txBody>
                    <a:bodyPr/>
                    <a:lstStyle/>
                    <a:p>
                      <a:pPr marL="533400">
                        <a:lnSpc>
                          <a:spcPct val="100000"/>
                        </a:lnSpc>
                        <a:spcBef>
                          <a:spcPts val="135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M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17145" marB="0">
                    <a:lnL w="9525">
                      <a:solidFill>
                        <a:srgbClr val="EFEFEF"/>
                      </a:solidFill>
                      <a:prstDash val="solid"/>
                    </a:lnL>
                    <a:lnR w="9525">
                      <a:solidFill>
                        <a:srgbClr val="9F9F9F"/>
                      </a:solidFill>
                      <a:prstDash val="solid"/>
                    </a:lnR>
                    <a:lnT w="9525">
                      <a:solidFill>
                        <a:srgbClr val="9F9F9F"/>
                      </a:solidFill>
                      <a:prstDash val="solid"/>
                    </a:lnT>
                    <a:lnB w="9525">
                      <a:solidFill>
                        <a:srgbClr val="9F9F9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135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3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17145" marB="0">
                    <a:lnL w="9525">
                      <a:solidFill>
                        <a:srgbClr val="9F9F9F"/>
                      </a:solidFill>
                      <a:prstDash val="solid"/>
                    </a:lnL>
                    <a:lnR w="9525">
                      <a:solidFill>
                        <a:srgbClr val="9F9F9F"/>
                      </a:solidFill>
                      <a:prstDash val="solid"/>
                    </a:lnR>
                    <a:lnT w="9525">
                      <a:solidFill>
                        <a:srgbClr val="9F9F9F"/>
                      </a:solidFill>
                      <a:prstDash val="solid"/>
                    </a:lnT>
                    <a:lnB w="9525">
                      <a:solidFill>
                        <a:srgbClr val="9F9F9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80975">
                        <a:lnSpc>
                          <a:spcPct val="100000"/>
                        </a:lnSpc>
                        <a:spcBef>
                          <a:spcPts val="135"/>
                        </a:spcBef>
                        <a:tabLst>
                          <a:tab pos="485775" algn="l"/>
                          <a:tab pos="714375" algn="l"/>
                        </a:tabLst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2	6	10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17145" marB="0">
                    <a:lnL w="9525">
                      <a:solidFill>
                        <a:srgbClr val="9F9F9F"/>
                      </a:solidFill>
                      <a:prstDash val="solid"/>
                    </a:lnL>
                    <a:lnR w="9525">
                      <a:solidFill>
                        <a:srgbClr val="9F9F9F"/>
                      </a:solidFill>
                      <a:prstDash val="solid"/>
                    </a:lnR>
                    <a:lnT w="9525">
                      <a:solidFill>
                        <a:srgbClr val="9F9F9F"/>
                      </a:solidFill>
                      <a:prstDash val="solid"/>
                    </a:lnT>
                    <a:lnB w="9525">
                      <a:solidFill>
                        <a:srgbClr val="9F9F9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28320">
                        <a:lnSpc>
                          <a:spcPct val="100000"/>
                        </a:lnSpc>
                        <a:spcBef>
                          <a:spcPts val="135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18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17145" marB="0">
                    <a:lnL w="9525">
                      <a:solidFill>
                        <a:srgbClr val="9F9F9F"/>
                      </a:solidFill>
                      <a:prstDash val="solid"/>
                    </a:lnL>
                    <a:lnR w="9525">
                      <a:solidFill>
                        <a:srgbClr val="9F9F9F"/>
                      </a:solidFill>
                      <a:prstDash val="solid"/>
                    </a:lnR>
                    <a:lnT w="9525">
                      <a:solidFill>
                        <a:srgbClr val="9F9F9F"/>
                      </a:solidFill>
                      <a:prstDash val="solid"/>
                    </a:lnT>
                    <a:lnB w="9525">
                      <a:solidFill>
                        <a:srgbClr val="9F9F9F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32409">
                <a:tc>
                  <a:txBody>
                    <a:bodyPr/>
                    <a:lstStyle/>
                    <a:p>
                      <a:pPr marL="546735">
                        <a:lnSpc>
                          <a:spcPct val="100000"/>
                        </a:lnSpc>
                        <a:spcBef>
                          <a:spcPts val="140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N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17780" marB="0">
                    <a:lnL w="9525">
                      <a:solidFill>
                        <a:srgbClr val="EFEFEF"/>
                      </a:solidFill>
                      <a:prstDash val="solid"/>
                    </a:lnL>
                    <a:lnR w="9525">
                      <a:solidFill>
                        <a:srgbClr val="9F9F9F"/>
                      </a:solidFill>
                      <a:prstDash val="solid"/>
                    </a:lnR>
                    <a:lnT w="9525">
                      <a:solidFill>
                        <a:srgbClr val="9F9F9F"/>
                      </a:solidFill>
                      <a:prstDash val="solid"/>
                    </a:lnT>
                    <a:lnB w="9525">
                      <a:solidFill>
                        <a:srgbClr val="9F9F9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140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4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17780" marB="0">
                    <a:lnL w="9525">
                      <a:solidFill>
                        <a:srgbClr val="9F9F9F"/>
                      </a:solidFill>
                      <a:prstDash val="solid"/>
                    </a:lnL>
                    <a:lnR w="9525">
                      <a:solidFill>
                        <a:srgbClr val="9F9F9F"/>
                      </a:solidFill>
                      <a:prstDash val="solid"/>
                    </a:lnR>
                    <a:lnT w="9525">
                      <a:solidFill>
                        <a:srgbClr val="9F9F9F"/>
                      </a:solidFill>
                      <a:prstDash val="solid"/>
                    </a:lnT>
                    <a:lnB w="9525">
                      <a:solidFill>
                        <a:srgbClr val="9F9F9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80975">
                        <a:lnSpc>
                          <a:spcPct val="100000"/>
                        </a:lnSpc>
                        <a:spcBef>
                          <a:spcPts val="140"/>
                        </a:spcBef>
                        <a:tabLst>
                          <a:tab pos="485775" algn="l"/>
                          <a:tab pos="714375" algn="l"/>
                        </a:tabLst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2	6	10</a:t>
                      </a:r>
                      <a:r>
                        <a:rPr sz="1200" spc="254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14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17780" marB="0">
                    <a:lnL w="9525">
                      <a:solidFill>
                        <a:srgbClr val="9F9F9F"/>
                      </a:solidFill>
                      <a:prstDash val="solid"/>
                    </a:lnL>
                    <a:lnR w="9525">
                      <a:solidFill>
                        <a:srgbClr val="9F9F9F"/>
                      </a:solidFill>
                      <a:prstDash val="solid"/>
                    </a:lnR>
                    <a:lnT w="9525">
                      <a:solidFill>
                        <a:srgbClr val="9F9F9F"/>
                      </a:solidFill>
                      <a:prstDash val="solid"/>
                    </a:lnT>
                    <a:lnB w="9525">
                      <a:solidFill>
                        <a:srgbClr val="9F9F9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28320">
                        <a:lnSpc>
                          <a:spcPct val="100000"/>
                        </a:lnSpc>
                        <a:spcBef>
                          <a:spcPts val="140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32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17780" marB="0">
                    <a:lnL w="9525">
                      <a:solidFill>
                        <a:srgbClr val="9F9F9F"/>
                      </a:solidFill>
                      <a:prstDash val="solid"/>
                    </a:lnL>
                    <a:lnR w="9525">
                      <a:solidFill>
                        <a:srgbClr val="9F9F9F"/>
                      </a:solidFill>
                      <a:prstDash val="solid"/>
                    </a:lnR>
                    <a:lnT w="9525">
                      <a:solidFill>
                        <a:srgbClr val="9F9F9F"/>
                      </a:solidFill>
                      <a:prstDash val="solid"/>
                    </a:lnT>
                    <a:lnB w="9525">
                      <a:solidFill>
                        <a:srgbClr val="9F9F9F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8" name="object 8"/>
          <p:cNvSpPr txBox="1"/>
          <p:nvPr/>
        </p:nvSpPr>
        <p:spPr>
          <a:xfrm>
            <a:off x="1129080" y="8340699"/>
            <a:ext cx="3271520" cy="61404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469265" marR="5080" indent="-457200">
              <a:lnSpc>
                <a:spcPct val="137900"/>
              </a:lnSpc>
              <a:spcBef>
                <a:spcPts val="95"/>
              </a:spcBef>
            </a:pPr>
            <a:r>
              <a:rPr sz="2100" b="1" baseline="3968" dirty="0">
                <a:latin typeface="Times New Roman"/>
                <a:cs typeface="Times New Roman"/>
              </a:rPr>
              <a:t>3. </a:t>
            </a:r>
            <a:r>
              <a:rPr sz="2100" b="1" i="1" spc="-7" baseline="3968" dirty="0">
                <a:latin typeface="Times New Roman"/>
                <a:cs typeface="Times New Roman"/>
              </a:rPr>
              <a:t>Magnetic </a:t>
            </a:r>
            <a:r>
              <a:rPr sz="2100" b="1" spc="-7" baseline="3968" dirty="0">
                <a:latin typeface="Times New Roman"/>
                <a:cs typeface="Times New Roman"/>
              </a:rPr>
              <a:t>quantum number </a:t>
            </a:r>
            <a:r>
              <a:rPr sz="2100" b="1" baseline="3968" dirty="0">
                <a:latin typeface="Times New Roman"/>
                <a:cs typeface="Times New Roman"/>
              </a:rPr>
              <a:t>– </a:t>
            </a:r>
            <a:r>
              <a:rPr sz="2100" b="1" i="1" spc="15" baseline="3968" dirty="0">
                <a:latin typeface="Times New Roman"/>
                <a:cs typeface="Times New Roman"/>
              </a:rPr>
              <a:t>m</a:t>
            </a:r>
            <a:r>
              <a:rPr sz="900" b="1" i="1" spc="10" dirty="0">
                <a:latin typeface="Times New Roman"/>
                <a:cs typeface="Times New Roman"/>
              </a:rPr>
              <a:t>l  </a:t>
            </a:r>
            <a:r>
              <a:rPr sz="1400" b="1" i="1" spc="-5" dirty="0">
                <a:latin typeface="Times New Roman"/>
                <a:cs typeface="Times New Roman"/>
              </a:rPr>
              <a:t>Describes </a:t>
            </a:r>
            <a:r>
              <a:rPr sz="1400" b="1" i="1" dirty="0">
                <a:latin typeface="Times New Roman"/>
                <a:cs typeface="Times New Roman"/>
              </a:rPr>
              <a:t>the </a:t>
            </a:r>
            <a:r>
              <a:rPr sz="1400" b="1" i="1" spc="-5" dirty="0">
                <a:latin typeface="Times New Roman"/>
                <a:cs typeface="Times New Roman"/>
              </a:rPr>
              <a:t>orbital within </a:t>
            </a:r>
            <a:r>
              <a:rPr sz="1400" b="1" i="1" dirty="0">
                <a:latin typeface="Times New Roman"/>
                <a:cs typeface="Times New Roman"/>
              </a:rPr>
              <a:t>a</a:t>
            </a:r>
            <a:r>
              <a:rPr sz="1400" b="1" i="1" spc="-30" dirty="0">
                <a:latin typeface="Times New Roman"/>
                <a:cs typeface="Times New Roman"/>
              </a:rPr>
              <a:t> </a:t>
            </a:r>
            <a:r>
              <a:rPr sz="1400" b="1" i="1" spc="-5" dirty="0">
                <a:latin typeface="Times New Roman"/>
                <a:cs typeface="Times New Roman"/>
              </a:rPr>
              <a:t>sublevel</a:t>
            </a:r>
            <a:endParaRPr sz="1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125016" y="674369"/>
            <a:ext cx="5315585" cy="0"/>
          </a:xfrm>
          <a:custGeom>
            <a:avLst/>
            <a:gdLst/>
            <a:ahLst/>
            <a:cxnLst/>
            <a:rect l="l" t="t" r="r" b="b"/>
            <a:pathLst>
              <a:path w="5315585">
                <a:moveTo>
                  <a:pt x="0" y="0"/>
                </a:moveTo>
                <a:lnTo>
                  <a:pt x="5315077" y="0"/>
                </a:lnTo>
              </a:path>
            </a:pathLst>
          </a:custGeom>
          <a:ln w="38100">
            <a:solidFill>
              <a:srgbClr val="61232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125016" y="641603"/>
            <a:ext cx="5315585" cy="0"/>
          </a:xfrm>
          <a:custGeom>
            <a:avLst/>
            <a:gdLst/>
            <a:ahLst/>
            <a:cxnLst/>
            <a:rect l="l" t="t" r="r" b="b"/>
            <a:pathLst>
              <a:path w="5315585">
                <a:moveTo>
                  <a:pt x="0" y="0"/>
                </a:moveTo>
                <a:lnTo>
                  <a:pt x="5315077" y="0"/>
                </a:lnTo>
              </a:path>
            </a:pathLst>
          </a:custGeom>
          <a:ln w="9144">
            <a:solidFill>
              <a:srgbClr val="61232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1298194" y="426211"/>
            <a:ext cx="4968875" cy="13296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3387090" algn="l"/>
              </a:tabLst>
            </a:pPr>
            <a:r>
              <a:rPr sz="1200" b="1" i="1" spc="-5" dirty="0">
                <a:latin typeface="Times New Roman"/>
                <a:cs typeface="Times New Roman"/>
              </a:rPr>
              <a:t>Electronic</a:t>
            </a:r>
            <a:r>
              <a:rPr sz="1200" b="1" i="1" spc="20" dirty="0">
                <a:latin typeface="Times New Roman"/>
                <a:cs typeface="Times New Roman"/>
              </a:rPr>
              <a:t> </a:t>
            </a:r>
            <a:r>
              <a:rPr sz="1200" b="1" i="1" spc="-5" dirty="0">
                <a:latin typeface="Times New Roman"/>
                <a:cs typeface="Times New Roman"/>
              </a:rPr>
              <a:t>Physics	Dr. Ghusoon Mohsin</a:t>
            </a:r>
            <a:r>
              <a:rPr sz="1200" b="1" i="1" spc="-25" dirty="0">
                <a:latin typeface="Times New Roman"/>
                <a:cs typeface="Times New Roman"/>
              </a:rPr>
              <a:t> </a:t>
            </a:r>
            <a:r>
              <a:rPr sz="1200" b="1" i="1" dirty="0">
                <a:latin typeface="Times New Roman"/>
                <a:cs typeface="Times New Roman"/>
              </a:rPr>
              <a:t>Ali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350">
              <a:latin typeface="Times New Roman"/>
              <a:cs typeface="Times New Roman"/>
            </a:endParaRPr>
          </a:p>
          <a:p>
            <a:pPr marL="757555" marR="87630" indent="-228600">
              <a:lnSpc>
                <a:spcPct val="143700"/>
              </a:lnSpc>
              <a:buFont typeface="Symbol"/>
              <a:buChar char=""/>
              <a:tabLst>
                <a:tab pos="757555" algn="l"/>
                <a:tab pos="758190" algn="l"/>
              </a:tabLst>
            </a:pPr>
            <a:r>
              <a:rPr sz="1400" spc="-5" dirty="0">
                <a:latin typeface="Times New Roman"/>
                <a:cs typeface="Times New Roman"/>
              </a:rPr>
              <a:t>The magnetic quantum number </a:t>
            </a:r>
            <a:r>
              <a:rPr sz="1400" dirty="0">
                <a:latin typeface="Times New Roman"/>
                <a:cs typeface="Times New Roman"/>
              </a:rPr>
              <a:t>(</a:t>
            </a:r>
            <a:r>
              <a:rPr sz="1400" i="1" dirty="0">
                <a:latin typeface="Times New Roman"/>
                <a:cs typeface="Times New Roman"/>
              </a:rPr>
              <a:t>m</a:t>
            </a:r>
            <a:r>
              <a:rPr sz="1400" dirty="0">
                <a:latin typeface="Times New Roman"/>
                <a:cs typeface="Times New Roman"/>
              </a:rPr>
              <a:t>) can be any integer  </a:t>
            </a:r>
            <a:r>
              <a:rPr sz="1400" spc="-5" dirty="0">
                <a:latin typeface="Times New Roman"/>
                <a:cs typeface="Times New Roman"/>
              </a:rPr>
              <a:t>between </a:t>
            </a:r>
            <a:r>
              <a:rPr sz="1400" spc="-10" dirty="0">
                <a:latin typeface="Times New Roman"/>
                <a:cs typeface="Times New Roman"/>
              </a:rPr>
              <a:t>-</a:t>
            </a:r>
            <a:r>
              <a:rPr sz="1400" i="1" spc="-10" dirty="0">
                <a:latin typeface="Times New Roman"/>
                <a:cs typeface="Times New Roman"/>
              </a:rPr>
              <a:t>l </a:t>
            </a:r>
            <a:r>
              <a:rPr sz="1400" spc="-5" dirty="0">
                <a:latin typeface="Times New Roman"/>
                <a:cs typeface="Times New Roman"/>
              </a:rPr>
              <a:t>and +</a:t>
            </a:r>
            <a:r>
              <a:rPr sz="1400" i="1" spc="-5" dirty="0">
                <a:latin typeface="Times New Roman"/>
                <a:cs typeface="Times New Roman"/>
              </a:rPr>
              <a:t>l</a:t>
            </a:r>
            <a:r>
              <a:rPr sz="1400" spc="-5" dirty="0">
                <a:latin typeface="Times New Roman"/>
                <a:cs typeface="Times New Roman"/>
              </a:rPr>
              <a:t>. </a:t>
            </a:r>
            <a:r>
              <a:rPr sz="1400" dirty="0">
                <a:latin typeface="Times New Roman"/>
                <a:cs typeface="Times New Roman"/>
              </a:rPr>
              <a:t>If </a:t>
            </a:r>
            <a:r>
              <a:rPr sz="1400" i="1" dirty="0">
                <a:latin typeface="Times New Roman"/>
                <a:cs typeface="Times New Roman"/>
              </a:rPr>
              <a:t>l </a:t>
            </a:r>
            <a:r>
              <a:rPr sz="1400" dirty="0">
                <a:latin typeface="Times New Roman"/>
                <a:cs typeface="Times New Roman"/>
              </a:rPr>
              <a:t>= 2, </a:t>
            </a:r>
            <a:r>
              <a:rPr sz="1400" i="1" dirty="0">
                <a:latin typeface="Times New Roman"/>
                <a:cs typeface="Times New Roman"/>
              </a:rPr>
              <a:t>m </a:t>
            </a:r>
            <a:r>
              <a:rPr sz="1400" dirty="0">
                <a:latin typeface="Times New Roman"/>
                <a:cs typeface="Times New Roman"/>
              </a:rPr>
              <a:t>can </a:t>
            </a:r>
            <a:r>
              <a:rPr sz="1400" spc="-5" dirty="0">
                <a:latin typeface="Times New Roman"/>
                <a:cs typeface="Times New Roman"/>
              </a:rPr>
              <a:t>be either -2, </a:t>
            </a:r>
            <a:r>
              <a:rPr sz="1400" dirty="0">
                <a:latin typeface="Times New Roman"/>
                <a:cs typeface="Times New Roman"/>
              </a:rPr>
              <a:t>-1, 0, </a:t>
            </a:r>
            <a:r>
              <a:rPr sz="1400" spc="-5" dirty="0">
                <a:latin typeface="Times New Roman"/>
                <a:cs typeface="Times New Roman"/>
              </a:rPr>
              <a:t>+1,</a:t>
            </a:r>
            <a:r>
              <a:rPr sz="1400" spc="1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or</a:t>
            </a:r>
            <a:endParaRPr sz="1400">
              <a:latin typeface="Times New Roman"/>
              <a:cs typeface="Times New Roman"/>
            </a:endParaRPr>
          </a:p>
          <a:p>
            <a:pPr marL="757555">
              <a:lnSpc>
                <a:spcPct val="100000"/>
              </a:lnSpc>
              <a:spcBef>
                <a:spcPts val="735"/>
              </a:spcBef>
            </a:pPr>
            <a:r>
              <a:rPr sz="1400" dirty="0">
                <a:latin typeface="Times New Roman"/>
                <a:cs typeface="Times New Roman"/>
              </a:rPr>
              <a:t>+2.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410"/>
              </a:lnSpc>
            </a:pPr>
            <a:r>
              <a:rPr dirty="0"/>
              <a:t>18</a:t>
            </a:r>
          </a:p>
        </p:txBody>
      </p:sp>
      <p:graphicFrame>
        <p:nvGraphicFramePr>
          <p:cNvPr id="5" name="object 5"/>
          <p:cNvGraphicFramePr>
            <a:graphicFrameLocks noGrp="1"/>
          </p:cNvGraphicFramePr>
          <p:nvPr/>
        </p:nvGraphicFramePr>
        <p:xfrm>
          <a:off x="2872867" y="1883521"/>
          <a:ext cx="1817370" cy="9245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0543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60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2394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19889">
                <a:tc>
                  <a:txBody>
                    <a:bodyPr/>
                    <a:lstStyle/>
                    <a:p>
                      <a:pPr marL="67945" algn="ctr">
                        <a:lnSpc>
                          <a:spcPts val="1530"/>
                        </a:lnSpc>
                      </a:pPr>
                      <a:r>
                        <a:rPr sz="1400" i="1" dirty="0">
                          <a:latin typeface="Times New Roman"/>
                          <a:cs typeface="Times New Roman"/>
                        </a:rPr>
                        <a:t>s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: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0320" algn="ctr">
                        <a:lnSpc>
                          <a:spcPts val="1530"/>
                        </a:lnSpc>
                      </a:pPr>
                      <a:r>
                        <a:rPr sz="1400" i="1" dirty="0">
                          <a:latin typeface="Times New Roman"/>
                          <a:cs typeface="Times New Roman"/>
                        </a:rPr>
                        <a:t>l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=</a:t>
                      </a:r>
                      <a:r>
                        <a:rPr sz="1400" spc="-8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0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8415">
                        <a:lnSpc>
                          <a:spcPts val="1530"/>
                        </a:lnSpc>
                      </a:pPr>
                      <a:r>
                        <a:rPr sz="1400" i="1" spc="-5" dirty="0">
                          <a:latin typeface="Times New Roman"/>
                          <a:cs typeface="Times New Roman"/>
                        </a:rPr>
                        <a:t>has </a:t>
                      </a:r>
                      <a:r>
                        <a:rPr sz="1400" i="1" dirty="0">
                          <a:latin typeface="Times New Roman"/>
                          <a:cs typeface="Times New Roman"/>
                        </a:rPr>
                        <a:t>1</a:t>
                      </a:r>
                      <a:r>
                        <a:rPr sz="1400" i="1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i="1" spc="-5" dirty="0">
                          <a:latin typeface="Times New Roman"/>
                          <a:cs typeface="Times New Roman"/>
                        </a:rPr>
                        <a:t>orbital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2315">
                <a:tc>
                  <a:txBody>
                    <a:bodyPr/>
                    <a:lstStyle/>
                    <a:p>
                      <a:pPr marL="87630" algn="ctr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sz="1400" i="1" dirty="0">
                          <a:latin typeface="Times New Roman"/>
                          <a:cs typeface="Times New Roman"/>
                        </a:rPr>
                        <a:t>p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: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175" marB="0"/>
                </a:tc>
                <a:tc>
                  <a:txBody>
                    <a:bodyPr/>
                    <a:lstStyle/>
                    <a:p>
                      <a:pPr marL="20320" algn="ctr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sz="1400" i="1" dirty="0">
                          <a:latin typeface="Times New Roman"/>
                          <a:cs typeface="Times New Roman"/>
                        </a:rPr>
                        <a:t>l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=</a:t>
                      </a:r>
                      <a:r>
                        <a:rPr sz="1400" spc="-8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1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175" marB="0"/>
                </a:tc>
                <a:tc>
                  <a:txBody>
                    <a:bodyPr/>
                    <a:lstStyle/>
                    <a:p>
                      <a:pPr marL="18415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sz="1400" i="1" spc="-5" dirty="0">
                          <a:latin typeface="Times New Roman"/>
                          <a:cs typeface="Times New Roman"/>
                        </a:rPr>
                        <a:t>has </a:t>
                      </a:r>
                      <a:r>
                        <a:rPr sz="1400" i="1" dirty="0">
                          <a:latin typeface="Times New Roman"/>
                          <a:cs typeface="Times New Roman"/>
                        </a:rPr>
                        <a:t>3</a:t>
                      </a:r>
                      <a:r>
                        <a:rPr sz="1400" i="1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i="1" spc="-5" dirty="0">
                          <a:latin typeface="Times New Roman"/>
                          <a:cs typeface="Times New Roman"/>
                        </a:rPr>
                        <a:t>orbitals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175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2316">
                <a:tc>
                  <a:txBody>
                    <a:bodyPr/>
                    <a:lstStyle/>
                    <a:p>
                      <a:pPr marL="87630" algn="ctr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sz="1400" i="1" dirty="0">
                          <a:latin typeface="Times New Roman"/>
                          <a:cs typeface="Times New Roman"/>
                        </a:rPr>
                        <a:t>d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: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175" marB="0"/>
                </a:tc>
                <a:tc>
                  <a:txBody>
                    <a:bodyPr/>
                    <a:lstStyle/>
                    <a:p>
                      <a:pPr marL="20320" algn="ctr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sz="1400" i="1" dirty="0">
                          <a:latin typeface="Times New Roman"/>
                          <a:cs typeface="Times New Roman"/>
                        </a:rPr>
                        <a:t>l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=</a:t>
                      </a:r>
                      <a:r>
                        <a:rPr sz="1400" spc="-8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2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175" marB="0"/>
                </a:tc>
                <a:tc>
                  <a:txBody>
                    <a:bodyPr/>
                    <a:lstStyle/>
                    <a:p>
                      <a:pPr marL="18415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sz="1400" i="1" spc="-5" dirty="0">
                          <a:latin typeface="Times New Roman"/>
                          <a:cs typeface="Times New Roman"/>
                        </a:rPr>
                        <a:t>has </a:t>
                      </a:r>
                      <a:r>
                        <a:rPr sz="1400" i="1" dirty="0">
                          <a:latin typeface="Times New Roman"/>
                          <a:cs typeface="Times New Roman"/>
                        </a:rPr>
                        <a:t>5</a:t>
                      </a:r>
                      <a:r>
                        <a:rPr sz="1400" i="1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i="1" spc="-5" dirty="0">
                          <a:latin typeface="Times New Roman"/>
                          <a:cs typeface="Times New Roman"/>
                        </a:rPr>
                        <a:t>orbitals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175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9889">
                <a:tc>
                  <a:txBody>
                    <a:bodyPr/>
                    <a:lstStyle/>
                    <a:p>
                      <a:pPr marL="47625" algn="ctr">
                        <a:lnSpc>
                          <a:spcPts val="1605"/>
                        </a:lnSpc>
                        <a:spcBef>
                          <a:spcPts val="25"/>
                        </a:spcBef>
                      </a:pPr>
                      <a:r>
                        <a:rPr sz="1400" i="1" dirty="0">
                          <a:latin typeface="Times New Roman"/>
                          <a:cs typeface="Times New Roman"/>
                        </a:rPr>
                        <a:t>f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: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175" marB="0"/>
                </a:tc>
                <a:tc>
                  <a:txBody>
                    <a:bodyPr/>
                    <a:lstStyle/>
                    <a:p>
                      <a:pPr marL="20320" algn="ctr">
                        <a:lnSpc>
                          <a:spcPts val="1605"/>
                        </a:lnSpc>
                        <a:spcBef>
                          <a:spcPts val="25"/>
                        </a:spcBef>
                      </a:pPr>
                      <a:r>
                        <a:rPr sz="1400" i="1" dirty="0">
                          <a:latin typeface="Times New Roman"/>
                          <a:cs typeface="Times New Roman"/>
                        </a:rPr>
                        <a:t>l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=</a:t>
                      </a:r>
                      <a:r>
                        <a:rPr sz="1400" spc="-8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3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175" marB="0"/>
                </a:tc>
                <a:tc>
                  <a:txBody>
                    <a:bodyPr/>
                    <a:lstStyle/>
                    <a:p>
                      <a:pPr marL="18415">
                        <a:lnSpc>
                          <a:spcPts val="1605"/>
                        </a:lnSpc>
                        <a:spcBef>
                          <a:spcPts val="25"/>
                        </a:spcBef>
                      </a:pPr>
                      <a:r>
                        <a:rPr sz="1400" i="1" spc="-5" dirty="0">
                          <a:latin typeface="Times New Roman"/>
                          <a:cs typeface="Times New Roman"/>
                        </a:rPr>
                        <a:t>has </a:t>
                      </a:r>
                      <a:r>
                        <a:rPr sz="1400" i="1" dirty="0">
                          <a:latin typeface="Times New Roman"/>
                          <a:cs typeface="Times New Roman"/>
                        </a:rPr>
                        <a:t>7</a:t>
                      </a:r>
                      <a:r>
                        <a:rPr sz="1400" i="1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i="1" spc="-5" dirty="0">
                          <a:latin typeface="Times New Roman"/>
                          <a:cs typeface="Times New Roman"/>
                        </a:rPr>
                        <a:t>orbitals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175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6" name="object 6"/>
          <p:cNvSpPr txBox="1"/>
          <p:nvPr/>
        </p:nvSpPr>
        <p:spPr>
          <a:xfrm>
            <a:off x="1129080" y="2918434"/>
            <a:ext cx="5248910" cy="6082030"/>
          </a:xfrm>
          <a:prstGeom prst="rect">
            <a:avLst/>
          </a:prstGeom>
        </p:spPr>
        <p:txBody>
          <a:bodyPr vert="horz" wrap="square" lIns="0" tIns="93345" rIns="0" bIns="0" rtlCol="0">
            <a:spAutoFit/>
          </a:bodyPr>
          <a:lstStyle/>
          <a:p>
            <a:pPr marL="182880" indent="-170180">
              <a:lnSpc>
                <a:spcPct val="100000"/>
              </a:lnSpc>
              <a:spcBef>
                <a:spcPts val="735"/>
              </a:spcBef>
              <a:buSzPct val="85714"/>
              <a:buFont typeface="Arial"/>
              <a:buAutoNum type="arabicPeriod" startAt="4"/>
              <a:tabLst>
                <a:tab pos="183515" algn="l"/>
              </a:tabLst>
            </a:pPr>
            <a:r>
              <a:rPr sz="2100" b="1" spc="-7" baseline="3968" dirty="0">
                <a:latin typeface="Times New Roman"/>
                <a:cs typeface="Times New Roman"/>
              </a:rPr>
              <a:t>Spin </a:t>
            </a:r>
            <a:r>
              <a:rPr sz="2100" b="1" baseline="3968" dirty="0">
                <a:latin typeface="Times New Roman"/>
                <a:cs typeface="Times New Roman"/>
              </a:rPr>
              <a:t>quantum </a:t>
            </a:r>
            <a:r>
              <a:rPr sz="2100" b="1" spc="-7" baseline="3968" dirty="0">
                <a:latin typeface="Times New Roman"/>
                <a:cs typeface="Times New Roman"/>
              </a:rPr>
              <a:t>number </a:t>
            </a:r>
            <a:r>
              <a:rPr sz="2100" b="1" baseline="3968" dirty="0">
                <a:latin typeface="Times New Roman"/>
                <a:cs typeface="Times New Roman"/>
              </a:rPr>
              <a:t>– </a:t>
            </a:r>
            <a:r>
              <a:rPr sz="2100" b="1" spc="-15" baseline="3968" dirty="0">
                <a:latin typeface="Times New Roman"/>
                <a:cs typeface="Times New Roman"/>
              </a:rPr>
              <a:t>m</a:t>
            </a:r>
            <a:r>
              <a:rPr sz="900" b="1" spc="-10" dirty="0">
                <a:latin typeface="Times New Roman"/>
                <a:cs typeface="Times New Roman"/>
              </a:rPr>
              <a:t>s</a:t>
            </a:r>
            <a:endParaRPr sz="900">
              <a:latin typeface="Times New Roman"/>
              <a:cs typeface="Times New Roman"/>
            </a:endParaRPr>
          </a:p>
          <a:p>
            <a:pPr marL="469265">
              <a:lnSpc>
                <a:spcPct val="100000"/>
              </a:lnSpc>
              <a:spcBef>
                <a:spcPts val="640"/>
              </a:spcBef>
            </a:pPr>
            <a:r>
              <a:rPr sz="1400" b="1" i="1" spc="-5" dirty="0">
                <a:latin typeface="Times New Roman"/>
                <a:cs typeface="Times New Roman"/>
              </a:rPr>
              <a:t>This fourth quantum number describes the </a:t>
            </a:r>
            <a:r>
              <a:rPr sz="1400" b="1" i="1" dirty="0">
                <a:latin typeface="Times New Roman"/>
                <a:cs typeface="Times New Roman"/>
              </a:rPr>
              <a:t>spin </a:t>
            </a:r>
            <a:r>
              <a:rPr sz="1400" b="1" i="1" spc="-5" dirty="0">
                <a:latin typeface="Times New Roman"/>
                <a:cs typeface="Times New Roman"/>
              </a:rPr>
              <a:t>of </a:t>
            </a:r>
            <a:r>
              <a:rPr sz="1400" b="1" i="1" dirty="0">
                <a:latin typeface="Times New Roman"/>
                <a:cs typeface="Times New Roman"/>
              </a:rPr>
              <a:t>the</a:t>
            </a:r>
            <a:r>
              <a:rPr sz="1400" b="1" i="1" spc="35" dirty="0">
                <a:latin typeface="Times New Roman"/>
                <a:cs typeface="Times New Roman"/>
              </a:rPr>
              <a:t> </a:t>
            </a:r>
            <a:r>
              <a:rPr sz="1400" b="1" i="1" spc="-5" dirty="0">
                <a:latin typeface="Times New Roman"/>
                <a:cs typeface="Times New Roman"/>
              </a:rPr>
              <a:t>electron.</a:t>
            </a:r>
            <a:endParaRPr sz="1400">
              <a:latin typeface="Times New Roman"/>
              <a:cs typeface="Times New Roman"/>
            </a:endParaRPr>
          </a:p>
          <a:p>
            <a:pPr marL="926465" lvl="1" indent="-228600">
              <a:lnSpc>
                <a:spcPct val="100000"/>
              </a:lnSpc>
              <a:spcBef>
                <a:spcPts val="855"/>
              </a:spcBef>
              <a:buFont typeface="Symbol"/>
              <a:buChar char=""/>
              <a:tabLst>
                <a:tab pos="926465" algn="l"/>
                <a:tab pos="927100" algn="l"/>
              </a:tabLst>
            </a:pPr>
            <a:r>
              <a:rPr sz="1400" spc="-5" dirty="0">
                <a:latin typeface="Times New Roman"/>
                <a:cs typeface="Times New Roman"/>
              </a:rPr>
              <a:t>Electrons </a:t>
            </a:r>
            <a:r>
              <a:rPr sz="1400" dirty="0">
                <a:latin typeface="Times New Roman"/>
                <a:cs typeface="Times New Roman"/>
              </a:rPr>
              <a:t>in </a:t>
            </a:r>
            <a:r>
              <a:rPr sz="1400" spc="-5" dirty="0">
                <a:latin typeface="Times New Roman"/>
                <a:cs typeface="Times New Roman"/>
              </a:rPr>
              <a:t>the same </a:t>
            </a:r>
            <a:r>
              <a:rPr sz="1400" dirty="0">
                <a:latin typeface="Times New Roman"/>
                <a:cs typeface="Times New Roman"/>
              </a:rPr>
              <a:t>orbital </a:t>
            </a:r>
            <a:r>
              <a:rPr sz="1400" spc="-5" dirty="0">
                <a:latin typeface="Times New Roman"/>
                <a:cs typeface="Times New Roman"/>
              </a:rPr>
              <a:t>must have opposite</a:t>
            </a:r>
            <a:r>
              <a:rPr sz="1400" spc="-3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spins.</a:t>
            </a:r>
            <a:endParaRPr sz="1400">
              <a:latin typeface="Times New Roman"/>
              <a:cs typeface="Times New Roman"/>
            </a:endParaRPr>
          </a:p>
          <a:p>
            <a:pPr marL="926465" marR="71755" lvl="1" indent="-228600">
              <a:lnSpc>
                <a:spcPts val="2410"/>
              </a:lnSpc>
              <a:spcBef>
                <a:spcPts val="190"/>
              </a:spcBef>
              <a:buSzPct val="85714"/>
              <a:buFont typeface="Symbol"/>
              <a:buChar char=""/>
              <a:tabLst>
                <a:tab pos="926465" algn="l"/>
                <a:tab pos="927100" algn="l"/>
              </a:tabLst>
            </a:pPr>
            <a:r>
              <a:rPr sz="1400" spc="-5" dirty="0">
                <a:latin typeface="Times New Roman"/>
                <a:cs typeface="Times New Roman"/>
              </a:rPr>
              <a:t>Possible spins </a:t>
            </a:r>
            <a:r>
              <a:rPr sz="1400" dirty="0">
                <a:latin typeface="Times New Roman"/>
                <a:cs typeface="Times New Roman"/>
              </a:rPr>
              <a:t>are </a:t>
            </a:r>
            <a:r>
              <a:rPr sz="1400" spc="-5" dirty="0">
                <a:latin typeface="Times New Roman"/>
                <a:cs typeface="Times New Roman"/>
              </a:rPr>
              <a:t>clockwise </a:t>
            </a:r>
            <a:r>
              <a:rPr sz="1400" dirty="0">
                <a:latin typeface="Times New Roman"/>
                <a:cs typeface="Times New Roman"/>
              </a:rPr>
              <a:t>or </a:t>
            </a:r>
            <a:r>
              <a:rPr sz="1400" spc="-5" dirty="0">
                <a:latin typeface="Times New Roman"/>
                <a:cs typeface="Times New Roman"/>
              </a:rPr>
              <a:t>counterclockwise, spin  quantum number </a:t>
            </a:r>
            <a:r>
              <a:rPr sz="1400" spc="-10" dirty="0">
                <a:latin typeface="Times New Roman"/>
                <a:cs typeface="Times New Roman"/>
              </a:rPr>
              <a:t>m</a:t>
            </a:r>
            <a:r>
              <a:rPr sz="1350" spc="-15" baseline="-9259" dirty="0">
                <a:latin typeface="Times New Roman"/>
                <a:cs typeface="Times New Roman"/>
              </a:rPr>
              <a:t>s </a:t>
            </a:r>
            <a:r>
              <a:rPr sz="1400" spc="5" dirty="0">
                <a:latin typeface="Times New Roman"/>
                <a:cs typeface="Times New Roman"/>
              </a:rPr>
              <a:t>is </a:t>
            </a:r>
            <a:r>
              <a:rPr sz="1400" spc="-5" dirty="0">
                <a:latin typeface="Times New Roman"/>
                <a:cs typeface="Times New Roman"/>
              </a:rPr>
              <a:t>arbitrarily </a:t>
            </a:r>
            <a:r>
              <a:rPr sz="1400" dirty="0">
                <a:latin typeface="Times New Roman"/>
                <a:cs typeface="Times New Roman"/>
              </a:rPr>
              <a:t>assigned the </a:t>
            </a:r>
            <a:r>
              <a:rPr sz="1400" spc="-5" dirty="0">
                <a:latin typeface="Times New Roman"/>
                <a:cs typeface="Times New Roman"/>
              </a:rPr>
              <a:t>numbers</a:t>
            </a:r>
            <a:r>
              <a:rPr sz="1400" spc="-9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+</a:t>
            </a:r>
            <a:r>
              <a:rPr sz="1350" baseline="30864" dirty="0">
                <a:latin typeface="Times New Roman"/>
                <a:cs typeface="Times New Roman"/>
              </a:rPr>
              <a:t>1</a:t>
            </a:r>
            <a:r>
              <a:rPr sz="1400" dirty="0">
                <a:latin typeface="Times New Roman"/>
                <a:cs typeface="Times New Roman"/>
              </a:rPr>
              <a:t>/</a:t>
            </a:r>
            <a:r>
              <a:rPr sz="1350" baseline="-9259" dirty="0">
                <a:latin typeface="Times New Roman"/>
                <a:cs typeface="Times New Roman"/>
              </a:rPr>
              <a:t>2</a:t>
            </a:r>
            <a:endParaRPr sz="1350" baseline="-9259">
              <a:latin typeface="Times New Roman"/>
              <a:cs typeface="Times New Roman"/>
            </a:endParaRPr>
          </a:p>
          <a:p>
            <a:pPr marL="926465">
              <a:lnSpc>
                <a:spcPct val="100000"/>
              </a:lnSpc>
              <a:spcBef>
                <a:spcPts val="545"/>
              </a:spcBef>
            </a:pPr>
            <a:r>
              <a:rPr sz="1400" spc="-5" dirty="0">
                <a:latin typeface="Times New Roman"/>
                <a:cs typeface="Times New Roman"/>
              </a:rPr>
              <a:t>and</a:t>
            </a:r>
            <a:r>
              <a:rPr sz="1400" dirty="0">
                <a:latin typeface="Times New Roman"/>
                <a:cs typeface="Times New Roman"/>
              </a:rPr>
              <a:t> -</a:t>
            </a:r>
            <a:r>
              <a:rPr sz="1350" baseline="30864" dirty="0">
                <a:latin typeface="Times New Roman"/>
                <a:cs typeface="Times New Roman"/>
              </a:rPr>
              <a:t>1</a:t>
            </a:r>
            <a:r>
              <a:rPr sz="1400" dirty="0">
                <a:latin typeface="Times New Roman"/>
                <a:cs typeface="Times New Roman"/>
              </a:rPr>
              <a:t>/</a:t>
            </a:r>
            <a:r>
              <a:rPr sz="1350" baseline="-9259" dirty="0">
                <a:latin typeface="Times New Roman"/>
                <a:cs typeface="Times New Roman"/>
              </a:rPr>
              <a:t>2</a:t>
            </a:r>
            <a:r>
              <a:rPr sz="1400" dirty="0"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8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400" b="0" i="1" spc="-15" dirty="0">
                <a:latin typeface="Calibri Light"/>
                <a:cs typeface="Calibri Light"/>
              </a:rPr>
              <a:t>Pauli Exclusion</a:t>
            </a:r>
            <a:r>
              <a:rPr sz="1400" b="0" i="1" spc="-5" dirty="0">
                <a:latin typeface="Calibri Light"/>
                <a:cs typeface="Calibri Light"/>
              </a:rPr>
              <a:t> </a:t>
            </a:r>
            <a:r>
              <a:rPr sz="1400" b="0" i="1" spc="-15" dirty="0">
                <a:latin typeface="Calibri Light"/>
                <a:cs typeface="Calibri Light"/>
              </a:rPr>
              <a:t>Principle: </a:t>
            </a:r>
            <a:r>
              <a:rPr sz="1400" b="0" i="1" dirty="0">
                <a:latin typeface="Calibri Light"/>
                <a:cs typeface="Calibri Light"/>
              </a:rPr>
              <a:t> </a:t>
            </a:r>
            <a:endParaRPr sz="1400">
              <a:latin typeface="Calibri Light"/>
              <a:cs typeface="Calibri Light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750">
              <a:latin typeface="Times New Roman"/>
              <a:cs typeface="Times New Roman"/>
            </a:endParaRPr>
          </a:p>
          <a:p>
            <a:pPr marL="12700" marR="586740">
              <a:lnSpc>
                <a:spcPts val="1610"/>
              </a:lnSpc>
              <a:spcBef>
                <a:spcPts val="5"/>
              </a:spcBef>
            </a:pPr>
            <a:r>
              <a:rPr sz="1400" b="1" i="1" spc="-5" dirty="0">
                <a:latin typeface="Times New Roman"/>
                <a:cs typeface="Times New Roman"/>
              </a:rPr>
              <a:t>No two electrons </a:t>
            </a:r>
            <a:r>
              <a:rPr sz="1400" b="1" i="1" dirty="0">
                <a:latin typeface="Times New Roman"/>
                <a:cs typeface="Times New Roman"/>
              </a:rPr>
              <a:t>in </a:t>
            </a:r>
            <a:r>
              <a:rPr sz="1400" b="1" i="1" spc="-5" dirty="0">
                <a:latin typeface="Times New Roman"/>
                <a:cs typeface="Times New Roman"/>
              </a:rPr>
              <a:t>an atom have </a:t>
            </a:r>
            <a:r>
              <a:rPr sz="1400" b="1" i="1" dirty="0">
                <a:latin typeface="Times New Roman"/>
                <a:cs typeface="Times New Roman"/>
              </a:rPr>
              <a:t>the </a:t>
            </a:r>
            <a:r>
              <a:rPr sz="1400" b="1" i="1" spc="-5" dirty="0">
                <a:latin typeface="Times New Roman"/>
                <a:cs typeface="Times New Roman"/>
              </a:rPr>
              <a:t>same </a:t>
            </a:r>
            <a:r>
              <a:rPr sz="1400" b="1" i="1" dirty="0">
                <a:latin typeface="Times New Roman"/>
                <a:cs typeface="Times New Roman"/>
              </a:rPr>
              <a:t>set of </a:t>
            </a:r>
            <a:r>
              <a:rPr sz="1400" b="1" i="1" spc="-5" dirty="0">
                <a:latin typeface="Times New Roman"/>
                <a:cs typeface="Times New Roman"/>
              </a:rPr>
              <a:t>four quantum  numbers</a:t>
            </a:r>
            <a:endParaRPr sz="1400">
              <a:latin typeface="Times New Roman"/>
              <a:cs typeface="Times New Roman"/>
            </a:endParaRPr>
          </a:p>
          <a:p>
            <a:pPr marL="12700" marR="318135">
              <a:lnSpc>
                <a:spcPct val="144300"/>
              </a:lnSpc>
              <a:spcBef>
                <a:spcPts val="520"/>
              </a:spcBef>
            </a:pPr>
            <a:r>
              <a:rPr sz="1400" b="1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Electron </a:t>
            </a:r>
            <a:r>
              <a:rPr sz="1400" b="1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configuration:</a:t>
            </a:r>
            <a:r>
              <a:rPr sz="1400" b="1" spc="-5" dirty="0">
                <a:latin typeface="Times New Roman"/>
                <a:cs typeface="Times New Roman"/>
              </a:rPr>
              <a:t>The electron configuration for chlorine </a:t>
            </a:r>
            <a:r>
              <a:rPr sz="1400" b="1" dirty="0">
                <a:latin typeface="Times New Roman"/>
                <a:cs typeface="Times New Roman"/>
              </a:rPr>
              <a:t>is  (Z=17)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800" b="1" spc="-5" dirty="0">
                <a:latin typeface="Times New Roman"/>
                <a:cs typeface="Times New Roman"/>
              </a:rPr>
              <a:t>1s</a:t>
            </a:r>
            <a:r>
              <a:rPr sz="1725" b="1" spc="-7" baseline="31400" dirty="0">
                <a:latin typeface="Times New Roman"/>
                <a:cs typeface="Times New Roman"/>
              </a:rPr>
              <a:t>2</a:t>
            </a:r>
            <a:r>
              <a:rPr sz="1725" b="1" spc="247" baseline="3140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2s</a:t>
            </a:r>
            <a:r>
              <a:rPr sz="1725" b="1" spc="-7" baseline="31400" dirty="0">
                <a:latin typeface="Times New Roman"/>
                <a:cs typeface="Times New Roman"/>
              </a:rPr>
              <a:t>2</a:t>
            </a:r>
            <a:r>
              <a:rPr sz="1725" b="1" spc="247" baseline="3140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2p</a:t>
            </a:r>
            <a:r>
              <a:rPr sz="1725" b="1" spc="-7" baseline="31400" dirty="0">
                <a:latin typeface="Times New Roman"/>
                <a:cs typeface="Times New Roman"/>
              </a:rPr>
              <a:t>6</a:t>
            </a:r>
            <a:r>
              <a:rPr sz="1725" b="1" spc="254" baseline="3140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3s</a:t>
            </a:r>
            <a:r>
              <a:rPr sz="1725" b="1" spc="-7" baseline="31400" dirty="0">
                <a:latin typeface="Times New Roman"/>
                <a:cs typeface="Times New Roman"/>
              </a:rPr>
              <a:t>2</a:t>
            </a:r>
            <a:r>
              <a:rPr sz="1725" b="1" spc="247" baseline="31400" dirty="0">
                <a:latin typeface="Times New Roman"/>
                <a:cs typeface="Times New Roman"/>
              </a:rPr>
              <a:t> </a:t>
            </a:r>
            <a:r>
              <a:rPr sz="1800" b="1" spc="-10" dirty="0">
                <a:latin typeface="Times New Roman"/>
                <a:cs typeface="Times New Roman"/>
              </a:rPr>
              <a:t>3p</a:t>
            </a:r>
            <a:r>
              <a:rPr sz="1725" b="1" spc="-15" baseline="31400" dirty="0">
                <a:latin typeface="Times New Roman"/>
                <a:cs typeface="Times New Roman"/>
              </a:rPr>
              <a:t>5</a:t>
            </a:r>
            <a:endParaRPr sz="1725" baseline="3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2050">
              <a:latin typeface="Times New Roman"/>
              <a:cs typeface="Times New Roman"/>
            </a:endParaRPr>
          </a:p>
          <a:p>
            <a:pPr marL="469265" indent="-228600">
              <a:lnSpc>
                <a:spcPct val="100000"/>
              </a:lnSpc>
              <a:buSzPct val="71428"/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sz="1400" spc="-5" dirty="0">
                <a:latin typeface="Times New Roman"/>
                <a:cs typeface="Times New Roman"/>
              </a:rPr>
              <a:t>The </a:t>
            </a:r>
            <a:r>
              <a:rPr sz="1400" b="1" spc="-5" dirty="0">
                <a:latin typeface="Times New Roman"/>
                <a:cs typeface="Times New Roman"/>
              </a:rPr>
              <a:t>large numbers </a:t>
            </a:r>
            <a:r>
              <a:rPr sz="1400" spc="-5" dirty="0">
                <a:latin typeface="Times New Roman"/>
                <a:cs typeface="Times New Roman"/>
              </a:rPr>
              <a:t>represent the </a:t>
            </a:r>
            <a:r>
              <a:rPr sz="1400" b="1" spc="-5" dirty="0">
                <a:latin typeface="Times New Roman"/>
                <a:cs typeface="Times New Roman"/>
              </a:rPr>
              <a:t>energy</a:t>
            </a:r>
            <a:r>
              <a:rPr sz="1400" b="1" spc="10" dirty="0">
                <a:latin typeface="Times New Roman"/>
                <a:cs typeface="Times New Roman"/>
              </a:rPr>
              <a:t> </a:t>
            </a:r>
            <a:r>
              <a:rPr sz="1400" b="1" spc="-5" dirty="0">
                <a:latin typeface="Times New Roman"/>
                <a:cs typeface="Times New Roman"/>
              </a:rPr>
              <a:t>level</a:t>
            </a:r>
            <a:r>
              <a:rPr sz="1400" spc="-5" dirty="0"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  <a:p>
            <a:pPr marL="469265" indent="-228600">
              <a:lnSpc>
                <a:spcPct val="100000"/>
              </a:lnSpc>
              <a:spcBef>
                <a:spcPts val="730"/>
              </a:spcBef>
              <a:buSzPct val="71428"/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sz="1400" spc="-5" dirty="0">
                <a:latin typeface="Times New Roman"/>
                <a:cs typeface="Times New Roman"/>
              </a:rPr>
              <a:t>The </a:t>
            </a:r>
            <a:r>
              <a:rPr sz="1400" b="1" spc="-5" dirty="0">
                <a:latin typeface="Times New Roman"/>
                <a:cs typeface="Times New Roman"/>
              </a:rPr>
              <a:t>letters </a:t>
            </a:r>
            <a:r>
              <a:rPr sz="1400" spc="-5" dirty="0">
                <a:latin typeface="Times New Roman"/>
                <a:cs typeface="Times New Roman"/>
              </a:rPr>
              <a:t>represent </a:t>
            </a:r>
            <a:r>
              <a:rPr sz="1400" dirty="0">
                <a:latin typeface="Times New Roman"/>
                <a:cs typeface="Times New Roman"/>
              </a:rPr>
              <a:t>the</a:t>
            </a:r>
            <a:r>
              <a:rPr sz="1400" spc="-5" dirty="0">
                <a:latin typeface="Times New Roman"/>
                <a:cs typeface="Times New Roman"/>
              </a:rPr>
              <a:t> </a:t>
            </a:r>
            <a:r>
              <a:rPr sz="1400" b="1" spc="-5" dirty="0">
                <a:latin typeface="Times New Roman"/>
                <a:cs typeface="Times New Roman"/>
              </a:rPr>
              <a:t>sublevel</a:t>
            </a:r>
            <a:r>
              <a:rPr sz="1400" spc="-5" dirty="0"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  <a:p>
            <a:pPr marL="469265" indent="-228600">
              <a:lnSpc>
                <a:spcPct val="100000"/>
              </a:lnSpc>
              <a:spcBef>
                <a:spcPts val="735"/>
              </a:spcBef>
              <a:buSzPct val="71428"/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sz="1400" spc="-5" dirty="0">
                <a:latin typeface="Times New Roman"/>
                <a:cs typeface="Times New Roman"/>
              </a:rPr>
              <a:t>The </a:t>
            </a:r>
            <a:r>
              <a:rPr sz="1400" b="1" spc="-5" dirty="0">
                <a:latin typeface="Times New Roman"/>
                <a:cs typeface="Times New Roman"/>
              </a:rPr>
              <a:t>superscripts </a:t>
            </a:r>
            <a:r>
              <a:rPr sz="1400" spc="-5" dirty="0">
                <a:latin typeface="Times New Roman"/>
                <a:cs typeface="Times New Roman"/>
              </a:rPr>
              <a:t>indicate the </a:t>
            </a:r>
            <a:r>
              <a:rPr sz="1400" b="1" spc="-5" dirty="0">
                <a:latin typeface="Times New Roman"/>
                <a:cs typeface="Times New Roman"/>
              </a:rPr>
              <a:t>number </a:t>
            </a:r>
            <a:r>
              <a:rPr sz="1400" b="1" dirty="0">
                <a:latin typeface="Times New Roman"/>
                <a:cs typeface="Times New Roman"/>
              </a:rPr>
              <a:t>of </a:t>
            </a:r>
            <a:r>
              <a:rPr sz="1400" b="1" spc="-5" dirty="0">
                <a:latin typeface="Times New Roman"/>
                <a:cs typeface="Times New Roman"/>
              </a:rPr>
              <a:t>electrons </a:t>
            </a:r>
            <a:r>
              <a:rPr sz="1400" spc="-5" dirty="0">
                <a:latin typeface="Times New Roman"/>
                <a:cs typeface="Times New Roman"/>
              </a:rPr>
              <a:t>in the</a:t>
            </a:r>
            <a:r>
              <a:rPr sz="1400" spc="9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sublevel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850">
              <a:latin typeface="Times New Roman"/>
              <a:cs typeface="Times New Roman"/>
            </a:endParaRPr>
          </a:p>
          <a:p>
            <a:pPr marL="102235">
              <a:lnSpc>
                <a:spcPct val="100000"/>
              </a:lnSpc>
              <a:spcBef>
                <a:spcPts val="5"/>
              </a:spcBef>
            </a:pPr>
            <a:r>
              <a:rPr sz="1400" b="1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Example</a:t>
            </a:r>
            <a:endParaRPr sz="1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1135</Words>
  <Application>Microsoft Office PowerPoint</Application>
  <PresentationFormat>Custom</PresentationFormat>
  <Paragraphs>246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Calibri</vt:lpstr>
      <vt:lpstr>Calibri Light</vt:lpstr>
      <vt:lpstr>Symbol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Electronic Physics                                                          Dr. Ghusoon Mohsin Ali</dc:title>
  <dc:creator>HO office</dc:creator>
  <cp:lastModifiedBy>Maher</cp:lastModifiedBy>
  <cp:revision>1</cp:revision>
  <dcterms:created xsi:type="dcterms:W3CDTF">2019-01-19T19:24:22Z</dcterms:created>
  <dcterms:modified xsi:type="dcterms:W3CDTF">2019-01-19T19:25:04Z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2018-09-13T00:00:00Z</vt:filetime>
  </property>
  <property fmtid="{D5CDD505-2E9C-101B-9397-08002B2CF9AE}" pid="3" name="Creator">
    <vt:lpwstr>Microsoft® Word 2016</vt:lpwstr>
  </property>
  <property fmtid="{D5CDD505-2E9C-101B-9397-08002B2CF9AE}" pid="4" name="LastSaved">
    <vt:filetime>2019-01-19T00:00:00Z</vt:filetime>
  </property>
</Properties>
</file>