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ulomb_law" TargetMode="External"/><Relationship Id="rId2" Type="http://schemas.openxmlformats.org/officeDocument/2006/relationships/hyperlink" Target="http://library.thinkquest.org/19662/high/eng/16th17th.html#Newton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tro.chem.okstate.edu/1314F00/Lecture/Chapter7/Bohrorbit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89761"/>
            <a:ext cx="9537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The</a:t>
            </a:r>
            <a:r>
              <a:rPr sz="1600" b="1" spc="-10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Atom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3622" y="3038602"/>
            <a:ext cx="4969510" cy="2971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048510" marR="5080" indent="-2036445">
              <a:lnSpc>
                <a:spcPts val="1060"/>
              </a:lnSpc>
              <a:spcBef>
                <a:spcPts val="150"/>
              </a:spcBef>
            </a:pP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Figure 1 A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Lithium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atom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structure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has 3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protons and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3 neutrons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inside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the nucleus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with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3 </a:t>
            </a:r>
            <a:r>
              <a:rPr sz="900" i="1" spc="-5" dirty="0">
                <a:solidFill>
                  <a:srgbClr val="44536A"/>
                </a:solidFill>
                <a:latin typeface="Times New Roman"/>
                <a:cs typeface="Times New Roman"/>
              </a:rPr>
              <a:t>electrons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orbiting  around the</a:t>
            </a:r>
            <a:r>
              <a:rPr sz="900" i="1" spc="-20" dirty="0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sz="900" i="1" dirty="0">
                <a:solidFill>
                  <a:srgbClr val="44536A"/>
                </a:solidFill>
                <a:latin typeface="Times New Roman"/>
                <a:cs typeface="Times New Roman"/>
              </a:rPr>
              <a:t>nucleus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3534891"/>
            <a:ext cx="5306060" cy="6129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795" algn="just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Each </a:t>
            </a:r>
            <a:r>
              <a:rPr sz="1400" dirty="0">
                <a:latin typeface="Times New Roman"/>
                <a:cs typeface="Times New Roman"/>
              </a:rPr>
              <a:t>atom consists of a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electrons </a:t>
            </a:r>
            <a:r>
              <a:rPr sz="1400" spc="-5" dirty="0">
                <a:latin typeface="Times New Roman"/>
                <a:cs typeface="Times New Roman"/>
              </a:rPr>
              <a:t>moving </a:t>
            </a:r>
            <a:r>
              <a:rPr sz="1400" dirty="0">
                <a:latin typeface="Times New Roman"/>
                <a:cs typeface="Times New Roman"/>
              </a:rPr>
              <a:t>in orbits around a  heavy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nucleus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protons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neutrons.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protons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atom  of an </a:t>
            </a:r>
            <a:r>
              <a:rPr sz="1400" spc="-5" dirty="0">
                <a:latin typeface="Times New Roman"/>
                <a:cs typeface="Times New Roman"/>
              </a:rPr>
              <a:t>element </a:t>
            </a:r>
            <a:r>
              <a:rPr sz="1400" dirty="0">
                <a:latin typeface="Times New Roman"/>
                <a:cs typeface="Times New Roman"/>
              </a:rPr>
              <a:t>gives its </a:t>
            </a:r>
            <a:r>
              <a:rPr sz="1400" spc="-5" dirty="0">
                <a:latin typeface="Times New Roman"/>
                <a:cs typeface="Times New Roman"/>
              </a:rPr>
              <a:t>atomic number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0" i="1" spc="-20" dirty="0">
                <a:latin typeface="Calibri Light"/>
                <a:cs typeface="Calibri Light"/>
              </a:rPr>
              <a:t>The Rutherford model of the</a:t>
            </a:r>
            <a:r>
              <a:rPr sz="1600" b="0" i="1" spc="40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atom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Times New Roman"/>
                <a:cs typeface="Times New Roman"/>
              </a:rPr>
              <a:t>In 1911, Rutherford found that the atom consisted of a </a:t>
            </a:r>
            <a:r>
              <a:rPr sz="1400" spc="-5" dirty="0">
                <a:latin typeface="Times New Roman"/>
                <a:cs typeface="Times New Roman"/>
              </a:rPr>
              <a:t>small, </a:t>
            </a:r>
            <a:r>
              <a:rPr sz="1400" dirty="0">
                <a:latin typeface="Times New Roman"/>
                <a:cs typeface="Times New Roman"/>
              </a:rPr>
              <a:t>dense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core</a:t>
            </a:r>
            <a:endParaRPr sz="1400">
              <a:latin typeface="Times New Roman"/>
              <a:cs typeface="Times New Roman"/>
            </a:endParaRPr>
          </a:p>
          <a:p>
            <a:pPr marL="12700" marR="103505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positively </a:t>
            </a:r>
            <a:r>
              <a:rPr sz="1400" dirty="0">
                <a:latin typeface="Times New Roman"/>
                <a:cs typeface="Times New Roman"/>
              </a:rPr>
              <a:t>charged particles in the center (or nucleus) of the </a:t>
            </a:r>
            <a:r>
              <a:rPr sz="1400" spc="-5" dirty="0">
                <a:latin typeface="Times New Roman"/>
                <a:cs typeface="Times New Roman"/>
              </a:rPr>
              <a:t>atom,  </a:t>
            </a:r>
            <a:r>
              <a:rPr sz="1400" dirty="0">
                <a:latin typeface="Times New Roman"/>
                <a:cs typeface="Times New Roman"/>
              </a:rPr>
              <a:t>surrounded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swirling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ring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Rutherford's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atom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resembled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102235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tiny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solar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system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positively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charged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nucleus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always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center  </a:t>
            </a:r>
            <a:r>
              <a:rPr sz="1400" dirty="0">
                <a:latin typeface="Times New Roman"/>
                <a:cs typeface="Times New Roman"/>
              </a:rPr>
              <a:t>and the electrons revolving around the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nucleus.</a:t>
            </a:r>
            <a:endParaRPr sz="1400">
              <a:latin typeface="Times New Roman"/>
              <a:cs typeface="Times New Roman"/>
            </a:endParaRPr>
          </a:p>
          <a:p>
            <a:pPr marL="12700" marR="101600" algn="just">
              <a:lnSpc>
                <a:spcPct val="143900"/>
              </a:lnSpc>
              <a:spcBef>
                <a:spcPts val="365"/>
              </a:spcBef>
            </a:pPr>
            <a:r>
              <a:rPr sz="1400" spc="-5" dirty="0">
                <a:latin typeface="Times New Roman"/>
                <a:cs typeface="Times New Roman"/>
              </a:rPr>
              <a:t>The positively </a:t>
            </a:r>
            <a:r>
              <a:rPr sz="1400" dirty="0">
                <a:latin typeface="Times New Roman"/>
                <a:cs typeface="Times New Roman"/>
              </a:rPr>
              <a:t>charged particles in the nucleus of the atom </a:t>
            </a:r>
            <a:r>
              <a:rPr sz="1400" spc="-5" dirty="0">
                <a:latin typeface="Times New Roman"/>
                <a:cs typeface="Times New Roman"/>
              </a:rPr>
              <a:t>were called  </a:t>
            </a:r>
            <a:r>
              <a:rPr sz="1400" dirty="0">
                <a:latin typeface="Times New Roman"/>
                <a:cs typeface="Times New Roman"/>
              </a:rPr>
              <a:t>protons. Protons carry an equal, but </a:t>
            </a:r>
            <a:r>
              <a:rPr sz="1400" spc="-5" dirty="0">
                <a:latin typeface="Times New Roman"/>
                <a:cs typeface="Times New Roman"/>
              </a:rPr>
              <a:t>opposite, </a:t>
            </a:r>
            <a:r>
              <a:rPr sz="1400" dirty="0">
                <a:latin typeface="Times New Roman"/>
                <a:cs typeface="Times New Roman"/>
              </a:rPr>
              <a:t>charge to </a:t>
            </a:r>
            <a:r>
              <a:rPr sz="1400" spc="-5" dirty="0">
                <a:latin typeface="Times New Roman"/>
                <a:cs typeface="Times New Roman"/>
              </a:rPr>
              <a:t>electrons  </a:t>
            </a:r>
            <a:r>
              <a:rPr sz="1400" dirty="0">
                <a:latin typeface="Times New Roman"/>
                <a:cs typeface="Times New Roman"/>
              </a:rPr>
              <a:t>(e=1.602×10</a:t>
            </a:r>
            <a:r>
              <a:rPr sz="1350" baseline="30864" dirty="0">
                <a:latin typeface="Times New Roman"/>
                <a:cs typeface="Times New Roman"/>
              </a:rPr>
              <a:t>-19</a:t>
            </a:r>
            <a:r>
              <a:rPr sz="1400" dirty="0">
                <a:latin typeface="Times New Roman"/>
                <a:cs typeface="Times New Roman"/>
              </a:rPr>
              <a:t>C), but protons are </a:t>
            </a:r>
            <a:r>
              <a:rPr sz="1400" spc="-5" dirty="0">
                <a:latin typeface="Times New Roman"/>
                <a:cs typeface="Times New Roman"/>
              </a:rPr>
              <a:t>much </a:t>
            </a:r>
            <a:r>
              <a:rPr sz="1400" dirty="0">
                <a:latin typeface="Times New Roman"/>
                <a:cs typeface="Times New Roman"/>
              </a:rPr>
              <a:t>larger and heavier </a:t>
            </a:r>
            <a:r>
              <a:rPr sz="1400" spc="-5" dirty="0">
                <a:latin typeface="Times New Roman"/>
                <a:cs typeface="Times New Roman"/>
              </a:rPr>
              <a:t>than  </a:t>
            </a:r>
            <a:r>
              <a:rPr sz="1400" dirty="0">
                <a:latin typeface="Times New Roman"/>
                <a:cs typeface="Times New Roman"/>
              </a:rPr>
              <a:t>electrons.</a:t>
            </a:r>
            <a:endParaRPr sz="1400">
              <a:latin typeface="Times New Roman"/>
              <a:cs typeface="Times New Roman"/>
            </a:endParaRPr>
          </a:p>
          <a:p>
            <a:pPr marL="50800" marR="100330">
              <a:lnSpc>
                <a:spcPct val="143600"/>
              </a:lnSpc>
              <a:spcBef>
                <a:spcPts val="384"/>
              </a:spcBef>
            </a:pPr>
            <a:r>
              <a:rPr sz="1400" spc="-5" dirty="0">
                <a:latin typeface="Times New Roman"/>
                <a:cs typeface="Times New Roman"/>
              </a:rPr>
              <a:t>Atoms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electrically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neutral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because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number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protons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(+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charges)  </a:t>
            </a:r>
            <a:r>
              <a:rPr sz="1400" dirty="0">
                <a:latin typeface="Times New Roman"/>
                <a:cs typeface="Times New Roman"/>
              </a:rPr>
              <a:t>is equal to the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electrons (-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charges)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identify this </a:t>
            </a:r>
            <a:r>
              <a:rPr sz="1400" spc="-5" dirty="0">
                <a:latin typeface="Times New Roman"/>
                <a:cs typeface="Times New Roman"/>
              </a:rPr>
              <a:t>important </a:t>
            </a:r>
            <a:r>
              <a:rPr sz="1400" dirty="0">
                <a:latin typeface="Times New Roman"/>
                <a:cs typeface="Times New Roman"/>
              </a:rPr>
              <a:t>characteristic of </a:t>
            </a:r>
            <a:r>
              <a:rPr sz="1400" spc="-5" dirty="0">
                <a:latin typeface="Times New Roman"/>
                <a:cs typeface="Times New Roman"/>
              </a:rPr>
              <a:t>atoms, </a:t>
            </a:r>
            <a:r>
              <a:rPr sz="1400" dirty="0">
                <a:latin typeface="Times New Roman"/>
                <a:cs typeface="Times New Roman"/>
              </a:rPr>
              <a:t>the term </a:t>
            </a:r>
            <a:r>
              <a:rPr sz="1400" i="1" dirty="0">
                <a:latin typeface="Times New Roman"/>
                <a:cs typeface="Times New Roman"/>
              </a:rPr>
              <a:t>atomic</a:t>
            </a:r>
            <a:r>
              <a:rPr sz="1400" i="1" spc="-130" dirty="0">
                <a:latin typeface="Times New Roman"/>
                <a:cs typeface="Times New Roman"/>
              </a:rPr>
              <a:t> </a:t>
            </a:r>
            <a:r>
              <a:rPr sz="1400" i="1" spc="-10" dirty="0">
                <a:latin typeface="Times New Roman"/>
                <a:cs typeface="Times New Roman"/>
              </a:rPr>
              <a:t>number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200"/>
              </a:spcBef>
            </a:pPr>
            <a:r>
              <a:rPr sz="1400" spc="-5" dirty="0">
                <a:latin typeface="Times New Roman"/>
                <a:cs typeface="Times New Roman"/>
              </a:rPr>
              <a:t>(Z)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used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describe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protons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example,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Z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  1 for hydrogen and Z = 2 for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helium.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specific illustration of this atom </a:t>
            </a:r>
            <a:r>
              <a:rPr sz="1400" spc="-5" dirty="0">
                <a:latin typeface="Times New Roman"/>
                <a:cs typeface="Times New Roman"/>
              </a:rPr>
              <a:t>model </a:t>
            </a:r>
            <a:r>
              <a:rPr sz="1400" dirty="0">
                <a:latin typeface="Times New Roman"/>
                <a:cs typeface="Times New Roman"/>
              </a:rPr>
              <a:t>consider the hydrogen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79759" y="1314602"/>
            <a:ext cx="1961841" cy="1731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1708149"/>
            <a:ext cx="39858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the emitted photon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wavelength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1850Å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6870" y="2228443"/>
            <a:ext cx="997585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  <a:tabLst>
                <a:tab pos="766445" algn="l"/>
              </a:tabLst>
            </a:pPr>
            <a:r>
              <a:rPr sz="1400" dirty="0">
                <a:latin typeface="Times New Roman"/>
                <a:cs typeface="Times New Roman"/>
              </a:rPr>
              <a:t>Si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ce	</a:t>
            </a: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he  energy of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6660" y="4160646"/>
            <a:ext cx="1543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4682464"/>
            <a:ext cx="5304155" cy="506476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Ionization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2410"/>
              </a:lnSpc>
              <a:spcBef>
                <a:spcPts val="204"/>
              </a:spcBef>
            </a:pPr>
            <a:r>
              <a:rPr sz="1400" spc="-5" dirty="0">
                <a:latin typeface="Times New Roman"/>
                <a:cs typeface="Times New Roman"/>
              </a:rPr>
              <a:t>As most loosely bond-electron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atom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spc="-5" dirty="0">
                <a:latin typeface="Times New Roman"/>
                <a:cs typeface="Times New Roman"/>
              </a:rPr>
              <a:t>energy, 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moves </a:t>
            </a:r>
            <a:r>
              <a:rPr sz="1400" spc="-5" dirty="0">
                <a:latin typeface="Times New Roman"/>
                <a:cs typeface="Times New Roman"/>
              </a:rPr>
              <a:t>into stationary states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farther and farther away </a:t>
            </a:r>
            <a:r>
              <a:rPr sz="1400" spc="5" dirty="0">
                <a:latin typeface="Times New Roman"/>
                <a:cs typeface="Times New Roman"/>
              </a:rPr>
              <a:t>from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7620">
              <a:lnSpc>
                <a:spcPts val="241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nucleus. The energy required to </a:t>
            </a:r>
            <a:r>
              <a:rPr sz="1400" spc="-10" dirty="0">
                <a:latin typeface="Times New Roman"/>
                <a:cs typeface="Times New Roman"/>
              </a:rPr>
              <a:t>move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electron completely </a:t>
            </a:r>
            <a:r>
              <a:rPr sz="1400" dirty="0">
                <a:latin typeface="Times New Roman"/>
                <a:cs typeface="Times New Roman"/>
              </a:rPr>
              <a:t>out of </a:t>
            </a:r>
            <a:r>
              <a:rPr sz="1400" spc="-5" dirty="0">
                <a:latin typeface="Times New Roman"/>
                <a:cs typeface="Times New Roman"/>
              </a:rPr>
              <a:t>atom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</a:t>
            </a:r>
            <a:r>
              <a:rPr sz="1400" i="1" spc="-5" dirty="0">
                <a:latin typeface="Times New Roman"/>
                <a:cs typeface="Times New Roman"/>
              </a:rPr>
              <a:t>ionization</a:t>
            </a:r>
            <a:r>
              <a:rPr sz="1400" i="1" spc="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potential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0" i="1" spc="-15" dirty="0">
                <a:latin typeface="Calibri Light"/>
                <a:cs typeface="Calibri Light"/>
              </a:rPr>
              <a:t>Collisions </a:t>
            </a:r>
            <a:r>
              <a:rPr sz="1600" b="0" i="1" spc="-20" dirty="0">
                <a:latin typeface="Calibri Light"/>
                <a:cs typeface="Calibri Light"/>
              </a:rPr>
              <a:t>of Electron </a:t>
            </a:r>
            <a:r>
              <a:rPr sz="1600" b="0" i="1" spc="-15" dirty="0">
                <a:latin typeface="Calibri Light"/>
                <a:cs typeface="Calibri Light"/>
              </a:rPr>
              <a:t>with</a:t>
            </a:r>
            <a:r>
              <a:rPr sz="1600" b="0" i="1" spc="25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Atom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order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excite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ionize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atom,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must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supplied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it.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may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supplied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various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ways,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them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electron  </a:t>
            </a:r>
            <a:r>
              <a:rPr sz="1400" spc="-5" dirty="0">
                <a:latin typeface="Times New Roman"/>
                <a:cs typeface="Times New Roman"/>
              </a:rPr>
              <a:t>impact. Suppose that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accelerated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potential applied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discharge tube.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spc="-10" dirty="0">
                <a:latin typeface="Times New Roman"/>
                <a:cs typeface="Times New Roman"/>
              </a:rPr>
              <a:t>electron </a:t>
            </a:r>
            <a:r>
              <a:rPr sz="1400" spc="-5" dirty="0">
                <a:latin typeface="Times New Roman"/>
                <a:cs typeface="Times New Roman"/>
              </a:rPr>
              <a:t>(has sufficient energy) collides with 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10" dirty="0">
                <a:latin typeface="Times New Roman"/>
                <a:cs typeface="Times New Roman"/>
              </a:rPr>
              <a:t>atom,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may </a:t>
            </a:r>
            <a:r>
              <a:rPr sz="1400" dirty="0">
                <a:latin typeface="Times New Roman"/>
                <a:cs typeface="Times New Roman"/>
              </a:rPr>
              <a:t>transfer </a:t>
            </a:r>
            <a:r>
              <a:rPr sz="1400" spc="-5" dirty="0">
                <a:latin typeface="Times New Roman"/>
                <a:cs typeface="Times New Roman"/>
              </a:rPr>
              <a:t>enough of its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atom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elevate it </a:t>
            </a:r>
            <a:r>
              <a:rPr sz="1400" spc="-1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one of the higher quantum </a:t>
            </a:r>
            <a:r>
              <a:rPr sz="1400" dirty="0">
                <a:latin typeface="Times New Roman"/>
                <a:cs typeface="Times New Roman"/>
              </a:rPr>
              <a:t>state. If </a:t>
            </a:r>
            <a:r>
              <a:rPr sz="1400" spc="-5" dirty="0">
                <a:latin typeface="Times New Roman"/>
                <a:cs typeface="Times New Roman"/>
              </a:rPr>
              <a:t>the energy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electron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least </a:t>
            </a:r>
            <a:r>
              <a:rPr sz="1400" spc="-10" dirty="0">
                <a:latin typeface="Times New Roman"/>
                <a:cs typeface="Times New Roman"/>
              </a:rPr>
              <a:t>equal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ionization potential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gas, </a:t>
            </a:r>
            <a:r>
              <a:rPr sz="1400" dirty="0">
                <a:latin typeface="Times New Roman"/>
                <a:cs typeface="Times New Roman"/>
              </a:rPr>
              <a:t>it may deliver </a:t>
            </a:r>
            <a:r>
              <a:rPr sz="1400" spc="-5" dirty="0">
                <a:latin typeface="Times New Roman"/>
                <a:cs typeface="Times New Roman"/>
              </a:rPr>
              <a:t>this energy </a:t>
            </a:r>
            <a:r>
              <a:rPr sz="1400" dirty="0">
                <a:latin typeface="Times New Roman"/>
                <a:cs typeface="Times New Roman"/>
              </a:rPr>
              <a:t>to an 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completely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parent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atom.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Three  charged particle result from </a:t>
            </a:r>
            <a:r>
              <a:rPr sz="1400" dirty="0">
                <a:latin typeface="Times New Roman"/>
                <a:cs typeface="Times New Roman"/>
              </a:rPr>
              <a:t>such </a:t>
            </a:r>
            <a:r>
              <a:rPr sz="1400" spc="-5" dirty="0">
                <a:latin typeface="Times New Roman"/>
                <a:cs typeface="Times New Roman"/>
              </a:rPr>
              <a:t>ionizing collision; two electrons and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positive 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68451" y="122964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18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39450" y="122964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00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72133" y="1225033"/>
            <a:ext cx="483234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4</a:t>
            </a:r>
            <a:r>
              <a:rPr sz="1650" spc="85" dirty="0">
                <a:latin typeface="Times New Roman"/>
                <a:cs typeface="Times New Roman"/>
              </a:rPr>
              <a:t>0</a:t>
            </a:r>
            <a:r>
              <a:rPr sz="1650" spc="25" dirty="0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1837" y="1060406"/>
            <a:ext cx="265493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4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8.857</a:t>
            </a:r>
            <a:r>
              <a:rPr sz="1650" i="1" spc="45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850" y="1212837"/>
            <a:ext cx="144780" cy="2908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i="1" spc="5" dirty="0">
                <a:latin typeface="Symbol"/>
                <a:cs typeface="Symbol"/>
              </a:rPr>
              <a:t>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10946" y="26063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18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81945" y="26063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00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814628" y="2601714"/>
            <a:ext cx="483234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8</a:t>
            </a:r>
            <a:r>
              <a:rPr sz="1650" spc="85" dirty="0">
                <a:latin typeface="Times New Roman"/>
                <a:cs typeface="Times New Roman"/>
              </a:rPr>
              <a:t>5</a:t>
            </a:r>
            <a:r>
              <a:rPr sz="1650" spc="25" dirty="0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34332" y="2437086"/>
            <a:ext cx="265811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4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6.702</a:t>
            </a:r>
            <a:r>
              <a:rPr sz="1650" i="1" spc="40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03345" y="2589518"/>
            <a:ext cx="144780" cy="2908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i="1" spc="5" dirty="0">
                <a:latin typeface="Symbol"/>
                <a:cs typeface="Symbol"/>
              </a:rPr>
              <a:t>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22078" y="4241413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71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93044" y="4241413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89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107477" y="4210809"/>
            <a:ext cx="9080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578769" y="4236249"/>
            <a:ext cx="116713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45160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425" spc="52" baseline="-23391" dirty="0">
                <a:latin typeface="Times New Roman"/>
                <a:cs typeface="Times New Roman"/>
              </a:rPr>
              <a:t>2</a:t>
            </a:r>
            <a:r>
              <a:rPr sz="1425" baseline="-23391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Times New Roman"/>
                <a:cs typeface="Times New Roman"/>
              </a:rPr>
              <a:t>2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5</a:t>
            </a:r>
            <a:r>
              <a:rPr sz="1650" spc="55" dirty="0">
                <a:latin typeface="Times New Roman"/>
                <a:cs typeface="Times New Roman"/>
              </a:rPr>
              <a:t>5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2934969"/>
            <a:ext cx="4926330" cy="1282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absorbed photon </a:t>
            </a:r>
            <a:r>
              <a:rPr sz="1400" spc="-10" dirty="0">
                <a:latin typeface="Times New Roman"/>
                <a:cs typeface="Times New Roman"/>
              </a:rPr>
              <a:t>must </a:t>
            </a:r>
            <a:r>
              <a:rPr sz="1400" spc="-5" dirty="0">
                <a:latin typeface="Times New Roman"/>
                <a:cs typeface="Times New Roman"/>
              </a:rPr>
              <a:t>equal to the total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the emitted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photon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613410">
              <a:lnSpc>
                <a:spcPct val="100000"/>
              </a:lnSpc>
            </a:pP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spc="67" baseline="-23391" dirty="0">
                <a:latin typeface="Times New Roman"/>
                <a:cs typeface="Times New Roman"/>
              </a:rPr>
              <a:t>2</a:t>
            </a:r>
            <a:r>
              <a:rPr sz="1425" spc="382" baseline="-23391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E</a:t>
            </a:r>
            <a:r>
              <a:rPr sz="1650" i="1" spc="-7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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i="1" spc="-15" dirty="0">
                <a:latin typeface="Times New Roman"/>
                <a:cs typeface="Times New Roman"/>
              </a:rPr>
              <a:t>E</a:t>
            </a:r>
            <a:r>
              <a:rPr sz="1425" spc="-22" baseline="-23391" dirty="0">
                <a:latin typeface="Times New Roman"/>
                <a:cs typeface="Times New Roman"/>
              </a:rPr>
              <a:t>1</a:t>
            </a:r>
            <a:r>
              <a:rPr sz="1425" spc="277" baseline="-23391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8.857</a:t>
            </a:r>
            <a:r>
              <a:rPr sz="1650" spc="90" dirty="0">
                <a:latin typeface="Symbol"/>
                <a:cs typeface="Symbol"/>
              </a:rPr>
              <a:t>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6.702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2.155</a:t>
            </a:r>
            <a:r>
              <a:rPr sz="1650" i="1" spc="40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874394">
              <a:lnSpc>
                <a:spcPct val="100000"/>
              </a:lnSpc>
            </a:pPr>
            <a:r>
              <a:rPr sz="2625" i="1" spc="7" baseline="-33333" dirty="0">
                <a:latin typeface="Symbol"/>
                <a:cs typeface="Symbol"/>
              </a:rPr>
              <a:t></a:t>
            </a:r>
            <a:r>
              <a:rPr sz="2625" i="1" spc="127" baseline="-33333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65" baseline="-35353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12400</a:t>
            </a:r>
            <a:r>
              <a:rPr sz="1650" spc="-180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57" baseline="-35353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12400</a:t>
            </a:r>
            <a:r>
              <a:rPr sz="1650" spc="-180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72" baseline="-35353" dirty="0">
                <a:latin typeface="Times New Roman"/>
                <a:cs typeface="Times New Roman"/>
              </a:rPr>
              <a:t> </a:t>
            </a:r>
            <a:r>
              <a:rPr sz="2475" spc="120" baseline="-35353" dirty="0">
                <a:latin typeface="Times New Roman"/>
                <a:cs typeface="Times New Roman"/>
              </a:rPr>
              <a:t>5754</a:t>
            </a:r>
            <a:endParaRPr sz="2475" baseline="-3535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4790" cy="1670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negatively charge electron experienced two opposing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force.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900"/>
              </a:lnSpc>
              <a:spcBef>
                <a:spcPts val="370"/>
              </a:spcBef>
            </a:pPr>
            <a:r>
              <a:rPr sz="1400" dirty="0">
                <a:latin typeface="Times New Roman"/>
                <a:cs typeface="Times New Roman"/>
              </a:rPr>
              <a:t>1-The electrostatic attraction </a:t>
            </a:r>
            <a:r>
              <a:rPr sz="1400" spc="-5" dirty="0">
                <a:latin typeface="Times New Roman"/>
                <a:cs typeface="Times New Roman"/>
              </a:rPr>
              <a:t>force </a:t>
            </a:r>
            <a:r>
              <a:rPr sz="1400" dirty="0">
                <a:latin typeface="Times New Roman"/>
                <a:cs typeface="Times New Roman"/>
              </a:rPr>
              <a:t>(F</a:t>
            </a:r>
            <a:r>
              <a:rPr sz="1350" baseline="-9259" dirty="0">
                <a:latin typeface="Times New Roman"/>
                <a:cs typeface="Times New Roman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is the result of </a:t>
            </a:r>
            <a:r>
              <a:rPr sz="1400" spc="-5" dirty="0">
                <a:latin typeface="Times New Roman"/>
                <a:cs typeface="Times New Roman"/>
              </a:rPr>
              <a:t>attraction  </a:t>
            </a:r>
            <a:r>
              <a:rPr sz="1400" dirty="0">
                <a:latin typeface="Times New Roman"/>
                <a:cs typeface="Times New Roman"/>
              </a:rPr>
              <a:t>between the </a:t>
            </a:r>
            <a:r>
              <a:rPr sz="1400" spc="-5" dirty="0">
                <a:latin typeface="Times New Roman"/>
                <a:cs typeface="Times New Roman"/>
              </a:rPr>
              <a:t>positive </a:t>
            </a:r>
            <a:r>
              <a:rPr sz="1400" dirty="0">
                <a:latin typeface="Times New Roman"/>
                <a:cs typeface="Times New Roman"/>
              </a:rPr>
              <a:t>nucleus and the </a:t>
            </a:r>
            <a:r>
              <a:rPr sz="1400" spc="5" dirty="0">
                <a:latin typeface="Times New Roman"/>
                <a:cs typeface="Times New Roman"/>
              </a:rPr>
              <a:t>negative </a:t>
            </a:r>
            <a:r>
              <a:rPr sz="1400" dirty="0">
                <a:latin typeface="Times New Roman"/>
                <a:cs typeface="Times New Roman"/>
              </a:rPr>
              <a:t>electron, from </a:t>
            </a:r>
            <a:r>
              <a:rPr sz="1400" spc="-5" dirty="0">
                <a:latin typeface="Times New Roman"/>
                <a:cs typeface="Times New Roman"/>
              </a:rPr>
              <a:t>coulomb's  </a:t>
            </a:r>
            <a:r>
              <a:rPr sz="1400" dirty="0">
                <a:latin typeface="Times New Roman"/>
                <a:cs typeface="Times New Roman"/>
              </a:rPr>
              <a:t>law;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0733" y="2429002"/>
            <a:ext cx="135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7180" y="2889478"/>
            <a:ext cx="5099050" cy="191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8425" algn="just">
              <a:lnSpc>
                <a:spcPct val="1437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350" i="1" baseline="-9259" dirty="0">
                <a:latin typeface="Times New Roman"/>
                <a:cs typeface="Times New Roman"/>
              </a:rPr>
              <a:t>1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charge of the nucleus, </a:t>
            </a:r>
            <a:r>
              <a:rPr sz="1400" i="1" spc="-10" dirty="0">
                <a:latin typeface="Times New Roman"/>
                <a:cs typeface="Times New Roman"/>
              </a:rPr>
              <a:t>e</a:t>
            </a:r>
            <a:r>
              <a:rPr sz="1350" spc="-15" baseline="-9259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is the charge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electron  </a:t>
            </a:r>
            <a:r>
              <a:rPr sz="1400" dirty="0">
                <a:latin typeface="Times New Roman"/>
                <a:cs typeface="Times New Roman"/>
              </a:rPr>
              <a:t>(charge in </a:t>
            </a:r>
            <a:r>
              <a:rPr sz="1400" spc="-5" dirty="0">
                <a:latin typeface="Times New Roman"/>
                <a:cs typeface="Times New Roman"/>
              </a:rPr>
              <a:t>coulombs)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i="1" spc="-5" dirty="0">
                <a:latin typeface="Times New Roman"/>
                <a:cs typeface="Times New Roman"/>
              </a:rPr>
              <a:t>ε</a:t>
            </a:r>
            <a:r>
              <a:rPr sz="1350" i="1" spc="-7" baseline="-9259" dirty="0">
                <a:latin typeface="Times New Roman"/>
                <a:cs typeface="Times New Roman"/>
              </a:rPr>
              <a:t>o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permittivity </a:t>
            </a:r>
            <a:r>
              <a:rPr sz="1400" dirty="0">
                <a:latin typeface="Times New Roman"/>
                <a:cs typeface="Times New Roman"/>
              </a:rPr>
              <a:t>of free </a:t>
            </a:r>
            <a:r>
              <a:rPr sz="1400" spc="-5" dirty="0">
                <a:latin typeface="Times New Roman"/>
                <a:cs typeface="Times New Roman"/>
              </a:rPr>
              <a:t>space (8.85×10</a:t>
            </a:r>
            <a:r>
              <a:rPr sz="1350" spc="-7" baseline="30864" dirty="0">
                <a:latin typeface="Times New Roman"/>
                <a:cs typeface="Times New Roman"/>
              </a:rPr>
              <a:t>-12  </a:t>
            </a:r>
            <a:r>
              <a:rPr sz="1400" spc="-5" dirty="0">
                <a:latin typeface="Times New Roman"/>
                <a:cs typeface="Times New Roman"/>
              </a:rPr>
              <a:t>F/m), </a:t>
            </a:r>
            <a:r>
              <a:rPr sz="1400" i="1" dirty="0">
                <a:latin typeface="Times New Roman"/>
                <a:cs typeface="Times New Roman"/>
              </a:rPr>
              <a:t>r </a:t>
            </a:r>
            <a:r>
              <a:rPr sz="1400" dirty="0">
                <a:latin typeface="Times New Roman"/>
                <a:cs typeface="Times New Roman"/>
              </a:rPr>
              <a:t>is the </a:t>
            </a:r>
            <a:r>
              <a:rPr sz="1400" spc="-5" dirty="0">
                <a:latin typeface="Times New Roman"/>
                <a:cs typeface="Times New Roman"/>
              </a:rPr>
              <a:t>separation between two particles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(radius)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900"/>
              </a:lnSpc>
              <a:spcBef>
                <a:spcPts val="365"/>
              </a:spcBef>
            </a:pPr>
            <a:r>
              <a:rPr sz="1400" spc="-5" dirty="0">
                <a:latin typeface="Times New Roman"/>
                <a:cs typeface="Times New Roman"/>
              </a:rPr>
              <a:t>2-According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Newton's </a:t>
            </a:r>
            <a:r>
              <a:rPr sz="1400" dirty="0">
                <a:latin typeface="Times New Roman"/>
                <a:cs typeface="Times New Roman"/>
              </a:rPr>
              <a:t>law </a:t>
            </a:r>
            <a:r>
              <a:rPr sz="1400" spc="-5" dirty="0">
                <a:latin typeface="Times New Roman"/>
                <a:cs typeface="Times New Roman"/>
              </a:rPr>
              <a:t>the electrostatic attraction force must 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equal 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force </a:t>
            </a:r>
            <a:r>
              <a:rPr sz="1400" spc="-10" dirty="0">
                <a:latin typeface="Times New Roman"/>
                <a:cs typeface="Times New Roman"/>
              </a:rPr>
              <a:t>(</a:t>
            </a:r>
            <a:r>
              <a:rPr sz="1400" i="1" spc="-10" dirty="0">
                <a:latin typeface="Times New Roman"/>
                <a:cs typeface="Times New Roman"/>
              </a:rPr>
              <a:t>F</a:t>
            </a:r>
            <a:r>
              <a:rPr sz="1350" i="1" spc="-15" baseline="-9259" dirty="0">
                <a:latin typeface="Times New Roman"/>
                <a:cs typeface="Times New Roman"/>
              </a:rPr>
              <a:t>c</a:t>
            </a:r>
            <a:r>
              <a:rPr sz="1400" spc="-1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influencing the electron attempting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pull the  electron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way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nucleus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by 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formula;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33113" y="5273166"/>
            <a:ext cx="135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83646" y="2461763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3337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531364" y="2174244"/>
            <a:ext cx="299720" cy="266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i="1" spc="-120" dirty="0">
                <a:latin typeface="Times New Roman"/>
                <a:cs typeface="Times New Roman"/>
              </a:rPr>
              <a:t>e</a:t>
            </a:r>
            <a:r>
              <a:rPr sz="1350" spc="-30" baseline="-24691" dirty="0">
                <a:latin typeface="Times New Roman"/>
                <a:cs typeface="Times New Roman"/>
              </a:rPr>
              <a:t>1</a:t>
            </a:r>
            <a:r>
              <a:rPr sz="1550" i="1" spc="-10" dirty="0">
                <a:latin typeface="Times New Roman"/>
                <a:cs typeface="Times New Roman"/>
              </a:rPr>
              <a:t>e</a:t>
            </a:r>
            <a:r>
              <a:rPr sz="1350" spc="15" baseline="-24691" dirty="0">
                <a:latin typeface="Times New Roman"/>
                <a:cs typeface="Times New Roman"/>
              </a:rPr>
              <a:t>2</a:t>
            </a:r>
            <a:endParaRPr sz="1350" baseline="-24691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09415" y="2683378"/>
            <a:ext cx="67945" cy="1263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i="1" spc="5" dirty="0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84589" y="2432131"/>
            <a:ext cx="78105" cy="1663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i="1" spc="10" dirty="0">
                <a:latin typeface="Times New Roman"/>
                <a:cs typeface="Times New Roman"/>
              </a:rPr>
              <a:t>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84896" y="2463717"/>
            <a:ext cx="5778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spc="-15" dirty="0">
                <a:latin typeface="Times New Roman"/>
                <a:cs typeface="Times New Roman"/>
              </a:rPr>
              <a:t>4</a:t>
            </a:r>
            <a:r>
              <a:rPr sz="1650" i="1" spc="-15" dirty="0">
                <a:latin typeface="Symbol"/>
                <a:cs typeface="Symbol"/>
              </a:rPr>
              <a:t></a:t>
            </a:r>
            <a:r>
              <a:rPr sz="1650" i="1" spc="-15" dirty="0">
                <a:latin typeface="Times New Roman"/>
                <a:cs typeface="Times New Roman"/>
              </a:rPr>
              <a:t> </a:t>
            </a:r>
            <a:r>
              <a:rPr sz="1550" i="1" spc="15" dirty="0">
                <a:latin typeface="Times New Roman"/>
                <a:cs typeface="Times New Roman"/>
              </a:rPr>
              <a:t>r</a:t>
            </a:r>
            <a:r>
              <a:rPr sz="1550" i="1" spc="-245" dirty="0">
                <a:latin typeface="Times New Roman"/>
                <a:cs typeface="Times New Roman"/>
              </a:rPr>
              <a:t> </a:t>
            </a:r>
            <a:r>
              <a:rPr sz="975" spc="7" baseline="94017" dirty="0">
                <a:latin typeface="Times New Roman"/>
                <a:cs typeface="Times New Roman"/>
              </a:rPr>
              <a:t>2</a:t>
            </a:r>
            <a:endParaRPr sz="975" baseline="94017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77510" y="2298411"/>
            <a:ext cx="365125" cy="266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i="1" spc="20" dirty="0">
                <a:latin typeface="Times New Roman"/>
                <a:cs typeface="Times New Roman"/>
              </a:rPr>
              <a:t>F</a:t>
            </a:r>
            <a:r>
              <a:rPr sz="1550" i="1" spc="35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41203" y="5448525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535" y="0"/>
                </a:lnTo>
              </a:path>
            </a:pathLst>
          </a:custGeom>
          <a:ln w="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19441" y="5439864"/>
            <a:ext cx="10477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15" dirty="0">
                <a:latin typeface="Times New Roman"/>
                <a:cs typeface="Times New Roman"/>
              </a:rPr>
              <a:t>r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642154" y="5161581"/>
            <a:ext cx="3302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20" dirty="0">
                <a:latin typeface="Times New Roman"/>
                <a:cs typeface="Times New Roman"/>
              </a:rPr>
              <a:t>m</a:t>
            </a:r>
            <a:r>
              <a:rPr sz="1550" i="1" spc="95" dirty="0">
                <a:latin typeface="Times New Roman"/>
                <a:cs typeface="Times New Roman"/>
              </a:rPr>
              <a:t>v</a:t>
            </a:r>
            <a:r>
              <a:rPr sz="1350" spc="22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2386" y="5285488"/>
            <a:ext cx="40068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10" dirty="0">
                <a:latin typeface="Times New Roman"/>
                <a:cs typeface="Times New Roman"/>
              </a:rPr>
              <a:t>Fc</a:t>
            </a:r>
            <a:r>
              <a:rPr sz="1550" i="1" spc="-5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7180" y="5799810"/>
            <a:ext cx="4910455" cy="313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22555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mass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electron in </a:t>
            </a:r>
            <a:r>
              <a:rPr sz="1400" spc="-10" dirty="0">
                <a:latin typeface="Times New Roman"/>
                <a:cs typeface="Times New Roman"/>
              </a:rPr>
              <a:t>kilograms </a:t>
            </a:r>
            <a:r>
              <a:rPr sz="1400" spc="-5" dirty="0">
                <a:latin typeface="Times New Roman"/>
                <a:cs typeface="Times New Roman"/>
              </a:rPr>
              <a:t>(electronic  mass=9.109×10</a:t>
            </a:r>
            <a:r>
              <a:rPr sz="1350" spc="-7" baseline="30864" dirty="0">
                <a:latin typeface="Times New Roman"/>
                <a:cs typeface="Times New Roman"/>
              </a:rPr>
              <a:t>-31</a:t>
            </a:r>
            <a:r>
              <a:rPr sz="1400" spc="-5" dirty="0">
                <a:latin typeface="Times New Roman"/>
                <a:cs typeface="Times New Roman"/>
              </a:rPr>
              <a:t>kg, </a:t>
            </a:r>
            <a:r>
              <a:rPr sz="1400" i="1" dirty="0">
                <a:latin typeface="Times New Roman"/>
                <a:cs typeface="Times New Roman"/>
              </a:rPr>
              <a:t>v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velocity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electron in meter per  second.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900"/>
              </a:lnSpc>
              <a:spcBef>
                <a:spcPts val="370"/>
              </a:spcBef>
            </a:pPr>
            <a:r>
              <a:rPr sz="1400" spc="-5" dirty="0">
                <a:latin typeface="Times New Roman"/>
                <a:cs typeface="Times New Roman"/>
              </a:rPr>
              <a:t>The electron is held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circular orbit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electrostatic attraction. The 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coulomb </a:t>
            </a:r>
            <a:r>
              <a:rPr sz="1400" dirty="0">
                <a:latin typeface="Times New Roman"/>
                <a:cs typeface="Times New Roman"/>
                <a:hlinkClick r:id="rId3"/>
              </a:rPr>
              <a:t>force </a:t>
            </a:r>
            <a:r>
              <a:rPr sz="1400" spc="-5" dirty="0">
                <a:latin typeface="Times New Roman"/>
                <a:cs typeface="Times New Roman"/>
              </a:rPr>
              <a:t>of the attraction </a:t>
            </a:r>
            <a:r>
              <a:rPr sz="1400" spc="-10" dirty="0">
                <a:latin typeface="Times New Roman"/>
                <a:cs typeface="Times New Roman"/>
              </a:rPr>
              <a:t>equal </a:t>
            </a:r>
            <a:r>
              <a:rPr sz="1400" spc="-5" dirty="0">
                <a:latin typeface="Times New Roman"/>
                <a:cs typeface="Times New Roman"/>
              </a:rPr>
              <a:t>to the centripetal force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orbiting</a:t>
            </a:r>
            <a:r>
              <a:rPr sz="1400" dirty="0">
                <a:latin typeface="Times New Roman"/>
                <a:cs typeface="Times New Roman"/>
                <a:hlinkClick r:id="rId3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b="1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R="623570" algn="ctr">
              <a:lnSpc>
                <a:spcPct val="100000"/>
              </a:lnSpc>
              <a:spcBef>
                <a:spcPts val="1225"/>
              </a:spcBef>
            </a:pPr>
            <a:r>
              <a:rPr sz="1550" i="1" spc="-50" dirty="0">
                <a:latin typeface="Times New Roman"/>
                <a:cs typeface="Times New Roman"/>
              </a:rPr>
              <a:t>F</a:t>
            </a:r>
            <a:r>
              <a:rPr sz="1350" i="1" spc="-75" baseline="-24691" dirty="0">
                <a:latin typeface="Times New Roman"/>
                <a:cs typeface="Times New Roman"/>
              </a:rPr>
              <a:t>e   </a:t>
            </a:r>
            <a:r>
              <a:rPr sz="1550" spc="20" dirty="0">
                <a:latin typeface="Symbol"/>
                <a:cs typeface="Symbol"/>
              </a:rPr>
              <a:t></a:t>
            </a:r>
            <a:r>
              <a:rPr sz="1550" spc="55" dirty="0">
                <a:latin typeface="Times New Roman"/>
                <a:cs typeface="Times New Roman"/>
              </a:rPr>
              <a:t> </a:t>
            </a:r>
            <a:r>
              <a:rPr sz="1550" i="1" spc="-50" dirty="0">
                <a:latin typeface="Times New Roman"/>
                <a:cs typeface="Times New Roman"/>
              </a:rPr>
              <a:t>F</a:t>
            </a:r>
            <a:r>
              <a:rPr sz="1350" i="1" spc="-75" baseline="-24691" dirty="0">
                <a:latin typeface="Times New Roman"/>
                <a:cs typeface="Times New Roman"/>
              </a:rPr>
              <a:t>c</a:t>
            </a:r>
            <a:endParaRPr sz="1350" baseline="-24691">
              <a:latin typeface="Times New Roman"/>
              <a:cs typeface="Times New Roman"/>
            </a:endParaRPr>
          </a:p>
          <a:p>
            <a:pPr marL="116205">
              <a:lnSpc>
                <a:spcPct val="100000"/>
              </a:lnSpc>
              <a:spcBef>
                <a:spcPts val="815"/>
              </a:spcBef>
            </a:pPr>
            <a:r>
              <a:rPr sz="1400" spc="-5" dirty="0">
                <a:latin typeface="Times New Roman"/>
                <a:cs typeface="Times New Roman"/>
              </a:rPr>
              <a:t>For hydrogen atom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Times New Roman"/>
              <a:cs typeface="Times New Roman"/>
            </a:endParaRPr>
          </a:p>
          <a:p>
            <a:pPr marR="389890" algn="ctr">
              <a:lnSpc>
                <a:spcPct val="100000"/>
              </a:lnSpc>
            </a:pPr>
            <a:r>
              <a:rPr sz="1600" i="1" spc="-55" dirty="0">
                <a:latin typeface="Times New Roman"/>
                <a:cs typeface="Times New Roman"/>
              </a:rPr>
              <a:t>e</a:t>
            </a:r>
            <a:r>
              <a:rPr sz="1350" spc="-82" baseline="-24691" dirty="0">
                <a:latin typeface="Times New Roman"/>
                <a:cs typeface="Times New Roman"/>
              </a:rPr>
              <a:t>1   </a:t>
            </a:r>
            <a:r>
              <a:rPr sz="1600" spc="40" dirty="0">
                <a:latin typeface="Symbol"/>
                <a:cs typeface="Symbol"/>
              </a:rPr>
              <a:t>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e</a:t>
            </a:r>
            <a:r>
              <a:rPr sz="1350" baseline="-24691" dirty="0">
                <a:latin typeface="Times New Roman"/>
                <a:cs typeface="Times New Roman"/>
              </a:rPr>
              <a:t>2  </a:t>
            </a:r>
            <a:r>
              <a:rPr sz="1600" spc="40" dirty="0">
                <a:latin typeface="Symbol"/>
                <a:cs typeface="Symbol"/>
              </a:rPr>
              <a:t></a:t>
            </a:r>
            <a:r>
              <a:rPr sz="1600" spc="-270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2849625"/>
            <a:ext cx="33045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kinetic energy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k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by the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formula: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45304" y="351599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1172" y="4453254"/>
            <a:ext cx="2246630" cy="443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0">
              <a:lnSpc>
                <a:spcPts val="1645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energy of an </a:t>
            </a:r>
            <a:r>
              <a:rPr sz="1400" spc="-5" dirty="0">
                <a:latin typeface="Times New Roman"/>
                <a:cs typeface="Times New Roman"/>
              </a:rPr>
              <a:t>electron in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35950" y="7801960"/>
            <a:ext cx="551180" cy="0"/>
          </a:xfrm>
          <a:custGeom>
            <a:avLst/>
            <a:gdLst/>
            <a:ahLst/>
            <a:cxnLst/>
            <a:rect l="l" t="t" r="r" b="b"/>
            <a:pathLst>
              <a:path w="551180">
                <a:moveTo>
                  <a:pt x="0" y="0"/>
                </a:moveTo>
                <a:lnTo>
                  <a:pt x="550790" y="0"/>
                </a:lnTo>
              </a:path>
            </a:pathLst>
          </a:custGeom>
          <a:ln w="9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4564" y="7801960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731" y="0"/>
                </a:lnTo>
              </a:path>
            </a:pathLst>
          </a:custGeom>
          <a:ln w="9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28907" y="7801960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882" y="0"/>
                </a:lnTo>
              </a:path>
            </a:pathLst>
          </a:custGeom>
          <a:ln w="9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92008" y="7801960"/>
            <a:ext cx="454025" cy="0"/>
          </a:xfrm>
          <a:custGeom>
            <a:avLst/>
            <a:gdLst/>
            <a:ahLst/>
            <a:cxnLst/>
            <a:rect l="l" t="t" r="r" b="b"/>
            <a:pathLst>
              <a:path w="454025">
                <a:moveTo>
                  <a:pt x="0" y="0"/>
                </a:moveTo>
                <a:lnTo>
                  <a:pt x="453646" y="0"/>
                </a:lnTo>
              </a:path>
            </a:pathLst>
          </a:custGeom>
          <a:ln w="9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172455" y="7947909"/>
            <a:ext cx="7937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i="1" spc="-80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09505" y="7947909"/>
            <a:ext cx="7937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i="1" spc="-80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75011" y="7947909"/>
            <a:ext cx="7937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i="1" spc="-80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16427" y="7955607"/>
            <a:ext cx="7937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i="1" spc="-80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91504" y="7789147"/>
            <a:ext cx="450850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195" dirty="0">
                <a:latin typeface="Times New Roman"/>
                <a:cs typeface="Times New Roman"/>
              </a:rPr>
              <a:t>4</a:t>
            </a:r>
            <a:r>
              <a:rPr sz="1850" i="1" spc="-195" dirty="0">
                <a:latin typeface="Symbol"/>
                <a:cs typeface="Symbol"/>
              </a:rPr>
              <a:t></a:t>
            </a:r>
            <a:r>
              <a:rPr sz="1850" i="1" spc="-160" dirty="0">
                <a:latin typeface="Times New Roman"/>
                <a:cs typeface="Times New Roman"/>
              </a:rPr>
              <a:t> </a:t>
            </a:r>
            <a:r>
              <a:rPr sz="1750" i="1" spc="-114" dirty="0">
                <a:latin typeface="Times New Roman"/>
                <a:cs typeface="Times New Roman"/>
              </a:rPr>
              <a:t>r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94060" y="7789147"/>
            <a:ext cx="50355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8465" algn="l"/>
              </a:tabLst>
            </a:pPr>
            <a:r>
              <a:rPr sz="1750" spc="-235" dirty="0">
                <a:latin typeface="Times New Roman"/>
                <a:cs typeface="Times New Roman"/>
              </a:rPr>
              <a:t>4</a:t>
            </a:r>
            <a:r>
              <a:rPr sz="1850" i="1" spc="-170" dirty="0">
                <a:latin typeface="Symbol"/>
                <a:cs typeface="Symbol"/>
              </a:rPr>
              <a:t></a:t>
            </a:r>
            <a:r>
              <a:rPr sz="1850" i="1" spc="-175" dirty="0">
                <a:latin typeface="Symbol"/>
                <a:cs typeface="Symbol"/>
              </a:rPr>
              <a:t>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2625" i="1" spc="-172" baseline="44444" dirty="0">
                <a:latin typeface="Times New Roman"/>
                <a:cs typeface="Times New Roman"/>
              </a:rPr>
              <a:t>r</a:t>
            </a:r>
            <a:endParaRPr sz="2625" baseline="44444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35476" y="7796845"/>
            <a:ext cx="45021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195" dirty="0">
                <a:latin typeface="Times New Roman"/>
                <a:cs typeface="Times New Roman"/>
              </a:rPr>
              <a:t>4</a:t>
            </a:r>
            <a:r>
              <a:rPr sz="1850" i="1" spc="-195" dirty="0">
                <a:latin typeface="Symbol"/>
                <a:cs typeface="Symbol"/>
              </a:rPr>
              <a:t></a:t>
            </a:r>
            <a:r>
              <a:rPr sz="1850" i="1" spc="-165" dirty="0">
                <a:latin typeface="Times New Roman"/>
                <a:cs typeface="Times New Roman"/>
              </a:rPr>
              <a:t> </a:t>
            </a:r>
            <a:r>
              <a:rPr sz="1750" i="1" spc="-114" dirty="0">
                <a:latin typeface="Times New Roman"/>
                <a:cs typeface="Times New Roman"/>
              </a:rPr>
              <a:t>r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18278" y="7375378"/>
            <a:ext cx="177165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25" i="1" spc="-22" baseline="-25396" dirty="0">
                <a:latin typeface="Times New Roman"/>
                <a:cs typeface="Times New Roman"/>
              </a:rPr>
              <a:t>e</a:t>
            </a:r>
            <a:r>
              <a:rPr sz="1000" spc="-80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5810" y="7798032"/>
            <a:ext cx="7937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spc="-80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10415" y="7375378"/>
            <a:ext cx="2386330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087120" algn="l"/>
                <a:tab pos="2221865" algn="l"/>
              </a:tabLst>
            </a:pPr>
            <a:r>
              <a:rPr sz="2625" i="1" spc="-22" baseline="-25396" dirty="0">
                <a:latin typeface="Times New Roman"/>
                <a:cs typeface="Times New Roman"/>
              </a:rPr>
              <a:t>e</a:t>
            </a:r>
            <a:r>
              <a:rPr sz="1000" spc="-80" dirty="0">
                <a:latin typeface="Times New Roman"/>
                <a:cs typeface="Times New Roman"/>
              </a:rPr>
              <a:t>2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2625" i="1" spc="-22" baseline="-25396" dirty="0">
                <a:latin typeface="Times New Roman"/>
                <a:cs typeface="Times New Roman"/>
              </a:rPr>
              <a:t>e</a:t>
            </a:r>
            <a:r>
              <a:rPr sz="1000" spc="-80" dirty="0">
                <a:latin typeface="Times New Roman"/>
                <a:cs typeface="Times New Roman"/>
              </a:rPr>
              <a:t>2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2625" i="1" spc="-22" baseline="-25396" dirty="0">
                <a:latin typeface="Times New Roman"/>
                <a:cs typeface="Times New Roman"/>
              </a:rPr>
              <a:t>e</a:t>
            </a:r>
            <a:r>
              <a:rPr sz="1000" spc="-80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07993" y="7619434"/>
            <a:ext cx="267970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spc="-165" dirty="0">
                <a:latin typeface="Symbol"/>
                <a:cs typeface="Symbol"/>
              </a:rPr>
              <a:t></a:t>
            </a:r>
            <a:r>
              <a:rPr sz="1750" spc="-204" dirty="0">
                <a:latin typeface="Times New Roman"/>
                <a:cs typeface="Times New Roman"/>
              </a:rPr>
              <a:t> </a:t>
            </a:r>
            <a:r>
              <a:rPr sz="1750" spc="-165" dirty="0">
                <a:latin typeface="Symbol"/>
                <a:cs typeface="Symbol"/>
              </a:rPr>
              <a:t>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33050" y="7619434"/>
            <a:ext cx="999490" cy="47688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700"/>
              </a:lnSpc>
              <a:spcBef>
                <a:spcPts val="130"/>
              </a:spcBef>
              <a:tabLst>
                <a:tab pos="913765" algn="l"/>
              </a:tabLst>
            </a:pPr>
            <a:r>
              <a:rPr sz="1750" i="1" spc="-114" dirty="0">
                <a:latin typeface="Times New Roman"/>
                <a:cs typeface="Times New Roman"/>
              </a:rPr>
              <a:t>dr</a:t>
            </a:r>
            <a:r>
              <a:rPr sz="1750" i="1" spc="-105" dirty="0">
                <a:latin typeface="Times New Roman"/>
                <a:cs typeface="Times New Roman"/>
              </a:rPr>
              <a:t> </a:t>
            </a:r>
            <a:r>
              <a:rPr sz="1750" spc="-165" dirty="0">
                <a:latin typeface="Symbol"/>
                <a:cs typeface="Symbol"/>
              </a:rPr>
              <a:t></a:t>
            </a:r>
            <a:r>
              <a:rPr sz="1750" spc="-130" dirty="0">
                <a:latin typeface="Times New Roman"/>
                <a:cs typeface="Times New Roman"/>
              </a:rPr>
              <a:t> </a:t>
            </a:r>
            <a:r>
              <a:rPr sz="1750" spc="-165" dirty="0">
                <a:latin typeface="Symbol"/>
                <a:cs typeface="Symbol"/>
              </a:rPr>
              <a:t>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i="1" spc="-114" dirty="0">
                <a:latin typeface="Times New Roman"/>
                <a:cs typeface="Times New Roman"/>
              </a:rPr>
              <a:t>r</a:t>
            </a:r>
            <a:endParaRPr sz="1750">
              <a:latin typeface="Times New Roman"/>
              <a:cs typeface="Times New Roman"/>
            </a:endParaRPr>
          </a:p>
          <a:p>
            <a:pPr marL="508000">
              <a:lnSpc>
                <a:spcPts val="1820"/>
              </a:lnSpc>
            </a:pPr>
            <a:r>
              <a:rPr sz="1750" spc="-175" dirty="0">
                <a:latin typeface="Times New Roman"/>
                <a:cs typeface="Times New Roman"/>
              </a:rPr>
              <a:t>4</a:t>
            </a:r>
            <a:r>
              <a:rPr sz="1850" i="1" spc="-175" dirty="0">
                <a:latin typeface="Symbol"/>
                <a:cs typeface="Symbol"/>
              </a:rPr>
              <a:t>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09272" y="7619434"/>
            <a:ext cx="338455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i="1" spc="-114" dirty="0">
                <a:latin typeface="Times New Roman"/>
                <a:cs typeface="Times New Roman"/>
              </a:rPr>
              <a:t>dr</a:t>
            </a:r>
            <a:r>
              <a:rPr sz="1750" i="1" spc="-180" dirty="0">
                <a:latin typeface="Times New Roman"/>
                <a:cs typeface="Times New Roman"/>
              </a:rPr>
              <a:t> </a:t>
            </a:r>
            <a:r>
              <a:rPr sz="1750" spc="-165" dirty="0">
                <a:latin typeface="Symbol"/>
                <a:cs typeface="Symbol"/>
              </a:rPr>
              <a:t>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99437" y="7770419"/>
            <a:ext cx="102870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spc="-110" dirty="0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31736" y="7434070"/>
            <a:ext cx="364490" cy="398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30" dirty="0">
                <a:latin typeface="Symbol"/>
                <a:cs typeface="Symbol"/>
              </a:rPr>
              <a:t></a:t>
            </a:r>
            <a:r>
              <a:rPr sz="1000" spc="-80" dirty="0">
                <a:latin typeface="Times New Roman"/>
                <a:cs typeface="Times New Roman"/>
              </a:rPr>
              <a:t>1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3675" spc="-240" baseline="-18140" dirty="0">
                <a:latin typeface="Symbol"/>
                <a:cs typeface="Symbol"/>
              </a:rPr>
              <a:t></a:t>
            </a:r>
            <a:r>
              <a:rPr sz="1000" i="1" spc="-60" dirty="0"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97392" y="7612852"/>
            <a:ext cx="145415" cy="1841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spc="-40" dirty="0">
                <a:latin typeface="Symbol"/>
                <a:cs typeface="Symbol"/>
              </a:rPr>
              <a:t></a:t>
            </a:r>
            <a:r>
              <a:rPr sz="1000" spc="-80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2343" y="7454824"/>
            <a:ext cx="103505" cy="68834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7940">
              <a:lnSpc>
                <a:spcPts val="1115"/>
              </a:lnSpc>
              <a:spcBef>
                <a:spcPts val="140"/>
              </a:spcBef>
            </a:pPr>
            <a:r>
              <a:rPr sz="1000" i="1" spc="-60" dirty="0"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  <a:p>
            <a:pPr marL="14604">
              <a:lnSpc>
                <a:spcPts val="2975"/>
              </a:lnSpc>
            </a:pPr>
            <a:r>
              <a:rPr sz="2650" spc="-130" dirty="0">
                <a:latin typeface="Symbol"/>
                <a:cs typeface="Symbol"/>
              </a:rPr>
              <a:t></a:t>
            </a:r>
            <a:endParaRPr sz="2650">
              <a:latin typeface="Symbol"/>
              <a:cs typeface="Symbol"/>
            </a:endParaRPr>
          </a:p>
          <a:p>
            <a:pPr marL="12700">
              <a:lnSpc>
                <a:spcPts val="1080"/>
              </a:lnSpc>
            </a:pPr>
            <a:r>
              <a:rPr sz="1000" spc="-110" dirty="0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62777" y="7454824"/>
            <a:ext cx="1144905" cy="68834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429895">
              <a:lnSpc>
                <a:spcPts val="795"/>
              </a:lnSpc>
              <a:spcBef>
                <a:spcPts val="140"/>
              </a:spcBef>
              <a:tabLst>
                <a:tab pos="1068705" algn="l"/>
              </a:tabLst>
            </a:pPr>
            <a:r>
              <a:rPr sz="1000" i="1" spc="-60" dirty="0">
                <a:latin typeface="Times New Roman"/>
                <a:cs typeface="Times New Roman"/>
              </a:rPr>
              <a:t>r	r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2775"/>
              </a:lnSpc>
            </a:pPr>
            <a:r>
              <a:rPr sz="1750" i="1" spc="-95" dirty="0">
                <a:latin typeface="Times New Roman"/>
                <a:cs typeface="Times New Roman"/>
              </a:rPr>
              <a:t>E</a:t>
            </a:r>
            <a:r>
              <a:rPr sz="1500" i="1" spc="-142" baseline="-25000" dirty="0">
                <a:latin typeface="Times New Roman"/>
                <a:cs typeface="Times New Roman"/>
              </a:rPr>
              <a:t>P   </a:t>
            </a:r>
            <a:r>
              <a:rPr sz="1750" spc="-165" dirty="0">
                <a:latin typeface="Symbol"/>
                <a:cs typeface="Symbol"/>
              </a:rPr>
              <a:t></a:t>
            </a:r>
            <a:r>
              <a:rPr sz="1750" spc="-165" dirty="0">
                <a:latin typeface="Times New Roman"/>
                <a:cs typeface="Times New Roman"/>
              </a:rPr>
              <a:t> </a:t>
            </a:r>
            <a:r>
              <a:rPr sz="3975" spc="-195" baseline="-13626" dirty="0">
                <a:latin typeface="Symbol"/>
                <a:cs typeface="Symbol"/>
              </a:rPr>
              <a:t></a:t>
            </a:r>
            <a:r>
              <a:rPr sz="3975" spc="-195" baseline="-13626" dirty="0">
                <a:latin typeface="Times New Roman"/>
                <a:cs typeface="Times New Roman"/>
              </a:rPr>
              <a:t> </a:t>
            </a:r>
            <a:r>
              <a:rPr sz="1750" i="1" spc="-155" dirty="0">
                <a:latin typeface="Times New Roman"/>
                <a:cs typeface="Times New Roman"/>
              </a:rPr>
              <a:t>F</a:t>
            </a:r>
            <a:r>
              <a:rPr sz="1500" i="1" spc="-232" baseline="-25000" dirty="0">
                <a:latin typeface="Times New Roman"/>
                <a:cs typeface="Times New Roman"/>
              </a:rPr>
              <a:t>e </a:t>
            </a:r>
            <a:r>
              <a:rPr sz="1750" i="1" spc="-114" dirty="0">
                <a:latin typeface="Times New Roman"/>
                <a:cs typeface="Times New Roman"/>
              </a:rPr>
              <a:t>dr </a:t>
            </a:r>
            <a:r>
              <a:rPr sz="1750" spc="-165" dirty="0">
                <a:latin typeface="Symbol"/>
                <a:cs typeface="Symbol"/>
              </a:rPr>
              <a:t></a:t>
            </a:r>
            <a:r>
              <a:rPr sz="1750" spc="-235" dirty="0">
                <a:latin typeface="Times New Roman"/>
                <a:cs typeface="Times New Roman"/>
              </a:rPr>
              <a:t> </a:t>
            </a:r>
            <a:r>
              <a:rPr sz="3975" spc="-195" baseline="-13626" dirty="0">
                <a:latin typeface="Symbol"/>
                <a:cs typeface="Symbol"/>
              </a:rPr>
              <a:t></a:t>
            </a:r>
            <a:endParaRPr sz="3975" baseline="-13626">
              <a:latin typeface="Symbol"/>
              <a:cs typeface="Symbol"/>
            </a:endParaRPr>
          </a:p>
          <a:p>
            <a:pPr marL="414655">
              <a:lnSpc>
                <a:spcPct val="100000"/>
              </a:lnSpc>
              <a:spcBef>
                <a:spcPts val="395"/>
              </a:spcBef>
              <a:tabLst>
                <a:tab pos="1053465" algn="l"/>
              </a:tabLst>
            </a:pPr>
            <a:r>
              <a:rPr sz="1000" spc="-110" dirty="0">
                <a:latin typeface="Symbol"/>
                <a:cs typeface="Symbol"/>
              </a:rPr>
              <a:t></a:t>
            </a:r>
            <a:r>
              <a:rPr sz="1000" spc="-110" dirty="0">
                <a:latin typeface="Times New Roman"/>
                <a:cs typeface="Times New Roman"/>
              </a:rPr>
              <a:t>	</a:t>
            </a:r>
            <a:r>
              <a:rPr sz="1000" spc="-110" dirty="0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04" y="8524493"/>
            <a:ext cx="23742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total energy </a:t>
            </a:r>
            <a:r>
              <a:rPr sz="1400" dirty="0">
                <a:latin typeface="Times New Roman"/>
                <a:cs typeface="Times New Roman"/>
              </a:rPr>
              <a:t>of an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25374" y="1460265"/>
            <a:ext cx="572770" cy="0"/>
          </a:xfrm>
          <a:custGeom>
            <a:avLst/>
            <a:gdLst/>
            <a:ahLst/>
            <a:cxnLst/>
            <a:rect l="l" t="t" r="r" b="b"/>
            <a:pathLst>
              <a:path w="572770">
                <a:moveTo>
                  <a:pt x="0" y="0"/>
                </a:moveTo>
                <a:lnTo>
                  <a:pt x="572718" y="0"/>
                </a:lnTo>
              </a:path>
            </a:pathLst>
          </a:custGeom>
          <a:ln w="84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18362" y="1460265"/>
            <a:ext cx="347980" cy="0"/>
          </a:xfrm>
          <a:custGeom>
            <a:avLst/>
            <a:gdLst/>
            <a:ahLst/>
            <a:cxnLst/>
            <a:rect l="l" t="t" r="r" b="b"/>
            <a:pathLst>
              <a:path w="347979">
                <a:moveTo>
                  <a:pt x="0" y="0"/>
                </a:moveTo>
                <a:lnTo>
                  <a:pt x="347908" y="0"/>
                </a:lnTo>
              </a:path>
            </a:pathLst>
          </a:custGeom>
          <a:ln w="84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936596" y="1451545"/>
            <a:ext cx="1066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15" dirty="0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30935" y="1587215"/>
            <a:ext cx="863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i="1" spc="25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98098" y="1445309"/>
            <a:ext cx="863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11943" y="1077537"/>
            <a:ext cx="1847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82" baseline="-24305" dirty="0">
                <a:latin typeface="Times New Roman"/>
                <a:cs typeface="Times New Roman"/>
              </a:rPr>
              <a:t>e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41794" y="1162297"/>
            <a:ext cx="511175" cy="2762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 algn="r">
              <a:lnSpc>
                <a:spcPts val="550"/>
              </a:lnSpc>
              <a:spcBef>
                <a:spcPts val="135"/>
              </a:spcBef>
            </a:pP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sz="2400" spc="30" baseline="-34722" dirty="0">
                <a:latin typeface="Symbol"/>
                <a:cs typeface="Symbol"/>
              </a:rPr>
              <a:t></a:t>
            </a:r>
            <a:r>
              <a:rPr sz="2400" spc="82" baseline="-34722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mv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26672" y="1439989"/>
            <a:ext cx="480059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30" dirty="0">
                <a:latin typeface="Times New Roman"/>
                <a:cs typeface="Times New Roman"/>
              </a:rPr>
              <a:t>4</a:t>
            </a:r>
            <a:r>
              <a:rPr sz="1700" i="1" spc="-30" dirty="0">
                <a:latin typeface="Symbol"/>
                <a:cs typeface="Symbol"/>
              </a:rPr>
              <a:t></a:t>
            </a:r>
            <a:r>
              <a:rPr sz="1700" i="1" spc="35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14408" y="2351601"/>
            <a:ext cx="717550" cy="0"/>
          </a:xfrm>
          <a:custGeom>
            <a:avLst/>
            <a:gdLst/>
            <a:ahLst/>
            <a:cxnLst/>
            <a:rect l="l" t="t" r="r" b="b"/>
            <a:pathLst>
              <a:path w="717550">
                <a:moveTo>
                  <a:pt x="0" y="0"/>
                </a:moveTo>
                <a:lnTo>
                  <a:pt x="717399" y="0"/>
                </a:lnTo>
              </a:path>
            </a:pathLst>
          </a:custGeom>
          <a:ln w="8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875912" y="2551903"/>
            <a:ext cx="68580" cy="1263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i="1" spc="10" dirty="0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514945" y="2329376"/>
            <a:ext cx="706755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-85" dirty="0">
                <a:latin typeface="Times New Roman"/>
                <a:cs typeface="Times New Roman"/>
              </a:rPr>
              <a:t>4</a:t>
            </a:r>
            <a:r>
              <a:rPr sz="1950" i="1" spc="-85" dirty="0">
                <a:latin typeface="Symbol"/>
                <a:cs typeface="Symbol"/>
              </a:rPr>
              <a:t></a:t>
            </a:r>
            <a:r>
              <a:rPr sz="1950" i="1" spc="145" dirty="0">
                <a:latin typeface="Times New Roman"/>
                <a:cs typeface="Times New Roman"/>
              </a:rPr>
              <a:t> </a:t>
            </a:r>
            <a:r>
              <a:rPr sz="1850" i="1" spc="-10" dirty="0">
                <a:latin typeface="Times New Roman"/>
                <a:cs typeface="Times New Roman"/>
              </a:rPr>
              <a:t>mr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57656" y="1913284"/>
            <a:ext cx="205104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75" i="1" spc="172" baseline="-24024" dirty="0">
                <a:latin typeface="Times New Roman"/>
                <a:cs typeface="Times New Roman"/>
              </a:rPr>
              <a:t>e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47285" y="2162591"/>
            <a:ext cx="421640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i="1" spc="140" dirty="0">
                <a:latin typeface="Times New Roman"/>
                <a:cs typeface="Times New Roman"/>
              </a:rPr>
              <a:t>v</a:t>
            </a:r>
            <a:r>
              <a:rPr sz="1350" spc="30" baseline="52469" dirty="0">
                <a:latin typeface="Times New Roman"/>
                <a:cs typeface="Times New Roman"/>
              </a:rPr>
              <a:t>2</a:t>
            </a:r>
            <a:r>
              <a:rPr sz="1350" baseline="52469" dirty="0">
                <a:latin typeface="Times New Roman"/>
                <a:cs typeface="Times New Roman"/>
              </a:rPr>
              <a:t>  </a:t>
            </a:r>
            <a:r>
              <a:rPr sz="1350" spc="-44" baseline="52469" dirty="0">
                <a:latin typeface="Times New Roman"/>
                <a:cs typeface="Times New Roman"/>
              </a:rPr>
              <a:t> </a:t>
            </a:r>
            <a:r>
              <a:rPr sz="1850" spc="15" dirty="0">
                <a:latin typeface="Symbol"/>
                <a:cs typeface="Symbol"/>
              </a:rPr>
              <a:t>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599469" y="3745762"/>
            <a:ext cx="397510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6987" y="0"/>
                </a:lnTo>
              </a:path>
            </a:pathLst>
          </a:custGeom>
          <a:ln w="80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729430" y="3740584"/>
            <a:ext cx="147955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spc="35" dirty="0">
                <a:latin typeface="Times New Roman"/>
                <a:cs typeface="Times New Roman"/>
              </a:rPr>
              <a:t>2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599587" y="3405008"/>
            <a:ext cx="37719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i="1" spc="-10" dirty="0">
                <a:latin typeface="Times New Roman"/>
                <a:cs typeface="Times New Roman"/>
              </a:rPr>
              <a:t>m</a:t>
            </a:r>
            <a:r>
              <a:rPr sz="1850" i="1" spc="125" dirty="0">
                <a:latin typeface="Times New Roman"/>
                <a:cs typeface="Times New Roman"/>
              </a:rPr>
              <a:t>v</a:t>
            </a:r>
            <a:r>
              <a:rPr sz="1350" spc="44" baseline="52469" dirty="0">
                <a:latin typeface="Times New Roman"/>
                <a:cs typeface="Times New Roman"/>
              </a:rPr>
              <a:t>2</a:t>
            </a:r>
            <a:endParaRPr sz="1350" baseline="52469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13284" y="3554778"/>
            <a:ext cx="44958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i="1" spc="40" dirty="0">
                <a:latin typeface="Times New Roman"/>
                <a:cs typeface="Times New Roman"/>
              </a:rPr>
              <a:t>E</a:t>
            </a:r>
            <a:r>
              <a:rPr sz="1350" i="1" spc="37" baseline="-27777" dirty="0">
                <a:latin typeface="Times New Roman"/>
                <a:cs typeface="Times New Roman"/>
              </a:rPr>
              <a:t>k</a:t>
            </a:r>
            <a:r>
              <a:rPr sz="1350" i="1" baseline="-27777" dirty="0">
                <a:latin typeface="Times New Roman"/>
                <a:cs typeface="Times New Roman"/>
              </a:rPr>
              <a:t>   </a:t>
            </a:r>
            <a:r>
              <a:rPr sz="1850" spc="40" dirty="0">
                <a:latin typeface="Symbol"/>
                <a:cs typeface="Symbol"/>
              </a:rPr>
              <a:t>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355600" y="4576006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69" y="0"/>
                </a:lnTo>
              </a:path>
            </a:pathLst>
          </a:custGeom>
          <a:ln w="8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700506" y="4742535"/>
            <a:ext cx="85725" cy="167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00" i="1" spc="20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13851" y="4137690"/>
            <a:ext cx="205104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75" i="1" spc="172" baseline="-24024" dirty="0">
                <a:latin typeface="Times New Roman"/>
                <a:cs typeface="Times New Roman"/>
              </a:rPr>
              <a:t>e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57412" y="4553756"/>
            <a:ext cx="1038860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75" i="1" spc="82" baseline="42042" dirty="0">
                <a:latin typeface="Times New Roman"/>
                <a:cs typeface="Times New Roman"/>
              </a:rPr>
              <a:t>E</a:t>
            </a:r>
            <a:r>
              <a:rPr sz="1350" i="1" spc="22" baseline="58641" dirty="0">
                <a:latin typeface="Times New Roman"/>
                <a:cs typeface="Times New Roman"/>
              </a:rPr>
              <a:t>k</a:t>
            </a:r>
            <a:r>
              <a:rPr sz="1350" i="1" baseline="58641" dirty="0">
                <a:latin typeface="Times New Roman"/>
                <a:cs typeface="Times New Roman"/>
              </a:rPr>
              <a:t>  </a:t>
            </a:r>
            <a:r>
              <a:rPr sz="1350" i="1" spc="75" baseline="58641" dirty="0">
                <a:latin typeface="Times New Roman"/>
                <a:cs typeface="Times New Roman"/>
              </a:rPr>
              <a:t> </a:t>
            </a:r>
            <a:r>
              <a:rPr sz="2775" spc="22" baseline="42042" dirty="0">
                <a:latin typeface="Symbol"/>
                <a:cs typeface="Symbol"/>
              </a:rPr>
              <a:t></a:t>
            </a:r>
            <a:r>
              <a:rPr sz="2775" spc="7" baseline="42042" dirty="0">
                <a:latin typeface="Times New Roman"/>
                <a:cs typeface="Times New Roman"/>
              </a:rPr>
              <a:t> </a:t>
            </a:r>
            <a:r>
              <a:rPr sz="1850" spc="-114" dirty="0">
                <a:latin typeface="Times New Roman"/>
                <a:cs typeface="Times New Roman"/>
              </a:rPr>
              <a:t>8</a:t>
            </a:r>
            <a:r>
              <a:rPr sz="1950" i="1" spc="-125" dirty="0">
                <a:latin typeface="Symbol"/>
                <a:cs typeface="Symbol"/>
              </a:rPr>
              <a:t></a:t>
            </a:r>
            <a:r>
              <a:rPr sz="1950" i="1" spc="-35" dirty="0">
                <a:latin typeface="Symbol"/>
                <a:cs typeface="Symbol"/>
              </a:rPr>
              <a:t></a:t>
            </a:r>
            <a:r>
              <a:rPr sz="1950" dirty="0">
                <a:latin typeface="Times New Roman"/>
                <a:cs typeface="Times New Roman"/>
              </a:rPr>
              <a:t> </a:t>
            </a:r>
            <a:r>
              <a:rPr sz="1950" spc="-160" dirty="0">
                <a:latin typeface="Times New Roman"/>
                <a:cs typeface="Times New Roman"/>
              </a:rPr>
              <a:t> </a:t>
            </a:r>
            <a:r>
              <a:rPr sz="1850" i="1" spc="10" dirty="0">
                <a:latin typeface="Times New Roman"/>
                <a:cs typeface="Times New Roman"/>
              </a:rPr>
              <a:t>r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29080" y="4965318"/>
            <a:ext cx="5240655" cy="2079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orbit is the sum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 kinetic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350" i="1" baseline="-9259" dirty="0">
                <a:latin typeface="Times New Roman"/>
                <a:cs typeface="Times New Roman"/>
              </a:rPr>
              <a:t>k</a:t>
            </a:r>
            <a:r>
              <a:rPr sz="1400" dirty="0">
                <a:latin typeface="Times New Roman"/>
                <a:cs typeface="Times New Roman"/>
              </a:rPr>
              <a:t>) and </a:t>
            </a:r>
            <a:r>
              <a:rPr sz="1400" spc="-5" dirty="0">
                <a:latin typeface="Times New Roman"/>
                <a:cs typeface="Times New Roman"/>
              </a:rPr>
              <a:t>potential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350" i="1" baseline="-9259" dirty="0">
                <a:latin typeface="Times New Roman"/>
                <a:cs typeface="Times New Roman"/>
              </a:rPr>
              <a:t>p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energies: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941830">
              <a:lnSpc>
                <a:spcPct val="100000"/>
              </a:lnSpc>
              <a:spcBef>
                <a:spcPts val="1025"/>
              </a:spcBef>
            </a:pPr>
            <a:r>
              <a:rPr sz="1800" i="1" spc="30" dirty="0">
                <a:latin typeface="Times New Roman"/>
                <a:cs typeface="Times New Roman"/>
              </a:rPr>
              <a:t>E </a:t>
            </a:r>
            <a:r>
              <a:rPr sz="1800" spc="25" dirty="0">
                <a:latin typeface="Symbol"/>
                <a:cs typeface="Symbol"/>
              </a:rPr>
              <a:t>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i="1" spc="50" dirty="0">
                <a:latin typeface="Times New Roman"/>
                <a:cs typeface="Times New Roman"/>
              </a:rPr>
              <a:t>E</a:t>
            </a:r>
            <a:r>
              <a:rPr sz="1350" i="1" spc="75" baseline="-27777" dirty="0">
                <a:latin typeface="Times New Roman"/>
                <a:cs typeface="Times New Roman"/>
              </a:rPr>
              <a:t>k </a:t>
            </a:r>
            <a:r>
              <a:rPr sz="1800" spc="25" dirty="0">
                <a:latin typeface="Symbol"/>
                <a:cs typeface="Symbol"/>
              </a:rPr>
              <a:t>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i="1" spc="105" dirty="0">
                <a:latin typeface="Times New Roman"/>
                <a:cs typeface="Times New Roman"/>
              </a:rPr>
              <a:t>E</a:t>
            </a:r>
            <a:r>
              <a:rPr sz="1350" i="1" spc="157" baseline="-27777" dirty="0">
                <a:latin typeface="Times New Roman"/>
                <a:cs typeface="Times New Roman"/>
              </a:rPr>
              <a:t>p</a:t>
            </a:r>
            <a:endParaRPr sz="1350" baseline="-27777">
              <a:latin typeface="Times New Roman"/>
              <a:cs typeface="Times New Roman"/>
            </a:endParaRPr>
          </a:p>
          <a:p>
            <a:pPr marL="12700" marR="5080" indent="456565">
              <a:lnSpc>
                <a:spcPct val="143600"/>
              </a:lnSpc>
              <a:spcBef>
                <a:spcPts val="2220"/>
              </a:spcBef>
            </a:pPr>
            <a:r>
              <a:rPr sz="1400" spc="-5" dirty="0">
                <a:latin typeface="Times New Roman"/>
                <a:cs typeface="Times New Roman"/>
              </a:rPr>
              <a:t>Let us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the potential energy </a:t>
            </a:r>
            <a:r>
              <a:rPr sz="1400" dirty="0">
                <a:latin typeface="Times New Roman"/>
                <a:cs typeface="Times New Roman"/>
              </a:rPr>
              <a:t>is zero </a:t>
            </a:r>
            <a:r>
              <a:rPr sz="1400" spc="-5" dirty="0">
                <a:latin typeface="Times New Roman"/>
                <a:cs typeface="Times New Roman"/>
              </a:rPr>
              <a:t>when the electron is 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infinite distance from </a:t>
            </a:r>
            <a:r>
              <a:rPr sz="1400" dirty="0">
                <a:latin typeface="Times New Roman"/>
                <a:cs typeface="Times New Roman"/>
              </a:rPr>
              <a:t>nucleus. </a:t>
            </a:r>
            <a:r>
              <a:rPr sz="1400" spc="-5" dirty="0">
                <a:latin typeface="Times New Roman"/>
                <a:cs typeface="Times New Roman"/>
              </a:rPr>
              <a:t>Then the work done to bringing the  electron from infinity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dirty="0">
                <a:latin typeface="Times New Roman"/>
                <a:cs typeface="Times New Roman"/>
              </a:rPr>
              <a:t>r from the </a:t>
            </a:r>
            <a:r>
              <a:rPr sz="1400" spc="-5" dirty="0">
                <a:latin typeface="Times New Roman"/>
                <a:cs typeface="Times New Roman"/>
              </a:rPr>
              <a:t>proton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25655" y="9412801"/>
            <a:ext cx="551180" cy="0"/>
          </a:xfrm>
          <a:custGeom>
            <a:avLst/>
            <a:gdLst/>
            <a:ahLst/>
            <a:cxnLst/>
            <a:rect l="l" t="t" r="r" b="b"/>
            <a:pathLst>
              <a:path w="551179">
                <a:moveTo>
                  <a:pt x="0" y="0"/>
                </a:moveTo>
                <a:lnTo>
                  <a:pt x="550568" y="0"/>
                </a:lnTo>
              </a:path>
            </a:pathLst>
          </a:custGeom>
          <a:ln w="8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613144" y="9412801"/>
            <a:ext cx="565785" cy="0"/>
          </a:xfrm>
          <a:custGeom>
            <a:avLst/>
            <a:gdLst/>
            <a:ahLst/>
            <a:cxnLst/>
            <a:rect l="l" t="t" r="r" b="b"/>
            <a:pathLst>
              <a:path w="565785">
                <a:moveTo>
                  <a:pt x="0" y="0"/>
                </a:moveTo>
                <a:lnTo>
                  <a:pt x="565518" y="0"/>
                </a:lnTo>
              </a:path>
            </a:pathLst>
          </a:custGeom>
          <a:ln w="8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92802" y="9412801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0" y="0"/>
                </a:moveTo>
                <a:lnTo>
                  <a:pt x="550500" y="0"/>
                </a:lnTo>
              </a:path>
            </a:pathLst>
          </a:custGeom>
          <a:ln w="8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4941484" y="9579330"/>
            <a:ext cx="85725" cy="167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00" i="1" spc="20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174337" y="9579330"/>
            <a:ext cx="888365" cy="167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14705" algn="l"/>
              </a:tabLst>
            </a:pPr>
            <a:r>
              <a:rPr sz="900" i="1" spc="20" dirty="0">
                <a:latin typeface="Times New Roman"/>
                <a:cs typeface="Times New Roman"/>
              </a:rPr>
              <a:t>o	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82125" y="9390488"/>
            <a:ext cx="554990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-90" dirty="0">
                <a:latin typeface="Times New Roman"/>
                <a:cs typeface="Times New Roman"/>
              </a:rPr>
              <a:t>8</a:t>
            </a:r>
            <a:r>
              <a:rPr sz="1950" i="1" spc="-90" dirty="0">
                <a:latin typeface="Symbol"/>
                <a:cs typeface="Symbol"/>
              </a:rPr>
              <a:t></a:t>
            </a:r>
            <a:r>
              <a:rPr sz="1950" i="1" spc="265" dirty="0">
                <a:latin typeface="Times New Roman"/>
                <a:cs typeface="Times New Roman"/>
              </a:rPr>
              <a:t> </a:t>
            </a:r>
            <a:r>
              <a:rPr sz="1850" i="1" spc="10" dirty="0">
                <a:latin typeface="Times New Roman"/>
                <a:cs typeface="Times New Roman"/>
              </a:rPr>
              <a:t>r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15028" y="9390488"/>
            <a:ext cx="1356995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0895" algn="l"/>
              </a:tabLst>
            </a:pPr>
            <a:r>
              <a:rPr sz="1850" spc="-90" dirty="0">
                <a:latin typeface="Times New Roman"/>
                <a:cs typeface="Times New Roman"/>
              </a:rPr>
              <a:t>8</a:t>
            </a:r>
            <a:r>
              <a:rPr sz="1950" i="1" spc="-90" dirty="0">
                <a:latin typeface="Symbol"/>
                <a:cs typeface="Symbol"/>
              </a:rPr>
              <a:t></a:t>
            </a:r>
            <a:r>
              <a:rPr sz="1950" i="1" spc="-90" dirty="0">
                <a:latin typeface="Times New Roman"/>
                <a:cs typeface="Times New Roman"/>
              </a:rPr>
              <a:t> </a:t>
            </a:r>
            <a:r>
              <a:rPr sz="1950" i="1" spc="-50" dirty="0">
                <a:latin typeface="Times New Roman"/>
                <a:cs typeface="Times New Roman"/>
              </a:rPr>
              <a:t> </a:t>
            </a:r>
            <a:r>
              <a:rPr sz="1850" i="1" spc="10" dirty="0">
                <a:latin typeface="Times New Roman"/>
                <a:cs typeface="Times New Roman"/>
              </a:rPr>
              <a:t>r	</a:t>
            </a:r>
            <a:r>
              <a:rPr sz="1850" spc="-80" dirty="0">
                <a:latin typeface="Times New Roman"/>
                <a:cs typeface="Times New Roman"/>
              </a:rPr>
              <a:t>4</a:t>
            </a:r>
            <a:r>
              <a:rPr sz="1950" i="1" spc="-80" dirty="0">
                <a:latin typeface="Symbol"/>
                <a:cs typeface="Symbol"/>
              </a:rPr>
              <a:t></a:t>
            </a:r>
            <a:r>
              <a:rPr sz="1950" i="1" spc="265" dirty="0">
                <a:latin typeface="Times New Roman"/>
                <a:cs typeface="Times New Roman"/>
              </a:rPr>
              <a:t> </a:t>
            </a:r>
            <a:r>
              <a:rPr sz="1850" i="1" spc="10" dirty="0">
                <a:latin typeface="Times New Roman"/>
                <a:cs typeface="Times New Roman"/>
              </a:rPr>
              <a:t>r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53040" y="8974484"/>
            <a:ext cx="205104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75" i="1" spc="172" baseline="-24024" dirty="0">
                <a:latin typeface="Times New Roman"/>
                <a:cs typeface="Times New Roman"/>
              </a:rPr>
              <a:t>e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985960" y="8974484"/>
            <a:ext cx="999490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07085" algn="l"/>
              </a:tabLst>
            </a:pPr>
            <a:r>
              <a:rPr sz="2775" i="1" spc="172" baseline="-24024" dirty="0">
                <a:latin typeface="Times New Roman"/>
                <a:cs typeface="Times New Roman"/>
              </a:rPr>
              <a:t>e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r>
              <a:rPr sz="900" dirty="0">
                <a:latin typeface="Times New Roman"/>
                <a:cs typeface="Times New Roman"/>
              </a:rPr>
              <a:t>	</a:t>
            </a:r>
            <a:r>
              <a:rPr sz="2775" i="1" spc="172" baseline="-24024" dirty="0">
                <a:latin typeface="Times New Roman"/>
                <a:cs typeface="Times New Roman"/>
              </a:rPr>
              <a:t>e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29845" y="9223792"/>
            <a:ext cx="342900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15" dirty="0">
                <a:latin typeface="Symbol"/>
                <a:cs typeface="Symbol"/>
              </a:rPr>
              <a:t></a:t>
            </a:r>
            <a:r>
              <a:rPr sz="1850" spc="-110" dirty="0">
                <a:latin typeface="Times New Roman"/>
                <a:cs typeface="Times New Roman"/>
              </a:rPr>
              <a:t> </a:t>
            </a:r>
            <a:r>
              <a:rPr sz="1850" spc="15" dirty="0">
                <a:latin typeface="Symbol"/>
                <a:cs typeface="Symbol"/>
              </a:rPr>
              <a:t>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419129" y="9223792"/>
            <a:ext cx="15684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15" dirty="0">
                <a:latin typeface="Symbol"/>
                <a:cs typeface="Symbol"/>
              </a:rPr>
              <a:t>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411733" y="9223792"/>
            <a:ext cx="368935" cy="307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i="1" spc="20" dirty="0">
                <a:latin typeface="Times New Roman"/>
                <a:cs typeface="Times New Roman"/>
              </a:rPr>
              <a:t>E</a:t>
            </a:r>
            <a:r>
              <a:rPr sz="1850" i="1" spc="-30" dirty="0">
                <a:latin typeface="Times New Roman"/>
                <a:cs typeface="Times New Roman"/>
              </a:rPr>
              <a:t> </a:t>
            </a:r>
            <a:r>
              <a:rPr sz="1850" spc="15" dirty="0">
                <a:latin typeface="Symbol"/>
                <a:cs typeface="Symbol"/>
              </a:rPr>
              <a:t></a:t>
            </a:r>
            <a:endParaRPr sz="18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1103731"/>
            <a:ext cx="5280660" cy="3531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spc="-10" dirty="0">
                <a:latin typeface="Times New Roman"/>
                <a:cs typeface="Times New Roman"/>
              </a:rPr>
              <a:t>gives </a:t>
            </a:r>
            <a:r>
              <a:rPr sz="1400" spc="-5" dirty="0">
                <a:latin typeface="Times New Roman"/>
                <a:cs typeface="Times New Roman"/>
              </a:rPr>
              <a:t>the desired relationship between the radius and the energy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-5" dirty="0">
                <a:latin typeface="Times New Roman"/>
                <a:cs typeface="Times New Roman"/>
              </a:rPr>
              <a:t>electron. This equation shows that the total energy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 is  always</a:t>
            </a:r>
            <a:r>
              <a:rPr sz="1400" dirty="0">
                <a:latin typeface="Times New Roman"/>
                <a:cs typeface="Times New Roman"/>
              </a:rPr>
              <a:t> negative.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0" i="1" spc="-20" dirty="0">
                <a:latin typeface="Calibri Light"/>
                <a:cs typeface="Calibri Light"/>
              </a:rPr>
              <a:t>The eV Unit of</a:t>
            </a:r>
            <a:r>
              <a:rPr sz="1600" b="0" i="1" spc="20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Energy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397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units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energy </a:t>
            </a:r>
            <a:r>
              <a:rPr sz="1400" dirty="0">
                <a:latin typeface="Times New Roman"/>
                <a:cs typeface="Times New Roman"/>
              </a:rPr>
              <a:t>called </a:t>
            </a:r>
            <a:r>
              <a:rPr sz="1400" i="1" spc="-5" dirty="0">
                <a:latin typeface="Times New Roman"/>
                <a:cs typeface="Times New Roman"/>
              </a:rPr>
              <a:t>electron volt </a:t>
            </a:r>
            <a:r>
              <a:rPr sz="1400" dirty="0">
                <a:latin typeface="Times New Roman"/>
                <a:cs typeface="Times New Roman"/>
              </a:rPr>
              <a:t>(eV) is </a:t>
            </a:r>
            <a:r>
              <a:rPr sz="1400" spc="-5" dirty="0">
                <a:latin typeface="Times New Roman"/>
                <a:cs typeface="Times New Roman"/>
              </a:rPr>
              <a:t>defined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as,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1eV=1.602×10</a:t>
            </a:r>
            <a:r>
              <a:rPr sz="1350" spc="-7" baseline="30864" dirty="0">
                <a:latin typeface="Times New Roman"/>
                <a:cs typeface="Times New Roman"/>
              </a:rPr>
              <a:t>-19</a:t>
            </a:r>
            <a:r>
              <a:rPr sz="1350" spc="187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735"/>
              </a:spcBef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3970" marR="276225" indent="353060">
              <a:lnSpc>
                <a:spcPts val="2420"/>
              </a:lnSpc>
              <a:spcBef>
                <a:spcPts val="195"/>
              </a:spcBef>
            </a:pPr>
            <a:r>
              <a:rPr sz="1400" dirty="0">
                <a:latin typeface="Times New Roman"/>
                <a:cs typeface="Times New Roman"/>
              </a:rPr>
              <a:t>Calculate the </a:t>
            </a:r>
            <a:r>
              <a:rPr sz="1400" spc="-10" dirty="0">
                <a:latin typeface="Times New Roman"/>
                <a:cs typeface="Times New Roman"/>
              </a:rPr>
              <a:t>radius </a:t>
            </a:r>
            <a:r>
              <a:rPr sz="1400" dirty="0">
                <a:latin typeface="Times New Roman"/>
                <a:cs typeface="Times New Roman"/>
              </a:rPr>
              <a:t>r of </a:t>
            </a:r>
            <a:r>
              <a:rPr sz="1400" spc="-5" dirty="0">
                <a:latin typeface="Times New Roman"/>
                <a:cs typeface="Times New Roman"/>
              </a:rPr>
              <a:t>orbit and velocity </a:t>
            </a:r>
            <a:r>
              <a:rPr sz="1400" dirty="0">
                <a:latin typeface="Times New Roman"/>
                <a:cs typeface="Times New Roman"/>
              </a:rPr>
              <a:t>of an </a:t>
            </a:r>
            <a:r>
              <a:rPr sz="1400" spc="-5" dirty="0">
                <a:latin typeface="Times New Roman"/>
                <a:cs typeface="Times New Roman"/>
              </a:rPr>
              <a:t>electrons having  total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-13.6 </a:t>
            </a:r>
            <a:r>
              <a:rPr sz="1400" dirty="0">
                <a:latin typeface="Times New Roman"/>
                <a:cs typeface="Times New Roman"/>
              </a:rPr>
              <a:t>eV in a </a:t>
            </a:r>
            <a:r>
              <a:rPr sz="1400" spc="-5" dirty="0">
                <a:latin typeface="Times New Roman"/>
                <a:cs typeface="Times New Roman"/>
              </a:rPr>
              <a:t>hydrogen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535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730"/>
              </a:spcBef>
            </a:pP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=-13.6×1.602×10</a:t>
            </a:r>
            <a:r>
              <a:rPr sz="1350" spc="-7" baseline="30864" dirty="0">
                <a:latin typeface="Times New Roman"/>
                <a:cs typeface="Times New Roman"/>
              </a:rPr>
              <a:t>-19 </a:t>
            </a:r>
            <a:r>
              <a:rPr sz="1400" spc="-5" dirty="0">
                <a:latin typeface="Times New Roman"/>
                <a:cs typeface="Times New Roman"/>
              </a:rPr>
              <a:t>=-2.1787×10</a:t>
            </a:r>
            <a:r>
              <a:rPr sz="1350" spc="-7" baseline="30864" dirty="0">
                <a:latin typeface="Times New Roman"/>
                <a:cs typeface="Times New Roman"/>
              </a:rPr>
              <a:t>-18</a:t>
            </a:r>
            <a:r>
              <a:rPr sz="1350" spc="30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84933" y="5237103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>
                <a:moveTo>
                  <a:pt x="0" y="0"/>
                </a:moveTo>
                <a:lnTo>
                  <a:pt x="570066" y="0"/>
                </a:lnTo>
              </a:path>
            </a:pathLst>
          </a:custGeom>
          <a:ln w="85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40329" y="5237103"/>
            <a:ext cx="3105150" cy="0"/>
          </a:xfrm>
          <a:custGeom>
            <a:avLst/>
            <a:gdLst/>
            <a:ahLst/>
            <a:cxnLst/>
            <a:rect l="l" t="t" r="r" b="b"/>
            <a:pathLst>
              <a:path w="3105150">
                <a:moveTo>
                  <a:pt x="0" y="0"/>
                </a:moveTo>
                <a:lnTo>
                  <a:pt x="3104783" y="0"/>
                </a:lnTo>
              </a:path>
            </a:pathLst>
          </a:custGeom>
          <a:ln w="85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04126" y="5376540"/>
            <a:ext cx="927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25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3316" y="4827613"/>
            <a:ext cx="19748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50" i="1" spc="97" baseline="-24509" dirty="0">
                <a:latin typeface="Times New Roman"/>
                <a:cs typeface="Times New Roman"/>
              </a:rPr>
              <a:t>e</a:t>
            </a:r>
            <a:r>
              <a:rPr sz="1000" spc="2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23144" y="5055545"/>
            <a:ext cx="22479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Symbol"/>
                <a:cs typeface="Symbol"/>
              </a:rPr>
              <a:t></a:t>
            </a:r>
            <a:r>
              <a:rPr sz="1000" spc="10" dirty="0">
                <a:latin typeface="Times New Roman"/>
                <a:cs typeface="Times New Roman"/>
              </a:rPr>
              <a:t>11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08734" y="5225837"/>
            <a:ext cx="22479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Symbol"/>
                <a:cs typeface="Symbol"/>
              </a:rPr>
              <a:t></a:t>
            </a:r>
            <a:r>
              <a:rPr sz="1000" spc="10" dirty="0">
                <a:latin typeface="Times New Roman"/>
                <a:cs typeface="Times New Roman"/>
              </a:rPr>
              <a:t>18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89436" y="5062169"/>
            <a:ext cx="133604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6970" algn="l"/>
              </a:tabLst>
            </a:pPr>
            <a:r>
              <a:rPr sz="1700" spc="55" dirty="0">
                <a:latin typeface="Symbol"/>
                <a:cs typeface="Symbol"/>
              </a:rPr>
              <a:t></a:t>
            </a:r>
            <a:r>
              <a:rPr sz="1700" spc="-125" dirty="0">
                <a:latin typeface="Times New Roman"/>
                <a:cs typeface="Times New Roman"/>
              </a:rPr>
              <a:t> </a:t>
            </a:r>
            <a:r>
              <a:rPr sz="1700" spc="15" dirty="0">
                <a:latin typeface="Times New Roman"/>
                <a:cs typeface="Times New Roman"/>
              </a:rPr>
              <a:t>5</a:t>
            </a:r>
            <a:r>
              <a:rPr sz="1700" spc="5" dirty="0">
                <a:latin typeface="Times New Roman"/>
                <a:cs typeface="Times New Roman"/>
              </a:rPr>
              <a:t>.</a:t>
            </a:r>
            <a:r>
              <a:rPr sz="1700" spc="80" dirty="0">
                <a:latin typeface="Times New Roman"/>
                <a:cs typeface="Times New Roman"/>
              </a:rPr>
              <a:t>2</a:t>
            </a:r>
            <a:r>
              <a:rPr sz="1700" spc="145" dirty="0">
                <a:latin typeface="Times New Roman"/>
                <a:cs typeface="Times New Roman"/>
              </a:rPr>
              <a:t>9</a:t>
            </a:r>
            <a:r>
              <a:rPr sz="1700" spc="95" dirty="0">
                <a:latin typeface="Symbol"/>
                <a:cs typeface="Symbol"/>
              </a:rPr>
              <a:t></a:t>
            </a:r>
            <a:r>
              <a:rPr sz="1700" spc="80" dirty="0">
                <a:latin typeface="Times New Roman"/>
                <a:cs typeface="Times New Roman"/>
              </a:rPr>
              <a:t>1</a:t>
            </a:r>
            <a:r>
              <a:rPr sz="1700" spc="50" dirty="0">
                <a:latin typeface="Times New Roman"/>
                <a:cs typeface="Times New Roman"/>
              </a:rPr>
              <a:t>0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1700" i="1" spc="75" dirty="0">
                <a:latin typeface="Times New Roman"/>
                <a:cs typeface="Times New Roman"/>
              </a:rPr>
              <a:t>m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37669" y="5232460"/>
            <a:ext cx="13074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55" dirty="0">
                <a:latin typeface="Symbol"/>
                <a:cs typeface="Symbol"/>
              </a:rPr>
              <a:t></a:t>
            </a:r>
            <a:r>
              <a:rPr sz="1700" spc="-254" dirty="0">
                <a:latin typeface="Times New Roman"/>
                <a:cs typeface="Times New Roman"/>
              </a:rPr>
              <a:t> </a:t>
            </a:r>
            <a:r>
              <a:rPr sz="1700" spc="60" dirty="0">
                <a:latin typeface="Symbol"/>
                <a:cs typeface="Symbol"/>
              </a:rPr>
              <a:t></a:t>
            </a:r>
            <a:r>
              <a:rPr sz="1700" spc="60" dirty="0">
                <a:latin typeface="Times New Roman"/>
                <a:cs typeface="Times New Roman"/>
              </a:rPr>
              <a:t>2.1787</a:t>
            </a:r>
            <a:r>
              <a:rPr sz="1700" spc="60" dirty="0">
                <a:latin typeface="Symbol"/>
                <a:cs typeface="Symbol"/>
              </a:rPr>
              <a:t></a:t>
            </a:r>
            <a:r>
              <a:rPr sz="1700" spc="60" dirty="0">
                <a:latin typeface="Times New Roman"/>
                <a:cs typeface="Times New Roman"/>
              </a:rPr>
              <a:t>10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30648" y="4924250"/>
            <a:ext cx="110934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30" dirty="0">
                <a:latin typeface="Times New Roman"/>
                <a:cs typeface="Times New Roman"/>
              </a:rPr>
              <a:t>(1.6</a:t>
            </a:r>
            <a:r>
              <a:rPr sz="1700" spc="30" dirty="0">
                <a:latin typeface="Symbol"/>
                <a:cs typeface="Symbol"/>
              </a:rPr>
              <a:t></a:t>
            </a:r>
            <a:r>
              <a:rPr sz="1700" spc="30" dirty="0">
                <a:latin typeface="Times New Roman"/>
                <a:cs typeface="Times New Roman"/>
              </a:rPr>
              <a:t>10</a:t>
            </a:r>
            <a:r>
              <a:rPr sz="1500" spc="44" baseline="41666" dirty="0">
                <a:latin typeface="Symbol"/>
                <a:cs typeface="Symbol"/>
              </a:rPr>
              <a:t></a:t>
            </a:r>
            <a:r>
              <a:rPr sz="1500" spc="44" baseline="41666" dirty="0">
                <a:latin typeface="Times New Roman"/>
                <a:cs typeface="Times New Roman"/>
              </a:rPr>
              <a:t>19</a:t>
            </a:r>
            <a:r>
              <a:rPr sz="1500" spc="-217" baseline="41666" dirty="0">
                <a:latin typeface="Times New Roman"/>
                <a:cs typeface="Times New Roman"/>
              </a:rPr>
              <a:t> </a:t>
            </a:r>
            <a:r>
              <a:rPr sz="1700" spc="45" dirty="0">
                <a:latin typeface="Times New Roman"/>
                <a:cs typeface="Times New Roman"/>
              </a:rPr>
              <a:t>)</a:t>
            </a:r>
            <a:r>
              <a:rPr sz="1500" spc="67" baseline="41666" dirty="0">
                <a:latin typeface="Times New Roman"/>
                <a:cs typeface="Times New Roman"/>
              </a:rPr>
              <a:t>2</a:t>
            </a:r>
            <a:endParaRPr sz="1500" baseline="41666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9359" y="5062169"/>
            <a:ext cx="3225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55" dirty="0">
                <a:latin typeface="Symbol"/>
                <a:cs typeface="Symbol"/>
              </a:rPr>
              <a:t></a:t>
            </a:r>
            <a:r>
              <a:rPr sz="1700" spc="-145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Symbol"/>
                <a:cs typeface="Symbol"/>
              </a:rPr>
              <a:t>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97257" y="5062169"/>
            <a:ext cx="4692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i="1" spc="40" dirty="0">
                <a:latin typeface="Times New Roman"/>
                <a:cs typeface="Times New Roman"/>
              </a:rPr>
              <a:t>r </a:t>
            </a:r>
            <a:r>
              <a:rPr sz="1700" spc="55" dirty="0">
                <a:latin typeface="Symbol"/>
                <a:cs typeface="Symbol"/>
              </a:rPr>
              <a:t></a:t>
            </a:r>
            <a:r>
              <a:rPr sz="1700" spc="-170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Symbol"/>
                <a:cs typeface="Symbol"/>
              </a:rPr>
              <a:t>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32614" y="5219325"/>
            <a:ext cx="1587500" cy="300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120" dirty="0">
                <a:latin typeface="Times New Roman"/>
                <a:cs typeface="Times New Roman"/>
              </a:rPr>
              <a:t>8</a:t>
            </a:r>
            <a:r>
              <a:rPr sz="1700" spc="120" dirty="0">
                <a:latin typeface="Symbol"/>
                <a:cs typeface="Symbol"/>
              </a:rPr>
              <a:t></a:t>
            </a:r>
            <a:r>
              <a:rPr sz="1800" i="1" spc="120" dirty="0">
                <a:latin typeface="Symbol"/>
                <a:cs typeface="Symbol"/>
              </a:rPr>
              <a:t>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Symbol"/>
                <a:cs typeface="Symbol"/>
              </a:rPr>
              <a:t></a:t>
            </a:r>
            <a:r>
              <a:rPr sz="1700" spc="55" dirty="0">
                <a:latin typeface="Times New Roman"/>
                <a:cs typeface="Times New Roman"/>
              </a:rPr>
              <a:t>8.85</a:t>
            </a:r>
            <a:r>
              <a:rPr sz="1700" spc="55" dirty="0">
                <a:latin typeface="Symbol"/>
                <a:cs typeface="Symbol"/>
              </a:rPr>
              <a:t></a:t>
            </a:r>
            <a:r>
              <a:rPr sz="1700" spc="55" dirty="0">
                <a:latin typeface="Times New Roman"/>
                <a:cs typeface="Times New Roman"/>
              </a:rPr>
              <a:t>10</a:t>
            </a:r>
            <a:r>
              <a:rPr sz="1500" spc="82" baseline="41666" dirty="0">
                <a:latin typeface="Symbol"/>
                <a:cs typeface="Symbol"/>
              </a:rPr>
              <a:t></a:t>
            </a:r>
            <a:r>
              <a:rPr sz="1500" spc="82" baseline="41666" dirty="0">
                <a:latin typeface="Times New Roman"/>
                <a:cs typeface="Times New Roman"/>
              </a:rPr>
              <a:t>12</a:t>
            </a:r>
            <a:endParaRPr sz="1500" baseline="41666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6758" y="5219325"/>
            <a:ext cx="574675" cy="300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5" dirty="0">
                <a:latin typeface="Times New Roman"/>
                <a:cs typeface="Times New Roman"/>
              </a:rPr>
              <a:t>8</a:t>
            </a:r>
            <a:r>
              <a:rPr sz="1800" i="1" spc="-15" dirty="0">
                <a:latin typeface="Symbol"/>
                <a:cs typeface="Symbol"/>
              </a:rPr>
              <a:t>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700" i="1" spc="65" dirty="0">
                <a:latin typeface="Times New Roman"/>
                <a:cs typeface="Times New Roman"/>
              </a:rPr>
              <a:t>E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56244" y="6158058"/>
            <a:ext cx="694055" cy="0"/>
          </a:xfrm>
          <a:custGeom>
            <a:avLst/>
            <a:gdLst/>
            <a:ahLst/>
            <a:cxnLst/>
            <a:rect l="l" t="t" r="r" b="b"/>
            <a:pathLst>
              <a:path w="694055">
                <a:moveTo>
                  <a:pt x="0" y="0"/>
                </a:moveTo>
                <a:lnTo>
                  <a:pt x="693873" y="0"/>
                </a:lnTo>
              </a:path>
            </a:pathLst>
          </a:custGeom>
          <a:ln w="86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10835" y="6216491"/>
            <a:ext cx="28575" cy="16510"/>
          </a:xfrm>
          <a:custGeom>
            <a:avLst/>
            <a:gdLst/>
            <a:ahLst/>
            <a:cxnLst/>
            <a:rect l="l" t="t" r="r" b="b"/>
            <a:pathLst>
              <a:path w="28575" h="16510">
                <a:moveTo>
                  <a:pt x="0" y="16017"/>
                </a:moveTo>
                <a:lnTo>
                  <a:pt x="28169" y="0"/>
                </a:lnTo>
              </a:path>
            </a:pathLst>
          </a:custGeom>
          <a:ln w="87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39005" y="6220826"/>
            <a:ext cx="41275" cy="227965"/>
          </a:xfrm>
          <a:custGeom>
            <a:avLst/>
            <a:gdLst/>
            <a:ahLst/>
            <a:cxnLst/>
            <a:rect l="l" t="t" r="r" b="b"/>
            <a:pathLst>
              <a:path w="41275" h="227964">
                <a:moveTo>
                  <a:pt x="0" y="0"/>
                </a:moveTo>
                <a:lnTo>
                  <a:pt x="40888" y="227679"/>
                </a:lnTo>
              </a:path>
            </a:pathLst>
          </a:custGeom>
          <a:ln w="186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84896" y="5839479"/>
            <a:ext cx="54610" cy="609600"/>
          </a:xfrm>
          <a:custGeom>
            <a:avLst/>
            <a:gdLst/>
            <a:ahLst/>
            <a:cxnLst/>
            <a:rect l="l" t="t" r="r" b="b"/>
            <a:pathLst>
              <a:path w="54610" h="609600">
                <a:moveTo>
                  <a:pt x="0" y="609025"/>
                </a:moveTo>
                <a:lnTo>
                  <a:pt x="54069" y="0"/>
                </a:lnTo>
              </a:path>
            </a:pathLst>
          </a:custGeom>
          <a:ln w="9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38965" y="583947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778" y="0"/>
                </a:lnTo>
              </a:path>
            </a:pathLst>
          </a:custGeom>
          <a:ln w="86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59523" y="6158058"/>
            <a:ext cx="3904615" cy="0"/>
          </a:xfrm>
          <a:custGeom>
            <a:avLst/>
            <a:gdLst/>
            <a:ahLst/>
            <a:cxnLst/>
            <a:rect l="l" t="t" r="r" b="b"/>
            <a:pathLst>
              <a:path w="3904615">
                <a:moveTo>
                  <a:pt x="0" y="0"/>
                </a:moveTo>
                <a:lnTo>
                  <a:pt x="3904268" y="0"/>
                </a:lnTo>
              </a:path>
            </a:pathLst>
          </a:custGeom>
          <a:ln w="86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13671" y="6184896"/>
            <a:ext cx="29209" cy="15875"/>
          </a:xfrm>
          <a:custGeom>
            <a:avLst/>
            <a:gdLst/>
            <a:ahLst/>
            <a:cxnLst/>
            <a:rect l="l" t="t" r="r" b="b"/>
            <a:pathLst>
              <a:path w="29210" h="15875">
                <a:moveTo>
                  <a:pt x="0" y="15577"/>
                </a:moveTo>
                <a:lnTo>
                  <a:pt x="28612" y="0"/>
                </a:lnTo>
              </a:path>
            </a:pathLst>
          </a:custGeom>
          <a:ln w="87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42284" y="6189231"/>
            <a:ext cx="41275" cy="207645"/>
          </a:xfrm>
          <a:custGeom>
            <a:avLst/>
            <a:gdLst/>
            <a:ahLst/>
            <a:cxnLst/>
            <a:rect l="l" t="t" r="r" b="b"/>
            <a:pathLst>
              <a:path w="41275" h="207645">
                <a:moveTo>
                  <a:pt x="0" y="0"/>
                </a:moveTo>
                <a:lnTo>
                  <a:pt x="40907" y="207332"/>
                </a:lnTo>
              </a:path>
            </a:pathLst>
          </a:custGeom>
          <a:ln w="185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87732" y="5839479"/>
            <a:ext cx="54610" cy="557530"/>
          </a:xfrm>
          <a:custGeom>
            <a:avLst/>
            <a:gdLst/>
            <a:ahLst/>
            <a:cxnLst/>
            <a:rect l="l" t="t" r="r" b="b"/>
            <a:pathLst>
              <a:path w="54610" h="557529">
                <a:moveTo>
                  <a:pt x="0" y="557083"/>
                </a:moveTo>
                <a:lnTo>
                  <a:pt x="54530" y="0"/>
                </a:lnTo>
              </a:path>
            </a:pathLst>
          </a:custGeom>
          <a:ln w="9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42263" y="5839479"/>
            <a:ext cx="3940175" cy="0"/>
          </a:xfrm>
          <a:custGeom>
            <a:avLst/>
            <a:gdLst/>
            <a:ahLst/>
            <a:cxnLst/>
            <a:rect l="l" t="t" r="r" b="b"/>
            <a:pathLst>
              <a:path w="3940175">
                <a:moveTo>
                  <a:pt x="0" y="0"/>
                </a:moveTo>
                <a:lnTo>
                  <a:pt x="3939618" y="0"/>
                </a:lnTo>
              </a:path>
            </a:pathLst>
          </a:custGeom>
          <a:ln w="86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761813" y="5810733"/>
            <a:ext cx="3890645" cy="63246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375"/>
              </a:spcBef>
            </a:pPr>
            <a:r>
              <a:rPr sz="1700" spc="30" dirty="0">
                <a:latin typeface="Times New Roman"/>
                <a:cs typeface="Times New Roman"/>
              </a:rPr>
              <a:t>(1.6</a:t>
            </a:r>
            <a:r>
              <a:rPr sz="1700" spc="30" dirty="0">
                <a:latin typeface="Symbol"/>
                <a:cs typeface="Symbol"/>
              </a:rPr>
              <a:t></a:t>
            </a:r>
            <a:r>
              <a:rPr sz="1700" spc="30" dirty="0">
                <a:latin typeface="Times New Roman"/>
                <a:cs typeface="Times New Roman"/>
              </a:rPr>
              <a:t>10</a:t>
            </a:r>
            <a:r>
              <a:rPr sz="1500" spc="44" baseline="41666" dirty="0">
                <a:latin typeface="Symbol"/>
                <a:cs typeface="Symbol"/>
              </a:rPr>
              <a:t></a:t>
            </a:r>
            <a:r>
              <a:rPr sz="1500" spc="44" baseline="41666" dirty="0">
                <a:latin typeface="Times New Roman"/>
                <a:cs typeface="Times New Roman"/>
              </a:rPr>
              <a:t>19</a:t>
            </a:r>
            <a:r>
              <a:rPr sz="1500" spc="-82" baseline="41666" dirty="0">
                <a:latin typeface="Times New Roman"/>
                <a:cs typeface="Times New Roman"/>
              </a:rPr>
              <a:t> </a:t>
            </a:r>
            <a:r>
              <a:rPr sz="1700" spc="75" dirty="0">
                <a:latin typeface="Times New Roman"/>
                <a:cs typeface="Times New Roman"/>
              </a:rPr>
              <a:t>)</a:t>
            </a:r>
            <a:r>
              <a:rPr sz="1500" spc="112" baseline="41666" dirty="0">
                <a:latin typeface="Times New Roman"/>
                <a:cs typeface="Times New Roman"/>
              </a:rPr>
              <a:t>2</a:t>
            </a:r>
            <a:endParaRPr sz="1500" baseline="41666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sz="1700" spc="110" dirty="0">
                <a:latin typeface="Times New Roman"/>
                <a:cs typeface="Times New Roman"/>
              </a:rPr>
              <a:t>4</a:t>
            </a:r>
            <a:r>
              <a:rPr sz="1700" spc="110" dirty="0">
                <a:latin typeface="Symbol"/>
                <a:cs typeface="Symbol"/>
              </a:rPr>
              <a:t></a:t>
            </a:r>
            <a:r>
              <a:rPr sz="1800" i="1" spc="110" dirty="0">
                <a:latin typeface="Symbol"/>
                <a:cs typeface="Symbol"/>
              </a:rPr>
              <a:t>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Symbol"/>
                <a:cs typeface="Symbol"/>
              </a:rPr>
              <a:t></a:t>
            </a:r>
            <a:r>
              <a:rPr sz="1700" spc="55" dirty="0">
                <a:latin typeface="Times New Roman"/>
                <a:cs typeface="Times New Roman"/>
              </a:rPr>
              <a:t>8.85</a:t>
            </a:r>
            <a:r>
              <a:rPr sz="1700" spc="55" dirty="0">
                <a:latin typeface="Symbol"/>
                <a:cs typeface="Symbol"/>
              </a:rPr>
              <a:t></a:t>
            </a:r>
            <a:r>
              <a:rPr sz="1700" spc="55" dirty="0">
                <a:latin typeface="Times New Roman"/>
                <a:cs typeface="Times New Roman"/>
              </a:rPr>
              <a:t>10</a:t>
            </a:r>
            <a:r>
              <a:rPr sz="1500" spc="82" baseline="41666" dirty="0">
                <a:latin typeface="Symbol"/>
                <a:cs typeface="Symbol"/>
              </a:rPr>
              <a:t></a:t>
            </a:r>
            <a:r>
              <a:rPr sz="1500" spc="82" baseline="41666" dirty="0">
                <a:latin typeface="Times New Roman"/>
                <a:cs typeface="Times New Roman"/>
              </a:rPr>
              <a:t>12</a:t>
            </a:r>
            <a:r>
              <a:rPr sz="1500" spc="150" baseline="41666" dirty="0">
                <a:latin typeface="Times New Roman"/>
                <a:cs typeface="Times New Roman"/>
              </a:rPr>
              <a:t> </a:t>
            </a:r>
            <a:r>
              <a:rPr sz="1700" spc="50" dirty="0">
                <a:latin typeface="Symbol"/>
                <a:cs typeface="Symbol"/>
              </a:rPr>
              <a:t></a:t>
            </a:r>
            <a:r>
              <a:rPr sz="1700" spc="-270" dirty="0">
                <a:latin typeface="Times New Roman"/>
                <a:cs typeface="Times New Roman"/>
              </a:rPr>
              <a:t> </a:t>
            </a:r>
            <a:r>
              <a:rPr sz="1700" spc="45" dirty="0">
                <a:latin typeface="Times New Roman"/>
                <a:cs typeface="Times New Roman"/>
              </a:rPr>
              <a:t>5.29</a:t>
            </a:r>
            <a:r>
              <a:rPr sz="1700" spc="45" dirty="0">
                <a:latin typeface="Symbol"/>
                <a:cs typeface="Symbol"/>
              </a:rPr>
              <a:t></a:t>
            </a:r>
            <a:r>
              <a:rPr sz="1700" spc="45" dirty="0">
                <a:latin typeface="Times New Roman"/>
                <a:cs typeface="Times New Roman"/>
              </a:rPr>
              <a:t>10</a:t>
            </a:r>
            <a:r>
              <a:rPr sz="1500" spc="67" baseline="41666" dirty="0">
                <a:latin typeface="Symbol"/>
                <a:cs typeface="Symbol"/>
              </a:rPr>
              <a:t></a:t>
            </a:r>
            <a:r>
              <a:rPr sz="1500" spc="67" baseline="41666" dirty="0">
                <a:latin typeface="Times New Roman"/>
                <a:cs typeface="Times New Roman"/>
              </a:rPr>
              <a:t>11</a:t>
            </a:r>
            <a:r>
              <a:rPr sz="1500" spc="44" baseline="41666" dirty="0">
                <a:latin typeface="Times New Roman"/>
                <a:cs typeface="Times New Roman"/>
              </a:rPr>
              <a:t> </a:t>
            </a:r>
            <a:r>
              <a:rPr sz="1700" spc="50" dirty="0">
                <a:latin typeface="Symbol"/>
                <a:cs typeface="Symbol"/>
              </a:rPr>
              <a:t></a:t>
            </a:r>
            <a:r>
              <a:rPr sz="1700" spc="-270" dirty="0">
                <a:latin typeface="Times New Roman"/>
                <a:cs typeface="Times New Roman"/>
              </a:rPr>
              <a:t> </a:t>
            </a:r>
            <a:r>
              <a:rPr sz="1700" spc="35" dirty="0">
                <a:latin typeface="Times New Roman"/>
                <a:cs typeface="Times New Roman"/>
              </a:rPr>
              <a:t>9.11</a:t>
            </a:r>
            <a:r>
              <a:rPr sz="1700" spc="35" dirty="0">
                <a:latin typeface="Symbol"/>
                <a:cs typeface="Symbol"/>
              </a:rPr>
              <a:t></a:t>
            </a:r>
            <a:r>
              <a:rPr sz="1700" spc="35" dirty="0">
                <a:latin typeface="Times New Roman"/>
                <a:cs typeface="Times New Roman"/>
              </a:rPr>
              <a:t>10</a:t>
            </a:r>
            <a:r>
              <a:rPr sz="1500" spc="52" baseline="41666" dirty="0">
                <a:latin typeface="Symbol"/>
                <a:cs typeface="Symbol"/>
              </a:rPr>
              <a:t></a:t>
            </a:r>
            <a:r>
              <a:rPr sz="1500" spc="52" baseline="41666" dirty="0">
                <a:latin typeface="Times New Roman"/>
                <a:cs typeface="Times New Roman"/>
              </a:rPr>
              <a:t>31</a:t>
            </a:r>
            <a:endParaRPr sz="1500" baseline="41666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8534" y="6140238"/>
            <a:ext cx="909955" cy="3022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00" spc="-5" dirty="0">
                <a:latin typeface="Times New Roman"/>
                <a:cs typeface="Times New Roman"/>
              </a:rPr>
              <a:t>4</a:t>
            </a:r>
            <a:r>
              <a:rPr sz="1800" i="1" spc="-5" dirty="0">
                <a:latin typeface="Symbol"/>
                <a:cs typeface="Symbol"/>
              </a:rPr>
              <a:t>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700" i="1" spc="65" dirty="0">
                <a:latin typeface="Times New Roman"/>
                <a:cs typeface="Times New Roman"/>
              </a:rPr>
              <a:t>rm</a:t>
            </a:r>
            <a:r>
              <a:rPr sz="1700" i="1" spc="-70" dirty="0">
                <a:latin typeface="Times New Roman"/>
                <a:cs typeface="Times New Roman"/>
              </a:rPr>
              <a:t> </a:t>
            </a:r>
            <a:r>
              <a:rPr sz="2550" spc="75" baseline="44117" dirty="0">
                <a:latin typeface="Symbol"/>
                <a:cs typeface="Symbol"/>
              </a:rPr>
              <a:t></a:t>
            </a:r>
            <a:endParaRPr sz="2550" baseline="44117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89375" y="5746690"/>
            <a:ext cx="205104" cy="2870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550" i="1" spc="195" baseline="-24509" dirty="0">
                <a:latin typeface="Times New Roman"/>
                <a:cs typeface="Times New Roman"/>
              </a:rPr>
              <a:t>e</a:t>
            </a:r>
            <a:r>
              <a:rPr sz="1000" spc="20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59147" y="5982148"/>
            <a:ext cx="306070" cy="2870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700" i="1" spc="40" dirty="0">
                <a:latin typeface="Times New Roman"/>
                <a:cs typeface="Times New Roman"/>
              </a:rPr>
              <a:t>v</a:t>
            </a:r>
            <a:r>
              <a:rPr sz="1700" i="1" spc="-85" dirty="0">
                <a:latin typeface="Times New Roman"/>
                <a:cs typeface="Times New Roman"/>
              </a:rPr>
              <a:t> </a:t>
            </a:r>
            <a:r>
              <a:rPr sz="1700" spc="50" dirty="0">
                <a:latin typeface="Symbol"/>
                <a:cs typeface="Symbol"/>
              </a:rPr>
              <a:t>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97976" y="6297893"/>
            <a:ext cx="9207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i="1" spc="20" dirty="0"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6780656"/>
            <a:ext cx="5300980" cy="2070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923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=2.187×10</a:t>
            </a:r>
            <a:r>
              <a:rPr sz="1350" spc="-7" baseline="30864" dirty="0">
                <a:latin typeface="Times New Roman"/>
                <a:cs typeface="Times New Roman"/>
              </a:rPr>
              <a:t>6</a:t>
            </a:r>
            <a:r>
              <a:rPr sz="1350" spc="179" baseline="3086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m/s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0" i="1" spc="-20" dirty="0">
                <a:latin typeface="Calibri Light"/>
                <a:cs typeface="Calibri Light"/>
              </a:rPr>
              <a:t>The Photon Nature of</a:t>
            </a:r>
            <a:r>
              <a:rPr sz="1600" b="0" i="1" spc="10" dirty="0">
                <a:latin typeface="Calibri Light"/>
                <a:cs typeface="Calibri Light"/>
              </a:rPr>
              <a:t> </a:t>
            </a:r>
            <a:r>
              <a:rPr sz="1600" b="0" i="1" spc="-10" dirty="0">
                <a:latin typeface="Calibri Light"/>
                <a:cs typeface="Calibri Light"/>
              </a:rPr>
              <a:t>light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term </a:t>
            </a:r>
            <a:r>
              <a:rPr sz="1400" spc="-5" dirty="0">
                <a:latin typeface="Times New Roman"/>
                <a:cs typeface="Times New Roman"/>
              </a:rPr>
              <a:t>photon </a:t>
            </a:r>
            <a:r>
              <a:rPr sz="1400" spc="-10" dirty="0">
                <a:latin typeface="Times New Roman"/>
                <a:cs typeface="Times New Roman"/>
              </a:rPr>
              <a:t>denotes an </a:t>
            </a:r>
            <a:r>
              <a:rPr sz="1400" spc="-5" dirty="0">
                <a:latin typeface="Times New Roman"/>
                <a:cs typeface="Times New Roman"/>
              </a:rPr>
              <a:t>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radiation energy equal to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constant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h</a:t>
            </a:r>
            <a:r>
              <a:rPr sz="1400" i="1" spc="-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times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frequency.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quantized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nature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electromagnetic  </a:t>
            </a:r>
            <a:r>
              <a:rPr sz="1400" dirty="0">
                <a:latin typeface="Times New Roman"/>
                <a:cs typeface="Times New Roman"/>
              </a:rPr>
              <a:t>wave </a:t>
            </a:r>
            <a:r>
              <a:rPr sz="1400" spc="-5" dirty="0">
                <a:latin typeface="Times New Roman"/>
                <a:cs typeface="Times New Roman"/>
              </a:rPr>
              <a:t>was first introduced </a:t>
            </a:r>
            <a:r>
              <a:rPr sz="1400" dirty="0">
                <a:latin typeface="Times New Roman"/>
                <a:cs typeface="Times New Roman"/>
              </a:rPr>
              <a:t>by Plank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1901.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550545" algn="ctr">
              <a:lnSpc>
                <a:spcPct val="100000"/>
              </a:lnSpc>
              <a:spcBef>
                <a:spcPts val="5"/>
              </a:spcBef>
            </a:pPr>
            <a:r>
              <a:rPr sz="1550" i="1" spc="20" dirty="0">
                <a:latin typeface="Times New Roman"/>
                <a:cs typeface="Times New Roman"/>
              </a:rPr>
              <a:t>E </a:t>
            </a:r>
            <a:r>
              <a:rPr sz="1550" spc="20" dirty="0">
                <a:latin typeface="Symbol"/>
                <a:cs typeface="Symbol"/>
              </a:rPr>
              <a:t>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i="1" spc="75" dirty="0">
                <a:latin typeface="Times New Roman"/>
                <a:cs typeface="Times New Roman"/>
              </a:rPr>
              <a:t>hf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090267" y="907959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153" y="0"/>
                </a:lnTo>
              </a:path>
            </a:pathLst>
          </a:custGeom>
          <a:ln w="85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088093" y="9060379"/>
            <a:ext cx="13398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-55" dirty="0">
                <a:latin typeface="Symbol"/>
                <a:cs typeface="Symbol"/>
              </a:rPr>
              <a:t>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759343" y="8917116"/>
            <a:ext cx="458470" cy="2654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50" i="1" dirty="0">
                <a:latin typeface="Times New Roman"/>
                <a:cs typeface="Times New Roman"/>
              </a:rPr>
              <a:t>f </a:t>
            </a:r>
            <a:r>
              <a:rPr sz="1550" dirty="0">
                <a:latin typeface="Symbol"/>
                <a:cs typeface="Symbol"/>
              </a:rPr>
              <a:t></a:t>
            </a:r>
            <a:r>
              <a:rPr sz="1550" spc="175" dirty="0">
                <a:latin typeface="Times New Roman"/>
                <a:cs typeface="Times New Roman"/>
              </a:rPr>
              <a:t> </a:t>
            </a:r>
            <a:r>
              <a:rPr sz="2325" i="1" baseline="34050" dirty="0">
                <a:latin typeface="Times New Roman"/>
                <a:cs typeface="Times New Roman"/>
              </a:rPr>
              <a:t>c</a:t>
            </a:r>
            <a:endParaRPr sz="2325" baseline="34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86230" y="9291015"/>
            <a:ext cx="4735195" cy="44386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sz="1400" b="1" spc="-5" dirty="0">
                <a:latin typeface="Times New Roman"/>
                <a:cs typeface="Times New Roman"/>
              </a:rPr>
              <a:t>Fig 1.2.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electron emits </a:t>
            </a:r>
            <a:r>
              <a:rPr sz="1400" b="1" dirty="0">
                <a:latin typeface="Times New Roman"/>
                <a:cs typeface="Times New Roman"/>
              </a:rPr>
              <a:t>or </a:t>
            </a:r>
            <a:r>
              <a:rPr sz="1400" b="1" spc="-5" dirty="0">
                <a:latin typeface="Times New Roman"/>
                <a:cs typeface="Times New Roman"/>
              </a:rPr>
              <a:t>absorbs the </a:t>
            </a:r>
            <a:r>
              <a:rPr sz="1400" b="1" dirty="0">
                <a:latin typeface="Times New Roman"/>
                <a:cs typeface="Times New Roman"/>
              </a:rPr>
              <a:t>energy </a:t>
            </a:r>
            <a:r>
              <a:rPr sz="1400" b="1" spc="-5" dirty="0">
                <a:latin typeface="Times New Roman"/>
                <a:cs typeface="Times New Roman"/>
              </a:rPr>
              <a:t>changing the  orbits.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75229" y="6814184"/>
            <a:ext cx="3005452" cy="2264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75132" y="6161688"/>
            <a:ext cx="644525" cy="0"/>
          </a:xfrm>
          <a:custGeom>
            <a:avLst/>
            <a:gdLst/>
            <a:ahLst/>
            <a:cxnLst/>
            <a:rect l="l" t="t" r="r" b="b"/>
            <a:pathLst>
              <a:path w="644525">
                <a:moveTo>
                  <a:pt x="0" y="0"/>
                </a:moveTo>
                <a:lnTo>
                  <a:pt x="644141" y="0"/>
                </a:lnTo>
              </a:path>
            </a:pathLst>
          </a:custGeom>
          <a:ln w="89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29080" y="426211"/>
            <a:ext cx="5280660" cy="6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3970" marR="516255">
              <a:lnSpc>
                <a:spcPct val="143700"/>
              </a:lnSpc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h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Plank's constant=6.626×10</a:t>
            </a:r>
            <a:r>
              <a:rPr sz="1350" spc="-7" baseline="30864" dirty="0">
                <a:latin typeface="Times New Roman"/>
                <a:cs typeface="Times New Roman"/>
              </a:rPr>
              <a:t>-34</a:t>
            </a:r>
            <a:r>
              <a:rPr sz="1400" spc="-5" dirty="0">
                <a:latin typeface="Times New Roman"/>
                <a:cs typeface="Times New Roman"/>
              </a:rPr>
              <a:t>J.s, </a:t>
            </a:r>
            <a:r>
              <a:rPr sz="1400" dirty="0">
                <a:latin typeface="Times New Roman"/>
                <a:cs typeface="Times New Roman"/>
              </a:rPr>
              <a:t>c is </a:t>
            </a:r>
            <a:r>
              <a:rPr sz="1400" spc="-5" dirty="0">
                <a:latin typeface="Times New Roman"/>
                <a:cs typeface="Times New Roman"/>
              </a:rPr>
              <a:t>the velocity </a:t>
            </a:r>
            <a:r>
              <a:rPr sz="1400" dirty="0">
                <a:latin typeface="Times New Roman"/>
                <a:cs typeface="Times New Roman"/>
              </a:rPr>
              <a:t>of  </a:t>
            </a:r>
            <a:r>
              <a:rPr sz="1400" spc="-5" dirty="0">
                <a:latin typeface="Times New Roman"/>
                <a:cs typeface="Times New Roman"/>
              </a:rPr>
              <a:t>light=3×10</a:t>
            </a:r>
            <a:r>
              <a:rPr sz="1350" spc="-7" baseline="30864" dirty="0">
                <a:latin typeface="Times New Roman"/>
                <a:cs typeface="Times New Roman"/>
              </a:rPr>
              <a:t>8 </a:t>
            </a:r>
            <a:r>
              <a:rPr sz="1400" spc="-5" dirty="0">
                <a:latin typeface="Times New Roman"/>
                <a:cs typeface="Times New Roman"/>
              </a:rPr>
              <a:t>m/s, and </a:t>
            </a:r>
            <a:r>
              <a:rPr sz="1400" dirty="0">
                <a:latin typeface="Times New Roman"/>
                <a:cs typeface="Times New Roman"/>
              </a:rPr>
              <a:t>λ is </a:t>
            </a:r>
            <a:r>
              <a:rPr sz="1400" spc="-5" dirty="0">
                <a:latin typeface="Times New Roman"/>
                <a:cs typeface="Times New Roman"/>
              </a:rPr>
              <a:t>the wavelength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(m)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200" dirty="0">
                <a:latin typeface="Times New Roman"/>
                <a:cs typeface="Times New Roman"/>
              </a:rPr>
              <a:t>,,,,,,,,,,,,,,,,,,,,,,,,,,,,,,,,,,,,,,,,,,,,,,,,,,,,,,,,,,,,,,,,,,,,,,,,,,,,,,,,,,,,,,,,,,,,,,,,,,,,,,,,,,,,,,,,,,,,,,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600" b="0" i="1" spc="-15" dirty="0">
                <a:latin typeface="Calibri Light"/>
                <a:cs typeface="Calibri Light"/>
              </a:rPr>
              <a:t>Bohr's</a:t>
            </a:r>
            <a:r>
              <a:rPr sz="1600" b="0" i="1" spc="-10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Model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1913 </a:t>
            </a:r>
            <a:r>
              <a:rPr sz="1400" spc="-10" dirty="0">
                <a:latin typeface="Times New Roman"/>
                <a:cs typeface="Times New Roman"/>
              </a:rPr>
              <a:t>Neils </a:t>
            </a:r>
            <a:r>
              <a:rPr sz="1400" spc="-5" dirty="0">
                <a:latin typeface="Times New Roman"/>
                <a:cs typeface="Times New Roman"/>
              </a:rPr>
              <a:t>Bohr organized </a:t>
            </a:r>
            <a:r>
              <a:rPr sz="1400" spc="-1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the information he could gather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about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hydrogen </a:t>
            </a:r>
            <a:r>
              <a:rPr sz="1400" spc="-10" dirty="0">
                <a:latin typeface="Times New Roman"/>
                <a:cs typeface="Times New Roman"/>
              </a:rPr>
              <a:t>atom, </a:t>
            </a:r>
            <a:r>
              <a:rPr sz="1400" spc="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he </a:t>
            </a:r>
            <a:r>
              <a:rPr sz="1400" spc="-5" dirty="0">
                <a:latin typeface="Times New Roman"/>
                <a:cs typeface="Times New Roman"/>
              </a:rPr>
              <a:t>then made some </a:t>
            </a:r>
            <a:r>
              <a:rPr sz="1400" dirty="0">
                <a:latin typeface="Times New Roman"/>
                <a:cs typeface="Times New Roman"/>
              </a:rPr>
              <a:t>unique </a:t>
            </a:r>
            <a:r>
              <a:rPr sz="1400" spc="-5" dirty="0">
                <a:latin typeface="Times New Roman"/>
                <a:cs typeface="Times New Roman"/>
              </a:rPr>
              <a:t>assumptions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26225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develop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model for the hydrogen atom </a:t>
            </a:r>
            <a:r>
              <a:rPr sz="1400" spc="-5" dirty="0">
                <a:latin typeface="Times New Roman"/>
                <a:cs typeface="Times New Roman"/>
              </a:rPr>
              <a:t>which explained the hydrogen  </a:t>
            </a:r>
            <a:r>
              <a:rPr sz="1400" dirty="0">
                <a:latin typeface="Times New Roman"/>
                <a:cs typeface="Times New Roman"/>
              </a:rPr>
              <a:t>atom </a:t>
            </a:r>
            <a:r>
              <a:rPr sz="1400" spc="-5" dirty="0">
                <a:latin typeface="Times New Roman"/>
                <a:cs typeface="Times New Roman"/>
              </a:rPr>
              <a:t>emission </a:t>
            </a:r>
            <a:r>
              <a:rPr sz="1400" spc="-10" dirty="0">
                <a:latin typeface="Times New Roman"/>
                <a:cs typeface="Times New Roman"/>
              </a:rPr>
              <a:t>spectrum. </a:t>
            </a:r>
            <a:r>
              <a:rPr sz="1400" spc="-5" dirty="0">
                <a:latin typeface="Times New Roman"/>
                <a:cs typeface="Times New Roman"/>
              </a:rPr>
              <a:t>His postulates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were;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marR="105410" indent="-228600">
              <a:lnSpc>
                <a:spcPct val="143800"/>
              </a:lnSpc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Not all energies </a:t>
            </a:r>
            <a:r>
              <a:rPr sz="1400" spc="-10" dirty="0">
                <a:latin typeface="Times New Roman"/>
                <a:cs typeface="Times New Roman"/>
              </a:rPr>
              <a:t>as given </a:t>
            </a:r>
            <a:r>
              <a:rPr sz="1400" dirty="0">
                <a:latin typeface="Times New Roman"/>
                <a:cs typeface="Times New Roman"/>
              </a:rPr>
              <a:t>by classical </a:t>
            </a:r>
            <a:r>
              <a:rPr sz="1400" spc="-5" dirty="0">
                <a:latin typeface="Times New Roman"/>
                <a:cs typeface="Times New Roman"/>
              </a:rPr>
              <a:t>mechanics are allowed. The  </a:t>
            </a:r>
            <a:r>
              <a:rPr sz="1400" dirty="0">
                <a:latin typeface="Times New Roman"/>
                <a:cs typeface="Times New Roman"/>
              </a:rPr>
              <a:t>atom can </a:t>
            </a:r>
            <a:r>
              <a:rPr sz="1400" spc="-5" dirty="0">
                <a:latin typeface="Times New Roman"/>
                <a:cs typeface="Times New Roman"/>
              </a:rPr>
              <a:t>possess only </a:t>
            </a:r>
            <a:r>
              <a:rPr sz="1400" dirty="0">
                <a:latin typeface="Times New Roman"/>
                <a:cs typeface="Times New Roman"/>
              </a:rPr>
              <a:t>certain </a:t>
            </a:r>
            <a:r>
              <a:rPr sz="1400" spc="-5" dirty="0">
                <a:latin typeface="Times New Roman"/>
                <a:cs typeface="Times New Roman"/>
              </a:rPr>
              <a:t>discrete energies. The electron does  not </a:t>
            </a:r>
            <a:r>
              <a:rPr sz="1400" spc="-10" dirty="0">
                <a:latin typeface="Times New Roman"/>
                <a:cs typeface="Times New Roman"/>
              </a:rPr>
              <a:t>emit </a:t>
            </a:r>
            <a:r>
              <a:rPr sz="1400" spc="-5" dirty="0">
                <a:latin typeface="Times New Roman"/>
                <a:cs typeface="Times New Roman"/>
              </a:rPr>
              <a:t>radiation, and the electron is said to </a:t>
            </a:r>
            <a:r>
              <a:rPr sz="1400" dirty="0">
                <a:latin typeface="Times New Roman"/>
                <a:cs typeface="Times New Roman"/>
              </a:rPr>
              <a:t>be in stationary or  </a:t>
            </a:r>
            <a:r>
              <a:rPr sz="1400" spc="-5" dirty="0">
                <a:latin typeface="Times New Roman"/>
                <a:cs typeface="Times New Roman"/>
              </a:rPr>
              <a:t>nonradiating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state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>
              <a:lnSpc>
                <a:spcPct val="143600"/>
              </a:lnSpc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transition from </a:t>
            </a:r>
            <a:r>
              <a:rPr sz="1400" spc="5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stationary </a:t>
            </a:r>
            <a:r>
              <a:rPr sz="1400" dirty="0">
                <a:latin typeface="Times New Roman"/>
                <a:cs typeface="Times New Roman"/>
              </a:rPr>
              <a:t>state </a:t>
            </a:r>
            <a:r>
              <a:rPr sz="1400" spc="-5" dirty="0">
                <a:latin typeface="Times New Roman"/>
                <a:cs typeface="Times New Roman"/>
              </a:rPr>
              <a:t>to another stationary state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from E</a:t>
            </a:r>
            <a:r>
              <a:rPr sz="1350" baseline="-9259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1</a:t>
            </a:r>
            <a:r>
              <a:rPr sz="1400" spc="-5" dirty="0">
                <a:latin typeface="Times New Roman"/>
                <a:cs typeface="Times New Roman"/>
              </a:rPr>
              <a:t>, radiation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emitted. The frequency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this radiant energy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imes New Roman"/>
              <a:cs typeface="Times New Roman"/>
            </a:endParaRPr>
          </a:p>
          <a:p>
            <a:pPr marR="85090" algn="ctr">
              <a:lnSpc>
                <a:spcPct val="100000"/>
              </a:lnSpc>
              <a:spcBef>
                <a:spcPts val="5"/>
              </a:spcBef>
            </a:pPr>
            <a:r>
              <a:rPr sz="2475" i="1" spc="15" baseline="-35353" dirty="0">
                <a:latin typeface="Times New Roman"/>
                <a:cs typeface="Times New Roman"/>
              </a:rPr>
              <a:t>f  </a:t>
            </a:r>
            <a:r>
              <a:rPr sz="2475" spc="37" baseline="-35353" dirty="0">
                <a:latin typeface="Symbol"/>
                <a:cs typeface="Symbol"/>
              </a:rPr>
              <a:t></a:t>
            </a:r>
            <a:r>
              <a:rPr sz="2475" spc="37" baseline="-35353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spc="37" baseline="-23391" dirty="0">
                <a:latin typeface="Times New Roman"/>
                <a:cs typeface="Times New Roman"/>
              </a:rPr>
              <a:t>2  </a:t>
            </a: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-30" dirty="0">
                <a:latin typeface="Times New Roman"/>
                <a:cs typeface="Times New Roman"/>
              </a:rPr>
              <a:t>E</a:t>
            </a:r>
            <a:r>
              <a:rPr sz="1425" spc="-44" baseline="-23391" dirty="0">
                <a:latin typeface="Times New Roman"/>
                <a:cs typeface="Times New Roman"/>
              </a:rPr>
              <a:t>1</a:t>
            </a:r>
            <a:endParaRPr sz="1425" baseline="-23391">
              <a:latin typeface="Times New Roman"/>
              <a:cs typeface="Times New Roman"/>
            </a:endParaRPr>
          </a:p>
          <a:p>
            <a:pPr marL="257175" algn="ctr">
              <a:lnSpc>
                <a:spcPct val="100000"/>
              </a:lnSpc>
              <a:spcBef>
                <a:spcPts val="360"/>
              </a:spcBef>
            </a:pPr>
            <a:r>
              <a:rPr sz="1650" i="1" spc="20" dirty="0">
                <a:latin typeface="Times New Roman"/>
                <a:cs typeface="Times New Roman"/>
              </a:rPr>
              <a:t>h</a:t>
            </a:r>
            <a:endParaRPr sz="1650">
              <a:latin typeface="Times New Roman"/>
              <a:cs typeface="Times New Roman"/>
            </a:endParaRPr>
          </a:p>
          <a:p>
            <a:pPr marR="803275" algn="ctr">
              <a:lnSpc>
                <a:spcPct val="100000"/>
              </a:lnSpc>
              <a:spcBef>
                <a:spcPts val="204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h </a:t>
            </a:r>
            <a:r>
              <a:rPr sz="1400" spc="-5" dirty="0">
                <a:latin typeface="Times New Roman"/>
                <a:cs typeface="Times New Roman"/>
              </a:rPr>
              <a:t>is the Plank constant (</a:t>
            </a:r>
            <a:r>
              <a:rPr sz="1400" i="1" spc="-5" dirty="0">
                <a:latin typeface="Times New Roman"/>
                <a:cs typeface="Times New Roman"/>
              </a:rPr>
              <a:t>h</a:t>
            </a:r>
            <a:r>
              <a:rPr sz="1400" spc="-5" dirty="0">
                <a:latin typeface="Times New Roman"/>
                <a:cs typeface="Times New Roman"/>
              </a:rPr>
              <a:t>=6.626×10</a:t>
            </a:r>
            <a:r>
              <a:rPr sz="1350" spc="-7" baseline="30864" dirty="0">
                <a:latin typeface="Times New Roman"/>
                <a:cs typeface="Times New Roman"/>
              </a:rPr>
              <a:t>-34</a:t>
            </a:r>
            <a:r>
              <a:rPr sz="1350" spc="225" baseline="3086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J.s)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8194" y="426211"/>
            <a:ext cx="5059045" cy="131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709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300355" marR="5080" indent="-228600">
              <a:lnSpc>
                <a:spcPct val="143600"/>
              </a:lnSpc>
              <a:buSzPct val="71428"/>
              <a:buFont typeface="Symbol"/>
              <a:buChar char=""/>
              <a:tabLst>
                <a:tab pos="300355" algn="l"/>
                <a:tab pos="300990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stationary </a:t>
            </a:r>
            <a:r>
              <a:rPr sz="1400" dirty="0">
                <a:latin typeface="Times New Roman"/>
                <a:cs typeface="Times New Roman"/>
              </a:rPr>
              <a:t>state </a:t>
            </a:r>
            <a:r>
              <a:rPr sz="1400" spc="-5" dirty="0">
                <a:latin typeface="Times New Roman"/>
                <a:cs typeface="Times New Roman"/>
              </a:rPr>
              <a:t>is determined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condition that the </a:t>
            </a:r>
            <a:r>
              <a:rPr sz="1400" spc="-10" dirty="0">
                <a:latin typeface="Times New Roman"/>
                <a:cs typeface="Times New Roman"/>
              </a:rPr>
              <a:t>angular  </a:t>
            </a:r>
            <a:r>
              <a:rPr sz="1400" spc="-5" dirty="0">
                <a:latin typeface="Times New Roman"/>
                <a:cs typeface="Times New Roman"/>
              </a:rPr>
              <a:t>momentum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state is quantized and </a:t>
            </a:r>
            <a:r>
              <a:rPr sz="1400" spc="-10" dirty="0">
                <a:latin typeface="Times New Roman"/>
                <a:cs typeface="Times New Roman"/>
              </a:rPr>
              <a:t>must </a:t>
            </a:r>
            <a:r>
              <a:rPr sz="1400" dirty="0">
                <a:latin typeface="Times New Roman"/>
                <a:cs typeface="Times New Roman"/>
              </a:rPr>
              <a:t>be an  </a:t>
            </a:r>
            <a:r>
              <a:rPr sz="1400" spc="-5" dirty="0">
                <a:latin typeface="Times New Roman"/>
                <a:cs typeface="Times New Roman"/>
              </a:rPr>
              <a:t>integral multiple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dirty="0">
                <a:latin typeface="Times New Roman"/>
                <a:cs typeface="Times New Roman"/>
              </a:rPr>
              <a:t>h/2π</a:t>
            </a:r>
            <a:r>
              <a:rPr sz="1400" dirty="0">
                <a:latin typeface="Times New Roman"/>
                <a:cs typeface="Times New Roman"/>
              </a:rPr>
              <a:t>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Thus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33386" y="2279077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3765" y="0"/>
                </a:lnTo>
              </a:path>
            </a:pathLst>
          </a:custGeom>
          <a:ln w="86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34058" y="2261936"/>
            <a:ext cx="22606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60" dirty="0">
                <a:latin typeface="Times New Roman"/>
                <a:cs typeface="Times New Roman"/>
              </a:rPr>
              <a:t>2</a:t>
            </a:r>
            <a:r>
              <a:rPr sz="1650" i="1" spc="-55" dirty="0">
                <a:latin typeface="Symbol"/>
                <a:cs typeface="Symbol"/>
              </a:rPr>
              <a:t>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9496" y="2116050"/>
            <a:ext cx="80962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20" dirty="0">
                <a:latin typeface="Times New Roman"/>
                <a:cs typeface="Times New Roman"/>
              </a:rPr>
              <a:t>mvr </a:t>
            </a:r>
            <a:r>
              <a:rPr sz="1550" dirty="0">
                <a:latin typeface="Symbol"/>
                <a:cs typeface="Symbol"/>
              </a:rPr>
              <a:t></a:t>
            </a:r>
            <a:r>
              <a:rPr sz="1550" spc="260" dirty="0">
                <a:latin typeface="Times New Roman"/>
                <a:cs typeface="Times New Roman"/>
              </a:rPr>
              <a:t> </a:t>
            </a:r>
            <a:r>
              <a:rPr sz="2325" i="1" spc="97" baseline="35842" dirty="0">
                <a:latin typeface="Times New Roman"/>
                <a:cs typeface="Times New Roman"/>
              </a:rPr>
              <a:t>nh</a:t>
            </a:r>
            <a:endParaRPr sz="2325" baseline="3584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2688082"/>
            <a:ext cx="15468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n </a:t>
            </a:r>
            <a:r>
              <a:rPr sz="1400" spc="-5" dirty="0">
                <a:latin typeface="Times New Roman"/>
                <a:cs typeface="Times New Roman"/>
              </a:rPr>
              <a:t>is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integer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62696" y="3366468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6987" y="0"/>
                </a:lnTo>
              </a:path>
            </a:pathLst>
          </a:custGeom>
          <a:ln w="77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35525" y="3211852"/>
            <a:ext cx="412750" cy="1530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20" dirty="0">
                <a:latin typeface="Times New Roman"/>
                <a:cs typeface="Times New Roman"/>
              </a:rPr>
              <a:t>2 2</a:t>
            </a:r>
            <a:r>
              <a:rPr sz="800" spc="165" dirty="0">
                <a:latin typeface="Times New Roman"/>
                <a:cs typeface="Times New Roman"/>
              </a:rPr>
              <a:t> </a:t>
            </a:r>
            <a:r>
              <a:rPr sz="800" spc="2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2378" y="2915641"/>
            <a:ext cx="367030" cy="6927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2100" i="1" spc="37" baseline="-25793" dirty="0">
                <a:latin typeface="Times New Roman"/>
                <a:cs typeface="Times New Roman"/>
              </a:rPr>
              <a:t>n</a:t>
            </a:r>
            <a:r>
              <a:rPr sz="2100" i="1" spc="-382" baseline="-25793" dirty="0">
                <a:latin typeface="Times New Roman"/>
                <a:cs typeface="Times New Roman"/>
              </a:rPr>
              <a:t> </a:t>
            </a:r>
            <a:r>
              <a:rPr sz="800" spc="20" dirty="0">
                <a:latin typeface="Times New Roman"/>
                <a:cs typeface="Times New Roman"/>
              </a:rPr>
              <a:t>2</a:t>
            </a:r>
            <a:r>
              <a:rPr sz="800" spc="-110" dirty="0">
                <a:latin typeface="Times New Roman"/>
                <a:cs typeface="Times New Roman"/>
              </a:rPr>
              <a:t> </a:t>
            </a:r>
            <a:r>
              <a:rPr sz="2100" i="1" spc="37" baseline="-25793" dirty="0">
                <a:latin typeface="Times New Roman"/>
                <a:cs typeface="Times New Roman"/>
              </a:rPr>
              <a:t>h</a:t>
            </a:r>
            <a:r>
              <a:rPr sz="2100" i="1" spc="-375" baseline="-25793" dirty="0">
                <a:latin typeface="Times New Roman"/>
                <a:cs typeface="Times New Roman"/>
              </a:rPr>
              <a:t> </a:t>
            </a:r>
            <a:r>
              <a:rPr sz="800" spc="2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marL="41910">
              <a:lnSpc>
                <a:spcPct val="100000"/>
              </a:lnSpc>
              <a:spcBef>
                <a:spcPts val="900"/>
              </a:spcBef>
            </a:pPr>
            <a:r>
              <a:rPr sz="1400" spc="-35" dirty="0">
                <a:latin typeface="Times New Roman"/>
                <a:cs typeface="Times New Roman"/>
              </a:rPr>
              <a:t>4</a:t>
            </a:r>
            <a:r>
              <a:rPr sz="1500" i="1" spc="-35" dirty="0">
                <a:latin typeface="Symbol"/>
                <a:cs typeface="Symbol"/>
              </a:rPr>
              <a:t></a:t>
            </a:r>
            <a:r>
              <a:rPr sz="1500" i="1" spc="-140" dirty="0">
                <a:latin typeface="Times New Roman"/>
                <a:cs typeface="Times New Roman"/>
              </a:rPr>
              <a:t> </a:t>
            </a:r>
            <a:r>
              <a:rPr sz="1200" spc="30" baseline="45138" dirty="0">
                <a:latin typeface="Times New Roman"/>
                <a:cs typeface="Times New Roman"/>
              </a:rPr>
              <a:t>2</a:t>
            </a:r>
            <a:endParaRPr sz="1200" baseline="45138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86134" y="3217210"/>
            <a:ext cx="73723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22300" algn="l"/>
              </a:tabLst>
            </a:pPr>
            <a:r>
              <a:rPr sz="1400" i="1" spc="40" dirty="0">
                <a:latin typeface="Times New Roman"/>
                <a:cs typeface="Times New Roman"/>
              </a:rPr>
              <a:t>m </a:t>
            </a:r>
            <a:r>
              <a:rPr sz="1400" i="1" spc="-55" dirty="0">
                <a:latin typeface="Times New Roman"/>
                <a:cs typeface="Times New Roman"/>
              </a:rPr>
              <a:t> </a:t>
            </a:r>
            <a:r>
              <a:rPr sz="1400" i="1" spc="25" dirty="0">
                <a:latin typeface="Times New Roman"/>
                <a:cs typeface="Times New Roman"/>
              </a:rPr>
              <a:t>v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spc="20" dirty="0">
                <a:latin typeface="Times New Roman"/>
                <a:cs typeface="Times New Roman"/>
              </a:rPr>
              <a:t>r</a:t>
            </a:r>
            <a:r>
              <a:rPr sz="1400" i="1" dirty="0">
                <a:latin typeface="Times New Roman"/>
                <a:cs typeface="Times New Roman"/>
              </a:rPr>
              <a:t>	</a:t>
            </a:r>
            <a:r>
              <a:rPr sz="1400" spc="30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08194" y="4043031"/>
            <a:ext cx="708660" cy="0"/>
          </a:xfrm>
          <a:custGeom>
            <a:avLst/>
            <a:gdLst/>
            <a:ahLst/>
            <a:cxnLst/>
            <a:rect l="l" t="t" r="r" b="b"/>
            <a:pathLst>
              <a:path w="708660">
                <a:moveTo>
                  <a:pt x="0" y="0"/>
                </a:moveTo>
                <a:lnTo>
                  <a:pt x="708634" y="0"/>
                </a:lnTo>
              </a:path>
            </a:pathLst>
          </a:custGeom>
          <a:ln w="73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316247" y="3888595"/>
            <a:ext cx="7937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2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7891" y="3592791"/>
            <a:ext cx="688975" cy="69151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65"/>
              </a:spcBef>
            </a:pPr>
            <a:r>
              <a:rPr sz="2100" i="1" spc="127" baseline="-25793" dirty="0">
                <a:latin typeface="Times New Roman"/>
                <a:cs typeface="Times New Roman"/>
              </a:rPr>
              <a:t>n</a:t>
            </a:r>
            <a:r>
              <a:rPr sz="800" spc="85" dirty="0">
                <a:latin typeface="Times New Roman"/>
                <a:cs typeface="Times New Roman"/>
              </a:rPr>
              <a:t>2</a:t>
            </a:r>
            <a:r>
              <a:rPr sz="800" spc="-95" dirty="0">
                <a:latin typeface="Times New Roman"/>
                <a:cs typeface="Times New Roman"/>
              </a:rPr>
              <a:t> </a:t>
            </a:r>
            <a:r>
              <a:rPr sz="2100" i="1" spc="37" baseline="-25793" dirty="0">
                <a:latin typeface="Times New Roman"/>
                <a:cs typeface="Times New Roman"/>
              </a:rPr>
              <a:t>h</a:t>
            </a:r>
            <a:r>
              <a:rPr sz="2100" i="1" spc="-345" baseline="-25793" dirty="0">
                <a:latin typeface="Times New Roman"/>
                <a:cs typeface="Times New Roman"/>
              </a:rPr>
              <a:t> </a:t>
            </a:r>
            <a:r>
              <a:rPr sz="800" spc="2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94"/>
              </a:spcBef>
            </a:pPr>
            <a:r>
              <a:rPr sz="1400" spc="-35" dirty="0">
                <a:latin typeface="Times New Roman"/>
                <a:cs typeface="Times New Roman"/>
              </a:rPr>
              <a:t>4</a:t>
            </a:r>
            <a:r>
              <a:rPr sz="1500" i="1" spc="-35" dirty="0">
                <a:latin typeface="Symbol"/>
                <a:cs typeface="Symbol"/>
              </a:rPr>
              <a:t></a:t>
            </a:r>
            <a:r>
              <a:rPr sz="1500" i="1" spc="-90" dirty="0">
                <a:latin typeface="Times New Roman"/>
                <a:cs typeface="Times New Roman"/>
              </a:rPr>
              <a:t> </a:t>
            </a:r>
            <a:r>
              <a:rPr sz="1200" spc="30" baseline="45138" dirty="0">
                <a:latin typeface="Times New Roman"/>
                <a:cs typeface="Times New Roman"/>
              </a:rPr>
              <a:t>2</a:t>
            </a:r>
            <a:r>
              <a:rPr sz="1200" spc="-142" baseline="45138" dirty="0">
                <a:latin typeface="Times New Roman"/>
                <a:cs typeface="Times New Roman"/>
              </a:rPr>
              <a:t> </a:t>
            </a:r>
            <a:r>
              <a:rPr sz="1400" i="1" spc="90" dirty="0">
                <a:latin typeface="Times New Roman"/>
                <a:cs typeface="Times New Roman"/>
              </a:rPr>
              <a:t>m</a:t>
            </a:r>
            <a:r>
              <a:rPr sz="1200" spc="135" baseline="45138" dirty="0">
                <a:latin typeface="Times New Roman"/>
                <a:cs typeface="Times New Roman"/>
              </a:rPr>
              <a:t>2</a:t>
            </a:r>
            <a:r>
              <a:rPr sz="1200" spc="-179" baseline="45138" dirty="0">
                <a:latin typeface="Times New Roman"/>
                <a:cs typeface="Times New Roman"/>
              </a:rPr>
              <a:t> </a:t>
            </a:r>
            <a:r>
              <a:rPr sz="1400" i="1" spc="25" dirty="0">
                <a:latin typeface="Times New Roman"/>
                <a:cs typeface="Times New Roman"/>
              </a:rPr>
              <a:t>v</a:t>
            </a:r>
            <a:r>
              <a:rPr sz="1400" i="1" spc="-229" dirty="0">
                <a:latin typeface="Times New Roman"/>
                <a:cs typeface="Times New Roman"/>
              </a:rPr>
              <a:t> </a:t>
            </a:r>
            <a:r>
              <a:rPr sz="1200" spc="30" baseline="45138" dirty="0">
                <a:latin typeface="Times New Roman"/>
                <a:cs typeface="Times New Roman"/>
              </a:rPr>
              <a:t>2</a:t>
            </a:r>
            <a:endParaRPr sz="1200" baseline="45138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19411" y="3893946"/>
            <a:ext cx="350520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35585" algn="l"/>
              </a:tabLst>
            </a:pPr>
            <a:r>
              <a:rPr sz="1400" i="1" spc="20" dirty="0">
                <a:latin typeface="Times New Roman"/>
                <a:cs typeface="Times New Roman"/>
              </a:rPr>
              <a:t>r	</a:t>
            </a:r>
            <a:r>
              <a:rPr sz="1400" spc="30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47873" y="4554940"/>
            <a:ext cx="612775" cy="0"/>
          </a:xfrm>
          <a:custGeom>
            <a:avLst/>
            <a:gdLst/>
            <a:ahLst/>
            <a:cxnLst/>
            <a:rect l="l" t="t" r="r" b="b"/>
            <a:pathLst>
              <a:path w="612775">
                <a:moveTo>
                  <a:pt x="0" y="0"/>
                </a:moveTo>
                <a:lnTo>
                  <a:pt x="612432" y="0"/>
                </a:lnTo>
              </a:path>
            </a:pathLst>
          </a:custGeom>
          <a:ln w="6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645161" y="4177141"/>
            <a:ext cx="614680" cy="5880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03200">
              <a:lnSpc>
                <a:spcPct val="128499"/>
              </a:lnSpc>
              <a:spcBef>
                <a:spcPts val="90"/>
              </a:spcBef>
            </a:pPr>
            <a:r>
              <a:rPr sz="2100" i="1" spc="44" baseline="-21825" dirty="0">
                <a:latin typeface="Times New Roman"/>
                <a:cs typeface="Times New Roman"/>
              </a:rPr>
              <a:t>e</a:t>
            </a:r>
            <a:r>
              <a:rPr sz="1400" spc="30" dirty="0">
                <a:latin typeface="Times New Roman"/>
                <a:cs typeface="Times New Roman"/>
              </a:rPr>
              <a:t>2  </a:t>
            </a:r>
            <a:r>
              <a:rPr sz="1400" spc="-85" dirty="0">
                <a:latin typeface="Times New Roman"/>
                <a:cs typeface="Times New Roman"/>
              </a:rPr>
              <a:t>4</a:t>
            </a:r>
            <a:r>
              <a:rPr sz="1500" i="1" spc="-105" dirty="0">
                <a:latin typeface="Symbol"/>
                <a:cs typeface="Symbol"/>
              </a:rPr>
              <a:t></a:t>
            </a:r>
            <a:r>
              <a:rPr sz="1500" i="1" spc="70" dirty="0">
                <a:latin typeface="Symbol"/>
                <a:cs typeface="Symbol"/>
              </a:rPr>
              <a:t></a:t>
            </a:r>
            <a:r>
              <a:rPr sz="2100" i="1" spc="67" baseline="-15873" dirty="0">
                <a:latin typeface="Times New Roman"/>
                <a:cs typeface="Times New Roman"/>
              </a:rPr>
              <a:t>o</a:t>
            </a:r>
            <a:r>
              <a:rPr sz="1400" i="1" spc="-65" dirty="0">
                <a:latin typeface="Times New Roman"/>
                <a:cs typeface="Times New Roman"/>
              </a:rPr>
              <a:t>m</a:t>
            </a:r>
            <a:r>
              <a:rPr sz="1400" spc="-60" dirty="0">
                <a:latin typeface="Times New Roman"/>
                <a:cs typeface="Times New Roman"/>
              </a:rPr>
              <a:t>.</a:t>
            </a:r>
            <a:r>
              <a:rPr sz="1400" i="1" spc="15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77009" y="4400736"/>
            <a:ext cx="349250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40" dirty="0">
                <a:latin typeface="Times New Roman"/>
                <a:cs typeface="Times New Roman"/>
              </a:rPr>
              <a:t>v</a:t>
            </a:r>
            <a:r>
              <a:rPr sz="2100" spc="60" baseline="21825" dirty="0">
                <a:latin typeface="Times New Roman"/>
                <a:cs typeface="Times New Roman"/>
              </a:rPr>
              <a:t>2</a:t>
            </a:r>
            <a:r>
              <a:rPr sz="2100" spc="-120" baseline="21825" dirty="0">
                <a:latin typeface="Times New Roman"/>
                <a:cs typeface="Times New Roman"/>
              </a:rPr>
              <a:t> </a:t>
            </a:r>
            <a:r>
              <a:rPr sz="1400" spc="25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44166" y="5255497"/>
            <a:ext cx="560705" cy="0"/>
          </a:xfrm>
          <a:custGeom>
            <a:avLst/>
            <a:gdLst/>
            <a:ahLst/>
            <a:cxnLst/>
            <a:rect l="l" t="t" r="r" b="b"/>
            <a:pathLst>
              <a:path w="560704">
                <a:moveTo>
                  <a:pt x="0" y="0"/>
                </a:moveTo>
                <a:lnTo>
                  <a:pt x="560231" y="0"/>
                </a:lnTo>
              </a:path>
            </a:pathLst>
          </a:custGeom>
          <a:ln w="62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68484" y="5255497"/>
            <a:ext cx="593090" cy="0"/>
          </a:xfrm>
          <a:custGeom>
            <a:avLst/>
            <a:gdLst/>
            <a:ahLst/>
            <a:cxnLst/>
            <a:rect l="l" t="t" r="r" b="b"/>
            <a:pathLst>
              <a:path w="593089">
                <a:moveTo>
                  <a:pt x="0" y="0"/>
                </a:moveTo>
                <a:lnTo>
                  <a:pt x="592782" y="0"/>
                </a:lnTo>
              </a:path>
            </a:pathLst>
          </a:custGeom>
          <a:ln w="62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157429" y="5206755"/>
            <a:ext cx="202565" cy="244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00" i="1" spc="75" baseline="-25793" dirty="0">
                <a:latin typeface="Times New Roman"/>
                <a:cs typeface="Times New Roman"/>
              </a:rPr>
              <a:t>e</a:t>
            </a:r>
            <a:r>
              <a:rPr sz="1400" spc="1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16495" y="4940807"/>
            <a:ext cx="114363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i="1" spc="67" baseline="-15873" dirty="0">
                <a:latin typeface="Times New Roman"/>
                <a:cs typeface="Times New Roman"/>
              </a:rPr>
              <a:t>n</a:t>
            </a:r>
            <a:r>
              <a:rPr sz="2100" spc="67" baseline="5952" dirty="0">
                <a:latin typeface="Times New Roman"/>
                <a:cs typeface="Times New Roman"/>
              </a:rPr>
              <a:t>2</a:t>
            </a:r>
            <a:r>
              <a:rPr sz="2100" i="1" spc="67" baseline="-15873" dirty="0">
                <a:latin typeface="Times New Roman"/>
                <a:cs typeface="Times New Roman"/>
              </a:rPr>
              <a:t>h</a:t>
            </a:r>
            <a:r>
              <a:rPr sz="2100" spc="67" baseline="5952" dirty="0">
                <a:latin typeface="Times New Roman"/>
                <a:cs typeface="Times New Roman"/>
              </a:rPr>
              <a:t>2</a:t>
            </a:r>
            <a:r>
              <a:rPr sz="2100" spc="97" baseline="5952" dirty="0">
                <a:latin typeface="Times New Roman"/>
                <a:cs typeface="Times New Roman"/>
              </a:rPr>
              <a:t> </a:t>
            </a:r>
            <a:r>
              <a:rPr sz="2100" spc="7" baseline="-45634" dirty="0">
                <a:latin typeface="Times New Roman"/>
                <a:cs typeface="Times New Roman"/>
              </a:rPr>
              <a:t>. </a:t>
            </a:r>
            <a:r>
              <a:rPr sz="1400" spc="-75" dirty="0">
                <a:latin typeface="Times New Roman"/>
                <a:cs typeface="Times New Roman"/>
              </a:rPr>
              <a:t>4</a:t>
            </a:r>
            <a:r>
              <a:rPr sz="1500" i="1" spc="-75" dirty="0">
                <a:latin typeface="Symbol"/>
                <a:cs typeface="Symbol"/>
              </a:rPr>
              <a:t></a:t>
            </a:r>
            <a:r>
              <a:rPr sz="1500" i="1" spc="-75" dirty="0">
                <a:latin typeface="Times New Roman"/>
                <a:cs typeface="Times New Roman"/>
              </a:rPr>
              <a:t> </a:t>
            </a:r>
            <a:r>
              <a:rPr sz="1050" i="1" spc="7" baseline="-55555" dirty="0">
                <a:latin typeface="Times New Roman"/>
                <a:cs typeface="Times New Roman"/>
              </a:rPr>
              <a:t>o </a:t>
            </a:r>
            <a:r>
              <a:rPr sz="1400" i="1" spc="-40" dirty="0">
                <a:latin typeface="Times New Roman"/>
                <a:cs typeface="Times New Roman"/>
              </a:rPr>
              <a:t>m</a:t>
            </a:r>
            <a:r>
              <a:rPr sz="1400" spc="-40" dirty="0">
                <a:latin typeface="Times New Roman"/>
                <a:cs typeface="Times New Roman"/>
              </a:rPr>
              <a:t>.</a:t>
            </a:r>
            <a:r>
              <a:rPr sz="1400" i="1" spc="-4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41156" y="5266702"/>
            <a:ext cx="55689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60" dirty="0">
                <a:latin typeface="Times New Roman"/>
                <a:cs typeface="Times New Roman"/>
              </a:rPr>
              <a:t>4</a:t>
            </a:r>
            <a:r>
              <a:rPr sz="1500" i="1" spc="-60" dirty="0">
                <a:latin typeface="Symbol"/>
                <a:cs typeface="Symbol"/>
              </a:rPr>
              <a:t></a:t>
            </a:r>
            <a:r>
              <a:rPr sz="1500" i="1" spc="-195" dirty="0">
                <a:latin typeface="Times New Roman"/>
                <a:cs typeface="Times New Roman"/>
              </a:rPr>
              <a:t> </a:t>
            </a:r>
            <a:r>
              <a:rPr sz="2100" spc="52" baseline="21825" dirty="0">
                <a:latin typeface="Times New Roman"/>
                <a:cs typeface="Times New Roman"/>
              </a:rPr>
              <a:t>2</a:t>
            </a:r>
            <a:r>
              <a:rPr sz="1400" i="1" spc="35" dirty="0">
                <a:latin typeface="Times New Roman"/>
                <a:cs typeface="Times New Roman"/>
              </a:rPr>
              <a:t>m</a:t>
            </a:r>
            <a:r>
              <a:rPr sz="2100" spc="52" baseline="21825" dirty="0">
                <a:latin typeface="Times New Roman"/>
                <a:cs typeface="Times New Roman"/>
              </a:rPr>
              <a:t>2</a:t>
            </a:r>
            <a:endParaRPr sz="2100" baseline="21825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75063" y="5099796"/>
            <a:ext cx="347980" cy="244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i="1" spc="10" dirty="0">
                <a:latin typeface="Times New Roman"/>
                <a:cs typeface="Times New Roman"/>
              </a:rPr>
              <a:t>r</a:t>
            </a:r>
            <a:r>
              <a:rPr sz="1400" i="1" spc="-320" dirty="0">
                <a:latin typeface="Times New Roman"/>
                <a:cs typeface="Times New Roman"/>
              </a:rPr>
              <a:t> </a:t>
            </a:r>
            <a:r>
              <a:rPr sz="2100" spc="22" baseline="21825" dirty="0">
                <a:latin typeface="Times New Roman"/>
                <a:cs typeface="Times New Roman"/>
              </a:rPr>
              <a:t>2 </a:t>
            </a:r>
            <a:r>
              <a:rPr sz="1400" spc="15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54586" y="6150211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597" y="0"/>
                </a:lnTo>
              </a:path>
            </a:pathLst>
          </a:custGeom>
          <a:ln w="62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311561" y="5994511"/>
            <a:ext cx="96520" cy="244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i="1" spc="1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40948" y="6174284"/>
            <a:ext cx="57785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i="1" spc="-45" dirty="0">
                <a:latin typeface="Symbol"/>
                <a:cs typeface="Symbol"/>
              </a:rPr>
              <a:t></a:t>
            </a:r>
            <a:r>
              <a:rPr sz="1500" i="1" spc="285" dirty="0">
                <a:latin typeface="Times New Roman"/>
                <a:cs typeface="Times New Roman"/>
              </a:rPr>
              <a:t> </a:t>
            </a:r>
            <a:r>
              <a:rPr sz="1400" i="1" spc="15" dirty="0">
                <a:latin typeface="Times New Roman"/>
                <a:cs typeface="Times New Roman"/>
              </a:rPr>
              <a:t>m</a:t>
            </a:r>
            <a:r>
              <a:rPr sz="1400" i="1" spc="120" dirty="0">
                <a:latin typeface="Times New Roman"/>
                <a:cs typeface="Times New Roman"/>
              </a:rPr>
              <a:t> </a:t>
            </a:r>
            <a:r>
              <a:rPr sz="1200" i="1" spc="50" dirty="0">
                <a:latin typeface="Times New Roman"/>
                <a:cs typeface="Times New Roman"/>
              </a:rPr>
              <a:t>e</a:t>
            </a:r>
            <a:r>
              <a:rPr sz="1050" spc="75" baseline="43650" dirty="0">
                <a:latin typeface="Times New Roman"/>
                <a:cs typeface="Times New Roman"/>
              </a:rPr>
              <a:t>2</a:t>
            </a:r>
            <a:endParaRPr sz="1050" baseline="43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01826" y="5890981"/>
            <a:ext cx="705485" cy="244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00" spc="15" baseline="-31746" dirty="0">
                <a:latin typeface="Symbol"/>
                <a:cs typeface="Symbol"/>
              </a:rPr>
              <a:t></a:t>
            </a:r>
            <a:r>
              <a:rPr sz="2100" spc="15" baseline="-31746" dirty="0">
                <a:latin typeface="Times New Roman"/>
                <a:cs typeface="Times New Roman"/>
              </a:rPr>
              <a:t> </a:t>
            </a:r>
            <a:r>
              <a:rPr sz="1400" i="1" spc="40" dirty="0">
                <a:latin typeface="Times New Roman"/>
                <a:cs typeface="Times New Roman"/>
              </a:rPr>
              <a:t>n</a:t>
            </a:r>
            <a:r>
              <a:rPr sz="2100" spc="60" baseline="21825" dirty="0">
                <a:latin typeface="Times New Roman"/>
                <a:cs typeface="Times New Roman"/>
              </a:rPr>
              <a:t>2</a:t>
            </a:r>
            <a:r>
              <a:rPr sz="1400" i="1" spc="40" dirty="0">
                <a:latin typeface="Times New Roman"/>
                <a:cs typeface="Times New Roman"/>
              </a:rPr>
              <a:t>h</a:t>
            </a:r>
            <a:r>
              <a:rPr sz="2100" spc="60" baseline="21825" dirty="0">
                <a:latin typeface="Times New Roman"/>
                <a:cs typeface="Times New Roman"/>
              </a:rPr>
              <a:t>2</a:t>
            </a:r>
            <a:r>
              <a:rPr sz="1300" i="1" spc="40" dirty="0">
                <a:latin typeface="Symbol"/>
                <a:cs typeface="Symbol"/>
              </a:rPr>
              <a:t></a:t>
            </a:r>
            <a:r>
              <a:rPr sz="1300" i="1" spc="-140" dirty="0">
                <a:latin typeface="Times New Roman"/>
                <a:cs typeface="Times New Roman"/>
              </a:rPr>
              <a:t> </a:t>
            </a:r>
            <a:r>
              <a:rPr sz="1050" i="1" spc="7" baseline="-23809" dirty="0">
                <a:latin typeface="Times New Roman"/>
                <a:cs typeface="Times New Roman"/>
              </a:rPr>
              <a:t>o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82282" y="7073033"/>
            <a:ext cx="560705" cy="0"/>
          </a:xfrm>
          <a:custGeom>
            <a:avLst/>
            <a:gdLst/>
            <a:ahLst/>
            <a:cxnLst/>
            <a:rect l="l" t="t" r="r" b="b"/>
            <a:pathLst>
              <a:path w="560704">
                <a:moveTo>
                  <a:pt x="0" y="0"/>
                </a:moveTo>
                <a:lnTo>
                  <a:pt x="560329" y="0"/>
                </a:lnTo>
              </a:path>
            </a:pathLst>
          </a:custGeom>
          <a:ln w="61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540836" y="6922015"/>
            <a:ext cx="1359535" cy="2368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spc="20" dirty="0">
                <a:latin typeface="Times New Roman"/>
                <a:cs typeface="Times New Roman"/>
              </a:rPr>
              <a:t>.</a:t>
            </a:r>
            <a:r>
              <a:rPr sz="1350" i="1" spc="20" dirty="0">
                <a:latin typeface="Times New Roman"/>
                <a:cs typeface="Times New Roman"/>
              </a:rPr>
              <a:t>n</a:t>
            </a:r>
            <a:r>
              <a:rPr sz="2025" spc="30" baseline="22633" dirty="0">
                <a:latin typeface="Times New Roman"/>
                <a:cs typeface="Times New Roman"/>
              </a:rPr>
              <a:t>2 </a:t>
            </a:r>
            <a:r>
              <a:rPr sz="1350" spc="35" dirty="0">
                <a:latin typeface="Symbol"/>
                <a:cs typeface="Symbol"/>
              </a:rPr>
              <a:t></a:t>
            </a:r>
            <a:r>
              <a:rPr sz="1350" spc="-165" dirty="0">
                <a:latin typeface="Times New Roman"/>
                <a:cs typeface="Times New Roman"/>
              </a:rPr>
              <a:t> </a:t>
            </a:r>
            <a:r>
              <a:rPr sz="1350" spc="35" dirty="0">
                <a:latin typeface="Times New Roman"/>
                <a:cs typeface="Times New Roman"/>
              </a:rPr>
              <a:t>0.053</a:t>
            </a:r>
            <a:r>
              <a:rPr sz="1350" i="1" spc="35" dirty="0">
                <a:latin typeface="Times New Roman"/>
                <a:cs typeface="Times New Roman"/>
              </a:rPr>
              <a:t>n</a:t>
            </a:r>
            <a:r>
              <a:rPr sz="2025" spc="52" baseline="22633" dirty="0">
                <a:latin typeface="Times New Roman"/>
                <a:cs typeface="Times New Roman"/>
              </a:rPr>
              <a:t>2</a:t>
            </a:r>
            <a:r>
              <a:rPr sz="1350" spc="35" dirty="0">
                <a:latin typeface="Times New Roman"/>
                <a:cs typeface="Times New Roman"/>
              </a:rPr>
              <a:t>(</a:t>
            </a:r>
            <a:r>
              <a:rPr sz="1350" i="1" spc="35" dirty="0">
                <a:latin typeface="Times New Roman"/>
                <a:cs typeface="Times New Roman"/>
              </a:rPr>
              <a:t>nm</a:t>
            </a:r>
            <a:r>
              <a:rPr sz="1350" spc="35" dirty="0">
                <a:latin typeface="Times New Roman"/>
                <a:cs typeface="Times New Roman"/>
              </a:rPr>
              <a:t>)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57865" y="6922015"/>
            <a:ext cx="302895" cy="2368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i="1" spc="25" dirty="0">
                <a:latin typeface="Times New Roman"/>
                <a:cs typeface="Times New Roman"/>
              </a:rPr>
              <a:t>r</a:t>
            </a:r>
            <a:r>
              <a:rPr sz="1350" i="1" spc="65" dirty="0">
                <a:latin typeface="Times New Roman"/>
                <a:cs typeface="Times New Roman"/>
              </a:rPr>
              <a:t> </a:t>
            </a:r>
            <a:r>
              <a:rPr sz="1350" spc="35" dirty="0">
                <a:latin typeface="Symbol"/>
                <a:cs typeface="Symbol"/>
              </a:rPr>
              <a:t>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68326" y="7092637"/>
            <a:ext cx="562610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i="1" spc="-20" dirty="0">
                <a:latin typeface="Symbol"/>
                <a:cs typeface="Symbol"/>
              </a:rPr>
              <a:t></a:t>
            </a:r>
            <a:r>
              <a:rPr sz="1450" i="1" spc="320" dirty="0">
                <a:latin typeface="Times New Roman"/>
                <a:cs typeface="Times New Roman"/>
              </a:rPr>
              <a:t> </a:t>
            </a:r>
            <a:r>
              <a:rPr sz="1350" i="1" spc="45" dirty="0">
                <a:latin typeface="Times New Roman"/>
                <a:cs typeface="Times New Roman"/>
              </a:rPr>
              <a:t>m</a:t>
            </a:r>
            <a:r>
              <a:rPr sz="1350" i="1" spc="15" dirty="0">
                <a:latin typeface="Times New Roman"/>
                <a:cs typeface="Times New Roman"/>
              </a:rPr>
              <a:t> </a:t>
            </a:r>
            <a:r>
              <a:rPr sz="1150" i="1" spc="45" dirty="0">
                <a:latin typeface="Times New Roman"/>
                <a:cs typeface="Times New Roman"/>
              </a:rPr>
              <a:t>e</a:t>
            </a:r>
            <a:r>
              <a:rPr sz="1050" spc="67" baseline="43650" dirty="0">
                <a:latin typeface="Times New Roman"/>
                <a:cs typeface="Times New Roman"/>
              </a:rPr>
              <a:t>2</a:t>
            </a:r>
            <a:endParaRPr sz="1050" baseline="43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85137" y="6795647"/>
            <a:ext cx="338455" cy="2863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64769" algn="r">
              <a:lnSpc>
                <a:spcPts val="1400"/>
              </a:lnSpc>
              <a:spcBef>
                <a:spcPts val="130"/>
              </a:spcBef>
            </a:pPr>
            <a:r>
              <a:rPr sz="1350" i="1" spc="85" dirty="0">
                <a:latin typeface="Times New Roman"/>
                <a:cs typeface="Times New Roman"/>
              </a:rPr>
              <a:t>h</a:t>
            </a:r>
            <a:r>
              <a:rPr sz="2025" spc="15" baseline="22633" dirty="0">
                <a:latin typeface="Times New Roman"/>
                <a:cs typeface="Times New Roman"/>
              </a:rPr>
              <a:t>2</a:t>
            </a:r>
            <a:r>
              <a:rPr sz="1250" i="1" spc="-20" dirty="0">
                <a:latin typeface="Symbol"/>
                <a:cs typeface="Symbol"/>
              </a:rPr>
              <a:t></a:t>
            </a:r>
            <a:endParaRPr sz="1250">
              <a:latin typeface="Symbol"/>
              <a:cs typeface="Symbol"/>
            </a:endParaRPr>
          </a:p>
          <a:p>
            <a:pPr marR="5080" algn="r">
              <a:lnSpc>
                <a:spcPts val="620"/>
              </a:lnSpc>
            </a:pPr>
            <a:r>
              <a:rPr sz="700" i="1" dirty="0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7300340"/>
            <a:ext cx="8547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1nm=10</a:t>
            </a:r>
            <a:r>
              <a:rPr sz="1350" spc="-7" baseline="30864" dirty="0">
                <a:latin typeface="Times New Roman"/>
                <a:cs typeface="Times New Roman"/>
              </a:rPr>
              <a:t>-9</a:t>
            </a:r>
            <a:r>
              <a:rPr sz="1400" spc="-5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52855" y="7757133"/>
            <a:ext cx="673100" cy="25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1435" algn="r">
              <a:lnSpc>
                <a:spcPts val="1305"/>
              </a:lnSpc>
              <a:spcBef>
                <a:spcPts val="100"/>
              </a:spcBef>
            </a:pPr>
            <a:r>
              <a:rPr sz="1350" i="1" spc="25" dirty="0">
                <a:latin typeface="Times New Roman"/>
                <a:cs typeface="Times New Roman"/>
              </a:rPr>
              <a:t>r </a:t>
            </a:r>
            <a:r>
              <a:rPr sz="1350" spc="35" dirty="0">
                <a:latin typeface="Symbol"/>
                <a:cs typeface="Symbol"/>
              </a:rPr>
              <a:t></a:t>
            </a:r>
            <a:r>
              <a:rPr sz="1350" spc="-5" dirty="0">
                <a:latin typeface="Times New Roman"/>
                <a:cs typeface="Times New Roman"/>
              </a:rPr>
              <a:t> </a:t>
            </a:r>
            <a:r>
              <a:rPr sz="1350" i="1" spc="70" dirty="0">
                <a:latin typeface="Times New Roman"/>
                <a:cs typeface="Times New Roman"/>
              </a:rPr>
              <a:t>n</a:t>
            </a:r>
            <a:r>
              <a:rPr sz="2025" spc="104" baseline="20576" dirty="0">
                <a:latin typeface="Times New Roman"/>
                <a:cs typeface="Times New Roman"/>
              </a:rPr>
              <a:t>2</a:t>
            </a:r>
            <a:r>
              <a:rPr sz="1350" i="1" spc="70" dirty="0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  <a:p>
            <a:pPr marR="5080" algn="r">
              <a:lnSpc>
                <a:spcPts val="465"/>
              </a:lnSpc>
            </a:pPr>
            <a:r>
              <a:rPr sz="650" spc="25" dirty="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24785" y="7750302"/>
            <a:ext cx="36080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350" baseline="-9259" dirty="0">
                <a:latin typeface="Times New Roman"/>
                <a:cs typeface="Times New Roman"/>
              </a:rPr>
              <a:t>0</a:t>
            </a:r>
            <a:r>
              <a:rPr sz="1400" dirty="0">
                <a:latin typeface="Times New Roman"/>
                <a:cs typeface="Times New Roman"/>
              </a:rPr>
              <a:t>; </a:t>
            </a:r>
            <a:r>
              <a:rPr sz="1400" spc="-5" dirty="0">
                <a:latin typeface="Times New Roman"/>
                <a:cs typeface="Times New Roman"/>
              </a:rPr>
              <a:t>the radius </a:t>
            </a:r>
            <a:r>
              <a:rPr sz="1400" dirty="0">
                <a:latin typeface="Times New Roman"/>
                <a:cs typeface="Times New Roman"/>
              </a:rPr>
              <a:t>of first </a:t>
            </a:r>
            <a:r>
              <a:rPr sz="1400" spc="-5" dirty="0">
                <a:latin typeface="Times New Roman"/>
                <a:cs typeface="Times New Roman"/>
              </a:rPr>
              <a:t>orbit 0.053nm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b="1" dirty="0">
                <a:latin typeface="Times New Roman"/>
                <a:cs typeface="Times New Roman"/>
              </a:rPr>
              <a:t>Bohr </a:t>
            </a:r>
            <a:r>
              <a:rPr sz="1400" b="1" spc="-5" dirty="0">
                <a:latin typeface="Times New Roman"/>
                <a:cs typeface="Times New Roman"/>
              </a:rPr>
              <a:t>radius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41780" y="9024873"/>
            <a:ext cx="225501" cy="202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141780" y="9014968"/>
          <a:ext cx="2781935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02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EFEFE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(Joules)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(eV)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Radius(nm)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21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-2.18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-18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-13.6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0.0529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1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-5.45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-19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-3.39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0.212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object 40"/>
          <p:cNvSpPr/>
          <p:nvPr/>
        </p:nvSpPr>
        <p:spPr>
          <a:xfrm>
            <a:off x="1673321" y="8498685"/>
            <a:ext cx="491490" cy="0"/>
          </a:xfrm>
          <a:custGeom>
            <a:avLst/>
            <a:gdLst/>
            <a:ahLst/>
            <a:cxnLst/>
            <a:rect l="l" t="t" r="r" b="b"/>
            <a:pathLst>
              <a:path w="491489">
                <a:moveTo>
                  <a:pt x="0" y="0"/>
                </a:moveTo>
                <a:lnTo>
                  <a:pt x="491232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32156" y="8498685"/>
            <a:ext cx="412750" cy="0"/>
          </a:xfrm>
          <a:custGeom>
            <a:avLst/>
            <a:gdLst/>
            <a:ahLst/>
            <a:cxnLst/>
            <a:rect l="l" t="t" r="r" b="b"/>
            <a:pathLst>
              <a:path w="412750">
                <a:moveTo>
                  <a:pt x="0" y="0"/>
                </a:moveTo>
                <a:lnTo>
                  <a:pt x="412318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6670" y="8498685"/>
            <a:ext cx="604520" cy="0"/>
          </a:xfrm>
          <a:custGeom>
            <a:avLst/>
            <a:gdLst/>
            <a:ahLst/>
            <a:cxnLst/>
            <a:rect l="l" t="t" r="r" b="b"/>
            <a:pathLst>
              <a:path w="604520">
                <a:moveTo>
                  <a:pt x="0" y="0"/>
                </a:moveTo>
                <a:lnTo>
                  <a:pt x="604412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09190" y="8498685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130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80010" y="849868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50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76164" y="8498685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4">
                <a:moveTo>
                  <a:pt x="0" y="0"/>
                </a:moveTo>
                <a:lnTo>
                  <a:pt x="354455" y="0"/>
                </a:lnTo>
              </a:path>
            </a:pathLst>
          </a:custGeom>
          <a:ln w="7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649438" y="8339867"/>
            <a:ext cx="253365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i="1" spc="100" dirty="0">
                <a:latin typeface="Times New Roman"/>
                <a:cs typeface="Times New Roman"/>
              </a:rPr>
              <a:t>eV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8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400500" y="8639237"/>
            <a:ext cx="8636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25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30456" y="8624823"/>
            <a:ext cx="8636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25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34017" y="8621317"/>
            <a:ext cx="8636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25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975114" y="8621317"/>
            <a:ext cx="8636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25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40322" y="8408049"/>
            <a:ext cx="205104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i="1" spc="277" baseline="-25925" dirty="0">
                <a:latin typeface="Times New Roman"/>
                <a:cs typeface="Times New Roman"/>
              </a:rPr>
              <a:t>n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479717" y="8408049"/>
            <a:ext cx="40640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13360" algn="l"/>
              </a:tabLst>
            </a:pPr>
            <a:r>
              <a:rPr sz="900" spc="25" dirty="0">
                <a:latin typeface="Times New Roman"/>
                <a:cs typeface="Times New Roman"/>
              </a:rPr>
              <a:t>2	</a:t>
            </a:r>
            <a:r>
              <a:rPr sz="2250" i="1" spc="277" baseline="-25925" dirty="0">
                <a:latin typeface="Times New Roman"/>
                <a:cs typeface="Times New Roman"/>
              </a:rPr>
              <a:t>n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30630" y="8129881"/>
            <a:ext cx="19177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i="1" spc="240" baseline="-25925" dirty="0">
                <a:latin typeface="Times New Roman"/>
                <a:cs typeface="Times New Roman"/>
              </a:rPr>
              <a:t>e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10814" y="8129881"/>
            <a:ext cx="19177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i="1" spc="240" baseline="-25925" dirty="0">
                <a:latin typeface="Times New Roman"/>
                <a:cs typeface="Times New Roman"/>
              </a:rPr>
              <a:t>e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55205" y="8217158"/>
            <a:ext cx="382905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105" dirty="0">
                <a:latin typeface="Times New Roman"/>
                <a:cs typeface="Times New Roman"/>
              </a:rPr>
              <a:t>1</a:t>
            </a:r>
            <a:r>
              <a:rPr sz="1500" spc="-10" dirty="0">
                <a:latin typeface="Times New Roman"/>
                <a:cs typeface="Times New Roman"/>
              </a:rPr>
              <a:t>3</a:t>
            </a:r>
            <a:r>
              <a:rPr sz="1500" spc="20" dirty="0">
                <a:latin typeface="Times New Roman"/>
                <a:cs typeface="Times New Roman"/>
              </a:rPr>
              <a:t>.</a:t>
            </a:r>
            <a:r>
              <a:rPr sz="1500" spc="65" dirty="0">
                <a:latin typeface="Times New Roman"/>
                <a:cs typeface="Times New Roman"/>
              </a:rPr>
              <a:t>6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19193" y="8217158"/>
            <a:ext cx="741045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24205" algn="l"/>
              </a:tabLst>
            </a:pPr>
            <a:r>
              <a:rPr sz="1500" i="1" spc="50" dirty="0">
                <a:latin typeface="Times New Roman"/>
                <a:cs typeface="Times New Roman"/>
              </a:rPr>
              <a:t>m</a:t>
            </a:r>
            <a:r>
              <a:rPr sz="1500" i="1" spc="175" dirty="0">
                <a:latin typeface="Times New Roman"/>
                <a:cs typeface="Times New Roman"/>
              </a:rPr>
              <a:t>e</a:t>
            </a:r>
            <a:r>
              <a:rPr sz="1350" spc="37" baseline="43209" dirty="0">
                <a:latin typeface="Times New Roman"/>
                <a:cs typeface="Times New Roman"/>
              </a:rPr>
              <a:t>4</a:t>
            </a:r>
            <a:r>
              <a:rPr sz="1350" baseline="43209" dirty="0">
                <a:latin typeface="Times New Roman"/>
                <a:cs typeface="Times New Roman"/>
              </a:rPr>
              <a:t>	</a:t>
            </a:r>
            <a:r>
              <a:rPr sz="1500" spc="65" dirty="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54191" y="8339867"/>
            <a:ext cx="7747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30" dirty="0"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597700" y="8339867"/>
            <a:ext cx="662305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70840" algn="l"/>
              </a:tabLst>
            </a:pPr>
            <a:r>
              <a:rPr sz="1500" spc="30" dirty="0">
                <a:latin typeface="Times New Roman"/>
                <a:cs typeface="Times New Roman"/>
              </a:rPr>
              <a:t>.	</a:t>
            </a:r>
            <a:r>
              <a:rPr sz="1500" spc="70" dirty="0">
                <a:latin typeface="Symbol"/>
                <a:cs typeface="Symbol"/>
              </a:rPr>
              <a:t>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spc="7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88554" y="8339867"/>
            <a:ext cx="30480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" dirty="0">
                <a:latin typeface="Symbol"/>
                <a:cs typeface="Symbol"/>
              </a:rPr>
              <a:t>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7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12008" y="8339867"/>
            <a:ext cx="304165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70" dirty="0">
                <a:latin typeface="Symbol"/>
                <a:cs typeface="Symbol"/>
              </a:rPr>
              <a:t>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7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66082" y="8339867"/>
            <a:ext cx="491490" cy="259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i="1" spc="75" dirty="0">
                <a:latin typeface="Times New Roman"/>
                <a:cs typeface="Times New Roman"/>
              </a:rPr>
              <a:t>E </a:t>
            </a:r>
            <a:r>
              <a:rPr sz="1500" spc="70" dirty="0">
                <a:latin typeface="Symbol"/>
                <a:cs typeface="Symbol"/>
              </a:rPr>
              <a:t>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7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000536" y="8497478"/>
            <a:ext cx="403225" cy="273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Times New Roman"/>
                <a:cs typeface="Times New Roman"/>
              </a:rPr>
              <a:t>8</a:t>
            </a:r>
            <a:r>
              <a:rPr sz="1500" i="1" spc="185" dirty="0">
                <a:latin typeface="Times New Roman"/>
                <a:cs typeface="Times New Roman"/>
              </a:rPr>
              <a:t>h</a:t>
            </a:r>
            <a:r>
              <a:rPr sz="1350" spc="97" baseline="43209" dirty="0">
                <a:latin typeface="Times New Roman"/>
                <a:cs typeface="Times New Roman"/>
              </a:rPr>
              <a:t>2</a:t>
            </a:r>
            <a:r>
              <a:rPr sz="1600" i="1" spc="10" dirty="0">
                <a:latin typeface="Symbol"/>
                <a:cs typeface="Symbol"/>
              </a:rPr>
              <a:t>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099479" y="8205299"/>
            <a:ext cx="445134" cy="273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i="1" spc="-35" dirty="0">
                <a:latin typeface="Symbol"/>
                <a:cs typeface="Symbol"/>
              </a:rPr>
              <a:t></a:t>
            </a:r>
            <a:r>
              <a:rPr sz="1500" i="1" spc="50" dirty="0">
                <a:latin typeface="Times New Roman"/>
                <a:cs typeface="Times New Roman"/>
              </a:rPr>
              <a:t>m</a:t>
            </a:r>
            <a:r>
              <a:rPr sz="1500" i="1" spc="170" dirty="0">
                <a:latin typeface="Times New Roman"/>
                <a:cs typeface="Times New Roman"/>
              </a:rPr>
              <a:t>e</a:t>
            </a:r>
            <a:r>
              <a:rPr sz="1350" spc="37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524007" y="8483453"/>
            <a:ext cx="1009650" cy="273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25780" algn="l"/>
              </a:tabLst>
            </a:pPr>
            <a:r>
              <a:rPr sz="2250" spc="7" baseline="1851" dirty="0">
                <a:latin typeface="Times New Roman"/>
                <a:cs typeface="Times New Roman"/>
              </a:rPr>
              <a:t>8</a:t>
            </a:r>
            <a:r>
              <a:rPr sz="2400" i="1" spc="7" baseline="1736" dirty="0">
                <a:latin typeface="Symbol"/>
                <a:cs typeface="Symbol"/>
              </a:rPr>
              <a:t></a:t>
            </a:r>
            <a:r>
              <a:rPr sz="2400" spc="7" baseline="1736" dirty="0">
                <a:latin typeface="Times New Roman"/>
                <a:cs typeface="Times New Roman"/>
              </a:rPr>
              <a:t>	</a:t>
            </a:r>
            <a:r>
              <a:rPr sz="1500" i="1" spc="100" dirty="0">
                <a:latin typeface="Times New Roman"/>
                <a:cs typeface="Times New Roman"/>
              </a:rPr>
              <a:t>n</a:t>
            </a:r>
            <a:r>
              <a:rPr sz="1350" spc="150" baseline="43209" dirty="0">
                <a:latin typeface="Times New Roman"/>
                <a:cs typeface="Times New Roman"/>
              </a:rPr>
              <a:t>2</a:t>
            </a:r>
            <a:r>
              <a:rPr sz="1350" spc="-225" baseline="43209" dirty="0">
                <a:latin typeface="Times New Roman"/>
                <a:cs typeface="Times New Roman"/>
              </a:rPr>
              <a:t> </a:t>
            </a:r>
            <a:r>
              <a:rPr sz="1500" i="1" spc="85" dirty="0">
                <a:latin typeface="Times New Roman"/>
                <a:cs typeface="Times New Roman"/>
              </a:rPr>
              <a:t>h</a:t>
            </a:r>
            <a:r>
              <a:rPr sz="1350" spc="127" baseline="43209" dirty="0">
                <a:latin typeface="Times New Roman"/>
                <a:cs typeface="Times New Roman"/>
              </a:rPr>
              <a:t>2</a:t>
            </a:r>
            <a:r>
              <a:rPr sz="1600" i="1" spc="85" dirty="0">
                <a:latin typeface="Symbol"/>
                <a:cs typeface="Symbol"/>
              </a:rPr>
              <a:t>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65189" y="8479948"/>
            <a:ext cx="494030" cy="273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5" dirty="0">
                <a:latin typeface="Times New Roman"/>
                <a:cs typeface="Times New Roman"/>
              </a:rPr>
              <a:t>8</a:t>
            </a:r>
            <a:r>
              <a:rPr sz="1600" i="1" spc="5" dirty="0">
                <a:latin typeface="Symbol"/>
                <a:cs typeface="Symbol"/>
              </a:rPr>
              <a:t></a:t>
            </a:r>
            <a:r>
              <a:rPr sz="1600" i="1" spc="210" dirty="0">
                <a:latin typeface="Times New Roman"/>
                <a:cs typeface="Times New Roman"/>
              </a:rPr>
              <a:t> </a:t>
            </a:r>
            <a:r>
              <a:rPr sz="1500" i="1" spc="50" dirty="0">
                <a:latin typeface="Times New Roman"/>
                <a:cs typeface="Times New Roman"/>
              </a:rPr>
              <a:t>r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01239" y="3706494"/>
            <a:ext cx="1958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Fig. </a:t>
            </a:r>
            <a:r>
              <a:rPr sz="1200" b="1" dirty="0">
                <a:latin typeface="Times New Roman"/>
                <a:cs typeface="Times New Roman"/>
              </a:rPr>
              <a:t>1.3. Atomic </a:t>
            </a:r>
            <a:r>
              <a:rPr sz="1200" b="1" spc="-5" dirty="0">
                <a:latin typeface="Times New Roman"/>
                <a:cs typeface="Times New Roman"/>
              </a:rPr>
              <a:t>Energy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Level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3786352"/>
            <a:ext cx="5128260" cy="156019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3970" marR="5080" indent="35496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An electron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energy </a:t>
            </a:r>
            <a:r>
              <a:rPr sz="1400" dirty="0">
                <a:latin typeface="Times New Roman"/>
                <a:cs typeface="Times New Roman"/>
              </a:rPr>
              <a:t>-1.5 eV </a:t>
            </a:r>
            <a:r>
              <a:rPr sz="1400" spc="-5" dirty="0">
                <a:latin typeface="Times New Roman"/>
                <a:cs typeface="Times New Roman"/>
              </a:rPr>
              <a:t>loses </a:t>
            </a:r>
            <a:r>
              <a:rPr sz="1400" dirty="0">
                <a:latin typeface="Times New Roman"/>
                <a:cs typeface="Times New Roman"/>
              </a:rPr>
              <a:t>energy and </a:t>
            </a:r>
            <a:r>
              <a:rPr sz="1400" spc="-5" dirty="0">
                <a:latin typeface="Times New Roman"/>
                <a:cs typeface="Times New Roman"/>
              </a:rPr>
              <a:t>radiates light of  wavelength </a:t>
            </a:r>
            <a:r>
              <a:rPr sz="1400" dirty="0">
                <a:latin typeface="Times New Roman"/>
                <a:cs typeface="Times New Roman"/>
              </a:rPr>
              <a:t>4.2×10</a:t>
            </a:r>
            <a:r>
              <a:rPr sz="1350" baseline="30864" dirty="0">
                <a:latin typeface="Times New Roman"/>
                <a:cs typeface="Times New Roman"/>
              </a:rPr>
              <a:t>-7 </a:t>
            </a:r>
            <a:r>
              <a:rPr sz="1400" spc="-10" dirty="0">
                <a:latin typeface="Times New Roman"/>
                <a:cs typeface="Times New Roman"/>
              </a:rPr>
              <a:t>m. </a:t>
            </a:r>
            <a:r>
              <a:rPr sz="1400" dirty="0">
                <a:latin typeface="Times New Roman"/>
                <a:cs typeface="Times New Roman"/>
              </a:rPr>
              <a:t>Calculate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new energy of the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its  </a:t>
            </a:r>
            <a:r>
              <a:rPr sz="1400" dirty="0">
                <a:latin typeface="Times New Roman"/>
                <a:cs typeface="Times New Roman"/>
              </a:rPr>
              <a:t>new </a:t>
            </a:r>
            <a:r>
              <a:rPr sz="1400" spc="-5" dirty="0">
                <a:latin typeface="Times New Roman"/>
                <a:cs typeface="Times New Roman"/>
              </a:rPr>
              <a:t>orbital radius.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6902577"/>
            <a:ext cx="28263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E=6.626×10</a:t>
            </a:r>
            <a:r>
              <a:rPr sz="1350" spc="-7" baseline="30864" dirty="0">
                <a:latin typeface="Times New Roman"/>
                <a:cs typeface="Times New Roman"/>
              </a:rPr>
              <a:t>-34</a:t>
            </a:r>
            <a:r>
              <a:rPr sz="1400" spc="-5" dirty="0">
                <a:latin typeface="Times New Roman"/>
                <a:cs typeface="Times New Roman"/>
              </a:rPr>
              <a:t>×7.14×10</a:t>
            </a:r>
            <a:r>
              <a:rPr sz="1350" spc="-7" baseline="30864" dirty="0">
                <a:latin typeface="Times New Roman"/>
                <a:cs typeface="Times New Roman"/>
              </a:rPr>
              <a:t>14</a:t>
            </a:r>
            <a:r>
              <a:rPr sz="1400" spc="-5" dirty="0">
                <a:latin typeface="Times New Roman"/>
                <a:cs typeface="Times New Roman"/>
              </a:rPr>
              <a:t>=4.73×10</a:t>
            </a:r>
            <a:r>
              <a:rPr sz="1350" spc="-7" baseline="30864" dirty="0">
                <a:latin typeface="Times New Roman"/>
                <a:cs typeface="Times New Roman"/>
              </a:rPr>
              <a:t>-19</a:t>
            </a:r>
            <a:r>
              <a:rPr sz="1350" spc="179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1733" y="7823453"/>
            <a:ext cx="8718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Lost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8436102"/>
            <a:ext cx="1741805" cy="852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new </a:t>
            </a:r>
            <a:r>
              <a:rPr sz="1400" spc="-10" dirty="0">
                <a:latin typeface="Times New Roman"/>
                <a:cs typeface="Times New Roman"/>
              </a:rPr>
              <a:t>total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tn</a:t>
            </a:r>
            <a:r>
              <a:rPr sz="1400" spc="-5" dirty="0">
                <a:latin typeface="Times New Roman"/>
                <a:cs typeface="Times New Roman"/>
              </a:rPr>
              <a:t>=-1.5-2.95=-4.45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8294" y="2153919"/>
            <a:ext cx="2470150" cy="1223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1780" y="929639"/>
            <a:ext cx="225501" cy="2014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145590" y="922019"/>
          <a:ext cx="2764153" cy="1035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47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EFEFE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-2.42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-19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-1.51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0.476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88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-1.36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-19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-0.85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0.846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263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-0.87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-19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-0.54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1.32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264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-0.61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-19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-0.3778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EFEFE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1.90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2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....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3176904" y="1870746"/>
            <a:ext cx="82208" cy="338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20236" y="636546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516" y="0"/>
                </a:lnTo>
              </a:path>
            </a:pathLst>
          </a:custGeom>
          <a:ln w="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84447" y="6365465"/>
            <a:ext cx="758190" cy="0"/>
          </a:xfrm>
          <a:custGeom>
            <a:avLst/>
            <a:gdLst/>
            <a:ahLst/>
            <a:cxnLst/>
            <a:rect l="l" t="t" r="r" b="b"/>
            <a:pathLst>
              <a:path w="758189">
                <a:moveTo>
                  <a:pt x="0" y="0"/>
                </a:moveTo>
                <a:lnTo>
                  <a:pt x="757895" y="0"/>
                </a:lnTo>
              </a:path>
            </a:pathLst>
          </a:custGeom>
          <a:ln w="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41166" y="6196514"/>
            <a:ext cx="146050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15" dirty="0">
                <a:latin typeface="Times New Roman"/>
                <a:cs typeface="Times New Roman"/>
              </a:rPr>
              <a:t>14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93848" y="6350482"/>
            <a:ext cx="132080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60" dirty="0">
                <a:latin typeface="Times New Roman"/>
                <a:cs typeface="Times New Roman"/>
              </a:rPr>
              <a:t>-</a:t>
            </a:r>
            <a:r>
              <a:rPr sz="900" spc="15" dirty="0"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85300" y="6202428"/>
            <a:ext cx="125222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16635" algn="l"/>
              </a:tabLst>
            </a:pPr>
            <a:r>
              <a:rPr sz="1550" spc="30" dirty="0">
                <a:latin typeface="Symbol"/>
                <a:cs typeface="Symbol"/>
              </a:rPr>
              <a:t>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7</a:t>
            </a:r>
            <a:r>
              <a:rPr sz="1550" spc="5" dirty="0">
                <a:latin typeface="Times New Roman"/>
                <a:cs typeface="Times New Roman"/>
              </a:rPr>
              <a:t>.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160" dirty="0">
                <a:latin typeface="Times New Roman"/>
                <a:cs typeface="Times New Roman"/>
              </a:rPr>
              <a:t>4</a:t>
            </a:r>
            <a:r>
              <a:rPr sz="1550" spc="110" dirty="0">
                <a:latin typeface="Symbol"/>
                <a:cs typeface="Symbol"/>
              </a:rPr>
              <a:t>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25" dirty="0">
                <a:latin typeface="Times New Roman"/>
                <a:cs typeface="Times New Roman"/>
              </a:rPr>
              <a:t>0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i="1" spc="10" dirty="0">
                <a:latin typeface="Times New Roman"/>
                <a:cs typeface="Times New Roman"/>
              </a:rPr>
              <a:t>Hz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34529" y="6078521"/>
            <a:ext cx="98488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66090" algn="l"/>
              </a:tabLst>
            </a:pPr>
            <a:r>
              <a:rPr sz="1550" i="1" spc="25" dirty="0">
                <a:latin typeface="Times New Roman"/>
                <a:cs typeface="Times New Roman"/>
              </a:rPr>
              <a:t>c	</a:t>
            </a:r>
            <a:r>
              <a:rPr sz="1550" spc="165" dirty="0">
                <a:latin typeface="Times New Roman"/>
                <a:cs typeface="Times New Roman"/>
              </a:rPr>
              <a:t>3</a:t>
            </a:r>
            <a:r>
              <a:rPr sz="1550" spc="110" dirty="0">
                <a:latin typeface="Symbol"/>
                <a:cs typeface="Symbol"/>
              </a:rPr>
              <a:t>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-45" dirty="0">
                <a:latin typeface="Times New Roman"/>
                <a:cs typeface="Times New Roman"/>
              </a:rPr>
              <a:t>0</a:t>
            </a:r>
            <a:r>
              <a:rPr sz="1350" spc="22" baseline="43209" dirty="0">
                <a:latin typeface="Times New Roman"/>
                <a:cs typeface="Times New Roman"/>
              </a:rPr>
              <a:t>8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92750" y="6202428"/>
            <a:ext cx="65341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27685" algn="l"/>
              </a:tabLst>
            </a:pPr>
            <a:r>
              <a:rPr sz="1550" i="1" spc="15" dirty="0">
                <a:latin typeface="Times New Roman"/>
                <a:cs typeface="Times New Roman"/>
              </a:rPr>
              <a:t>f </a:t>
            </a:r>
            <a:r>
              <a:rPr sz="1550" i="1" spc="-35" dirty="0">
                <a:latin typeface="Times New Roman"/>
                <a:cs typeface="Times New Roman"/>
              </a:rPr>
              <a:t> </a:t>
            </a:r>
            <a:r>
              <a:rPr sz="1550" spc="30" dirty="0">
                <a:latin typeface="Symbol"/>
                <a:cs typeface="Symbol"/>
              </a:rPr>
              <a:t>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spc="30" dirty="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17911" y="6345543"/>
            <a:ext cx="1012825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9730" algn="l"/>
              </a:tabLst>
            </a:pPr>
            <a:r>
              <a:rPr sz="1650" i="1" spc="-25" dirty="0">
                <a:latin typeface="Symbol"/>
                <a:cs typeface="Symbol"/>
              </a:rPr>
              <a:t></a:t>
            </a:r>
            <a:r>
              <a:rPr sz="1650" spc="-25" dirty="0">
                <a:latin typeface="Times New Roman"/>
                <a:cs typeface="Times New Roman"/>
              </a:rPr>
              <a:t>	</a:t>
            </a:r>
            <a:r>
              <a:rPr sz="1550" spc="30" dirty="0">
                <a:latin typeface="Times New Roman"/>
                <a:cs typeface="Times New Roman"/>
              </a:rPr>
              <a:t>4.2</a:t>
            </a:r>
            <a:r>
              <a:rPr sz="1550" spc="-285" dirty="0">
                <a:latin typeface="Times New Roman"/>
                <a:cs typeface="Times New Roman"/>
              </a:rPr>
              <a:t> </a:t>
            </a:r>
            <a:r>
              <a:rPr sz="1550" spc="90" dirty="0">
                <a:latin typeface="Symbol"/>
                <a:cs typeface="Symbol"/>
              </a:rPr>
              <a:t></a:t>
            </a:r>
            <a:r>
              <a:rPr sz="1550" spc="90" dirty="0">
                <a:latin typeface="Times New Roman"/>
                <a:cs typeface="Times New Roman"/>
              </a:rPr>
              <a:t>10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739709" y="7813672"/>
            <a:ext cx="937894" cy="0"/>
          </a:xfrm>
          <a:custGeom>
            <a:avLst/>
            <a:gdLst/>
            <a:ahLst/>
            <a:cxnLst/>
            <a:rect l="l" t="t" r="r" b="b"/>
            <a:pathLst>
              <a:path w="937894">
                <a:moveTo>
                  <a:pt x="0" y="0"/>
                </a:moveTo>
                <a:lnTo>
                  <a:pt x="937282" y="0"/>
                </a:lnTo>
              </a:path>
            </a:pathLst>
          </a:custGeom>
          <a:ln w="74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90712" y="7813672"/>
            <a:ext cx="937260" cy="0"/>
          </a:xfrm>
          <a:custGeom>
            <a:avLst/>
            <a:gdLst/>
            <a:ahLst/>
            <a:cxnLst/>
            <a:rect l="l" t="t" r="r" b="b"/>
            <a:pathLst>
              <a:path w="937260">
                <a:moveTo>
                  <a:pt x="0" y="0"/>
                </a:moveTo>
                <a:lnTo>
                  <a:pt x="937203" y="0"/>
                </a:lnTo>
              </a:path>
            </a:pathLst>
          </a:custGeom>
          <a:ln w="74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053583" y="7573117"/>
            <a:ext cx="300990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75" i="1" spc="30" baseline="13409" dirty="0">
                <a:latin typeface="Times New Roman"/>
                <a:cs typeface="Times New Roman"/>
              </a:rPr>
              <a:t>E</a:t>
            </a: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135" dirty="0">
                <a:latin typeface="Times New Roman"/>
                <a:cs typeface="Times New Roman"/>
              </a:rPr>
              <a:t> </a:t>
            </a:r>
            <a:r>
              <a:rPr sz="850" i="1" spc="10" dirty="0">
                <a:latin typeface="Times New Roman"/>
                <a:cs typeface="Times New Roman"/>
              </a:rPr>
              <a:t>J</a:t>
            </a:r>
            <a:r>
              <a:rPr sz="850" i="1" spc="-90" dirty="0">
                <a:latin typeface="Times New Roman"/>
                <a:cs typeface="Times New Roman"/>
              </a:rPr>
              <a:t> </a:t>
            </a:r>
            <a:r>
              <a:rPr sz="850" spc="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9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926556" y="7548429"/>
            <a:ext cx="852805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35" dirty="0">
                <a:latin typeface="Times New Roman"/>
                <a:cs typeface="Times New Roman"/>
              </a:rPr>
              <a:t>4.73</a:t>
            </a:r>
            <a:r>
              <a:rPr sz="1450" spc="35" dirty="0">
                <a:latin typeface="Symbol"/>
                <a:cs typeface="Symbol"/>
              </a:rPr>
              <a:t></a:t>
            </a:r>
            <a:r>
              <a:rPr sz="1450" spc="35" dirty="0">
                <a:latin typeface="Times New Roman"/>
                <a:cs typeface="Times New Roman"/>
              </a:rPr>
              <a:t>10</a:t>
            </a:r>
            <a:r>
              <a:rPr sz="1275" spc="52" baseline="42483" dirty="0">
                <a:latin typeface="Symbol"/>
                <a:cs typeface="Symbol"/>
              </a:rPr>
              <a:t></a:t>
            </a:r>
            <a:r>
              <a:rPr sz="1275" spc="52" baseline="42483" dirty="0">
                <a:latin typeface="Times New Roman"/>
                <a:cs typeface="Times New Roman"/>
              </a:rPr>
              <a:t>19</a:t>
            </a:r>
            <a:endParaRPr sz="1275" baseline="42483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63798" y="7805066"/>
            <a:ext cx="3431540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75" i="1" spc="30" baseline="42145" dirty="0">
                <a:latin typeface="Times New Roman"/>
                <a:cs typeface="Times New Roman"/>
              </a:rPr>
              <a:t>E</a:t>
            </a:r>
            <a:r>
              <a:rPr sz="1275" spc="30" baseline="49019" dirty="0">
                <a:latin typeface="Times New Roman"/>
                <a:cs typeface="Times New Roman"/>
              </a:rPr>
              <a:t>(</a:t>
            </a:r>
            <a:r>
              <a:rPr sz="1275" i="1" spc="30" baseline="49019" dirty="0">
                <a:latin typeface="Times New Roman"/>
                <a:cs typeface="Times New Roman"/>
              </a:rPr>
              <a:t>eV </a:t>
            </a:r>
            <a:r>
              <a:rPr sz="1275" spc="7" baseline="49019" dirty="0">
                <a:latin typeface="Times New Roman"/>
                <a:cs typeface="Times New Roman"/>
              </a:rPr>
              <a:t>) </a:t>
            </a:r>
            <a:r>
              <a:rPr sz="2175" spc="44" baseline="42145" dirty="0">
                <a:latin typeface="Symbol"/>
                <a:cs typeface="Symbol"/>
              </a:rPr>
              <a:t></a:t>
            </a:r>
            <a:r>
              <a:rPr sz="2175" spc="44" baseline="42145" dirty="0">
                <a:latin typeface="Times New Roman"/>
                <a:cs typeface="Times New Roman"/>
              </a:rPr>
              <a:t> </a:t>
            </a:r>
            <a:r>
              <a:rPr sz="1450" spc="35" dirty="0">
                <a:latin typeface="Times New Roman"/>
                <a:cs typeface="Times New Roman"/>
              </a:rPr>
              <a:t>1.602</a:t>
            </a:r>
            <a:r>
              <a:rPr sz="1450" spc="35" dirty="0">
                <a:latin typeface="Symbol"/>
                <a:cs typeface="Symbol"/>
              </a:rPr>
              <a:t></a:t>
            </a:r>
            <a:r>
              <a:rPr sz="1450" spc="35" dirty="0">
                <a:latin typeface="Times New Roman"/>
                <a:cs typeface="Times New Roman"/>
              </a:rPr>
              <a:t>10</a:t>
            </a:r>
            <a:r>
              <a:rPr sz="1275" spc="52" baseline="42483" dirty="0">
                <a:latin typeface="Symbol"/>
                <a:cs typeface="Symbol"/>
              </a:rPr>
              <a:t></a:t>
            </a:r>
            <a:r>
              <a:rPr sz="1275" spc="52" baseline="42483" dirty="0">
                <a:latin typeface="Times New Roman"/>
                <a:cs typeface="Times New Roman"/>
              </a:rPr>
              <a:t>19 </a:t>
            </a:r>
            <a:r>
              <a:rPr sz="2175" spc="44" baseline="42145" dirty="0">
                <a:latin typeface="Symbol"/>
                <a:cs typeface="Symbol"/>
              </a:rPr>
              <a:t></a:t>
            </a:r>
            <a:r>
              <a:rPr sz="2175" spc="44" baseline="42145" dirty="0">
                <a:latin typeface="Times New Roman"/>
                <a:cs typeface="Times New Roman"/>
              </a:rPr>
              <a:t> </a:t>
            </a:r>
            <a:r>
              <a:rPr sz="1450" spc="35" dirty="0">
                <a:latin typeface="Times New Roman"/>
                <a:cs typeface="Times New Roman"/>
              </a:rPr>
              <a:t>1.602</a:t>
            </a:r>
            <a:r>
              <a:rPr sz="1450" spc="35" dirty="0">
                <a:latin typeface="Symbol"/>
                <a:cs typeface="Symbol"/>
              </a:rPr>
              <a:t></a:t>
            </a:r>
            <a:r>
              <a:rPr sz="1450" spc="35" dirty="0">
                <a:latin typeface="Times New Roman"/>
                <a:cs typeface="Times New Roman"/>
              </a:rPr>
              <a:t>10</a:t>
            </a:r>
            <a:r>
              <a:rPr sz="1275" spc="52" baseline="42483" dirty="0">
                <a:latin typeface="Symbol"/>
                <a:cs typeface="Symbol"/>
              </a:rPr>
              <a:t></a:t>
            </a:r>
            <a:r>
              <a:rPr sz="1275" spc="52" baseline="42483" dirty="0">
                <a:latin typeface="Times New Roman"/>
                <a:cs typeface="Times New Roman"/>
              </a:rPr>
              <a:t>19 </a:t>
            </a:r>
            <a:r>
              <a:rPr sz="2175" spc="44" baseline="42145" dirty="0">
                <a:latin typeface="Symbol"/>
                <a:cs typeface="Symbol"/>
              </a:rPr>
              <a:t></a:t>
            </a:r>
            <a:r>
              <a:rPr sz="2175" spc="-345" baseline="42145" dirty="0">
                <a:latin typeface="Times New Roman"/>
                <a:cs typeface="Times New Roman"/>
              </a:rPr>
              <a:t> </a:t>
            </a:r>
            <a:r>
              <a:rPr sz="2175" spc="44" baseline="42145" dirty="0">
                <a:latin typeface="Times New Roman"/>
                <a:cs typeface="Times New Roman"/>
              </a:rPr>
              <a:t>2.95</a:t>
            </a:r>
            <a:r>
              <a:rPr sz="2175" i="1" spc="44" baseline="42145" dirty="0">
                <a:latin typeface="Times New Roman"/>
                <a:cs typeface="Times New Roman"/>
              </a:rPr>
              <a:t>eV</a:t>
            </a:r>
            <a:endParaRPr sz="2175" baseline="42145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6225" y="5859886"/>
            <a:ext cx="544195" cy="262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50" i="1" spc="10" dirty="0">
                <a:latin typeface="Times New Roman"/>
                <a:cs typeface="Times New Roman"/>
              </a:rPr>
              <a:t>E </a:t>
            </a:r>
            <a:r>
              <a:rPr sz="1550" spc="10" dirty="0">
                <a:latin typeface="Symbol"/>
                <a:cs typeface="Symbol"/>
              </a:rPr>
              <a:t>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i="1" spc="75" dirty="0">
                <a:latin typeface="Times New Roman"/>
                <a:cs typeface="Times New Roman"/>
              </a:rPr>
              <a:t>hf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2880106"/>
            <a:ext cx="4696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transition from </a:t>
            </a:r>
            <a:r>
              <a:rPr sz="1400" spc="5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stationary state to another stationary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6151244"/>
            <a:ext cx="5300345" cy="187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Times New Roman"/>
                <a:cs typeface="Times New Roman"/>
              </a:rPr>
              <a:t>R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Rydbeg's </a:t>
            </a:r>
            <a:r>
              <a:rPr sz="1400" spc="-10" dirty="0">
                <a:latin typeface="Times New Roman"/>
                <a:cs typeface="Times New Roman"/>
              </a:rPr>
              <a:t>constant </a:t>
            </a:r>
            <a:r>
              <a:rPr sz="1400" spc="-5" dirty="0">
                <a:latin typeface="Times New Roman"/>
                <a:cs typeface="Times New Roman"/>
              </a:rPr>
              <a:t>and equal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1.09737×10</a:t>
            </a:r>
            <a:r>
              <a:rPr sz="1350" spc="-7" baseline="30864" dirty="0">
                <a:latin typeface="Times New Roman"/>
                <a:cs typeface="Times New Roman"/>
              </a:rPr>
              <a:t>7</a:t>
            </a:r>
            <a:r>
              <a:rPr sz="1350" spc="202" baseline="3086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30864" dirty="0">
                <a:latin typeface="Times New Roman"/>
                <a:cs typeface="Times New Roman"/>
              </a:rPr>
              <a:t>-1</a:t>
            </a:r>
            <a:endParaRPr sz="1350" baseline="3086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Using Boher's model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calculate the frequency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wavelength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photon  produced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when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third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orbit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second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orbit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hydrogen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33029" y="2294866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0" y="0"/>
                </a:moveTo>
                <a:lnTo>
                  <a:pt x="535753" y="0"/>
                </a:lnTo>
              </a:path>
            </a:pathLst>
          </a:custGeom>
          <a:ln w="77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52009" y="2294866"/>
            <a:ext cx="211454" cy="0"/>
          </a:xfrm>
          <a:custGeom>
            <a:avLst/>
            <a:gdLst/>
            <a:ahLst/>
            <a:cxnLst/>
            <a:rect l="l" t="t" r="r" b="b"/>
            <a:pathLst>
              <a:path w="211454">
                <a:moveTo>
                  <a:pt x="0" y="0"/>
                </a:moveTo>
                <a:lnTo>
                  <a:pt x="211159" y="0"/>
                </a:lnTo>
              </a:path>
            </a:pathLst>
          </a:custGeom>
          <a:ln w="77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17516" y="2294866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726" y="0"/>
                </a:lnTo>
              </a:path>
            </a:pathLst>
          </a:custGeom>
          <a:ln w="77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52966" y="2286000"/>
            <a:ext cx="767715" cy="26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9605" algn="l"/>
              </a:tabLst>
            </a:pPr>
            <a:r>
              <a:rPr sz="1550" i="1" spc="50" dirty="0">
                <a:latin typeface="Times New Roman"/>
                <a:cs typeface="Times New Roman"/>
              </a:rPr>
              <a:t>n	n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97923" y="2426337"/>
            <a:ext cx="86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spc="30" dirty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00266" y="2279994"/>
            <a:ext cx="86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63104" y="2279994"/>
            <a:ext cx="86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8719" y="2275357"/>
            <a:ext cx="86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36030" y="2289646"/>
            <a:ext cx="869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3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96575" y="2013392"/>
            <a:ext cx="384175" cy="26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spc="80" dirty="0">
                <a:latin typeface="Times New Roman"/>
                <a:cs typeface="Times New Roman"/>
              </a:rPr>
              <a:t>1</a:t>
            </a:r>
            <a:r>
              <a:rPr sz="1550" spc="-40" dirty="0">
                <a:latin typeface="Times New Roman"/>
                <a:cs typeface="Times New Roman"/>
              </a:rPr>
              <a:t>3</a:t>
            </a:r>
            <a:r>
              <a:rPr sz="1550" spc="10" dirty="0">
                <a:latin typeface="Times New Roman"/>
                <a:cs typeface="Times New Roman"/>
              </a:rPr>
              <a:t>.</a:t>
            </a:r>
            <a:r>
              <a:rPr sz="1550" spc="50" dirty="0">
                <a:latin typeface="Times New Roman"/>
                <a:cs typeface="Times New Roman"/>
              </a:rPr>
              <a:t>6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9626" y="2013392"/>
            <a:ext cx="695960" cy="26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7215" algn="l"/>
              </a:tabLst>
            </a:pPr>
            <a:r>
              <a:rPr sz="1550" i="1" spc="10" dirty="0">
                <a:latin typeface="Times New Roman"/>
                <a:cs typeface="Times New Roman"/>
              </a:rPr>
              <a:t>m</a:t>
            </a:r>
            <a:r>
              <a:rPr sz="1550" i="1" spc="85" dirty="0">
                <a:latin typeface="Times New Roman"/>
                <a:cs typeface="Times New Roman"/>
              </a:rPr>
              <a:t>e</a:t>
            </a:r>
            <a:r>
              <a:rPr sz="1350" spc="44" baseline="43209" dirty="0">
                <a:latin typeface="Times New Roman"/>
                <a:cs typeface="Times New Roman"/>
              </a:rPr>
              <a:t>4</a:t>
            </a:r>
            <a:r>
              <a:rPr sz="1350" baseline="43209" dirty="0">
                <a:latin typeface="Times New Roman"/>
                <a:cs typeface="Times New Roman"/>
              </a:rPr>
              <a:t>	</a:t>
            </a:r>
            <a:r>
              <a:rPr sz="1550" spc="50" dirty="0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3895" y="2135015"/>
            <a:ext cx="1266190" cy="26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805" algn="l"/>
                <a:tab pos="1024255" algn="l"/>
              </a:tabLst>
            </a:pPr>
            <a:r>
              <a:rPr sz="1550" spc="25" dirty="0">
                <a:latin typeface="Times New Roman"/>
                <a:cs typeface="Times New Roman"/>
              </a:rPr>
              <a:t>.	</a:t>
            </a:r>
            <a:r>
              <a:rPr sz="1550" spc="55" dirty="0">
                <a:latin typeface="Symbol"/>
                <a:cs typeface="Symbol"/>
              </a:rPr>
              <a:t>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55" dirty="0">
                <a:latin typeface="Symbol"/>
                <a:cs typeface="Symbol"/>
              </a:rPr>
              <a:t>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i="1" spc="75" dirty="0">
                <a:latin typeface="Times New Roman"/>
                <a:cs typeface="Times New Roman"/>
              </a:rPr>
              <a:t>eV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38801" y="2135015"/>
            <a:ext cx="483870" cy="260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i="1" spc="60" dirty="0">
                <a:latin typeface="Times New Roman"/>
                <a:cs typeface="Times New Roman"/>
              </a:rPr>
              <a:t>E </a:t>
            </a:r>
            <a:r>
              <a:rPr sz="1550" spc="55" dirty="0">
                <a:latin typeface="Symbol"/>
                <a:cs typeface="Symbol"/>
              </a:rPr>
              <a:t></a:t>
            </a:r>
            <a:r>
              <a:rPr sz="1550" spc="-135" dirty="0">
                <a:latin typeface="Times New Roman"/>
                <a:cs typeface="Times New Roman"/>
              </a:rPr>
              <a:t> </a:t>
            </a:r>
            <a:r>
              <a:rPr sz="1550" spc="55" dirty="0">
                <a:latin typeface="Symbol"/>
                <a:cs typeface="Symbol"/>
              </a:rPr>
              <a:t>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4467" y="2283551"/>
            <a:ext cx="386715" cy="275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35" dirty="0">
                <a:latin typeface="Times New Roman"/>
                <a:cs typeface="Times New Roman"/>
              </a:rPr>
              <a:t>8</a:t>
            </a:r>
            <a:r>
              <a:rPr sz="1550" i="1" spc="35" dirty="0">
                <a:latin typeface="Times New Roman"/>
                <a:cs typeface="Times New Roman"/>
              </a:rPr>
              <a:t>h</a:t>
            </a:r>
            <a:r>
              <a:rPr sz="1550" i="1" spc="25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Symbol"/>
                <a:cs typeface="Symbol"/>
              </a:rPr>
              <a:t>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17476" y="3580141"/>
            <a:ext cx="645160" cy="0"/>
          </a:xfrm>
          <a:custGeom>
            <a:avLst/>
            <a:gdLst/>
            <a:ahLst/>
            <a:cxnLst/>
            <a:rect l="l" t="t" r="r" b="b"/>
            <a:pathLst>
              <a:path w="645160">
                <a:moveTo>
                  <a:pt x="0" y="0"/>
                </a:moveTo>
                <a:lnTo>
                  <a:pt x="644896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90221" y="3580141"/>
            <a:ext cx="666750" cy="0"/>
          </a:xfrm>
          <a:custGeom>
            <a:avLst/>
            <a:gdLst/>
            <a:ahLst/>
            <a:cxnLst/>
            <a:rect l="l" t="t" r="r" b="b"/>
            <a:pathLst>
              <a:path w="666750">
                <a:moveTo>
                  <a:pt x="0" y="0"/>
                </a:moveTo>
                <a:lnTo>
                  <a:pt x="666602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29080" y="3575489"/>
            <a:ext cx="5163185" cy="975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7705">
              <a:lnSpc>
                <a:spcPct val="100000"/>
              </a:lnSpc>
              <a:spcBef>
                <a:spcPts val="100"/>
              </a:spcBef>
              <a:tabLst>
                <a:tab pos="284162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h	h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i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f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quantum numbers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final and initial state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-5" dirty="0">
                <a:latin typeface="Times New Roman"/>
                <a:cs typeface="Times New Roman"/>
              </a:rPr>
              <a:t>electron,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respectively,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26678" y="3254710"/>
            <a:ext cx="38417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indent="-166370">
              <a:lnSpc>
                <a:spcPct val="100000"/>
              </a:lnSpc>
              <a:spcBef>
                <a:spcPts val="100"/>
              </a:spcBef>
              <a:buFont typeface="Symbol"/>
              <a:buChar char=""/>
              <a:tabLst>
                <a:tab pos="179705" algn="l"/>
              </a:tabLst>
            </a:pPr>
            <a:r>
              <a:rPr sz="1650" i="1" spc="220" dirty="0">
                <a:latin typeface="Times New Roman"/>
                <a:cs typeface="Times New Roman"/>
              </a:rPr>
              <a:t>E</a:t>
            </a:r>
            <a:r>
              <a:rPr sz="1425" i="1" spc="15" baseline="-23391" dirty="0">
                <a:latin typeface="Times New Roman"/>
                <a:cs typeface="Times New Roman"/>
              </a:rPr>
              <a:t>f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74789" y="3276798"/>
            <a:ext cx="141478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75" i="1" spc="22" baseline="-35353" dirty="0">
                <a:latin typeface="Times New Roman"/>
                <a:cs typeface="Times New Roman"/>
              </a:rPr>
              <a:t>f </a:t>
            </a:r>
            <a:r>
              <a:rPr sz="2475" spc="52" baseline="-35353" dirty="0">
                <a:latin typeface="Symbol"/>
                <a:cs typeface="Symbol"/>
              </a:rPr>
              <a:t></a:t>
            </a:r>
            <a:r>
              <a:rPr sz="2475" spc="52" baseline="-35353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E</a:t>
            </a:r>
            <a:r>
              <a:rPr sz="1425" spc="44" baseline="-23391" dirty="0">
                <a:latin typeface="Times New Roman"/>
                <a:cs typeface="Times New Roman"/>
              </a:rPr>
              <a:t>2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i="1" spc="-25" dirty="0">
                <a:latin typeface="Times New Roman"/>
                <a:cs typeface="Times New Roman"/>
              </a:rPr>
              <a:t>E</a:t>
            </a:r>
            <a:r>
              <a:rPr sz="1425" spc="-37" baseline="-23391" dirty="0">
                <a:latin typeface="Times New Roman"/>
                <a:cs typeface="Times New Roman"/>
              </a:rPr>
              <a:t>1 </a:t>
            </a:r>
            <a:r>
              <a:rPr sz="2475" spc="52" baseline="-35353" dirty="0">
                <a:latin typeface="Symbol"/>
                <a:cs typeface="Symbol"/>
              </a:rPr>
              <a:t></a:t>
            </a:r>
            <a:r>
              <a:rPr sz="2475" spc="-127" baseline="-35353" dirty="0">
                <a:latin typeface="Times New Roman"/>
                <a:cs typeface="Times New Roman"/>
              </a:rPr>
              <a:t> </a:t>
            </a:r>
            <a:r>
              <a:rPr sz="2475" i="1" spc="15" baseline="5050" dirty="0">
                <a:latin typeface="Times New Roman"/>
                <a:cs typeface="Times New Roman"/>
              </a:rPr>
              <a:t>E</a:t>
            </a:r>
            <a:r>
              <a:rPr sz="1425" i="1" spc="15" baseline="-14619" dirty="0">
                <a:latin typeface="Times New Roman"/>
                <a:cs typeface="Times New Roman"/>
              </a:rPr>
              <a:t>i</a:t>
            </a:r>
            <a:endParaRPr sz="1425" baseline="-14619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721948" y="4915011"/>
            <a:ext cx="231140" cy="0"/>
          </a:xfrm>
          <a:custGeom>
            <a:avLst/>
            <a:gdLst/>
            <a:ahLst/>
            <a:cxnLst/>
            <a:rect l="l" t="t" r="r" b="b"/>
            <a:pathLst>
              <a:path w="231139">
                <a:moveTo>
                  <a:pt x="0" y="0"/>
                </a:moveTo>
                <a:lnTo>
                  <a:pt x="230670" y="0"/>
                </a:lnTo>
              </a:path>
            </a:pathLst>
          </a:custGeom>
          <a:ln w="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41950" y="4915011"/>
            <a:ext cx="214629" cy="0"/>
          </a:xfrm>
          <a:custGeom>
            <a:avLst/>
            <a:gdLst/>
            <a:ahLst/>
            <a:cxnLst/>
            <a:rect l="l" t="t" r="r" b="b"/>
            <a:pathLst>
              <a:path w="214629">
                <a:moveTo>
                  <a:pt x="0" y="0"/>
                </a:moveTo>
                <a:lnTo>
                  <a:pt x="214620" y="0"/>
                </a:lnTo>
              </a:path>
            </a:pathLst>
          </a:custGeom>
          <a:ln w="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369160" y="4858838"/>
            <a:ext cx="10477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Symbol"/>
                <a:cs typeface="Symbol"/>
              </a:rPr>
              <a:t>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69160" y="4721041"/>
            <a:ext cx="10477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Symbol"/>
                <a:cs typeface="Symbol"/>
              </a:rPr>
              <a:t>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69160" y="4982920"/>
            <a:ext cx="10477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Symbol"/>
                <a:cs typeface="Symbol"/>
              </a:rPr>
              <a:t>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04669" y="4858838"/>
            <a:ext cx="10477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Symbol"/>
                <a:cs typeface="Symbol"/>
              </a:rPr>
              <a:t>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04669" y="4982920"/>
            <a:ext cx="10477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5" dirty="0">
                <a:latin typeface="Symbol"/>
                <a:cs typeface="Symbol"/>
              </a:rPr>
              <a:t>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35002" y="4902073"/>
            <a:ext cx="8572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04669" y="4596949"/>
            <a:ext cx="86931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93725" algn="l"/>
              </a:tabLst>
            </a:pPr>
            <a:r>
              <a:rPr sz="1500" spc="45" dirty="0">
                <a:latin typeface="Symbol"/>
                <a:cs typeface="Symbol"/>
              </a:rPr>
              <a:t></a:t>
            </a:r>
            <a:r>
              <a:rPr sz="1500" spc="335" dirty="0">
                <a:latin typeface="Times New Roman"/>
                <a:cs typeface="Times New Roman"/>
              </a:rPr>
              <a:t> </a:t>
            </a:r>
            <a:r>
              <a:rPr sz="2250" spc="82" baseline="-11111" dirty="0">
                <a:latin typeface="Times New Roman"/>
                <a:cs typeface="Times New Roman"/>
              </a:rPr>
              <a:t>1	1</a:t>
            </a:r>
            <a:r>
              <a:rPr sz="2250" spc="254" baseline="-11111" dirty="0">
                <a:latin typeface="Times New Roman"/>
                <a:cs typeface="Times New Roman"/>
              </a:rPr>
              <a:t> </a:t>
            </a:r>
            <a:r>
              <a:rPr sz="1500" spc="45" dirty="0">
                <a:latin typeface="Symbol"/>
                <a:cs typeface="Symbol"/>
              </a:rPr>
              <a:t>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53673" y="4892394"/>
            <a:ext cx="86995" cy="2755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65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i="1" spc="20" dirty="0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52013" y="5045011"/>
            <a:ext cx="49530" cy="122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i="1" spc="20" dirty="0">
                <a:latin typeface="Times New Roman"/>
                <a:cs typeface="Times New Roman"/>
              </a:rPr>
              <a:t>f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22938" y="4907762"/>
            <a:ext cx="548640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32434" algn="l"/>
              </a:tabLst>
            </a:pPr>
            <a:r>
              <a:rPr sz="1500" i="1" spc="55" dirty="0">
                <a:latin typeface="Times New Roman"/>
                <a:cs typeface="Times New Roman"/>
              </a:rPr>
              <a:t>n	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27687" y="4756658"/>
            <a:ext cx="1891664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765935" algn="l"/>
              </a:tabLst>
            </a:pPr>
            <a:r>
              <a:rPr sz="1500" i="1" spc="185" dirty="0">
                <a:latin typeface="Times New Roman"/>
                <a:cs typeface="Times New Roman"/>
              </a:rPr>
              <a:t>E</a:t>
            </a:r>
            <a:r>
              <a:rPr sz="1350" i="1" spc="30" baseline="-24691" dirty="0">
                <a:latin typeface="Times New Roman"/>
                <a:cs typeface="Times New Roman"/>
              </a:rPr>
              <a:t>ph</a:t>
            </a:r>
            <a:r>
              <a:rPr sz="1350" i="1" spc="37" baseline="-24691" dirty="0">
                <a:latin typeface="Times New Roman"/>
                <a:cs typeface="Times New Roman"/>
              </a:rPr>
              <a:t>ot</a:t>
            </a:r>
            <a:r>
              <a:rPr sz="1350" i="1" spc="30" baseline="-24691" dirty="0">
                <a:latin typeface="Times New Roman"/>
                <a:cs typeface="Times New Roman"/>
              </a:rPr>
              <a:t>on</a:t>
            </a:r>
            <a:r>
              <a:rPr sz="1350" i="1" baseline="-24691" dirty="0">
                <a:latin typeface="Times New Roman"/>
                <a:cs typeface="Times New Roman"/>
              </a:rPr>
              <a:t> </a:t>
            </a:r>
            <a:r>
              <a:rPr sz="1350" i="1" spc="22" baseline="-24691" dirty="0">
                <a:latin typeface="Times New Roman"/>
                <a:cs typeface="Times New Roman"/>
              </a:rPr>
              <a:t> </a:t>
            </a:r>
            <a:r>
              <a:rPr sz="1500" spc="25" dirty="0">
                <a:latin typeface="Symbol"/>
                <a:cs typeface="Symbol"/>
              </a:rPr>
              <a:t></a:t>
            </a:r>
            <a:r>
              <a:rPr sz="1500" spc="60" dirty="0">
                <a:latin typeface="Symbol"/>
                <a:cs typeface="Symbol"/>
              </a:rPr>
              <a:t></a:t>
            </a:r>
            <a:r>
              <a:rPr sz="1500" spc="-185" dirty="0">
                <a:latin typeface="Times New Roman"/>
                <a:cs typeface="Times New Roman"/>
              </a:rPr>
              <a:t> </a:t>
            </a:r>
            <a:r>
              <a:rPr sz="1500" spc="100" dirty="0">
                <a:latin typeface="Times New Roman"/>
                <a:cs typeface="Times New Roman"/>
              </a:rPr>
              <a:t>1</a:t>
            </a:r>
            <a:r>
              <a:rPr sz="1500" spc="-20" dirty="0">
                <a:latin typeface="Times New Roman"/>
                <a:cs typeface="Times New Roman"/>
              </a:rPr>
              <a:t>3</a:t>
            </a:r>
            <a:r>
              <a:rPr sz="1500" spc="15" dirty="0">
                <a:latin typeface="Times New Roman"/>
                <a:cs typeface="Times New Roman"/>
              </a:rPr>
              <a:t>.</a:t>
            </a:r>
            <a:r>
              <a:rPr sz="1500" spc="35" dirty="0">
                <a:latin typeface="Times New Roman"/>
                <a:cs typeface="Times New Roman"/>
              </a:rPr>
              <a:t>6</a:t>
            </a:r>
            <a:r>
              <a:rPr sz="1500" i="1" spc="90" dirty="0">
                <a:latin typeface="Times New Roman"/>
                <a:cs typeface="Times New Roman"/>
              </a:rPr>
              <a:t>e</a:t>
            </a:r>
            <a:r>
              <a:rPr sz="1500" i="1" spc="70" dirty="0">
                <a:latin typeface="Times New Roman"/>
                <a:cs typeface="Times New Roman"/>
              </a:rPr>
              <a:t>V</a:t>
            </a:r>
            <a:r>
              <a:rPr sz="1500" i="1" spc="-229" dirty="0">
                <a:latin typeface="Times New Roman"/>
                <a:cs typeface="Times New Roman"/>
              </a:rPr>
              <a:t> </a:t>
            </a:r>
            <a:r>
              <a:rPr sz="2250" spc="67" baseline="11111" dirty="0">
                <a:latin typeface="Symbol"/>
                <a:cs typeface="Symbol"/>
              </a:rPr>
              <a:t></a:t>
            </a:r>
            <a:r>
              <a:rPr sz="2250" baseline="11111" dirty="0">
                <a:latin typeface="Times New Roman"/>
                <a:cs typeface="Times New Roman"/>
              </a:rPr>
              <a:t>	</a:t>
            </a:r>
            <a:r>
              <a:rPr sz="1500" spc="6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237352" y="5746861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>
                <a:moveTo>
                  <a:pt x="0" y="0"/>
                </a:moveTo>
                <a:lnTo>
                  <a:pt x="143871" y="0"/>
                </a:lnTo>
              </a:path>
            </a:pathLst>
          </a:custGeom>
          <a:ln w="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50196" y="574686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391" y="0"/>
                </a:lnTo>
              </a:path>
            </a:pathLst>
          </a:custGeom>
          <a:ln w="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478114" y="5690688"/>
            <a:ext cx="104139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0" dirty="0">
                <a:latin typeface="Symbol"/>
                <a:cs typeface="Symbol"/>
              </a:rPr>
              <a:t>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78114" y="5552891"/>
            <a:ext cx="104139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0" dirty="0">
                <a:latin typeface="Symbol"/>
                <a:cs typeface="Symbol"/>
              </a:rPr>
              <a:t>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12881" y="5690688"/>
            <a:ext cx="104139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spc="40" dirty="0">
                <a:latin typeface="Symbol"/>
                <a:cs typeface="Symbol"/>
              </a:rPr>
              <a:t>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12881" y="5814770"/>
            <a:ext cx="86931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77875" algn="l"/>
              </a:tabLst>
            </a:pPr>
            <a:r>
              <a:rPr sz="1500" spc="40" dirty="0">
                <a:latin typeface="Symbol"/>
                <a:cs typeface="Symbol"/>
              </a:rPr>
              <a:t></a:t>
            </a:r>
            <a:r>
              <a:rPr sz="1500" spc="40" dirty="0">
                <a:latin typeface="Times New Roman"/>
                <a:cs typeface="Times New Roman"/>
              </a:rPr>
              <a:t>	</a:t>
            </a:r>
            <a:r>
              <a:rPr sz="1500" spc="40" dirty="0">
                <a:latin typeface="Symbol"/>
                <a:cs typeface="Symbol"/>
              </a:rPr>
              <a:t>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12881" y="5428799"/>
            <a:ext cx="86931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93725" algn="l"/>
              </a:tabLst>
            </a:pPr>
            <a:r>
              <a:rPr sz="1500" spc="40" dirty="0">
                <a:latin typeface="Symbol"/>
                <a:cs typeface="Symbol"/>
              </a:rPr>
              <a:t></a:t>
            </a:r>
            <a:r>
              <a:rPr sz="1500" spc="335" dirty="0">
                <a:latin typeface="Times New Roman"/>
                <a:cs typeface="Times New Roman"/>
              </a:rPr>
              <a:t> </a:t>
            </a:r>
            <a:r>
              <a:rPr sz="2250" spc="82" baseline="-11111" dirty="0">
                <a:latin typeface="Times New Roman"/>
                <a:cs typeface="Times New Roman"/>
              </a:rPr>
              <a:t>1	1</a:t>
            </a:r>
            <a:r>
              <a:rPr sz="2250" spc="262" baseline="-11111" dirty="0">
                <a:latin typeface="Times New Roman"/>
                <a:cs typeface="Times New Roman"/>
              </a:rPr>
              <a:t> </a:t>
            </a:r>
            <a:r>
              <a:rPr sz="1500" spc="40" dirty="0">
                <a:latin typeface="Symbol"/>
                <a:cs typeface="Symbol"/>
              </a:rPr>
              <a:t>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62768" y="5724244"/>
            <a:ext cx="86360" cy="2755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65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i="1" spc="15" dirty="0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943153" y="5724244"/>
            <a:ext cx="85725" cy="2755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600" i="1" spc="15" dirty="0">
                <a:latin typeface="Times New Roman"/>
                <a:cs typeface="Times New Roman"/>
              </a:rPr>
              <a:t>f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51554" y="5739612"/>
            <a:ext cx="128270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i="1" spc="55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31116" y="5739612"/>
            <a:ext cx="128270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i="1" spc="55" dirty="0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422266" y="5588508"/>
            <a:ext cx="804545" cy="258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79450" algn="l"/>
              </a:tabLst>
            </a:pPr>
            <a:r>
              <a:rPr sz="1500" spc="60" dirty="0">
                <a:latin typeface="Symbol"/>
                <a:cs typeface="Symbol"/>
              </a:rPr>
              <a:t>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i="1" spc="75" dirty="0">
                <a:latin typeface="Times New Roman"/>
                <a:cs typeface="Times New Roman"/>
              </a:rPr>
              <a:t>R</a:t>
            </a:r>
            <a:r>
              <a:rPr sz="2250" spc="60" baseline="11111" dirty="0">
                <a:latin typeface="Symbol"/>
                <a:cs typeface="Symbol"/>
              </a:rPr>
              <a:t></a:t>
            </a:r>
            <a:r>
              <a:rPr sz="2250" spc="-262" baseline="11111" dirty="0">
                <a:latin typeface="Times New Roman"/>
                <a:cs typeface="Times New Roman"/>
              </a:rPr>
              <a:t> </a:t>
            </a:r>
            <a:r>
              <a:rPr sz="2250" u="sng" spc="37" baseline="11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50" u="sng" baseline="11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500" spc="6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34987" y="5439430"/>
            <a:ext cx="139065" cy="5613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340"/>
              </a:spcBef>
            </a:pPr>
            <a:r>
              <a:rPr sz="1500" spc="55" dirty="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600" i="1" spc="5" dirty="0">
                <a:latin typeface="Symbol"/>
                <a:cs typeface="Symbol"/>
              </a:rPr>
              <a:t>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797781" y="8694092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>
                <a:moveTo>
                  <a:pt x="0" y="0"/>
                </a:moveTo>
                <a:lnTo>
                  <a:pt x="210724" y="0"/>
                </a:lnTo>
              </a:path>
            </a:pathLst>
          </a:custGeom>
          <a:ln w="77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166370" y="8694092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05" y="0"/>
                </a:lnTo>
              </a:path>
            </a:pathLst>
          </a:custGeom>
          <a:ln w="77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2893334" y="8854186"/>
            <a:ext cx="596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15" dirty="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93441" y="8854186"/>
            <a:ext cx="596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15" dirty="0">
                <a:latin typeface="Times New Roman"/>
                <a:cs typeface="Times New Roman"/>
              </a:rPr>
              <a:t>f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66234" y="8703706"/>
            <a:ext cx="36322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20" dirty="0">
                <a:latin typeface="Times New Roman"/>
                <a:cs typeface="Times New Roman"/>
              </a:rPr>
              <a:t>pho</a:t>
            </a:r>
            <a:r>
              <a:rPr sz="900" i="1" spc="35" dirty="0">
                <a:latin typeface="Times New Roman"/>
                <a:cs typeface="Times New Roman"/>
              </a:rPr>
              <a:t>t</a:t>
            </a:r>
            <a:r>
              <a:rPr sz="900" i="1" spc="20" dirty="0">
                <a:latin typeface="Times New Roman"/>
                <a:cs typeface="Times New Roman"/>
              </a:rPr>
              <a:t>o</a:t>
            </a:r>
            <a:r>
              <a:rPr sz="900" i="1" spc="25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250128" y="8528351"/>
            <a:ext cx="2089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Symbol"/>
                <a:cs typeface="Symbol"/>
              </a:rPr>
              <a:t></a:t>
            </a:r>
            <a:r>
              <a:rPr sz="900" spc="20" dirty="0">
                <a:latin typeface="Times New Roman"/>
                <a:cs typeface="Times New Roman"/>
              </a:rPr>
              <a:t>19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74793" y="8799960"/>
            <a:ext cx="10604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35" dirty="0">
                <a:latin typeface="Symbol"/>
                <a:cs typeface="Symbol"/>
              </a:rPr>
              <a:t>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37603" y="8597386"/>
            <a:ext cx="843280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35940" algn="l"/>
              </a:tabLst>
            </a:pPr>
            <a:r>
              <a:rPr sz="2325" spc="52" baseline="-14336" dirty="0">
                <a:latin typeface="Symbol"/>
                <a:cs typeface="Symbol"/>
              </a:rPr>
              <a:t></a:t>
            </a:r>
            <a:r>
              <a:rPr sz="2325" spc="-127" baseline="-14336" dirty="0">
                <a:latin typeface="Times New Roman"/>
                <a:cs typeface="Times New Roman"/>
              </a:rPr>
              <a:t> </a:t>
            </a:r>
            <a:r>
              <a:rPr sz="2325" spc="67" baseline="-25089" dirty="0">
                <a:latin typeface="Times New Roman"/>
                <a:cs typeface="Times New Roman"/>
              </a:rPr>
              <a:t>2</a:t>
            </a:r>
            <a:r>
              <a:rPr sz="900" spc="45" dirty="0">
                <a:latin typeface="Times New Roman"/>
                <a:cs typeface="Times New Roman"/>
              </a:rPr>
              <a:t>2	</a:t>
            </a:r>
            <a:r>
              <a:rPr sz="2325" spc="30" baseline="-25089" dirty="0">
                <a:latin typeface="Times New Roman"/>
                <a:cs typeface="Times New Roman"/>
              </a:rPr>
              <a:t>3</a:t>
            </a:r>
            <a:r>
              <a:rPr sz="900" spc="20" dirty="0">
                <a:latin typeface="Times New Roman"/>
                <a:cs typeface="Times New Roman"/>
              </a:rPr>
              <a:t>2</a:t>
            </a:r>
            <a:r>
              <a:rPr sz="900" spc="105" dirty="0">
                <a:latin typeface="Times New Roman"/>
                <a:cs typeface="Times New Roman"/>
              </a:rPr>
              <a:t> </a:t>
            </a:r>
            <a:r>
              <a:rPr sz="2325" spc="52" baseline="-14336" dirty="0">
                <a:latin typeface="Symbol"/>
                <a:cs typeface="Symbol"/>
              </a:rPr>
              <a:t></a:t>
            </a:r>
            <a:endParaRPr sz="2325" baseline="-14336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37603" y="8799960"/>
            <a:ext cx="10604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35" dirty="0">
                <a:latin typeface="Symbol"/>
                <a:cs typeface="Symbol"/>
              </a:rPr>
              <a:t>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21592" y="8798404"/>
            <a:ext cx="10604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35" dirty="0">
                <a:latin typeface="Symbol"/>
                <a:cs typeface="Symbol"/>
              </a:rPr>
              <a:t>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254891" y="8597386"/>
            <a:ext cx="872490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6260" algn="l"/>
              </a:tabLst>
            </a:pPr>
            <a:r>
              <a:rPr sz="2325" spc="52" baseline="-14336" dirty="0">
                <a:latin typeface="Symbol"/>
                <a:cs typeface="Symbol"/>
              </a:rPr>
              <a:t></a:t>
            </a:r>
            <a:r>
              <a:rPr sz="2325" spc="-135" baseline="-14336" dirty="0">
                <a:latin typeface="Times New Roman"/>
                <a:cs typeface="Times New Roman"/>
              </a:rPr>
              <a:t> </a:t>
            </a:r>
            <a:r>
              <a:rPr sz="2325" i="1" spc="82" baseline="-25089" dirty="0">
                <a:latin typeface="Times New Roman"/>
                <a:cs typeface="Times New Roman"/>
              </a:rPr>
              <a:t>n</a:t>
            </a:r>
            <a:r>
              <a:rPr sz="900" spc="55" dirty="0">
                <a:latin typeface="Times New Roman"/>
                <a:cs typeface="Times New Roman"/>
              </a:rPr>
              <a:t>2	</a:t>
            </a:r>
            <a:r>
              <a:rPr sz="2325" i="1" spc="82" baseline="-25089" dirty="0">
                <a:latin typeface="Times New Roman"/>
                <a:cs typeface="Times New Roman"/>
              </a:rPr>
              <a:t>n</a:t>
            </a:r>
            <a:r>
              <a:rPr sz="900" spc="55" dirty="0">
                <a:latin typeface="Times New Roman"/>
                <a:cs typeface="Times New Roman"/>
              </a:rPr>
              <a:t>2</a:t>
            </a:r>
            <a:r>
              <a:rPr sz="900" spc="110" dirty="0">
                <a:latin typeface="Times New Roman"/>
                <a:cs typeface="Times New Roman"/>
              </a:rPr>
              <a:t> </a:t>
            </a:r>
            <a:r>
              <a:rPr sz="2325" spc="52" baseline="-14336" dirty="0">
                <a:latin typeface="Symbol"/>
                <a:cs typeface="Symbol"/>
              </a:rPr>
              <a:t></a:t>
            </a:r>
            <a:endParaRPr sz="2325" baseline="-14336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54891" y="8798404"/>
            <a:ext cx="10604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35" dirty="0">
                <a:latin typeface="Symbol"/>
                <a:cs typeface="Symbol"/>
              </a:rPr>
              <a:t>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254891" y="8413072"/>
            <a:ext cx="222567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96900" algn="l"/>
                <a:tab pos="1395095" algn="l"/>
                <a:tab pos="1958339" algn="l"/>
              </a:tabLst>
            </a:pPr>
            <a:r>
              <a:rPr sz="2325" spc="52" baseline="21505" dirty="0">
                <a:latin typeface="Symbol"/>
                <a:cs typeface="Symbol"/>
              </a:rPr>
              <a:t></a:t>
            </a:r>
            <a:r>
              <a:rPr sz="2325" spc="412" baseline="2150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Times New Roman"/>
                <a:cs typeface="Times New Roman"/>
              </a:rPr>
              <a:t>1	1</a:t>
            </a:r>
            <a:r>
              <a:rPr sz="1550" spc="225" dirty="0">
                <a:latin typeface="Times New Roman"/>
                <a:cs typeface="Times New Roman"/>
              </a:rPr>
              <a:t> </a:t>
            </a:r>
            <a:r>
              <a:rPr sz="2325" spc="52" baseline="21505" dirty="0">
                <a:latin typeface="Symbol"/>
                <a:cs typeface="Symbol"/>
              </a:rPr>
              <a:t></a:t>
            </a:r>
            <a:r>
              <a:rPr sz="2325" spc="52" baseline="21505" dirty="0">
                <a:latin typeface="Times New Roman"/>
                <a:cs typeface="Times New Roman"/>
              </a:rPr>
              <a:t>	</a:t>
            </a:r>
            <a:r>
              <a:rPr sz="2325" spc="52" baseline="21505" dirty="0">
                <a:latin typeface="Symbol"/>
                <a:cs typeface="Symbol"/>
              </a:rPr>
              <a:t></a:t>
            </a:r>
            <a:r>
              <a:rPr sz="2325" spc="330" baseline="2150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Times New Roman"/>
                <a:cs typeface="Times New Roman"/>
              </a:rPr>
              <a:t>1	1</a:t>
            </a:r>
            <a:r>
              <a:rPr sz="1550" spc="80" dirty="0">
                <a:latin typeface="Times New Roman"/>
                <a:cs typeface="Times New Roman"/>
              </a:rPr>
              <a:t> </a:t>
            </a:r>
            <a:r>
              <a:rPr sz="2325" spc="52" baseline="21505" dirty="0">
                <a:latin typeface="Symbol"/>
                <a:cs typeface="Symbol"/>
              </a:rPr>
              <a:t></a:t>
            </a:r>
            <a:endParaRPr sz="2325" baseline="21505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227675" y="8534007"/>
            <a:ext cx="5355590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9275" algn="l"/>
                <a:tab pos="1414145" algn="l"/>
                <a:tab pos="1805939" algn="l"/>
                <a:tab pos="2782570" algn="l"/>
                <a:tab pos="3159760" algn="l"/>
                <a:tab pos="5249545" algn="l"/>
              </a:tabLst>
            </a:pPr>
            <a:r>
              <a:rPr sz="1550" i="1" spc="55" dirty="0">
                <a:latin typeface="Times New Roman"/>
                <a:cs typeface="Times New Roman"/>
              </a:rPr>
              <a:t>E	</a:t>
            </a:r>
            <a:r>
              <a:rPr sz="1550" spc="50" dirty="0">
                <a:latin typeface="Symbol"/>
                <a:cs typeface="Symbol"/>
              </a:rPr>
              <a:t></a:t>
            </a:r>
            <a:r>
              <a:rPr sz="1550" spc="-204" dirty="0">
                <a:latin typeface="Times New Roman"/>
                <a:cs typeface="Times New Roman"/>
              </a:rPr>
              <a:t> 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-30" dirty="0">
                <a:latin typeface="Times New Roman"/>
                <a:cs typeface="Times New Roman"/>
              </a:rPr>
              <a:t>3</a:t>
            </a:r>
            <a:r>
              <a:rPr sz="1550" spc="5" dirty="0">
                <a:latin typeface="Times New Roman"/>
                <a:cs typeface="Times New Roman"/>
              </a:rPr>
              <a:t>.</a:t>
            </a:r>
            <a:r>
              <a:rPr sz="1550" spc="-5" dirty="0">
                <a:latin typeface="Times New Roman"/>
                <a:cs typeface="Times New Roman"/>
              </a:rPr>
              <a:t>6</a:t>
            </a:r>
            <a:r>
              <a:rPr sz="2325" spc="52" baseline="19713" dirty="0">
                <a:latin typeface="Symbol"/>
                <a:cs typeface="Symbol"/>
              </a:rPr>
              <a:t></a:t>
            </a:r>
            <a:r>
              <a:rPr sz="2325" spc="-292" baseline="19713" dirty="0">
                <a:latin typeface="Times New Roman"/>
                <a:cs typeface="Times New Roman"/>
              </a:rPr>
              <a:t> </a:t>
            </a:r>
            <a:r>
              <a:rPr sz="2325" u="sng" spc="30" baseline="197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325" u="sng" baseline="197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550" spc="50" dirty="0">
                <a:latin typeface="Symbol"/>
                <a:cs typeface="Symbol"/>
              </a:rPr>
              <a:t>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2325" spc="52" baseline="19713" dirty="0">
                <a:latin typeface="Symbol"/>
                <a:cs typeface="Symbol"/>
              </a:rPr>
              <a:t></a:t>
            </a:r>
            <a:r>
              <a:rPr sz="2325" spc="-44" baseline="19713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</a:t>
            </a:r>
            <a:r>
              <a:rPr sz="1550" spc="-200" dirty="0">
                <a:latin typeface="Times New Roman"/>
                <a:cs typeface="Times New Roman"/>
              </a:rPr>
              <a:t> 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-35" dirty="0">
                <a:latin typeface="Times New Roman"/>
                <a:cs typeface="Times New Roman"/>
              </a:rPr>
              <a:t>3</a:t>
            </a:r>
            <a:r>
              <a:rPr sz="1550" spc="5" dirty="0">
                <a:latin typeface="Times New Roman"/>
                <a:cs typeface="Times New Roman"/>
              </a:rPr>
              <a:t>.</a:t>
            </a:r>
            <a:r>
              <a:rPr sz="1550" spc="-5" dirty="0">
                <a:latin typeface="Times New Roman"/>
                <a:cs typeface="Times New Roman"/>
              </a:rPr>
              <a:t>6</a:t>
            </a:r>
            <a:r>
              <a:rPr sz="2325" spc="52" baseline="21505" dirty="0">
                <a:latin typeface="Symbol"/>
                <a:cs typeface="Symbol"/>
              </a:rPr>
              <a:t></a:t>
            </a:r>
            <a:r>
              <a:rPr sz="2325" spc="-292" baseline="21505" dirty="0">
                <a:latin typeface="Times New Roman"/>
                <a:cs typeface="Times New Roman"/>
              </a:rPr>
              <a:t> </a:t>
            </a:r>
            <a:r>
              <a:rPr sz="2325" u="sng" spc="30" baseline="21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325" u="sng" baseline="21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550" spc="50" dirty="0">
                <a:latin typeface="Symbol"/>
                <a:cs typeface="Symbol"/>
              </a:rPr>
              <a:t>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2325" spc="52" baseline="21505" dirty="0">
                <a:latin typeface="Symbol"/>
                <a:cs typeface="Symbol"/>
              </a:rPr>
              <a:t></a:t>
            </a:r>
            <a:r>
              <a:rPr sz="2325" spc="-44" baseline="21505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</a:t>
            </a:r>
            <a:r>
              <a:rPr sz="1550" spc="-200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1</a:t>
            </a:r>
            <a:r>
              <a:rPr sz="1550" spc="10" dirty="0">
                <a:latin typeface="Times New Roman"/>
                <a:cs typeface="Times New Roman"/>
              </a:rPr>
              <a:t>.</a:t>
            </a:r>
            <a:r>
              <a:rPr sz="1550" spc="70" dirty="0">
                <a:latin typeface="Times New Roman"/>
                <a:cs typeface="Times New Roman"/>
              </a:rPr>
              <a:t>8</a:t>
            </a:r>
            <a:r>
              <a:rPr sz="1550" spc="75" dirty="0">
                <a:latin typeface="Times New Roman"/>
                <a:cs typeface="Times New Roman"/>
              </a:rPr>
              <a:t>8</a:t>
            </a:r>
            <a:r>
              <a:rPr sz="1550" spc="-114" dirty="0">
                <a:latin typeface="Times New Roman"/>
                <a:cs typeface="Times New Roman"/>
              </a:rPr>
              <a:t>8</a:t>
            </a:r>
            <a:r>
              <a:rPr sz="1550" i="1" spc="70" dirty="0">
                <a:latin typeface="Times New Roman"/>
                <a:cs typeface="Times New Roman"/>
              </a:rPr>
              <a:t>e</a:t>
            </a:r>
            <a:r>
              <a:rPr sz="1550" i="1" spc="55" dirty="0">
                <a:latin typeface="Times New Roman"/>
                <a:cs typeface="Times New Roman"/>
              </a:rPr>
              <a:t>V</a:t>
            </a:r>
            <a:r>
              <a:rPr sz="1550" i="1" spc="130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</a:t>
            </a:r>
            <a:r>
              <a:rPr sz="1550" spc="-7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3</a:t>
            </a:r>
            <a:r>
              <a:rPr sz="1550" spc="5" dirty="0">
                <a:latin typeface="Times New Roman"/>
                <a:cs typeface="Times New Roman"/>
              </a:rPr>
              <a:t>.</a:t>
            </a:r>
            <a:r>
              <a:rPr sz="1550" spc="75" dirty="0">
                <a:latin typeface="Times New Roman"/>
                <a:cs typeface="Times New Roman"/>
              </a:rPr>
              <a:t>0</a:t>
            </a:r>
            <a:r>
              <a:rPr sz="1550" spc="170" dirty="0">
                <a:latin typeface="Times New Roman"/>
                <a:cs typeface="Times New Roman"/>
              </a:rPr>
              <a:t>2</a:t>
            </a:r>
            <a:r>
              <a:rPr sz="1550" spc="114" dirty="0">
                <a:latin typeface="Symbol"/>
                <a:cs typeface="Symbol"/>
              </a:rPr>
              <a:t>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45" dirty="0">
                <a:latin typeface="Times New Roman"/>
                <a:cs typeface="Times New Roman"/>
              </a:rPr>
              <a:t>0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i="1" spc="40" dirty="0">
                <a:latin typeface="Times New Roman"/>
                <a:cs typeface="Times New Roman"/>
              </a:rPr>
              <a:t>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367166" y="1263034"/>
            <a:ext cx="560705" cy="0"/>
          </a:xfrm>
          <a:custGeom>
            <a:avLst/>
            <a:gdLst/>
            <a:ahLst/>
            <a:cxnLst/>
            <a:rect l="l" t="t" r="r" b="b"/>
            <a:pathLst>
              <a:path w="560705">
                <a:moveTo>
                  <a:pt x="0" y="0"/>
                </a:moveTo>
                <a:lnTo>
                  <a:pt x="560641" y="0"/>
                </a:lnTo>
              </a:path>
            </a:pathLst>
          </a:custGeom>
          <a:ln w="85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681072" y="1439118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i="1" spc="25" dirty="0">
                <a:latin typeface="Times New Roman"/>
                <a:cs typeface="Times New Roman"/>
              </a:rPr>
              <a:t>o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10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2542678" y="865425"/>
            <a:ext cx="19304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75" i="1" spc="112" baseline="-25252" dirty="0">
                <a:latin typeface="Times New Roman"/>
                <a:cs typeface="Times New Roman"/>
              </a:rPr>
              <a:t>e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54849" y="1086581"/>
            <a:ext cx="220979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10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971181" y="1092779"/>
            <a:ext cx="128460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3155" algn="l"/>
              </a:tabLst>
            </a:pP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22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6</a:t>
            </a:r>
            <a:r>
              <a:rPr sz="1650" spc="20" dirty="0">
                <a:latin typeface="Times New Roman"/>
                <a:cs typeface="Times New Roman"/>
              </a:rPr>
              <a:t>1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887253" y="1092779"/>
            <a:ext cx="45847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25" dirty="0">
                <a:latin typeface="Times New Roman"/>
                <a:cs typeface="Times New Roman"/>
              </a:rPr>
              <a:t>r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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358913" y="1245663"/>
            <a:ext cx="56197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15" dirty="0">
                <a:latin typeface="Times New Roman"/>
                <a:cs typeface="Times New Roman"/>
              </a:rPr>
              <a:t>8</a:t>
            </a:r>
            <a:r>
              <a:rPr sz="1750" i="1" spc="-15" dirty="0">
                <a:latin typeface="Symbol"/>
                <a:cs typeface="Symbol"/>
              </a:rPr>
              <a:t></a:t>
            </a:r>
            <a:r>
              <a:rPr sz="1750" i="1" spc="12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97934" y="7126604"/>
            <a:ext cx="1543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7647278"/>
            <a:ext cx="5173345" cy="186499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A photon of </a:t>
            </a:r>
            <a:r>
              <a:rPr sz="1400" spc="-5" dirty="0">
                <a:latin typeface="Times New Roman"/>
                <a:cs typeface="Times New Roman"/>
              </a:rPr>
              <a:t>wavelength of 1400Å is absorbed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atom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other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photons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emitted.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dirty="0">
                <a:latin typeface="Times New Roman"/>
                <a:cs typeface="Times New Roman"/>
              </a:rPr>
              <a:t>one of </a:t>
            </a:r>
            <a:r>
              <a:rPr sz="1400" spc="-5" dirty="0">
                <a:latin typeface="Times New Roman"/>
                <a:cs typeface="Times New Roman"/>
              </a:rPr>
              <a:t>these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1850Å, </a:t>
            </a:r>
            <a:r>
              <a:rPr sz="1400" spc="-5" dirty="0">
                <a:latin typeface="Times New Roman"/>
                <a:cs typeface="Times New Roman"/>
              </a:rPr>
              <a:t>what is the wavelength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second</a:t>
            </a:r>
            <a:r>
              <a:rPr sz="1400" spc="-10" dirty="0">
                <a:latin typeface="Times New Roman"/>
                <a:cs typeface="Times New Roman"/>
              </a:rPr>
              <a:t> photon?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The total energy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absorbed photon in </a:t>
            </a:r>
            <a:r>
              <a:rPr sz="1400" dirty="0">
                <a:latin typeface="Times New Roman"/>
                <a:cs typeface="Times New Roman"/>
              </a:rPr>
              <a:t>eV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11252" y="5942613"/>
            <a:ext cx="644525" cy="0"/>
          </a:xfrm>
          <a:custGeom>
            <a:avLst/>
            <a:gdLst/>
            <a:ahLst/>
            <a:cxnLst/>
            <a:rect l="l" t="t" r="r" b="b"/>
            <a:pathLst>
              <a:path w="644525">
                <a:moveTo>
                  <a:pt x="0" y="0"/>
                </a:moveTo>
                <a:lnTo>
                  <a:pt x="644141" y="0"/>
                </a:lnTo>
              </a:path>
            </a:pathLst>
          </a:custGeom>
          <a:ln w="89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10824" y="722337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346" y="0"/>
                </a:lnTo>
              </a:path>
            </a:pathLst>
          </a:custGeom>
          <a:ln w="88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20102" y="7218630"/>
            <a:ext cx="63309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425" spc="52" baseline="-23391" dirty="0">
                <a:latin typeface="Times New Roman"/>
                <a:cs typeface="Times New Roman"/>
              </a:rPr>
              <a:t>2 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-225" dirty="0">
                <a:latin typeface="Times New Roman"/>
                <a:cs typeface="Times New Roman"/>
              </a:rPr>
              <a:t> </a:t>
            </a:r>
            <a:r>
              <a:rPr sz="1650" i="1" spc="-20" dirty="0">
                <a:latin typeface="Times New Roman"/>
                <a:cs typeface="Times New Roman"/>
              </a:rPr>
              <a:t>E</a:t>
            </a:r>
            <a:r>
              <a:rPr sz="1425" spc="-30" baseline="-23391" dirty="0">
                <a:latin typeface="Times New Roman"/>
                <a:cs typeface="Times New Roman"/>
              </a:rPr>
              <a:t>1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330551"/>
            <a:ext cx="5303520" cy="4868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mean life </a:t>
            </a:r>
            <a:r>
              <a:rPr sz="1400" dirty="0">
                <a:latin typeface="Times New Roman"/>
                <a:cs typeface="Times New Roman"/>
              </a:rPr>
              <a:t>of an </a:t>
            </a:r>
            <a:r>
              <a:rPr sz="1400" spc="-5" dirty="0">
                <a:latin typeface="Times New Roman"/>
                <a:cs typeface="Times New Roman"/>
              </a:rPr>
              <a:t>excited state ranges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10" dirty="0">
                <a:latin typeface="Times New Roman"/>
                <a:cs typeface="Times New Roman"/>
              </a:rPr>
              <a:t>10</a:t>
            </a:r>
            <a:r>
              <a:rPr sz="1350" spc="15" baseline="30864" dirty="0">
                <a:latin typeface="Times New Roman"/>
                <a:cs typeface="Times New Roman"/>
              </a:rPr>
              <a:t>-7 </a:t>
            </a:r>
            <a:r>
              <a:rPr sz="1400" spc="-5" dirty="0">
                <a:latin typeface="Times New Roman"/>
                <a:cs typeface="Times New Roman"/>
              </a:rPr>
              <a:t>to 10</a:t>
            </a:r>
            <a:r>
              <a:rPr sz="1350" spc="-7" baseline="30864" dirty="0">
                <a:latin typeface="Times New Roman"/>
                <a:cs typeface="Times New Roman"/>
              </a:rPr>
              <a:t>-10 </a:t>
            </a:r>
            <a:r>
              <a:rPr sz="1400" dirty="0">
                <a:latin typeface="Times New Roman"/>
                <a:cs typeface="Times New Roman"/>
              </a:rPr>
              <a:t>sec, </a:t>
            </a:r>
            <a:r>
              <a:rPr sz="1400" spc="-5" dirty="0">
                <a:latin typeface="Times New Roman"/>
                <a:cs typeface="Times New Roman"/>
              </a:rPr>
              <a:t>the excited  electron returning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its previous state after this </a:t>
            </a:r>
            <a:r>
              <a:rPr sz="1400" spc="-10" dirty="0">
                <a:latin typeface="Times New Roman"/>
                <a:cs typeface="Times New Roman"/>
              </a:rPr>
              <a:t>time.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transition the  </a:t>
            </a:r>
            <a:r>
              <a:rPr sz="1400" dirty="0">
                <a:latin typeface="Times New Roman"/>
                <a:cs typeface="Times New Roman"/>
              </a:rPr>
              <a:t>atom </a:t>
            </a:r>
            <a:r>
              <a:rPr sz="1400" spc="-5" dirty="0">
                <a:latin typeface="Times New Roman"/>
                <a:cs typeface="Times New Roman"/>
              </a:rPr>
              <a:t>must lose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energy equal to the difference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energy  between the two states that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has occupied, this energy </a:t>
            </a:r>
            <a:r>
              <a:rPr sz="1400" dirty="0">
                <a:latin typeface="Times New Roman"/>
                <a:cs typeface="Times New Roman"/>
              </a:rPr>
              <a:t>appearing </a:t>
            </a:r>
            <a:r>
              <a:rPr sz="1400" spc="-5" dirty="0">
                <a:latin typeface="Times New Roman"/>
                <a:cs typeface="Times New Roman"/>
              </a:rPr>
              <a:t>in the  </a:t>
            </a:r>
            <a:r>
              <a:rPr sz="1400" dirty="0">
                <a:latin typeface="Times New Roman"/>
                <a:cs typeface="Times New Roman"/>
              </a:rPr>
              <a:t>form of </a:t>
            </a:r>
            <a:r>
              <a:rPr sz="1400" spc="-5" dirty="0">
                <a:latin typeface="Times New Roman"/>
                <a:cs typeface="Times New Roman"/>
              </a:rPr>
              <a:t>radiation. According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Bohr this </a:t>
            </a:r>
            <a:r>
              <a:rPr sz="1400" dirty="0">
                <a:latin typeface="Times New Roman"/>
                <a:cs typeface="Times New Roman"/>
              </a:rPr>
              <a:t>energy is </a:t>
            </a:r>
            <a:r>
              <a:rPr sz="1400" spc="-5" dirty="0">
                <a:latin typeface="Times New Roman"/>
                <a:cs typeface="Times New Roman"/>
              </a:rPr>
              <a:t>emitted in the </a:t>
            </a:r>
            <a:r>
              <a:rPr sz="1400" dirty="0">
                <a:latin typeface="Times New Roman"/>
                <a:cs typeface="Times New Roman"/>
              </a:rPr>
              <a:t>form of  a </a:t>
            </a:r>
            <a:r>
              <a:rPr sz="1400" spc="-5" dirty="0">
                <a:latin typeface="Times New Roman"/>
                <a:cs typeface="Times New Roman"/>
              </a:rPr>
              <a:t>photon of light, the frequency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radiation is given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above.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112395" algn="just">
              <a:lnSpc>
                <a:spcPct val="1436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is customary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express the energy </a:t>
            </a:r>
            <a:r>
              <a:rPr sz="1400" dirty="0">
                <a:latin typeface="Times New Roman"/>
                <a:cs typeface="Times New Roman"/>
              </a:rPr>
              <a:t>value of </a:t>
            </a:r>
            <a:r>
              <a:rPr sz="1400" spc="-5" dirty="0">
                <a:latin typeface="Times New Roman"/>
                <a:cs typeface="Times New Roman"/>
              </a:rPr>
              <a:t>stationary </a:t>
            </a:r>
            <a:r>
              <a:rPr sz="1400" dirty="0">
                <a:latin typeface="Times New Roman"/>
                <a:cs typeface="Times New Roman"/>
              </a:rPr>
              <a:t>states in eV and  </a:t>
            </a:r>
            <a:r>
              <a:rPr sz="1400" spc="-5" dirty="0">
                <a:latin typeface="Times New Roman"/>
                <a:cs typeface="Times New Roman"/>
              </a:rPr>
              <a:t>specify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emitted radiation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wavelength </a:t>
            </a:r>
            <a:r>
              <a:rPr sz="1400" dirty="0">
                <a:latin typeface="Times New Roman"/>
                <a:cs typeface="Times New Roman"/>
              </a:rPr>
              <a:t>λ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dirty="0">
                <a:latin typeface="Times New Roman"/>
                <a:cs typeface="Times New Roman"/>
              </a:rPr>
              <a:t>Å rather </a:t>
            </a:r>
            <a:r>
              <a:rPr sz="1400" spc="-5" dirty="0">
                <a:latin typeface="Times New Roman"/>
                <a:cs typeface="Times New Roman"/>
              </a:rPr>
              <a:t>than frequency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hertz so the follow equation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551940">
              <a:lnSpc>
                <a:spcPct val="100000"/>
              </a:lnSpc>
            </a:pPr>
            <a:r>
              <a:rPr sz="2475" i="1" spc="15" baseline="-35353" dirty="0">
                <a:latin typeface="Times New Roman"/>
                <a:cs typeface="Times New Roman"/>
              </a:rPr>
              <a:t>f </a:t>
            </a:r>
            <a:r>
              <a:rPr sz="2475" spc="37" baseline="-35353" dirty="0">
                <a:latin typeface="Symbol"/>
                <a:cs typeface="Symbol"/>
              </a:rPr>
              <a:t></a:t>
            </a:r>
            <a:r>
              <a:rPr sz="2475" spc="37" baseline="-35353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spc="37" baseline="-23391" dirty="0">
                <a:latin typeface="Times New Roman"/>
                <a:cs typeface="Times New Roman"/>
              </a:rPr>
              <a:t>2 </a:t>
            </a: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-30" dirty="0">
                <a:latin typeface="Times New Roman"/>
                <a:cs typeface="Times New Roman"/>
              </a:rPr>
              <a:t>E</a:t>
            </a:r>
            <a:r>
              <a:rPr sz="1425" spc="-44" baseline="-23391" dirty="0">
                <a:latin typeface="Times New Roman"/>
                <a:cs typeface="Times New Roman"/>
              </a:rPr>
              <a:t>1</a:t>
            </a:r>
            <a:endParaRPr sz="1425" baseline="-23391">
              <a:latin typeface="Times New Roman"/>
              <a:cs typeface="Times New Roman"/>
            </a:endParaRPr>
          </a:p>
          <a:p>
            <a:pPr marR="885190" algn="ctr">
              <a:lnSpc>
                <a:spcPct val="100000"/>
              </a:lnSpc>
              <a:spcBef>
                <a:spcPts val="360"/>
              </a:spcBef>
            </a:pPr>
            <a:r>
              <a:rPr sz="1650" i="1" spc="20" dirty="0">
                <a:latin typeface="Times New Roman"/>
                <a:cs typeface="Times New Roman"/>
              </a:rPr>
              <a:t>h</a:t>
            </a: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950"/>
              </a:spcBef>
            </a:pPr>
            <a:r>
              <a:rPr sz="1400" dirty="0">
                <a:latin typeface="Times New Roman"/>
                <a:cs typeface="Times New Roman"/>
              </a:rPr>
              <a:t>May be rewritten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525905">
              <a:lnSpc>
                <a:spcPct val="100000"/>
              </a:lnSpc>
              <a:spcBef>
                <a:spcPts val="1295"/>
              </a:spcBef>
            </a:pPr>
            <a:r>
              <a:rPr sz="2625" i="1" spc="-7" baseline="-33333" dirty="0">
                <a:latin typeface="Symbol"/>
                <a:cs typeface="Symbol"/>
              </a:rPr>
              <a:t></a:t>
            </a:r>
            <a:r>
              <a:rPr sz="2625" i="1" spc="-7" baseline="-33333" dirty="0">
                <a:latin typeface="Times New Roman"/>
                <a:cs typeface="Times New Roman"/>
              </a:rPr>
              <a:t> </a:t>
            </a:r>
            <a:r>
              <a:rPr sz="2475" spc="75" baseline="-35353" dirty="0">
                <a:latin typeface="Symbol"/>
                <a:cs typeface="Symbol"/>
              </a:rPr>
              <a:t></a:t>
            </a:r>
            <a:r>
              <a:rPr sz="2475" spc="532" baseline="-35353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12400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23897" y="1245881"/>
            <a:ext cx="175895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894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33125" y="1245881"/>
            <a:ext cx="1106170" cy="0"/>
          </a:xfrm>
          <a:custGeom>
            <a:avLst/>
            <a:gdLst/>
            <a:ahLst/>
            <a:cxnLst/>
            <a:rect l="l" t="t" r="r" b="b"/>
            <a:pathLst>
              <a:path w="1106170">
                <a:moveTo>
                  <a:pt x="0" y="0"/>
                </a:moveTo>
                <a:lnTo>
                  <a:pt x="1105643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900651" y="1069765"/>
            <a:ext cx="15494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30" dirty="0">
                <a:latin typeface="Times New Roman"/>
                <a:cs typeface="Times New Roman"/>
              </a:rPr>
              <a:t>15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85406" y="1075951"/>
            <a:ext cx="143700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5545" algn="l"/>
              </a:tabLst>
            </a:pP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4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0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4</a:t>
            </a:r>
            <a:r>
              <a:rPr sz="1650" spc="85" dirty="0">
                <a:latin typeface="Times New Roman"/>
                <a:cs typeface="Times New Roman"/>
              </a:rPr>
              <a:t>5</a:t>
            </a:r>
            <a:r>
              <a:rPr sz="1650" spc="65" dirty="0">
                <a:latin typeface="Times New Roman"/>
                <a:cs typeface="Times New Roman"/>
              </a:rPr>
              <a:t>5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15" dirty="0">
                <a:latin typeface="Times New Roman"/>
                <a:cs typeface="Times New Roman"/>
              </a:rPr>
              <a:t>Hz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6806" y="1232493"/>
            <a:ext cx="22669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45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34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32562" y="944666"/>
            <a:ext cx="143319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5455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E	</a:t>
            </a:r>
            <a:r>
              <a:rPr sz="1650" spc="55" dirty="0">
                <a:latin typeface="Times New Roman"/>
                <a:cs typeface="Times New Roman"/>
              </a:rPr>
              <a:t>3.02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Symbol"/>
                <a:cs typeface="Symbol"/>
              </a:rPr>
              <a:t></a:t>
            </a:r>
            <a:r>
              <a:rPr sz="1425" spc="82" baseline="43859" dirty="0">
                <a:latin typeface="Times New Roman"/>
                <a:cs typeface="Times New Roman"/>
              </a:rPr>
              <a:t>19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30407" y="1851235"/>
            <a:ext cx="176530" cy="0"/>
          </a:xfrm>
          <a:custGeom>
            <a:avLst/>
            <a:gdLst/>
            <a:ahLst/>
            <a:cxnLst/>
            <a:rect l="l" t="t" r="r" b="b"/>
            <a:pathLst>
              <a:path w="176530">
                <a:moveTo>
                  <a:pt x="0" y="0"/>
                </a:moveTo>
                <a:lnTo>
                  <a:pt x="176184" y="0"/>
                </a:lnTo>
              </a:path>
            </a:pathLst>
          </a:custGeom>
          <a:ln w="8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34719" y="1851235"/>
            <a:ext cx="1016635" cy="0"/>
          </a:xfrm>
          <a:custGeom>
            <a:avLst/>
            <a:gdLst/>
            <a:ahLst/>
            <a:cxnLst/>
            <a:rect l="l" t="t" r="r" b="b"/>
            <a:pathLst>
              <a:path w="1016635">
                <a:moveTo>
                  <a:pt x="0" y="0"/>
                </a:moveTo>
                <a:lnTo>
                  <a:pt x="1016287" y="0"/>
                </a:lnTo>
              </a:path>
            </a:pathLst>
          </a:custGeom>
          <a:ln w="8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694739" y="1678868"/>
            <a:ext cx="10775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639.34</a:t>
            </a:r>
            <a:r>
              <a:rPr sz="1650" i="1" spc="50" dirty="0">
                <a:latin typeface="Times New Roman"/>
                <a:cs typeface="Times New Roman"/>
              </a:rPr>
              <a:t>nm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273183" y="1846465"/>
            <a:ext cx="136588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72745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f	</a:t>
            </a:r>
            <a:r>
              <a:rPr sz="1650" spc="45" dirty="0">
                <a:latin typeface="Times New Roman"/>
                <a:cs typeface="Times New Roman"/>
              </a:rPr>
              <a:t>0.455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15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75428" y="1075951"/>
            <a:ext cx="165608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  <a:tabLst>
                <a:tab pos="582930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f</a:t>
            </a:r>
            <a:r>
              <a:rPr sz="1650" i="1" spc="37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40" dirty="0">
                <a:latin typeface="Times New Roman"/>
                <a:cs typeface="Times New Roman"/>
              </a:rPr>
              <a:t>	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  <a:p>
            <a:pPr marL="383540">
              <a:lnSpc>
                <a:spcPts val="1630"/>
              </a:lnSpc>
              <a:tabLst>
                <a:tab pos="76898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h	</a:t>
            </a:r>
            <a:r>
              <a:rPr sz="1650" spc="25" dirty="0">
                <a:latin typeface="Times New Roman"/>
                <a:cs typeface="Times New Roman"/>
              </a:rPr>
              <a:t>6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6</a:t>
            </a:r>
            <a:r>
              <a:rPr sz="1650" spc="85" dirty="0">
                <a:latin typeface="Times New Roman"/>
                <a:cs typeface="Times New Roman"/>
              </a:rPr>
              <a:t>2</a:t>
            </a:r>
            <a:r>
              <a:rPr sz="1650" spc="90" dirty="0">
                <a:latin typeface="Times New Roman"/>
                <a:cs typeface="Times New Roman"/>
              </a:rPr>
              <a:t>6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  <a:p>
            <a:pPr marL="889000">
              <a:lnSpc>
                <a:spcPct val="100000"/>
              </a:lnSpc>
              <a:spcBef>
                <a:spcPts val="440"/>
              </a:spcBef>
            </a:pPr>
            <a:r>
              <a:rPr sz="1650" spc="70" dirty="0">
                <a:latin typeface="Times New Roman"/>
                <a:cs typeface="Times New Roman"/>
              </a:rPr>
              <a:t>3</a:t>
            </a:r>
            <a:r>
              <a:rPr sz="1650" spc="70" dirty="0">
                <a:latin typeface="Symbol"/>
                <a:cs typeface="Symbol"/>
              </a:rPr>
              <a:t></a:t>
            </a:r>
            <a:r>
              <a:rPr sz="1650" spc="70" dirty="0">
                <a:latin typeface="Times New Roman"/>
                <a:cs typeface="Times New Roman"/>
              </a:rPr>
              <a:t>10</a:t>
            </a:r>
            <a:r>
              <a:rPr sz="1425" spc="104" baseline="43859" dirty="0">
                <a:latin typeface="Times New Roman"/>
                <a:cs typeface="Times New Roman"/>
              </a:rPr>
              <a:t>8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63106" y="1666044"/>
            <a:ext cx="735965" cy="2965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i="1" spc="10" dirty="0">
                <a:latin typeface="Symbol"/>
                <a:cs typeface="Symbol"/>
              </a:rPr>
              <a:t></a:t>
            </a:r>
            <a:r>
              <a:rPr sz="1750" i="1" spc="1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2475" i="1" spc="75" baseline="35353" dirty="0">
                <a:latin typeface="Times New Roman"/>
                <a:cs typeface="Times New Roman"/>
              </a:rPr>
              <a:t>c</a:t>
            </a:r>
            <a:r>
              <a:rPr sz="2475" i="1" spc="-30" baseline="35353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1699</Words>
  <Application>Microsoft Office PowerPoint</Application>
  <PresentationFormat>Custom</PresentationFormat>
  <Paragraphs>388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2019-01-19T19:22:53Z</dcterms:created>
  <dcterms:modified xsi:type="dcterms:W3CDTF">2019-01-19T19:24:04Z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2019-01-19T00:00:00Z</vt:filetime>
  </property>
</Properties>
</file>