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30"/>
              <a:t>1</a:t>
            </a:r>
            <a:fld id="{81D60167-4931-47E6-BA6A-407CBD079E47}" type="slidenum">
              <a:rPr dirty="0" spc="3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30"/>
              <a:t>1</a:t>
            </a:r>
            <a:fld id="{81D60167-4931-47E6-BA6A-407CBD079E47}" type="slidenum">
              <a:rPr dirty="0" spc="3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30"/>
              <a:t>1</a:t>
            </a:r>
            <a:fld id="{81D60167-4931-47E6-BA6A-407CBD079E47}" type="slidenum">
              <a:rPr dirty="0" spc="3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30"/>
              <a:t>1</a:t>
            </a:r>
            <a:fld id="{81D60167-4931-47E6-BA6A-407CBD079E47}" type="slidenum">
              <a:rPr dirty="0" spc="3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30"/>
              <a:t>1</a:t>
            </a:r>
            <a:fld id="{81D60167-4931-47E6-BA6A-407CBD079E47}" type="slidenum">
              <a:rPr dirty="0" spc="3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416" y="888337"/>
            <a:ext cx="6494017" cy="409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34416" y="10050102"/>
            <a:ext cx="200025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30"/>
              <a:t>1</a:t>
            </a:r>
            <a:fld id="{81D60167-4931-47E6-BA6A-407CBD079E47}" type="slidenum">
              <a:rPr dirty="0" spc="3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9" Type="http://schemas.openxmlformats.org/officeDocument/2006/relationships/image" Target="../media/image14.png"/><Relationship Id="rId10" Type="http://schemas.openxmlformats.org/officeDocument/2006/relationships/image" Target="../media/image4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Relationship Id="rId8" Type="http://schemas.openxmlformats.org/officeDocument/2006/relationships/image" Target="../media/image8.png"/><Relationship Id="rId9" Type="http://schemas.openxmlformats.org/officeDocument/2006/relationships/image" Target="../media/image20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png"/><Relationship Id="rId7" Type="http://schemas.openxmlformats.org/officeDocument/2006/relationships/image" Target="../media/image28.png"/><Relationship Id="rId8" Type="http://schemas.openxmlformats.org/officeDocument/2006/relationships/image" Target="../media/image29.png"/><Relationship Id="rId9" Type="http://schemas.openxmlformats.org/officeDocument/2006/relationships/image" Target="../media/image30.png"/><Relationship Id="rId10" Type="http://schemas.openxmlformats.org/officeDocument/2006/relationships/image" Target="../media/image31.png"/><Relationship Id="rId11" Type="http://schemas.openxmlformats.org/officeDocument/2006/relationships/image" Target="../media/image32.png"/><Relationship Id="rId12" Type="http://schemas.openxmlformats.org/officeDocument/2006/relationships/image" Target="../media/image33.png"/><Relationship Id="rId13" Type="http://schemas.openxmlformats.org/officeDocument/2006/relationships/image" Target="../media/image34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416" y="953769"/>
            <a:ext cx="6174105" cy="1290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90269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Times New Roman"/>
                <a:cs typeface="Times New Roman"/>
              </a:rPr>
              <a:t>Introduction </a:t>
            </a:r>
            <a:r>
              <a:rPr dirty="0" sz="1800" b="1">
                <a:latin typeface="Times New Roman"/>
                <a:cs typeface="Times New Roman"/>
              </a:rPr>
              <a:t>to Digital </a:t>
            </a:r>
            <a:r>
              <a:rPr dirty="0" sz="1800" spc="-5" b="1">
                <a:latin typeface="Times New Roman"/>
                <a:cs typeface="Times New Roman"/>
              </a:rPr>
              <a:t>Signal Processing</a:t>
            </a:r>
            <a:r>
              <a:rPr dirty="0" sz="1800" spc="25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(DSP)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50"/>
              </a:lnSpc>
            </a:pPr>
            <a:r>
              <a:rPr dirty="0" sz="1600" spc="-5">
                <a:latin typeface="Times New Roman"/>
                <a:cs typeface="Times New Roman"/>
              </a:rPr>
              <a:t>Recent developments in digital computers open the way to this subject. </a:t>
            </a:r>
            <a:r>
              <a:rPr dirty="0" sz="1600">
                <a:latin typeface="Times New Roman"/>
                <a:cs typeface="Times New Roman"/>
              </a:rPr>
              <a:t>The  </a:t>
            </a:r>
            <a:r>
              <a:rPr dirty="0" sz="1600" spc="-5">
                <a:latin typeface="Times New Roman"/>
                <a:cs typeface="Times New Roman"/>
              </a:rPr>
              <a:t>general block diagram of a DSP system is shown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below: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7116" y="4912435"/>
            <a:ext cx="169545" cy="240029"/>
          </a:xfrm>
          <a:custGeom>
            <a:avLst/>
            <a:gdLst/>
            <a:ahLst/>
            <a:cxnLst/>
            <a:rect l="l" t="t" r="r" b="b"/>
            <a:pathLst>
              <a:path w="169545" h="240029">
                <a:moveTo>
                  <a:pt x="0" y="239572"/>
                </a:moveTo>
                <a:lnTo>
                  <a:pt x="169164" y="239572"/>
                </a:lnTo>
                <a:lnTo>
                  <a:pt x="169164" y="0"/>
                </a:lnTo>
                <a:lnTo>
                  <a:pt x="0" y="0"/>
                </a:lnTo>
                <a:lnTo>
                  <a:pt x="0" y="239572"/>
                </a:lnTo>
                <a:close/>
              </a:path>
            </a:pathLst>
          </a:custGeom>
          <a:solidFill>
            <a:srgbClr val="C2D59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47116" y="5846952"/>
            <a:ext cx="219710" cy="239395"/>
          </a:xfrm>
          <a:custGeom>
            <a:avLst/>
            <a:gdLst/>
            <a:ahLst/>
            <a:cxnLst/>
            <a:rect l="l" t="t" r="r" b="b"/>
            <a:pathLst>
              <a:path w="219709" h="239395">
                <a:moveTo>
                  <a:pt x="0" y="239267"/>
                </a:moveTo>
                <a:lnTo>
                  <a:pt x="219456" y="239267"/>
                </a:lnTo>
                <a:lnTo>
                  <a:pt x="219456" y="0"/>
                </a:lnTo>
                <a:lnTo>
                  <a:pt x="0" y="0"/>
                </a:lnTo>
                <a:lnTo>
                  <a:pt x="0" y="239267"/>
                </a:lnTo>
                <a:close/>
              </a:path>
            </a:pathLst>
          </a:custGeom>
          <a:solidFill>
            <a:srgbClr val="D5E2B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47116" y="7029653"/>
            <a:ext cx="169545" cy="240029"/>
          </a:xfrm>
          <a:custGeom>
            <a:avLst/>
            <a:gdLst/>
            <a:ahLst/>
            <a:cxnLst/>
            <a:rect l="l" t="t" r="r" b="b"/>
            <a:pathLst>
              <a:path w="169545" h="240029">
                <a:moveTo>
                  <a:pt x="0" y="239572"/>
                </a:moveTo>
                <a:lnTo>
                  <a:pt x="169164" y="239572"/>
                </a:lnTo>
                <a:lnTo>
                  <a:pt x="169164" y="0"/>
                </a:lnTo>
                <a:lnTo>
                  <a:pt x="0" y="0"/>
                </a:lnTo>
                <a:lnTo>
                  <a:pt x="0" y="239572"/>
                </a:lnTo>
                <a:close/>
              </a:path>
            </a:pathLst>
          </a:custGeom>
          <a:solidFill>
            <a:srgbClr val="C2D59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47116" y="8666733"/>
            <a:ext cx="169545" cy="239395"/>
          </a:xfrm>
          <a:custGeom>
            <a:avLst/>
            <a:gdLst/>
            <a:ahLst/>
            <a:cxnLst/>
            <a:rect l="l" t="t" r="r" b="b"/>
            <a:pathLst>
              <a:path w="169545" h="239395">
                <a:moveTo>
                  <a:pt x="0" y="239268"/>
                </a:moveTo>
                <a:lnTo>
                  <a:pt x="169164" y="239268"/>
                </a:lnTo>
                <a:lnTo>
                  <a:pt x="169164" y="0"/>
                </a:lnTo>
                <a:lnTo>
                  <a:pt x="0" y="0"/>
                </a:lnTo>
                <a:lnTo>
                  <a:pt x="0" y="239268"/>
                </a:lnTo>
                <a:close/>
              </a:path>
            </a:pathLst>
          </a:custGeom>
          <a:solidFill>
            <a:srgbClr val="C2D59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34416" y="4652898"/>
            <a:ext cx="6383655" cy="44926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5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The input x(t) is an analogue signal </a:t>
            </a:r>
            <a:r>
              <a:rPr dirty="0" sz="1600">
                <a:latin typeface="Times New Roman"/>
                <a:cs typeface="Times New Roman"/>
              </a:rPr>
              <a:t>(speech,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video,…).</a:t>
            </a:r>
            <a:endParaRPr sz="1600">
              <a:latin typeface="Times New Roman"/>
              <a:cs typeface="Times New Roman"/>
            </a:endParaRPr>
          </a:p>
          <a:p>
            <a:pPr marL="12700" marR="33655">
              <a:lnSpc>
                <a:spcPts val="1839"/>
              </a:lnSpc>
              <a:spcBef>
                <a:spcPts val="90"/>
              </a:spcBef>
            </a:pPr>
            <a:r>
              <a:rPr dirty="0" sz="1600" spc="-5">
                <a:latin typeface="Times New Roman"/>
                <a:cs typeface="Times New Roman"/>
              </a:rPr>
              <a:t>1-pre sampling filter: the signal is </a:t>
            </a:r>
            <a:r>
              <a:rPr dirty="0" sz="1600">
                <a:latin typeface="Times New Roman"/>
                <a:cs typeface="Times New Roman"/>
              </a:rPr>
              <a:t>first </a:t>
            </a:r>
            <a:r>
              <a:rPr dirty="0" sz="1600" spc="-5">
                <a:latin typeface="Times New Roman"/>
                <a:cs typeface="Times New Roman"/>
              </a:rPr>
              <a:t>bandlimited (for </a:t>
            </a:r>
            <a:r>
              <a:rPr dirty="0" sz="1600">
                <a:latin typeface="Times New Roman"/>
                <a:cs typeface="Times New Roman"/>
              </a:rPr>
              <a:t>antialiasing</a:t>
            </a:r>
            <a:r>
              <a:rPr dirty="0" baseline="39682" sz="1575">
                <a:latin typeface="Times New Roman"/>
                <a:cs typeface="Times New Roman"/>
              </a:rPr>
              <a:t>*</a:t>
            </a:r>
            <a:r>
              <a:rPr dirty="0" sz="1600">
                <a:latin typeface="Times New Roman"/>
                <a:cs typeface="Times New Roman"/>
              </a:rPr>
              <a:t>) </a:t>
            </a:r>
            <a:r>
              <a:rPr dirty="0" sz="1600" spc="-5">
                <a:latin typeface="Times New Roman"/>
                <a:cs typeface="Times New Roman"/>
              </a:rPr>
              <a:t>using a  LPF having </a:t>
            </a:r>
            <a:r>
              <a:rPr dirty="0" sz="1600">
                <a:latin typeface="Times New Roman"/>
                <a:cs typeface="Times New Roman"/>
              </a:rPr>
              <a:t>cutoff f</a:t>
            </a:r>
            <a:r>
              <a:rPr dirty="0" baseline="-13227" sz="1575">
                <a:latin typeface="Times New Roman"/>
                <a:cs typeface="Times New Roman"/>
              </a:rPr>
              <a:t>max</a:t>
            </a:r>
            <a:r>
              <a:rPr dirty="0" sz="1600">
                <a:latin typeface="Times New Roman"/>
                <a:cs typeface="Times New Roman"/>
              </a:rPr>
              <a:t>, </a:t>
            </a:r>
            <a:r>
              <a:rPr dirty="0" sz="1600" spc="-5">
                <a:latin typeface="Times New Roman"/>
                <a:cs typeface="Times New Roman"/>
              </a:rPr>
              <a:t>where f</a:t>
            </a:r>
            <a:r>
              <a:rPr dirty="0" baseline="-13227" sz="1575" spc="-7">
                <a:latin typeface="Times New Roman"/>
                <a:cs typeface="Times New Roman"/>
              </a:rPr>
              <a:t>max </a:t>
            </a:r>
            <a:r>
              <a:rPr dirty="0" sz="1600" spc="-5">
                <a:latin typeface="Times New Roman"/>
                <a:cs typeface="Times New Roman"/>
              </a:rPr>
              <a:t>is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maximum frequency content in x(t) (  to ensure that the </a:t>
            </a:r>
            <a:r>
              <a:rPr dirty="0" sz="1600">
                <a:latin typeface="Times New Roman"/>
                <a:cs typeface="Times New Roman"/>
              </a:rPr>
              <a:t>highest </a:t>
            </a:r>
            <a:r>
              <a:rPr dirty="0" sz="1600" spc="-5">
                <a:latin typeface="Times New Roman"/>
                <a:cs typeface="Times New Roman"/>
              </a:rPr>
              <a:t>frequency is </a:t>
            </a:r>
            <a:r>
              <a:rPr dirty="0" sz="1600">
                <a:latin typeface="Times New Roman"/>
                <a:cs typeface="Times New Roman"/>
              </a:rPr>
              <a:t>within </a:t>
            </a:r>
            <a:r>
              <a:rPr dirty="0" sz="1600" spc="-5">
                <a:latin typeface="Times New Roman"/>
                <a:cs typeface="Times New Roman"/>
              </a:rPr>
              <a:t>the bounds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which the signal  </a:t>
            </a:r>
            <a:r>
              <a:rPr dirty="0" sz="1600" spc="-10">
                <a:latin typeface="Times New Roman"/>
                <a:cs typeface="Times New Roman"/>
              </a:rPr>
              <a:t>can </a:t>
            </a:r>
            <a:r>
              <a:rPr dirty="0" sz="1600" spc="-5">
                <a:latin typeface="Times New Roman"/>
                <a:cs typeface="Times New Roman"/>
              </a:rPr>
              <a:t>be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recovered)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45"/>
              </a:lnSpc>
            </a:pPr>
            <a:r>
              <a:rPr dirty="0" sz="1600" spc="-5">
                <a:latin typeface="Times New Roman"/>
                <a:cs typeface="Times New Roman"/>
              </a:rPr>
              <a:t>2-.A/D converter :where the bandlimited analogue signal is  converted</a:t>
            </a:r>
            <a:r>
              <a:rPr dirty="0" sz="1600" spc="12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into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5"/>
              </a:lnSpc>
            </a:pPr>
            <a:r>
              <a:rPr dirty="0" sz="1600" spc="-5">
                <a:latin typeface="Times New Roman"/>
                <a:cs typeface="Times New Roman"/>
              </a:rPr>
              <a:t>digital x(nT</a:t>
            </a:r>
            <a:r>
              <a:rPr dirty="0" baseline="-13227" sz="1575" spc="-7">
                <a:latin typeface="Times New Roman"/>
                <a:cs typeface="Times New Roman"/>
              </a:rPr>
              <a:t>s</a:t>
            </a:r>
            <a:r>
              <a:rPr dirty="0" sz="1600" spc="-5">
                <a:latin typeface="Times New Roman"/>
                <a:cs typeface="Times New Roman"/>
              </a:rPr>
              <a:t>) using an analogue to digital converter </a:t>
            </a:r>
            <a:r>
              <a:rPr dirty="0" sz="1600">
                <a:latin typeface="Times New Roman"/>
                <a:cs typeface="Times New Roman"/>
              </a:rPr>
              <a:t>(A/D) </a:t>
            </a:r>
            <a:r>
              <a:rPr dirty="0" sz="1600" spc="-5">
                <a:latin typeface="Times New Roman"/>
                <a:cs typeface="Times New Roman"/>
              </a:rPr>
              <a:t>that consists</a:t>
            </a:r>
            <a:r>
              <a:rPr dirty="0" sz="1600" spc="120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Times New Roman"/>
                <a:cs typeface="Times New Roman"/>
              </a:rPr>
              <a:t>of:</a:t>
            </a:r>
            <a:endParaRPr sz="1600">
              <a:latin typeface="Times New Roman"/>
              <a:cs typeface="Times New Roman"/>
            </a:endParaRPr>
          </a:p>
          <a:p>
            <a:pPr marL="182880" indent="-170180">
              <a:lnSpc>
                <a:spcPts val="1880"/>
              </a:lnSpc>
              <a:buSzPct val="93750"/>
              <a:buFont typeface="Times New Roman"/>
              <a:buAutoNum type="alphaLcParenR"/>
              <a:tabLst>
                <a:tab pos="183515" algn="l"/>
              </a:tabLst>
            </a:pPr>
            <a:r>
              <a:rPr dirty="0" sz="1600" spc="-5">
                <a:latin typeface="Times New Roman"/>
                <a:cs typeface="Times New Roman"/>
              </a:rPr>
              <a:t>a sampler converts the continuos </a:t>
            </a:r>
            <a:r>
              <a:rPr dirty="0" sz="1600" spc="-15">
                <a:latin typeface="Times New Roman"/>
                <a:cs typeface="Times New Roman"/>
              </a:rPr>
              <a:t>time </a:t>
            </a:r>
            <a:r>
              <a:rPr dirty="0" sz="1600" spc="-5">
                <a:latin typeface="Times New Roman"/>
                <a:cs typeface="Times New Roman"/>
              </a:rPr>
              <a:t>signal into discrete time signal</a:t>
            </a:r>
            <a:r>
              <a:rPr dirty="0" sz="1600" spc="1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(with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  <a:spcBef>
                <a:spcPts val="50"/>
              </a:spcBef>
            </a:pPr>
            <a:r>
              <a:rPr dirty="0" sz="1600" spc="-5">
                <a:latin typeface="Times New Roman"/>
                <a:cs typeface="Times New Roman"/>
              </a:rPr>
              <a:t>sampling frequency </a:t>
            </a:r>
            <a:r>
              <a:rPr dirty="0" sz="1600">
                <a:latin typeface="Times New Roman"/>
                <a:cs typeface="Times New Roman"/>
              </a:rPr>
              <a:t>f</a:t>
            </a:r>
            <a:r>
              <a:rPr dirty="0" baseline="-13227" sz="1575">
                <a:latin typeface="Times New Roman"/>
                <a:cs typeface="Times New Roman"/>
              </a:rPr>
              <a:t>s</a:t>
            </a:r>
            <a:r>
              <a:rPr dirty="0" sz="1600">
                <a:latin typeface="Symbol"/>
                <a:cs typeface="Symbol"/>
              </a:rPr>
              <a:t></a:t>
            </a:r>
            <a:r>
              <a:rPr dirty="0" sz="1600">
                <a:latin typeface="Times New Roman"/>
                <a:cs typeface="Times New Roman"/>
              </a:rPr>
              <a:t>2f</a:t>
            </a:r>
            <a:r>
              <a:rPr dirty="0" baseline="-13227" sz="1575">
                <a:latin typeface="Times New Roman"/>
                <a:cs typeface="Times New Roman"/>
              </a:rPr>
              <a:t>max </a:t>
            </a:r>
            <a:r>
              <a:rPr dirty="0" sz="1600" spc="-5">
                <a:latin typeface="Times New Roman"/>
                <a:cs typeface="Times New Roman"/>
              </a:rPr>
              <a:t>according to Nyquist theorem, where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</a:t>
            </a:r>
            <a:r>
              <a:rPr dirty="0" baseline="-13227" sz="1575" spc="-7">
                <a:latin typeface="Times New Roman"/>
                <a:cs typeface="Times New Roman"/>
              </a:rPr>
              <a:t>s</a:t>
            </a:r>
            <a:r>
              <a:rPr dirty="0" sz="1600" spc="-5">
                <a:latin typeface="Times New Roman"/>
                <a:cs typeface="Times New Roman"/>
              </a:rPr>
              <a:t>=1/f</a:t>
            </a:r>
            <a:r>
              <a:rPr dirty="0" baseline="-13227" sz="1575" spc="-7">
                <a:latin typeface="Times New Roman"/>
                <a:cs typeface="Times New Roman"/>
              </a:rPr>
              <a:t>s</a:t>
            </a:r>
            <a:r>
              <a:rPr dirty="0" sz="1600" spc="-5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242570" indent="-229870">
              <a:lnSpc>
                <a:spcPts val="1839"/>
              </a:lnSpc>
              <a:buSzPct val="93750"/>
              <a:buFont typeface="Times New Roman"/>
              <a:buAutoNum type="alphaLcParenR" startAt="2"/>
              <a:tabLst>
                <a:tab pos="243204" algn="l"/>
              </a:tabLst>
            </a:pPr>
            <a:r>
              <a:rPr dirty="0" sz="1600" spc="-5">
                <a:latin typeface="Times New Roman"/>
                <a:cs typeface="Times New Roman"/>
              </a:rPr>
              <a:t>a quantizer : assigning a binary </a:t>
            </a:r>
            <a:r>
              <a:rPr dirty="0" sz="1600">
                <a:latin typeface="Times New Roman"/>
                <a:cs typeface="Times New Roman"/>
              </a:rPr>
              <a:t>value </a:t>
            </a:r>
            <a:r>
              <a:rPr dirty="0" sz="1600" spc="-5">
                <a:latin typeface="Times New Roman"/>
                <a:cs typeface="Times New Roman"/>
              </a:rPr>
              <a:t>to the analoge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samples.</a:t>
            </a:r>
            <a:endParaRPr sz="1600">
              <a:latin typeface="Times New Roman"/>
              <a:cs typeface="Times New Roman"/>
            </a:endParaRPr>
          </a:p>
          <a:p>
            <a:pPr marL="12700" marR="73660">
              <a:lnSpc>
                <a:spcPct val="95800"/>
              </a:lnSpc>
              <a:spcBef>
                <a:spcPts val="40"/>
              </a:spcBef>
              <a:buAutoNum type="arabicPlain" startAt="3"/>
              <a:tabLst>
                <a:tab pos="232410" algn="l"/>
              </a:tabLst>
            </a:pPr>
            <a:r>
              <a:rPr dirty="0" sz="1600" spc="-10">
                <a:latin typeface="Times New Roman"/>
                <a:cs typeface="Times New Roman"/>
              </a:rPr>
              <a:t>DSP: </a:t>
            </a:r>
            <a:r>
              <a:rPr dirty="0" sz="1600" spc="-5">
                <a:latin typeface="Times New Roman"/>
                <a:cs typeface="Times New Roman"/>
              </a:rPr>
              <a:t>The </a:t>
            </a:r>
            <a:r>
              <a:rPr dirty="0" sz="1600">
                <a:latin typeface="Times New Roman"/>
                <a:cs typeface="Times New Roman"/>
              </a:rPr>
              <a:t>digital </a:t>
            </a:r>
            <a:r>
              <a:rPr dirty="0" sz="1600" spc="-5">
                <a:latin typeface="Times New Roman"/>
                <a:cs typeface="Times New Roman"/>
              </a:rPr>
              <a:t>signal (discrete) </a:t>
            </a:r>
            <a:r>
              <a:rPr dirty="0" sz="1600">
                <a:latin typeface="Times New Roman"/>
                <a:cs typeface="Times New Roman"/>
              </a:rPr>
              <a:t>x(nT</a:t>
            </a:r>
            <a:r>
              <a:rPr dirty="0" baseline="-13227" sz="1575">
                <a:latin typeface="Times New Roman"/>
                <a:cs typeface="Times New Roman"/>
              </a:rPr>
              <a:t>s</a:t>
            </a:r>
            <a:r>
              <a:rPr dirty="0" sz="1600">
                <a:latin typeface="Times New Roman"/>
                <a:cs typeface="Times New Roman"/>
              </a:rPr>
              <a:t>) </a:t>
            </a:r>
            <a:r>
              <a:rPr dirty="0" sz="1600" spc="-5">
                <a:latin typeface="Times New Roman"/>
                <a:cs typeface="Times New Roman"/>
              </a:rPr>
              <a:t>or simply written as x(n) is  applied to a digital computer with a </a:t>
            </a:r>
            <a:r>
              <a:rPr dirty="0" sz="1600">
                <a:latin typeface="Times New Roman"/>
                <a:cs typeface="Times New Roman"/>
              </a:rPr>
              <a:t>suitable </a:t>
            </a:r>
            <a:r>
              <a:rPr dirty="0" sz="1600" spc="-5">
                <a:latin typeface="Times New Roman"/>
                <a:cs typeface="Times New Roman"/>
              </a:rPr>
              <a:t>interface card( sound card, video  card,…). Now, </a:t>
            </a:r>
            <a:r>
              <a:rPr dirty="0" sz="1600">
                <a:latin typeface="Times New Roman"/>
                <a:cs typeface="Times New Roman"/>
              </a:rPr>
              <a:t>inside </a:t>
            </a:r>
            <a:r>
              <a:rPr dirty="0" sz="1600" spc="-5">
                <a:latin typeface="Times New Roman"/>
                <a:cs typeface="Times New Roman"/>
              </a:rPr>
              <a:t>this computer a program ( high level or low level) is  written to </a:t>
            </a:r>
            <a:r>
              <a:rPr dirty="0" sz="1600">
                <a:latin typeface="Times New Roman"/>
                <a:cs typeface="Times New Roman"/>
              </a:rPr>
              <a:t>perform </a:t>
            </a:r>
            <a:r>
              <a:rPr dirty="0" sz="1600" spc="-5">
                <a:latin typeface="Times New Roman"/>
                <a:cs typeface="Times New Roman"/>
              </a:rPr>
              <a:t>any sort of signal analysis to x(n), like, linear or nonlinear  amplification, convolution, correlation, digital filtering </a:t>
            </a:r>
            <a:r>
              <a:rPr dirty="0" sz="1600" spc="5">
                <a:latin typeface="Times New Roman"/>
                <a:cs typeface="Times New Roman"/>
              </a:rPr>
              <a:t>(LFP, </a:t>
            </a:r>
            <a:r>
              <a:rPr dirty="0" sz="1600" spc="-5">
                <a:latin typeface="Times New Roman"/>
                <a:cs typeface="Times New Roman"/>
              </a:rPr>
              <a:t>HPF, BPF,  BSF) and Fourier spectral analysis. The result of this processing is the digital  signal y(nT</a:t>
            </a:r>
            <a:r>
              <a:rPr dirty="0" baseline="-13227" sz="1575" spc="-7">
                <a:latin typeface="Times New Roman"/>
                <a:cs typeface="Times New Roman"/>
              </a:rPr>
              <a:t>s</a:t>
            </a:r>
            <a:r>
              <a:rPr dirty="0" sz="1600" spc="-5">
                <a:latin typeface="Times New Roman"/>
                <a:cs typeface="Times New Roman"/>
              </a:rPr>
              <a:t>), or simply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y(n).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50"/>
              </a:lnSpc>
              <a:spcBef>
                <a:spcPts val="50"/>
              </a:spcBef>
              <a:buAutoNum type="arabicPlain" startAt="3"/>
              <a:tabLst>
                <a:tab pos="232410" algn="l"/>
              </a:tabLst>
            </a:pPr>
            <a:r>
              <a:rPr dirty="0" sz="1600" spc="-10">
                <a:latin typeface="Times New Roman"/>
                <a:cs typeface="Times New Roman"/>
              </a:rPr>
              <a:t>D/A: </a:t>
            </a:r>
            <a:r>
              <a:rPr dirty="0" sz="1600" spc="-5">
                <a:latin typeface="Times New Roman"/>
                <a:cs typeface="Times New Roman"/>
              </a:rPr>
              <a:t>This signal is then converted into analogue using a digital to analogue  converter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(D/A).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28827" y="9543288"/>
            <a:ext cx="6409690" cy="0"/>
          </a:xfrm>
          <a:custGeom>
            <a:avLst/>
            <a:gdLst/>
            <a:ahLst/>
            <a:cxnLst/>
            <a:rect l="l" t="t" r="r" b="b"/>
            <a:pathLst>
              <a:path w="6409690" h="0">
                <a:moveTo>
                  <a:pt x="0" y="0"/>
                </a:moveTo>
                <a:lnTo>
                  <a:pt x="6409690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55470" y="3387470"/>
            <a:ext cx="349250" cy="76200"/>
          </a:xfrm>
          <a:custGeom>
            <a:avLst/>
            <a:gdLst/>
            <a:ahLst/>
            <a:cxnLst/>
            <a:rect l="l" t="t" r="r" b="b"/>
            <a:pathLst>
              <a:path w="349250" h="76200">
                <a:moveTo>
                  <a:pt x="273029" y="44391"/>
                </a:moveTo>
                <a:lnTo>
                  <a:pt x="272923" y="76200"/>
                </a:lnTo>
                <a:lnTo>
                  <a:pt x="336955" y="44450"/>
                </a:lnTo>
                <a:lnTo>
                  <a:pt x="289179" y="44450"/>
                </a:lnTo>
                <a:lnTo>
                  <a:pt x="273029" y="44391"/>
                </a:lnTo>
                <a:close/>
              </a:path>
              <a:path w="349250" h="76200">
                <a:moveTo>
                  <a:pt x="273071" y="31703"/>
                </a:moveTo>
                <a:lnTo>
                  <a:pt x="273029" y="44391"/>
                </a:lnTo>
                <a:lnTo>
                  <a:pt x="289179" y="44450"/>
                </a:lnTo>
                <a:lnTo>
                  <a:pt x="292100" y="41656"/>
                </a:lnTo>
                <a:lnTo>
                  <a:pt x="292100" y="34671"/>
                </a:lnTo>
                <a:lnTo>
                  <a:pt x="289306" y="31750"/>
                </a:lnTo>
                <a:lnTo>
                  <a:pt x="273071" y="31703"/>
                </a:lnTo>
                <a:close/>
              </a:path>
              <a:path w="349250" h="76200">
                <a:moveTo>
                  <a:pt x="273177" y="0"/>
                </a:moveTo>
                <a:lnTo>
                  <a:pt x="273071" y="31703"/>
                </a:lnTo>
                <a:lnTo>
                  <a:pt x="285750" y="31750"/>
                </a:lnTo>
                <a:lnTo>
                  <a:pt x="289306" y="31750"/>
                </a:lnTo>
                <a:lnTo>
                  <a:pt x="292100" y="34671"/>
                </a:lnTo>
                <a:lnTo>
                  <a:pt x="292100" y="41656"/>
                </a:lnTo>
                <a:lnTo>
                  <a:pt x="289179" y="44450"/>
                </a:lnTo>
                <a:lnTo>
                  <a:pt x="336955" y="44450"/>
                </a:lnTo>
                <a:lnTo>
                  <a:pt x="349250" y="38354"/>
                </a:lnTo>
                <a:lnTo>
                  <a:pt x="273177" y="0"/>
                </a:lnTo>
                <a:close/>
              </a:path>
              <a:path w="349250" h="76200">
                <a:moveTo>
                  <a:pt x="6350" y="30734"/>
                </a:moveTo>
                <a:lnTo>
                  <a:pt x="2921" y="30734"/>
                </a:lnTo>
                <a:lnTo>
                  <a:pt x="0" y="33528"/>
                </a:lnTo>
                <a:lnTo>
                  <a:pt x="0" y="40513"/>
                </a:lnTo>
                <a:lnTo>
                  <a:pt x="2793" y="43434"/>
                </a:lnTo>
                <a:lnTo>
                  <a:pt x="273029" y="44391"/>
                </a:lnTo>
                <a:lnTo>
                  <a:pt x="273071" y="31703"/>
                </a:lnTo>
                <a:lnTo>
                  <a:pt x="6350" y="307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204720" y="3081654"/>
            <a:ext cx="800100" cy="80073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698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1450">
              <a:latin typeface="Times New Roman"/>
              <a:cs typeface="Times New Roman"/>
            </a:endParaRPr>
          </a:p>
          <a:p>
            <a:pPr marL="96520" marR="120650">
              <a:lnSpc>
                <a:spcPts val="1420"/>
              </a:lnSpc>
            </a:pPr>
            <a:r>
              <a:rPr dirty="0" sz="1200" spc="-5">
                <a:latin typeface="Times New Roman"/>
                <a:cs typeface="Times New Roman"/>
              </a:rPr>
              <a:t>A/D 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onv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rter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998470" y="3386454"/>
            <a:ext cx="349250" cy="76200"/>
          </a:xfrm>
          <a:custGeom>
            <a:avLst/>
            <a:gdLst/>
            <a:ahLst/>
            <a:cxnLst/>
            <a:rect l="l" t="t" r="r" b="b"/>
            <a:pathLst>
              <a:path w="349250" h="76200">
                <a:moveTo>
                  <a:pt x="273050" y="0"/>
                </a:moveTo>
                <a:lnTo>
                  <a:pt x="273050" y="76200"/>
                </a:lnTo>
                <a:lnTo>
                  <a:pt x="336550" y="44450"/>
                </a:lnTo>
                <a:lnTo>
                  <a:pt x="289306" y="44450"/>
                </a:lnTo>
                <a:lnTo>
                  <a:pt x="292100" y="41655"/>
                </a:lnTo>
                <a:lnTo>
                  <a:pt x="292100" y="34544"/>
                </a:lnTo>
                <a:lnTo>
                  <a:pt x="289306" y="31750"/>
                </a:lnTo>
                <a:lnTo>
                  <a:pt x="336550" y="31750"/>
                </a:lnTo>
                <a:lnTo>
                  <a:pt x="273050" y="0"/>
                </a:lnTo>
                <a:close/>
              </a:path>
              <a:path w="349250" h="76200">
                <a:moveTo>
                  <a:pt x="2730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3" y="44450"/>
                </a:lnTo>
                <a:lnTo>
                  <a:pt x="273050" y="44450"/>
                </a:lnTo>
                <a:lnTo>
                  <a:pt x="273050" y="31750"/>
                </a:lnTo>
                <a:close/>
              </a:path>
              <a:path w="349250" h="76200">
                <a:moveTo>
                  <a:pt x="336550" y="31750"/>
                </a:moveTo>
                <a:lnTo>
                  <a:pt x="289306" y="31750"/>
                </a:lnTo>
                <a:lnTo>
                  <a:pt x="292100" y="34544"/>
                </a:lnTo>
                <a:lnTo>
                  <a:pt x="292100" y="41655"/>
                </a:lnTo>
                <a:lnTo>
                  <a:pt x="289306" y="44450"/>
                </a:lnTo>
                <a:lnTo>
                  <a:pt x="336550" y="44450"/>
                </a:lnTo>
                <a:lnTo>
                  <a:pt x="349250" y="38100"/>
                </a:lnTo>
                <a:lnTo>
                  <a:pt x="3365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347720" y="3081654"/>
            <a:ext cx="800100" cy="80073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38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287020" marR="120014" indent="-190500">
              <a:lnSpc>
                <a:spcPts val="1380"/>
              </a:lnSpc>
            </a:pP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omput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r </a:t>
            </a:r>
            <a:r>
              <a:rPr dirty="0" sz="1200" spc="-5">
                <a:latin typeface="Times New Roman"/>
                <a:cs typeface="Times New Roman"/>
              </a:rPr>
              <a:t>DSP</a:t>
            </a:r>
            <a:endParaRPr sz="1200">
              <a:latin typeface="Times New Roman"/>
              <a:cs typeface="Times New Roman"/>
            </a:endParaRPr>
          </a:p>
          <a:p>
            <a:pPr marL="96520">
              <a:lnSpc>
                <a:spcPts val="1345"/>
              </a:lnSpc>
            </a:pPr>
            <a:r>
              <a:rPr dirty="0" sz="1200" spc="-5">
                <a:latin typeface="Times New Roman"/>
                <a:cs typeface="Times New Roman"/>
              </a:rPr>
              <a:t>Processor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141470" y="3386454"/>
            <a:ext cx="234950" cy="7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376420" y="3081654"/>
            <a:ext cx="800100" cy="80073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698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1450">
              <a:latin typeface="Times New Roman"/>
              <a:cs typeface="Times New Roman"/>
            </a:endParaRPr>
          </a:p>
          <a:p>
            <a:pPr marL="97155" marR="120014">
              <a:lnSpc>
                <a:spcPts val="1420"/>
              </a:lnSpc>
            </a:pPr>
            <a:r>
              <a:rPr dirty="0" sz="1200" spc="-5">
                <a:latin typeface="Times New Roman"/>
                <a:cs typeface="Times New Roman"/>
              </a:rPr>
              <a:t>D/A 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onv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rter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170170" y="3386454"/>
            <a:ext cx="234950" cy="7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5405120" y="3081654"/>
            <a:ext cx="1028700" cy="80073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698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1450">
              <a:latin typeface="Times New Roman"/>
              <a:cs typeface="Times New Roman"/>
            </a:endParaRPr>
          </a:p>
          <a:p>
            <a:pPr marL="97155" marR="253365">
              <a:lnSpc>
                <a:spcPts val="1420"/>
              </a:lnSpc>
            </a:pPr>
            <a:r>
              <a:rPr dirty="0" sz="1200" spc="-5">
                <a:latin typeface="Times New Roman"/>
                <a:cs typeface="Times New Roman"/>
              </a:rPr>
              <a:t>S</a:t>
            </a:r>
            <a:r>
              <a:rPr dirty="0" sz="1200" spc="-5">
                <a:latin typeface="Times New Roman"/>
                <a:cs typeface="Times New Roman"/>
              </a:rPr>
              <a:t>moothing filter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427470" y="3387470"/>
            <a:ext cx="349250" cy="76200"/>
          </a:xfrm>
          <a:custGeom>
            <a:avLst/>
            <a:gdLst/>
            <a:ahLst/>
            <a:cxnLst/>
            <a:rect l="l" t="t" r="r" b="b"/>
            <a:pathLst>
              <a:path w="349250" h="76200">
                <a:moveTo>
                  <a:pt x="273029" y="44391"/>
                </a:moveTo>
                <a:lnTo>
                  <a:pt x="272923" y="76200"/>
                </a:lnTo>
                <a:lnTo>
                  <a:pt x="336955" y="44450"/>
                </a:lnTo>
                <a:lnTo>
                  <a:pt x="289178" y="44450"/>
                </a:lnTo>
                <a:lnTo>
                  <a:pt x="273029" y="44391"/>
                </a:lnTo>
                <a:close/>
              </a:path>
              <a:path w="349250" h="76200">
                <a:moveTo>
                  <a:pt x="273071" y="31703"/>
                </a:moveTo>
                <a:lnTo>
                  <a:pt x="273029" y="44391"/>
                </a:lnTo>
                <a:lnTo>
                  <a:pt x="289178" y="44450"/>
                </a:lnTo>
                <a:lnTo>
                  <a:pt x="292100" y="41656"/>
                </a:lnTo>
                <a:lnTo>
                  <a:pt x="292100" y="34671"/>
                </a:lnTo>
                <a:lnTo>
                  <a:pt x="289305" y="31750"/>
                </a:lnTo>
                <a:lnTo>
                  <a:pt x="273071" y="31703"/>
                </a:lnTo>
                <a:close/>
              </a:path>
              <a:path w="349250" h="76200">
                <a:moveTo>
                  <a:pt x="273176" y="0"/>
                </a:moveTo>
                <a:lnTo>
                  <a:pt x="273071" y="31703"/>
                </a:lnTo>
                <a:lnTo>
                  <a:pt x="285750" y="31750"/>
                </a:lnTo>
                <a:lnTo>
                  <a:pt x="289305" y="31750"/>
                </a:lnTo>
                <a:lnTo>
                  <a:pt x="292100" y="34671"/>
                </a:lnTo>
                <a:lnTo>
                  <a:pt x="292100" y="41656"/>
                </a:lnTo>
                <a:lnTo>
                  <a:pt x="289178" y="44450"/>
                </a:lnTo>
                <a:lnTo>
                  <a:pt x="336955" y="44450"/>
                </a:lnTo>
                <a:lnTo>
                  <a:pt x="349250" y="38354"/>
                </a:lnTo>
                <a:lnTo>
                  <a:pt x="273176" y="0"/>
                </a:lnTo>
                <a:close/>
              </a:path>
              <a:path w="349250" h="76200">
                <a:moveTo>
                  <a:pt x="6350" y="30734"/>
                </a:moveTo>
                <a:lnTo>
                  <a:pt x="2920" y="30734"/>
                </a:lnTo>
                <a:lnTo>
                  <a:pt x="0" y="33528"/>
                </a:lnTo>
                <a:lnTo>
                  <a:pt x="0" y="40513"/>
                </a:lnTo>
                <a:lnTo>
                  <a:pt x="2793" y="43434"/>
                </a:lnTo>
                <a:lnTo>
                  <a:pt x="273029" y="44391"/>
                </a:lnTo>
                <a:lnTo>
                  <a:pt x="273071" y="31703"/>
                </a:lnTo>
                <a:lnTo>
                  <a:pt x="6350" y="307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79450" y="3651249"/>
            <a:ext cx="146685" cy="693420"/>
          </a:xfrm>
          <a:custGeom>
            <a:avLst/>
            <a:gdLst/>
            <a:ahLst/>
            <a:cxnLst/>
            <a:rect l="l" t="t" r="r" b="b"/>
            <a:pathLst>
              <a:path w="146684" h="693420">
                <a:moveTo>
                  <a:pt x="43847" y="74147"/>
                </a:moveTo>
                <a:lnTo>
                  <a:pt x="31331" y="76219"/>
                </a:lnTo>
                <a:lnTo>
                  <a:pt x="133680" y="690879"/>
                </a:lnTo>
                <a:lnTo>
                  <a:pt x="136956" y="693292"/>
                </a:lnTo>
                <a:lnTo>
                  <a:pt x="140411" y="692657"/>
                </a:lnTo>
                <a:lnTo>
                  <a:pt x="143878" y="692149"/>
                </a:lnTo>
                <a:lnTo>
                  <a:pt x="146215" y="688847"/>
                </a:lnTo>
                <a:lnTo>
                  <a:pt x="145630" y="685418"/>
                </a:lnTo>
                <a:lnTo>
                  <a:pt x="43847" y="74147"/>
                </a:lnTo>
                <a:close/>
              </a:path>
              <a:path w="146684" h="693420">
                <a:moveTo>
                  <a:pt x="25069" y="0"/>
                </a:moveTo>
                <a:lnTo>
                  <a:pt x="0" y="81406"/>
                </a:lnTo>
                <a:lnTo>
                  <a:pt x="31331" y="76219"/>
                </a:lnTo>
                <a:lnTo>
                  <a:pt x="28663" y="60198"/>
                </a:lnTo>
                <a:lnTo>
                  <a:pt x="31000" y="56895"/>
                </a:lnTo>
                <a:lnTo>
                  <a:pt x="34455" y="56387"/>
                </a:lnTo>
                <a:lnTo>
                  <a:pt x="37922" y="55752"/>
                </a:lnTo>
                <a:lnTo>
                  <a:pt x="65575" y="55752"/>
                </a:lnTo>
                <a:lnTo>
                  <a:pt x="25069" y="0"/>
                </a:lnTo>
                <a:close/>
              </a:path>
              <a:path w="146684" h="693420">
                <a:moveTo>
                  <a:pt x="37922" y="55752"/>
                </a:moveTo>
                <a:lnTo>
                  <a:pt x="34455" y="56387"/>
                </a:lnTo>
                <a:lnTo>
                  <a:pt x="31000" y="56895"/>
                </a:lnTo>
                <a:lnTo>
                  <a:pt x="28663" y="60198"/>
                </a:lnTo>
                <a:lnTo>
                  <a:pt x="31331" y="76219"/>
                </a:lnTo>
                <a:lnTo>
                  <a:pt x="43847" y="74147"/>
                </a:lnTo>
                <a:lnTo>
                  <a:pt x="41186" y="58165"/>
                </a:lnTo>
                <a:lnTo>
                  <a:pt x="37922" y="55752"/>
                </a:lnTo>
                <a:close/>
              </a:path>
              <a:path w="146684" h="693420">
                <a:moveTo>
                  <a:pt x="65575" y="55752"/>
                </a:moveTo>
                <a:lnTo>
                  <a:pt x="37922" y="55752"/>
                </a:lnTo>
                <a:lnTo>
                  <a:pt x="41186" y="58165"/>
                </a:lnTo>
                <a:lnTo>
                  <a:pt x="43847" y="74147"/>
                </a:lnTo>
                <a:lnTo>
                  <a:pt x="75171" y="68960"/>
                </a:lnTo>
                <a:lnTo>
                  <a:pt x="65575" y="557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33954" y="4110989"/>
            <a:ext cx="227965" cy="113664"/>
          </a:xfrm>
          <a:custGeom>
            <a:avLst/>
            <a:gdLst/>
            <a:ahLst/>
            <a:cxnLst/>
            <a:rect l="l" t="t" r="r" b="b"/>
            <a:pathLst>
              <a:path w="227964" h="113664">
                <a:moveTo>
                  <a:pt x="0" y="113665"/>
                </a:moveTo>
                <a:lnTo>
                  <a:pt x="22796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04519" y="4031614"/>
            <a:ext cx="6172200" cy="572135"/>
          </a:xfrm>
          <a:custGeom>
            <a:avLst/>
            <a:gdLst/>
            <a:ahLst/>
            <a:cxnLst/>
            <a:rect l="l" t="t" r="r" b="b"/>
            <a:pathLst>
              <a:path w="6172200" h="572135">
                <a:moveTo>
                  <a:pt x="0" y="572135"/>
                </a:moveTo>
                <a:lnTo>
                  <a:pt x="6172200" y="572135"/>
                </a:lnTo>
                <a:lnTo>
                  <a:pt x="6172200" y="0"/>
                </a:lnTo>
                <a:lnTo>
                  <a:pt x="0" y="0"/>
                </a:lnTo>
                <a:lnTo>
                  <a:pt x="0" y="5721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683768" y="4055490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(t)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74646" y="4055490"/>
            <a:ext cx="1162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</a:t>
            </a:r>
            <a:r>
              <a:rPr dirty="0" baseline="-10416" sz="1200">
                <a:latin typeface="Times New Roman"/>
                <a:cs typeface="Times New Roman"/>
              </a:rPr>
              <a:t>s</a:t>
            </a:r>
            <a:endParaRPr baseline="-10416" sz="12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36875" y="4055490"/>
            <a:ext cx="41338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(n</a:t>
            </a:r>
            <a:r>
              <a:rPr dirty="0" sz="1200" spc="-5">
                <a:latin typeface="Times New Roman"/>
                <a:cs typeface="Times New Roman"/>
              </a:rPr>
              <a:t>T</a:t>
            </a:r>
            <a:r>
              <a:rPr dirty="0" baseline="-10416" sz="1200" spc="-7">
                <a:latin typeface="Times New Roman"/>
                <a:cs typeface="Times New Roman"/>
              </a:rPr>
              <a:t>s</a:t>
            </a:r>
            <a:r>
              <a:rPr dirty="0" sz="120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87342" y="4055490"/>
            <a:ext cx="4108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Times New Roman"/>
                <a:cs typeface="Times New Roman"/>
              </a:rPr>
              <a:t>y</a:t>
            </a:r>
            <a:r>
              <a:rPr dirty="0" sz="1200">
                <a:latin typeface="Times New Roman"/>
                <a:cs typeface="Times New Roman"/>
              </a:rPr>
              <a:t>(n</a:t>
            </a:r>
            <a:r>
              <a:rPr dirty="0" sz="1200" spc="-5">
                <a:latin typeface="Times New Roman"/>
                <a:cs typeface="Times New Roman"/>
              </a:rPr>
              <a:t>T</a:t>
            </a:r>
            <a:r>
              <a:rPr dirty="0" baseline="-10416" sz="1200" spc="15">
                <a:latin typeface="Times New Roman"/>
                <a:cs typeface="Times New Roman"/>
              </a:rPr>
              <a:t>s</a:t>
            </a:r>
            <a:r>
              <a:rPr dirty="0" sz="120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417640" y="4055490"/>
            <a:ext cx="2425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Times New Roman"/>
                <a:cs typeface="Times New Roman"/>
              </a:rPr>
              <a:t>y</a:t>
            </a:r>
            <a:r>
              <a:rPr dirty="0" sz="1200">
                <a:latin typeface="Times New Roman"/>
                <a:cs typeface="Times New Roman"/>
              </a:rPr>
              <a:t>(t)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314892" y="3882389"/>
            <a:ext cx="270192" cy="228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096641" y="3424554"/>
            <a:ext cx="144145" cy="579120"/>
          </a:xfrm>
          <a:custGeom>
            <a:avLst/>
            <a:gdLst/>
            <a:ahLst/>
            <a:cxnLst/>
            <a:rect l="l" t="t" r="r" b="b"/>
            <a:pathLst>
              <a:path w="144144" h="579120">
                <a:moveTo>
                  <a:pt x="43628" y="73502"/>
                </a:moveTo>
                <a:lnTo>
                  <a:pt x="31193" y="75972"/>
                </a:lnTo>
                <a:lnTo>
                  <a:pt x="130556" y="573404"/>
                </a:lnTo>
                <a:lnTo>
                  <a:pt x="131190" y="576833"/>
                </a:lnTo>
                <a:lnTo>
                  <a:pt x="134619" y="578993"/>
                </a:lnTo>
                <a:lnTo>
                  <a:pt x="141477" y="577723"/>
                </a:lnTo>
                <a:lnTo>
                  <a:pt x="143636" y="574294"/>
                </a:lnTo>
                <a:lnTo>
                  <a:pt x="143001" y="570864"/>
                </a:lnTo>
                <a:lnTo>
                  <a:pt x="43628" y="73502"/>
                </a:lnTo>
                <a:close/>
              </a:path>
              <a:path w="144144" h="579120">
                <a:moveTo>
                  <a:pt x="22478" y="0"/>
                </a:moveTo>
                <a:lnTo>
                  <a:pt x="0" y="82169"/>
                </a:lnTo>
                <a:lnTo>
                  <a:pt x="31193" y="75972"/>
                </a:lnTo>
                <a:lnTo>
                  <a:pt x="28701" y="63500"/>
                </a:lnTo>
                <a:lnTo>
                  <a:pt x="28066" y="60071"/>
                </a:lnTo>
                <a:lnTo>
                  <a:pt x="30225" y="56769"/>
                </a:lnTo>
                <a:lnTo>
                  <a:pt x="33654" y="56006"/>
                </a:lnTo>
                <a:lnTo>
                  <a:pt x="37083" y="55372"/>
                </a:lnTo>
                <a:lnTo>
                  <a:pt x="65522" y="55372"/>
                </a:lnTo>
                <a:lnTo>
                  <a:pt x="22478" y="0"/>
                </a:lnTo>
                <a:close/>
              </a:path>
              <a:path w="144144" h="579120">
                <a:moveTo>
                  <a:pt x="37083" y="55372"/>
                </a:moveTo>
                <a:lnTo>
                  <a:pt x="33654" y="56006"/>
                </a:lnTo>
                <a:lnTo>
                  <a:pt x="30225" y="56769"/>
                </a:lnTo>
                <a:lnTo>
                  <a:pt x="28066" y="60071"/>
                </a:lnTo>
                <a:lnTo>
                  <a:pt x="28701" y="63500"/>
                </a:lnTo>
                <a:lnTo>
                  <a:pt x="31193" y="75972"/>
                </a:lnTo>
                <a:lnTo>
                  <a:pt x="43628" y="73502"/>
                </a:lnTo>
                <a:lnTo>
                  <a:pt x="41147" y="61086"/>
                </a:lnTo>
                <a:lnTo>
                  <a:pt x="40512" y="57530"/>
                </a:lnTo>
                <a:lnTo>
                  <a:pt x="37083" y="55372"/>
                </a:lnTo>
                <a:close/>
              </a:path>
              <a:path w="144144" h="579120">
                <a:moveTo>
                  <a:pt x="65522" y="55372"/>
                </a:moveTo>
                <a:lnTo>
                  <a:pt x="37083" y="55372"/>
                </a:lnTo>
                <a:lnTo>
                  <a:pt x="40512" y="57530"/>
                </a:lnTo>
                <a:lnTo>
                  <a:pt x="41147" y="61086"/>
                </a:lnTo>
                <a:lnTo>
                  <a:pt x="43628" y="73502"/>
                </a:lnTo>
                <a:lnTo>
                  <a:pt x="74802" y="67309"/>
                </a:lnTo>
                <a:lnTo>
                  <a:pt x="65522" y="553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35754" y="3424554"/>
            <a:ext cx="248285" cy="694055"/>
          </a:xfrm>
          <a:custGeom>
            <a:avLst/>
            <a:gdLst/>
            <a:ahLst/>
            <a:cxnLst/>
            <a:rect l="l" t="t" r="r" b="b"/>
            <a:pathLst>
              <a:path w="248285" h="694054">
                <a:moveTo>
                  <a:pt x="42090" y="70273"/>
                </a:moveTo>
                <a:lnTo>
                  <a:pt x="30166" y="74254"/>
                </a:lnTo>
                <a:lnTo>
                  <a:pt x="234696" y="688467"/>
                </a:lnTo>
                <a:lnTo>
                  <a:pt x="235712" y="691769"/>
                </a:lnTo>
                <a:lnTo>
                  <a:pt x="239395" y="693547"/>
                </a:lnTo>
                <a:lnTo>
                  <a:pt x="242697" y="692403"/>
                </a:lnTo>
                <a:lnTo>
                  <a:pt x="245999" y="691387"/>
                </a:lnTo>
                <a:lnTo>
                  <a:pt x="247777" y="687704"/>
                </a:lnTo>
                <a:lnTo>
                  <a:pt x="246634" y="684402"/>
                </a:lnTo>
                <a:lnTo>
                  <a:pt x="42090" y="70273"/>
                </a:lnTo>
                <a:close/>
              </a:path>
              <a:path w="248285" h="694054">
                <a:moveTo>
                  <a:pt x="12065" y="0"/>
                </a:moveTo>
                <a:lnTo>
                  <a:pt x="0" y="84327"/>
                </a:lnTo>
                <a:lnTo>
                  <a:pt x="30166" y="74254"/>
                </a:lnTo>
                <a:lnTo>
                  <a:pt x="26162" y="62229"/>
                </a:lnTo>
                <a:lnTo>
                  <a:pt x="25019" y="58927"/>
                </a:lnTo>
                <a:lnTo>
                  <a:pt x="26797" y="55372"/>
                </a:lnTo>
                <a:lnTo>
                  <a:pt x="33400" y="53085"/>
                </a:lnTo>
                <a:lnTo>
                  <a:pt x="65150" y="53085"/>
                </a:lnTo>
                <a:lnTo>
                  <a:pt x="12065" y="0"/>
                </a:lnTo>
                <a:close/>
              </a:path>
              <a:path w="248285" h="694054">
                <a:moveTo>
                  <a:pt x="33400" y="53085"/>
                </a:moveTo>
                <a:lnTo>
                  <a:pt x="26797" y="55372"/>
                </a:lnTo>
                <a:lnTo>
                  <a:pt x="25019" y="58927"/>
                </a:lnTo>
                <a:lnTo>
                  <a:pt x="26162" y="62229"/>
                </a:lnTo>
                <a:lnTo>
                  <a:pt x="30166" y="74254"/>
                </a:lnTo>
                <a:lnTo>
                  <a:pt x="42090" y="70273"/>
                </a:lnTo>
                <a:lnTo>
                  <a:pt x="38100" y="58293"/>
                </a:lnTo>
                <a:lnTo>
                  <a:pt x="37084" y="54863"/>
                </a:lnTo>
                <a:lnTo>
                  <a:pt x="33400" y="53085"/>
                </a:lnTo>
                <a:close/>
              </a:path>
              <a:path w="248285" h="694054">
                <a:moveTo>
                  <a:pt x="65150" y="53085"/>
                </a:moveTo>
                <a:lnTo>
                  <a:pt x="33400" y="53085"/>
                </a:lnTo>
                <a:lnTo>
                  <a:pt x="37084" y="54863"/>
                </a:lnTo>
                <a:lnTo>
                  <a:pt x="38100" y="58293"/>
                </a:lnTo>
                <a:lnTo>
                  <a:pt x="42090" y="70273"/>
                </a:lnTo>
                <a:lnTo>
                  <a:pt x="72262" y="60198"/>
                </a:lnTo>
                <a:lnTo>
                  <a:pt x="65150" y="530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541261" y="3424554"/>
            <a:ext cx="146685" cy="693420"/>
          </a:xfrm>
          <a:custGeom>
            <a:avLst/>
            <a:gdLst/>
            <a:ahLst/>
            <a:cxnLst/>
            <a:rect l="l" t="t" r="r" b="b"/>
            <a:pathLst>
              <a:path w="146684" h="693420">
                <a:moveTo>
                  <a:pt x="102429" y="74152"/>
                </a:moveTo>
                <a:lnTo>
                  <a:pt x="635" y="685419"/>
                </a:lnTo>
                <a:lnTo>
                  <a:pt x="0" y="688848"/>
                </a:lnTo>
                <a:lnTo>
                  <a:pt x="2413" y="692150"/>
                </a:lnTo>
                <a:lnTo>
                  <a:pt x="5842" y="692657"/>
                </a:lnTo>
                <a:lnTo>
                  <a:pt x="9271" y="693293"/>
                </a:lnTo>
                <a:lnTo>
                  <a:pt x="12573" y="690879"/>
                </a:lnTo>
                <a:lnTo>
                  <a:pt x="13081" y="687451"/>
                </a:lnTo>
                <a:lnTo>
                  <a:pt x="114870" y="76215"/>
                </a:lnTo>
                <a:lnTo>
                  <a:pt x="102429" y="74152"/>
                </a:lnTo>
                <a:close/>
              </a:path>
              <a:path w="146684" h="693420">
                <a:moveTo>
                  <a:pt x="138292" y="55752"/>
                </a:moveTo>
                <a:lnTo>
                  <a:pt x="108331" y="55752"/>
                </a:lnTo>
                <a:lnTo>
                  <a:pt x="111760" y="56387"/>
                </a:lnTo>
                <a:lnTo>
                  <a:pt x="115189" y="56896"/>
                </a:lnTo>
                <a:lnTo>
                  <a:pt x="117602" y="60198"/>
                </a:lnTo>
                <a:lnTo>
                  <a:pt x="116967" y="63626"/>
                </a:lnTo>
                <a:lnTo>
                  <a:pt x="114870" y="76215"/>
                </a:lnTo>
                <a:lnTo>
                  <a:pt x="146177" y="81406"/>
                </a:lnTo>
                <a:lnTo>
                  <a:pt x="138292" y="55752"/>
                </a:lnTo>
                <a:close/>
              </a:path>
              <a:path w="146684" h="693420">
                <a:moveTo>
                  <a:pt x="108331" y="55752"/>
                </a:moveTo>
                <a:lnTo>
                  <a:pt x="105029" y="58165"/>
                </a:lnTo>
                <a:lnTo>
                  <a:pt x="104521" y="61595"/>
                </a:lnTo>
                <a:lnTo>
                  <a:pt x="102429" y="74152"/>
                </a:lnTo>
                <a:lnTo>
                  <a:pt x="114870" y="76215"/>
                </a:lnTo>
                <a:lnTo>
                  <a:pt x="116967" y="63626"/>
                </a:lnTo>
                <a:lnTo>
                  <a:pt x="117602" y="60198"/>
                </a:lnTo>
                <a:lnTo>
                  <a:pt x="115189" y="56896"/>
                </a:lnTo>
                <a:lnTo>
                  <a:pt x="111760" y="56387"/>
                </a:lnTo>
                <a:lnTo>
                  <a:pt x="108331" y="55752"/>
                </a:lnTo>
                <a:close/>
              </a:path>
              <a:path w="146684" h="693420">
                <a:moveTo>
                  <a:pt x="121158" y="0"/>
                </a:moveTo>
                <a:lnTo>
                  <a:pt x="71120" y="68960"/>
                </a:lnTo>
                <a:lnTo>
                  <a:pt x="102429" y="74152"/>
                </a:lnTo>
                <a:lnTo>
                  <a:pt x="104521" y="61595"/>
                </a:lnTo>
                <a:lnTo>
                  <a:pt x="105029" y="58165"/>
                </a:lnTo>
                <a:lnTo>
                  <a:pt x="108331" y="55752"/>
                </a:lnTo>
                <a:lnTo>
                  <a:pt x="138292" y="55752"/>
                </a:lnTo>
                <a:lnTo>
                  <a:pt x="1211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75969" y="3081654"/>
            <a:ext cx="1137285" cy="765175"/>
          </a:xfrm>
          <a:custGeom>
            <a:avLst/>
            <a:gdLst/>
            <a:ahLst/>
            <a:cxnLst/>
            <a:rect l="l" t="t" r="r" b="b"/>
            <a:pathLst>
              <a:path w="1137285" h="765175">
                <a:moveTo>
                  <a:pt x="0" y="765175"/>
                </a:moveTo>
                <a:lnTo>
                  <a:pt x="1137285" y="765175"/>
                </a:lnTo>
                <a:lnTo>
                  <a:pt x="1137285" y="0"/>
                </a:lnTo>
                <a:lnTo>
                  <a:pt x="0" y="0"/>
                </a:lnTo>
                <a:lnTo>
                  <a:pt x="0" y="7651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775969" y="3081654"/>
            <a:ext cx="1137285" cy="76517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7625" rIns="0" bIns="0" rtlCol="0" vert="horz">
            <a:spAutoFit/>
          </a:bodyPr>
          <a:lstStyle/>
          <a:p>
            <a:pPr algn="just" marL="95885" marR="90805">
              <a:lnSpc>
                <a:spcPts val="1380"/>
              </a:lnSpc>
              <a:spcBef>
                <a:spcPts val="375"/>
              </a:spcBef>
            </a:pPr>
            <a:r>
              <a:rPr dirty="0" sz="1200" spc="-5">
                <a:latin typeface="Times New Roman"/>
                <a:cs typeface="Times New Roman"/>
              </a:rPr>
              <a:t>Bandlimit  (pre-  sampling)filter  (antialiasing)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26719" y="3613149"/>
            <a:ext cx="349250" cy="76200"/>
          </a:xfrm>
          <a:custGeom>
            <a:avLst/>
            <a:gdLst/>
            <a:ahLst/>
            <a:cxnLst/>
            <a:rect l="l" t="t" r="r" b="b"/>
            <a:pathLst>
              <a:path w="349250" h="76200">
                <a:moveTo>
                  <a:pt x="273050" y="0"/>
                </a:moveTo>
                <a:lnTo>
                  <a:pt x="273050" y="76200"/>
                </a:lnTo>
                <a:lnTo>
                  <a:pt x="336550" y="44450"/>
                </a:lnTo>
                <a:lnTo>
                  <a:pt x="289255" y="44450"/>
                </a:lnTo>
                <a:lnTo>
                  <a:pt x="292100" y="41655"/>
                </a:lnTo>
                <a:lnTo>
                  <a:pt x="292100" y="34543"/>
                </a:lnTo>
                <a:lnTo>
                  <a:pt x="289255" y="31750"/>
                </a:lnTo>
                <a:lnTo>
                  <a:pt x="336550" y="31750"/>
                </a:lnTo>
                <a:lnTo>
                  <a:pt x="273050" y="0"/>
                </a:lnTo>
                <a:close/>
              </a:path>
              <a:path w="349250" h="76200">
                <a:moveTo>
                  <a:pt x="273050" y="31750"/>
                </a:moveTo>
                <a:lnTo>
                  <a:pt x="2844" y="31750"/>
                </a:lnTo>
                <a:lnTo>
                  <a:pt x="0" y="34543"/>
                </a:lnTo>
                <a:lnTo>
                  <a:pt x="0" y="41655"/>
                </a:lnTo>
                <a:lnTo>
                  <a:pt x="2844" y="44450"/>
                </a:lnTo>
                <a:lnTo>
                  <a:pt x="273050" y="44450"/>
                </a:lnTo>
                <a:lnTo>
                  <a:pt x="273050" y="31750"/>
                </a:lnTo>
                <a:close/>
              </a:path>
              <a:path w="349250" h="76200">
                <a:moveTo>
                  <a:pt x="336550" y="31750"/>
                </a:moveTo>
                <a:lnTo>
                  <a:pt x="289255" y="31750"/>
                </a:lnTo>
                <a:lnTo>
                  <a:pt x="292100" y="34543"/>
                </a:lnTo>
                <a:lnTo>
                  <a:pt x="292100" y="41655"/>
                </a:lnTo>
                <a:lnTo>
                  <a:pt x="289255" y="44450"/>
                </a:lnTo>
                <a:lnTo>
                  <a:pt x="336550" y="44450"/>
                </a:lnTo>
                <a:lnTo>
                  <a:pt x="349250" y="38100"/>
                </a:lnTo>
                <a:lnTo>
                  <a:pt x="3365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521716" y="10050102"/>
            <a:ext cx="131445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 sz="1200" spc="30">
                <a:latin typeface="Times New Roman"/>
                <a:cs typeface="Times New Roman"/>
              </a:rPr>
              <a:t>1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416" y="688339"/>
            <a:ext cx="15303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h(n)={1,-1,2},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92096" y="688339"/>
            <a:ext cx="12998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x(n)={2,1,-1,3}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416" y="1156461"/>
            <a:ext cx="7715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4965" y="2537087"/>
            <a:ext cx="386715" cy="2571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299720" algn="l"/>
              </a:tabLst>
            </a:pPr>
            <a:r>
              <a:rPr dirty="0" sz="1500" spc="5">
                <a:latin typeface="Symbol"/>
                <a:cs typeface="Symbol"/>
              </a:rPr>
              <a:t></a:t>
            </a:r>
            <a:r>
              <a:rPr dirty="0" sz="1500" spc="5">
                <a:latin typeface="Times New Roman"/>
                <a:cs typeface="Times New Roman"/>
              </a:rPr>
              <a:t>	</a:t>
            </a:r>
            <a:r>
              <a:rPr dirty="0" sz="1500" spc="5">
                <a:latin typeface="Symbol"/>
                <a:cs typeface="Symbol"/>
              </a:rPr>
              <a:t>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4965" y="1917735"/>
            <a:ext cx="386715" cy="4425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ts val="1630"/>
              </a:lnSpc>
              <a:spcBef>
                <a:spcPts val="120"/>
              </a:spcBef>
            </a:pPr>
            <a:r>
              <a:rPr dirty="0" sz="1500" spc="5">
                <a:latin typeface="Symbol"/>
                <a:cs typeface="Symbol"/>
              </a:rPr>
              <a:t></a:t>
            </a:r>
            <a:r>
              <a:rPr dirty="0" sz="1500" spc="5">
                <a:latin typeface="Times New Roman"/>
                <a:cs typeface="Times New Roman"/>
              </a:rPr>
              <a:t> </a:t>
            </a:r>
            <a:r>
              <a:rPr dirty="0" baseline="3703" sz="2250" spc="7">
                <a:latin typeface="Times New Roman"/>
                <a:cs typeface="Times New Roman"/>
              </a:rPr>
              <a:t>1</a:t>
            </a:r>
            <a:r>
              <a:rPr dirty="0" baseline="3703" sz="2250" spc="97">
                <a:latin typeface="Times New Roman"/>
                <a:cs typeface="Times New Roman"/>
              </a:rPr>
              <a:t> </a:t>
            </a:r>
            <a:r>
              <a:rPr dirty="0" sz="1500" spc="5">
                <a:latin typeface="Symbol"/>
                <a:cs typeface="Symbol"/>
              </a:rPr>
              <a:t></a:t>
            </a:r>
            <a:endParaRPr sz="1500">
              <a:latin typeface="Symbol"/>
              <a:cs typeface="Symbol"/>
            </a:endParaRPr>
          </a:p>
          <a:p>
            <a:pPr marL="12700">
              <a:lnSpc>
                <a:spcPts val="1630"/>
              </a:lnSpc>
              <a:tabLst>
                <a:tab pos="299720" algn="l"/>
              </a:tabLst>
            </a:pPr>
            <a:r>
              <a:rPr dirty="0" sz="1500" spc="5">
                <a:latin typeface="Symbol"/>
                <a:cs typeface="Symbol"/>
              </a:rPr>
              <a:t></a:t>
            </a:r>
            <a:r>
              <a:rPr dirty="0" sz="1500" spc="5">
                <a:latin typeface="Times New Roman"/>
                <a:cs typeface="Times New Roman"/>
              </a:rPr>
              <a:t>	</a:t>
            </a:r>
            <a:r>
              <a:rPr dirty="0" sz="1500" spc="5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9775" y="2135224"/>
            <a:ext cx="822325" cy="606425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1500" spc="25">
                <a:latin typeface="Times New Roman"/>
                <a:cs typeface="Times New Roman"/>
              </a:rPr>
              <a:t>[</a:t>
            </a:r>
            <a:r>
              <a:rPr dirty="0" sz="1500" spc="25" i="1">
                <a:latin typeface="Times New Roman"/>
                <a:cs typeface="Times New Roman"/>
              </a:rPr>
              <a:t>h</a:t>
            </a:r>
            <a:r>
              <a:rPr dirty="0" sz="1500" spc="25">
                <a:latin typeface="Times New Roman"/>
                <a:cs typeface="Times New Roman"/>
              </a:rPr>
              <a:t>]</a:t>
            </a:r>
            <a:r>
              <a:rPr dirty="0" sz="1500" spc="-80">
                <a:latin typeface="Times New Roman"/>
                <a:cs typeface="Times New Roman"/>
              </a:rPr>
              <a:t> </a:t>
            </a:r>
            <a:r>
              <a:rPr dirty="0" sz="1500" spc="10">
                <a:latin typeface="Symbol"/>
                <a:cs typeface="Symbol"/>
              </a:rPr>
              <a:t></a:t>
            </a:r>
            <a:r>
              <a:rPr dirty="0" sz="1500" spc="10">
                <a:latin typeface="Times New Roman"/>
                <a:cs typeface="Times New Roman"/>
              </a:rPr>
              <a:t> </a:t>
            </a:r>
            <a:r>
              <a:rPr dirty="0" baseline="-27777" sz="2250" spc="37">
                <a:latin typeface="Symbol"/>
                <a:cs typeface="Symbol"/>
              </a:rPr>
              <a:t></a:t>
            </a:r>
            <a:r>
              <a:rPr dirty="0" sz="1500" spc="25">
                <a:latin typeface="Symbol"/>
                <a:cs typeface="Symbol"/>
              </a:rPr>
              <a:t></a:t>
            </a:r>
            <a:r>
              <a:rPr dirty="0" sz="1500" spc="-250">
                <a:latin typeface="Times New Roman"/>
                <a:cs typeface="Times New Roman"/>
              </a:rPr>
              <a:t> </a:t>
            </a:r>
            <a:r>
              <a:rPr dirty="0" sz="1500" spc="-45">
                <a:latin typeface="Times New Roman"/>
                <a:cs typeface="Times New Roman"/>
              </a:rPr>
              <a:t>1</a:t>
            </a:r>
            <a:r>
              <a:rPr dirty="0" baseline="-27777" sz="2250" spc="-67">
                <a:latin typeface="Symbol"/>
                <a:cs typeface="Symbol"/>
              </a:rPr>
              <a:t></a:t>
            </a:r>
            <a:endParaRPr baseline="-27777" sz="2250">
              <a:latin typeface="Symbol"/>
              <a:cs typeface="Symbol"/>
            </a:endParaRPr>
          </a:p>
          <a:p>
            <a:pPr marL="447675">
              <a:lnSpc>
                <a:spcPct val="100000"/>
              </a:lnSpc>
              <a:spcBef>
                <a:spcPts val="490"/>
              </a:spcBef>
            </a:pPr>
            <a:r>
              <a:rPr dirty="0" baseline="3703" sz="2250" spc="7">
                <a:latin typeface="Symbol"/>
                <a:cs typeface="Symbol"/>
              </a:rPr>
              <a:t></a:t>
            </a:r>
            <a:r>
              <a:rPr dirty="0" baseline="3703" sz="2250" spc="7">
                <a:latin typeface="Times New Roman"/>
                <a:cs typeface="Times New Roman"/>
              </a:rPr>
              <a:t> </a:t>
            </a:r>
            <a:r>
              <a:rPr dirty="0" sz="1500" spc="5">
                <a:latin typeface="Times New Roman"/>
                <a:cs typeface="Times New Roman"/>
              </a:rPr>
              <a:t>2</a:t>
            </a:r>
            <a:r>
              <a:rPr dirty="0" sz="1500" spc="65">
                <a:latin typeface="Times New Roman"/>
                <a:cs typeface="Times New Roman"/>
              </a:rPr>
              <a:t> </a:t>
            </a:r>
            <a:r>
              <a:rPr dirty="0" baseline="3703" sz="2250" spc="7">
                <a:latin typeface="Symbol"/>
                <a:cs typeface="Symbol"/>
              </a:rPr>
              <a:t></a:t>
            </a:r>
            <a:endParaRPr baseline="3703" sz="225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43879" y="2400502"/>
            <a:ext cx="9271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10">
                <a:latin typeface="Symbol"/>
                <a:cs typeface="Symbol"/>
              </a:rPr>
              <a:t>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84424" y="2400502"/>
            <a:ext cx="9271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10">
                <a:latin typeface="Symbol"/>
                <a:cs typeface="Symbol"/>
              </a:rPr>
              <a:t>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04711" y="2737828"/>
            <a:ext cx="232410" cy="37465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51765">
              <a:lnSpc>
                <a:spcPts val="1355"/>
              </a:lnSpc>
              <a:spcBef>
                <a:spcPts val="130"/>
              </a:spcBef>
            </a:pPr>
            <a:r>
              <a:rPr dirty="0" sz="1350" spc="10">
                <a:latin typeface="Symbol"/>
                <a:cs typeface="Symbol"/>
              </a:rPr>
              <a:t></a:t>
            </a:r>
            <a:endParaRPr sz="1350">
              <a:latin typeface="Symbol"/>
              <a:cs typeface="Symbol"/>
            </a:endParaRPr>
          </a:p>
          <a:p>
            <a:pPr marL="12700">
              <a:lnSpc>
                <a:spcPts val="1355"/>
              </a:lnSpc>
            </a:pPr>
            <a:r>
              <a:rPr dirty="0" baseline="4115" sz="2025" spc="22">
                <a:latin typeface="Times New Roman"/>
                <a:cs typeface="Times New Roman"/>
              </a:rPr>
              <a:t>3</a:t>
            </a:r>
            <a:r>
              <a:rPr dirty="0" baseline="4115" sz="2025" spc="-22">
                <a:latin typeface="Times New Roman"/>
                <a:cs typeface="Times New Roman"/>
              </a:rPr>
              <a:t> </a:t>
            </a:r>
            <a:r>
              <a:rPr dirty="0" sz="1350" spc="-254">
                <a:latin typeface="Symbol"/>
                <a:cs typeface="Symbol"/>
              </a:rPr>
              <a:t></a:t>
            </a:r>
            <a:r>
              <a:rPr dirty="0" baseline="-10288" sz="2025" spc="-382">
                <a:latin typeface="Symbol"/>
                <a:cs typeface="Symbol"/>
              </a:rPr>
              <a:t></a:t>
            </a:r>
            <a:endParaRPr baseline="-10288" sz="2025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84424" y="2737828"/>
            <a:ext cx="232410" cy="37465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355"/>
              </a:lnSpc>
              <a:spcBef>
                <a:spcPts val="130"/>
              </a:spcBef>
            </a:pPr>
            <a:r>
              <a:rPr dirty="0" sz="1350" spc="10">
                <a:latin typeface="Symbol"/>
                <a:cs typeface="Symbol"/>
              </a:rPr>
              <a:t></a:t>
            </a:r>
            <a:endParaRPr sz="1350">
              <a:latin typeface="Symbol"/>
              <a:cs typeface="Symbol"/>
            </a:endParaRPr>
          </a:p>
          <a:p>
            <a:pPr marL="12700">
              <a:lnSpc>
                <a:spcPts val="1355"/>
              </a:lnSpc>
            </a:pPr>
            <a:r>
              <a:rPr dirty="0" sz="1350" spc="-254">
                <a:latin typeface="Symbol"/>
                <a:cs typeface="Symbol"/>
              </a:rPr>
              <a:t></a:t>
            </a:r>
            <a:r>
              <a:rPr dirty="0" baseline="-10288" sz="2025" spc="-382">
                <a:latin typeface="Symbol"/>
                <a:cs typeface="Symbol"/>
              </a:rPr>
              <a:t></a:t>
            </a:r>
            <a:r>
              <a:rPr dirty="0" baseline="-10288" sz="2025" spc="-382">
                <a:latin typeface="Times New Roman"/>
                <a:cs typeface="Times New Roman"/>
              </a:rPr>
              <a:t> </a:t>
            </a:r>
            <a:r>
              <a:rPr dirty="0" baseline="4115" sz="2025" spc="22">
                <a:latin typeface="Times New Roman"/>
                <a:cs typeface="Times New Roman"/>
              </a:rPr>
              <a:t>0</a:t>
            </a:r>
            <a:endParaRPr baseline="4115" sz="2025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55342" y="2600383"/>
            <a:ext cx="28130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15">
                <a:latin typeface="Symbol"/>
                <a:cs typeface="Symbol"/>
              </a:rPr>
              <a:t></a:t>
            </a:r>
            <a:r>
              <a:rPr dirty="0" sz="1350" spc="-265">
                <a:latin typeface="Times New Roman"/>
                <a:cs typeface="Times New Roman"/>
              </a:rPr>
              <a:t> </a:t>
            </a:r>
            <a:r>
              <a:rPr dirty="0" sz="1350" spc="-35">
                <a:latin typeface="Times New Roman"/>
                <a:cs typeface="Times New Roman"/>
              </a:rPr>
              <a:t>1</a:t>
            </a:r>
            <a:r>
              <a:rPr dirty="0" baseline="10288" sz="2025" spc="-52">
                <a:latin typeface="Symbol"/>
                <a:cs typeface="Symbol"/>
              </a:rPr>
              <a:t></a:t>
            </a:r>
            <a:endParaRPr baseline="10288" sz="2025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84424" y="2569165"/>
            <a:ext cx="23241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10">
                <a:latin typeface="Symbol"/>
                <a:cs typeface="Symbol"/>
              </a:rPr>
              <a:t></a:t>
            </a:r>
            <a:r>
              <a:rPr dirty="0" sz="1350" spc="-10">
                <a:latin typeface="Times New Roman"/>
                <a:cs typeface="Times New Roman"/>
              </a:rPr>
              <a:t> </a:t>
            </a:r>
            <a:r>
              <a:rPr dirty="0" baseline="-10288" sz="2025" spc="22">
                <a:latin typeface="Times New Roman"/>
                <a:cs typeface="Times New Roman"/>
              </a:rPr>
              <a:t>0</a:t>
            </a:r>
            <a:endParaRPr baseline="-10288" sz="2025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01848" y="2231839"/>
            <a:ext cx="23495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baseline="-32921" sz="2025" spc="22">
                <a:latin typeface="Times New Roman"/>
                <a:cs typeface="Times New Roman"/>
              </a:rPr>
              <a:t>1</a:t>
            </a:r>
            <a:r>
              <a:rPr dirty="0" baseline="-32921" sz="2025" spc="15">
                <a:latin typeface="Times New Roman"/>
                <a:cs typeface="Times New Roman"/>
              </a:rPr>
              <a:t> </a:t>
            </a:r>
            <a:r>
              <a:rPr dirty="0" sz="1350" spc="10">
                <a:latin typeface="Symbol"/>
                <a:cs typeface="Symbol"/>
              </a:rPr>
              <a:t>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84424" y="1491255"/>
            <a:ext cx="1052195" cy="1609090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50"/>
              </a:spcBef>
              <a:tabLst>
                <a:tab pos="468630" algn="l"/>
                <a:tab pos="818515" algn="l"/>
              </a:tabLst>
            </a:pPr>
            <a:r>
              <a:rPr dirty="0" baseline="-4115" sz="2025" spc="15">
                <a:latin typeface="Symbol"/>
                <a:cs typeface="Symbol"/>
              </a:rPr>
              <a:t></a:t>
            </a:r>
            <a:r>
              <a:rPr dirty="0" baseline="-4115" sz="2025" spc="120">
                <a:latin typeface="Times New Roman"/>
                <a:cs typeface="Times New Roman"/>
              </a:rPr>
              <a:t> </a:t>
            </a:r>
            <a:r>
              <a:rPr dirty="0" sz="1350" spc="15">
                <a:latin typeface="Times New Roman"/>
                <a:cs typeface="Times New Roman"/>
              </a:rPr>
              <a:t>2	0	0</a:t>
            </a:r>
            <a:r>
              <a:rPr dirty="0" sz="1350" spc="-25">
                <a:latin typeface="Times New Roman"/>
                <a:cs typeface="Times New Roman"/>
              </a:rPr>
              <a:t> </a:t>
            </a:r>
            <a:r>
              <a:rPr dirty="0" baseline="-4115" sz="2025" spc="15">
                <a:latin typeface="Symbol"/>
                <a:cs typeface="Symbol"/>
              </a:rPr>
              <a:t></a:t>
            </a:r>
            <a:endParaRPr baseline="-4115" sz="2025">
              <a:latin typeface="Symbol"/>
              <a:cs typeface="Symbol"/>
            </a:endParaRPr>
          </a:p>
          <a:p>
            <a:pPr algn="ctr">
              <a:lnSpc>
                <a:spcPts val="1150"/>
              </a:lnSpc>
              <a:spcBef>
                <a:spcPts val="455"/>
              </a:spcBef>
              <a:tabLst>
                <a:tab pos="469900" algn="l"/>
                <a:tab pos="818515" algn="l"/>
              </a:tabLst>
            </a:pPr>
            <a:r>
              <a:rPr dirty="0" baseline="26748" sz="2025" spc="15">
                <a:latin typeface="Symbol"/>
                <a:cs typeface="Symbol"/>
              </a:rPr>
              <a:t></a:t>
            </a:r>
            <a:r>
              <a:rPr dirty="0" baseline="26748" sz="2025" spc="82">
                <a:latin typeface="Times New Roman"/>
                <a:cs typeface="Times New Roman"/>
              </a:rPr>
              <a:t> </a:t>
            </a:r>
            <a:r>
              <a:rPr dirty="0" sz="1350" spc="15">
                <a:latin typeface="Times New Roman"/>
                <a:cs typeface="Times New Roman"/>
              </a:rPr>
              <a:t>1	2	0</a:t>
            </a:r>
            <a:r>
              <a:rPr dirty="0" sz="1350" spc="-25">
                <a:latin typeface="Times New Roman"/>
                <a:cs typeface="Times New Roman"/>
              </a:rPr>
              <a:t> </a:t>
            </a:r>
            <a:r>
              <a:rPr dirty="0" baseline="26748" sz="2025" spc="15">
                <a:latin typeface="Symbol"/>
                <a:cs typeface="Symbol"/>
              </a:rPr>
              <a:t></a:t>
            </a:r>
            <a:endParaRPr baseline="26748" sz="2025">
              <a:latin typeface="Symbol"/>
              <a:cs typeface="Symbol"/>
            </a:endParaRPr>
          </a:p>
          <a:p>
            <a:pPr algn="ctr">
              <a:lnSpc>
                <a:spcPts val="1040"/>
              </a:lnSpc>
              <a:tabLst>
                <a:tab pos="958850" algn="l"/>
              </a:tabLst>
            </a:pPr>
            <a:r>
              <a:rPr dirty="0" sz="1350" spc="10">
                <a:latin typeface="Symbol"/>
                <a:cs typeface="Symbol"/>
              </a:rPr>
              <a:t></a:t>
            </a:r>
            <a:r>
              <a:rPr dirty="0" sz="1350" spc="10">
                <a:latin typeface="Times New Roman"/>
                <a:cs typeface="Times New Roman"/>
              </a:rPr>
              <a:t>	</a:t>
            </a:r>
            <a:r>
              <a:rPr dirty="0" sz="1350" spc="10">
                <a:latin typeface="Symbol"/>
                <a:cs typeface="Symbol"/>
              </a:rPr>
              <a:t></a:t>
            </a:r>
            <a:endParaRPr sz="1350">
              <a:latin typeface="Symbol"/>
              <a:cs typeface="Symbol"/>
            </a:endParaRPr>
          </a:p>
          <a:p>
            <a:pPr algn="ctr">
              <a:lnSpc>
                <a:spcPts val="1510"/>
              </a:lnSpc>
              <a:tabLst>
                <a:tab pos="467359" algn="l"/>
                <a:tab pos="819785" algn="l"/>
              </a:tabLst>
            </a:pPr>
            <a:r>
              <a:rPr dirty="0" baseline="2057" sz="2025" spc="37">
                <a:latin typeface="Symbol"/>
                <a:cs typeface="Symbol"/>
              </a:rPr>
              <a:t></a:t>
            </a:r>
            <a:r>
              <a:rPr dirty="0" sz="1350" spc="25">
                <a:latin typeface="Symbol"/>
                <a:cs typeface="Symbol"/>
              </a:rPr>
              <a:t></a:t>
            </a:r>
            <a:r>
              <a:rPr dirty="0" sz="1350" spc="-215">
                <a:latin typeface="Times New Roman"/>
                <a:cs typeface="Times New Roman"/>
              </a:rPr>
              <a:t> </a:t>
            </a:r>
            <a:r>
              <a:rPr dirty="0" sz="1350" spc="15">
                <a:latin typeface="Times New Roman"/>
                <a:cs typeface="Times New Roman"/>
              </a:rPr>
              <a:t>1	1	2</a:t>
            </a:r>
            <a:r>
              <a:rPr dirty="0" sz="1350" spc="-35">
                <a:latin typeface="Times New Roman"/>
                <a:cs typeface="Times New Roman"/>
              </a:rPr>
              <a:t> </a:t>
            </a:r>
            <a:r>
              <a:rPr dirty="0" baseline="2057" sz="2025" spc="15">
                <a:latin typeface="Symbol"/>
                <a:cs typeface="Symbol"/>
              </a:rPr>
              <a:t></a:t>
            </a:r>
            <a:endParaRPr baseline="2057" sz="2025">
              <a:latin typeface="Symbol"/>
              <a:cs typeface="Symbol"/>
            </a:endParaRPr>
          </a:p>
          <a:p>
            <a:pPr algn="ctr" marL="14604">
              <a:lnSpc>
                <a:spcPct val="100000"/>
              </a:lnSpc>
              <a:spcBef>
                <a:spcPts val="459"/>
              </a:spcBef>
            </a:pPr>
            <a:r>
              <a:rPr dirty="0" sz="1350" spc="15">
                <a:latin typeface="Symbol"/>
                <a:cs typeface="Symbol"/>
              </a:rPr>
              <a:t></a:t>
            </a:r>
            <a:r>
              <a:rPr dirty="0" sz="1350" spc="-220">
                <a:latin typeface="Times New Roman"/>
                <a:cs typeface="Times New Roman"/>
              </a:rPr>
              <a:t> </a:t>
            </a:r>
            <a:r>
              <a:rPr dirty="0" sz="1350" spc="15">
                <a:latin typeface="Times New Roman"/>
                <a:cs typeface="Times New Roman"/>
              </a:rPr>
              <a:t>1</a:t>
            </a:r>
            <a:endParaRPr sz="1350">
              <a:latin typeface="Times New Roman"/>
              <a:cs typeface="Times New Roman"/>
            </a:endParaRPr>
          </a:p>
          <a:p>
            <a:pPr algn="ctr" marL="1270">
              <a:lnSpc>
                <a:spcPct val="100000"/>
              </a:lnSpc>
              <a:spcBef>
                <a:spcPts val="459"/>
              </a:spcBef>
            </a:pPr>
            <a:r>
              <a:rPr dirty="0" sz="1350" spc="15">
                <a:latin typeface="Times New Roman"/>
                <a:cs typeface="Times New Roman"/>
              </a:rPr>
              <a:t>3</a:t>
            </a:r>
            <a:endParaRPr sz="13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455"/>
              </a:spcBef>
            </a:pPr>
            <a:r>
              <a:rPr dirty="0" sz="1350" spc="15">
                <a:latin typeface="Times New Roman"/>
                <a:cs typeface="Times New Roman"/>
              </a:rPr>
              <a:t>0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63725" y="2201696"/>
            <a:ext cx="65468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10">
                <a:latin typeface="Times New Roman"/>
                <a:cs typeface="Times New Roman"/>
              </a:rPr>
              <a:t>[ </a:t>
            </a:r>
            <a:r>
              <a:rPr dirty="0" sz="1350" spc="-5" i="1">
                <a:latin typeface="Times New Roman"/>
                <a:cs typeface="Times New Roman"/>
              </a:rPr>
              <a:t>A</a:t>
            </a:r>
            <a:r>
              <a:rPr dirty="0" sz="1350" spc="-5">
                <a:latin typeface="Times New Roman"/>
                <a:cs typeface="Times New Roman"/>
              </a:rPr>
              <a:t>] </a:t>
            </a:r>
            <a:r>
              <a:rPr dirty="0" sz="1350" spc="15">
                <a:latin typeface="Symbol"/>
                <a:cs typeface="Symbol"/>
              </a:rPr>
              <a:t></a:t>
            </a:r>
            <a:r>
              <a:rPr dirty="0" sz="1350" spc="15">
                <a:latin typeface="Times New Roman"/>
                <a:cs typeface="Times New Roman"/>
              </a:rPr>
              <a:t> </a:t>
            </a:r>
            <a:r>
              <a:rPr dirty="0" baseline="-10288" sz="2025" spc="15">
                <a:latin typeface="Symbol"/>
                <a:cs typeface="Symbol"/>
              </a:rPr>
              <a:t></a:t>
            </a:r>
            <a:r>
              <a:rPr dirty="0" baseline="-10288" sz="2025" spc="-330">
                <a:latin typeface="Times New Roman"/>
                <a:cs typeface="Times New Roman"/>
              </a:rPr>
              <a:t> </a:t>
            </a:r>
            <a:r>
              <a:rPr dirty="0" baseline="-43209" sz="2025" spc="22">
                <a:latin typeface="Times New Roman"/>
                <a:cs typeface="Times New Roman"/>
              </a:rPr>
              <a:t>3</a:t>
            </a:r>
            <a:endParaRPr baseline="-43209" sz="2025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87707" y="2231839"/>
            <a:ext cx="9271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5">
                <a:latin typeface="Symbol"/>
                <a:cs typeface="Symbol"/>
              </a:rPr>
              <a:t>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87707" y="2876340"/>
            <a:ext cx="9271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-525">
                <a:latin typeface="Symbol"/>
                <a:cs typeface="Symbol"/>
              </a:rPr>
              <a:t></a:t>
            </a:r>
            <a:r>
              <a:rPr dirty="0" baseline="-10288" sz="2025" spc="7">
                <a:latin typeface="Symbol"/>
                <a:cs typeface="Symbol"/>
              </a:rPr>
              <a:t></a:t>
            </a:r>
            <a:endParaRPr baseline="-10288" sz="2025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40278" y="2400502"/>
            <a:ext cx="9271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5">
                <a:latin typeface="Symbol"/>
                <a:cs typeface="Symbol"/>
              </a:rPr>
              <a:t>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40278" y="2876340"/>
            <a:ext cx="9271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-525">
                <a:latin typeface="Symbol"/>
                <a:cs typeface="Symbol"/>
              </a:rPr>
              <a:t></a:t>
            </a:r>
            <a:r>
              <a:rPr dirty="0" baseline="-10288" sz="2025" spc="7">
                <a:latin typeface="Symbol"/>
                <a:cs typeface="Symbol"/>
              </a:rPr>
              <a:t></a:t>
            </a:r>
            <a:endParaRPr baseline="-10288" sz="2025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40278" y="2569165"/>
            <a:ext cx="22923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5">
                <a:latin typeface="Symbol"/>
                <a:cs typeface="Symbol"/>
              </a:rPr>
              <a:t></a:t>
            </a:r>
            <a:r>
              <a:rPr dirty="0" sz="1350" spc="-20">
                <a:latin typeface="Times New Roman"/>
                <a:cs typeface="Times New Roman"/>
              </a:rPr>
              <a:t> </a:t>
            </a:r>
            <a:r>
              <a:rPr dirty="0" baseline="-10288" sz="2025" spc="7">
                <a:latin typeface="Times New Roman"/>
                <a:cs typeface="Times New Roman"/>
              </a:rPr>
              <a:t>0</a:t>
            </a:r>
            <a:endParaRPr baseline="-10288" sz="2025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555619" y="2272029"/>
            <a:ext cx="11150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then:[Y]= </a:t>
            </a:r>
            <a:r>
              <a:rPr dirty="0" baseline="22633" sz="2025" spc="7">
                <a:latin typeface="Symbol"/>
                <a:cs typeface="Symbol"/>
              </a:rPr>
              <a:t></a:t>
            </a:r>
            <a:r>
              <a:rPr dirty="0" baseline="22633" sz="2025" spc="-217">
                <a:latin typeface="Times New Roman"/>
                <a:cs typeface="Times New Roman"/>
              </a:rPr>
              <a:t> </a:t>
            </a:r>
            <a:r>
              <a:rPr dirty="0" baseline="-12345" sz="2025" spc="7">
                <a:latin typeface="Times New Roman"/>
                <a:cs typeface="Times New Roman"/>
              </a:rPr>
              <a:t>3</a:t>
            </a:r>
            <a:endParaRPr baseline="-12345" sz="2025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812276" y="2103117"/>
            <a:ext cx="98425" cy="2571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00" spc="-5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812276" y="2537087"/>
            <a:ext cx="98425" cy="2571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00" spc="-5">
                <a:latin typeface="Symbol"/>
                <a:cs typeface="Symbol"/>
              </a:rPr>
              <a:t>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40278" y="1544646"/>
            <a:ext cx="1181100" cy="155575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525"/>
              </a:lnSpc>
              <a:spcBef>
                <a:spcPts val="130"/>
              </a:spcBef>
              <a:tabLst>
                <a:tab pos="474980" algn="l"/>
                <a:tab pos="821055" algn="l"/>
              </a:tabLst>
            </a:pPr>
            <a:r>
              <a:rPr dirty="0" baseline="-4115" sz="2025" spc="7">
                <a:latin typeface="Symbol"/>
                <a:cs typeface="Symbol"/>
              </a:rPr>
              <a:t></a:t>
            </a:r>
            <a:r>
              <a:rPr dirty="0" baseline="-4115" sz="2025" spc="89">
                <a:latin typeface="Times New Roman"/>
                <a:cs typeface="Times New Roman"/>
              </a:rPr>
              <a:t> </a:t>
            </a:r>
            <a:r>
              <a:rPr dirty="0" sz="1350" spc="5">
                <a:latin typeface="Times New Roman"/>
                <a:cs typeface="Times New Roman"/>
              </a:rPr>
              <a:t>2	0	0</a:t>
            </a:r>
            <a:r>
              <a:rPr dirty="0" sz="1350" spc="-25">
                <a:latin typeface="Times New Roman"/>
                <a:cs typeface="Times New Roman"/>
              </a:rPr>
              <a:t> </a:t>
            </a:r>
            <a:r>
              <a:rPr dirty="0" baseline="-4115" sz="2025" spc="7">
                <a:latin typeface="Symbol"/>
                <a:cs typeface="Symbol"/>
              </a:rPr>
              <a:t></a:t>
            </a:r>
            <a:endParaRPr baseline="-4115" sz="2025">
              <a:latin typeface="Symbol"/>
              <a:cs typeface="Symbol"/>
            </a:endParaRPr>
          </a:p>
          <a:p>
            <a:pPr marL="12700">
              <a:lnSpc>
                <a:spcPts val="1380"/>
              </a:lnSpc>
              <a:tabLst>
                <a:tab pos="476250" algn="l"/>
                <a:tab pos="959485" algn="l"/>
              </a:tabLst>
            </a:pPr>
            <a:r>
              <a:rPr dirty="0" sz="1350" spc="5">
                <a:latin typeface="Symbol"/>
                <a:cs typeface="Symbol"/>
              </a:rPr>
              <a:t></a:t>
            </a:r>
            <a:r>
              <a:rPr dirty="0" sz="1350" spc="40">
                <a:latin typeface="Times New Roman"/>
                <a:cs typeface="Times New Roman"/>
              </a:rPr>
              <a:t> </a:t>
            </a:r>
            <a:r>
              <a:rPr dirty="0" baseline="-26748" sz="2025" spc="7">
                <a:latin typeface="Times New Roman"/>
                <a:cs typeface="Times New Roman"/>
              </a:rPr>
              <a:t>1	2	</a:t>
            </a:r>
            <a:r>
              <a:rPr dirty="0" sz="1350" spc="5">
                <a:latin typeface="Symbol"/>
                <a:cs typeface="Symbol"/>
              </a:rPr>
              <a:t></a:t>
            </a:r>
            <a:endParaRPr sz="1350">
              <a:latin typeface="Symbol"/>
              <a:cs typeface="Symbol"/>
            </a:endParaRPr>
          </a:p>
          <a:p>
            <a:pPr marL="12700">
              <a:lnSpc>
                <a:spcPts val="1290"/>
              </a:lnSpc>
            </a:pPr>
            <a:r>
              <a:rPr dirty="0" sz="1350" spc="5">
                <a:latin typeface="Symbol"/>
                <a:cs typeface="Symbol"/>
              </a:rPr>
              <a:t></a:t>
            </a:r>
            <a:endParaRPr sz="1350">
              <a:latin typeface="Symbol"/>
              <a:cs typeface="Symbol"/>
            </a:endParaRPr>
          </a:p>
          <a:p>
            <a:pPr marL="12700">
              <a:lnSpc>
                <a:spcPts val="1614"/>
              </a:lnSpc>
              <a:tabLst>
                <a:tab pos="473709" algn="l"/>
                <a:tab pos="822325" algn="l"/>
              </a:tabLst>
            </a:pPr>
            <a:r>
              <a:rPr dirty="0" baseline="2057" sz="2025" spc="75">
                <a:latin typeface="Symbol"/>
                <a:cs typeface="Symbol"/>
              </a:rPr>
              <a:t></a:t>
            </a:r>
            <a:r>
              <a:rPr dirty="0" sz="1350" spc="50">
                <a:latin typeface="Symbol"/>
                <a:cs typeface="Symbol"/>
              </a:rPr>
              <a:t></a:t>
            </a:r>
            <a:r>
              <a:rPr dirty="0" sz="1350" spc="50">
                <a:latin typeface="Times New Roman"/>
                <a:cs typeface="Times New Roman"/>
              </a:rPr>
              <a:t>1	</a:t>
            </a:r>
            <a:r>
              <a:rPr dirty="0" sz="1350" spc="5">
                <a:latin typeface="Times New Roman"/>
                <a:cs typeface="Times New Roman"/>
              </a:rPr>
              <a:t>1	2 </a:t>
            </a:r>
            <a:r>
              <a:rPr dirty="0" baseline="2057" sz="2025" spc="7">
                <a:latin typeface="Symbol"/>
                <a:cs typeface="Symbol"/>
              </a:rPr>
              <a:t></a:t>
            </a:r>
            <a:r>
              <a:rPr dirty="0" baseline="2057" sz="2025" spc="254">
                <a:latin typeface="Times New Roman"/>
                <a:cs typeface="Times New Roman"/>
              </a:rPr>
              <a:t> </a:t>
            </a:r>
            <a:r>
              <a:rPr dirty="0" baseline="-14814" sz="2250" spc="-7">
                <a:latin typeface="Symbol"/>
                <a:cs typeface="Symbol"/>
              </a:rPr>
              <a:t></a:t>
            </a:r>
            <a:endParaRPr baseline="-14814" sz="2250">
              <a:latin typeface="Symbol"/>
              <a:cs typeface="Symbol"/>
            </a:endParaRPr>
          </a:p>
          <a:p>
            <a:pPr marL="429259">
              <a:lnSpc>
                <a:spcPct val="100000"/>
              </a:lnSpc>
              <a:spcBef>
                <a:spcPts val="425"/>
              </a:spcBef>
              <a:tabLst>
                <a:tab pos="819785" algn="l"/>
              </a:tabLst>
            </a:pPr>
            <a:r>
              <a:rPr dirty="0" sz="1350" spc="50">
                <a:latin typeface="Symbol"/>
                <a:cs typeface="Symbol"/>
              </a:rPr>
              <a:t></a:t>
            </a:r>
            <a:r>
              <a:rPr dirty="0" sz="1350" spc="50">
                <a:latin typeface="Times New Roman"/>
                <a:cs typeface="Times New Roman"/>
              </a:rPr>
              <a:t>1	</a:t>
            </a:r>
            <a:r>
              <a:rPr dirty="0" sz="1350" spc="5">
                <a:latin typeface="Times New Roman"/>
                <a:cs typeface="Times New Roman"/>
              </a:rPr>
              <a:t>1</a:t>
            </a: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ts val="1515"/>
              </a:lnSpc>
              <a:spcBef>
                <a:spcPts val="310"/>
              </a:spcBef>
              <a:tabLst>
                <a:tab pos="476250" algn="l"/>
                <a:tab pos="775970" algn="l"/>
              </a:tabLst>
            </a:pPr>
            <a:r>
              <a:rPr dirty="0" baseline="-45267" sz="2025" spc="7">
                <a:latin typeface="Symbol"/>
                <a:cs typeface="Symbol"/>
              </a:rPr>
              <a:t></a:t>
            </a:r>
            <a:r>
              <a:rPr dirty="0" baseline="-45267" sz="2025" spc="7">
                <a:latin typeface="Times New Roman"/>
                <a:cs typeface="Times New Roman"/>
              </a:rPr>
              <a:t>	</a:t>
            </a:r>
            <a:r>
              <a:rPr dirty="0" sz="1350" spc="5">
                <a:latin typeface="Times New Roman"/>
                <a:cs typeface="Times New Roman"/>
              </a:rPr>
              <a:t>3	</a:t>
            </a:r>
            <a:r>
              <a:rPr dirty="0" sz="1350" spc="10">
                <a:latin typeface="Symbol"/>
                <a:cs typeface="Symbol"/>
              </a:rPr>
              <a:t></a:t>
            </a:r>
            <a:r>
              <a:rPr dirty="0" sz="1350" spc="10">
                <a:latin typeface="Times New Roman"/>
                <a:cs typeface="Times New Roman"/>
              </a:rPr>
              <a:t>1</a:t>
            </a:r>
            <a:r>
              <a:rPr dirty="0" baseline="10288" sz="2025" spc="15">
                <a:latin typeface="Symbol"/>
                <a:cs typeface="Symbol"/>
              </a:rPr>
              <a:t></a:t>
            </a:r>
            <a:r>
              <a:rPr dirty="0" baseline="10288" sz="2025" spc="187">
                <a:latin typeface="Times New Roman"/>
                <a:cs typeface="Times New Roman"/>
              </a:rPr>
              <a:t> </a:t>
            </a:r>
            <a:r>
              <a:rPr dirty="0" baseline="12962" sz="2250" spc="-7">
                <a:latin typeface="Symbol"/>
                <a:cs typeface="Symbol"/>
              </a:rPr>
              <a:t></a:t>
            </a:r>
            <a:endParaRPr baseline="12962" sz="2250">
              <a:latin typeface="Symbol"/>
              <a:cs typeface="Symbol"/>
            </a:endParaRPr>
          </a:p>
          <a:p>
            <a:pPr algn="r" marR="146050">
              <a:lnSpc>
                <a:spcPts val="1025"/>
              </a:lnSpc>
            </a:pPr>
            <a:r>
              <a:rPr dirty="0" sz="1350" spc="5">
                <a:latin typeface="Symbol"/>
                <a:cs typeface="Symbol"/>
              </a:rPr>
              <a:t></a:t>
            </a:r>
            <a:endParaRPr sz="1350">
              <a:latin typeface="Symbol"/>
              <a:cs typeface="Symbol"/>
            </a:endParaRPr>
          </a:p>
          <a:p>
            <a:pPr algn="ctr" marR="133985">
              <a:lnSpc>
                <a:spcPts val="1305"/>
              </a:lnSpc>
              <a:tabLst>
                <a:tab pos="345440" algn="l"/>
                <a:tab pos="692785" algn="l"/>
              </a:tabLst>
            </a:pPr>
            <a:r>
              <a:rPr dirty="0" sz="1350" spc="5">
                <a:latin typeface="Times New Roman"/>
                <a:cs typeface="Times New Roman"/>
              </a:rPr>
              <a:t>0	0	3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87707" y="2484520"/>
            <a:ext cx="522605" cy="2571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baseline="32921" sz="2025" spc="7">
                <a:latin typeface="Symbol"/>
                <a:cs typeface="Symbol"/>
              </a:rPr>
              <a:t></a:t>
            </a:r>
            <a:r>
              <a:rPr dirty="0" baseline="32921" sz="2025" spc="7">
                <a:latin typeface="Times New Roman"/>
                <a:cs typeface="Times New Roman"/>
              </a:rPr>
              <a:t> </a:t>
            </a:r>
            <a:r>
              <a:rPr dirty="0" baseline="3703" sz="2250" spc="-7">
                <a:latin typeface="Symbol"/>
                <a:cs typeface="Symbol"/>
              </a:rPr>
              <a:t></a:t>
            </a:r>
            <a:r>
              <a:rPr dirty="0" baseline="3703" sz="2250" spc="-7">
                <a:latin typeface="Times New Roman"/>
                <a:cs typeface="Times New Roman"/>
              </a:rPr>
              <a:t> </a:t>
            </a:r>
            <a:r>
              <a:rPr dirty="0" sz="1500" spc="-10">
                <a:latin typeface="Times New Roman"/>
                <a:cs typeface="Times New Roman"/>
              </a:rPr>
              <a:t>2</a:t>
            </a:r>
            <a:r>
              <a:rPr dirty="0" sz="1500" spc="-30">
                <a:latin typeface="Times New Roman"/>
                <a:cs typeface="Times New Roman"/>
              </a:rPr>
              <a:t> </a:t>
            </a:r>
            <a:r>
              <a:rPr dirty="0" baseline="3703" sz="2250" spc="-7">
                <a:latin typeface="Symbol"/>
                <a:cs typeface="Symbol"/>
              </a:rPr>
              <a:t></a:t>
            </a:r>
            <a:endParaRPr baseline="3703" sz="225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602443" y="2194023"/>
            <a:ext cx="245110" cy="2571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00" spc="-10">
                <a:latin typeface="Symbol"/>
                <a:cs typeface="Symbol"/>
              </a:rPr>
              <a:t></a:t>
            </a:r>
            <a:r>
              <a:rPr dirty="0" sz="1500" spc="-270">
                <a:latin typeface="Times New Roman"/>
                <a:cs typeface="Times New Roman"/>
              </a:rPr>
              <a:t> </a:t>
            </a:r>
            <a:r>
              <a:rPr dirty="0" sz="1500" spc="-10">
                <a:latin typeface="Times New Roman"/>
                <a:cs typeface="Times New Roman"/>
              </a:rPr>
              <a:t>1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249011" y="1917735"/>
            <a:ext cx="661670" cy="2571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baseline="41152" sz="2025" spc="7">
                <a:latin typeface="Times New Roman"/>
                <a:cs typeface="Times New Roman"/>
              </a:rPr>
              <a:t>0 </a:t>
            </a:r>
            <a:r>
              <a:rPr dirty="0" baseline="12345" sz="2025" spc="7">
                <a:latin typeface="Symbol"/>
                <a:cs typeface="Symbol"/>
              </a:rPr>
              <a:t></a:t>
            </a:r>
            <a:r>
              <a:rPr dirty="0" baseline="12345" sz="2025" spc="7">
                <a:latin typeface="Times New Roman"/>
                <a:cs typeface="Times New Roman"/>
              </a:rPr>
              <a:t> </a:t>
            </a:r>
            <a:r>
              <a:rPr dirty="0" sz="1500" spc="-5">
                <a:latin typeface="Symbol"/>
                <a:cs typeface="Symbol"/>
              </a:rPr>
              <a:t></a:t>
            </a:r>
            <a:r>
              <a:rPr dirty="0" sz="1500" spc="-5">
                <a:latin typeface="Times New Roman"/>
                <a:cs typeface="Times New Roman"/>
              </a:rPr>
              <a:t> </a:t>
            </a:r>
            <a:r>
              <a:rPr dirty="0" baseline="3703" sz="2250" spc="-15">
                <a:latin typeface="Times New Roman"/>
                <a:cs typeface="Times New Roman"/>
              </a:rPr>
              <a:t>1</a:t>
            </a:r>
            <a:r>
              <a:rPr dirty="0" baseline="3703" sz="2250" spc="67">
                <a:latin typeface="Times New Roman"/>
                <a:cs typeface="Times New Roman"/>
              </a:rPr>
              <a:t> </a:t>
            </a:r>
            <a:r>
              <a:rPr dirty="0" sz="1500" spc="-5">
                <a:latin typeface="Symbol"/>
                <a:cs typeface="Symbol"/>
              </a:rPr>
              <a:t>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523371" y="2279257"/>
            <a:ext cx="5435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00990" algn="l"/>
              </a:tabLst>
            </a:pPr>
            <a:r>
              <a:rPr dirty="0" sz="1500" spc="-5">
                <a:latin typeface="Symbol"/>
                <a:cs typeface="Symbol"/>
              </a:rPr>
              <a:t></a:t>
            </a:r>
            <a:r>
              <a:rPr dirty="0" sz="1500" spc="-5">
                <a:latin typeface="Times New Roman"/>
                <a:cs typeface="Times New Roman"/>
              </a:rPr>
              <a:t>	</a:t>
            </a:r>
            <a:r>
              <a:rPr dirty="0" sz="1500" spc="-5">
                <a:latin typeface="Symbol"/>
                <a:cs typeface="Symbol"/>
              </a:rPr>
              <a:t></a:t>
            </a:r>
            <a:r>
              <a:rPr dirty="0" sz="1500" spc="-120">
                <a:latin typeface="Times New Roman"/>
                <a:cs typeface="Times New Roman"/>
              </a:rPr>
              <a:t> </a:t>
            </a:r>
            <a:r>
              <a:rPr dirty="0" baseline="1736" sz="2400" spc="-7">
                <a:latin typeface="Times New Roman"/>
                <a:cs typeface="Times New Roman"/>
              </a:rPr>
              <a:t>=</a:t>
            </a:r>
            <a:endParaRPr baseline="1736" sz="2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072624" y="2339896"/>
            <a:ext cx="401955" cy="254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7500" algn="l"/>
              </a:tabLst>
            </a:pPr>
            <a:r>
              <a:rPr dirty="0" sz="1500" spc="-15">
                <a:latin typeface="Symbol"/>
                <a:cs typeface="Symbol"/>
              </a:rPr>
              <a:t></a:t>
            </a:r>
            <a:r>
              <a:rPr dirty="0" sz="1500" spc="-15">
                <a:latin typeface="Times New Roman"/>
                <a:cs typeface="Times New Roman"/>
              </a:rPr>
              <a:t>	</a:t>
            </a:r>
            <a:r>
              <a:rPr dirty="0" sz="1500" spc="-15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072624" y="2157086"/>
            <a:ext cx="401955" cy="254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7500" algn="l"/>
              </a:tabLst>
            </a:pPr>
            <a:r>
              <a:rPr dirty="0" sz="1500" spc="-15">
                <a:latin typeface="Symbol"/>
                <a:cs typeface="Symbol"/>
              </a:rPr>
              <a:t></a:t>
            </a:r>
            <a:r>
              <a:rPr dirty="0" sz="1500" spc="-15">
                <a:latin typeface="Times New Roman"/>
                <a:cs typeface="Times New Roman"/>
              </a:rPr>
              <a:t>	</a:t>
            </a:r>
            <a:r>
              <a:rPr dirty="0" sz="1500" spc="-15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072624" y="2855647"/>
            <a:ext cx="401955" cy="254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7500" algn="l"/>
              </a:tabLst>
            </a:pPr>
            <a:r>
              <a:rPr dirty="0" sz="1500" spc="-580">
                <a:latin typeface="Symbol"/>
                <a:cs typeface="Symbol"/>
              </a:rPr>
              <a:t></a:t>
            </a:r>
            <a:r>
              <a:rPr dirty="0" baseline="-9259" sz="2250" spc="-22">
                <a:latin typeface="Symbol"/>
                <a:cs typeface="Symbol"/>
              </a:rPr>
              <a:t></a:t>
            </a:r>
            <a:r>
              <a:rPr dirty="0" baseline="-9259" sz="2250">
                <a:latin typeface="Times New Roman"/>
                <a:cs typeface="Times New Roman"/>
              </a:rPr>
              <a:t>	</a:t>
            </a:r>
            <a:r>
              <a:rPr dirty="0" sz="1500" spc="-580">
                <a:latin typeface="Symbol"/>
                <a:cs typeface="Symbol"/>
              </a:rPr>
              <a:t></a:t>
            </a:r>
            <a:r>
              <a:rPr dirty="0" baseline="-9259" sz="2250" spc="-22">
                <a:latin typeface="Symbol"/>
                <a:cs typeface="Symbol"/>
              </a:rPr>
              <a:t></a:t>
            </a:r>
            <a:endParaRPr baseline="-9259" sz="225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072624" y="2705515"/>
            <a:ext cx="401955" cy="3905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440"/>
              </a:lnSpc>
              <a:spcBef>
                <a:spcPts val="95"/>
              </a:spcBef>
              <a:tabLst>
                <a:tab pos="304800" algn="l"/>
              </a:tabLst>
            </a:pPr>
            <a:r>
              <a:rPr dirty="0" sz="1500" spc="-15">
                <a:latin typeface="Symbol"/>
                <a:cs typeface="Symbol"/>
              </a:rPr>
              <a:t></a:t>
            </a:r>
            <a:r>
              <a:rPr dirty="0" sz="1500" spc="-15">
                <a:latin typeface="Times New Roman"/>
                <a:cs typeface="Times New Roman"/>
              </a:rPr>
              <a:t>	</a:t>
            </a:r>
            <a:r>
              <a:rPr dirty="0" sz="1500" spc="-15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  <a:p>
            <a:pPr algn="ctr">
              <a:lnSpc>
                <a:spcPts val="1440"/>
              </a:lnSpc>
            </a:pPr>
            <a:r>
              <a:rPr dirty="0" sz="1500" spc="-20">
                <a:latin typeface="Times New Roman"/>
                <a:cs typeface="Times New Roman"/>
              </a:rPr>
              <a:t>6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072624" y="2522706"/>
            <a:ext cx="401955" cy="254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00">
                <a:latin typeface="Symbol"/>
                <a:cs typeface="Symbol"/>
              </a:rPr>
              <a:t></a:t>
            </a:r>
            <a:r>
              <a:rPr dirty="0" baseline="-9259" sz="2250">
                <a:latin typeface="Symbol"/>
                <a:cs typeface="Symbol"/>
              </a:rPr>
              <a:t></a:t>
            </a:r>
            <a:r>
              <a:rPr dirty="0" baseline="-9259" sz="2250" spc="-277">
                <a:latin typeface="Times New Roman"/>
                <a:cs typeface="Times New Roman"/>
              </a:rPr>
              <a:t> </a:t>
            </a:r>
            <a:r>
              <a:rPr dirty="0" baseline="-9259" sz="2250" spc="-22">
                <a:latin typeface="Times New Roman"/>
                <a:cs typeface="Times New Roman"/>
              </a:rPr>
              <a:t>5</a:t>
            </a:r>
            <a:r>
              <a:rPr dirty="0" sz="1500" spc="-15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213366" y="2270269"/>
            <a:ext cx="118745" cy="254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00" spc="-20">
                <a:latin typeface="Times New Roman"/>
                <a:cs typeface="Times New Roman"/>
              </a:rPr>
              <a:t>6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072624" y="1791860"/>
            <a:ext cx="401955" cy="4464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660"/>
              </a:lnSpc>
              <a:spcBef>
                <a:spcPts val="95"/>
              </a:spcBef>
              <a:tabLst>
                <a:tab pos="317500" algn="l"/>
              </a:tabLst>
            </a:pPr>
            <a:r>
              <a:rPr dirty="0" sz="1500" spc="-15">
                <a:latin typeface="Symbol"/>
                <a:cs typeface="Symbol"/>
              </a:rPr>
              <a:t></a:t>
            </a:r>
            <a:r>
              <a:rPr dirty="0" sz="1500" spc="-15">
                <a:latin typeface="Times New Roman"/>
                <a:cs typeface="Times New Roman"/>
              </a:rPr>
              <a:t>	</a:t>
            </a:r>
            <a:r>
              <a:rPr dirty="0" sz="1500" spc="-15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  <a:p>
            <a:pPr marL="12700">
              <a:lnSpc>
                <a:spcPts val="1660"/>
              </a:lnSpc>
            </a:pPr>
            <a:r>
              <a:rPr dirty="0" baseline="3703" sz="2250" spc="-22">
                <a:latin typeface="Symbol"/>
                <a:cs typeface="Symbol"/>
              </a:rPr>
              <a:t></a:t>
            </a:r>
            <a:r>
              <a:rPr dirty="0" baseline="3703" sz="2250" spc="-22">
                <a:latin typeface="Times New Roman"/>
                <a:cs typeface="Times New Roman"/>
              </a:rPr>
              <a:t>  </a:t>
            </a:r>
            <a:r>
              <a:rPr dirty="0" sz="1500" spc="-20">
                <a:latin typeface="Times New Roman"/>
                <a:cs typeface="Times New Roman"/>
              </a:rPr>
              <a:t>2</a:t>
            </a:r>
            <a:r>
              <a:rPr dirty="0" sz="1500" spc="-95">
                <a:latin typeface="Times New Roman"/>
                <a:cs typeface="Times New Roman"/>
              </a:rPr>
              <a:t> </a:t>
            </a:r>
            <a:r>
              <a:rPr dirty="0" baseline="3703" sz="2250" spc="-22">
                <a:latin typeface="Symbol"/>
                <a:cs typeface="Symbol"/>
              </a:rPr>
              <a:t></a:t>
            </a:r>
            <a:endParaRPr baseline="3703" sz="2250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072624" y="1609050"/>
            <a:ext cx="401955" cy="254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00" spc="50">
                <a:latin typeface="Symbol"/>
                <a:cs typeface="Symbol"/>
              </a:rPr>
              <a:t></a:t>
            </a:r>
            <a:r>
              <a:rPr dirty="0" baseline="-25925" sz="2250" spc="75">
                <a:latin typeface="Symbol"/>
                <a:cs typeface="Symbol"/>
              </a:rPr>
              <a:t></a:t>
            </a:r>
            <a:r>
              <a:rPr dirty="0" baseline="-25925" sz="2250" spc="-434">
                <a:latin typeface="Times New Roman"/>
                <a:cs typeface="Times New Roman"/>
              </a:rPr>
              <a:t> </a:t>
            </a:r>
            <a:r>
              <a:rPr dirty="0" baseline="-25925" sz="2250" spc="-15">
                <a:latin typeface="Times New Roman"/>
                <a:cs typeface="Times New Roman"/>
              </a:rPr>
              <a:t>1</a:t>
            </a:r>
            <a:r>
              <a:rPr dirty="0" sz="1500" spc="-10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072624" y="1426240"/>
            <a:ext cx="401955" cy="254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00" spc="-15">
                <a:latin typeface="Symbol"/>
                <a:cs typeface="Symbol"/>
              </a:rPr>
              <a:t></a:t>
            </a:r>
            <a:r>
              <a:rPr dirty="0" sz="1500" spc="-15">
                <a:latin typeface="Times New Roman"/>
                <a:cs typeface="Times New Roman"/>
              </a:rPr>
              <a:t> </a:t>
            </a:r>
            <a:r>
              <a:rPr dirty="0" baseline="3703" sz="2250" spc="-30">
                <a:latin typeface="Times New Roman"/>
                <a:cs typeface="Times New Roman"/>
              </a:rPr>
              <a:t>2</a:t>
            </a:r>
            <a:r>
              <a:rPr dirty="0" baseline="3703" sz="2250" spc="-127">
                <a:latin typeface="Times New Roman"/>
                <a:cs typeface="Times New Roman"/>
              </a:rPr>
              <a:t> </a:t>
            </a:r>
            <a:r>
              <a:rPr dirty="0" sz="1500" spc="-15">
                <a:latin typeface="Symbol"/>
                <a:cs typeface="Symbol"/>
              </a:rPr>
              <a:t>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34416" y="3104514"/>
            <a:ext cx="6368415" cy="22415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Or y(n)={2,-1,2,6,-5,6} where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O=2+2-1=3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9590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5-The Z-transform method</a:t>
            </a:r>
            <a:r>
              <a:rPr dirty="0" sz="1600" spc="-5">
                <a:latin typeface="Times New Roman"/>
                <a:cs typeface="Times New Roman"/>
              </a:rPr>
              <a:t>: This is a general method used when either or both  of h(n) and x(n) has infinite elements.(</a:t>
            </a:r>
            <a:r>
              <a:rPr dirty="0" sz="1800" spc="-5" b="1">
                <a:latin typeface="Times New Roman"/>
                <a:cs typeface="Times New Roman"/>
              </a:rPr>
              <a:t>Note </a:t>
            </a:r>
            <a:r>
              <a:rPr dirty="0" sz="1800" b="1">
                <a:latin typeface="Times New Roman"/>
                <a:cs typeface="Times New Roman"/>
              </a:rPr>
              <a:t>if </a:t>
            </a:r>
            <a:r>
              <a:rPr dirty="0" sz="1800" spc="-5" b="1">
                <a:latin typeface="Times New Roman"/>
                <a:cs typeface="Times New Roman"/>
              </a:rPr>
              <a:t>both h(n) and </a:t>
            </a:r>
            <a:r>
              <a:rPr dirty="0" sz="1800" b="1">
                <a:latin typeface="Times New Roman"/>
                <a:cs typeface="Times New Roman"/>
              </a:rPr>
              <a:t>x(n) </a:t>
            </a:r>
            <a:r>
              <a:rPr dirty="0" sz="1800" spc="-5" b="1">
                <a:latin typeface="Times New Roman"/>
                <a:cs typeface="Times New Roman"/>
              </a:rPr>
              <a:t>has  finite no of elements then use the tabular method since </a:t>
            </a:r>
            <a:r>
              <a:rPr dirty="0" sz="1800" b="1">
                <a:latin typeface="Times New Roman"/>
                <a:cs typeface="Times New Roman"/>
              </a:rPr>
              <a:t>it </a:t>
            </a:r>
            <a:r>
              <a:rPr dirty="0" sz="1800" spc="-5" b="1">
                <a:latin typeface="Times New Roman"/>
                <a:cs typeface="Times New Roman"/>
              </a:rPr>
              <a:t>is very  </a:t>
            </a:r>
            <a:r>
              <a:rPr dirty="0" sz="1800" b="1">
                <a:latin typeface="Times New Roman"/>
                <a:cs typeface="Times New Roman"/>
              </a:rPr>
              <a:t>simple)</a:t>
            </a:r>
            <a:r>
              <a:rPr dirty="0" sz="1600" b="1">
                <a:latin typeface="Times New Roman"/>
                <a:cs typeface="Times New Roman"/>
              </a:rPr>
              <a:t>. </a:t>
            </a:r>
            <a:r>
              <a:rPr dirty="0" sz="1600" spc="-5">
                <a:latin typeface="Times New Roman"/>
                <a:cs typeface="Times New Roman"/>
              </a:rPr>
              <a:t>The procedure here is to take the </a:t>
            </a:r>
            <a:r>
              <a:rPr dirty="0" sz="1600">
                <a:latin typeface="Times New Roman"/>
                <a:cs typeface="Times New Roman"/>
              </a:rPr>
              <a:t>z-transform of </a:t>
            </a:r>
            <a:r>
              <a:rPr dirty="0" sz="1600" spc="-5">
                <a:latin typeface="Times New Roman"/>
                <a:cs typeface="Times New Roman"/>
              </a:rPr>
              <a:t>x(n) and h(n), </a:t>
            </a:r>
            <a:r>
              <a:rPr dirty="0" sz="1600">
                <a:latin typeface="Times New Roman"/>
                <a:cs typeface="Times New Roman"/>
              </a:rPr>
              <a:t>then  </a:t>
            </a:r>
            <a:r>
              <a:rPr dirty="0" sz="1600" spc="-5">
                <a:latin typeface="Times New Roman"/>
                <a:cs typeface="Times New Roman"/>
              </a:rPr>
              <a:t>multiply to find Y(z)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which y(n) is found using inverse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z-transform.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45134" algn="l"/>
              </a:tabLst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	</a:t>
            </a:r>
            <a:r>
              <a:rPr dirty="0" sz="1600">
                <a:latin typeface="Times New Roman"/>
                <a:cs typeface="Times New Roman"/>
              </a:rPr>
              <a:t>h(n)={1,-1,2}, </a:t>
            </a:r>
            <a:r>
              <a:rPr dirty="0" sz="1600" spc="-5">
                <a:latin typeface="Times New Roman"/>
                <a:cs typeface="Times New Roman"/>
              </a:rPr>
              <a:t>x(n)=</a:t>
            </a:r>
            <a:r>
              <a:rPr dirty="0" sz="1600" spc="-5">
                <a:latin typeface="Tahoma"/>
                <a:cs typeface="Tahoma"/>
              </a:rPr>
              <a:t>(½)</a:t>
            </a:r>
            <a:r>
              <a:rPr dirty="0" baseline="39682" sz="1575" spc="-7">
                <a:latin typeface="Times New Roman"/>
                <a:cs typeface="Times New Roman"/>
              </a:rPr>
              <a:t>n</a:t>
            </a:r>
            <a:r>
              <a:rPr dirty="0" baseline="39682" sz="1575" spc="179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u(n).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280281" y="6275997"/>
            <a:ext cx="82550" cy="1612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50" spc="20">
                <a:latin typeface="Times New Roman"/>
                <a:cs typeface="Times New Roman"/>
              </a:rPr>
              <a:t>1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34416" y="5543169"/>
            <a:ext cx="6099175" cy="127635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0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r>
              <a:rPr dirty="0" sz="1600" spc="-5">
                <a:latin typeface="Times New Roman"/>
                <a:cs typeface="Times New Roman"/>
              </a:rPr>
              <a:t> Note, since x(n) has infinite no of elements, </a:t>
            </a:r>
            <a:r>
              <a:rPr dirty="0" sz="1600">
                <a:latin typeface="Times New Roman"/>
                <a:cs typeface="Times New Roman"/>
              </a:rPr>
              <a:t>then, </a:t>
            </a:r>
            <a:r>
              <a:rPr dirty="0" sz="1600" spc="-5">
                <a:latin typeface="Times New Roman"/>
                <a:cs typeface="Times New Roman"/>
              </a:rPr>
              <a:t>we </a:t>
            </a:r>
            <a:r>
              <a:rPr dirty="0" sz="1600" spc="-10">
                <a:latin typeface="Times New Roman"/>
                <a:cs typeface="Times New Roman"/>
              </a:rPr>
              <a:t>must </a:t>
            </a:r>
            <a:r>
              <a:rPr dirty="0" sz="1600" spc="-5">
                <a:latin typeface="Times New Roman"/>
                <a:cs typeface="Times New Roman"/>
              </a:rPr>
              <a:t>use </a:t>
            </a:r>
            <a:r>
              <a:rPr dirty="0" sz="1600" spc="15">
                <a:latin typeface="Times New Roman"/>
                <a:cs typeface="Times New Roman"/>
              </a:rPr>
              <a:t>z-  </a:t>
            </a:r>
            <a:r>
              <a:rPr dirty="0" sz="1600" spc="-5">
                <a:latin typeface="Times New Roman"/>
                <a:cs typeface="Times New Roman"/>
              </a:rPr>
              <a:t>transform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method.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95"/>
              </a:lnSpc>
            </a:pPr>
            <a:r>
              <a:rPr dirty="0" sz="1600" spc="-5">
                <a:latin typeface="Times New Roman"/>
                <a:cs typeface="Times New Roman"/>
              </a:rPr>
              <a:t>Now, taking the z-transforms of h(n) and x(n),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 marL="49530">
              <a:lnSpc>
                <a:spcPts val="2570"/>
              </a:lnSpc>
              <a:spcBef>
                <a:spcPts val="780"/>
              </a:spcBef>
            </a:pPr>
            <a:r>
              <a:rPr dirty="0" baseline="14814" sz="2250" spc="37" i="1">
                <a:latin typeface="Times New Roman"/>
                <a:cs typeface="Times New Roman"/>
              </a:rPr>
              <a:t>H </a:t>
            </a:r>
            <a:r>
              <a:rPr dirty="0" baseline="14814" sz="2250" spc="112">
                <a:latin typeface="Times New Roman"/>
                <a:cs typeface="Times New Roman"/>
              </a:rPr>
              <a:t>(</a:t>
            </a:r>
            <a:r>
              <a:rPr dirty="0" baseline="14814" sz="2250" spc="112" i="1">
                <a:latin typeface="Times New Roman"/>
                <a:cs typeface="Times New Roman"/>
              </a:rPr>
              <a:t>z</a:t>
            </a:r>
            <a:r>
              <a:rPr dirty="0" baseline="14814" sz="2250" spc="112">
                <a:latin typeface="Times New Roman"/>
                <a:cs typeface="Times New Roman"/>
              </a:rPr>
              <a:t>) </a:t>
            </a:r>
            <a:r>
              <a:rPr dirty="0" baseline="14814" sz="2250" spc="30">
                <a:latin typeface="Symbol"/>
                <a:cs typeface="Symbol"/>
              </a:rPr>
              <a:t></a:t>
            </a:r>
            <a:r>
              <a:rPr dirty="0" baseline="14814" sz="2250" spc="30">
                <a:latin typeface="Times New Roman"/>
                <a:cs typeface="Times New Roman"/>
              </a:rPr>
              <a:t> </a:t>
            </a:r>
            <a:r>
              <a:rPr dirty="0" baseline="1234" sz="3375" spc="60">
                <a:latin typeface="Symbol"/>
                <a:cs typeface="Symbol"/>
              </a:rPr>
              <a:t></a:t>
            </a:r>
            <a:r>
              <a:rPr dirty="0" baseline="1234" sz="3375" spc="-487">
                <a:latin typeface="Times New Roman"/>
                <a:cs typeface="Times New Roman"/>
              </a:rPr>
              <a:t> </a:t>
            </a:r>
            <a:r>
              <a:rPr dirty="0" baseline="14814" sz="2250" spc="60" i="1">
                <a:latin typeface="Times New Roman"/>
                <a:cs typeface="Times New Roman"/>
              </a:rPr>
              <a:t>h</a:t>
            </a:r>
            <a:r>
              <a:rPr dirty="0" baseline="14814" sz="2250" spc="60">
                <a:latin typeface="Times New Roman"/>
                <a:cs typeface="Times New Roman"/>
              </a:rPr>
              <a:t>(</a:t>
            </a:r>
            <a:r>
              <a:rPr dirty="0" baseline="14814" sz="2250" spc="60" i="1">
                <a:latin typeface="Times New Roman"/>
                <a:cs typeface="Times New Roman"/>
              </a:rPr>
              <a:t>n</a:t>
            </a:r>
            <a:r>
              <a:rPr dirty="0" baseline="14814" sz="2250" spc="60">
                <a:latin typeface="Times New Roman"/>
                <a:cs typeface="Times New Roman"/>
              </a:rPr>
              <a:t>) </a:t>
            </a:r>
            <a:r>
              <a:rPr dirty="0" baseline="14814" sz="2250" spc="22" i="1">
                <a:latin typeface="Times New Roman"/>
                <a:cs typeface="Times New Roman"/>
              </a:rPr>
              <a:t>z </a:t>
            </a:r>
            <a:r>
              <a:rPr dirty="0" baseline="71895" sz="1275" spc="82">
                <a:latin typeface="Symbol"/>
                <a:cs typeface="Symbol"/>
              </a:rPr>
              <a:t></a:t>
            </a:r>
            <a:r>
              <a:rPr dirty="0" baseline="71895" sz="1275" spc="82" i="1">
                <a:latin typeface="Times New Roman"/>
                <a:cs typeface="Times New Roman"/>
              </a:rPr>
              <a:t>n </a:t>
            </a:r>
            <a:r>
              <a:rPr dirty="0" sz="1600" spc="-5">
                <a:latin typeface="Times New Roman"/>
                <a:cs typeface="Times New Roman"/>
              </a:rPr>
              <a:t>=1. z</a:t>
            </a:r>
            <a:r>
              <a:rPr dirty="0" baseline="39682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+(-1).z</a:t>
            </a:r>
            <a:r>
              <a:rPr dirty="0" baseline="39682" sz="1575" spc="-7">
                <a:latin typeface="Times New Roman"/>
                <a:cs typeface="Times New Roman"/>
              </a:rPr>
              <a:t>0</a:t>
            </a:r>
            <a:r>
              <a:rPr dirty="0" sz="1600" spc="-5">
                <a:latin typeface="Times New Roman"/>
                <a:cs typeface="Times New Roman"/>
              </a:rPr>
              <a:t>+2.z</a:t>
            </a:r>
            <a:r>
              <a:rPr dirty="0" baseline="39682" sz="1575" spc="-7">
                <a:latin typeface="Times New Roman"/>
                <a:cs typeface="Times New Roman"/>
              </a:rPr>
              <a:t>-1</a:t>
            </a:r>
            <a:r>
              <a:rPr dirty="0" sz="1600" spc="-5">
                <a:latin typeface="Times New Roman"/>
                <a:cs typeface="Times New Roman"/>
              </a:rPr>
              <a:t>=z-1+2z</a:t>
            </a:r>
            <a:r>
              <a:rPr dirty="0" baseline="39682" sz="1575" spc="-7">
                <a:latin typeface="Times New Roman"/>
                <a:cs typeface="Times New Roman"/>
              </a:rPr>
              <a:t>-1</a:t>
            </a:r>
            <a:r>
              <a:rPr dirty="0" sz="1600" spc="-5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666115">
              <a:lnSpc>
                <a:spcPts val="890"/>
              </a:lnSpc>
            </a:pPr>
            <a:r>
              <a:rPr dirty="0" sz="850" spc="50" i="1">
                <a:latin typeface="Times New Roman"/>
                <a:cs typeface="Times New Roman"/>
              </a:rPr>
              <a:t>n</a:t>
            </a:r>
            <a:r>
              <a:rPr dirty="0" sz="850" spc="50">
                <a:latin typeface="Symbol"/>
                <a:cs typeface="Symbol"/>
              </a:rPr>
              <a:t></a:t>
            </a:r>
            <a:r>
              <a:rPr dirty="0" sz="850" spc="50">
                <a:latin typeface="Times New Roman"/>
                <a:cs typeface="Times New Roman"/>
              </a:rPr>
              <a:t>1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84279" y="6831375"/>
            <a:ext cx="4256405" cy="5822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R="88265">
              <a:lnSpc>
                <a:spcPts val="655"/>
              </a:lnSpc>
              <a:spcBef>
                <a:spcPts val="105"/>
              </a:spcBef>
              <a:tabLst>
                <a:tab pos="1194435" algn="l"/>
                <a:tab pos="2536190" algn="l"/>
              </a:tabLst>
            </a:pPr>
            <a:r>
              <a:rPr dirty="0" sz="950" spc="15">
                <a:latin typeface="Symbol"/>
                <a:cs typeface="Symbol"/>
              </a:rPr>
              <a:t></a:t>
            </a:r>
            <a:r>
              <a:rPr dirty="0" sz="950" spc="15">
                <a:latin typeface="Times New Roman"/>
                <a:cs typeface="Times New Roman"/>
              </a:rPr>
              <a:t>	</a:t>
            </a:r>
            <a:r>
              <a:rPr dirty="0" sz="950" spc="15">
                <a:latin typeface="Symbol"/>
                <a:cs typeface="Symbol"/>
              </a:rPr>
              <a:t></a:t>
            </a:r>
            <a:r>
              <a:rPr dirty="0" sz="950" spc="15">
                <a:latin typeface="Times New Roman"/>
                <a:cs typeface="Times New Roman"/>
              </a:rPr>
              <a:t>	</a:t>
            </a:r>
            <a:r>
              <a:rPr dirty="0" sz="950" spc="15">
                <a:latin typeface="Symbol"/>
                <a:cs typeface="Symbol"/>
              </a:rPr>
              <a:t></a:t>
            </a:r>
            <a:endParaRPr sz="950">
              <a:latin typeface="Symbol"/>
              <a:cs typeface="Symbol"/>
            </a:endParaRPr>
          </a:p>
          <a:p>
            <a:pPr algn="ctr">
              <a:lnSpc>
                <a:spcPts val="2455"/>
              </a:lnSpc>
            </a:pPr>
            <a:r>
              <a:rPr dirty="0" sz="1600" spc="40" i="1">
                <a:latin typeface="Times New Roman"/>
                <a:cs typeface="Times New Roman"/>
              </a:rPr>
              <a:t>X</a:t>
            </a:r>
            <a:r>
              <a:rPr dirty="0" sz="1600" spc="-105" i="1">
                <a:latin typeface="Times New Roman"/>
                <a:cs typeface="Times New Roman"/>
              </a:rPr>
              <a:t> </a:t>
            </a:r>
            <a:r>
              <a:rPr dirty="0" sz="1600" spc="140">
                <a:latin typeface="Times New Roman"/>
                <a:cs typeface="Times New Roman"/>
              </a:rPr>
              <a:t>(</a:t>
            </a:r>
            <a:r>
              <a:rPr dirty="0" sz="1600" spc="110" i="1">
                <a:latin typeface="Times New Roman"/>
                <a:cs typeface="Times New Roman"/>
              </a:rPr>
              <a:t>z</a:t>
            </a:r>
            <a:r>
              <a:rPr dirty="0" sz="1600" spc="20">
                <a:latin typeface="Times New Roman"/>
                <a:cs typeface="Times New Roman"/>
              </a:rPr>
              <a:t>)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35">
                <a:latin typeface="Symbol"/>
                <a:cs typeface="Symbol"/>
              </a:rPr>
              <a:t>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baseline="-9070" sz="3675" spc="60">
                <a:latin typeface="Symbol"/>
                <a:cs typeface="Symbol"/>
              </a:rPr>
              <a:t></a:t>
            </a:r>
            <a:r>
              <a:rPr dirty="0" baseline="-9070" sz="3675" spc="-457">
                <a:latin typeface="Times New Roman"/>
                <a:cs typeface="Times New Roman"/>
              </a:rPr>
              <a:t> </a:t>
            </a:r>
            <a:r>
              <a:rPr dirty="0" sz="1600" spc="75" i="1">
                <a:latin typeface="Times New Roman"/>
                <a:cs typeface="Times New Roman"/>
              </a:rPr>
              <a:t>x</a:t>
            </a:r>
            <a:r>
              <a:rPr dirty="0" sz="1600" spc="65">
                <a:latin typeface="Times New Roman"/>
                <a:cs typeface="Times New Roman"/>
              </a:rPr>
              <a:t>(</a:t>
            </a:r>
            <a:r>
              <a:rPr dirty="0" sz="1600" spc="60" i="1">
                <a:latin typeface="Times New Roman"/>
                <a:cs typeface="Times New Roman"/>
              </a:rPr>
              <a:t>n</a:t>
            </a:r>
            <a:r>
              <a:rPr dirty="0" sz="1600" spc="20">
                <a:latin typeface="Times New Roman"/>
                <a:cs typeface="Times New Roman"/>
              </a:rPr>
              <a:t>)</a:t>
            </a:r>
            <a:r>
              <a:rPr dirty="0" sz="1600" spc="120">
                <a:latin typeface="Times New Roman"/>
                <a:cs typeface="Times New Roman"/>
              </a:rPr>
              <a:t> </a:t>
            </a:r>
            <a:r>
              <a:rPr dirty="0" sz="1600" spc="25" i="1">
                <a:latin typeface="Times New Roman"/>
                <a:cs typeface="Times New Roman"/>
              </a:rPr>
              <a:t>z</a:t>
            </a:r>
            <a:r>
              <a:rPr dirty="0" sz="1600" spc="-200" i="1">
                <a:latin typeface="Times New Roman"/>
                <a:cs typeface="Times New Roman"/>
              </a:rPr>
              <a:t> </a:t>
            </a:r>
            <a:r>
              <a:rPr dirty="0" baseline="43859" sz="1425" spc="104">
                <a:latin typeface="Symbol"/>
                <a:cs typeface="Symbol"/>
              </a:rPr>
              <a:t></a:t>
            </a:r>
            <a:r>
              <a:rPr dirty="0" baseline="43859" sz="1425" spc="15" i="1">
                <a:latin typeface="Times New Roman"/>
                <a:cs typeface="Times New Roman"/>
              </a:rPr>
              <a:t>n</a:t>
            </a:r>
            <a:r>
              <a:rPr dirty="0" baseline="43859" sz="1425" i="1">
                <a:latin typeface="Times New Roman"/>
                <a:cs typeface="Times New Roman"/>
              </a:rPr>
              <a:t>  </a:t>
            </a:r>
            <a:r>
              <a:rPr dirty="0" baseline="43859" sz="1425" spc="-52" i="1">
                <a:latin typeface="Times New Roman"/>
                <a:cs typeface="Times New Roman"/>
              </a:rPr>
              <a:t> </a:t>
            </a:r>
            <a:r>
              <a:rPr dirty="0" sz="1600" spc="35">
                <a:latin typeface="Symbol"/>
                <a:cs typeface="Symbol"/>
              </a:rPr>
              <a:t>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baseline="-9070" sz="3675" spc="367">
                <a:latin typeface="Symbol"/>
                <a:cs typeface="Symbol"/>
              </a:rPr>
              <a:t></a:t>
            </a:r>
            <a:r>
              <a:rPr dirty="0" sz="1600" spc="40">
                <a:latin typeface="Times New Roman"/>
                <a:cs typeface="Times New Roman"/>
              </a:rPr>
              <a:t>(</a:t>
            </a:r>
            <a:r>
              <a:rPr dirty="0" sz="1600" spc="25">
                <a:latin typeface="Times New Roman"/>
                <a:cs typeface="Times New Roman"/>
              </a:rPr>
              <a:t>0.</a:t>
            </a:r>
            <a:r>
              <a:rPr dirty="0" sz="1600" spc="10">
                <a:latin typeface="Times New Roman"/>
                <a:cs typeface="Times New Roman"/>
              </a:rPr>
              <a:t>5</a:t>
            </a:r>
            <a:r>
              <a:rPr dirty="0" sz="1600" spc="160">
                <a:latin typeface="Times New Roman"/>
                <a:cs typeface="Times New Roman"/>
              </a:rPr>
              <a:t>)</a:t>
            </a:r>
            <a:r>
              <a:rPr dirty="0" baseline="43859" sz="1425" spc="15" i="1">
                <a:latin typeface="Times New Roman"/>
                <a:cs typeface="Times New Roman"/>
              </a:rPr>
              <a:t>n</a:t>
            </a:r>
            <a:r>
              <a:rPr dirty="0" baseline="43859" sz="1425" i="1">
                <a:latin typeface="Times New Roman"/>
                <a:cs typeface="Times New Roman"/>
              </a:rPr>
              <a:t>  </a:t>
            </a:r>
            <a:r>
              <a:rPr dirty="0" baseline="43859" sz="1425" spc="67" i="1">
                <a:latin typeface="Times New Roman"/>
                <a:cs typeface="Times New Roman"/>
              </a:rPr>
              <a:t> </a:t>
            </a:r>
            <a:r>
              <a:rPr dirty="0" sz="1600" spc="25" i="1">
                <a:latin typeface="Times New Roman"/>
                <a:cs typeface="Times New Roman"/>
              </a:rPr>
              <a:t>z</a:t>
            </a:r>
            <a:r>
              <a:rPr dirty="0" sz="1600" spc="-200" i="1">
                <a:latin typeface="Times New Roman"/>
                <a:cs typeface="Times New Roman"/>
              </a:rPr>
              <a:t> </a:t>
            </a:r>
            <a:r>
              <a:rPr dirty="0" baseline="43859" sz="1425" spc="104">
                <a:latin typeface="Symbol"/>
                <a:cs typeface="Symbol"/>
              </a:rPr>
              <a:t></a:t>
            </a:r>
            <a:r>
              <a:rPr dirty="0" baseline="43859" sz="1425" spc="15" i="1">
                <a:latin typeface="Times New Roman"/>
                <a:cs typeface="Times New Roman"/>
              </a:rPr>
              <a:t>n</a:t>
            </a:r>
            <a:r>
              <a:rPr dirty="0" baseline="43859" sz="1425" i="1">
                <a:latin typeface="Times New Roman"/>
                <a:cs typeface="Times New Roman"/>
              </a:rPr>
              <a:t>  </a:t>
            </a:r>
            <a:r>
              <a:rPr dirty="0" baseline="43859" sz="1425" spc="-52" i="1">
                <a:latin typeface="Times New Roman"/>
                <a:cs typeface="Times New Roman"/>
              </a:rPr>
              <a:t> </a:t>
            </a:r>
            <a:r>
              <a:rPr dirty="0" sz="1600" spc="35">
                <a:latin typeface="Symbol"/>
                <a:cs typeface="Symbol"/>
              </a:rPr>
              <a:t>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baseline="-9070" sz="3675" spc="367">
                <a:latin typeface="Symbol"/>
                <a:cs typeface="Symbol"/>
              </a:rPr>
              <a:t></a:t>
            </a:r>
            <a:r>
              <a:rPr dirty="0" sz="1600" spc="40">
                <a:latin typeface="Times New Roman"/>
                <a:cs typeface="Times New Roman"/>
              </a:rPr>
              <a:t>(</a:t>
            </a:r>
            <a:r>
              <a:rPr dirty="0" sz="1600" spc="30">
                <a:latin typeface="Times New Roman"/>
                <a:cs typeface="Times New Roman"/>
              </a:rPr>
              <a:t>0</a:t>
            </a:r>
            <a:r>
              <a:rPr dirty="0" sz="1600" spc="20">
                <a:latin typeface="Times New Roman"/>
                <a:cs typeface="Times New Roman"/>
              </a:rPr>
              <a:t>.</a:t>
            </a:r>
            <a:r>
              <a:rPr dirty="0" sz="1600" spc="110">
                <a:latin typeface="Times New Roman"/>
                <a:cs typeface="Times New Roman"/>
              </a:rPr>
              <a:t>5</a:t>
            </a:r>
            <a:r>
              <a:rPr dirty="0" sz="1600" spc="25" i="1">
                <a:latin typeface="Times New Roman"/>
                <a:cs typeface="Times New Roman"/>
              </a:rPr>
              <a:t>z</a:t>
            </a:r>
            <a:r>
              <a:rPr dirty="0" sz="1600" spc="-195" i="1">
                <a:latin typeface="Times New Roman"/>
                <a:cs typeface="Times New Roman"/>
              </a:rPr>
              <a:t> </a:t>
            </a:r>
            <a:r>
              <a:rPr dirty="0" baseline="43859" sz="1425" spc="-60">
                <a:latin typeface="Symbol"/>
                <a:cs typeface="Symbol"/>
              </a:rPr>
              <a:t></a:t>
            </a:r>
            <a:r>
              <a:rPr dirty="0" baseline="43859" sz="1425" spc="15">
                <a:latin typeface="Times New Roman"/>
                <a:cs typeface="Times New Roman"/>
              </a:rPr>
              <a:t>1</a:t>
            </a:r>
            <a:r>
              <a:rPr dirty="0" baseline="43859" sz="1425" spc="-104">
                <a:latin typeface="Times New Roman"/>
                <a:cs typeface="Times New Roman"/>
              </a:rPr>
              <a:t> </a:t>
            </a:r>
            <a:r>
              <a:rPr dirty="0" sz="1600" spc="155">
                <a:latin typeface="Times New Roman"/>
                <a:cs typeface="Times New Roman"/>
              </a:rPr>
              <a:t>)</a:t>
            </a:r>
            <a:r>
              <a:rPr dirty="0" baseline="43859" sz="1425" spc="15" i="1">
                <a:latin typeface="Times New Roman"/>
                <a:cs typeface="Times New Roman"/>
              </a:rPr>
              <a:t>n</a:t>
            </a:r>
            <a:endParaRPr baseline="43859" sz="1425">
              <a:latin typeface="Times New Roman"/>
              <a:cs typeface="Times New Roman"/>
            </a:endParaRPr>
          </a:p>
          <a:p>
            <a:pPr algn="ctr" marR="133350">
              <a:lnSpc>
                <a:spcPct val="100000"/>
              </a:lnSpc>
              <a:spcBef>
                <a:spcPts val="125"/>
              </a:spcBef>
              <a:tabLst>
                <a:tab pos="1243965" algn="l"/>
                <a:tab pos="2585720" algn="l"/>
              </a:tabLst>
            </a:pPr>
            <a:r>
              <a:rPr dirty="0" sz="950" spc="30" i="1">
                <a:latin typeface="Times New Roman"/>
                <a:cs typeface="Times New Roman"/>
              </a:rPr>
              <a:t>n</a:t>
            </a:r>
            <a:r>
              <a:rPr dirty="0" sz="950" spc="30">
                <a:latin typeface="Symbol"/>
                <a:cs typeface="Symbol"/>
              </a:rPr>
              <a:t></a:t>
            </a:r>
            <a:r>
              <a:rPr dirty="0" sz="950" spc="30">
                <a:latin typeface="Times New Roman"/>
                <a:cs typeface="Times New Roman"/>
              </a:rPr>
              <a:t>	</a:t>
            </a:r>
            <a:r>
              <a:rPr dirty="0" sz="950" spc="45" i="1">
                <a:latin typeface="Times New Roman"/>
                <a:cs typeface="Times New Roman"/>
              </a:rPr>
              <a:t>n</a:t>
            </a:r>
            <a:r>
              <a:rPr dirty="0" sz="950" spc="45">
                <a:latin typeface="Symbol"/>
                <a:cs typeface="Symbol"/>
              </a:rPr>
              <a:t></a:t>
            </a:r>
            <a:r>
              <a:rPr dirty="0" sz="950" spc="45">
                <a:latin typeface="Times New Roman"/>
                <a:cs typeface="Times New Roman"/>
              </a:rPr>
              <a:t>0	</a:t>
            </a:r>
            <a:r>
              <a:rPr dirty="0" sz="950" spc="45" i="1">
                <a:latin typeface="Times New Roman"/>
                <a:cs typeface="Times New Roman"/>
              </a:rPr>
              <a:t>n</a:t>
            </a:r>
            <a:r>
              <a:rPr dirty="0" sz="950" spc="45">
                <a:latin typeface="Symbol"/>
                <a:cs typeface="Symbol"/>
              </a:rPr>
              <a:t></a:t>
            </a:r>
            <a:r>
              <a:rPr dirty="0" sz="950" spc="45">
                <a:latin typeface="Times New Roman"/>
                <a:cs typeface="Times New Roman"/>
              </a:rPr>
              <a:t>0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924425" y="7032497"/>
            <a:ext cx="2514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or: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197106" y="7690263"/>
            <a:ext cx="1603375" cy="2667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056640" algn="l"/>
              </a:tabLst>
            </a:pPr>
            <a:r>
              <a:rPr dirty="0" sz="1550" spc="25">
                <a:latin typeface="Times New Roman"/>
                <a:cs typeface="Times New Roman"/>
              </a:rPr>
              <a:t>1</a:t>
            </a:r>
            <a:r>
              <a:rPr dirty="0" sz="1550" spc="-325">
                <a:latin typeface="Times New Roman"/>
                <a:cs typeface="Times New Roman"/>
              </a:rPr>
              <a:t> </a:t>
            </a:r>
            <a:r>
              <a:rPr dirty="0" sz="1550" spc="30">
                <a:latin typeface="Symbol"/>
                <a:cs typeface="Symbol"/>
              </a:rPr>
              <a:t></a:t>
            </a:r>
            <a:r>
              <a:rPr dirty="0" sz="1550" spc="30">
                <a:latin typeface="Times New Roman"/>
                <a:cs typeface="Times New Roman"/>
              </a:rPr>
              <a:t> </a:t>
            </a:r>
            <a:r>
              <a:rPr dirty="0" sz="1550" spc="40">
                <a:latin typeface="Times New Roman"/>
                <a:cs typeface="Times New Roman"/>
              </a:rPr>
              <a:t>0.5</a:t>
            </a:r>
            <a:r>
              <a:rPr dirty="0" sz="1550" spc="40" i="1">
                <a:latin typeface="Times New Roman"/>
                <a:cs typeface="Times New Roman"/>
              </a:rPr>
              <a:t>z</a:t>
            </a:r>
            <a:r>
              <a:rPr dirty="0" sz="1550" spc="-195" i="1">
                <a:latin typeface="Times New Roman"/>
                <a:cs typeface="Times New Roman"/>
              </a:rPr>
              <a:t> </a:t>
            </a:r>
            <a:r>
              <a:rPr dirty="0" baseline="43209" sz="1350" spc="-15">
                <a:latin typeface="Symbol"/>
                <a:cs typeface="Symbol"/>
              </a:rPr>
              <a:t></a:t>
            </a:r>
            <a:r>
              <a:rPr dirty="0" baseline="43209" sz="1350" spc="-15">
                <a:latin typeface="Times New Roman"/>
                <a:cs typeface="Times New Roman"/>
              </a:rPr>
              <a:t>1	</a:t>
            </a:r>
            <a:r>
              <a:rPr dirty="0" baseline="1792" sz="2325" spc="30" i="1">
                <a:latin typeface="Times New Roman"/>
                <a:cs typeface="Times New Roman"/>
              </a:rPr>
              <a:t>z </a:t>
            </a:r>
            <a:r>
              <a:rPr dirty="0" baseline="1792" sz="2325" spc="44">
                <a:latin typeface="Symbol"/>
                <a:cs typeface="Symbol"/>
              </a:rPr>
              <a:t></a:t>
            </a:r>
            <a:r>
              <a:rPr dirty="0" baseline="1792" sz="2325" spc="-284">
                <a:latin typeface="Times New Roman"/>
                <a:cs typeface="Times New Roman"/>
              </a:rPr>
              <a:t> </a:t>
            </a:r>
            <a:r>
              <a:rPr dirty="0" baseline="1792" sz="2325" spc="30">
                <a:latin typeface="Times New Roman"/>
                <a:cs typeface="Times New Roman"/>
              </a:rPr>
              <a:t>0.5</a:t>
            </a:r>
            <a:endParaRPr baseline="1792" sz="2325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82457" y="7529107"/>
            <a:ext cx="2222500" cy="2667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975360" algn="l"/>
                <a:tab pos="1417955" algn="l"/>
                <a:tab pos="1891664" algn="l"/>
                <a:tab pos="2209165" algn="l"/>
              </a:tabLst>
            </a:pPr>
            <a:r>
              <a:rPr dirty="0" sz="1550" spc="35" i="1">
                <a:latin typeface="Times New Roman"/>
                <a:cs typeface="Times New Roman"/>
              </a:rPr>
              <a:t>X</a:t>
            </a:r>
            <a:r>
              <a:rPr dirty="0" sz="1550" spc="-114" i="1">
                <a:latin typeface="Times New Roman"/>
                <a:cs typeface="Times New Roman"/>
              </a:rPr>
              <a:t> </a:t>
            </a:r>
            <a:r>
              <a:rPr dirty="0" sz="1550" spc="85">
                <a:latin typeface="Times New Roman"/>
                <a:cs typeface="Times New Roman"/>
              </a:rPr>
              <a:t>(</a:t>
            </a:r>
            <a:r>
              <a:rPr dirty="0" sz="1550" spc="85" i="1">
                <a:latin typeface="Times New Roman"/>
                <a:cs typeface="Times New Roman"/>
              </a:rPr>
              <a:t>z</a:t>
            </a:r>
            <a:r>
              <a:rPr dirty="0" sz="1550" spc="85">
                <a:latin typeface="Times New Roman"/>
                <a:cs typeface="Times New Roman"/>
              </a:rPr>
              <a:t>)</a:t>
            </a:r>
            <a:r>
              <a:rPr dirty="0" sz="1550" spc="30">
                <a:latin typeface="Times New Roman"/>
                <a:cs typeface="Times New Roman"/>
              </a:rPr>
              <a:t> </a:t>
            </a:r>
            <a:r>
              <a:rPr dirty="0" sz="1550" spc="30">
                <a:latin typeface="Symbol"/>
                <a:cs typeface="Symbol"/>
              </a:rPr>
              <a:t></a:t>
            </a:r>
            <a:r>
              <a:rPr dirty="0" u="sng" baseline="35842" sz="2325" spc="44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dirty="0" u="sng" baseline="35842" sz="2325" spc="3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	</a:t>
            </a:r>
            <a:r>
              <a:rPr dirty="0" sz="1550" spc="30">
                <a:latin typeface="Symbol"/>
                <a:cs typeface="Symbol"/>
              </a:rPr>
              <a:t></a:t>
            </a:r>
            <a:r>
              <a:rPr dirty="0" u="sng" baseline="35842" sz="2325" spc="44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dirty="0" u="sng" baseline="35842" sz="2325" spc="3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z	</a:t>
            </a:r>
            <a:endParaRPr baseline="35842" sz="2325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917063" y="7527797"/>
            <a:ext cx="3408679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latin typeface="Times New Roman"/>
                <a:cs typeface="Times New Roman"/>
              </a:rPr>
              <a:t>(recall that in general </a:t>
            </a:r>
            <a:r>
              <a:rPr dirty="0" sz="2000" spc="-5">
                <a:latin typeface="Times New Roman"/>
                <a:cs typeface="Times New Roman"/>
              </a:rPr>
              <a:t>Z</a:t>
            </a:r>
            <a:r>
              <a:rPr dirty="0" sz="1600" spc="-5">
                <a:latin typeface="Times New Roman"/>
                <a:cs typeface="Times New Roman"/>
              </a:rPr>
              <a:t>[a</a:t>
            </a:r>
            <a:r>
              <a:rPr dirty="0" baseline="39682" sz="1575" spc="-7">
                <a:latin typeface="Times New Roman"/>
                <a:cs typeface="Times New Roman"/>
              </a:rPr>
              <a:t>n</a:t>
            </a:r>
            <a:r>
              <a:rPr dirty="0" sz="1600" spc="-5">
                <a:latin typeface="Times New Roman"/>
                <a:cs typeface="Times New Roman"/>
              </a:rPr>
              <a:t>u(n)]=z/(z-a)</a:t>
            </a:r>
            <a:r>
              <a:rPr dirty="0" sz="1600" spc="5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34416" y="7916417"/>
            <a:ext cx="35318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Then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Y(z)=H(z).X(z)=[z-1+2z</a:t>
            </a:r>
            <a:r>
              <a:rPr dirty="0" baseline="39682" sz="1575" spc="-7">
                <a:latin typeface="Times New Roman"/>
                <a:cs typeface="Times New Roman"/>
              </a:rPr>
              <a:t>-1</a:t>
            </a:r>
            <a:r>
              <a:rPr dirty="0" sz="1600" spc="-5">
                <a:latin typeface="Times New Roman"/>
                <a:cs typeface="Times New Roman"/>
              </a:rPr>
              <a:t>][z/(z-0.5)]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551018" y="8440858"/>
            <a:ext cx="541655" cy="0"/>
          </a:xfrm>
          <a:custGeom>
            <a:avLst/>
            <a:gdLst/>
            <a:ahLst/>
            <a:cxnLst/>
            <a:rect l="l" t="t" r="r" b="b"/>
            <a:pathLst>
              <a:path w="541655" h="0">
                <a:moveTo>
                  <a:pt x="0" y="0"/>
                </a:moveTo>
                <a:lnTo>
                  <a:pt x="541124" y="0"/>
                </a:lnTo>
              </a:path>
            </a:pathLst>
          </a:custGeom>
          <a:ln w="7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298590" y="8440858"/>
            <a:ext cx="541655" cy="0"/>
          </a:xfrm>
          <a:custGeom>
            <a:avLst/>
            <a:gdLst/>
            <a:ahLst/>
            <a:cxnLst/>
            <a:rect l="l" t="t" r="r" b="b"/>
            <a:pathLst>
              <a:path w="541655" h="0">
                <a:moveTo>
                  <a:pt x="0" y="0"/>
                </a:moveTo>
                <a:lnTo>
                  <a:pt x="541533" y="0"/>
                </a:lnTo>
              </a:path>
            </a:pathLst>
          </a:custGeom>
          <a:ln w="7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039659" y="8440858"/>
            <a:ext cx="541655" cy="0"/>
          </a:xfrm>
          <a:custGeom>
            <a:avLst/>
            <a:gdLst/>
            <a:ahLst/>
            <a:cxnLst/>
            <a:rect l="l" t="t" r="r" b="b"/>
            <a:pathLst>
              <a:path w="541654" h="0">
                <a:moveTo>
                  <a:pt x="0" y="0"/>
                </a:moveTo>
                <a:lnTo>
                  <a:pt x="541550" y="0"/>
                </a:lnTo>
              </a:path>
            </a:pathLst>
          </a:custGeom>
          <a:ln w="7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3251213" y="8161825"/>
            <a:ext cx="12446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25">
                <a:latin typeface="Times New Roman"/>
                <a:cs typeface="Times New Roman"/>
              </a:rPr>
              <a:t>2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135089" y="8282799"/>
            <a:ext cx="87249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49935" algn="l"/>
              </a:tabLst>
            </a:pPr>
            <a:r>
              <a:rPr dirty="0" sz="1500" spc="30">
                <a:latin typeface="Symbol"/>
                <a:cs typeface="Symbol"/>
              </a:rPr>
              <a:t></a:t>
            </a:r>
            <a:r>
              <a:rPr dirty="0" sz="1500" spc="30">
                <a:latin typeface="Times New Roman"/>
                <a:cs typeface="Times New Roman"/>
              </a:rPr>
              <a:t>	</a:t>
            </a:r>
            <a:r>
              <a:rPr dirty="0" sz="1500" spc="30">
                <a:latin typeface="Symbol"/>
                <a:cs typeface="Symbol"/>
              </a:rPr>
              <a:t>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377434" y="8282799"/>
            <a:ext cx="13462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30">
                <a:latin typeface="Symbol"/>
                <a:cs typeface="Symbol"/>
              </a:rPr>
              <a:t>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560908" y="8433915"/>
            <a:ext cx="202946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60095" algn="l"/>
                <a:tab pos="1501140" algn="l"/>
              </a:tabLst>
            </a:pPr>
            <a:r>
              <a:rPr dirty="0" sz="1500" spc="20" i="1">
                <a:latin typeface="Times New Roman"/>
                <a:cs typeface="Times New Roman"/>
              </a:rPr>
              <a:t>z</a:t>
            </a:r>
            <a:r>
              <a:rPr dirty="0" sz="1500" spc="-15" i="1">
                <a:latin typeface="Times New Roman"/>
                <a:cs typeface="Times New Roman"/>
              </a:rPr>
              <a:t> </a:t>
            </a:r>
            <a:r>
              <a:rPr dirty="0" sz="1500" spc="30">
                <a:latin typeface="Symbol"/>
                <a:cs typeface="Symbol"/>
              </a:rPr>
              <a:t></a:t>
            </a:r>
            <a:r>
              <a:rPr dirty="0" sz="1500" spc="-90">
                <a:latin typeface="Times New Roman"/>
                <a:cs typeface="Times New Roman"/>
              </a:rPr>
              <a:t> </a:t>
            </a:r>
            <a:r>
              <a:rPr dirty="0" sz="1500" spc="20">
                <a:latin typeface="Times New Roman"/>
                <a:cs typeface="Times New Roman"/>
              </a:rPr>
              <a:t>0.5	</a:t>
            </a:r>
            <a:r>
              <a:rPr dirty="0" sz="1500" spc="20" i="1">
                <a:latin typeface="Times New Roman"/>
                <a:cs typeface="Times New Roman"/>
              </a:rPr>
              <a:t>z</a:t>
            </a:r>
            <a:r>
              <a:rPr dirty="0" sz="1500" spc="-10" i="1">
                <a:latin typeface="Times New Roman"/>
                <a:cs typeface="Times New Roman"/>
              </a:rPr>
              <a:t> </a:t>
            </a:r>
            <a:r>
              <a:rPr dirty="0" sz="1500" spc="30">
                <a:latin typeface="Symbol"/>
                <a:cs typeface="Symbol"/>
              </a:rPr>
              <a:t></a:t>
            </a:r>
            <a:r>
              <a:rPr dirty="0" sz="1500" spc="-95">
                <a:latin typeface="Times New Roman"/>
                <a:cs typeface="Times New Roman"/>
              </a:rPr>
              <a:t> </a:t>
            </a:r>
            <a:r>
              <a:rPr dirty="0" sz="1500" spc="20">
                <a:latin typeface="Times New Roman"/>
                <a:cs typeface="Times New Roman"/>
              </a:rPr>
              <a:t>0.5	</a:t>
            </a:r>
            <a:r>
              <a:rPr dirty="0" sz="1500" spc="20" i="1">
                <a:latin typeface="Times New Roman"/>
                <a:cs typeface="Times New Roman"/>
              </a:rPr>
              <a:t>z </a:t>
            </a:r>
            <a:r>
              <a:rPr dirty="0" sz="1500" spc="30">
                <a:latin typeface="Symbol"/>
                <a:cs typeface="Symbol"/>
              </a:rPr>
              <a:t></a:t>
            </a:r>
            <a:r>
              <a:rPr dirty="0" sz="1500" spc="-200">
                <a:latin typeface="Times New Roman"/>
                <a:cs typeface="Times New Roman"/>
              </a:rPr>
              <a:t> </a:t>
            </a:r>
            <a:r>
              <a:rPr dirty="0" sz="1500" spc="20">
                <a:latin typeface="Times New Roman"/>
                <a:cs typeface="Times New Roman"/>
              </a:rPr>
              <a:t>0.5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664926" y="8161825"/>
            <a:ext cx="9588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868680" algn="l"/>
              </a:tabLst>
            </a:pPr>
            <a:r>
              <a:rPr dirty="0" sz="1500" spc="20" i="1">
                <a:latin typeface="Times New Roman"/>
                <a:cs typeface="Times New Roman"/>
              </a:rPr>
              <a:t>z</a:t>
            </a:r>
            <a:r>
              <a:rPr dirty="0" sz="1500" spc="-35" i="1">
                <a:latin typeface="Times New Roman"/>
                <a:cs typeface="Times New Roman"/>
              </a:rPr>
              <a:t> </a:t>
            </a:r>
            <a:r>
              <a:rPr dirty="0" sz="1500" spc="10">
                <a:latin typeface="Times New Roman"/>
                <a:cs typeface="Times New Roman"/>
              </a:rPr>
              <a:t>.</a:t>
            </a:r>
            <a:r>
              <a:rPr dirty="0" sz="1500" spc="-15">
                <a:latin typeface="Times New Roman"/>
                <a:cs typeface="Times New Roman"/>
              </a:rPr>
              <a:t> </a:t>
            </a:r>
            <a:r>
              <a:rPr dirty="0" sz="1500" spc="20" i="1">
                <a:latin typeface="Times New Roman"/>
                <a:cs typeface="Times New Roman"/>
              </a:rPr>
              <a:t>z</a:t>
            </a:r>
            <a:r>
              <a:rPr dirty="0" sz="1500" i="1">
                <a:latin typeface="Times New Roman"/>
                <a:cs typeface="Times New Roman"/>
              </a:rPr>
              <a:t>	</a:t>
            </a:r>
            <a:r>
              <a:rPr dirty="0" sz="1500" spc="20" i="1">
                <a:latin typeface="Times New Roman"/>
                <a:cs typeface="Times New Roman"/>
              </a:rPr>
              <a:t>z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34416" y="8679941"/>
            <a:ext cx="4647565" cy="5676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95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And y(n)=(0.5)</a:t>
            </a:r>
            <a:r>
              <a:rPr dirty="0" baseline="38647" sz="1725" spc="-7">
                <a:latin typeface="Times New Roman"/>
                <a:cs typeface="Times New Roman"/>
              </a:rPr>
              <a:t>n+1</a:t>
            </a:r>
            <a:r>
              <a:rPr dirty="0" sz="1600" spc="-5">
                <a:latin typeface="Times New Roman"/>
                <a:cs typeface="Times New Roman"/>
              </a:rPr>
              <a:t>u(n+1) –(0.5)</a:t>
            </a:r>
            <a:r>
              <a:rPr dirty="0" baseline="38647" sz="1725" spc="-7">
                <a:latin typeface="Times New Roman"/>
                <a:cs typeface="Times New Roman"/>
              </a:rPr>
              <a:t>n </a:t>
            </a:r>
            <a:r>
              <a:rPr dirty="0" sz="1600" spc="-5">
                <a:latin typeface="Times New Roman"/>
                <a:cs typeface="Times New Roman"/>
              </a:rPr>
              <a:t>u(n) +2 (0.5)</a:t>
            </a:r>
            <a:r>
              <a:rPr dirty="0" baseline="38647" sz="1725" spc="-7">
                <a:latin typeface="Times New Roman"/>
                <a:cs typeface="Times New Roman"/>
              </a:rPr>
              <a:t>n-1</a:t>
            </a:r>
            <a:r>
              <a:rPr dirty="0" baseline="38647" sz="1725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u(n-1)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2375"/>
              </a:lnSpc>
            </a:pPr>
            <a:r>
              <a:rPr dirty="0" sz="1600" spc="-5">
                <a:latin typeface="Times New Roman"/>
                <a:cs typeface="Times New Roman"/>
              </a:rPr>
              <a:t>Note: recall the </a:t>
            </a:r>
            <a:r>
              <a:rPr dirty="0" sz="1600">
                <a:latin typeface="Times New Roman"/>
                <a:cs typeface="Times New Roman"/>
              </a:rPr>
              <a:t>shift </a:t>
            </a:r>
            <a:r>
              <a:rPr dirty="0" sz="1600" spc="-5">
                <a:latin typeface="Times New Roman"/>
                <a:cs typeface="Times New Roman"/>
              </a:rPr>
              <a:t>property </a:t>
            </a:r>
            <a:r>
              <a:rPr dirty="0" sz="2000" spc="-5">
                <a:latin typeface="Times New Roman"/>
                <a:cs typeface="Times New Roman"/>
              </a:rPr>
              <a:t>Z</a:t>
            </a:r>
            <a:r>
              <a:rPr dirty="0" sz="1600" spc="-5">
                <a:latin typeface="Times New Roman"/>
                <a:cs typeface="Times New Roman"/>
              </a:rPr>
              <a:t>[x(n-a) u(n-a)]=X(z) z</a:t>
            </a:r>
            <a:r>
              <a:rPr dirty="0" baseline="39682" sz="1575" spc="-7">
                <a:latin typeface="Times New Roman"/>
                <a:cs typeface="Times New Roman"/>
              </a:rPr>
              <a:t>-a</a:t>
            </a:r>
            <a:r>
              <a:rPr dirty="0" baseline="39682" sz="1575" spc="284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652270" y="931544"/>
            <a:ext cx="76200" cy="234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909570" y="948689"/>
            <a:ext cx="76200" cy="234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766570" y="3348989"/>
            <a:ext cx="76200" cy="234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766570" y="5292089"/>
            <a:ext cx="76200" cy="1206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534416" y="10050102"/>
            <a:ext cx="187325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z="1200" spc="30">
                <a:latin typeface="Times New Roman"/>
                <a:cs typeface="Times New Roman"/>
              </a:rPr>
              <a:t>11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416" y="703579"/>
            <a:ext cx="6269355" cy="5807075"/>
          </a:xfrm>
          <a:prstGeom prst="rect">
            <a:avLst/>
          </a:prstGeom>
        </p:spPr>
        <p:txBody>
          <a:bodyPr wrap="square" lIns="0" tIns="5715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45"/>
              </a:spcBef>
              <a:tabLst>
                <a:tab pos="2348865" algn="l"/>
                <a:tab pos="3981450" algn="l"/>
              </a:tabLst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 Find 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1-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Symbol"/>
                <a:cs typeface="Symbol"/>
              </a:rPr>
              <a:t></a:t>
            </a:r>
            <a:r>
              <a:rPr dirty="0" sz="1600" spc="-5">
                <a:latin typeface="Times New Roman"/>
                <a:cs typeface="Times New Roman"/>
              </a:rPr>
              <a:t>(n-a)</a:t>
            </a:r>
            <a:r>
              <a:rPr dirty="0" sz="1600" spc="-5">
                <a:latin typeface="Symbol"/>
                <a:cs typeface="Symbol"/>
              </a:rPr>
              <a:t></a:t>
            </a:r>
            <a:r>
              <a:rPr dirty="0" sz="1600" spc="-5">
                <a:latin typeface="Times New Roman"/>
                <a:cs typeface="Times New Roman"/>
              </a:rPr>
              <a:t>(n-b)	</a:t>
            </a:r>
            <a:r>
              <a:rPr dirty="0" sz="1600">
                <a:latin typeface="Times New Roman"/>
                <a:cs typeface="Times New Roman"/>
              </a:rPr>
              <a:t>2-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Symbol"/>
                <a:cs typeface="Symbol"/>
              </a:rPr>
              <a:t></a:t>
            </a:r>
            <a:r>
              <a:rPr dirty="0" sz="1600" spc="-5">
                <a:latin typeface="Times New Roman"/>
                <a:cs typeface="Times New Roman"/>
              </a:rPr>
              <a:t>(n-a)</a:t>
            </a:r>
            <a:r>
              <a:rPr dirty="0" sz="1600" spc="-5">
                <a:latin typeface="Symbol"/>
                <a:cs typeface="Symbol"/>
              </a:rPr>
              <a:t>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u(n-b)	</a:t>
            </a:r>
            <a:r>
              <a:rPr dirty="0" sz="1600">
                <a:latin typeface="Times New Roman"/>
                <a:cs typeface="Times New Roman"/>
              </a:rPr>
              <a:t>3- </a:t>
            </a:r>
            <a:r>
              <a:rPr dirty="0" sz="1600" spc="-5">
                <a:latin typeface="Times New Roman"/>
                <a:cs typeface="Times New Roman"/>
              </a:rPr>
              <a:t>u(n-a) </a:t>
            </a:r>
            <a:r>
              <a:rPr dirty="0" sz="1600" spc="-5">
                <a:latin typeface="Symbol"/>
                <a:cs typeface="Symbol"/>
              </a:rPr>
              <a:t></a:t>
            </a:r>
            <a:r>
              <a:rPr dirty="0" sz="1600" spc="-5">
                <a:latin typeface="Times New Roman"/>
                <a:cs typeface="Times New Roman"/>
              </a:rPr>
              <a:t> u(n-b) using </a:t>
            </a:r>
            <a:r>
              <a:rPr dirty="0" sz="1600">
                <a:latin typeface="Times New Roman"/>
                <a:cs typeface="Times New Roman"/>
              </a:rPr>
              <a:t>the  </a:t>
            </a:r>
            <a:r>
              <a:rPr dirty="0" sz="1600" spc="-5">
                <a:latin typeface="Times New Roman"/>
                <a:cs typeface="Times New Roman"/>
              </a:rPr>
              <a:t>z-transform and for real constants a &amp; b. </a:t>
            </a:r>
            <a:r>
              <a:rPr dirty="0" sz="1600">
                <a:latin typeface="Times New Roman"/>
                <a:cs typeface="Times New Roman"/>
              </a:rPr>
              <a:t>(</a:t>
            </a:r>
            <a:r>
              <a:rPr dirty="0" sz="1600">
                <a:latin typeface="Symbol"/>
                <a:cs typeface="Symbol"/>
              </a:rPr>
              <a:t></a:t>
            </a:r>
            <a:r>
              <a:rPr dirty="0" sz="1600">
                <a:latin typeface="Times New Roman"/>
                <a:cs typeface="Times New Roman"/>
              </a:rPr>
              <a:t>(n) </a:t>
            </a:r>
            <a:r>
              <a:rPr dirty="0" sz="1600" spc="-5">
                <a:latin typeface="Times New Roman"/>
                <a:cs typeface="Times New Roman"/>
              </a:rPr>
              <a:t>is the </a:t>
            </a:r>
            <a:r>
              <a:rPr dirty="0" sz="1600">
                <a:latin typeface="Times New Roman"/>
                <a:cs typeface="Times New Roman"/>
              </a:rPr>
              <a:t>delta </a:t>
            </a:r>
            <a:r>
              <a:rPr dirty="0" sz="1600" spc="-5">
                <a:latin typeface="Times New Roman"/>
                <a:cs typeface="Times New Roman"/>
              </a:rPr>
              <a:t>dirac</a:t>
            </a:r>
            <a:r>
              <a:rPr dirty="0" sz="1600" spc="6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function).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89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2300"/>
              </a:lnSpc>
            </a:pPr>
            <a:r>
              <a:rPr dirty="0" sz="1600">
                <a:latin typeface="Times New Roman"/>
                <a:cs typeface="Times New Roman"/>
              </a:rPr>
              <a:t>1- </a:t>
            </a:r>
            <a:r>
              <a:rPr dirty="0" sz="2000" spc="-5">
                <a:latin typeface="Times New Roman"/>
                <a:cs typeface="Times New Roman"/>
              </a:rPr>
              <a:t>Z</a:t>
            </a:r>
            <a:r>
              <a:rPr dirty="0" sz="1600" spc="-5">
                <a:latin typeface="Times New Roman"/>
                <a:cs typeface="Times New Roman"/>
              </a:rPr>
              <a:t>[</a:t>
            </a:r>
            <a:r>
              <a:rPr dirty="0" sz="1600" spc="-5">
                <a:latin typeface="Symbol"/>
                <a:cs typeface="Symbol"/>
              </a:rPr>
              <a:t></a:t>
            </a:r>
            <a:r>
              <a:rPr dirty="0" sz="1600" spc="-5">
                <a:latin typeface="Times New Roman"/>
                <a:cs typeface="Times New Roman"/>
              </a:rPr>
              <a:t>(n-a)]=z</a:t>
            </a:r>
            <a:r>
              <a:rPr dirty="0" baseline="39682" sz="1575" spc="-7">
                <a:latin typeface="Times New Roman"/>
                <a:cs typeface="Times New Roman"/>
              </a:rPr>
              <a:t>-a </a:t>
            </a:r>
            <a:r>
              <a:rPr dirty="0" sz="1600" spc="-5">
                <a:latin typeface="Times New Roman"/>
                <a:cs typeface="Times New Roman"/>
              </a:rPr>
              <a:t>and </a:t>
            </a:r>
            <a:r>
              <a:rPr dirty="0" sz="2000" spc="-5">
                <a:latin typeface="Times New Roman"/>
                <a:cs typeface="Times New Roman"/>
              </a:rPr>
              <a:t>Z</a:t>
            </a:r>
            <a:r>
              <a:rPr dirty="0" sz="1600" spc="-5">
                <a:latin typeface="Times New Roman"/>
                <a:cs typeface="Times New Roman"/>
              </a:rPr>
              <a:t>[</a:t>
            </a:r>
            <a:r>
              <a:rPr dirty="0" sz="1600" spc="-5">
                <a:latin typeface="Symbol"/>
                <a:cs typeface="Symbol"/>
              </a:rPr>
              <a:t></a:t>
            </a:r>
            <a:r>
              <a:rPr dirty="0" sz="1600" spc="-5">
                <a:latin typeface="Times New Roman"/>
                <a:cs typeface="Times New Roman"/>
              </a:rPr>
              <a:t>(n-b)]=z</a:t>
            </a:r>
            <a:r>
              <a:rPr dirty="0" baseline="39682" sz="1575" spc="-7">
                <a:latin typeface="Times New Roman"/>
                <a:cs typeface="Times New Roman"/>
              </a:rPr>
              <a:t>-b</a:t>
            </a:r>
            <a:r>
              <a:rPr dirty="0" sz="1600" spc="-5">
                <a:latin typeface="Times New Roman"/>
                <a:cs typeface="Times New Roman"/>
              </a:rPr>
              <a:t>,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 algn="ctr" marR="2847340">
              <a:lnSpc>
                <a:spcPts val="2345"/>
              </a:lnSpc>
            </a:pPr>
            <a:r>
              <a:rPr dirty="0" sz="2000" spc="-5">
                <a:latin typeface="Times New Roman"/>
                <a:cs typeface="Times New Roman"/>
              </a:rPr>
              <a:t>Z</a:t>
            </a:r>
            <a:r>
              <a:rPr dirty="0" baseline="38461" sz="1950" spc="-7">
                <a:latin typeface="Times New Roman"/>
                <a:cs typeface="Times New Roman"/>
              </a:rPr>
              <a:t>-</a:t>
            </a:r>
            <a:r>
              <a:rPr dirty="0" baseline="38647" sz="1725" spc="-7">
                <a:latin typeface="Times New Roman"/>
                <a:cs typeface="Times New Roman"/>
              </a:rPr>
              <a:t>1</a:t>
            </a:r>
            <a:r>
              <a:rPr dirty="0" sz="1800" spc="-5">
                <a:latin typeface="Times New Roman"/>
                <a:cs typeface="Times New Roman"/>
              </a:rPr>
              <a:t>[</a:t>
            </a:r>
            <a:r>
              <a:rPr dirty="0" sz="1600" spc="-5">
                <a:latin typeface="Times New Roman"/>
                <a:cs typeface="Times New Roman"/>
              </a:rPr>
              <a:t>z</a:t>
            </a:r>
            <a:r>
              <a:rPr dirty="0" baseline="39682" sz="1575" spc="-7">
                <a:latin typeface="Times New Roman"/>
                <a:cs typeface="Times New Roman"/>
              </a:rPr>
              <a:t>-a </a:t>
            </a:r>
            <a:r>
              <a:rPr dirty="0" sz="1600" spc="-5">
                <a:latin typeface="Times New Roman"/>
                <a:cs typeface="Times New Roman"/>
              </a:rPr>
              <a:t>z</a:t>
            </a:r>
            <a:r>
              <a:rPr dirty="0" baseline="39682" sz="1575" spc="-7">
                <a:latin typeface="Times New Roman"/>
                <a:cs typeface="Times New Roman"/>
              </a:rPr>
              <a:t>-b</a:t>
            </a:r>
            <a:r>
              <a:rPr dirty="0" sz="1600" spc="-5">
                <a:latin typeface="Times New Roman"/>
                <a:cs typeface="Times New Roman"/>
              </a:rPr>
              <a:t>]= </a:t>
            </a:r>
            <a:r>
              <a:rPr dirty="0" sz="2000">
                <a:latin typeface="Times New Roman"/>
                <a:cs typeface="Times New Roman"/>
              </a:rPr>
              <a:t>Z</a:t>
            </a:r>
            <a:r>
              <a:rPr dirty="0" baseline="38461" sz="1950">
                <a:latin typeface="Times New Roman"/>
                <a:cs typeface="Times New Roman"/>
              </a:rPr>
              <a:t>-</a:t>
            </a:r>
            <a:r>
              <a:rPr dirty="0" baseline="38647" sz="1725">
                <a:latin typeface="Times New Roman"/>
                <a:cs typeface="Times New Roman"/>
              </a:rPr>
              <a:t>1</a:t>
            </a:r>
            <a:r>
              <a:rPr dirty="0" sz="1800">
                <a:latin typeface="Times New Roman"/>
                <a:cs typeface="Times New Roman"/>
              </a:rPr>
              <a:t>[z</a:t>
            </a:r>
            <a:r>
              <a:rPr dirty="0" baseline="38647" sz="1725">
                <a:latin typeface="Times New Roman"/>
                <a:cs typeface="Times New Roman"/>
              </a:rPr>
              <a:t>-(a+b)</a:t>
            </a:r>
            <a:r>
              <a:rPr dirty="0" sz="1800">
                <a:latin typeface="Times New Roman"/>
                <a:cs typeface="Times New Roman"/>
              </a:rPr>
              <a:t>]=</a:t>
            </a:r>
            <a:r>
              <a:rPr dirty="0" sz="1800" spc="26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Symbol"/>
                <a:cs typeface="Symbol"/>
              </a:rPr>
              <a:t></a:t>
            </a:r>
            <a:r>
              <a:rPr dirty="0" sz="1600" spc="-5">
                <a:latin typeface="Times New Roman"/>
                <a:cs typeface="Times New Roman"/>
              </a:rPr>
              <a:t>(n-{a+b})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600" spc="-5">
                <a:latin typeface="Times New Roman"/>
                <a:cs typeface="Times New Roman"/>
              </a:rPr>
              <a:t>Hence: </a:t>
            </a:r>
            <a:r>
              <a:rPr dirty="0" sz="1600" spc="-5">
                <a:latin typeface="Symbol"/>
                <a:cs typeface="Symbol"/>
              </a:rPr>
              <a:t></a:t>
            </a:r>
            <a:r>
              <a:rPr dirty="0" sz="1600" spc="-5">
                <a:latin typeface="Times New Roman"/>
                <a:cs typeface="Times New Roman"/>
              </a:rPr>
              <a:t>(n-a) </a:t>
            </a:r>
            <a:r>
              <a:rPr dirty="0" sz="1600" spc="-5">
                <a:latin typeface="Symbol"/>
                <a:cs typeface="Symbol"/>
              </a:rPr>
              <a:t>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Symbol"/>
                <a:cs typeface="Symbol"/>
              </a:rPr>
              <a:t></a:t>
            </a:r>
            <a:r>
              <a:rPr dirty="0" sz="1600" spc="-5">
                <a:latin typeface="Times New Roman"/>
                <a:cs typeface="Times New Roman"/>
              </a:rPr>
              <a:t>(n-b) =</a:t>
            </a:r>
            <a:r>
              <a:rPr dirty="0" sz="1600" spc="-1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Symbol"/>
                <a:cs typeface="Symbol"/>
              </a:rPr>
              <a:t></a:t>
            </a:r>
            <a:r>
              <a:rPr dirty="0" sz="1600" spc="-5">
                <a:latin typeface="Times New Roman"/>
                <a:cs typeface="Times New Roman"/>
              </a:rPr>
              <a:t>(n-{a+b}).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2355"/>
              </a:lnSpc>
            </a:pPr>
            <a:r>
              <a:rPr dirty="0" sz="1600">
                <a:latin typeface="Times New Roman"/>
                <a:cs typeface="Times New Roman"/>
              </a:rPr>
              <a:t>2- </a:t>
            </a:r>
            <a:r>
              <a:rPr dirty="0" sz="2000" spc="-5">
                <a:latin typeface="Times New Roman"/>
                <a:cs typeface="Times New Roman"/>
              </a:rPr>
              <a:t>Z</a:t>
            </a:r>
            <a:r>
              <a:rPr dirty="0" sz="1600" spc="-5">
                <a:latin typeface="Times New Roman"/>
                <a:cs typeface="Times New Roman"/>
              </a:rPr>
              <a:t>[</a:t>
            </a:r>
            <a:r>
              <a:rPr dirty="0" sz="1600" spc="-5">
                <a:latin typeface="Symbol"/>
                <a:cs typeface="Symbol"/>
              </a:rPr>
              <a:t></a:t>
            </a:r>
            <a:r>
              <a:rPr dirty="0" sz="1600" spc="-5">
                <a:latin typeface="Times New Roman"/>
                <a:cs typeface="Times New Roman"/>
              </a:rPr>
              <a:t>(n-a)]=z</a:t>
            </a:r>
            <a:r>
              <a:rPr dirty="0" baseline="39682" sz="1575" spc="-7">
                <a:latin typeface="Times New Roman"/>
                <a:cs typeface="Times New Roman"/>
              </a:rPr>
              <a:t>-a </a:t>
            </a:r>
            <a:r>
              <a:rPr dirty="0" sz="1600" spc="-5">
                <a:latin typeface="Times New Roman"/>
                <a:cs typeface="Times New Roman"/>
              </a:rPr>
              <a:t>and </a:t>
            </a:r>
            <a:r>
              <a:rPr dirty="0" sz="2000" spc="-5">
                <a:latin typeface="Times New Roman"/>
                <a:cs typeface="Times New Roman"/>
              </a:rPr>
              <a:t>Z</a:t>
            </a:r>
            <a:r>
              <a:rPr dirty="0" sz="1600" spc="-5">
                <a:latin typeface="Times New Roman"/>
                <a:cs typeface="Times New Roman"/>
              </a:rPr>
              <a:t>[u(n-b)]=z</a:t>
            </a:r>
            <a:r>
              <a:rPr dirty="0" baseline="39682" sz="1575" spc="-7">
                <a:latin typeface="Times New Roman"/>
                <a:cs typeface="Times New Roman"/>
              </a:rPr>
              <a:t>-b </a:t>
            </a:r>
            <a:r>
              <a:rPr dirty="0" sz="1600" spc="-5">
                <a:latin typeface="Times New Roman"/>
                <a:cs typeface="Times New Roman"/>
              </a:rPr>
              <a:t>z/(z-1),</a:t>
            </a:r>
            <a:r>
              <a:rPr dirty="0" sz="1600" spc="3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 marL="12700" marR="1956435">
              <a:lnSpc>
                <a:spcPts val="2039"/>
              </a:lnSpc>
              <a:spcBef>
                <a:spcPts val="320"/>
              </a:spcBef>
            </a:pPr>
            <a:r>
              <a:rPr dirty="0" sz="2000" spc="-5">
                <a:latin typeface="Times New Roman"/>
                <a:cs typeface="Times New Roman"/>
              </a:rPr>
              <a:t>Z</a:t>
            </a:r>
            <a:r>
              <a:rPr dirty="0" baseline="38461" sz="1950" spc="-7">
                <a:latin typeface="Times New Roman"/>
                <a:cs typeface="Times New Roman"/>
              </a:rPr>
              <a:t>-</a:t>
            </a:r>
            <a:r>
              <a:rPr dirty="0" baseline="38647" sz="1725" spc="-7">
                <a:latin typeface="Times New Roman"/>
                <a:cs typeface="Times New Roman"/>
              </a:rPr>
              <a:t>1</a:t>
            </a:r>
            <a:r>
              <a:rPr dirty="0" sz="1800" spc="-5">
                <a:latin typeface="Times New Roman"/>
                <a:cs typeface="Times New Roman"/>
              </a:rPr>
              <a:t>[</a:t>
            </a:r>
            <a:r>
              <a:rPr dirty="0" sz="1600" spc="-5">
                <a:latin typeface="Times New Roman"/>
                <a:cs typeface="Times New Roman"/>
              </a:rPr>
              <a:t>z</a:t>
            </a:r>
            <a:r>
              <a:rPr dirty="0" baseline="39682" sz="1575" spc="-7">
                <a:latin typeface="Times New Roman"/>
                <a:cs typeface="Times New Roman"/>
              </a:rPr>
              <a:t>-a </a:t>
            </a:r>
            <a:r>
              <a:rPr dirty="0" sz="1600" spc="-5">
                <a:latin typeface="Times New Roman"/>
                <a:cs typeface="Times New Roman"/>
              </a:rPr>
              <a:t>z</a:t>
            </a:r>
            <a:r>
              <a:rPr dirty="0" baseline="39682" sz="1575" spc="-7">
                <a:latin typeface="Times New Roman"/>
                <a:cs typeface="Times New Roman"/>
              </a:rPr>
              <a:t>-b </a:t>
            </a:r>
            <a:r>
              <a:rPr dirty="0" sz="1600" spc="-5">
                <a:latin typeface="Times New Roman"/>
                <a:cs typeface="Times New Roman"/>
              </a:rPr>
              <a:t>z/(z-1)]= </a:t>
            </a:r>
            <a:r>
              <a:rPr dirty="0" sz="2000">
                <a:latin typeface="Times New Roman"/>
                <a:cs typeface="Times New Roman"/>
              </a:rPr>
              <a:t>Z</a:t>
            </a:r>
            <a:r>
              <a:rPr dirty="0" baseline="38461" sz="1950">
                <a:latin typeface="Times New Roman"/>
                <a:cs typeface="Times New Roman"/>
              </a:rPr>
              <a:t>-</a:t>
            </a:r>
            <a:r>
              <a:rPr dirty="0" baseline="38647" sz="1725">
                <a:latin typeface="Times New Roman"/>
                <a:cs typeface="Times New Roman"/>
              </a:rPr>
              <a:t>1</a:t>
            </a:r>
            <a:r>
              <a:rPr dirty="0" sz="1800">
                <a:latin typeface="Times New Roman"/>
                <a:cs typeface="Times New Roman"/>
              </a:rPr>
              <a:t>[z</a:t>
            </a:r>
            <a:r>
              <a:rPr dirty="0" baseline="38647" sz="1725">
                <a:latin typeface="Times New Roman"/>
                <a:cs typeface="Times New Roman"/>
              </a:rPr>
              <a:t>-(a+b) </a:t>
            </a:r>
            <a:r>
              <a:rPr dirty="0" sz="1800" spc="-5">
                <a:latin typeface="Times New Roman"/>
                <a:cs typeface="Times New Roman"/>
              </a:rPr>
              <a:t>z/(z-1)]= </a:t>
            </a:r>
            <a:r>
              <a:rPr dirty="0" sz="1600" spc="-5">
                <a:latin typeface="Times New Roman"/>
                <a:cs typeface="Times New Roman"/>
              </a:rPr>
              <a:t>u(n-{a+b})  Hence: </a:t>
            </a:r>
            <a:r>
              <a:rPr dirty="0" sz="1600" spc="-5">
                <a:latin typeface="Symbol"/>
                <a:cs typeface="Symbol"/>
              </a:rPr>
              <a:t></a:t>
            </a:r>
            <a:r>
              <a:rPr dirty="0" sz="1600" spc="-5">
                <a:latin typeface="Times New Roman"/>
                <a:cs typeface="Times New Roman"/>
              </a:rPr>
              <a:t>(n-a) </a:t>
            </a:r>
            <a:r>
              <a:rPr dirty="0" sz="1600" spc="-5">
                <a:latin typeface="Symbol"/>
                <a:cs typeface="Symbol"/>
              </a:rPr>
              <a:t></a:t>
            </a:r>
            <a:r>
              <a:rPr dirty="0" sz="1600" spc="-5">
                <a:latin typeface="Times New Roman"/>
                <a:cs typeface="Times New Roman"/>
              </a:rPr>
              <a:t> u(n-b) =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u(n-{a+b}).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2345"/>
              </a:lnSpc>
            </a:pPr>
            <a:r>
              <a:rPr dirty="0" sz="1800">
                <a:latin typeface="Times New Roman"/>
                <a:cs typeface="Times New Roman"/>
              </a:rPr>
              <a:t>3- </a:t>
            </a:r>
            <a:r>
              <a:rPr dirty="0" sz="2000" spc="-5">
                <a:latin typeface="Times New Roman"/>
                <a:cs typeface="Times New Roman"/>
              </a:rPr>
              <a:t>Z</a:t>
            </a:r>
            <a:r>
              <a:rPr dirty="0" sz="1600" spc="-5">
                <a:latin typeface="Times New Roman"/>
                <a:cs typeface="Times New Roman"/>
              </a:rPr>
              <a:t>[u(n-a)]=z</a:t>
            </a:r>
            <a:r>
              <a:rPr dirty="0" baseline="39682" sz="1575" spc="-7">
                <a:latin typeface="Times New Roman"/>
                <a:cs typeface="Times New Roman"/>
              </a:rPr>
              <a:t>-a </a:t>
            </a:r>
            <a:r>
              <a:rPr dirty="0" sz="1600" spc="-5">
                <a:latin typeface="Times New Roman"/>
                <a:cs typeface="Times New Roman"/>
              </a:rPr>
              <a:t>z/(z-1), </a:t>
            </a:r>
            <a:r>
              <a:rPr dirty="0" sz="2000" spc="-5">
                <a:latin typeface="Times New Roman"/>
                <a:cs typeface="Times New Roman"/>
              </a:rPr>
              <a:t>Z</a:t>
            </a:r>
            <a:r>
              <a:rPr dirty="0" sz="1600" spc="-5">
                <a:latin typeface="Times New Roman"/>
                <a:cs typeface="Times New Roman"/>
              </a:rPr>
              <a:t>[u(n-b)]=z</a:t>
            </a:r>
            <a:r>
              <a:rPr dirty="0" baseline="39682" sz="1575" spc="-7">
                <a:latin typeface="Times New Roman"/>
                <a:cs typeface="Times New Roman"/>
              </a:rPr>
              <a:t>-b</a:t>
            </a:r>
            <a:r>
              <a:rPr dirty="0" baseline="39682" sz="1575" spc="19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z/(z-1),</a:t>
            </a:r>
            <a:endParaRPr sz="1600">
              <a:latin typeface="Times New Roman"/>
              <a:cs typeface="Times New Roman"/>
            </a:endParaRPr>
          </a:p>
          <a:p>
            <a:pPr marL="265430">
              <a:lnSpc>
                <a:spcPts val="2305"/>
              </a:lnSpc>
            </a:pPr>
            <a:r>
              <a:rPr dirty="0" sz="2000" spc="-5">
                <a:latin typeface="Times New Roman"/>
                <a:cs typeface="Times New Roman"/>
              </a:rPr>
              <a:t>Z</a:t>
            </a:r>
            <a:r>
              <a:rPr dirty="0" baseline="38461" sz="1950" spc="-7">
                <a:latin typeface="Times New Roman"/>
                <a:cs typeface="Times New Roman"/>
              </a:rPr>
              <a:t>-</a:t>
            </a:r>
            <a:r>
              <a:rPr dirty="0" baseline="38647" sz="1725" spc="-7">
                <a:latin typeface="Times New Roman"/>
                <a:cs typeface="Times New Roman"/>
              </a:rPr>
              <a:t>1</a:t>
            </a:r>
            <a:r>
              <a:rPr dirty="0" sz="1800" spc="-5">
                <a:latin typeface="Times New Roman"/>
                <a:cs typeface="Times New Roman"/>
              </a:rPr>
              <a:t>[</a:t>
            </a:r>
            <a:r>
              <a:rPr dirty="0" sz="1600" spc="-5">
                <a:latin typeface="Times New Roman"/>
                <a:cs typeface="Times New Roman"/>
              </a:rPr>
              <a:t>z</a:t>
            </a:r>
            <a:r>
              <a:rPr dirty="0" baseline="39682" sz="1575" spc="-7">
                <a:latin typeface="Times New Roman"/>
                <a:cs typeface="Times New Roman"/>
              </a:rPr>
              <a:t>-a </a:t>
            </a:r>
            <a:r>
              <a:rPr dirty="0" sz="1600" spc="-5">
                <a:latin typeface="Times New Roman"/>
                <a:cs typeface="Times New Roman"/>
              </a:rPr>
              <a:t>z/(z-1) </a:t>
            </a:r>
            <a:r>
              <a:rPr dirty="0" sz="1600" spc="-10">
                <a:latin typeface="Times New Roman"/>
                <a:cs typeface="Times New Roman"/>
              </a:rPr>
              <a:t>z</a:t>
            </a:r>
            <a:r>
              <a:rPr dirty="0" baseline="39682" sz="1575" spc="-15">
                <a:latin typeface="Times New Roman"/>
                <a:cs typeface="Times New Roman"/>
              </a:rPr>
              <a:t>-b </a:t>
            </a:r>
            <a:r>
              <a:rPr dirty="0" sz="1600" spc="-5">
                <a:latin typeface="Times New Roman"/>
                <a:cs typeface="Times New Roman"/>
              </a:rPr>
              <a:t>z/(z-b)]= </a:t>
            </a:r>
            <a:r>
              <a:rPr dirty="0" sz="2000">
                <a:latin typeface="Times New Roman"/>
                <a:cs typeface="Times New Roman"/>
              </a:rPr>
              <a:t>Z</a:t>
            </a:r>
            <a:r>
              <a:rPr dirty="0" baseline="38461" sz="1950">
                <a:latin typeface="Times New Roman"/>
                <a:cs typeface="Times New Roman"/>
              </a:rPr>
              <a:t>-</a:t>
            </a:r>
            <a:r>
              <a:rPr dirty="0" baseline="38647" sz="1725">
                <a:latin typeface="Times New Roman"/>
                <a:cs typeface="Times New Roman"/>
              </a:rPr>
              <a:t>1</a:t>
            </a:r>
            <a:r>
              <a:rPr dirty="0" sz="1800">
                <a:latin typeface="Times New Roman"/>
                <a:cs typeface="Times New Roman"/>
              </a:rPr>
              <a:t>[z</a:t>
            </a:r>
            <a:r>
              <a:rPr dirty="0" baseline="38647" sz="1725">
                <a:latin typeface="Times New Roman"/>
                <a:cs typeface="Times New Roman"/>
              </a:rPr>
              <a:t>-(a+b-1)</a:t>
            </a:r>
            <a:r>
              <a:rPr dirty="0" baseline="38647" sz="1725" spc="13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z/(z-1)</a:t>
            </a:r>
            <a:r>
              <a:rPr dirty="0" baseline="38647" sz="1725" spc="-7">
                <a:latin typeface="Times New Roman"/>
                <a:cs typeface="Times New Roman"/>
              </a:rPr>
              <a:t>2</a:t>
            </a:r>
            <a:r>
              <a:rPr dirty="0" sz="1800" spc="-5">
                <a:latin typeface="Times New Roman"/>
                <a:cs typeface="Times New Roman"/>
              </a:rPr>
              <a:t>]</a:t>
            </a:r>
            <a:endParaRPr sz="1800">
              <a:latin typeface="Times New Roman"/>
              <a:cs typeface="Times New Roman"/>
            </a:endParaRPr>
          </a:p>
          <a:p>
            <a:pPr marL="12700" marR="505459" indent="2132330">
              <a:lnSpc>
                <a:spcPct val="95700"/>
              </a:lnSpc>
              <a:spcBef>
                <a:spcPts val="45"/>
              </a:spcBef>
              <a:tabLst>
                <a:tab pos="4029075" algn="l"/>
              </a:tabLst>
            </a:pPr>
            <a:r>
              <a:rPr dirty="0" sz="1600" spc="-5">
                <a:latin typeface="Times New Roman"/>
                <a:cs typeface="Times New Roman"/>
              </a:rPr>
              <a:t>= (n-{a+b-1})u(n-{a+b-1}) which is a ramp  function. (Note: </a:t>
            </a:r>
            <a:r>
              <a:rPr dirty="0" sz="1600">
                <a:latin typeface="Times New Roman"/>
                <a:cs typeface="Times New Roman"/>
              </a:rPr>
              <a:t>recall </a:t>
            </a:r>
            <a:r>
              <a:rPr dirty="0" sz="1600" spc="-5">
                <a:latin typeface="Times New Roman"/>
                <a:cs typeface="Times New Roman"/>
              </a:rPr>
              <a:t>that</a:t>
            </a:r>
            <a:r>
              <a:rPr dirty="0" sz="1600" spc="6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Z</a:t>
            </a:r>
            <a:r>
              <a:rPr dirty="0" sz="1600" spc="-5">
                <a:latin typeface="Times New Roman"/>
                <a:cs typeface="Times New Roman"/>
              </a:rPr>
              <a:t>[n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u(n)]=z/(z-1)</a:t>
            </a:r>
            <a:r>
              <a:rPr dirty="0" baseline="39682" sz="1575" spc="-7">
                <a:latin typeface="Times New Roman"/>
                <a:cs typeface="Times New Roman"/>
              </a:rPr>
              <a:t>2	</a:t>
            </a:r>
            <a:r>
              <a:rPr dirty="0" sz="1600" spc="-10">
                <a:latin typeface="Times New Roman"/>
                <a:cs typeface="Times New Roman"/>
              </a:rPr>
              <a:t>).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600" spc="-5">
                <a:latin typeface="Times New Roman"/>
                <a:cs typeface="Times New Roman"/>
              </a:rPr>
              <a:t>Hence: u(n-a) </a:t>
            </a:r>
            <a:r>
              <a:rPr dirty="0" sz="1600" spc="-5">
                <a:latin typeface="Symbol"/>
                <a:cs typeface="Symbol"/>
              </a:rPr>
              <a:t></a:t>
            </a:r>
            <a:r>
              <a:rPr dirty="0" sz="1600" spc="-5">
                <a:latin typeface="Times New Roman"/>
                <a:cs typeface="Times New Roman"/>
              </a:rPr>
              <a:t> u(n-b) =</a:t>
            </a:r>
            <a:r>
              <a:rPr dirty="0" sz="1600" spc="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(n-{a+b-1})u(n-{a+b-1})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150870" algn="l"/>
              </a:tabLst>
            </a:pPr>
            <a:r>
              <a:rPr dirty="0" sz="1600" spc="-5">
                <a:latin typeface="Times New Roman"/>
                <a:cs typeface="Times New Roman"/>
              </a:rPr>
              <a:t>Homeworks:  </a:t>
            </a:r>
            <a:r>
              <a:rPr dirty="0" sz="1600">
                <a:latin typeface="Times New Roman"/>
                <a:cs typeface="Times New Roman"/>
              </a:rPr>
              <a:t>1- </a:t>
            </a:r>
            <a:r>
              <a:rPr dirty="0" sz="1600" spc="-5">
                <a:latin typeface="Times New Roman"/>
                <a:cs typeface="Times New Roman"/>
              </a:rPr>
              <a:t>find </a:t>
            </a:r>
            <a:r>
              <a:rPr dirty="0" sz="2000">
                <a:latin typeface="Times New Roman"/>
                <a:cs typeface="Times New Roman"/>
              </a:rPr>
              <a:t>Z </a:t>
            </a:r>
            <a:r>
              <a:rPr dirty="0" sz="1600" spc="-5">
                <a:latin typeface="Times New Roman"/>
                <a:cs typeface="Times New Roman"/>
              </a:rPr>
              <a:t>[sin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baseline="-13227" sz="1575" spc="-7">
                <a:latin typeface="Times New Roman"/>
                <a:cs typeface="Times New Roman"/>
              </a:rPr>
              <a:t>0</a:t>
            </a:r>
            <a:r>
              <a:rPr dirty="0" sz="1600" spc="-5">
                <a:latin typeface="Times New Roman"/>
                <a:cs typeface="Times New Roman"/>
              </a:rPr>
              <a:t>n]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	</a:t>
            </a:r>
            <a:r>
              <a:rPr dirty="0" sz="2000">
                <a:latin typeface="Times New Roman"/>
                <a:cs typeface="Times New Roman"/>
              </a:rPr>
              <a:t>Z</a:t>
            </a:r>
            <a:r>
              <a:rPr dirty="0" sz="2000" spc="-1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[cos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baseline="-13227" sz="1575" spc="-7">
                <a:latin typeface="Times New Roman"/>
                <a:cs typeface="Times New Roman"/>
              </a:rPr>
              <a:t>0</a:t>
            </a:r>
            <a:r>
              <a:rPr dirty="0" sz="1600" spc="-5">
                <a:latin typeface="Times New Roman"/>
                <a:cs typeface="Times New Roman"/>
              </a:rPr>
              <a:t>n].</a:t>
            </a:r>
            <a:endParaRPr sz="1600">
              <a:latin typeface="Times New Roman"/>
              <a:cs typeface="Times New Roman"/>
            </a:endParaRPr>
          </a:p>
          <a:p>
            <a:pPr algn="ctr" marR="2101215">
              <a:lnSpc>
                <a:spcPct val="100000"/>
              </a:lnSpc>
              <a:spcBef>
                <a:spcPts val="30"/>
              </a:spcBef>
            </a:pPr>
            <a:r>
              <a:rPr dirty="0" sz="1600">
                <a:latin typeface="Times New Roman"/>
                <a:cs typeface="Times New Roman"/>
              </a:rPr>
              <a:t>2- find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r>
              <a:rPr dirty="0" baseline="39682" sz="1575" spc="-7">
                <a:latin typeface="Times New Roman"/>
                <a:cs typeface="Times New Roman"/>
              </a:rPr>
              <a:t>n </a:t>
            </a:r>
            <a:r>
              <a:rPr dirty="0" sz="1600" spc="-5">
                <a:latin typeface="Times New Roman"/>
                <a:cs typeface="Times New Roman"/>
              </a:rPr>
              <a:t>u(n) </a:t>
            </a:r>
            <a:r>
              <a:rPr dirty="0" sz="1600" spc="-5">
                <a:latin typeface="Symbol"/>
                <a:cs typeface="Symbol"/>
              </a:rPr>
              <a:t></a:t>
            </a:r>
            <a:r>
              <a:rPr dirty="0" sz="1600" spc="-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u(n).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80"/>
              </a:spcBef>
            </a:pPr>
            <a:r>
              <a:rPr dirty="0" u="sng" sz="18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6-Frequency Response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dirty="0" u="sng" sz="18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 </a:t>
            </a:r>
            <a:r>
              <a:rPr dirty="0" u="sng" sz="18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DSP</a:t>
            </a:r>
            <a:r>
              <a:rPr dirty="0" u="sng" sz="1800" spc="4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system: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416" y="6779132"/>
            <a:ext cx="3524250" cy="7353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65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If x(n) = </a:t>
            </a:r>
            <a:r>
              <a:rPr dirty="0" sz="1600">
                <a:latin typeface="Times New Roman"/>
                <a:cs typeface="Times New Roman"/>
              </a:rPr>
              <a:t>Ae </a:t>
            </a:r>
            <a:r>
              <a:rPr dirty="0" baseline="38461" sz="1950" spc="-15">
                <a:latin typeface="Times New Roman"/>
                <a:cs typeface="Times New Roman"/>
              </a:rPr>
              <a:t>j</a:t>
            </a:r>
            <a:r>
              <a:rPr dirty="0" baseline="38461" sz="1950" spc="-15">
                <a:latin typeface="Symbol"/>
                <a:cs typeface="Symbol"/>
              </a:rPr>
              <a:t></a:t>
            </a:r>
            <a:r>
              <a:rPr dirty="0" baseline="38461" sz="1950" spc="-15">
                <a:latin typeface="Times New Roman"/>
                <a:cs typeface="Times New Roman"/>
              </a:rPr>
              <a:t>o </a:t>
            </a:r>
            <a:r>
              <a:rPr dirty="0" baseline="38461" sz="1950" spc="-7">
                <a:latin typeface="Times New Roman"/>
                <a:cs typeface="Times New Roman"/>
              </a:rPr>
              <a:t>n </a:t>
            </a:r>
            <a:r>
              <a:rPr dirty="0" sz="1600" spc="-5">
                <a:latin typeface="Times New Roman"/>
                <a:cs typeface="Times New Roman"/>
              </a:rPr>
              <a:t>(sampled sinusoid),</a:t>
            </a:r>
            <a:r>
              <a:rPr dirty="0" sz="1600" spc="-15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 marL="64135">
              <a:lnSpc>
                <a:spcPts val="2670"/>
              </a:lnSpc>
            </a:pPr>
            <a:r>
              <a:rPr dirty="0" sz="1600" spc="45" i="1">
                <a:latin typeface="Times New Roman"/>
                <a:cs typeface="Times New Roman"/>
              </a:rPr>
              <a:t>y</a:t>
            </a:r>
            <a:r>
              <a:rPr dirty="0" sz="1600" spc="45">
                <a:latin typeface="Times New Roman"/>
                <a:cs typeface="Times New Roman"/>
              </a:rPr>
              <a:t>(</a:t>
            </a:r>
            <a:r>
              <a:rPr dirty="0" sz="1600" spc="45" i="1">
                <a:latin typeface="Times New Roman"/>
                <a:cs typeface="Times New Roman"/>
              </a:rPr>
              <a:t>n</a:t>
            </a:r>
            <a:r>
              <a:rPr dirty="0" sz="1600" spc="45">
                <a:latin typeface="Times New Roman"/>
                <a:cs typeface="Times New Roman"/>
              </a:rPr>
              <a:t>) </a:t>
            </a:r>
            <a:r>
              <a:rPr dirty="0" sz="1600" spc="45">
                <a:latin typeface="Symbol"/>
                <a:cs typeface="Symbol"/>
              </a:rPr>
              <a:t>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baseline="-9070" sz="3675" spc="142">
                <a:latin typeface="Symbol"/>
                <a:cs typeface="Symbol"/>
              </a:rPr>
              <a:t></a:t>
            </a:r>
            <a:r>
              <a:rPr dirty="0" sz="1600" spc="95" i="1">
                <a:latin typeface="Times New Roman"/>
                <a:cs typeface="Times New Roman"/>
              </a:rPr>
              <a:t>h</a:t>
            </a:r>
            <a:r>
              <a:rPr dirty="0" sz="1600" spc="95">
                <a:latin typeface="Times New Roman"/>
                <a:cs typeface="Times New Roman"/>
              </a:rPr>
              <a:t>(</a:t>
            </a:r>
            <a:r>
              <a:rPr dirty="0" sz="1600" spc="95" i="1">
                <a:latin typeface="Times New Roman"/>
                <a:cs typeface="Times New Roman"/>
              </a:rPr>
              <a:t>k</a:t>
            </a:r>
            <a:r>
              <a:rPr dirty="0" sz="1600" spc="95">
                <a:latin typeface="Times New Roman"/>
                <a:cs typeface="Times New Roman"/>
              </a:rPr>
              <a:t>)</a:t>
            </a:r>
            <a:r>
              <a:rPr dirty="0" sz="1600" spc="95" i="1">
                <a:latin typeface="Times New Roman"/>
                <a:cs typeface="Times New Roman"/>
              </a:rPr>
              <a:t>x</a:t>
            </a:r>
            <a:r>
              <a:rPr dirty="0" sz="1600" spc="95">
                <a:latin typeface="Times New Roman"/>
                <a:cs typeface="Times New Roman"/>
              </a:rPr>
              <a:t>(</a:t>
            </a:r>
            <a:r>
              <a:rPr dirty="0" sz="1600" spc="95" i="1">
                <a:latin typeface="Times New Roman"/>
                <a:cs typeface="Times New Roman"/>
              </a:rPr>
              <a:t>n </a:t>
            </a:r>
            <a:r>
              <a:rPr dirty="0" sz="1600" spc="45">
                <a:latin typeface="Symbol"/>
                <a:cs typeface="Symbol"/>
              </a:rPr>
              <a:t></a:t>
            </a:r>
            <a:r>
              <a:rPr dirty="0" sz="1600" spc="-254">
                <a:latin typeface="Times New Roman"/>
                <a:cs typeface="Times New Roman"/>
              </a:rPr>
              <a:t> </a:t>
            </a:r>
            <a:r>
              <a:rPr dirty="0" sz="1600" spc="90" i="1">
                <a:latin typeface="Times New Roman"/>
                <a:cs typeface="Times New Roman"/>
              </a:rPr>
              <a:t>k</a:t>
            </a:r>
            <a:r>
              <a:rPr dirty="0" sz="1600" spc="90">
                <a:latin typeface="Times New Roman"/>
                <a:cs typeface="Times New Roman"/>
              </a:rPr>
              <a:t>) </a:t>
            </a:r>
            <a:r>
              <a:rPr dirty="0" baseline="-17361" sz="2400" spc="-7">
                <a:latin typeface="Times New Roman"/>
                <a:cs typeface="Times New Roman"/>
              </a:rPr>
              <a:t>or:</a:t>
            </a:r>
            <a:endParaRPr baseline="-17361" sz="2400">
              <a:latin typeface="Times New Roman"/>
              <a:cs typeface="Times New Roman"/>
            </a:endParaRPr>
          </a:p>
          <a:p>
            <a:pPr marL="709930">
              <a:lnSpc>
                <a:spcPct val="100000"/>
              </a:lnSpc>
              <a:spcBef>
                <a:spcPts val="125"/>
              </a:spcBef>
            </a:pPr>
            <a:r>
              <a:rPr dirty="0" sz="950" spc="15" i="1">
                <a:latin typeface="Times New Roman"/>
                <a:cs typeface="Times New Roman"/>
              </a:rPr>
              <a:t>k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8793" y="7415979"/>
            <a:ext cx="4242435" cy="4114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650" spc="65" i="1">
                <a:latin typeface="Times New Roman"/>
                <a:cs typeface="Times New Roman"/>
              </a:rPr>
              <a:t>y</a:t>
            </a:r>
            <a:r>
              <a:rPr dirty="0" sz="1650" spc="65">
                <a:latin typeface="Times New Roman"/>
                <a:cs typeface="Times New Roman"/>
              </a:rPr>
              <a:t>(</a:t>
            </a:r>
            <a:r>
              <a:rPr dirty="0" sz="1650" spc="65" i="1">
                <a:latin typeface="Times New Roman"/>
                <a:cs typeface="Times New Roman"/>
              </a:rPr>
              <a:t>n</a:t>
            </a:r>
            <a:r>
              <a:rPr dirty="0" sz="1650" spc="65">
                <a:latin typeface="Times New Roman"/>
                <a:cs typeface="Times New Roman"/>
              </a:rPr>
              <a:t>)</a:t>
            </a:r>
            <a:r>
              <a:rPr dirty="0" sz="1650" spc="5">
                <a:latin typeface="Times New Roman"/>
                <a:cs typeface="Times New Roman"/>
              </a:rPr>
              <a:t> </a:t>
            </a:r>
            <a:r>
              <a:rPr dirty="0" sz="1650" spc="75">
                <a:latin typeface="Symbol"/>
                <a:cs typeface="Symbol"/>
              </a:rPr>
              <a:t></a:t>
            </a:r>
            <a:r>
              <a:rPr dirty="0" sz="1650" spc="-15">
                <a:latin typeface="Times New Roman"/>
                <a:cs typeface="Times New Roman"/>
              </a:rPr>
              <a:t> </a:t>
            </a:r>
            <a:r>
              <a:rPr dirty="0" baseline="-8888" sz="3750" spc="187">
                <a:latin typeface="Symbol"/>
                <a:cs typeface="Symbol"/>
              </a:rPr>
              <a:t></a:t>
            </a:r>
            <a:r>
              <a:rPr dirty="0" sz="1650" spc="125" i="1">
                <a:latin typeface="Times New Roman"/>
                <a:cs typeface="Times New Roman"/>
              </a:rPr>
              <a:t>h</a:t>
            </a:r>
            <a:r>
              <a:rPr dirty="0" sz="1650" spc="125">
                <a:latin typeface="Times New Roman"/>
                <a:cs typeface="Times New Roman"/>
              </a:rPr>
              <a:t>(</a:t>
            </a:r>
            <a:r>
              <a:rPr dirty="0" sz="1650" spc="125" i="1">
                <a:latin typeface="Times New Roman"/>
                <a:cs typeface="Times New Roman"/>
              </a:rPr>
              <a:t>k</a:t>
            </a:r>
            <a:r>
              <a:rPr dirty="0" sz="1650" spc="125">
                <a:latin typeface="Times New Roman"/>
                <a:cs typeface="Times New Roman"/>
              </a:rPr>
              <a:t>)</a:t>
            </a:r>
            <a:r>
              <a:rPr dirty="0" sz="1650" spc="135">
                <a:latin typeface="Times New Roman"/>
                <a:cs typeface="Times New Roman"/>
              </a:rPr>
              <a:t> </a:t>
            </a:r>
            <a:r>
              <a:rPr dirty="0" sz="1650" spc="85" i="1">
                <a:latin typeface="Times New Roman"/>
                <a:cs typeface="Times New Roman"/>
              </a:rPr>
              <a:t>A</a:t>
            </a:r>
            <a:r>
              <a:rPr dirty="0" sz="1650" spc="-85" i="1">
                <a:latin typeface="Times New Roman"/>
                <a:cs typeface="Times New Roman"/>
              </a:rPr>
              <a:t> </a:t>
            </a:r>
            <a:r>
              <a:rPr dirty="0" sz="1650" spc="60" i="1">
                <a:latin typeface="Times New Roman"/>
                <a:cs typeface="Times New Roman"/>
              </a:rPr>
              <a:t>e</a:t>
            </a:r>
            <a:r>
              <a:rPr dirty="0" sz="1650" spc="-190" i="1">
                <a:latin typeface="Times New Roman"/>
                <a:cs typeface="Times New Roman"/>
              </a:rPr>
              <a:t> </a:t>
            </a:r>
            <a:r>
              <a:rPr dirty="0" baseline="43859" sz="1425" spc="67" i="1">
                <a:latin typeface="Times New Roman"/>
                <a:cs typeface="Times New Roman"/>
              </a:rPr>
              <a:t>j</a:t>
            </a:r>
            <a:r>
              <a:rPr dirty="0" baseline="39682" sz="1575" spc="67" i="1">
                <a:latin typeface="Symbol"/>
                <a:cs typeface="Symbol"/>
              </a:rPr>
              <a:t></a:t>
            </a:r>
            <a:r>
              <a:rPr dirty="0" baseline="43859" sz="1425" spc="67" i="1">
                <a:latin typeface="Times New Roman"/>
                <a:cs typeface="Times New Roman"/>
              </a:rPr>
              <a:t>o</a:t>
            </a:r>
            <a:r>
              <a:rPr dirty="0" baseline="43859" sz="1425" spc="67">
                <a:latin typeface="Times New Roman"/>
                <a:cs typeface="Times New Roman"/>
              </a:rPr>
              <a:t>(</a:t>
            </a:r>
            <a:r>
              <a:rPr dirty="0" baseline="43859" sz="1425" spc="67" i="1">
                <a:latin typeface="Times New Roman"/>
                <a:cs typeface="Times New Roman"/>
              </a:rPr>
              <a:t>n</a:t>
            </a:r>
            <a:r>
              <a:rPr dirty="0" baseline="43859" sz="1425" spc="67">
                <a:latin typeface="Symbol"/>
                <a:cs typeface="Symbol"/>
              </a:rPr>
              <a:t></a:t>
            </a:r>
            <a:r>
              <a:rPr dirty="0" baseline="43859" sz="1425" spc="67" i="1">
                <a:latin typeface="Times New Roman"/>
                <a:cs typeface="Times New Roman"/>
              </a:rPr>
              <a:t>k</a:t>
            </a:r>
            <a:r>
              <a:rPr dirty="0" baseline="43859" sz="1425" spc="-172" i="1">
                <a:latin typeface="Times New Roman"/>
                <a:cs typeface="Times New Roman"/>
              </a:rPr>
              <a:t> </a:t>
            </a:r>
            <a:r>
              <a:rPr dirty="0" baseline="43859" sz="1425" spc="44">
                <a:latin typeface="Times New Roman"/>
                <a:cs typeface="Times New Roman"/>
              </a:rPr>
              <a:t>)</a:t>
            </a:r>
            <a:r>
              <a:rPr dirty="0" baseline="43859" sz="1425" spc="150">
                <a:latin typeface="Times New Roman"/>
                <a:cs typeface="Times New Roman"/>
              </a:rPr>
              <a:t> </a:t>
            </a:r>
            <a:r>
              <a:rPr dirty="0" sz="1650" spc="75">
                <a:latin typeface="Symbol"/>
                <a:cs typeface="Symbol"/>
              </a:rPr>
              <a:t></a:t>
            </a:r>
            <a:r>
              <a:rPr dirty="0" sz="1650" spc="125">
                <a:latin typeface="Times New Roman"/>
                <a:cs typeface="Times New Roman"/>
              </a:rPr>
              <a:t> </a:t>
            </a:r>
            <a:r>
              <a:rPr dirty="0" sz="1650" spc="35" i="1">
                <a:latin typeface="Times New Roman"/>
                <a:cs typeface="Times New Roman"/>
              </a:rPr>
              <a:t>Ae</a:t>
            </a:r>
            <a:r>
              <a:rPr dirty="0" sz="1650" spc="-165" i="1">
                <a:latin typeface="Times New Roman"/>
                <a:cs typeface="Times New Roman"/>
              </a:rPr>
              <a:t> </a:t>
            </a:r>
            <a:r>
              <a:rPr dirty="0" baseline="43859" sz="1425" spc="15" i="1">
                <a:latin typeface="Times New Roman"/>
                <a:cs typeface="Times New Roman"/>
              </a:rPr>
              <a:t>j</a:t>
            </a:r>
            <a:r>
              <a:rPr dirty="0" baseline="39682" sz="1575" spc="15" i="1">
                <a:latin typeface="Symbol"/>
                <a:cs typeface="Symbol"/>
              </a:rPr>
              <a:t></a:t>
            </a:r>
            <a:r>
              <a:rPr dirty="0" baseline="43859" sz="1425" spc="15" i="1">
                <a:latin typeface="Times New Roman"/>
                <a:cs typeface="Times New Roman"/>
              </a:rPr>
              <a:t>o</a:t>
            </a:r>
            <a:r>
              <a:rPr dirty="0" baseline="43859" sz="1425" i="1">
                <a:latin typeface="Times New Roman"/>
                <a:cs typeface="Times New Roman"/>
              </a:rPr>
              <a:t> </a:t>
            </a:r>
            <a:r>
              <a:rPr dirty="0" baseline="43859" sz="1425" spc="67" i="1">
                <a:latin typeface="Times New Roman"/>
                <a:cs typeface="Times New Roman"/>
              </a:rPr>
              <a:t>n</a:t>
            </a:r>
            <a:r>
              <a:rPr dirty="0" baseline="43859" sz="1425" spc="97" i="1">
                <a:latin typeface="Times New Roman"/>
                <a:cs typeface="Times New Roman"/>
              </a:rPr>
              <a:t> </a:t>
            </a:r>
            <a:r>
              <a:rPr dirty="0" baseline="-8888" sz="3750" spc="187">
                <a:latin typeface="Symbol"/>
                <a:cs typeface="Symbol"/>
              </a:rPr>
              <a:t></a:t>
            </a:r>
            <a:r>
              <a:rPr dirty="0" sz="1650" spc="125" i="1">
                <a:latin typeface="Times New Roman"/>
                <a:cs typeface="Times New Roman"/>
              </a:rPr>
              <a:t>h</a:t>
            </a:r>
            <a:r>
              <a:rPr dirty="0" sz="1650" spc="125">
                <a:latin typeface="Times New Roman"/>
                <a:cs typeface="Times New Roman"/>
              </a:rPr>
              <a:t>(</a:t>
            </a:r>
            <a:r>
              <a:rPr dirty="0" sz="1650" spc="125" i="1">
                <a:latin typeface="Times New Roman"/>
                <a:cs typeface="Times New Roman"/>
              </a:rPr>
              <a:t>k</a:t>
            </a:r>
            <a:r>
              <a:rPr dirty="0" sz="1650" spc="125">
                <a:latin typeface="Times New Roman"/>
                <a:cs typeface="Times New Roman"/>
              </a:rPr>
              <a:t>)</a:t>
            </a:r>
            <a:r>
              <a:rPr dirty="0" sz="1650" spc="-20">
                <a:latin typeface="Times New Roman"/>
                <a:cs typeface="Times New Roman"/>
              </a:rPr>
              <a:t> </a:t>
            </a:r>
            <a:r>
              <a:rPr dirty="0" sz="1650" spc="75" i="1">
                <a:latin typeface="Times New Roman"/>
                <a:cs typeface="Times New Roman"/>
              </a:rPr>
              <a:t>e</a:t>
            </a:r>
            <a:r>
              <a:rPr dirty="0" baseline="43859" sz="1425" spc="112">
                <a:latin typeface="Symbol"/>
                <a:cs typeface="Symbol"/>
              </a:rPr>
              <a:t></a:t>
            </a:r>
            <a:r>
              <a:rPr dirty="0" baseline="43859" sz="1425" spc="7">
                <a:latin typeface="Times New Roman"/>
                <a:cs typeface="Times New Roman"/>
              </a:rPr>
              <a:t> </a:t>
            </a:r>
            <a:r>
              <a:rPr dirty="0" baseline="43859" sz="1425" spc="7" i="1">
                <a:latin typeface="Times New Roman"/>
                <a:cs typeface="Times New Roman"/>
              </a:rPr>
              <a:t>j</a:t>
            </a:r>
            <a:r>
              <a:rPr dirty="0" baseline="39682" sz="1575" spc="7" i="1">
                <a:latin typeface="Symbol"/>
                <a:cs typeface="Symbol"/>
              </a:rPr>
              <a:t></a:t>
            </a:r>
            <a:r>
              <a:rPr dirty="0" baseline="43859" sz="1425" spc="7" i="1">
                <a:latin typeface="Times New Roman"/>
                <a:cs typeface="Times New Roman"/>
              </a:rPr>
              <a:t>o</a:t>
            </a:r>
            <a:r>
              <a:rPr dirty="0" baseline="43859" sz="1425" i="1">
                <a:latin typeface="Times New Roman"/>
                <a:cs typeface="Times New Roman"/>
              </a:rPr>
              <a:t> </a:t>
            </a:r>
            <a:r>
              <a:rPr dirty="0" baseline="43859" sz="1425" spc="60" i="1">
                <a:latin typeface="Times New Roman"/>
                <a:cs typeface="Times New Roman"/>
              </a:rPr>
              <a:t>k</a:t>
            </a:r>
            <a:endParaRPr baseline="43859" sz="1425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31689" y="7603997"/>
            <a:ext cx="3638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x(n)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35331" y="7603997"/>
            <a:ext cx="3638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y(n)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4416" y="8084057"/>
            <a:ext cx="1606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If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06038" y="8297399"/>
            <a:ext cx="84455" cy="1758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50" spc="40" i="1">
                <a:latin typeface="Times New Roman"/>
                <a:cs typeface="Times New Roman"/>
              </a:rPr>
              <a:t>k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83157" y="7796639"/>
            <a:ext cx="2606675" cy="489584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04139">
              <a:lnSpc>
                <a:spcPct val="100000"/>
              </a:lnSpc>
              <a:spcBef>
                <a:spcPts val="300"/>
              </a:spcBef>
              <a:tabLst>
                <a:tab pos="2534285" algn="l"/>
              </a:tabLst>
            </a:pPr>
            <a:r>
              <a:rPr dirty="0" sz="950" spc="40" i="1">
                <a:latin typeface="Times New Roman"/>
                <a:cs typeface="Times New Roman"/>
              </a:rPr>
              <a:t>k</a:t>
            </a:r>
            <a:r>
              <a:rPr dirty="0" sz="950" spc="40" i="1">
                <a:latin typeface="Times New Roman"/>
                <a:cs typeface="Times New Roman"/>
              </a:rPr>
              <a:t>	</a:t>
            </a:r>
            <a:r>
              <a:rPr dirty="0" sz="950" spc="40" i="1">
                <a:latin typeface="Times New Roman"/>
                <a:cs typeface="Times New Roman"/>
              </a:rPr>
              <a:t>k</a:t>
            </a: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1650" spc="85" i="1">
                <a:latin typeface="Times New Roman"/>
                <a:cs typeface="Times New Roman"/>
              </a:rPr>
              <a:t>h</a:t>
            </a:r>
            <a:r>
              <a:rPr dirty="0" sz="1650" spc="85">
                <a:latin typeface="Times New Roman"/>
                <a:cs typeface="Times New Roman"/>
              </a:rPr>
              <a:t>(</a:t>
            </a:r>
            <a:r>
              <a:rPr dirty="0" sz="1650" spc="85" i="1">
                <a:latin typeface="Times New Roman"/>
                <a:cs typeface="Times New Roman"/>
              </a:rPr>
              <a:t>k</a:t>
            </a:r>
            <a:r>
              <a:rPr dirty="0" sz="1650" spc="85">
                <a:latin typeface="Times New Roman"/>
                <a:cs typeface="Times New Roman"/>
              </a:rPr>
              <a:t>)</a:t>
            </a:r>
            <a:r>
              <a:rPr dirty="0" sz="1650" spc="-20">
                <a:latin typeface="Times New Roman"/>
                <a:cs typeface="Times New Roman"/>
              </a:rPr>
              <a:t> </a:t>
            </a:r>
            <a:r>
              <a:rPr dirty="0" sz="1650" spc="60" i="1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91828" y="7990177"/>
            <a:ext cx="778510" cy="2984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650" spc="70">
                <a:latin typeface="Symbol"/>
                <a:cs typeface="Symbol"/>
              </a:rPr>
              <a:t></a:t>
            </a:r>
            <a:r>
              <a:rPr dirty="0" sz="1650" spc="70">
                <a:latin typeface="Times New Roman"/>
                <a:cs typeface="Times New Roman"/>
              </a:rPr>
              <a:t> </a:t>
            </a:r>
            <a:r>
              <a:rPr dirty="0" sz="1650" spc="95" i="1">
                <a:latin typeface="Times New Roman"/>
                <a:cs typeface="Times New Roman"/>
              </a:rPr>
              <a:t>H </a:t>
            </a:r>
            <a:r>
              <a:rPr dirty="0" sz="1650" spc="-25">
                <a:latin typeface="Times New Roman"/>
                <a:cs typeface="Times New Roman"/>
              </a:rPr>
              <a:t>(</a:t>
            </a:r>
            <a:r>
              <a:rPr dirty="0" sz="1800" spc="-25" i="1">
                <a:latin typeface="Symbol"/>
                <a:cs typeface="Symbol"/>
              </a:rPr>
              <a:t></a:t>
            </a:r>
            <a:r>
              <a:rPr dirty="0" sz="1800" spc="-210" i="1">
                <a:latin typeface="Times New Roman"/>
                <a:cs typeface="Times New Roman"/>
              </a:rPr>
              <a:t> </a:t>
            </a:r>
            <a:r>
              <a:rPr dirty="0" sz="1650" spc="45">
                <a:latin typeface="Times New Roman"/>
                <a:cs typeface="Times New Roman"/>
              </a:rPr>
              <a:t>)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22387" y="7945273"/>
            <a:ext cx="267970" cy="4114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500" spc="125">
                <a:latin typeface="Symbol"/>
                <a:cs typeface="Symbol"/>
              </a:rPr>
              <a:t>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22619" y="7988488"/>
            <a:ext cx="408305" cy="1847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16839" indent="-104139">
              <a:lnSpc>
                <a:spcPct val="100000"/>
              </a:lnSpc>
              <a:spcBef>
                <a:spcPts val="95"/>
              </a:spcBef>
              <a:buFont typeface="Symbol"/>
              <a:buChar char=""/>
              <a:tabLst>
                <a:tab pos="117475" algn="l"/>
              </a:tabLst>
            </a:pPr>
            <a:r>
              <a:rPr dirty="0" sz="950" spc="5" i="1">
                <a:latin typeface="Times New Roman"/>
                <a:cs typeface="Times New Roman"/>
              </a:rPr>
              <a:t>j</a:t>
            </a:r>
            <a:r>
              <a:rPr dirty="0" sz="1050" spc="5" i="1">
                <a:latin typeface="Symbol"/>
                <a:cs typeface="Symbol"/>
              </a:rPr>
              <a:t></a:t>
            </a:r>
            <a:r>
              <a:rPr dirty="0" sz="950" spc="5" i="1">
                <a:latin typeface="Times New Roman"/>
                <a:cs typeface="Times New Roman"/>
              </a:rPr>
              <a:t>o</a:t>
            </a:r>
            <a:r>
              <a:rPr dirty="0" sz="950" spc="-60" i="1">
                <a:latin typeface="Times New Roman"/>
                <a:cs typeface="Times New Roman"/>
              </a:rPr>
              <a:t> </a:t>
            </a:r>
            <a:r>
              <a:rPr dirty="0" sz="950" spc="40" i="1">
                <a:latin typeface="Times New Roman"/>
                <a:cs typeface="Times New Roman"/>
              </a:rPr>
              <a:t>k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79626" y="8084057"/>
            <a:ext cx="41459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8915" algn="l"/>
              </a:tabLst>
            </a:pPr>
            <a:r>
              <a:rPr dirty="0" baseline="5847" sz="1425" spc="67" i="1">
                <a:latin typeface="Times New Roman"/>
                <a:cs typeface="Times New Roman"/>
              </a:rPr>
              <a:t>o	</a:t>
            </a:r>
            <a:r>
              <a:rPr dirty="0" sz="1600" spc="-5">
                <a:latin typeface="Times New Roman"/>
                <a:cs typeface="Times New Roman"/>
              </a:rPr>
              <a:t>which is the frequency response of h(n) at</a:t>
            </a:r>
            <a:r>
              <a:rPr dirty="0" sz="1600" spc="80">
                <a:latin typeface="Times New Roman"/>
                <a:cs typeface="Times New Roman"/>
              </a:rPr>
              <a:t> </a:t>
            </a:r>
            <a:r>
              <a:rPr dirty="0" sz="1600" spc="-15">
                <a:latin typeface="Symbol"/>
                <a:cs typeface="Symbol"/>
              </a:rPr>
              <a:t></a:t>
            </a:r>
            <a:r>
              <a:rPr dirty="0" sz="1600" spc="-15">
                <a:latin typeface="Times New Roman"/>
                <a:cs typeface="Times New Roman"/>
              </a:rPr>
              <a:t>=</a:t>
            </a:r>
            <a:r>
              <a:rPr dirty="0" sz="1600" spc="-15">
                <a:latin typeface="Symbol"/>
                <a:cs typeface="Symbol"/>
              </a:rPr>
              <a:t></a:t>
            </a:r>
            <a:r>
              <a:rPr dirty="0" baseline="-13227" sz="1575" spc="-22">
                <a:latin typeface="Times New Roman"/>
                <a:cs typeface="Times New Roman"/>
              </a:rPr>
              <a:t>o</a:t>
            </a:r>
            <a:endParaRPr baseline="-13227" sz="1575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4416" y="8446769"/>
            <a:ext cx="29127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of the input sinusoid. Or in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general,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70668" y="8983612"/>
            <a:ext cx="8382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5" i="1">
                <a:latin typeface="Times New Roman"/>
                <a:cs typeface="Times New Roman"/>
              </a:rPr>
              <a:t>k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4721" y="8616760"/>
            <a:ext cx="2022475" cy="37846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550" spc="150" i="1">
                <a:latin typeface="Times New Roman"/>
                <a:cs typeface="Times New Roman"/>
              </a:rPr>
              <a:t>H</a:t>
            </a:r>
            <a:r>
              <a:rPr dirty="0" sz="1550" spc="-204" i="1">
                <a:latin typeface="Times New Roman"/>
                <a:cs typeface="Times New Roman"/>
              </a:rPr>
              <a:t> </a:t>
            </a:r>
            <a:r>
              <a:rPr dirty="0" sz="1550" spc="65">
                <a:latin typeface="Times New Roman"/>
                <a:cs typeface="Times New Roman"/>
              </a:rPr>
              <a:t>(</a:t>
            </a:r>
            <a:r>
              <a:rPr dirty="0" sz="1650" spc="65" i="1">
                <a:latin typeface="Symbol"/>
                <a:cs typeface="Symbol"/>
              </a:rPr>
              <a:t></a:t>
            </a:r>
            <a:r>
              <a:rPr dirty="0" sz="1550" spc="65">
                <a:latin typeface="Times New Roman"/>
                <a:cs typeface="Times New Roman"/>
              </a:rPr>
              <a:t>)</a:t>
            </a:r>
            <a:r>
              <a:rPr dirty="0" sz="1550" spc="15">
                <a:latin typeface="Times New Roman"/>
                <a:cs typeface="Times New Roman"/>
              </a:rPr>
              <a:t> </a:t>
            </a:r>
            <a:r>
              <a:rPr dirty="0" sz="1550" spc="114">
                <a:latin typeface="Symbol"/>
                <a:cs typeface="Symbol"/>
              </a:rPr>
              <a:t></a:t>
            </a:r>
            <a:r>
              <a:rPr dirty="0" sz="1550">
                <a:latin typeface="Times New Roman"/>
                <a:cs typeface="Times New Roman"/>
              </a:rPr>
              <a:t> </a:t>
            </a:r>
            <a:r>
              <a:rPr dirty="0" baseline="-8454" sz="3450" spc="254">
                <a:latin typeface="Symbol"/>
                <a:cs typeface="Symbol"/>
              </a:rPr>
              <a:t></a:t>
            </a:r>
            <a:r>
              <a:rPr dirty="0" sz="1550" spc="170" i="1">
                <a:latin typeface="Times New Roman"/>
                <a:cs typeface="Times New Roman"/>
              </a:rPr>
              <a:t>h</a:t>
            </a:r>
            <a:r>
              <a:rPr dirty="0" sz="1550" spc="170">
                <a:latin typeface="Times New Roman"/>
                <a:cs typeface="Times New Roman"/>
              </a:rPr>
              <a:t>(</a:t>
            </a:r>
            <a:r>
              <a:rPr dirty="0" sz="1550" spc="170" i="1">
                <a:latin typeface="Times New Roman"/>
                <a:cs typeface="Times New Roman"/>
              </a:rPr>
              <a:t>k</a:t>
            </a:r>
            <a:r>
              <a:rPr dirty="0" sz="1550" spc="170">
                <a:latin typeface="Times New Roman"/>
                <a:cs typeface="Times New Roman"/>
              </a:rPr>
              <a:t>)</a:t>
            </a:r>
            <a:r>
              <a:rPr dirty="0" sz="1550" spc="-5">
                <a:latin typeface="Times New Roman"/>
                <a:cs typeface="Times New Roman"/>
              </a:rPr>
              <a:t> </a:t>
            </a:r>
            <a:r>
              <a:rPr dirty="0" sz="1550" spc="105" i="1">
                <a:latin typeface="Times New Roman"/>
                <a:cs typeface="Times New Roman"/>
              </a:rPr>
              <a:t>e</a:t>
            </a:r>
            <a:r>
              <a:rPr dirty="0" baseline="43209" sz="1350" spc="157">
                <a:latin typeface="Symbol"/>
                <a:cs typeface="Symbol"/>
              </a:rPr>
              <a:t></a:t>
            </a:r>
            <a:r>
              <a:rPr dirty="0" baseline="43209" sz="1350" spc="22">
                <a:latin typeface="Times New Roman"/>
                <a:cs typeface="Times New Roman"/>
              </a:rPr>
              <a:t> </a:t>
            </a:r>
            <a:r>
              <a:rPr dirty="0" baseline="43209" sz="1350" spc="52" i="1">
                <a:latin typeface="Times New Roman"/>
                <a:cs typeface="Times New Roman"/>
              </a:rPr>
              <a:t>j</a:t>
            </a:r>
            <a:r>
              <a:rPr dirty="0" baseline="40935" sz="1425" spc="52" i="1">
                <a:latin typeface="Symbol"/>
                <a:cs typeface="Symbol"/>
              </a:rPr>
              <a:t></a:t>
            </a:r>
            <a:r>
              <a:rPr dirty="0" baseline="43209" sz="1350" spc="52" i="1">
                <a:latin typeface="Times New Roman"/>
                <a:cs typeface="Times New Roman"/>
              </a:rPr>
              <a:t>k</a:t>
            </a:r>
            <a:r>
              <a:rPr dirty="0" baseline="43209" sz="1350" spc="262" i="1">
                <a:latin typeface="Times New Roman"/>
                <a:cs typeface="Times New Roman"/>
              </a:rPr>
              <a:t> </a:t>
            </a:r>
            <a:r>
              <a:rPr dirty="0" sz="1550" spc="114">
                <a:latin typeface="Symbol"/>
                <a:cs typeface="Symbol"/>
              </a:rPr>
              <a:t>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11323" y="8756141"/>
            <a:ext cx="41624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21690" algn="l"/>
                <a:tab pos="1403350" algn="l"/>
              </a:tabLst>
            </a:pPr>
            <a:r>
              <a:rPr dirty="0" sz="1600" spc="-5">
                <a:latin typeface="Times New Roman"/>
                <a:cs typeface="Times New Roman"/>
              </a:rPr>
              <a:t>|H(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sz="1600" spc="-5">
                <a:latin typeface="Times New Roman"/>
                <a:cs typeface="Times New Roman"/>
              </a:rPr>
              <a:t>)|	</a:t>
            </a:r>
            <a:r>
              <a:rPr dirty="0" sz="1600" spc="-5">
                <a:latin typeface="Symbol"/>
                <a:cs typeface="Symbol"/>
              </a:rPr>
              <a:t>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(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sz="1600" spc="-5">
                <a:latin typeface="Times New Roman"/>
                <a:cs typeface="Times New Roman"/>
              </a:rPr>
              <a:t>)	with magnitude and phase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values.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4416" y="9119107"/>
            <a:ext cx="3775710" cy="518795"/>
          </a:xfrm>
          <a:prstGeom prst="rect">
            <a:avLst/>
          </a:prstGeom>
        </p:spPr>
        <p:txBody>
          <a:bodyPr wrap="square" lIns="0" tIns="5715" rIns="0" bIns="0" rtlCol="0" vert="horz">
            <a:spAutoFit/>
          </a:bodyPr>
          <a:lstStyle/>
          <a:p>
            <a:pPr marL="113030" marR="5080" indent="-100965">
              <a:lnSpc>
                <a:spcPct val="102499"/>
              </a:lnSpc>
              <a:spcBef>
                <a:spcPts val="45"/>
              </a:spcBef>
              <a:tabLst>
                <a:tab pos="3536950" algn="l"/>
              </a:tabLst>
            </a:pPr>
            <a:r>
              <a:rPr dirty="0" sz="1600" spc="-5">
                <a:latin typeface="Times New Roman"/>
                <a:cs typeface="Times New Roman"/>
              </a:rPr>
              <a:t>So</a:t>
            </a:r>
            <a:r>
              <a:rPr dirty="0" sz="1600" spc="-5">
                <a:latin typeface="Times New Roman"/>
                <a:cs typeface="Times New Roman"/>
              </a:rPr>
              <a:t>,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</a:t>
            </a:r>
            <a:r>
              <a:rPr dirty="0" sz="1600">
                <a:latin typeface="Times New Roman"/>
                <a:cs typeface="Times New Roman"/>
              </a:rPr>
              <a:t>u</a:t>
            </a:r>
            <a:r>
              <a:rPr dirty="0" sz="1600" spc="-5">
                <a:latin typeface="Times New Roman"/>
                <a:cs typeface="Times New Roman"/>
              </a:rPr>
              <a:t>tput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sz="1600" spc="-15">
                <a:latin typeface="Times New Roman"/>
                <a:cs typeface="Times New Roman"/>
              </a:rPr>
              <a:t>y</a:t>
            </a:r>
            <a:r>
              <a:rPr dirty="0" sz="1600" spc="-5">
                <a:latin typeface="Times New Roman"/>
                <a:cs typeface="Times New Roman"/>
              </a:rPr>
              <a:t>(n)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can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be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easi</a:t>
            </a:r>
            <a:r>
              <a:rPr dirty="0" sz="1600" spc="5">
                <a:latin typeface="Times New Roman"/>
                <a:cs typeface="Times New Roman"/>
              </a:rPr>
              <a:t>l</a:t>
            </a:r>
            <a:r>
              <a:rPr dirty="0" sz="1600" spc="-5">
                <a:latin typeface="Times New Roman"/>
                <a:cs typeface="Times New Roman"/>
              </a:rPr>
              <a:t>y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</a:t>
            </a:r>
            <a:r>
              <a:rPr dirty="0" sz="1600">
                <a:latin typeface="Times New Roman"/>
                <a:cs typeface="Times New Roman"/>
              </a:rPr>
              <a:t>b</a:t>
            </a:r>
            <a:r>
              <a:rPr dirty="0" sz="1600" spc="-5">
                <a:latin typeface="Times New Roman"/>
                <a:cs typeface="Times New Roman"/>
              </a:rPr>
              <a:t>ta</a:t>
            </a:r>
            <a:r>
              <a:rPr dirty="0" sz="1600" spc="5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ned</a:t>
            </a: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sz="1600" spc="-5">
                <a:latin typeface="Times New Roman"/>
                <a:cs typeface="Times New Roman"/>
              </a:rPr>
              <a:t>as:  </a:t>
            </a:r>
            <a:r>
              <a:rPr dirty="0" sz="1600" spc="-5">
                <a:latin typeface="Times New Roman"/>
                <a:cs typeface="Times New Roman"/>
              </a:rPr>
              <a:t>y(n) = x(n) |H(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sz="1600" spc="-5">
                <a:latin typeface="Times New Roman"/>
                <a:cs typeface="Times New Roman"/>
              </a:rPr>
              <a:t>)|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</a:t>
            </a:r>
            <a:r>
              <a:rPr dirty="0" u="sng" sz="1600" spc="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</a:t>
            </a:r>
            <a:r>
              <a:rPr dirty="0" sz="1600" spc="-5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113020" y="7519034"/>
            <a:ext cx="463550" cy="76200"/>
          </a:xfrm>
          <a:custGeom>
            <a:avLst/>
            <a:gdLst/>
            <a:ahLst/>
            <a:cxnLst/>
            <a:rect l="l" t="t" r="r" b="b"/>
            <a:pathLst>
              <a:path w="463550" h="76200">
                <a:moveTo>
                  <a:pt x="387350" y="0"/>
                </a:moveTo>
                <a:lnTo>
                  <a:pt x="387350" y="76200"/>
                </a:lnTo>
                <a:lnTo>
                  <a:pt x="450850" y="44450"/>
                </a:lnTo>
                <a:lnTo>
                  <a:pt x="403605" y="44450"/>
                </a:lnTo>
                <a:lnTo>
                  <a:pt x="406400" y="41656"/>
                </a:lnTo>
                <a:lnTo>
                  <a:pt x="406400" y="34543"/>
                </a:lnTo>
                <a:lnTo>
                  <a:pt x="403605" y="31750"/>
                </a:lnTo>
                <a:lnTo>
                  <a:pt x="450850" y="31750"/>
                </a:lnTo>
                <a:lnTo>
                  <a:pt x="387350" y="0"/>
                </a:lnTo>
                <a:close/>
              </a:path>
              <a:path w="463550" h="76200">
                <a:moveTo>
                  <a:pt x="387350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6"/>
                </a:lnTo>
                <a:lnTo>
                  <a:pt x="2793" y="44450"/>
                </a:lnTo>
                <a:lnTo>
                  <a:pt x="387350" y="44450"/>
                </a:lnTo>
                <a:lnTo>
                  <a:pt x="387350" y="31750"/>
                </a:lnTo>
                <a:close/>
              </a:path>
              <a:path w="463550" h="76200">
                <a:moveTo>
                  <a:pt x="450850" y="31750"/>
                </a:moveTo>
                <a:lnTo>
                  <a:pt x="403605" y="31750"/>
                </a:lnTo>
                <a:lnTo>
                  <a:pt x="406400" y="34543"/>
                </a:lnTo>
                <a:lnTo>
                  <a:pt x="406400" y="41656"/>
                </a:lnTo>
                <a:lnTo>
                  <a:pt x="403605" y="44450"/>
                </a:lnTo>
                <a:lnTo>
                  <a:pt x="450850" y="44450"/>
                </a:lnTo>
                <a:lnTo>
                  <a:pt x="463550" y="38100"/>
                </a:lnTo>
                <a:lnTo>
                  <a:pt x="4508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484620" y="7519034"/>
            <a:ext cx="463550" cy="76200"/>
          </a:xfrm>
          <a:custGeom>
            <a:avLst/>
            <a:gdLst/>
            <a:ahLst/>
            <a:cxnLst/>
            <a:rect l="l" t="t" r="r" b="b"/>
            <a:pathLst>
              <a:path w="463550" h="76200">
                <a:moveTo>
                  <a:pt x="387350" y="0"/>
                </a:moveTo>
                <a:lnTo>
                  <a:pt x="387350" y="76200"/>
                </a:lnTo>
                <a:lnTo>
                  <a:pt x="450850" y="44450"/>
                </a:lnTo>
                <a:lnTo>
                  <a:pt x="403605" y="44450"/>
                </a:lnTo>
                <a:lnTo>
                  <a:pt x="406400" y="41656"/>
                </a:lnTo>
                <a:lnTo>
                  <a:pt x="406400" y="34543"/>
                </a:lnTo>
                <a:lnTo>
                  <a:pt x="403605" y="31750"/>
                </a:lnTo>
                <a:lnTo>
                  <a:pt x="450850" y="31750"/>
                </a:lnTo>
                <a:lnTo>
                  <a:pt x="387350" y="0"/>
                </a:lnTo>
                <a:close/>
              </a:path>
              <a:path w="463550" h="76200">
                <a:moveTo>
                  <a:pt x="387350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6"/>
                </a:lnTo>
                <a:lnTo>
                  <a:pt x="2793" y="44450"/>
                </a:lnTo>
                <a:lnTo>
                  <a:pt x="387350" y="44450"/>
                </a:lnTo>
                <a:lnTo>
                  <a:pt x="387350" y="31750"/>
                </a:lnTo>
                <a:close/>
              </a:path>
              <a:path w="463550" h="76200">
                <a:moveTo>
                  <a:pt x="450850" y="31750"/>
                </a:moveTo>
                <a:lnTo>
                  <a:pt x="403605" y="31750"/>
                </a:lnTo>
                <a:lnTo>
                  <a:pt x="406400" y="34543"/>
                </a:lnTo>
                <a:lnTo>
                  <a:pt x="406400" y="41656"/>
                </a:lnTo>
                <a:lnTo>
                  <a:pt x="403605" y="44450"/>
                </a:lnTo>
                <a:lnTo>
                  <a:pt x="450850" y="44450"/>
                </a:lnTo>
                <a:lnTo>
                  <a:pt x="463550" y="38100"/>
                </a:lnTo>
                <a:lnTo>
                  <a:pt x="4508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5576570" y="7214234"/>
            <a:ext cx="914400" cy="6858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h(n)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290570" y="8808719"/>
            <a:ext cx="571500" cy="228600"/>
          </a:xfrm>
          <a:custGeom>
            <a:avLst/>
            <a:gdLst/>
            <a:ahLst/>
            <a:cxnLst/>
            <a:rect l="l" t="t" r="r" b="b"/>
            <a:pathLst>
              <a:path w="571500" h="228600">
                <a:moveTo>
                  <a:pt x="342900" y="0"/>
                </a:moveTo>
                <a:lnTo>
                  <a:pt x="0" y="228599"/>
                </a:lnTo>
                <a:lnTo>
                  <a:pt x="571500" y="2285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47570" y="9380219"/>
            <a:ext cx="114300" cy="228600"/>
          </a:xfrm>
          <a:custGeom>
            <a:avLst/>
            <a:gdLst/>
            <a:ahLst/>
            <a:cxnLst/>
            <a:rect l="l" t="t" r="r" b="b"/>
            <a:pathLst>
              <a:path w="114300" h="228600">
                <a:moveTo>
                  <a:pt x="0" y="228599"/>
                </a:moveTo>
                <a:lnTo>
                  <a:pt x="1143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534416" y="10050102"/>
            <a:ext cx="187325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z="1200" spc="30">
                <a:latin typeface="Times New Roman"/>
                <a:cs typeface="Times New Roman"/>
              </a:rPr>
              <a:t>11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416" y="938529"/>
            <a:ext cx="59289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 For the DSP </a:t>
            </a:r>
            <a:r>
              <a:rPr dirty="0" sz="1600">
                <a:latin typeface="Times New Roman"/>
                <a:cs typeface="Times New Roman"/>
              </a:rPr>
              <a:t>system </a:t>
            </a:r>
            <a:r>
              <a:rPr dirty="0" sz="1600" spc="-5">
                <a:latin typeface="Times New Roman"/>
                <a:cs typeface="Times New Roman"/>
              </a:rPr>
              <a:t>shown, if x(t)=10cos(300</a:t>
            </a:r>
            <a:r>
              <a:rPr dirty="0" sz="1600" spc="-5">
                <a:latin typeface="Symbol"/>
                <a:cs typeface="Symbol"/>
              </a:rPr>
              <a:t></a:t>
            </a:r>
            <a:r>
              <a:rPr dirty="0" sz="1600" spc="-5">
                <a:latin typeface="Times New Roman"/>
                <a:cs typeface="Times New Roman"/>
              </a:rPr>
              <a:t>t), </a:t>
            </a:r>
            <a:r>
              <a:rPr dirty="0" sz="1600">
                <a:latin typeface="Times New Roman"/>
                <a:cs typeface="Times New Roman"/>
              </a:rPr>
              <a:t>find </a:t>
            </a:r>
            <a:r>
              <a:rPr dirty="0" sz="1600" spc="-5">
                <a:latin typeface="Times New Roman"/>
                <a:cs typeface="Times New Roman"/>
              </a:rPr>
              <a:t>x(n) and</a:t>
            </a:r>
            <a:r>
              <a:rPr dirty="0" sz="1600" spc="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y(n).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416" y="4812919"/>
            <a:ext cx="5657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5">
                <a:latin typeface="Times New Roman"/>
                <a:cs typeface="Times New Roman"/>
              </a:rPr>
              <a:t>W</a:t>
            </a:r>
            <a:r>
              <a:rPr dirty="0" sz="1600" spc="-5">
                <a:latin typeface="Times New Roman"/>
                <a:cs typeface="Times New Roman"/>
              </a:rPr>
              <a:t>here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1481" y="4600898"/>
            <a:ext cx="4963160" cy="59182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2277745">
              <a:lnSpc>
                <a:spcPts val="645"/>
              </a:lnSpc>
              <a:spcBef>
                <a:spcPts val="120"/>
              </a:spcBef>
              <a:tabLst>
                <a:tab pos="3827779" algn="l"/>
              </a:tabLst>
            </a:pPr>
            <a:r>
              <a:rPr dirty="0" sz="950" spc="100">
                <a:latin typeface="Symbol"/>
                <a:cs typeface="Symbol"/>
              </a:rPr>
              <a:t></a:t>
            </a:r>
            <a:r>
              <a:rPr dirty="0" sz="950" spc="100">
                <a:latin typeface="Times New Roman"/>
                <a:cs typeface="Times New Roman"/>
              </a:rPr>
              <a:t>	</a:t>
            </a:r>
            <a:r>
              <a:rPr dirty="0" sz="950" spc="100">
                <a:latin typeface="Symbol"/>
                <a:cs typeface="Symbol"/>
              </a:rPr>
              <a:t></a:t>
            </a:r>
            <a:endParaRPr sz="950">
              <a:latin typeface="Symbol"/>
              <a:cs typeface="Symbol"/>
            </a:endParaRPr>
          </a:p>
          <a:p>
            <a:pPr algn="ctr">
              <a:lnSpc>
                <a:spcPts val="2505"/>
              </a:lnSpc>
            </a:pPr>
            <a:r>
              <a:rPr dirty="0" sz="1650" spc="155" i="1">
                <a:latin typeface="Times New Roman"/>
                <a:cs typeface="Times New Roman"/>
              </a:rPr>
              <a:t>H</a:t>
            </a:r>
            <a:r>
              <a:rPr dirty="0" sz="1650" spc="-150" i="1">
                <a:latin typeface="Times New Roman"/>
                <a:cs typeface="Times New Roman"/>
              </a:rPr>
              <a:t> </a:t>
            </a:r>
            <a:r>
              <a:rPr dirty="0" sz="1650" spc="5">
                <a:latin typeface="Times New Roman"/>
                <a:cs typeface="Times New Roman"/>
              </a:rPr>
              <a:t>(</a:t>
            </a:r>
            <a:r>
              <a:rPr dirty="0" sz="1750" spc="200" i="1">
                <a:latin typeface="Symbol"/>
                <a:cs typeface="Symbol"/>
              </a:rPr>
              <a:t></a:t>
            </a:r>
            <a:r>
              <a:rPr dirty="0" sz="1650" spc="70">
                <a:latin typeface="Times New Roman"/>
                <a:cs typeface="Times New Roman"/>
              </a:rPr>
              <a:t>)</a:t>
            </a:r>
            <a:r>
              <a:rPr dirty="0" sz="1650" spc="70">
                <a:latin typeface="Times New Roman"/>
                <a:cs typeface="Times New Roman"/>
              </a:rPr>
              <a:t> </a:t>
            </a:r>
            <a:r>
              <a:rPr dirty="0" sz="1650" spc="114">
                <a:latin typeface="Symbol"/>
                <a:cs typeface="Symbol"/>
              </a:rPr>
              <a:t></a:t>
            </a:r>
            <a:r>
              <a:rPr dirty="0" sz="1650" spc="65">
                <a:latin typeface="Times New Roman"/>
                <a:cs typeface="Times New Roman"/>
              </a:rPr>
              <a:t> </a:t>
            </a:r>
            <a:r>
              <a:rPr dirty="0" baseline="-8888" sz="3750" spc="675">
                <a:latin typeface="Symbol"/>
                <a:cs typeface="Symbol"/>
              </a:rPr>
              <a:t></a:t>
            </a:r>
            <a:r>
              <a:rPr dirty="0" sz="1650" spc="135" i="1">
                <a:latin typeface="Times New Roman"/>
                <a:cs typeface="Times New Roman"/>
              </a:rPr>
              <a:t>h</a:t>
            </a:r>
            <a:r>
              <a:rPr dirty="0" sz="1650" spc="120">
                <a:latin typeface="Times New Roman"/>
                <a:cs typeface="Times New Roman"/>
              </a:rPr>
              <a:t>(</a:t>
            </a:r>
            <a:r>
              <a:rPr dirty="0" sz="1650" spc="95" i="1">
                <a:latin typeface="Times New Roman"/>
                <a:cs typeface="Times New Roman"/>
              </a:rPr>
              <a:t>k</a:t>
            </a:r>
            <a:r>
              <a:rPr dirty="0" sz="1650" spc="-250" i="1">
                <a:latin typeface="Times New Roman"/>
                <a:cs typeface="Times New Roman"/>
              </a:rPr>
              <a:t> </a:t>
            </a:r>
            <a:r>
              <a:rPr dirty="0" sz="1650" spc="70">
                <a:latin typeface="Times New Roman"/>
                <a:cs typeface="Times New Roman"/>
              </a:rPr>
              <a:t>)</a:t>
            </a:r>
            <a:r>
              <a:rPr dirty="0" sz="1650" spc="45">
                <a:latin typeface="Times New Roman"/>
                <a:cs typeface="Times New Roman"/>
              </a:rPr>
              <a:t> </a:t>
            </a:r>
            <a:r>
              <a:rPr dirty="0" sz="1650" spc="175" i="1">
                <a:latin typeface="Times New Roman"/>
                <a:cs typeface="Times New Roman"/>
              </a:rPr>
              <a:t>e</a:t>
            </a:r>
            <a:r>
              <a:rPr dirty="0" baseline="43859" sz="1425" spc="112">
                <a:latin typeface="Symbol"/>
                <a:cs typeface="Symbol"/>
              </a:rPr>
              <a:t></a:t>
            </a:r>
            <a:r>
              <a:rPr dirty="0" baseline="43859" sz="1425" spc="-15">
                <a:latin typeface="Times New Roman"/>
                <a:cs typeface="Times New Roman"/>
              </a:rPr>
              <a:t> </a:t>
            </a:r>
            <a:r>
              <a:rPr dirty="0" baseline="43859" sz="1425" spc="52" i="1">
                <a:latin typeface="Times New Roman"/>
                <a:cs typeface="Times New Roman"/>
              </a:rPr>
              <a:t>j</a:t>
            </a:r>
            <a:r>
              <a:rPr dirty="0" baseline="41666" sz="1500" spc="89" i="1">
                <a:latin typeface="Symbol"/>
                <a:cs typeface="Symbol"/>
              </a:rPr>
              <a:t></a:t>
            </a:r>
            <a:r>
              <a:rPr dirty="0" baseline="43859" sz="1425" spc="89" i="1">
                <a:latin typeface="Times New Roman"/>
                <a:cs typeface="Times New Roman"/>
              </a:rPr>
              <a:t>k</a:t>
            </a:r>
            <a:r>
              <a:rPr dirty="0" baseline="43859" sz="1425" i="1">
                <a:latin typeface="Times New Roman"/>
                <a:cs typeface="Times New Roman"/>
              </a:rPr>
              <a:t>  </a:t>
            </a:r>
            <a:r>
              <a:rPr dirty="0" baseline="43859" sz="1425" spc="67" i="1">
                <a:latin typeface="Times New Roman"/>
                <a:cs typeface="Times New Roman"/>
              </a:rPr>
              <a:t> </a:t>
            </a:r>
            <a:r>
              <a:rPr dirty="0" sz="1650" spc="155">
                <a:latin typeface="Symbol"/>
                <a:cs typeface="Symbol"/>
              </a:rPr>
              <a:t></a:t>
            </a:r>
            <a:r>
              <a:rPr dirty="0" baseline="-8888" sz="3750" spc="622">
                <a:latin typeface="Symbol"/>
                <a:cs typeface="Symbol"/>
              </a:rPr>
              <a:t></a:t>
            </a:r>
            <a:r>
              <a:rPr dirty="0" sz="1650" spc="90">
                <a:latin typeface="Times New Roman"/>
                <a:cs typeface="Times New Roman"/>
              </a:rPr>
              <a:t>(</a:t>
            </a:r>
            <a:r>
              <a:rPr dirty="0" sz="1650" spc="80">
                <a:latin typeface="Times New Roman"/>
                <a:cs typeface="Times New Roman"/>
              </a:rPr>
              <a:t>0.</a:t>
            </a:r>
            <a:r>
              <a:rPr dirty="0" sz="1650" spc="75">
                <a:latin typeface="Times New Roman"/>
                <a:cs typeface="Times New Roman"/>
              </a:rPr>
              <a:t>5</a:t>
            </a:r>
            <a:r>
              <a:rPr dirty="0" sz="1650" spc="155">
                <a:latin typeface="Times New Roman"/>
                <a:cs typeface="Times New Roman"/>
              </a:rPr>
              <a:t>)</a:t>
            </a:r>
            <a:r>
              <a:rPr dirty="0" baseline="43859" sz="1425" spc="89" i="1">
                <a:latin typeface="Times New Roman"/>
                <a:cs typeface="Times New Roman"/>
              </a:rPr>
              <a:t>k</a:t>
            </a:r>
            <a:r>
              <a:rPr dirty="0" baseline="43859" sz="1425" spc="89" i="1">
                <a:latin typeface="Times New Roman"/>
                <a:cs typeface="Times New Roman"/>
              </a:rPr>
              <a:t> </a:t>
            </a:r>
            <a:r>
              <a:rPr dirty="0" sz="1650" spc="180" i="1">
                <a:latin typeface="Times New Roman"/>
                <a:cs typeface="Times New Roman"/>
              </a:rPr>
              <a:t>e</a:t>
            </a:r>
            <a:r>
              <a:rPr dirty="0" baseline="43859" sz="1425" spc="112">
                <a:latin typeface="Symbol"/>
                <a:cs typeface="Symbol"/>
              </a:rPr>
              <a:t></a:t>
            </a:r>
            <a:r>
              <a:rPr dirty="0" baseline="43859" sz="1425" spc="-15">
                <a:latin typeface="Times New Roman"/>
                <a:cs typeface="Times New Roman"/>
              </a:rPr>
              <a:t> </a:t>
            </a:r>
            <a:r>
              <a:rPr dirty="0" baseline="43859" sz="1425" spc="44" i="1">
                <a:latin typeface="Times New Roman"/>
                <a:cs typeface="Times New Roman"/>
              </a:rPr>
              <a:t>j</a:t>
            </a:r>
            <a:r>
              <a:rPr dirty="0" baseline="41666" sz="1500" spc="97" i="1">
                <a:latin typeface="Symbol"/>
                <a:cs typeface="Symbol"/>
              </a:rPr>
              <a:t></a:t>
            </a:r>
            <a:r>
              <a:rPr dirty="0" baseline="43859" sz="1425" spc="89" i="1">
                <a:latin typeface="Times New Roman"/>
                <a:cs typeface="Times New Roman"/>
              </a:rPr>
              <a:t>k</a:t>
            </a:r>
            <a:r>
              <a:rPr dirty="0" baseline="43859" sz="1425" i="1">
                <a:latin typeface="Times New Roman"/>
                <a:cs typeface="Times New Roman"/>
              </a:rPr>
              <a:t>  </a:t>
            </a:r>
            <a:r>
              <a:rPr dirty="0" baseline="43859" sz="1425" spc="67" i="1">
                <a:latin typeface="Times New Roman"/>
                <a:cs typeface="Times New Roman"/>
              </a:rPr>
              <a:t> </a:t>
            </a:r>
            <a:r>
              <a:rPr dirty="0" sz="1650" spc="114">
                <a:latin typeface="Symbol"/>
                <a:cs typeface="Symbol"/>
              </a:rPr>
              <a:t></a:t>
            </a:r>
            <a:r>
              <a:rPr dirty="0" sz="1650" spc="60">
                <a:latin typeface="Times New Roman"/>
                <a:cs typeface="Times New Roman"/>
              </a:rPr>
              <a:t> </a:t>
            </a:r>
            <a:r>
              <a:rPr dirty="0" baseline="-8888" sz="3750" spc="637">
                <a:latin typeface="Symbol"/>
                <a:cs typeface="Symbol"/>
              </a:rPr>
              <a:t></a:t>
            </a:r>
            <a:r>
              <a:rPr dirty="0" sz="1650" spc="90">
                <a:latin typeface="Times New Roman"/>
                <a:cs typeface="Times New Roman"/>
              </a:rPr>
              <a:t>(</a:t>
            </a:r>
            <a:r>
              <a:rPr dirty="0" sz="1650" spc="80">
                <a:latin typeface="Times New Roman"/>
                <a:cs typeface="Times New Roman"/>
              </a:rPr>
              <a:t>0.</a:t>
            </a:r>
            <a:r>
              <a:rPr dirty="0" sz="1650" spc="80">
                <a:latin typeface="Times New Roman"/>
                <a:cs typeface="Times New Roman"/>
              </a:rPr>
              <a:t>5</a:t>
            </a:r>
            <a:r>
              <a:rPr dirty="0" sz="1650" spc="175" i="1">
                <a:latin typeface="Times New Roman"/>
                <a:cs typeface="Times New Roman"/>
              </a:rPr>
              <a:t>e</a:t>
            </a:r>
            <a:r>
              <a:rPr dirty="0" baseline="43859" sz="1425" spc="112">
                <a:latin typeface="Symbol"/>
                <a:cs typeface="Symbol"/>
              </a:rPr>
              <a:t></a:t>
            </a:r>
            <a:r>
              <a:rPr dirty="0" baseline="43859" sz="1425" spc="-7">
                <a:latin typeface="Times New Roman"/>
                <a:cs typeface="Times New Roman"/>
              </a:rPr>
              <a:t> </a:t>
            </a:r>
            <a:r>
              <a:rPr dirty="0" baseline="43859" sz="1425" spc="44" i="1">
                <a:latin typeface="Times New Roman"/>
                <a:cs typeface="Times New Roman"/>
              </a:rPr>
              <a:t>j</a:t>
            </a:r>
            <a:r>
              <a:rPr dirty="0" baseline="41666" sz="1500" spc="89" i="1">
                <a:latin typeface="Symbol"/>
                <a:cs typeface="Symbol"/>
              </a:rPr>
              <a:t></a:t>
            </a:r>
            <a:r>
              <a:rPr dirty="0" baseline="41666" sz="1500" spc="30">
                <a:latin typeface="Times New Roman"/>
                <a:cs typeface="Times New Roman"/>
              </a:rPr>
              <a:t> </a:t>
            </a:r>
            <a:r>
              <a:rPr dirty="0" sz="1650" spc="155">
                <a:latin typeface="Times New Roman"/>
                <a:cs typeface="Times New Roman"/>
              </a:rPr>
              <a:t>)</a:t>
            </a:r>
            <a:r>
              <a:rPr dirty="0" baseline="43859" sz="1425" spc="89" i="1">
                <a:latin typeface="Times New Roman"/>
                <a:cs typeface="Times New Roman"/>
              </a:rPr>
              <a:t>k</a:t>
            </a:r>
            <a:endParaRPr baseline="43859" sz="1425">
              <a:latin typeface="Times New Roman"/>
              <a:cs typeface="Times New Roman"/>
            </a:endParaRPr>
          </a:p>
          <a:p>
            <a:pPr algn="ctr" marR="74295">
              <a:lnSpc>
                <a:spcPct val="100000"/>
              </a:lnSpc>
              <a:spcBef>
                <a:spcPts val="145"/>
              </a:spcBef>
              <a:tabLst>
                <a:tab pos="1329690" algn="l"/>
                <a:tab pos="2880360" algn="l"/>
              </a:tabLst>
            </a:pPr>
            <a:r>
              <a:rPr dirty="0" sz="950" spc="60" i="1">
                <a:latin typeface="Times New Roman"/>
                <a:cs typeface="Times New Roman"/>
              </a:rPr>
              <a:t>k	k</a:t>
            </a:r>
            <a:r>
              <a:rPr dirty="0" sz="950" spc="-130" i="1">
                <a:latin typeface="Times New Roman"/>
                <a:cs typeface="Times New Roman"/>
              </a:rPr>
              <a:t> </a:t>
            </a:r>
            <a:r>
              <a:rPr dirty="0" sz="950" spc="75">
                <a:latin typeface="Symbol"/>
                <a:cs typeface="Symbol"/>
              </a:rPr>
              <a:t></a:t>
            </a:r>
            <a:r>
              <a:rPr dirty="0" sz="950" spc="75">
                <a:latin typeface="Times New Roman"/>
                <a:cs typeface="Times New Roman"/>
              </a:rPr>
              <a:t>0	</a:t>
            </a:r>
            <a:r>
              <a:rPr dirty="0" sz="950" spc="60" i="1">
                <a:latin typeface="Times New Roman"/>
                <a:cs typeface="Times New Roman"/>
              </a:rPr>
              <a:t>k</a:t>
            </a:r>
            <a:r>
              <a:rPr dirty="0" sz="950" spc="-130" i="1">
                <a:latin typeface="Times New Roman"/>
                <a:cs typeface="Times New Roman"/>
              </a:rPr>
              <a:t> </a:t>
            </a:r>
            <a:r>
              <a:rPr dirty="0" sz="950" spc="75">
                <a:latin typeface="Symbol"/>
                <a:cs typeface="Symbol"/>
              </a:rPr>
              <a:t></a:t>
            </a:r>
            <a:r>
              <a:rPr dirty="0" sz="950" spc="75">
                <a:latin typeface="Times New Roman"/>
                <a:cs typeface="Times New Roman"/>
              </a:rPr>
              <a:t>0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98253" y="5485219"/>
            <a:ext cx="882650" cy="0"/>
          </a:xfrm>
          <a:custGeom>
            <a:avLst/>
            <a:gdLst/>
            <a:ahLst/>
            <a:cxnLst/>
            <a:rect l="l" t="t" r="r" b="b"/>
            <a:pathLst>
              <a:path w="882650" h="0">
                <a:moveTo>
                  <a:pt x="0" y="0"/>
                </a:moveTo>
                <a:lnTo>
                  <a:pt x="882430" y="0"/>
                </a:lnTo>
              </a:path>
            </a:pathLst>
          </a:custGeom>
          <a:ln w="826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174501" y="5192510"/>
            <a:ext cx="12953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15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4416" y="5483511"/>
            <a:ext cx="21297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29513" sz="2400" spc="-7">
                <a:latin typeface="Times New Roman"/>
                <a:cs typeface="Times New Roman"/>
              </a:rPr>
              <a:t>Then: </a:t>
            </a:r>
            <a:r>
              <a:rPr dirty="0" baseline="45138" sz="2400" spc="37" i="1">
                <a:latin typeface="Times New Roman"/>
                <a:cs typeface="Times New Roman"/>
              </a:rPr>
              <a:t>H </a:t>
            </a:r>
            <a:r>
              <a:rPr dirty="0" baseline="45138" sz="2400" spc="44">
                <a:latin typeface="Times New Roman"/>
                <a:cs typeface="Times New Roman"/>
              </a:rPr>
              <a:t>(</a:t>
            </a:r>
            <a:r>
              <a:rPr dirty="0" baseline="45138" sz="2400" spc="44" i="1">
                <a:latin typeface="Times New Roman"/>
                <a:cs typeface="Times New Roman"/>
              </a:rPr>
              <a:t>w</a:t>
            </a:r>
            <a:r>
              <a:rPr dirty="0" baseline="45138" sz="2400" spc="44">
                <a:latin typeface="Times New Roman"/>
                <a:cs typeface="Times New Roman"/>
              </a:rPr>
              <a:t>) </a:t>
            </a:r>
            <a:r>
              <a:rPr dirty="0" baseline="45138" sz="2400" spc="22">
                <a:latin typeface="Symbol"/>
                <a:cs typeface="Symbol"/>
              </a:rPr>
              <a:t></a:t>
            </a:r>
            <a:r>
              <a:rPr dirty="0" baseline="45138" sz="2400" spc="22">
                <a:latin typeface="Times New Roman"/>
                <a:cs typeface="Times New Roman"/>
              </a:rPr>
              <a:t> </a:t>
            </a:r>
            <a:r>
              <a:rPr dirty="0" sz="1600" spc="15">
                <a:latin typeface="Times New Roman"/>
                <a:cs typeface="Times New Roman"/>
              </a:rPr>
              <a:t>1</a:t>
            </a:r>
            <a:r>
              <a:rPr dirty="0" sz="1600" spc="-340">
                <a:latin typeface="Times New Roman"/>
                <a:cs typeface="Times New Roman"/>
              </a:rPr>
              <a:t> </a:t>
            </a:r>
            <a:r>
              <a:rPr dirty="0" sz="1600" spc="15">
                <a:latin typeface="Symbol"/>
                <a:cs typeface="Symbol"/>
              </a:rPr>
              <a:t>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35">
                <a:latin typeface="Times New Roman"/>
                <a:cs typeface="Times New Roman"/>
              </a:rPr>
              <a:t>0.5</a:t>
            </a:r>
            <a:r>
              <a:rPr dirty="0" sz="1600" spc="35" i="1">
                <a:latin typeface="Times New Roman"/>
                <a:cs typeface="Times New Roman"/>
              </a:rPr>
              <a:t>e</a:t>
            </a:r>
            <a:r>
              <a:rPr dirty="0" baseline="43209" sz="1350" spc="52">
                <a:latin typeface="Symbol"/>
                <a:cs typeface="Symbol"/>
              </a:rPr>
              <a:t></a:t>
            </a:r>
            <a:r>
              <a:rPr dirty="0" baseline="43209" sz="1350" spc="52">
                <a:latin typeface="Times New Roman"/>
                <a:cs typeface="Times New Roman"/>
              </a:rPr>
              <a:t> </a:t>
            </a:r>
            <a:r>
              <a:rPr dirty="0" baseline="43209" sz="1350" spc="75" i="1">
                <a:latin typeface="Times New Roman"/>
                <a:cs typeface="Times New Roman"/>
              </a:rPr>
              <a:t>jw</a:t>
            </a:r>
            <a:endParaRPr baseline="43209" sz="13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501097" y="5484970"/>
            <a:ext cx="364490" cy="0"/>
          </a:xfrm>
          <a:custGeom>
            <a:avLst/>
            <a:gdLst/>
            <a:ahLst/>
            <a:cxnLst/>
            <a:rect l="l" t="t" r="r" b="b"/>
            <a:pathLst>
              <a:path w="364489" h="0">
                <a:moveTo>
                  <a:pt x="0" y="0"/>
                </a:moveTo>
                <a:lnTo>
                  <a:pt x="363925" y="0"/>
                </a:lnTo>
              </a:path>
            </a:pathLst>
          </a:custGeom>
          <a:ln w="84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180086" y="5319044"/>
            <a:ext cx="774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i="1">
                <a:latin typeface="Times New Roman"/>
                <a:cs typeface="Times New Roman"/>
              </a:rPr>
              <a:t>k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96722" y="5207490"/>
            <a:ext cx="10858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10">
                <a:latin typeface="Symbol"/>
                <a:cs typeface="Symbol"/>
              </a:rPr>
              <a:t></a:t>
            </a:r>
            <a:endParaRPr sz="90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20077" y="5201676"/>
            <a:ext cx="125095" cy="2609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550" spc="5">
                <a:latin typeface="Times New Roman"/>
                <a:cs typeface="Times New Roman"/>
              </a:rPr>
              <a:t>1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21982" y="5318881"/>
            <a:ext cx="716915" cy="4210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590"/>
              </a:lnSpc>
              <a:spcBef>
                <a:spcPts val="95"/>
              </a:spcBef>
              <a:tabLst>
                <a:tab pos="623570" algn="l"/>
              </a:tabLst>
            </a:pPr>
            <a:r>
              <a:rPr dirty="0" sz="1550" spc="5">
                <a:latin typeface="Symbol"/>
                <a:cs typeface="Symbol"/>
              </a:rPr>
              <a:t></a:t>
            </a:r>
            <a:r>
              <a:rPr dirty="0" sz="1550" spc="5">
                <a:latin typeface="Times New Roman"/>
                <a:cs typeface="Times New Roman"/>
              </a:rPr>
              <a:t>	</a:t>
            </a:r>
            <a:r>
              <a:rPr dirty="0" baseline="-15625" sz="2400" spc="-7">
                <a:latin typeface="Times New Roman"/>
                <a:cs typeface="Times New Roman"/>
              </a:rPr>
              <a:t>)</a:t>
            </a:r>
            <a:endParaRPr baseline="-15625" sz="2400">
              <a:latin typeface="Times New Roman"/>
              <a:cs typeface="Times New Roman"/>
            </a:endParaRPr>
          </a:p>
          <a:p>
            <a:pPr algn="ctr" marR="15875">
              <a:lnSpc>
                <a:spcPts val="1530"/>
              </a:lnSpc>
            </a:pPr>
            <a:r>
              <a:rPr dirty="0" sz="1550" spc="5">
                <a:latin typeface="Times New Roman"/>
                <a:cs typeface="Times New Roman"/>
              </a:rPr>
              <a:t>1</a:t>
            </a:r>
            <a:r>
              <a:rPr dirty="0" sz="1550" spc="-300">
                <a:latin typeface="Times New Roman"/>
                <a:cs typeface="Times New Roman"/>
              </a:rPr>
              <a:t> </a:t>
            </a:r>
            <a:r>
              <a:rPr dirty="0" sz="1550" spc="5">
                <a:latin typeface="Symbol"/>
                <a:cs typeface="Symbol"/>
              </a:rPr>
              <a:t></a:t>
            </a:r>
            <a:r>
              <a:rPr dirty="0" sz="1550" spc="5">
                <a:latin typeface="Times New Roman"/>
                <a:cs typeface="Times New Roman"/>
              </a:rPr>
              <a:t> </a:t>
            </a:r>
            <a:r>
              <a:rPr dirty="0" sz="1550" spc="5" i="1">
                <a:latin typeface="Times New Roman"/>
                <a:cs typeface="Times New Roman"/>
              </a:rPr>
              <a:t>r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49782" y="6027389"/>
            <a:ext cx="1883410" cy="0"/>
          </a:xfrm>
          <a:custGeom>
            <a:avLst/>
            <a:gdLst/>
            <a:ahLst/>
            <a:cxnLst/>
            <a:rect l="l" t="t" r="r" b="b"/>
            <a:pathLst>
              <a:path w="1883410" h="0">
                <a:moveTo>
                  <a:pt x="0" y="0"/>
                </a:moveTo>
                <a:lnTo>
                  <a:pt x="1883385" y="0"/>
                </a:lnTo>
              </a:path>
            </a:pathLst>
          </a:custGeom>
          <a:ln w="780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856102" y="5284088"/>
            <a:ext cx="2322195" cy="721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2595"/>
              </a:lnSpc>
              <a:spcBef>
                <a:spcPts val="114"/>
              </a:spcBef>
            </a:pPr>
            <a:r>
              <a:rPr dirty="0" sz="1600" spc="-5">
                <a:latin typeface="Times New Roman"/>
                <a:cs typeface="Times New Roman"/>
              </a:rPr>
              <a:t>(recall geometric series </a:t>
            </a:r>
            <a:r>
              <a:rPr dirty="0" baseline="2415" sz="3450" spc="52">
                <a:latin typeface="Symbol"/>
                <a:cs typeface="Symbol"/>
              </a:rPr>
              <a:t></a:t>
            </a:r>
            <a:r>
              <a:rPr dirty="0" baseline="2415" sz="3450" spc="-172">
                <a:latin typeface="Times New Roman"/>
                <a:cs typeface="Times New Roman"/>
              </a:rPr>
              <a:t> </a:t>
            </a:r>
            <a:r>
              <a:rPr dirty="0" baseline="16129" sz="2325" spc="7" i="1">
                <a:latin typeface="Times New Roman"/>
                <a:cs typeface="Times New Roman"/>
              </a:rPr>
              <a:t>r</a:t>
            </a:r>
            <a:endParaRPr baseline="16129" sz="2325">
              <a:latin typeface="Times New Roman"/>
              <a:cs typeface="Times New Roman"/>
            </a:endParaRPr>
          </a:p>
          <a:p>
            <a:pPr algn="r" marR="118745">
              <a:lnSpc>
                <a:spcPts val="915"/>
              </a:lnSpc>
            </a:pPr>
            <a:r>
              <a:rPr dirty="0" sz="900" spc="5" i="1">
                <a:latin typeface="Times New Roman"/>
                <a:cs typeface="Times New Roman"/>
              </a:rPr>
              <a:t>k</a:t>
            </a:r>
            <a:r>
              <a:rPr dirty="0" sz="900" spc="-100" i="1">
                <a:latin typeface="Times New Roman"/>
                <a:cs typeface="Times New Roman"/>
              </a:rPr>
              <a:t> </a:t>
            </a:r>
            <a:r>
              <a:rPr dirty="0" sz="900" spc="45">
                <a:latin typeface="Symbol"/>
                <a:cs typeface="Symbol"/>
              </a:rPr>
              <a:t></a:t>
            </a:r>
            <a:r>
              <a:rPr dirty="0" sz="900" spc="5"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  <a:p>
            <a:pPr marL="86360">
              <a:lnSpc>
                <a:spcPct val="100000"/>
              </a:lnSpc>
              <a:spcBef>
                <a:spcPts val="145"/>
              </a:spcBef>
            </a:pPr>
            <a:r>
              <a:rPr dirty="0" sz="1500" spc="20">
                <a:latin typeface="Times New Roman"/>
                <a:cs typeface="Times New Roman"/>
              </a:rPr>
              <a:t>1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4416" y="5907736"/>
            <a:ext cx="1474470" cy="270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-5">
                <a:latin typeface="Times New Roman"/>
                <a:cs typeface="Times New Roman"/>
              </a:rPr>
              <a:t>Simplify: </a:t>
            </a:r>
            <a:r>
              <a:rPr dirty="0" baseline="14814" sz="2250" spc="44" i="1">
                <a:latin typeface="Times New Roman"/>
                <a:cs typeface="Times New Roman"/>
              </a:rPr>
              <a:t>H </a:t>
            </a:r>
            <a:r>
              <a:rPr dirty="0" baseline="14814" sz="2250" spc="7">
                <a:latin typeface="Times New Roman"/>
                <a:cs typeface="Times New Roman"/>
              </a:rPr>
              <a:t>(</a:t>
            </a:r>
            <a:r>
              <a:rPr dirty="0" baseline="13888" sz="2400" spc="7" i="1">
                <a:latin typeface="Symbol"/>
                <a:cs typeface="Symbol"/>
              </a:rPr>
              <a:t></a:t>
            </a:r>
            <a:r>
              <a:rPr dirty="0" baseline="14814" sz="2250" spc="7">
                <a:latin typeface="Times New Roman"/>
                <a:cs typeface="Times New Roman"/>
              </a:rPr>
              <a:t>)</a:t>
            </a:r>
            <a:r>
              <a:rPr dirty="0" baseline="14814" sz="2250" spc="67">
                <a:latin typeface="Times New Roman"/>
                <a:cs typeface="Times New Roman"/>
              </a:rPr>
              <a:t> </a:t>
            </a:r>
            <a:r>
              <a:rPr dirty="0" baseline="14814" sz="2250" spc="30">
                <a:latin typeface="Symbol"/>
                <a:cs typeface="Symbol"/>
              </a:rPr>
              <a:t></a:t>
            </a:r>
            <a:endParaRPr baseline="14814" sz="2250">
              <a:latin typeface="Symbol"/>
              <a:cs typeface="Symbo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379563" y="6760517"/>
            <a:ext cx="26034" cy="15240"/>
          </a:xfrm>
          <a:custGeom>
            <a:avLst/>
            <a:gdLst/>
            <a:ahLst/>
            <a:cxnLst/>
            <a:rect l="l" t="t" r="r" b="b"/>
            <a:pathLst>
              <a:path w="26034" h="15240">
                <a:moveTo>
                  <a:pt x="0" y="15198"/>
                </a:moveTo>
                <a:lnTo>
                  <a:pt x="25694" y="0"/>
                </a:lnTo>
              </a:path>
            </a:pathLst>
          </a:custGeom>
          <a:ln w="82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405258" y="6765036"/>
            <a:ext cx="38100" cy="80645"/>
          </a:xfrm>
          <a:custGeom>
            <a:avLst/>
            <a:gdLst/>
            <a:ahLst/>
            <a:cxnLst/>
            <a:rect l="l" t="t" r="r" b="b"/>
            <a:pathLst>
              <a:path w="38100" h="80645">
                <a:moveTo>
                  <a:pt x="0" y="0"/>
                </a:moveTo>
                <a:lnTo>
                  <a:pt x="37716" y="80102"/>
                </a:lnTo>
              </a:path>
            </a:pathLst>
          </a:custGeom>
          <a:ln w="1695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447116" y="6611806"/>
            <a:ext cx="50165" cy="233679"/>
          </a:xfrm>
          <a:custGeom>
            <a:avLst/>
            <a:gdLst/>
            <a:ahLst/>
            <a:cxnLst/>
            <a:rect l="l" t="t" r="r" b="b"/>
            <a:pathLst>
              <a:path w="50165" h="233679">
                <a:moveTo>
                  <a:pt x="0" y="233332"/>
                </a:moveTo>
                <a:lnTo>
                  <a:pt x="49738" y="0"/>
                </a:lnTo>
              </a:path>
            </a:pathLst>
          </a:custGeom>
          <a:ln w="82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496855" y="6611806"/>
            <a:ext cx="2887345" cy="0"/>
          </a:xfrm>
          <a:custGeom>
            <a:avLst/>
            <a:gdLst/>
            <a:ahLst/>
            <a:cxnLst/>
            <a:rect l="l" t="t" r="r" b="b"/>
            <a:pathLst>
              <a:path w="2887345" h="0">
                <a:moveTo>
                  <a:pt x="0" y="0"/>
                </a:moveTo>
                <a:lnTo>
                  <a:pt x="2887254" y="0"/>
                </a:lnTo>
              </a:path>
            </a:pathLst>
          </a:custGeom>
          <a:ln w="81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58415" y="6575654"/>
            <a:ext cx="3042920" cy="0"/>
          </a:xfrm>
          <a:custGeom>
            <a:avLst/>
            <a:gdLst/>
            <a:ahLst/>
            <a:cxnLst/>
            <a:rect l="l" t="t" r="r" b="b"/>
            <a:pathLst>
              <a:path w="3042920" h="0">
                <a:moveTo>
                  <a:pt x="0" y="0"/>
                </a:moveTo>
                <a:lnTo>
                  <a:pt x="3042700" y="0"/>
                </a:lnTo>
              </a:path>
            </a:pathLst>
          </a:custGeom>
          <a:ln w="81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650146" y="6745317"/>
            <a:ext cx="26670" cy="15240"/>
          </a:xfrm>
          <a:custGeom>
            <a:avLst/>
            <a:gdLst/>
            <a:ahLst/>
            <a:cxnLst/>
            <a:rect l="l" t="t" r="r" b="b"/>
            <a:pathLst>
              <a:path w="26670" h="15240">
                <a:moveTo>
                  <a:pt x="0" y="14788"/>
                </a:moveTo>
                <a:lnTo>
                  <a:pt x="26098" y="0"/>
                </a:lnTo>
              </a:path>
            </a:pathLst>
          </a:custGeom>
          <a:ln w="82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676244" y="6749426"/>
            <a:ext cx="37465" cy="69850"/>
          </a:xfrm>
          <a:custGeom>
            <a:avLst/>
            <a:gdLst/>
            <a:ahLst/>
            <a:cxnLst/>
            <a:rect l="l" t="t" r="r" b="b"/>
            <a:pathLst>
              <a:path w="37464" h="69850">
                <a:moveTo>
                  <a:pt x="0" y="0"/>
                </a:moveTo>
                <a:lnTo>
                  <a:pt x="37379" y="69423"/>
                </a:lnTo>
              </a:path>
            </a:pathLst>
          </a:custGeom>
          <a:ln w="169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717665" y="6611806"/>
            <a:ext cx="50165" cy="207645"/>
          </a:xfrm>
          <a:custGeom>
            <a:avLst/>
            <a:gdLst/>
            <a:ahLst/>
            <a:cxnLst/>
            <a:rect l="l" t="t" r="r" b="b"/>
            <a:pathLst>
              <a:path w="50164" h="207645">
                <a:moveTo>
                  <a:pt x="0" y="207042"/>
                </a:moveTo>
                <a:lnTo>
                  <a:pt x="49839" y="0"/>
                </a:lnTo>
              </a:path>
            </a:pathLst>
          </a:custGeom>
          <a:ln w="828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767505" y="6611806"/>
            <a:ext cx="974090" cy="0"/>
          </a:xfrm>
          <a:custGeom>
            <a:avLst/>
            <a:gdLst/>
            <a:ahLst/>
            <a:cxnLst/>
            <a:rect l="l" t="t" r="r" b="b"/>
            <a:pathLst>
              <a:path w="974089" h="0">
                <a:moveTo>
                  <a:pt x="0" y="0"/>
                </a:moveTo>
                <a:lnTo>
                  <a:pt x="973895" y="0"/>
                </a:lnTo>
              </a:path>
            </a:pathLst>
          </a:custGeom>
          <a:ln w="81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628930" y="6575654"/>
            <a:ext cx="1129665" cy="0"/>
          </a:xfrm>
          <a:custGeom>
            <a:avLst/>
            <a:gdLst/>
            <a:ahLst/>
            <a:cxnLst/>
            <a:rect l="l" t="t" r="r" b="b"/>
            <a:pathLst>
              <a:path w="1129664" h="0">
                <a:moveTo>
                  <a:pt x="0" y="0"/>
                </a:moveTo>
                <a:lnTo>
                  <a:pt x="1129476" y="0"/>
                </a:lnTo>
              </a:path>
            </a:pathLst>
          </a:custGeom>
          <a:ln w="81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029163" y="5984942"/>
            <a:ext cx="3230245" cy="566420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1500" spc="20">
                <a:latin typeface="Times New Roman"/>
                <a:cs typeface="Times New Roman"/>
              </a:rPr>
              <a:t>1</a:t>
            </a:r>
            <a:r>
              <a:rPr dirty="0" sz="1500" spc="-220">
                <a:latin typeface="Times New Roman"/>
                <a:cs typeface="Times New Roman"/>
              </a:rPr>
              <a:t> </a:t>
            </a:r>
            <a:r>
              <a:rPr dirty="0" sz="1500" spc="20">
                <a:latin typeface="Symbol"/>
                <a:cs typeface="Symbol"/>
              </a:rPr>
              <a:t></a:t>
            </a:r>
            <a:r>
              <a:rPr dirty="0" sz="1500" spc="-100">
                <a:latin typeface="Times New Roman"/>
                <a:cs typeface="Times New Roman"/>
              </a:rPr>
              <a:t> </a:t>
            </a:r>
            <a:r>
              <a:rPr dirty="0" sz="1500" spc="15">
                <a:latin typeface="Times New Roman"/>
                <a:cs typeface="Times New Roman"/>
              </a:rPr>
              <a:t>0.5</a:t>
            </a:r>
            <a:r>
              <a:rPr dirty="0" sz="1500" spc="-240">
                <a:latin typeface="Times New Roman"/>
                <a:cs typeface="Times New Roman"/>
              </a:rPr>
              <a:t> </a:t>
            </a:r>
            <a:r>
              <a:rPr dirty="0" sz="1500" spc="25">
                <a:latin typeface="Times New Roman"/>
                <a:cs typeface="Times New Roman"/>
              </a:rPr>
              <a:t>cos</a:t>
            </a:r>
            <a:r>
              <a:rPr dirty="0" sz="1600" spc="25" i="1">
                <a:latin typeface="Symbol"/>
                <a:cs typeface="Symbol"/>
              </a:rPr>
              <a:t></a:t>
            </a:r>
            <a:r>
              <a:rPr dirty="0" sz="1600" spc="-25" i="1">
                <a:latin typeface="Times New Roman"/>
                <a:cs typeface="Times New Roman"/>
              </a:rPr>
              <a:t> </a:t>
            </a:r>
            <a:r>
              <a:rPr dirty="0" sz="1500" spc="20">
                <a:latin typeface="Symbol"/>
                <a:cs typeface="Symbol"/>
              </a:rPr>
              <a:t></a:t>
            </a:r>
            <a:r>
              <a:rPr dirty="0" sz="1500" spc="-80">
                <a:latin typeface="Times New Roman"/>
                <a:cs typeface="Times New Roman"/>
              </a:rPr>
              <a:t> </a:t>
            </a:r>
            <a:r>
              <a:rPr dirty="0" sz="1500" spc="15">
                <a:latin typeface="Times New Roman"/>
                <a:cs typeface="Times New Roman"/>
              </a:rPr>
              <a:t>0.5</a:t>
            </a:r>
            <a:r>
              <a:rPr dirty="0" sz="1500" spc="-95">
                <a:latin typeface="Times New Roman"/>
                <a:cs typeface="Times New Roman"/>
              </a:rPr>
              <a:t> </a:t>
            </a:r>
            <a:r>
              <a:rPr dirty="0" sz="1500" spc="10" i="1">
                <a:latin typeface="Times New Roman"/>
                <a:cs typeface="Times New Roman"/>
              </a:rPr>
              <a:t>j</a:t>
            </a:r>
            <a:r>
              <a:rPr dirty="0" sz="1500" spc="-160" i="1">
                <a:latin typeface="Times New Roman"/>
                <a:cs typeface="Times New Roman"/>
              </a:rPr>
              <a:t> </a:t>
            </a:r>
            <a:r>
              <a:rPr dirty="0" sz="1500" spc="40">
                <a:latin typeface="Times New Roman"/>
                <a:cs typeface="Times New Roman"/>
              </a:rPr>
              <a:t>sin</a:t>
            </a:r>
            <a:r>
              <a:rPr dirty="0" sz="1600" spc="40" i="1">
                <a:latin typeface="Symbol"/>
                <a:cs typeface="Symbol"/>
              </a:rPr>
              <a:t></a:t>
            </a:r>
            <a:endParaRPr sz="1600">
              <a:latin typeface="Symbol"/>
              <a:cs typeface="Symbol"/>
            </a:endParaRPr>
          </a:p>
          <a:p>
            <a:pPr marL="799465">
              <a:lnSpc>
                <a:spcPct val="100000"/>
              </a:lnSpc>
              <a:spcBef>
                <a:spcPts val="210"/>
              </a:spcBef>
              <a:tabLst>
                <a:tab pos="3113405" algn="l"/>
              </a:tabLst>
            </a:pPr>
            <a:r>
              <a:rPr dirty="0" sz="1600" spc="10">
                <a:latin typeface="Times New Roman"/>
                <a:cs typeface="Times New Roman"/>
              </a:rPr>
              <a:t>1</a:t>
            </a:r>
            <a:r>
              <a:rPr dirty="0" sz="1600" spc="10">
                <a:latin typeface="Times New Roman"/>
                <a:cs typeface="Times New Roman"/>
              </a:rPr>
              <a:t>	</a:t>
            </a:r>
            <a:r>
              <a:rPr dirty="0" sz="1600" spc="1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45207" y="6578569"/>
            <a:ext cx="991869" cy="284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15">
                <a:latin typeface="Times New Roman"/>
                <a:cs typeface="Times New Roman"/>
              </a:rPr>
              <a:t>1.25</a:t>
            </a:r>
            <a:r>
              <a:rPr dirty="0" sz="1600" spc="-225">
                <a:latin typeface="Times New Roman"/>
                <a:cs typeface="Times New Roman"/>
              </a:rPr>
              <a:t> </a:t>
            </a:r>
            <a:r>
              <a:rPr dirty="0" sz="1600" spc="15">
                <a:latin typeface="Symbol"/>
                <a:cs typeface="Symbol"/>
              </a:rPr>
              <a:t></a:t>
            </a:r>
            <a:r>
              <a:rPr dirty="0" sz="1600" spc="-160">
                <a:latin typeface="Times New Roman"/>
                <a:cs typeface="Times New Roman"/>
              </a:rPr>
              <a:t> </a:t>
            </a:r>
            <a:r>
              <a:rPr dirty="0" sz="1600" spc="10">
                <a:latin typeface="Times New Roman"/>
                <a:cs typeface="Times New Roman"/>
              </a:rPr>
              <a:t>cos</a:t>
            </a:r>
            <a:r>
              <a:rPr dirty="0" sz="1700" spc="10" i="1">
                <a:latin typeface="Symbol"/>
                <a:cs typeface="Symbol"/>
              </a:rPr>
              <a:t>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448357" y="6409959"/>
            <a:ext cx="139065" cy="2711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15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474625" y="6604860"/>
            <a:ext cx="2904490" cy="284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10">
                <a:latin typeface="Times New Roman"/>
                <a:cs typeface="Times New Roman"/>
              </a:rPr>
              <a:t>1</a:t>
            </a:r>
            <a:r>
              <a:rPr dirty="0" sz="1600" spc="-250">
                <a:latin typeface="Times New Roman"/>
                <a:cs typeface="Times New Roman"/>
              </a:rPr>
              <a:t> </a:t>
            </a:r>
            <a:r>
              <a:rPr dirty="0" sz="1600" spc="15">
                <a:latin typeface="Symbol"/>
                <a:cs typeface="Symbol"/>
              </a:rPr>
              <a:t></a:t>
            </a:r>
            <a:r>
              <a:rPr dirty="0" sz="1600" spc="-125">
                <a:latin typeface="Times New Roman"/>
                <a:cs typeface="Times New Roman"/>
              </a:rPr>
              <a:t> </a:t>
            </a:r>
            <a:r>
              <a:rPr dirty="0" sz="1600" spc="10">
                <a:latin typeface="Times New Roman"/>
                <a:cs typeface="Times New Roman"/>
              </a:rPr>
              <a:t>cos</a:t>
            </a:r>
            <a:r>
              <a:rPr dirty="0" sz="1700" spc="10" i="1">
                <a:latin typeface="Symbol"/>
                <a:cs typeface="Symbol"/>
              </a:rPr>
              <a:t></a:t>
            </a:r>
            <a:r>
              <a:rPr dirty="0" sz="1700" spc="-50" i="1">
                <a:latin typeface="Times New Roman"/>
                <a:cs typeface="Times New Roman"/>
              </a:rPr>
              <a:t> </a:t>
            </a:r>
            <a:r>
              <a:rPr dirty="0" sz="1600" spc="15">
                <a:latin typeface="Symbol"/>
                <a:cs typeface="Symbol"/>
              </a:rPr>
              <a:t></a:t>
            </a:r>
            <a:r>
              <a:rPr dirty="0" sz="1600" spc="-105">
                <a:latin typeface="Times New Roman"/>
                <a:cs typeface="Times New Roman"/>
              </a:rPr>
              <a:t> </a:t>
            </a:r>
            <a:r>
              <a:rPr dirty="0" sz="1600" spc="30">
                <a:latin typeface="Times New Roman"/>
                <a:cs typeface="Times New Roman"/>
              </a:rPr>
              <a:t>0.25cos</a:t>
            </a:r>
            <a:r>
              <a:rPr dirty="0" baseline="43209" sz="1350" spc="44">
                <a:latin typeface="Times New Roman"/>
                <a:cs typeface="Times New Roman"/>
              </a:rPr>
              <a:t>2</a:t>
            </a:r>
            <a:r>
              <a:rPr dirty="0" baseline="43209" sz="1350" spc="127">
                <a:latin typeface="Times New Roman"/>
                <a:cs typeface="Times New Roman"/>
              </a:rPr>
              <a:t> </a:t>
            </a:r>
            <a:r>
              <a:rPr dirty="0" sz="1700" spc="-50" i="1">
                <a:latin typeface="Symbol"/>
                <a:cs typeface="Symbol"/>
              </a:rPr>
              <a:t></a:t>
            </a:r>
            <a:r>
              <a:rPr dirty="0" sz="1700" spc="-50" i="1">
                <a:latin typeface="Times New Roman"/>
                <a:cs typeface="Times New Roman"/>
              </a:rPr>
              <a:t> </a:t>
            </a:r>
            <a:r>
              <a:rPr dirty="0" sz="1600" spc="15">
                <a:latin typeface="Symbol"/>
                <a:cs typeface="Symbol"/>
              </a:rPr>
              <a:t></a:t>
            </a:r>
            <a:r>
              <a:rPr dirty="0" sz="1600" spc="-105">
                <a:latin typeface="Times New Roman"/>
                <a:cs typeface="Times New Roman"/>
              </a:rPr>
              <a:t> </a:t>
            </a:r>
            <a:r>
              <a:rPr dirty="0" sz="1600" spc="40">
                <a:latin typeface="Times New Roman"/>
                <a:cs typeface="Times New Roman"/>
              </a:rPr>
              <a:t>0.25sin</a:t>
            </a:r>
            <a:r>
              <a:rPr dirty="0" baseline="43209" sz="1350" spc="60">
                <a:latin typeface="Times New Roman"/>
                <a:cs typeface="Times New Roman"/>
              </a:rPr>
              <a:t>2</a:t>
            </a:r>
            <a:r>
              <a:rPr dirty="0" baseline="43209" sz="1350" spc="127">
                <a:latin typeface="Times New Roman"/>
                <a:cs typeface="Times New Roman"/>
              </a:rPr>
              <a:t> </a:t>
            </a:r>
            <a:r>
              <a:rPr dirty="0" sz="1700" spc="-50" i="1">
                <a:latin typeface="Symbol"/>
                <a:cs typeface="Symbol"/>
              </a:rPr>
              <a:t>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53254" y="6398645"/>
            <a:ext cx="763905" cy="284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5">
                <a:latin typeface="Times New Roman"/>
                <a:cs typeface="Times New Roman"/>
              </a:rPr>
              <a:t>|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sz="1600" spc="20" i="1">
                <a:latin typeface="Times New Roman"/>
                <a:cs typeface="Times New Roman"/>
              </a:rPr>
              <a:t>H</a:t>
            </a:r>
            <a:r>
              <a:rPr dirty="0" sz="1600" spc="-225" i="1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(</a:t>
            </a:r>
            <a:r>
              <a:rPr dirty="0" sz="1700" spc="-10" i="1">
                <a:latin typeface="Symbol"/>
                <a:cs typeface="Symbol"/>
              </a:rPr>
              <a:t></a:t>
            </a:r>
            <a:r>
              <a:rPr dirty="0" sz="1600" spc="-10">
                <a:latin typeface="Times New Roman"/>
                <a:cs typeface="Times New Roman"/>
              </a:rPr>
              <a:t>)</a:t>
            </a:r>
            <a:r>
              <a:rPr dirty="0" sz="1600" spc="-1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|</a:t>
            </a:r>
            <a:r>
              <a:rPr dirty="0" sz="1600" spc="-5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481613" y="8069313"/>
            <a:ext cx="23495" cy="13335"/>
          </a:xfrm>
          <a:custGeom>
            <a:avLst/>
            <a:gdLst/>
            <a:ahLst/>
            <a:cxnLst/>
            <a:rect l="l" t="t" r="r" b="b"/>
            <a:pathLst>
              <a:path w="23494" h="13334">
                <a:moveTo>
                  <a:pt x="0" y="13117"/>
                </a:moveTo>
                <a:lnTo>
                  <a:pt x="23312" y="0"/>
                </a:lnTo>
              </a:path>
            </a:pathLst>
          </a:custGeom>
          <a:ln w="72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504925" y="8072956"/>
            <a:ext cx="33655" cy="76200"/>
          </a:xfrm>
          <a:custGeom>
            <a:avLst/>
            <a:gdLst/>
            <a:ahLst/>
            <a:cxnLst/>
            <a:rect l="l" t="t" r="r" b="b"/>
            <a:pathLst>
              <a:path w="33655" h="76200">
                <a:moveTo>
                  <a:pt x="0" y="0"/>
                </a:moveTo>
                <a:lnTo>
                  <a:pt x="33292" y="76153"/>
                </a:lnTo>
              </a:path>
            </a:pathLst>
          </a:custGeom>
          <a:ln w="151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541916" y="7928666"/>
            <a:ext cx="44450" cy="220979"/>
          </a:xfrm>
          <a:custGeom>
            <a:avLst/>
            <a:gdLst/>
            <a:ahLst/>
            <a:cxnLst/>
            <a:rect l="l" t="t" r="r" b="b"/>
            <a:pathLst>
              <a:path w="44450" h="220979">
                <a:moveTo>
                  <a:pt x="0" y="220443"/>
                </a:moveTo>
                <a:lnTo>
                  <a:pt x="44400" y="0"/>
                </a:lnTo>
              </a:path>
            </a:pathLst>
          </a:custGeom>
          <a:ln w="73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86317" y="7928666"/>
            <a:ext cx="1172845" cy="0"/>
          </a:xfrm>
          <a:custGeom>
            <a:avLst/>
            <a:gdLst/>
            <a:ahLst/>
            <a:cxnLst/>
            <a:rect l="l" t="t" r="r" b="b"/>
            <a:pathLst>
              <a:path w="1172845" h="0">
                <a:moveTo>
                  <a:pt x="0" y="0"/>
                </a:moveTo>
                <a:lnTo>
                  <a:pt x="117283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462749" y="7899875"/>
            <a:ext cx="1311275" cy="0"/>
          </a:xfrm>
          <a:custGeom>
            <a:avLst/>
            <a:gdLst/>
            <a:ahLst/>
            <a:cxnLst/>
            <a:rect l="l" t="t" r="r" b="b"/>
            <a:pathLst>
              <a:path w="1311275" h="0">
                <a:moveTo>
                  <a:pt x="0" y="0"/>
                </a:moveTo>
                <a:lnTo>
                  <a:pt x="1311277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2060596" y="7637781"/>
            <a:ext cx="11811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25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565109" y="7897621"/>
            <a:ext cx="1199515" cy="255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0">
                <a:latin typeface="Times New Roman"/>
                <a:cs typeface="Times New Roman"/>
              </a:rPr>
              <a:t>1.25</a:t>
            </a:r>
            <a:r>
              <a:rPr dirty="0" sz="1400" spc="50">
                <a:latin typeface="Symbol"/>
                <a:cs typeface="Symbol"/>
              </a:rPr>
              <a:t></a:t>
            </a:r>
            <a:r>
              <a:rPr dirty="0" sz="1400" spc="-1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cos(0.3</a:t>
            </a:r>
            <a:r>
              <a:rPr dirty="0" sz="1500" spc="-10" i="1">
                <a:latin typeface="Symbol"/>
                <a:cs typeface="Symbol"/>
              </a:rPr>
              <a:t></a:t>
            </a:r>
            <a:r>
              <a:rPr dirty="0" sz="1500" spc="-195" i="1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51341" y="7741309"/>
            <a:ext cx="882650" cy="255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0">
                <a:latin typeface="Times New Roman"/>
                <a:cs typeface="Times New Roman"/>
              </a:rPr>
              <a:t>|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35" i="1">
                <a:latin typeface="Times New Roman"/>
                <a:cs typeface="Times New Roman"/>
              </a:rPr>
              <a:t>H</a:t>
            </a:r>
            <a:r>
              <a:rPr dirty="0" sz="1400" spc="-185" i="1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(0.3</a:t>
            </a:r>
            <a:r>
              <a:rPr dirty="0" sz="1500" spc="-20" i="1">
                <a:latin typeface="Symbol"/>
                <a:cs typeface="Symbol"/>
              </a:rPr>
              <a:t></a:t>
            </a:r>
            <a:r>
              <a:rPr dirty="0" sz="1500" spc="-190" i="1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)</a:t>
            </a:r>
            <a:r>
              <a:rPr dirty="0" sz="1400" spc="-15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|</a:t>
            </a:r>
            <a:r>
              <a:rPr dirty="0" sz="1400" spc="5">
                <a:latin typeface="Symbol"/>
                <a:cs typeface="Symbol"/>
              </a:rPr>
              <a:t>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808223" y="7730039"/>
            <a:ext cx="9683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25">
                <a:latin typeface="Symbol"/>
                <a:cs typeface="Symbol"/>
              </a:rPr>
              <a:t>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1.228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baseline="-10416" sz="2400" spc="-7">
                <a:latin typeface="Times New Roman"/>
                <a:cs typeface="Times New Roman"/>
              </a:rPr>
              <a:t>and</a:t>
            </a:r>
            <a:endParaRPr baseline="-10416" sz="2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34416" y="8273326"/>
            <a:ext cx="5406390" cy="921385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27305">
              <a:lnSpc>
                <a:spcPts val="1510"/>
              </a:lnSpc>
              <a:spcBef>
                <a:spcPts val="115"/>
              </a:spcBef>
              <a:tabLst>
                <a:tab pos="2594610" algn="l"/>
              </a:tabLst>
            </a:pPr>
            <a:r>
              <a:rPr dirty="0" sz="1550" spc="-5" i="1">
                <a:latin typeface="Symbol"/>
                <a:cs typeface="Symbol"/>
              </a:rPr>
              <a:t></a:t>
            </a:r>
            <a:r>
              <a:rPr dirty="0" sz="1450" spc="-5">
                <a:latin typeface="Times New Roman"/>
                <a:cs typeface="Times New Roman"/>
              </a:rPr>
              <a:t>(0.3</a:t>
            </a:r>
            <a:r>
              <a:rPr dirty="0" sz="1550" spc="-5" i="1">
                <a:latin typeface="Symbol"/>
                <a:cs typeface="Symbol"/>
              </a:rPr>
              <a:t></a:t>
            </a:r>
            <a:r>
              <a:rPr dirty="0" sz="1550" spc="-5" i="1">
                <a:latin typeface="Times New Roman"/>
                <a:cs typeface="Times New Roman"/>
              </a:rPr>
              <a:t> </a:t>
            </a:r>
            <a:r>
              <a:rPr dirty="0" sz="1450" spc="15">
                <a:latin typeface="Times New Roman"/>
                <a:cs typeface="Times New Roman"/>
              </a:rPr>
              <a:t>) </a:t>
            </a:r>
            <a:r>
              <a:rPr dirty="0" sz="1450" spc="20">
                <a:latin typeface="Symbol"/>
                <a:cs typeface="Symbol"/>
              </a:rPr>
              <a:t>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20">
                <a:latin typeface="Symbol"/>
                <a:cs typeface="Symbol"/>
              </a:rPr>
              <a:t>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30">
                <a:latin typeface="Times New Roman"/>
                <a:cs typeface="Times New Roman"/>
              </a:rPr>
              <a:t>tan</a:t>
            </a:r>
            <a:r>
              <a:rPr dirty="0" baseline="42483" sz="1275" spc="44">
                <a:latin typeface="Symbol"/>
                <a:cs typeface="Symbol"/>
              </a:rPr>
              <a:t></a:t>
            </a:r>
            <a:r>
              <a:rPr dirty="0" baseline="42483" sz="1275" spc="44">
                <a:latin typeface="Times New Roman"/>
                <a:cs typeface="Times New Roman"/>
              </a:rPr>
              <a:t>1 </a:t>
            </a:r>
            <a:r>
              <a:rPr dirty="0" u="sng" baseline="62091" sz="1275" spc="4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dirty="0" u="sng" baseline="62091" sz="1275" spc="37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6398" sz="2175" spc="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0.5sin(0.3</a:t>
            </a:r>
            <a:r>
              <a:rPr dirty="0" u="sng" baseline="34050" sz="2325" spc="7" i="1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</a:t>
            </a:r>
            <a:r>
              <a:rPr dirty="0" u="sng" baseline="34050" sz="2325" spc="-24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6398" sz="2175" spc="2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	</a:t>
            </a:r>
            <a:r>
              <a:rPr dirty="0" sz="1450" spc="20">
                <a:latin typeface="Symbol"/>
                <a:cs typeface="Symbol"/>
              </a:rPr>
              <a:t>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20">
                <a:latin typeface="Symbol"/>
                <a:cs typeface="Symbol"/>
              </a:rPr>
              <a:t>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u="sng" baseline="34050" sz="2325" spc="-52" i="1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</a:t>
            </a:r>
            <a:r>
              <a:rPr dirty="0" baseline="34050" sz="2325" spc="232" i="1">
                <a:latin typeface="Times New Roman"/>
                <a:cs typeface="Times New Roman"/>
              </a:rPr>
              <a:t> </a:t>
            </a:r>
            <a:r>
              <a:rPr dirty="0" sz="1450" spc="40" i="1">
                <a:latin typeface="Times New Roman"/>
                <a:cs typeface="Times New Roman"/>
              </a:rPr>
              <a:t>rad</a:t>
            </a:r>
            <a:endParaRPr sz="1450">
              <a:latin typeface="Times New Roman"/>
              <a:cs typeface="Times New Roman"/>
            </a:endParaRPr>
          </a:p>
          <a:p>
            <a:pPr marL="1351915">
              <a:lnSpc>
                <a:spcPts val="1510"/>
              </a:lnSpc>
              <a:tabLst>
                <a:tab pos="2959100" algn="l"/>
              </a:tabLst>
            </a:pPr>
            <a:r>
              <a:rPr dirty="0" sz="1450" spc="20">
                <a:latin typeface="Times New Roman"/>
                <a:cs typeface="Times New Roman"/>
              </a:rPr>
              <a:t>1</a:t>
            </a:r>
            <a:r>
              <a:rPr dirty="0" sz="1450" spc="-210">
                <a:latin typeface="Times New Roman"/>
                <a:cs typeface="Times New Roman"/>
              </a:rPr>
              <a:t> </a:t>
            </a:r>
            <a:r>
              <a:rPr dirty="0" sz="1450" spc="20">
                <a:latin typeface="Symbol"/>
                <a:cs typeface="Symbol"/>
              </a:rPr>
              <a:t></a:t>
            </a:r>
            <a:r>
              <a:rPr dirty="0" sz="1450" spc="-90">
                <a:latin typeface="Times New Roman"/>
                <a:cs typeface="Times New Roman"/>
              </a:rPr>
              <a:t> </a:t>
            </a:r>
            <a:r>
              <a:rPr dirty="0" sz="1450" spc="5">
                <a:latin typeface="Times New Roman"/>
                <a:cs typeface="Times New Roman"/>
              </a:rPr>
              <a:t>0.5cos(0.3</a:t>
            </a:r>
            <a:r>
              <a:rPr dirty="0" sz="1550" spc="5" i="1">
                <a:latin typeface="Symbol"/>
                <a:cs typeface="Symbol"/>
              </a:rPr>
              <a:t></a:t>
            </a:r>
            <a:r>
              <a:rPr dirty="0" sz="1550" spc="-165" i="1">
                <a:latin typeface="Times New Roman"/>
                <a:cs typeface="Times New Roman"/>
              </a:rPr>
              <a:t> </a:t>
            </a:r>
            <a:r>
              <a:rPr dirty="0" sz="1450" spc="15">
                <a:latin typeface="Times New Roman"/>
                <a:cs typeface="Times New Roman"/>
              </a:rPr>
              <a:t>)	</a:t>
            </a:r>
            <a:r>
              <a:rPr dirty="0" sz="1450" spc="20">
                <a:latin typeface="Times New Roman"/>
                <a:cs typeface="Times New Roman"/>
              </a:rPr>
              <a:t>6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Then y(n) = 10 * 1.228 cos(0.3</a:t>
            </a:r>
            <a:r>
              <a:rPr dirty="0" sz="1600" spc="-5">
                <a:latin typeface="Symbol"/>
                <a:cs typeface="Symbol"/>
              </a:rPr>
              <a:t></a:t>
            </a:r>
            <a:r>
              <a:rPr dirty="0" sz="1600" spc="-5">
                <a:latin typeface="Times New Roman"/>
                <a:cs typeface="Times New Roman"/>
              </a:rPr>
              <a:t>n) -</a:t>
            </a:r>
            <a:r>
              <a:rPr dirty="0" sz="1600" spc="-5">
                <a:latin typeface="Symbol"/>
                <a:cs typeface="Symbol"/>
              </a:rPr>
              <a:t></a:t>
            </a:r>
            <a:r>
              <a:rPr dirty="0" sz="1600" spc="-5">
                <a:latin typeface="Times New Roman"/>
                <a:cs typeface="Times New Roman"/>
              </a:rPr>
              <a:t>/6</a:t>
            </a:r>
            <a:r>
              <a:rPr dirty="0" sz="1600" spc="1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=12.28cos{0.3</a:t>
            </a:r>
            <a:r>
              <a:rPr dirty="0" sz="1600" spc="-5">
                <a:latin typeface="Symbol"/>
                <a:cs typeface="Symbol"/>
              </a:rPr>
              <a:t></a:t>
            </a:r>
            <a:r>
              <a:rPr dirty="0" sz="1600" spc="-5">
                <a:latin typeface="Times New Roman"/>
                <a:cs typeface="Times New Roman"/>
              </a:rPr>
              <a:t>n-(</a:t>
            </a:r>
            <a:r>
              <a:rPr dirty="0" sz="1600" spc="-5">
                <a:latin typeface="Symbol"/>
                <a:cs typeface="Symbol"/>
              </a:rPr>
              <a:t></a:t>
            </a:r>
            <a:r>
              <a:rPr dirty="0" sz="1600" spc="-5">
                <a:latin typeface="Times New Roman"/>
                <a:cs typeface="Times New Roman"/>
              </a:rPr>
              <a:t>/6)}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232535" y="1664969"/>
            <a:ext cx="915035" cy="57086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A/D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69607" y="1970785"/>
            <a:ext cx="463550" cy="76200"/>
          </a:xfrm>
          <a:custGeom>
            <a:avLst/>
            <a:gdLst/>
            <a:ahLst/>
            <a:cxnLst/>
            <a:rect l="l" t="t" r="r" b="b"/>
            <a:pathLst>
              <a:path w="463550" h="76200">
                <a:moveTo>
                  <a:pt x="386710" y="44530"/>
                </a:moveTo>
                <a:lnTo>
                  <a:pt x="386626" y="76200"/>
                </a:lnTo>
                <a:lnTo>
                  <a:pt x="450381" y="44576"/>
                </a:lnTo>
                <a:lnTo>
                  <a:pt x="402920" y="44576"/>
                </a:lnTo>
                <a:lnTo>
                  <a:pt x="386710" y="44530"/>
                </a:lnTo>
                <a:close/>
              </a:path>
              <a:path w="463550" h="76200">
                <a:moveTo>
                  <a:pt x="386744" y="31840"/>
                </a:moveTo>
                <a:lnTo>
                  <a:pt x="386710" y="44530"/>
                </a:lnTo>
                <a:lnTo>
                  <a:pt x="402920" y="44576"/>
                </a:lnTo>
                <a:lnTo>
                  <a:pt x="405765" y="41655"/>
                </a:lnTo>
                <a:lnTo>
                  <a:pt x="405790" y="34671"/>
                </a:lnTo>
                <a:lnTo>
                  <a:pt x="402958" y="31876"/>
                </a:lnTo>
                <a:lnTo>
                  <a:pt x="386744" y="31840"/>
                </a:lnTo>
                <a:close/>
              </a:path>
              <a:path w="463550" h="76200">
                <a:moveTo>
                  <a:pt x="386829" y="0"/>
                </a:moveTo>
                <a:lnTo>
                  <a:pt x="386744" y="31840"/>
                </a:lnTo>
                <a:lnTo>
                  <a:pt x="399440" y="31876"/>
                </a:lnTo>
                <a:lnTo>
                  <a:pt x="402958" y="31876"/>
                </a:lnTo>
                <a:lnTo>
                  <a:pt x="405790" y="34671"/>
                </a:lnTo>
                <a:lnTo>
                  <a:pt x="405765" y="41655"/>
                </a:lnTo>
                <a:lnTo>
                  <a:pt x="402920" y="44576"/>
                </a:lnTo>
                <a:lnTo>
                  <a:pt x="450381" y="44576"/>
                </a:lnTo>
                <a:lnTo>
                  <a:pt x="462927" y="38353"/>
                </a:lnTo>
                <a:lnTo>
                  <a:pt x="386829" y="0"/>
                </a:lnTo>
                <a:close/>
              </a:path>
              <a:path w="463550" h="76200">
                <a:moveTo>
                  <a:pt x="6375" y="30733"/>
                </a:moveTo>
                <a:lnTo>
                  <a:pt x="2870" y="30733"/>
                </a:lnTo>
                <a:lnTo>
                  <a:pt x="25" y="33527"/>
                </a:lnTo>
                <a:lnTo>
                  <a:pt x="0" y="40513"/>
                </a:lnTo>
                <a:lnTo>
                  <a:pt x="2832" y="43433"/>
                </a:lnTo>
                <a:lnTo>
                  <a:pt x="386710" y="44530"/>
                </a:lnTo>
                <a:lnTo>
                  <a:pt x="386744" y="31840"/>
                </a:lnTo>
                <a:lnTo>
                  <a:pt x="6375" y="307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141220" y="1969769"/>
            <a:ext cx="348615" cy="76200"/>
          </a:xfrm>
          <a:custGeom>
            <a:avLst/>
            <a:gdLst/>
            <a:ahLst/>
            <a:cxnLst/>
            <a:rect l="l" t="t" r="r" b="b"/>
            <a:pathLst>
              <a:path w="348614" h="76200">
                <a:moveTo>
                  <a:pt x="272415" y="0"/>
                </a:moveTo>
                <a:lnTo>
                  <a:pt x="272415" y="76200"/>
                </a:lnTo>
                <a:lnTo>
                  <a:pt x="335915" y="44450"/>
                </a:lnTo>
                <a:lnTo>
                  <a:pt x="288671" y="44450"/>
                </a:lnTo>
                <a:lnTo>
                  <a:pt x="291465" y="41656"/>
                </a:lnTo>
                <a:lnTo>
                  <a:pt x="291465" y="34544"/>
                </a:lnTo>
                <a:lnTo>
                  <a:pt x="288671" y="31750"/>
                </a:lnTo>
                <a:lnTo>
                  <a:pt x="335915" y="31750"/>
                </a:lnTo>
                <a:lnTo>
                  <a:pt x="272415" y="0"/>
                </a:lnTo>
                <a:close/>
              </a:path>
              <a:path w="348614" h="76200">
                <a:moveTo>
                  <a:pt x="272415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272415" y="44450"/>
                </a:lnTo>
                <a:lnTo>
                  <a:pt x="272415" y="31750"/>
                </a:lnTo>
                <a:close/>
              </a:path>
              <a:path w="348614" h="76200">
                <a:moveTo>
                  <a:pt x="335915" y="31750"/>
                </a:moveTo>
                <a:lnTo>
                  <a:pt x="288671" y="31750"/>
                </a:lnTo>
                <a:lnTo>
                  <a:pt x="291465" y="34544"/>
                </a:lnTo>
                <a:lnTo>
                  <a:pt x="291465" y="41656"/>
                </a:lnTo>
                <a:lnTo>
                  <a:pt x="288671" y="44450"/>
                </a:lnTo>
                <a:lnTo>
                  <a:pt x="335915" y="44450"/>
                </a:lnTo>
                <a:lnTo>
                  <a:pt x="348615" y="38100"/>
                </a:lnTo>
                <a:lnTo>
                  <a:pt x="33591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2489835" y="1664969"/>
            <a:ext cx="1372235" cy="57086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Times New Roman"/>
              <a:cs typeface="Times New Roman"/>
            </a:endParaRPr>
          </a:p>
          <a:p>
            <a:pPr marL="9652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h(n)=(0.5)</a:t>
            </a:r>
            <a:r>
              <a:rPr dirty="0" baseline="40123" sz="1350" spc="-7">
                <a:latin typeface="Times New Roman"/>
                <a:cs typeface="Times New Roman"/>
              </a:rPr>
              <a:t>n</a:t>
            </a:r>
            <a:r>
              <a:rPr dirty="0" baseline="40123" sz="135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u(n)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855720" y="1969769"/>
            <a:ext cx="349250" cy="76200"/>
          </a:xfrm>
          <a:custGeom>
            <a:avLst/>
            <a:gdLst/>
            <a:ahLst/>
            <a:cxnLst/>
            <a:rect l="l" t="t" r="r" b="b"/>
            <a:pathLst>
              <a:path w="349250" h="76200">
                <a:moveTo>
                  <a:pt x="273050" y="0"/>
                </a:moveTo>
                <a:lnTo>
                  <a:pt x="273050" y="76200"/>
                </a:lnTo>
                <a:lnTo>
                  <a:pt x="336550" y="44450"/>
                </a:lnTo>
                <a:lnTo>
                  <a:pt x="289305" y="44450"/>
                </a:lnTo>
                <a:lnTo>
                  <a:pt x="292100" y="41656"/>
                </a:lnTo>
                <a:lnTo>
                  <a:pt x="292100" y="34544"/>
                </a:lnTo>
                <a:lnTo>
                  <a:pt x="289305" y="31750"/>
                </a:lnTo>
                <a:lnTo>
                  <a:pt x="336550" y="31750"/>
                </a:lnTo>
                <a:lnTo>
                  <a:pt x="273050" y="0"/>
                </a:lnTo>
                <a:close/>
              </a:path>
              <a:path w="349250" h="76200">
                <a:moveTo>
                  <a:pt x="2730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273050" y="44450"/>
                </a:lnTo>
                <a:lnTo>
                  <a:pt x="273050" y="31750"/>
                </a:lnTo>
                <a:close/>
              </a:path>
              <a:path w="349250" h="76200">
                <a:moveTo>
                  <a:pt x="336550" y="31750"/>
                </a:moveTo>
                <a:lnTo>
                  <a:pt x="289305" y="31750"/>
                </a:lnTo>
                <a:lnTo>
                  <a:pt x="292100" y="34544"/>
                </a:lnTo>
                <a:lnTo>
                  <a:pt x="292100" y="41656"/>
                </a:lnTo>
                <a:lnTo>
                  <a:pt x="289305" y="44450"/>
                </a:lnTo>
                <a:lnTo>
                  <a:pt x="336550" y="44450"/>
                </a:lnTo>
                <a:lnTo>
                  <a:pt x="349250" y="38100"/>
                </a:lnTo>
                <a:lnTo>
                  <a:pt x="3365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4204970" y="1664969"/>
            <a:ext cx="914400" cy="57086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Times New Roman"/>
              <a:cs typeface="Times New Roman"/>
            </a:endParaRPr>
          </a:p>
          <a:p>
            <a:pPr marL="24892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D/A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113020" y="1969769"/>
            <a:ext cx="463550" cy="76200"/>
          </a:xfrm>
          <a:custGeom>
            <a:avLst/>
            <a:gdLst/>
            <a:ahLst/>
            <a:cxnLst/>
            <a:rect l="l" t="t" r="r" b="b"/>
            <a:pathLst>
              <a:path w="463550" h="76200">
                <a:moveTo>
                  <a:pt x="387350" y="0"/>
                </a:moveTo>
                <a:lnTo>
                  <a:pt x="387350" y="76200"/>
                </a:lnTo>
                <a:lnTo>
                  <a:pt x="450850" y="44450"/>
                </a:lnTo>
                <a:lnTo>
                  <a:pt x="403605" y="44450"/>
                </a:lnTo>
                <a:lnTo>
                  <a:pt x="406400" y="41656"/>
                </a:lnTo>
                <a:lnTo>
                  <a:pt x="406400" y="34544"/>
                </a:lnTo>
                <a:lnTo>
                  <a:pt x="403605" y="31750"/>
                </a:lnTo>
                <a:lnTo>
                  <a:pt x="450850" y="31750"/>
                </a:lnTo>
                <a:lnTo>
                  <a:pt x="387350" y="0"/>
                </a:lnTo>
                <a:close/>
              </a:path>
              <a:path w="463550" h="76200">
                <a:moveTo>
                  <a:pt x="3873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387350" y="44450"/>
                </a:lnTo>
                <a:lnTo>
                  <a:pt x="387350" y="31750"/>
                </a:lnTo>
                <a:close/>
              </a:path>
              <a:path w="463550" h="76200">
                <a:moveTo>
                  <a:pt x="450850" y="31750"/>
                </a:moveTo>
                <a:lnTo>
                  <a:pt x="403605" y="31750"/>
                </a:lnTo>
                <a:lnTo>
                  <a:pt x="406400" y="34544"/>
                </a:lnTo>
                <a:lnTo>
                  <a:pt x="406400" y="41656"/>
                </a:lnTo>
                <a:lnTo>
                  <a:pt x="403605" y="44450"/>
                </a:lnTo>
                <a:lnTo>
                  <a:pt x="450850" y="44450"/>
                </a:lnTo>
                <a:lnTo>
                  <a:pt x="463550" y="38100"/>
                </a:lnTo>
                <a:lnTo>
                  <a:pt x="4508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537969" y="2235834"/>
            <a:ext cx="76200" cy="349885"/>
          </a:xfrm>
          <a:custGeom>
            <a:avLst/>
            <a:gdLst/>
            <a:ahLst/>
            <a:cxnLst/>
            <a:rect l="l" t="t" r="r" b="b"/>
            <a:pathLst>
              <a:path w="76200" h="349885">
                <a:moveTo>
                  <a:pt x="41656" y="57150"/>
                </a:moveTo>
                <a:lnTo>
                  <a:pt x="34543" y="57150"/>
                </a:lnTo>
                <a:lnTo>
                  <a:pt x="31750" y="59944"/>
                </a:lnTo>
                <a:lnTo>
                  <a:pt x="31750" y="347091"/>
                </a:lnTo>
                <a:lnTo>
                  <a:pt x="34543" y="349884"/>
                </a:lnTo>
                <a:lnTo>
                  <a:pt x="41656" y="349884"/>
                </a:lnTo>
                <a:lnTo>
                  <a:pt x="44450" y="347091"/>
                </a:lnTo>
                <a:lnTo>
                  <a:pt x="44450" y="59944"/>
                </a:lnTo>
                <a:lnTo>
                  <a:pt x="41656" y="57150"/>
                </a:lnTo>
                <a:close/>
              </a:path>
              <a:path w="76200" h="349885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349885">
                <a:moveTo>
                  <a:pt x="66675" y="57150"/>
                </a:moveTo>
                <a:lnTo>
                  <a:pt x="41656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534416" y="2601214"/>
            <a:ext cx="5996940" cy="20021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8994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</a:t>
            </a:r>
            <a:r>
              <a:rPr dirty="0" baseline="-10416" sz="1200" spc="-7">
                <a:latin typeface="Times New Roman"/>
                <a:cs typeface="Times New Roman"/>
              </a:rPr>
              <a:t>s</a:t>
            </a:r>
            <a:r>
              <a:rPr dirty="0" sz="1200" spc="-5">
                <a:latin typeface="Times New Roman"/>
                <a:cs typeface="Times New Roman"/>
              </a:rPr>
              <a:t>=1KHz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0" marR="1551305">
              <a:lnSpc>
                <a:spcPct val="102499"/>
              </a:lnSpc>
              <a:spcBef>
                <a:spcPts val="980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r>
              <a:rPr dirty="0" sz="1600" spc="-5">
                <a:latin typeface="Times New Roman"/>
                <a:cs typeface="Times New Roman"/>
              </a:rPr>
              <a:t> f</a:t>
            </a:r>
            <a:r>
              <a:rPr dirty="0" baseline="-13227" sz="1575" spc="-7">
                <a:latin typeface="Times New Roman"/>
                <a:cs typeface="Times New Roman"/>
              </a:rPr>
              <a:t>s</a:t>
            </a:r>
            <a:r>
              <a:rPr dirty="0" sz="1600" spc="-5">
                <a:latin typeface="Times New Roman"/>
                <a:cs typeface="Times New Roman"/>
              </a:rPr>
              <a:t>=1000 Hz, then T</a:t>
            </a:r>
            <a:r>
              <a:rPr dirty="0" baseline="-13227" sz="1575" spc="-7">
                <a:latin typeface="Times New Roman"/>
                <a:cs typeface="Times New Roman"/>
              </a:rPr>
              <a:t>s</a:t>
            </a:r>
            <a:r>
              <a:rPr dirty="0" sz="1600" spc="-5">
                <a:latin typeface="Times New Roman"/>
                <a:cs typeface="Times New Roman"/>
              </a:rPr>
              <a:t>=1/f</a:t>
            </a:r>
            <a:r>
              <a:rPr dirty="0" baseline="-13227" sz="1575" spc="-7">
                <a:latin typeface="Times New Roman"/>
                <a:cs typeface="Times New Roman"/>
              </a:rPr>
              <a:t>s</a:t>
            </a:r>
            <a:r>
              <a:rPr dirty="0" sz="1600" spc="-5">
                <a:latin typeface="Times New Roman"/>
                <a:cs typeface="Times New Roman"/>
              </a:rPr>
              <a:t>=0.001, t=nT</a:t>
            </a:r>
            <a:r>
              <a:rPr dirty="0" baseline="-13227" sz="1575" spc="-7">
                <a:latin typeface="Times New Roman"/>
                <a:cs typeface="Times New Roman"/>
              </a:rPr>
              <a:t>s</a:t>
            </a:r>
            <a:r>
              <a:rPr dirty="0" sz="1600" spc="-5">
                <a:latin typeface="Times New Roman"/>
                <a:cs typeface="Times New Roman"/>
              </a:rPr>
              <a:t>, then:  x(nT</a:t>
            </a:r>
            <a:r>
              <a:rPr dirty="0" baseline="-13227" sz="1575" spc="-7">
                <a:latin typeface="Times New Roman"/>
                <a:cs typeface="Times New Roman"/>
              </a:rPr>
              <a:t>s</a:t>
            </a:r>
            <a:r>
              <a:rPr dirty="0" sz="1600" spc="-5">
                <a:latin typeface="Times New Roman"/>
                <a:cs typeface="Times New Roman"/>
              </a:rPr>
              <a:t>) = x(n) =10 cos(300</a:t>
            </a:r>
            <a:r>
              <a:rPr dirty="0" sz="1600" spc="-5">
                <a:latin typeface="Symbol"/>
                <a:cs typeface="Symbol"/>
              </a:rPr>
              <a:t></a:t>
            </a:r>
            <a:r>
              <a:rPr dirty="0" sz="1600" spc="-5">
                <a:latin typeface="Times New Roman"/>
                <a:cs typeface="Times New Roman"/>
              </a:rPr>
              <a:t>(0.001n))=10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cos(0.3</a:t>
            </a:r>
            <a:r>
              <a:rPr dirty="0" sz="1600" spc="-5">
                <a:latin typeface="Symbol"/>
                <a:cs typeface="Symbol"/>
              </a:rPr>
              <a:t></a:t>
            </a:r>
            <a:r>
              <a:rPr dirty="0" sz="1600" spc="-5">
                <a:latin typeface="Times New Roman"/>
                <a:cs typeface="Times New Roman"/>
              </a:rPr>
              <a:t>n).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  <a:spcBef>
                <a:spcPts val="35"/>
              </a:spcBef>
            </a:pPr>
            <a:r>
              <a:rPr dirty="0" sz="1600" spc="-5">
                <a:latin typeface="Times New Roman"/>
                <a:cs typeface="Times New Roman"/>
              </a:rPr>
              <a:t>hence, the input is a discrete sampled sinusoid with 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baseline="-13227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=0.3</a:t>
            </a:r>
            <a:r>
              <a:rPr dirty="0" sz="1600" spc="-5">
                <a:latin typeface="Symbol"/>
                <a:cs typeface="Symbol"/>
              </a:rPr>
              <a:t></a:t>
            </a:r>
            <a:r>
              <a:rPr dirty="0" sz="1600" spc="-5">
                <a:latin typeface="Times New Roman"/>
                <a:cs typeface="Times New Roman"/>
              </a:rPr>
              <a:t> rad</a:t>
            </a:r>
            <a:r>
              <a:rPr dirty="0" sz="1600" spc="8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50"/>
              </a:lnSpc>
              <a:spcBef>
                <a:spcPts val="80"/>
              </a:spcBef>
            </a:pPr>
            <a:r>
              <a:rPr dirty="0" sz="1600" spc="-5">
                <a:latin typeface="Times New Roman"/>
                <a:cs typeface="Times New Roman"/>
              </a:rPr>
              <a:t>To find y(n), we </a:t>
            </a:r>
            <a:r>
              <a:rPr dirty="0" sz="1600">
                <a:latin typeface="Times New Roman"/>
                <a:cs typeface="Times New Roman"/>
              </a:rPr>
              <a:t>use </a:t>
            </a:r>
            <a:r>
              <a:rPr dirty="0" sz="1600" spc="-5">
                <a:latin typeface="Times New Roman"/>
                <a:cs typeface="Times New Roman"/>
              </a:rPr>
              <a:t>the frequency response </a:t>
            </a:r>
            <a:r>
              <a:rPr dirty="0" sz="1600" spc="-10">
                <a:latin typeface="Times New Roman"/>
                <a:cs typeface="Times New Roman"/>
              </a:rPr>
              <a:t>method </a:t>
            </a:r>
            <a:r>
              <a:rPr dirty="0" sz="1600" spc="-5">
                <a:latin typeface="Times New Roman"/>
                <a:cs typeface="Times New Roman"/>
              </a:rPr>
              <a:t>since its </a:t>
            </a:r>
            <a:r>
              <a:rPr dirty="0" sz="1600" spc="-10">
                <a:latin typeface="Times New Roman"/>
                <a:cs typeface="Times New Roman"/>
              </a:rPr>
              <a:t>much </a:t>
            </a:r>
            <a:r>
              <a:rPr dirty="0" sz="1600" spc="-5">
                <a:latin typeface="Times New Roman"/>
                <a:cs typeface="Times New Roman"/>
              </a:rPr>
              <a:t>easier  than the z-transform method.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905"/>
              </a:lnSpc>
            </a:pPr>
            <a:r>
              <a:rPr dirty="0" sz="1600" spc="-5">
                <a:latin typeface="Times New Roman"/>
                <a:cs typeface="Times New Roman"/>
              </a:rPr>
              <a:t>Then: y(n) = </a:t>
            </a:r>
            <a:r>
              <a:rPr dirty="0" sz="1600">
                <a:latin typeface="Times New Roman"/>
                <a:cs typeface="Times New Roman"/>
              </a:rPr>
              <a:t>x(n) </a:t>
            </a:r>
            <a:r>
              <a:rPr dirty="0" sz="1600" spc="-5">
                <a:latin typeface="Times New Roman"/>
                <a:cs typeface="Times New Roman"/>
              </a:rPr>
              <a:t>|H(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sz="1600" spc="-5">
                <a:latin typeface="Times New Roman"/>
                <a:cs typeface="Times New Roman"/>
              </a:rPr>
              <a:t>)|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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</a:t>
            </a:r>
            <a:r>
              <a:rPr dirty="0" sz="1600" spc="-5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02055" y="2145538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(t)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695569" y="1915414"/>
            <a:ext cx="2425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Times New Roman"/>
                <a:cs typeface="Times New Roman"/>
              </a:rPr>
              <a:t>y</a:t>
            </a:r>
            <a:r>
              <a:rPr dirty="0" sz="1200" spc="-5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t)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2604770" y="4376419"/>
            <a:ext cx="114300" cy="228600"/>
          </a:xfrm>
          <a:custGeom>
            <a:avLst/>
            <a:gdLst/>
            <a:ahLst/>
            <a:cxnLst/>
            <a:rect l="l" t="t" r="r" b="b"/>
            <a:pathLst>
              <a:path w="114300" h="228600">
                <a:moveTo>
                  <a:pt x="0" y="228600"/>
                </a:moveTo>
                <a:lnTo>
                  <a:pt x="1143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534416" y="7146201"/>
            <a:ext cx="4045585" cy="5162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181100">
              <a:lnSpc>
                <a:spcPct val="100000"/>
              </a:lnSpc>
              <a:spcBef>
                <a:spcPts val="110"/>
              </a:spcBef>
            </a:pPr>
            <a:r>
              <a:rPr dirty="0" sz="1500" spc="100">
                <a:latin typeface="Times New Roman"/>
                <a:cs typeface="Times New Roman"/>
              </a:rPr>
              <a:t>1</a:t>
            </a:r>
            <a:r>
              <a:rPr dirty="0" sz="1500" spc="100">
                <a:latin typeface="Symbol"/>
                <a:cs typeface="Symbol"/>
              </a:rPr>
              <a:t></a:t>
            </a:r>
            <a:r>
              <a:rPr dirty="0" sz="1500" spc="-140">
                <a:latin typeface="Times New Roman"/>
                <a:cs typeface="Times New Roman"/>
              </a:rPr>
              <a:t> </a:t>
            </a:r>
            <a:r>
              <a:rPr dirty="0" sz="1500" spc="30">
                <a:latin typeface="Times New Roman"/>
                <a:cs typeface="Times New Roman"/>
              </a:rPr>
              <a:t>0.5</a:t>
            </a:r>
            <a:r>
              <a:rPr dirty="0" sz="1500" spc="-229">
                <a:latin typeface="Times New Roman"/>
                <a:cs typeface="Times New Roman"/>
              </a:rPr>
              <a:t> </a:t>
            </a:r>
            <a:r>
              <a:rPr dirty="0" sz="1500" spc="50">
                <a:latin typeface="Times New Roman"/>
                <a:cs typeface="Times New Roman"/>
              </a:rPr>
              <a:t>cos</a:t>
            </a:r>
            <a:r>
              <a:rPr dirty="0" sz="1600" spc="50" i="1">
                <a:latin typeface="Symbol"/>
                <a:cs typeface="Symbol"/>
              </a:rPr>
              <a:t></a:t>
            </a:r>
            <a:endParaRPr sz="16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  <a:tabLst>
                <a:tab pos="648970" algn="l"/>
              </a:tabLst>
            </a:pPr>
            <a:r>
              <a:rPr dirty="0" sz="1600" spc="-5">
                <a:latin typeface="Times New Roman"/>
                <a:cs typeface="Times New Roman"/>
              </a:rPr>
              <a:t>For	x(n)=10 cos(0.3</a:t>
            </a:r>
            <a:r>
              <a:rPr dirty="0" sz="1600" spc="-5">
                <a:latin typeface="Symbol"/>
                <a:cs typeface="Symbol"/>
              </a:rPr>
              <a:t></a:t>
            </a:r>
            <a:r>
              <a:rPr dirty="0" sz="1600" spc="-5">
                <a:latin typeface="Times New Roman"/>
                <a:cs typeface="Times New Roman"/>
              </a:rPr>
              <a:t>n), then 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sz="1600" spc="-5">
                <a:latin typeface="Times New Roman"/>
                <a:cs typeface="Times New Roman"/>
              </a:rPr>
              <a:t>=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baseline="-13227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=0.3</a:t>
            </a:r>
            <a:r>
              <a:rPr dirty="0" sz="1600" spc="-5">
                <a:latin typeface="Symbol"/>
                <a:cs typeface="Symbol"/>
              </a:rPr>
              <a:t>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rad.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50163" y="6994276"/>
            <a:ext cx="2143760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130425" algn="l"/>
              </a:tabLst>
            </a:pPr>
            <a:r>
              <a:rPr dirty="0" sz="1600" spc="50" i="1">
                <a:latin typeface="Symbol"/>
                <a:cs typeface="Symbol"/>
              </a:rPr>
              <a:t></a:t>
            </a:r>
            <a:r>
              <a:rPr dirty="0" sz="1500" spc="50">
                <a:latin typeface="Times New Roman"/>
                <a:cs typeface="Times New Roman"/>
              </a:rPr>
              <a:t>(</a:t>
            </a:r>
            <a:r>
              <a:rPr dirty="0" sz="1600" spc="50" i="1">
                <a:latin typeface="Symbol"/>
                <a:cs typeface="Symbol"/>
              </a:rPr>
              <a:t></a:t>
            </a:r>
            <a:r>
              <a:rPr dirty="0" sz="1500" spc="50">
                <a:latin typeface="Times New Roman"/>
                <a:cs typeface="Times New Roman"/>
              </a:rPr>
              <a:t>) </a:t>
            </a:r>
            <a:r>
              <a:rPr dirty="0" sz="1500" spc="45">
                <a:latin typeface="Symbol"/>
                <a:cs typeface="Symbol"/>
              </a:rPr>
              <a:t></a:t>
            </a:r>
            <a:r>
              <a:rPr dirty="0" sz="1500" spc="45">
                <a:latin typeface="Times New Roman"/>
                <a:cs typeface="Times New Roman"/>
              </a:rPr>
              <a:t> </a:t>
            </a:r>
            <a:r>
              <a:rPr dirty="0" sz="1500" spc="45">
                <a:latin typeface="Symbol"/>
                <a:cs typeface="Symbol"/>
              </a:rPr>
              <a:t></a:t>
            </a:r>
            <a:r>
              <a:rPr dirty="0" sz="1500" spc="45">
                <a:latin typeface="Times New Roman"/>
                <a:cs typeface="Times New Roman"/>
              </a:rPr>
              <a:t> tan</a:t>
            </a:r>
            <a:r>
              <a:rPr dirty="0" baseline="45751" sz="1275" spc="67">
                <a:latin typeface="Symbol"/>
                <a:cs typeface="Symbol"/>
              </a:rPr>
              <a:t></a:t>
            </a:r>
            <a:r>
              <a:rPr dirty="0" baseline="45751" sz="1275" spc="67">
                <a:latin typeface="Times New Roman"/>
                <a:cs typeface="Times New Roman"/>
              </a:rPr>
              <a:t>1 </a:t>
            </a:r>
            <a:r>
              <a:rPr dirty="0" u="sng" baseline="62091" sz="1275" spc="6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dirty="0" u="sng" baseline="62091" sz="1275" spc="12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5185" sz="2250" spc="9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0.5sin</a:t>
            </a:r>
            <a:r>
              <a:rPr dirty="0" u="sng" baseline="32986" sz="2400" spc="97" i="1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</a:t>
            </a:r>
            <a:r>
              <a:rPr dirty="0" u="sng" baseline="32986" sz="2400" spc="9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baseline="32986" sz="24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3404870" y="8993504"/>
            <a:ext cx="114300" cy="228600"/>
          </a:xfrm>
          <a:custGeom>
            <a:avLst/>
            <a:gdLst/>
            <a:ahLst/>
            <a:cxnLst/>
            <a:rect l="l" t="t" r="r" b="b"/>
            <a:pathLst>
              <a:path w="114300" h="228600">
                <a:moveTo>
                  <a:pt x="114300" y="0"/>
                </a:moveTo>
                <a:lnTo>
                  <a:pt x="0" y="2285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30"/>
              <a:t>1</a:t>
            </a:r>
            <a:r>
              <a:rPr dirty="0" spc="30"/>
              <a:t>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416" y="685291"/>
            <a:ext cx="4627245" cy="5359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130"/>
              </a:lnSpc>
              <a:spcBef>
                <a:spcPts val="100"/>
              </a:spcBef>
            </a:pPr>
            <a:r>
              <a:rPr dirty="0" u="sng" sz="18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Discrete</a:t>
            </a:r>
            <a:r>
              <a:rPr dirty="0" u="sng" sz="1800" spc="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Deconvolution: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889"/>
              </a:lnSpc>
              <a:tabLst>
                <a:tab pos="4275455" algn="l"/>
              </a:tabLst>
            </a:pPr>
            <a:r>
              <a:rPr dirty="0" sz="1600" spc="-5">
                <a:latin typeface="Times New Roman"/>
                <a:cs typeface="Times New Roman"/>
              </a:rPr>
              <a:t>To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f</a:t>
            </a:r>
            <a:r>
              <a:rPr dirty="0" sz="1600" spc="-5">
                <a:latin typeface="Times New Roman"/>
                <a:cs typeface="Times New Roman"/>
              </a:rPr>
              <a:t>ind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h</a:t>
            </a:r>
            <a:r>
              <a:rPr dirty="0" sz="1600" spc="-5">
                <a:latin typeface="Times New Roman"/>
                <a:cs typeface="Times New Roman"/>
              </a:rPr>
              <a:t>(n)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if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</a:t>
            </a:r>
            <a:r>
              <a:rPr dirty="0" sz="1600">
                <a:latin typeface="Times New Roman"/>
                <a:cs typeface="Times New Roman"/>
              </a:rPr>
              <a:t>o</a:t>
            </a:r>
            <a:r>
              <a:rPr dirty="0" sz="1600" spc="-20">
                <a:latin typeface="Times New Roman"/>
                <a:cs typeface="Times New Roman"/>
              </a:rPr>
              <a:t>t</a:t>
            </a:r>
            <a:r>
              <a:rPr dirty="0" sz="1600" spc="-5">
                <a:latin typeface="Times New Roman"/>
                <a:cs typeface="Times New Roman"/>
              </a:rPr>
              <a:t>h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x(n)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15">
                <a:latin typeface="Times New Roman"/>
                <a:cs typeface="Times New Roman"/>
              </a:rPr>
              <a:t>y</a:t>
            </a:r>
            <a:r>
              <a:rPr dirty="0" sz="1600" spc="-5">
                <a:latin typeface="Times New Roman"/>
                <a:cs typeface="Times New Roman"/>
              </a:rPr>
              <a:t>(</a:t>
            </a:r>
            <a:r>
              <a:rPr dirty="0" sz="1600" spc="5">
                <a:latin typeface="Times New Roman"/>
                <a:cs typeface="Times New Roman"/>
              </a:rPr>
              <a:t>n</a:t>
            </a:r>
            <a:r>
              <a:rPr dirty="0" sz="1600" spc="-5">
                <a:latin typeface="Times New Roman"/>
                <a:cs typeface="Times New Roman"/>
              </a:rPr>
              <a:t>)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r>
              <a:rPr dirty="0" sz="1600">
                <a:latin typeface="Times New Roman"/>
                <a:cs typeface="Times New Roman"/>
              </a:rPr>
              <a:t>r</a:t>
            </a:r>
            <a:r>
              <a:rPr dirty="0" sz="1600" spc="-5">
                <a:latin typeface="Times New Roman"/>
                <a:cs typeface="Times New Roman"/>
              </a:rPr>
              <a:t>e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gi</a:t>
            </a:r>
            <a:r>
              <a:rPr dirty="0" sz="1600">
                <a:latin typeface="Times New Roman"/>
                <a:cs typeface="Times New Roman"/>
              </a:rPr>
              <a:t>v</a:t>
            </a:r>
            <a:r>
              <a:rPr dirty="0" sz="1600" spc="-5">
                <a:latin typeface="Times New Roman"/>
                <a:cs typeface="Times New Roman"/>
              </a:rPr>
              <a:t>en.</a:t>
            </a: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sz="1600" spc="-5">
                <a:latin typeface="Times New Roman"/>
                <a:cs typeface="Times New Roman"/>
              </a:rPr>
              <a:t>x(n)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79285" y="1185417"/>
            <a:ext cx="3638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5">
                <a:latin typeface="Times New Roman"/>
                <a:cs typeface="Times New Roman"/>
              </a:rPr>
              <a:t>y</a:t>
            </a:r>
            <a:r>
              <a:rPr dirty="0" sz="1600">
                <a:latin typeface="Times New Roman"/>
                <a:cs typeface="Times New Roman"/>
              </a:rPr>
              <a:t>(</a:t>
            </a:r>
            <a:r>
              <a:rPr dirty="0" sz="1600" spc="-5">
                <a:latin typeface="Times New Roman"/>
                <a:cs typeface="Times New Roman"/>
              </a:rPr>
              <a:t>n)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416" y="1420113"/>
            <a:ext cx="6316345" cy="2459355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5"/>
              </a:spcBef>
            </a:pPr>
            <a:r>
              <a:rPr dirty="0" sz="1600" spc="-5">
                <a:latin typeface="Times New Roman"/>
                <a:cs typeface="Times New Roman"/>
              </a:rPr>
              <a:t>Here, we usually </a:t>
            </a:r>
            <a:r>
              <a:rPr dirty="0" sz="1600">
                <a:latin typeface="Times New Roman"/>
                <a:cs typeface="Times New Roman"/>
              </a:rPr>
              <a:t>use </a:t>
            </a:r>
            <a:r>
              <a:rPr dirty="0" sz="1600" spc="-5">
                <a:latin typeface="Times New Roman"/>
                <a:cs typeface="Times New Roman"/>
              </a:rPr>
              <a:t>the </a:t>
            </a:r>
            <a:r>
              <a:rPr dirty="0" sz="1600">
                <a:latin typeface="Times New Roman"/>
                <a:cs typeface="Times New Roman"/>
              </a:rPr>
              <a:t>z-transform </a:t>
            </a:r>
            <a:r>
              <a:rPr dirty="0" sz="1600" spc="-5">
                <a:latin typeface="Times New Roman"/>
                <a:cs typeface="Times New Roman"/>
              </a:rPr>
              <a:t>method since it </a:t>
            </a:r>
            <a:r>
              <a:rPr dirty="0" sz="1600" spc="5">
                <a:latin typeface="Times New Roman"/>
                <a:cs typeface="Times New Roman"/>
              </a:rPr>
              <a:t>is </a:t>
            </a:r>
            <a:r>
              <a:rPr dirty="0" sz="1600" spc="-5">
                <a:latin typeface="Times New Roman"/>
                <a:cs typeface="Times New Roman"/>
              </a:rPr>
              <a:t>valid for both the FIR  and </a:t>
            </a:r>
            <a:r>
              <a:rPr dirty="0" sz="1600" spc="-10">
                <a:latin typeface="Times New Roman"/>
                <a:cs typeface="Times New Roman"/>
              </a:rPr>
              <a:t>IIR </a:t>
            </a:r>
            <a:r>
              <a:rPr dirty="0" sz="1600" spc="-5">
                <a:latin typeface="Times New Roman"/>
                <a:cs typeface="Times New Roman"/>
              </a:rPr>
              <a:t>DSP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systems.</a:t>
            </a:r>
            <a:endParaRPr sz="1600">
              <a:latin typeface="Times New Roman"/>
              <a:cs typeface="Times New Roman"/>
            </a:endParaRPr>
          </a:p>
          <a:p>
            <a:pPr marL="163195">
              <a:lnSpc>
                <a:spcPts val="2200"/>
              </a:lnSpc>
            </a:pPr>
            <a:r>
              <a:rPr dirty="0" sz="1600" spc="-5">
                <a:latin typeface="Times New Roman"/>
                <a:cs typeface="Times New Roman"/>
              </a:rPr>
              <a:t>h(n)= </a:t>
            </a:r>
            <a:r>
              <a:rPr dirty="0" sz="2000" spc="-5">
                <a:latin typeface="Times New Roman"/>
                <a:cs typeface="Times New Roman"/>
              </a:rPr>
              <a:t>Z</a:t>
            </a:r>
            <a:r>
              <a:rPr dirty="0" baseline="38461" sz="1950" spc="-7">
                <a:latin typeface="Times New Roman"/>
                <a:cs typeface="Times New Roman"/>
              </a:rPr>
              <a:t>-</a:t>
            </a:r>
            <a:r>
              <a:rPr dirty="0" baseline="38647" sz="1725" spc="-7">
                <a:latin typeface="Times New Roman"/>
                <a:cs typeface="Times New Roman"/>
              </a:rPr>
              <a:t>1</a:t>
            </a:r>
            <a:r>
              <a:rPr dirty="0" sz="1800" spc="-5">
                <a:latin typeface="Times New Roman"/>
                <a:cs typeface="Times New Roman"/>
              </a:rPr>
              <a:t>[</a:t>
            </a:r>
            <a:r>
              <a:rPr dirty="0" sz="1600" spc="-5">
                <a:latin typeface="Times New Roman"/>
                <a:cs typeface="Times New Roman"/>
              </a:rPr>
              <a:t>H(z)]=</a:t>
            </a:r>
            <a:r>
              <a:rPr dirty="0" sz="1600" spc="11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Z</a:t>
            </a:r>
            <a:r>
              <a:rPr dirty="0" baseline="38461" sz="1950">
                <a:latin typeface="Times New Roman"/>
                <a:cs typeface="Times New Roman"/>
              </a:rPr>
              <a:t>-</a:t>
            </a:r>
            <a:r>
              <a:rPr dirty="0" baseline="38647" sz="1725">
                <a:latin typeface="Times New Roman"/>
                <a:cs typeface="Times New Roman"/>
              </a:rPr>
              <a:t>1</a:t>
            </a:r>
            <a:r>
              <a:rPr dirty="0" sz="1800">
                <a:latin typeface="Times New Roman"/>
                <a:cs typeface="Times New Roman"/>
              </a:rPr>
              <a:t>[Y(z)/X(z)]</a:t>
            </a:r>
            <a:endParaRPr sz="1800">
              <a:latin typeface="Times New Roman"/>
              <a:cs typeface="Times New Roman"/>
            </a:endParaRPr>
          </a:p>
          <a:p>
            <a:pPr marL="12700" marR="1819275">
              <a:lnSpc>
                <a:spcPts val="1880"/>
              </a:lnSpc>
              <a:spcBef>
                <a:spcPts val="245"/>
              </a:spcBef>
            </a:pP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800">
                <a:latin typeface="Times New Roman"/>
                <a:cs typeface="Times New Roman"/>
              </a:rPr>
              <a:t>: </a:t>
            </a:r>
            <a:r>
              <a:rPr dirty="0" sz="1600" spc="-5">
                <a:latin typeface="Times New Roman"/>
                <a:cs typeface="Times New Roman"/>
              </a:rPr>
              <a:t>find h(n) if x(n)={ 1,-1,3} and y(n)={2,3,-1,17,-6} 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r>
              <a:rPr dirty="0" sz="1600" spc="-5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 marR="400050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X(z)=1-z</a:t>
            </a:r>
            <a:r>
              <a:rPr dirty="0" baseline="39682" sz="1575" spc="-7">
                <a:latin typeface="Times New Roman"/>
                <a:cs typeface="Times New Roman"/>
              </a:rPr>
              <a:t>-1</a:t>
            </a:r>
            <a:r>
              <a:rPr dirty="0" sz="1600" spc="-5">
                <a:latin typeface="Times New Roman"/>
                <a:cs typeface="Times New Roman"/>
              </a:rPr>
              <a:t>+3z</a:t>
            </a:r>
            <a:r>
              <a:rPr dirty="0" baseline="39682" sz="1575" spc="-7">
                <a:latin typeface="Times New Roman"/>
                <a:cs typeface="Times New Roman"/>
              </a:rPr>
              <a:t>-2 </a:t>
            </a:r>
            <a:r>
              <a:rPr dirty="0" sz="1600">
                <a:latin typeface="Times New Roman"/>
                <a:cs typeface="Times New Roman"/>
              </a:rPr>
              <a:t>and </a:t>
            </a:r>
            <a:r>
              <a:rPr dirty="0" sz="1600" spc="-5">
                <a:latin typeface="Times New Roman"/>
                <a:cs typeface="Times New Roman"/>
              </a:rPr>
              <a:t>Y(z)= 2+ </a:t>
            </a:r>
            <a:r>
              <a:rPr dirty="0" sz="1600">
                <a:latin typeface="Times New Roman"/>
                <a:cs typeface="Times New Roman"/>
              </a:rPr>
              <a:t>3z</a:t>
            </a:r>
            <a:r>
              <a:rPr dirty="0" baseline="39682" sz="1575">
                <a:latin typeface="Times New Roman"/>
                <a:cs typeface="Times New Roman"/>
              </a:rPr>
              <a:t>-1 </a:t>
            </a:r>
            <a:r>
              <a:rPr dirty="0" sz="1600">
                <a:latin typeface="Times New Roman"/>
                <a:cs typeface="Times New Roman"/>
              </a:rPr>
              <a:t>-z</a:t>
            </a:r>
            <a:r>
              <a:rPr dirty="0" baseline="39682" sz="1575">
                <a:latin typeface="Times New Roman"/>
                <a:cs typeface="Times New Roman"/>
              </a:rPr>
              <a:t>-2 </a:t>
            </a:r>
            <a:r>
              <a:rPr dirty="0" sz="1600" spc="-5">
                <a:latin typeface="Times New Roman"/>
                <a:cs typeface="Times New Roman"/>
              </a:rPr>
              <a:t>+17z</a:t>
            </a:r>
            <a:r>
              <a:rPr dirty="0" baseline="39682" sz="1575" spc="-7">
                <a:latin typeface="Times New Roman"/>
                <a:cs typeface="Times New Roman"/>
              </a:rPr>
              <a:t>-3</a:t>
            </a:r>
            <a:r>
              <a:rPr dirty="0" sz="1600" spc="-5">
                <a:latin typeface="Times New Roman"/>
                <a:cs typeface="Times New Roman"/>
              </a:rPr>
              <a:t>- </a:t>
            </a:r>
            <a:r>
              <a:rPr dirty="0" sz="1600">
                <a:latin typeface="Times New Roman"/>
                <a:cs typeface="Times New Roman"/>
              </a:rPr>
              <a:t>6z</a:t>
            </a:r>
            <a:r>
              <a:rPr dirty="0" baseline="39682" sz="1575">
                <a:latin typeface="Times New Roman"/>
                <a:cs typeface="Times New Roman"/>
              </a:rPr>
              <a:t>-4</a:t>
            </a:r>
            <a:r>
              <a:rPr dirty="0" sz="1600">
                <a:latin typeface="Times New Roman"/>
                <a:cs typeface="Times New Roman"/>
              </a:rPr>
              <a:t>. Then, </a:t>
            </a:r>
            <a:r>
              <a:rPr dirty="0" sz="1600" spc="-5">
                <a:latin typeface="Times New Roman"/>
                <a:cs typeface="Times New Roman"/>
              </a:rPr>
              <a:t>using the long  division: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>
              <a:latin typeface="Times New Roman"/>
              <a:cs typeface="Times New Roman"/>
            </a:endParaRPr>
          </a:p>
          <a:p>
            <a:pPr marL="4177029">
              <a:lnSpc>
                <a:spcPct val="100000"/>
              </a:lnSpc>
            </a:pPr>
            <a:r>
              <a:rPr dirty="0" sz="1600" spc="-5">
                <a:latin typeface="Times New Roman"/>
                <a:cs typeface="Times New Roman"/>
              </a:rPr>
              <a:t>2+5z</a:t>
            </a:r>
            <a:r>
              <a:rPr dirty="0" baseline="39682" sz="1575" spc="-7">
                <a:latin typeface="Times New Roman"/>
                <a:cs typeface="Times New Roman"/>
              </a:rPr>
              <a:t>-1 </a:t>
            </a:r>
            <a:r>
              <a:rPr dirty="0" sz="1600" spc="-5">
                <a:latin typeface="Times New Roman"/>
                <a:cs typeface="Times New Roman"/>
              </a:rPr>
              <a:t>-2</a:t>
            </a:r>
            <a:r>
              <a:rPr dirty="0" sz="1600" spc="-1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z</a:t>
            </a:r>
            <a:r>
              <a:rPr dirty="0" baseline="39682" sz="1575" spc="-7">
                <a:latin typeface="Times New Roman"/>
                <a:cs typeface="Times New Roman"/>
              </a:rPr>
              <a:t>-2</a:t>
            </a:r>
            <a:endParaRPr baseline="39682" sz="1575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26435" y="3843654"/>
            <a:ext cx="9658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1-z</a:t>
            </a:r>
            <a:r>
              <a:rPr dirty="0" baseline="39682" sz="1575" spc="-7">
                <a:latin typeface="Times New Roman"/>
                <a:cs typeface="Times New Roman"/>
              </a:rPr>
              <a:t>-1 </a:t>
            </a:r>
            <a:r>
              <a:rPr dirty="0" sz="1600" spc="-5">
                <a:latin typeface="Times New Roman"/>
                <a:cs typeface="Times New Roman"/>
              </a:rPr>
              <a:t>+ 3</a:t>
            </a:r>
            <a:r>
              <a:rPr dirty="0" sz="1600" spc="-18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z</a:t>
            </a:r>
            <a:r>
              <a:rPr dirty="0" baseline="39682" sz="1575" spc="-7">
                <a:latin typeface="Times New Roman"/>
                <a:cs typeface="Times New Roman"/>
              </a:rPr>
              <a:t>-2</a:t>
            </a:r>
            <a:endParaRPr baseline="39682" sz="1575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02860" y="3843654"/>
            <a:ext cx="2077085" cy="736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3655">
              <a:lnSpc>
                <a:spcPts val="1885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2+ 3 z</a:t>
            </a:r>
            <a:r>
              <a:rPr dirty="0" baseline="39682" sz="1575" spc="-7">
                <a:latin typeface="Times New Roman"/>
                <a:cs typeface="Times New Roman"/>
              </a:rPr>
              <a:t>-1 </a:t>
            </a:r>
            <a:r>
              <a:rPr dirty="0" sz="1600" spc="-5">
                <a:latin typeface="Times New Roman"/>
                <a:cs typeface="Times New Roman"/>
              </a:rPr>
              <a:t>– z</a:t>
            </a:r>
            <a:r>
              <a:rPr dirty="0" baseline="39682" sz="1575" spc="-7">
                <a:latin typeface="Times New Roman"/>
                <a:cs typeface="Times New Roman"/>
              </a:rPr>
              <a:t>-2 </a:t>
            </a:r>
            <a:r>
              <a:rPr dirty="0" sz="1600" spc="-5">
                <a:latin typeface="Times New Roman"/>
                <a:cs typeface="Times New Roman"/>
              </a:rPr>
              <a:t>+17z</a:t>
            </a:r>
            <a:r>
              <a:rPr dirty="0" baseline="39682" sz="1575" spc="-7">
                <a:latin typeface="Times New Roman"/>
                <a:cs typeface="Times New Roman"/>
              </a:rPr>
              <a:t>-3</a:t>
            </a:r>
            <a:r>
              <a:rPr dirty="0" baseline="39682" sz="1575" spc="-187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-6z</a:t>
            </a:r>
            <a:r>
              <a:rPr dirty="0" baseline="39682" sz="1575" spc="-7">
                <a:latin typeface="Times New Roman"/>
                <a:cs typeface="Times New Roman"/>
              </a:rPr>
              <a:t>-4</a:t>
            </a:r>
            <a:endParaRPr baseline="39682" sz="1575">
              <a:latin typeface="Times New Roman"/>
              <a:cs typeface="Times New Roman"/>
            </a:endParaRPr>
          </a:p>
          <a:p>
            <a:pPr marL="12700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2 - 2z</a:t>
            </a:r>
            <a:r>
              <a:rPr dirty="0" baseline="39682" sz="1575" spc="-7">
                <a:latin typeface="Times New Roman"/>
                <a:cs typeface="Times New Roman"/>
              </a:rPr>
              <a:t>-1 </a:t>
            </a:r>
            <a:r>
              <a:rPr dirty="0" sz="1600" spc="-5">
                <a:latin typeface="Times New Roman"/>
                <a:cs typeface="Times New Roman"/>
              </a:rPr>
              <a:t>+6z</a:t>
            </a:r>
            <a:r>
              <a:rPr dirty="0" baseline="39682" sz="1575" spc="-7">
                <a:latin typeface="Times New Roman"/>
                <a:cs typeface="Times New Roman"/>
              </a:rPr>
              <a:t>-2</a:t>
            </a:r>
            <a:endParaRPr baseline="39682" sz="1575">
              <a:latin typeface="Times New Roman"/>
              <a:cs typeface="Times New Roman"/>
            </a:endParaRPr>
          </a:p>
          <a:p>
            <a:pPr marL="260985">
              <a:lnSpc>
                <a:spcPts val="1880"/>
              </a:lnSpc>
            </a:pPr>
            <a:r>
              <a:rPr dirty="0" sz="1600">
                <a:latin typeface="Times New Roman"/>
                <a:cs typeface="Times New Roman"/>
              </a:rPr>
              <a:t>5z</a:t>
            </a:r>
            <a:r>
              <a:rPr dirty="0" baseline="39682" sz="1575">
                <a:latin typeface="Times New Roman"/>
                <a:cs typeface="Times New Roman"/>
              </a:rPr>
              <a:t>-1 </a:t>
            </a:r>
            <a:r>
              <a:rPr dirty="0" sz="1600" spc="-5">
                <a:latin typeface="Times New Roman"/>
                <a:cs typeface="Times New Roman"/>
              </a:rPr>
              <a:t>– 7z</a:t>
            </a:r>
            <a:r>
              <a:rPr dirty="0" baseline="39682" sz="1575" spc="-7">
                <a:latin typeface="Times New Roman"/>
                <a:cs typeface="Times New Roman"/>
              </a:rPr>
              <a:t>-2 </a:t>
            </a:r>
            <a:r>
              <a:rPr dirty="0" sz="1600" spc="-5">
                <a:latin typeface="Times New Roman"/>
                <a:cs typeface="Times New Roman"/>
              </a:rPr>
              <a:t>+17z</a:t>
            </a:r>
            <a:r>
              <a:rPr dirty="0" baseline="39682" sz="1575" spc="-7">
                <a:latin typeface="Times New Roman"/>
                <a:cs typeface="Times New Roman"/>
              </a:rPr>
              <a:t>-3</a:t>
            </a:r>
            <a:r>
              <a:rPr dirty="0" baseline="39682" sz="1575" spc="157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-6z</a:t>
            </a:r>
            <a:r>
              <a:rPr dirty="0" baseline="39682" sz="1575">
                <a:latin typeface="Times New Roman"/>
                <a:cs typeface="Times New Roman"/>
              </a:rPr>
              <a:t>-4</a:t>
            </a:r>
            <a:endParaRPr baseline="39682" sz="1575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51272" y="4544695"/>
            <a:ext cx="1642745" cy="970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5"/>
              </a:lnSpc>
              <a:spcBef>
                <a:spcPts val="95"/>
              </a:spcBef>
            </a:pPr>
            <a:r>
              <a:rPr dirty="0" sz="1600">
                <a:latin typeface="Times New Roman"/>
                <a:cs typeface="Times New Roman"/>
              </a:rPr>
              <a:t>5z</a:t>
            </a:r>
            <a:r>
              <a:rPr dirty="0" baseline="39682" sz="1575">
                <a:latin typeface="Times New Roman"/>
                <a:cs typeface="Times New Roman"/>
              </a:rPr>
              <a:t>-1 </a:t>
            </a:r>
            <a:r>
              <a:rPr dirty="0" sz="1600" spc="-5">
                <a:latin typeface="Times New Roman"/>
                <a:cs typeface="Times New Roman"/>
              </a:rPr>
              <a:t>- 5z</a:t>
            </a:r>
            <a:r>
              <a:rPr dirty="0" baseline="39682" sz="1575" spc="-7">
                <a:latin typeface="Times New Roman"/>
                <a:cs typeface="Times New Roman"/>
              </a:rPr>
              <a:t>-2</a:t>
            </a:r>
            <a:r>
              <a:rPr dirty="0" baseline="39682" sz="1575" spc="-37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+15z</a:t>
            </a:r>
            <a:r>
              <a:rPr dirty="0" baseline="39682" sz="1575" spc="-7">
                <a:latin typeface="Times New Roman"/>
                <a:cs typeface="Times New Roman"/>
              </a:rPr>
              <a:t>-3</a:t>
            </a:r>
            <a:endParaRPr baseline="39682" sz="1575">
              <a:latin typeface="Times New Roman"/>
              <a:cs typeface="Times New Roman"/>
            </a:endParaRPr>
          </a:p>
          <a:p>
            <a:pPr marL="368935">
              <a:lnSpc>
                <a:spcPts val="1845"/>
              </a:lnSpc>
            </a:pPr>
            <a:r>
              <a:rPr dirty="0" sz="1600" spc="-5">
                <a:latin typeface="Times New Roman"/>
                <a:cs typeface="Times New Roman"/>
              </a:rPr>
              <a:t>-2z</a:t>
            </a:r>
            <a:r>
              <a:rPr dirty="0" baseline="39682" sz="1575" spc="-7">
                <a:latin typeface="Times New Roman"/>
                <a:cs typeface="Times New Roman"/>
              </a:rPr>
              <a:t>-2 </a:t>
            </a:r>
            <a:r>
              <a:rPr dirty="0" sz="1600" spc="-5">
                <a:latin typeface="Times New Roman"/>
                <a:cs typeface="Times New Roman"/>
              </a:rPr>
              <a:t>+2z</a:t>
            </a:r>
            <a:r>
              <a:rPr dirty="0" baseline="39682" sz="1575" spc="-7">
                <a:latin typeface="Times New Roman"/>
                <a:cs typeface="Times New Roman"/>
              </a:rPr>
              <a:t>-3</a:t>
            </a:r>
            <a:r>
              <a:rPr dirty="0" baseline="39682" sz="1575" spc="-37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-6z</a:t>
            </a:r>
            <a:r>
              <a:rPr dirty="0" baseline="39682" sz="1575" spc="-7">
                <a:latin typeface="Times New Roman"/>
                <a:cs typeface="Times New Roman"/>
              </a:rPr>
              <a:t>-4</a:t>
            </a:r>
            <a:endParaRPr baseline="39682" sz="1575">
              <a:latin typeface="Times New Roman"/>
              <a:cs typeface="Times New Roman"/>
            </a:endParaRPr>
          </a:p>
          <a:p>
            <a:pPr marL="469900" marR="5080" indent="-100965">
              <a:lnSpc>
                <a:spcPts val="1839"/>
              </a:lnSpc>
              <a:spcBef>
                <a:spcPts val="85"/>
              </a:spcBef>
              <a:tabLst>
                <a:tab pos="926465" algn="l"/>
                <a:tab pos="1332865" algn="l"/>
              </a:tabLst>
            </a:pPr>
            <a:r>
              <a:rPr dirty="0" sz="1600" spc="-5">
                <a:latin typeface="Times New Roman"/>
                <a:cs typeface="Times New Roman"/>
              </a:rPr>
              <a:t>-2z</a:t>
            </a:r>
            <a:r>
              <a:rPr dirty="0" baseline="39682" sz="1575" spc="-7">
                <a:latin typeface="Times New Roman"/>
                <a:cs typeface="Times New Roman"/>
              </a:rPr>
              <a:t>-2 </a:t>
            </a:r>
            <a:r>
              <a:rPr dirty="0" sz="1600" spc="-5">
                <a:latin typeface="Times New Roman"/>
                <a:cs typeface="Times New Roman"/>
              </a:rPr>
              <a:t>+2z</a:t>
            </a:r>
            <a:r>
              <a:rPr dirty="0" baseline="39682" sz="1575" spc="-7">
                <a:latin typeface="Times New Roman"/>
                <a:cs typeface="Times New Roman"/>
              </a:rPr>
              <a:t>-3 </a:t>
            </a:r>
            <a:r>
              <a:rPr dirty="0" sz="1600" spc="-5">
                <a:latin typeface="Times New Roman"/>
                <a:cs typeface="Times New Roman"/>
              </a:rPr>
              <a:t>-6z</a:t>
            </a:r>
            <a:r>
              <a:rPr dirty="0" baseline="39682" sz="1575" spc="-7">
                <a:latin typeface="Times New Roman"/>
                <a:cs typeface="Times New Roman"/>
              </a:rPr>
              <a:t>-4  </a:t>
            </a:r>
            <a:r>
              <a:rPr dirty="0" sz="1600" spc="-5">
                <a:latin typeface="Times New Roman"/>
                <a:cs typeface="Times New Roman"/>
              </a:rPr>
              <a:t>0	0	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11911" y="5480684"/>
            <a:ext cx="378332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h(n)={2,5,-2} and since there is no</a:t>
            </a:r>
            <a:r>
              <a:rPr dirty="0" sz="1600" spc="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remainder,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4416" y="5480684"/>
            <a:ext cx="2399665" cy="502284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0"/>
              </a:spcBef>
            </a:pPr>
            <a:r>
              <a:rPr dirty="0" sz="1600" spc="-5">
                <a:latin typeface="Times New Roman"/>
                <a:cs typeface="Times New Roman"/>
              </a:rPr>
              <a:t>Hence: H(z)= 2+5z</a:t>
            </a:r>
            <a:r>
              <a:rPr dirty="0" baseline="39682" sz="1575" spc="-7">
                <a:latin typeface="Times New Roman"/>
                <a:cs typeface="Times New Roman"/>
              </a:rPr>
              <a:t>-1 </a:t>
            </a:r>
            <a:r>
              <a:rPr dirty="0" sz="1600" spc="-5">
                <a:latin typeface="Times New Roman"/>
                <a:cs typeface="Times New Roman"/>
              </a:rPr>
              <a:t>-2 z</a:t>
            </a:r>
            <a:r>
              <a:rPr dirty="0" baseline="39682" sz="1575" spc="-7">
                <a:latin typeface="Times New Roman"/>
                <a:cs typeface="Times New Roman"/>
              </a:rPr>
              <a:t>-2 </a:t>
            </a:r>
            <a:r>
              <a:rPr dirty="0" sz="1600" spc="-5">
                <a:latin typeface="Times New Roman"/>
                <a:cs typeface="Times New Roman"/>
              </a:rPr>
              <a:t>or  then, the </a:t>
            </a:r>
            <a:r>
              <a:rPr dirty="0" sz="1600">
                <a:latin typeface="Times New Roman"/>
                <a:cs typeface="Times New Roman"/>
              </a:rPr>
              <a:t>system </a:t>
            </a:r>
            <a:r>
              <a:rPr dirty="0" sz="1600" spc="-5">
                <a:latin typeface="Times New Roman"/>
                <a:cs typeface="Times New Roman"/>
              </a:rPr>
              <a:t>is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FIR.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4416" y="6181725"/>
            <a:ext cx="4643120" cy="7353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 Find h(n) if x(n)=u(n) and y(n)=2u(n)-(0.5)</a:t>
            </a:r>
            <a:r>
              <a:rPr dirty="0" baseline="39682" sz="1575" spc="-7">
                <a:latin typeface="Times New Roman"/>
                <a:cs typeface="Times New Roman"/>
              </a:rPr>
              <a:t>n</a:t>
            </a:r>
            <a:r>
              <a:rPr dirty="0" baseline="39682" sz="1575" spc="3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u(n).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50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r>
              <a:rPr dirty="0" sz="1600" spc="-5">
                <a:latin typeface="Times New Roman"/>
                <a:cs typeface="Times New Roman"/>
              </a:rPr>
              <a:t>: X(z)=z/(z-1) and Y(z)= [2z/(z-1)] –</a:t>
            </a:r>
            <a:r>
              <a:rPr dirty="0" sz="1600" spc="8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[z/(z-0.5)]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606326" y="7147425"/>
            <a:ext cx="316865" cy="0"/>
          </a:xfrm>
          <a:custGeom>
            <a:avLst/>
            <a:gdLst/>
            <a:ahLst/>
            <a:cxnLst/>
            <a:rect l="l" t="t" r="r" b="b"/>
            <a:pathLst>
              <a:path w="316864" h="0">
                <a:moveTo>
                  <a:pt x="0" y="0"/>
                </a:moveTo>
                <a:lnTo>
                  <a:pt x="316799" y="0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90105" y="7147425"/>
            <a:ext cx="478790" cy="0"/>
          </a:xfrm>
          <a:custGeom>
            <a:avLst/>
            <a:gdLst/>
            <a:ahLst/>
            <a:cxnLst/>
            <a:rect l="l" t="t" r="r" b="b"/>
            <a:pathLst>
              <a:path w="478789" h="0">
                <a:moveTo>
                  <a:pt x="0" y="0"/>
                </a:moveTo>
                <a:lnTo>
                  <a:pt x="478658" y="0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928974" y="7585302"/>
            <a:ext cx="316865" cy="0"/>
          </a:xfrm>
          <a:custGeom>
            <a:avLst/>
            <a:gdLst/>
            <a:ahLst/>
            <a:cxnLst/>
            <a:rect l="l" t="t" r="r" b="b"/>
            <a:pathLst>
              <a:path w="316864" h="0">
                <a:moveTo>
                  <a:pt x="0" y="0"/>
                </a:moveTo>
                <a:lnTo>
                  <a:pt x="316785" y="0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946600" y="7001563"/>
            <a:ext cx="124460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10">
                <a:latin typeface="Symbol"/>
                <a:cs typeface="Symbol"/>
              </a:rPr>
              <a:t>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32852" y="7350430"/>
            <a:ext cx="2199005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71219" algn="l"/>
                <a:tab pos="1730375" algn="l"/>
              </a:tabLst>
            </a:pPr>
            <a:r>
              <a:rPr dirty="0" sz="1400" spc="5" i="1">
                <a:latin typeface="Times New Roman"/>
                <a:cs typeface="Times New Roman"/>
              </a:rPr>
              <a:t>z</a:t>
            </a:r>
            <a:r>
              <a:rPr dirty="0" sz="1400" spc="-70" i="1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Symbol"/>
                <a:cs typeface="Symbol"/>
              </a:rPr>
              <a:t></a:t>
            </a:r>
            <a:r>
              <a:rPr dirty="0" sz="1400" spc="-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0.5	</a:t>
            </a:r>
            <a:r>
              <a:rPr dirty="0" sz="1400" spc="5" i="1">
                <a:latin typeface="Times New Roman"/>
                <a:cs typeface="Times New Roman"/>
              </a:rPr>
              <a:t>z</a:t>
            </a:r>
            <a:r>
              <a:rPr dirty="0" sz="1400" spc="-70" i="1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Symbol"/>
                <a:cs typeface="Symbol"/>
              </a:rPr>
              <a:t></a:t>
            </a:r>
            <a:r>
              <a:rPr dirty="0" sz="1400" spc="-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0.5	</a:t>
            </a:r>
            <a:r>
              <a:rPr dirty="0" sz="1400" spc="5" i="1">
                <a:latin typeface="Times New Roman"/>
                <a:cs typeface="Times New Roman"/>
              </a:rPr>
              <a:t>z </a:t>
            </a:r>
            <a:r>
              <a:rPr dirty="0" sz="1400" spc="10">
                <a:latin typeface="Symbol"/>
                <a:cs typeface="Symbol"/>
              </a:rPr>
              <a:t></a:t>
            </a:r>
            <a:r>
              <a:rPr dirty="0" sz="1400" spc="-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0.5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42700" y="7328448"/>
            <a:ext cx="95885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5" i="1">
                <a:latin typeface="Times New Roman"/>
                <a:cs typeface="Times New Roman"/>
              </a:rPr>
              <a:t>z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65619" y="6890192"/>
            <a:ext cx="715010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31190" algn="l"/>
              </a:tabLst>
            </a:pPr>
            <a:r>
              <a:rPr dirty="0" sz="1400" spc="90">
                <a:latin typeface="Times New Roman"/>
                <a:cs typeface="Times New Roman"/>
              </a:rPr>
              <a:t>2</a:t>
            </a:r>
            <a:r>
              <a:rPr dirty="0" sz="1400" spc="5" i="1">
                <a:latin typeface="Times New Roman"/>
                <a:cs typeface="Times New Roman"/>
              </a:rPr>
              <a:t>z</a:t>
            </a:r>
            <a:r>
              <a:rPr dirty="0" sz="1400" i="1">
                <a:latin typeface="Times New Roman"/>
                <a:cs typeface="Times New Roman"/>
              </a:rPr>
              <a:t>	</a:t>
            </a:r>
            <a:r>
              <a:rPr dirty="0" sz="1400" spc="5" i="1">
                <a:latin typeface="Times New Roman"/>
                <a:cs typeface="Times New Roman"/>
              </a:rPr>
              <a:t>z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4416" y="7075471"/>
            <a:ext cx="46996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76070" algn="l"/>
                <a:tab pos="4415155" algn="l"/>
                <a:tab pos="4686300" algn="l"/>
              </a:tabLst>
            </a:pPr>
            <a:r>
              <a:rPr dirty="0" baseline="-45138" sz="2400" spc="-7">
                <a:latin typeface="Times New Roman"/>
                <a:cs typeface="Times New Roman"/>
              </a:rPr>
              <a:t>Then  </a:t>
            </a:r>
            <a:r>
              <a:rPr dirty="0" baseline="-35714" sz="2100" spc="22" i="1">
                <a:latin typeface="Times New Roman"/>
                <a:cs typeface="Times New Roman"/>
              </a:rPr>
              <a:t>H </a:t>
            </a:r>
            <a:r>
              <a:rPr dirty="0" baseline="-35714" sz="2100" spc="82">
                <a:latin typeface="Times New Roman"/>
                <a:cs typeface="Times New Roman"/>
              </a:rPr>
              <a:t>(</a:t>
            </a:r>
            <a:r>
              <a:rPr dirty="0" baseline="-35714" sz="2100" spc="82" i="1">
                <a:latin typeface="Times New Roman"/>
                <a:cs typeface="Times New Roman"/>
              </a:rPr>
              <a:t>z</a:t>
            </a:r>
            <a:r>
              <a:rPr dirty="0" baseline="-35714" sz="2100" spc="82">
                <a:latin typeface="Times New Roman"/>
                <a:cs typeface="Times New Roman"/>
              </a:rPr>
              <a:t>) </a:t>
            </a:r>
            <a:r>
              <a:rPr dirty="0" baseline="-35714" sz="2100" spc="15">
                <a:latin typeface="Symbol"/>
                <a:cs typeface="Symbol"/>
              </a:rPr>
              <a:t></a:t>
            </a:r>
            <a:r>
              <a:rPr dirty="0" u="sng" baseline="-11904" sz="2100" spc="-24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-11904" sz="2100" spc="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z</a:t>
            </a:r>
            <a:r>
              <a:rPr dirty="0" u="sng" baseline="-11904" sz="2100" spc="-9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-11904" sz="2100" spc="67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baseline="-11904" sz="2100" spc="6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	</a:t>
            </a:r>
            <a:r>
              <a:rPr dirty="0" u="sng" baseline="-11904" sz="2100" spc="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z </a:t>
            </a:r>
            <a:r>
              <a:rPr dirty="0" u="sng" baseline="-11904" sz="2100" spc="1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baseline="-11904" sz="2100" spc="1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-11904" sz="2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0.5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baseline="-35714" sz="2100" spc="15">
                <a:latin typeface="Symbol"/>
                <a:cs typeface="Symbol"/>
              </a:rPr>
              <a:t></a:t>
            </a:r>
            <a:r>
              <a:rPr dirty="0" baseline="-35714" sz="2100" spc="15">
                <a:latin typeface="Times New Roman"/>
                <a:cs typeface="Times New Roman"/>
              </a:rPr>
              <a:t> 2 </a:t>
            </a:r>
            <a:r>
              <a:rPr dirty="0" baseline="-35714" sz="2100" spc="15">
                <a:latin typeface="Symbol"/>
                <a:cs typeface="Symbol"/>
              </a:rPr>
              <a:t></a:t>
            </a:r>
            <a:r>
              <a:rPr dirty="0" u="sng" sz="1400" spc="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dirty="0" u="sng" sz="140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z </a:t>
            </a:r>
            <a:r>
              <a:rPr dirty="0" u="sng" sz="1400" spc="4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sz="1400" spc="4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 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baseline="-35714" sz="2100" spc="15">
                <a:latin typeface="Symbol"/>
                <a:cs typeface="Symbol"/>
              </a:rPr>
              <a:t></a:t>
            </a:r>
            <a:r>
              <a:rPr dirty="0" baseline="-35714" sz="2100" spc="15">
                <a:latin typeface="Times New Roman"/>
                <a:cs typeface="Times New Roman"/>
              </a:rPr>
              <a:t> </a:t>
            </a:r>
            <a:r>
              <a:rPr dirty="0" u="sng" sz="1400" spc="4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dirty="0" u="sng" sz="1400" spc="4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z </a:t>
            </a:r>
            <a:r>
              <a:rPr dirty="0" u="sng" sz="1400" spc="6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sz="1400" spc="6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dirty="0" u="sng" sz="1400" spc="6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sz="1400" spc="6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z</a:t>
            </a:r>
            <a:r>
              <a:rPr dirty="0" u="sng" sz="1400" spc="-3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5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</a:t>
            </a:r>
            <a:r>
              <a:rPr dirty="0" u="sng" sz="1400" spc="5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baseline="-35714" sz="2100" spc="15">
                <a:latin typeface="Symbol"/>
                <a:cs typeface="Symbol"/>
              </a:rPr>
              <a:t></a:t>
            </a:r>
            <a:r>
              <a:rPr dirty="0" u="sng" sz="1400" spc="1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dirty="0" u="sng" sz="140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z	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4416" y="7578559"/>
            <a:ext cx="1945005" cy="6934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216535">
              <a:lnSpc>
                <a:spcPct val="100000"/>
              </a:lnSpc>
              <a:spcBef>
                <a:spcPts val="95"/>
              </a:spcBef>
            </a:pPr>
            <a:r>
              <a:rPr dirty="0" sz="1400" spc="5" i="1">
                <a:latin typeface="Times New Roman"/>
                <a:cs typeface="Times New Roman"/>
              </a:rPr>
              <a:t>z</a:t>
            </a:r>
            <a:r>
              <a:rPr dirty="0" sz="1400" spc="-160" i="1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Symbol"/>
                <a:cs typeface="Symbol"/>
              </a:rPr>
              <a:t></a:t>
            </a:r>
            <a:r>
              <a:rPr dirty="0" sz="1400" spc="45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spc="-5">
                <a:latin typeface="Times New Roman"/>
                <a:cs typeface="Times New Roman"/>
              </a:rPr>
              <a:t>Hence h(n)=(0.5)</a:t>
            </a:r>
            <a:r>
              <a:rPr dirty="0" baseline="39682" sz="1575" spc="-7">
                <a:latin typeface="Times New Roman"/>
                <a:cs typeface="Times New Roman"/>
              </a:rPr>
              <a:t>n</a:t>
            </a:r>
            <a:r>
              <a:rPr dirty="0" baseline="39682" sz="1575" spc="187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u(n).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462270" y="972819"/>
            <a:ext cx="914400" cy="4572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228600">
              <a:lnSpc>
                <a:spcPct val="100000"/>
              </a:lnSpc>
              <a:spcBef>
                <a:spcPts val="315"/>
              </a:spcBef>
            </a:pPr>
            <a:r>
              <a:rPr dirty="0" sz="1400">
                <a:latin typeface="Times New Roman"/>
                <a:cs typeface="Times New Roman"/>
              </a:rPr>
              <a:t>h(n)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998720" y="1163319"/>
            <a:ext cx="463550" cy="76200"/>
          </a:xfrm>
          <a:custGeom>
            <a:avLst/>
            <a:gdLst/>
            <a:ahLst/>
            <a:cxnLst/>
            <a:rect l="l" t="t" r="r" b="b"/>
            <a:pathLst>
              <a:path w="463550" h="76200">
                <a:moveTo>
                  <a:pt x="387350" y="0"/>
                </a:moveTo>
                <a:lnTo>
                  <a:pt x="387350" y="76200"/>
                </a:lnTo>
                <a:lnTo>
                  <a:pt x="450850" y="44450"/>
                </a:lnTo>
                <a:lnTo>
                  <a:pt x="403605" y="44450"/>
                </a:lnTo>
                <a:lnTo>
                  <a:pt x="406400" y="41656"/>
                </a:lnTo>
                <a:lnTo>
                  <a:pt x="406400" y="34544"/>
                </a:lnTo>
                <a:lnTo>
                  <a:pt x="403605" y="31750"/>
                </a:lnTo>
                <a:lnTo>
                  <a:pt x="450850" y="31750"/>
                </a:lnTo>
                <a:lnTo>
                  <a:pt x="387350" y="0"/>
                </a:lnTo>
                <a:close/>
              </a:path>
              <a:path w="463550" h="76200">
                <a:moveTo>
                  <a:pt x="3873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387350" y="44450"/>
                </a:lnTo>
                <a:lnTo>
                  <a:pt x="387350" y="31750"/>
                </a:lnTo>
                <a:close/>
              </a:path>
              <a:path w="463550" h="76200">
                <a:moveTo>
                  <a:pt x="450850" y="31750"/>
                </a:moveTo>
                <a:lnTo>
                  <a:pt x="403605" y="31750"/>
                </a:lnTo>
                <a:lnTo>
                  <a:pt x="406400" y="34544"/>
                </a:lnTo>
                <a:lnTo>
                  <a:pt x="406400" y="41656"/>
                </a:lnTo>
                <a:lnTo>
                  <a:pt x="403605" y="44450"/>
                </a:lnTo>
                <a:lnTo>
                  <a:pt x="450850" y="44450"/>
                </a:lnTo>
                <a:lnTo>
                  <a:pt x="463550" y="38100"/>
                </a:lnTo>
                <a:lnTo>
                  <a:pt x="4508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370320" y="1163319"/>
            <a:ext cx="463550" cy="76200"/>
          </a:xfrm>
          <a:custGeom>
            <a:avLst/>
            <a:gdLst/>
            <a:ahLst/>
            <a:cxnLst/>
            <a:rect l="l" t="t" r="r" b="b"/>
            <a:pathLst>
              <a:path w="463550" h="76200">
                <a:moveTo>
                  <a:pt x="387350" y="0"/>
                </a:moveTo>
                <a:lnTo>
                  <a:pt x="387350" y="76200"/>
                </a:lnTo>
                <a:lnTo>
                  <a:pt x="450850" y="44450"/>
                </a:lnTo>
                <a:lnTo>
                  <a:pt x="403605" y="44450"/>
                </a:lnTo>
                <a:lnTo>
                  <a:pt x="406400" y="41656"/>
                </a:lnTo>
                <a:lnTo>
                  <a:pt x="406400" y="34544"/>
                </a:lnTo>
                <a:lnTo>
                  <a:pt x="403605" y="31750"/>
                </a:lnTo>
                <a:lnTo>
                  <a:pt x="450850" y="31750"/>
                </a:lnTo>
                <a:lnTo>
                  <a:pt x="387350" y="0"/>
                </a:lnTo>
                <a:close/>
              </a:path>
              <a:path w="463550" h="76200">
                <a:moveTo>
                  <a:pt x="3873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387350" y="44450"/>
                </a:lnTo>
                <a:lnTo>
                  <a:pt x="387350" y="31750"/>
                </a:lnTo>
                <a:close/>
              </a:path>
              <a:path w="463550" h="76200">
                <a:moveTo>
                  <a:pt x="450850" y="31750"/>
                </a:moveTo>
                <a:lnTo>
                  <a:pt x="403605" y="31750"/>
                </a:lnTo>
                <a:lnTo>
                  <a:pt x="406400" y="34544"/>
                </a:lnTo>
                <a:lnTo>
                  <a:pt x="406400" y="41656"/>
                </a:lnTo>
                <a:lnTo>
                  <a:pt x="403605" y="44450"/>
                </a:lnTo>
                <a:lnTo>
                  <a:pt x="450850" y="44450"/>
                </a:lnTo>
                <a:lnTo>
                  <a:pt x="463550" y="38100"/>
                </a:lnTo>
                <a:lnTo>
                  <a:pt x="4508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52370" y="2425064"/>
            <a:ext cx="76200" cy="349250"/>
          </a:xfrm>
          <a:custGeom>
            <a:avLst/>
            <a:gdLst/>
            <a:ahLst/>
            <a:cxnLst/>
            <a:rect l="l" t="t" r="r" b="b"/>
            <a:pathLst>
              <a:path w="76200" h="349250">
                <a:moveTo>
                  <a:pt x="41656" y="57150"/>
                </a:moveTo>
                <a:lnTo>
                  <a:pt x="34543" y="57150"/>
                </a:lnTo>
                <a:lnTo>
                  <a:pt x="31750" y="59944"/>
                </a:lnTo>
                <a:lnTo>
                  <a:pt x="31750" y="346455"/>
                </a:lnTo>
                <a:lnTo>
                  <a:pt x="34543" y="349250"/>
                </a:lnTo>
                <a:lnTo>
                  <a:pt x="41656" y="349250"/>
                </a:lnTo>
                <a:lnTo>
                  <a:pt x="44450" y="346455"/>
                </a:lnTo>
                <a:lnTo>
                  <a:pt x="44450" y="59944"/>
                </a:lnTo>
                <a:lnTo>
                  <a:pt x="41656" y="57150"/>
                </a:lnTo>
                <a:close/>
              </a:path>
              <a:path w="76200" h="3492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349250">
                <a:moveTo>
                  <a:pt x="66675" y="57150"/>
                </a:moveTo>
                <a:lnTo>
                  <a:pt x="41656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938270" y="2425064"/>
            <a:ext cx="76200" cy="234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833370" y="3869689"/>
            <a:ext cx="4000500" cy="233679"/>
          </a:xfrm>
          <a:custGeom>
            <a:avLst/>
            <a:gdLst/>
            <a:ahLst/>
            <a:cxnLst/>
            <a:rect l="l" t="t" r="r" b="b"/>
            <a:pathLst>
              <a:path w="4000500" h="233679">
                <a:moveTo>
                  <a:pt x="4000500" y="0"/>
                </a:moveTo>
                <a:lnTo>
                  <a:pt x="1714500" y="0"/>
                </a:lnTo>
                <a:lnTo>
                  <a:pt x="1714500" y="233679"/>
                </a:lnTo>
                <a:lnTo>
                  <a:pt x="0" y="23367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319270" y="4326889"/>
            <a:ext cx="2514600" cy="0"/>
          </a:xfrm>
          <a:custGeom>
            <a:avLst/>
            <a:gdLst/>
            <a:ahLst/>
            <a:cxnLst/>
            <a:rect l="l" t="t" r="r" b="b"/>
            <a:pathLst>
              <a:path w="2514600" h="0">
                <a:moveTo>
                  <a:pt x="0" y="0"/>
                </a:moveTo>
                <a:lnTo>
                  <a:pt x="25146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547870" y="4783454"/>
            <a:ext cx="2286000" cy="0"/>
          </a:xfrm>
          <a:custGeom>
            <a:avLst/>
            <a:gdLst/>
            <a:ahLst/>
            <a:cxnLst/>
            <a:rect l="l" t="t" r="r" b="b"/>
            <a:pathLst>
              <a:path w="2286000" h="0">
                <a:moveTo>
                  <a:pt x="0" y="0"/>
                </a:moveTo>
                <a:lnTo>
                  <a:pt x="22860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890770" y="5240654"/>
            <a:ext cx="1714500" cy="0"/>
          </a:xfrm>
          <a:custGeom>
            <a:avLst/>
            <a:gdLst/>
            <a:ahLst/>
            <a:cxnLst/>
            <a:rect l="l" t="t" r="r" b="b"/>
            <a:pathLst>
              <a:path w="1714500" h="0">
                <a:moveTo>
                  <a:pt x="0" y="0"/>
                </a:moveTo>
                <a:lnTo>
                  <a:pt x="17145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709670" y="5697854"/>
            <a:ext cx="76200" cy="234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30"/>
              <a:t>1</a:t>
            </a:r>
            <a:r>
              <a:rPr dirty="0" spc="30"/>
              <a:t>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416" y="685291"/>
            <a:ext cx="6318885" cy="26396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8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DSP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system </a:t>
            </a:r>
            <a:r>
              <a:rPr dirty="0" u="sng" sz="18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Implementations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  <a:spcBef>
                <a:spcPts val="1775"/>
              </a:spcBef>
              <a:tabLst>
                <a:tab pos="1440815" algn="l"/>
              </a:tabLst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a) FIR</a:t>
            </a:r>
            <a:r>
              <a:rPr dirty="0" u="sng" sz="1600" spc="2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systems:	</a:t>
            </a:r>
            <a:r>
              <a:rPr dirty="0" sz="1600" spc="-5">
                <a:latin typeface="Times New Roman"/>
                <a:cs typeface="Times New Roman"/>
              </a:rPr>
              <a:t>Here </a:t>
            </a:r>
            <a:r>
              <a:rPr dirty="0" sz="1600">
                <a:latin typeface="Times New Roman"/>
                <a:cs typeface="Times New Roman"/>
              </a:rPr>
              <a:t>h(n) </a:t>
            </a:r>
            <a:r>
              <a:rPr dirty="0" sz="1600" spc="-5">
                <a:latin typeface="Times New Roman"/>
                <a:cs typeface="Times New Roman"/>
              </a:rPr>
              <a:t>has finite no of elements:</a:t>
            </a:r>
            <a:endParaRPr sz="1600">
              <a:latin typeface="Times New Roman"/>
              <a:cs typeface="Times New Roman"/>
            </a:endParaRPr>
          </a:p>
          <a:p>
            <a:pPr marL="163195">
              <a:lnSpc>
                <a:spcPts val="1885"/>
              </a:lnSpc>
            </a:pPr>
            <a:r>
              <a:rPr dirty="0" sz="1600">
                <a:latin typeface="Times New Roman"/>
                <a:cs typeface="Times New Roman"/>
              </a:rPr>
              <a:t>h(n)={h(0), </a:t>
            </a:r>
            <a:r>
              <a:rPr dirty="0" sz="1600" spc="-5">
                <a:latin typeface="Times New Roman"/>
                <a:cs typeface="Times New Roman"/>
              </a:rPr>
              <a:t>h(1), h(2),……………..,h(m)} </a:t>
            </a:r>
            <a:r>
              <a:rPr dirty="0" sz="1600" spc="-10">
                <a:latin typeface="Times New Roman"/>
                <a:cs typeface="Times New Roman"/>
              </a:rPr>
              <a:t>with </a:t>
            </a:r>
            <a:r>
              <a:rPr dirty="0" sz="1600" spc="-5">
                <a:latin typeface="Times New Roman"/>
                <a:cs typeface="Times New Roman"/>
              </a:rPr>
              <a:t>(m+1)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elements.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1048385">
              <a:lnSpc>
                <a:spcPts val="1850"/>
              </a:lnSpc>
            </a:pPr>
            <a:r>
              <a:rPr dirty="0" sz="1600" spc="-5">
                <a:latin typeface="Times New Roman"/>
                <a:cs typeface="Times New Roman"/>
              </a:rPr>
              <a:t>H(z) = h(0) + h(1) z</a:t>
            </a:r>
            <a:r>
              <a:rPr dirty="0" baseline="39682" sz="1575" spc="-7">
                <a:latin typeface="Times New Roman"/>
                <a:cs typeface="Times New Roman"/>
              </a:rPr>
              <a:t>-1 </a:t>
            </a:r>
            <a:r>
              <a:rPr dirty="0" sz="1600" spc="-5">
                <a:latin typeface="Times New Roman"/>
                <a:cs typeface="Times New Roman"/>
              </a:rPr>
              <a:t>+ h(2) z</a:t>
            </a:r>
            <a:r>
              <a:rPr dirty="0" baseline="39682" sz="1575" spc="-7">
                <a:latin typeface="Times New Roman"/>
                <a:cs typeface="Times New Roman"/>
              </a:rPr>
              <a:t>-2 </a:t>
            </a:r>
            <a:r>
              <a:rPr dirty="0" sz="1600" spc="-5">
                <a:latin typeface="Times New Roman"/>
                <a:cs typeface="Times New Roman"/>
              </a:rPr>
              <a:t>+…………….+ h(m) </a:t>
            </a:r>
            <a:r>
              <a:rPr dirty="0" sz="1600">
                <a:latin typeface="Times New Roman"/>
                <a:cs typeface="Times New Roman"/>
              </a:rPr>
              <a:t>z</a:t>
            </a:r>
            <a:r>
              <a:rPr dirty="0" baseline="39682" sz="1575">
                <a:latin typeface="Times New Roman"/>
                <a:cs typeface="Times New Roman"/>
              </a:rPr>
              <a:t>-m </a:t>
            </a:r>
            <a:r>
              <a:rPr dirty="0" sz="1600" spc="-5">
                <a:latin typeface="Times New Roman"/>
                <a:cs typeface="Times New Roman"/>
              </a:rPr>
              <a:t>and if :  H(z)=Y(z)/X(z),</a:t>
            </a:r>
            <a:r>
              <a:rPr dirty="0" sz="1600">
                <a:latin typeface="Times New Roman"/>
                <a:cs typeface="Times New Roman"/>
              </a:rPr>
              <a:t> then: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39"/>
              </a:lnSpc>
            </a:pPr>
            <a:r>
              <a:rPr dirty="0" sz="1600" spc="-5">
                <a:latin typeface="Times New Roman"/>
                <a:cs typeface="Times New Roman"/>
              </a:rPr>
              <a:t>y(n) = h(0) x(0) + h(1) </a:t>
            </a:r>
            <a:r>
              <a:rPr dirty="0" sz="1600">
                <a:latin typeface="Times New Roman"/>
                <a:cs typeface="Times New Roman"/>
              </a:rPr>
              <a:t>x(n-1) </a:t>
            </a:r>
            <a:r>
              <a:rPr dirty="0" sz="1600" spc="-5">
                <a:latin typeface="Times New Roman"/>
                <a:cs typeface="Times New Roman"/>
              </a:rPr>
              <a:t>+ h(2) x(n-2) +…………….+ h(m)</a:t>
            </a:r>
            <a:r>
              <a:rPr dirty="0" sz="1600" spc="5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x(n-m)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96000"/>
              </a:lnSpc>
              <a:spcBef>
                <a:spcPts val="35"/>
              </a:spcBef>
            </a:pPr>
            <a:r>
              <a:rPr dirty="0" sz="1600" spc="-5">
                <a:latin typeface="Times New Roman"/>
                <a:cs typeface="Times New Roman"/>
              </a:rPr>
              <a:t>i.e., y(n) is obtained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x(n) by the weighted </a:t>
            </a:r>
            <a:r>
              <a:rPr dirty="0" sz="1600">
                <a:latin typeface="Times New Roman"/>
                <a:cs typeface="Times New Roman"/>
              </a:rPr>
              <a:t>sum </a:t>
            </a:r>
            <a:r>
              <a:rPr dirty="0" sz="1600" spc="-5">
                <a:latin typeface="Times New Roman"/>
                <a:cs typeface="Times New Roman"/>
              </a:rPr>
              <a:t>(weighted by h(n)) of </a:t>
            </a:r>
            <a:r>
              <a:rPr dirty="0" sz="1600">
                <a:latin typeface="Times New Roman"/>
                <a:cs typeface="Times New Roman"/>
              </a:rPr>
              <a:t>the  </a:t>
            </a:r>
            <a:r>
              <a:rPr dirty="0" sz="1600" spc="-5">
                <a:latin typeface="Times New Roman"/>
                <a:cs typeface="Times New Roman"/>
              </a:rPr>
              <a:t>delayed samples of x(n). These delayed samples of x(n) </a:t>
            </a:r>
            <a:r>
              <a:rPr dirty="0" sz="1600">
                <a:latin typeface="Times New Roman"/>
                <a:cs typeface="Times New Roman"/>
              </a:rPr>
              <a:t>are </a:t>
            </a:r>
            <a:r>
              <a:rPr dirty="0" sz="1600" spc="-5">
                <a:latin typeface="Times New Roman"/>
                <a:cs typeface="Times New Roman"/>
              </a:rPr>
              <a:t>obtained using a  tapped delay line with m-taps and with T</a:t>
            </a:r>
            <a:r>
              <a:rPr dirty="0" baseline="-13227" sz="1575" spc="-7">
                <a:latin typeface="Times New Roman"/>
                <a:cs typeface="Times New Roman"/>
              </a:rPr>
              <a:t>s </a:t>
            </a:r>
            <a:r>
              <a:rPr dirty="0" sz="1600" spc="-5">
                <a:latin typeface="Times New Roman"/>
                <a:cs typeface="Times New Roman"/>
              </a:rPr>
              <a:t>time </a:t>
            </a:r>
            <a:r>
              <a:rPr dirty="0" sz="1600">
                <a:latin typeface="Times New Roman"/>
                <a:cs typeface="Times New Roman"/>
              </a:rPr>
              <a:t>delay per</a:t>
            </a:r>
            <a:r>
              <a:rPr dirty="0" sz="1600" spc="-9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tap.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416" y="6260972"/>
            <a:ext cx="6210935" cy="120332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algn="just" marL="12700" marR="5080" indent="50165">
              <a:lnSpc>
                <a:spcPts val="1839"/>
              </a:lnSpc>
              <a:spcBef>
                <a:spcPts val="220"/>
              </a:spcBef>
            </a:pPr>
            <a:r>
              <a:rPr dirty="0" sz="1600" spc="-5">
                <a:latin typeface="Times New Roman"/>
                <a:cs typeface="Times New Roman"/>
              </a:rPr>
              <a:t>Note that the FIR system is always stable, (no poles outside the unit circle),  or we say that the FIR system is an </a:t>
            </a:r>
            <a:r>
              <a:rPr dirty="0" sz="1600">
                <a:latin typeface="Times New Roman"/>
                <a:cs typeface="Times New Roman"/>
              </a:rPr>
              <a:t>open </a:t>
            </a:r>
            <a:r>
              <a:rPr dirty="0" sz="1600" spc="-5">
                <a:latin typeface="Times New Roman"/>
                <a:cs typeface="Times New Roman"/>
              </a:rPr>
              <a:t>loop without a feedback and that is  why it is called </a:t>
            </a:r>
            <a:r>
              <a:rPr dirty="0" sz="1600">
                <a:latin typeface="Times New Roman"/>
                <a:cs typeface="Times New Roman"/>
              </a:rPr>
              <a:t>nonrecursive.</a:t>
            </a:r>
            <a:endParaRPr sz="1600">
              <a:latin typeface="Times New Roman"/>
              <a:cs typeface="Times New Roman"/>
            </a:endParaRPr>
          </a:p>
          <a:p>
            <a:pPr algn="just" marL="12700">
              <a:lnSpc>
                <a:spcPts val="1755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b)-IIR</a:t>
            </a:r>
            <a:r>
              <a:rPr dirty="0" u="sng" sz="1600" spc="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system:</a:t>
            </a:r>
            <a:endParaRPr sz="1600">
              <a:latin typeface="Times New Roman"/>
              <a:cs typeface="Times New Roman"/>
            </a:endParaRPr>
          </a:p>
          <a:p>
            <a:pPr algn="just"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For </a:t>
            </a:r>
            <a:r>
              <a:rPr dirty="0" sz="1600" spc="-10">
                <a:latin typeface="Times New Roman"/>
                <a:cs typeface="Times New Roman"/>
              </a:rPr>
              <a:t>IIR </a:t>
            </a:r>
            <a:r>
              <a:rPr dirty="0" sz="1600">
                <a:latin typeface="Times New Roman"/>
                <a:cs typeface="Times New Roman"/>
              </a:rPr>
              <a:t>system </a:t>
            </a:r>
            <a:r>
              <a:rPr dirty="0" sz="1600" spc="-5">
                <a:latin typeface="Times New Roman"/>
                <a:cs typeface="Times New Roman"/>
              </a:rPr>
              <a:t>having m-zeros and r-poles,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73231" y="7741910"/>
            <a:ext cx="406400" cy="0"/>
          </a:xfrm>
          <a:custGeom>
            <a:avLst/>
            <a:gdLst/>
            <a:ahLst/>
            <a:cxnLst/>
            <a:rect l="l" t="t" r="r" b="b"/>
            <a:pathLst>
              <a:path w="406400" h="0">
                <a:moveTo>
                  <a:pt x="0" y="0"/>
                </a:moveTo>
                <a:lnTo>
                  <a:pt x="406192" y="0"/>
                </a:lnTo>
              </a:path>
            </a:pathLst>
          </a:custGeom>
          <a:ln w="76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69795" y="7588756"/>
            <a:ext cx="563245" cy="2508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50" spc="25" i="1">
                <a:latin typeface="Times New Roman"/>
                <a:cs typeface="Times New Roman"/>
              </a:rPr>
              <a:t>H </a:t>
            </a:r>
            <a:r>
              <a:rPr dirty="0" sz="1450" spc="70">
                <a:latin typeface="Times New Roman"/>
                <a:cs typeface="Times New Roman"/>
              </a:rPr>
              <a:t>(</a:t>
            </a:r>
            <a:r>
              <a:rPr dirty="0" sz="1450" spc="70" i="1">
                <a:latin typeface="Times New Roman"/>
                <a:cs typeface="Times New Roman"/>
              </a:rPr>
              <a:t>z</a:t>
            </a:r>
            <a:r>
              <a:rPr dirty="0" sz="1450" spc="70">
                <a:latin typeface="Times New Roman"/>
                <a:cs typeface="Times New Roman"/>
              </a:rPr>
              <a:t>)</a:t>
            </a:r>
            <a:r>
              <a:rPr dirty="0" sz="1450" spc="-240">
                <a:latin typeface="Times New Roman"/>
                <a:cs typeface="Times New Roman"/>
              </a:rPr>
              <a:t> </a:t>
            </a:r>
            <a:r>
              <a:rPr dirty="0" sz="1450" spc="20">
                <a:latin typeface="Symbol"/>
                <a:cs typeface="Symbol"/>
              </a:rPr>
              <a:t>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87949" y="7739383"/>
            <a:ext cx="3105785" cy="2508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83590" algn="l"/>
              </a:tabLst>
            </a:pPr>
            <a:r>
              <a:rPr dirty="0" baseline="1915" sz="2175" spc="30" i="1">
                <a:latin typeface="Times New Roman"/>
                <a:cs typeface="Times New Roman"/>
              </a:rPr>
              <a:t>X</a:t>
            </a:r>
            <a:r>
              <a:rPr dirty="0" baseline="1915" sz="2175" spc="-172" i="1">
                <a:latin typeface="Times New Roman"/>
                <a:cs typeface="Times New Roman"/>
              </a:rPr>
              <a:t> </a:t>
            </a:r>
            <a:r>
              <a:rPr dirty="0" baseline="1915" sz="2175" spc="104">
                <a:latin typeface="Times New Roman"/>
                <a:cs typeface="Times New Roman"/>
              </a:rPr>
              <a:t>(</a:t>
            </a:r>
            <a:r>
              <a:rPr dirty="0" baseline="1915" sz="2175" spc="104" i="1">
                <a:latin typeface="Times New Roman"/>
                <a:cs typeface="Times New Roman"/>
              </a:rPr>
              <a:t>z</a:t>
            </a:r>
            <a:r>
              <a:rPr dirty="0" baseline="1915" sz="2175" spc="104">
                <a:latin typeface="Times New Roman"/>
                <a:cs typeface="Times New Roman"/>
              </a:rPr>
              <a:t>)	</a:t>
            </a:r>
            <a:r>
              <a:rPr dirty="0" sz="1450" spc="15">
                <a:latin typeface="Times New Roman"/>
                <a:cs typeface="Times New Roman"/>
              </a:rPr>
              <a:t>1</a:t>
            </a:r>
            <a:r>
              <a:rPr dirty="0" sz="1450" spc="-204">
                <a:latin typeface="Times New Roman"/>
                <a:cs typeface="Times New Roman"/>
              </a:rPr>
              <a:t> </a:t>
            </a:r>
            <a:r>
              <a:rPr dirty="0" sz="1450" spc="20">
                <a:latin typeface="Symbol"/>
                <a:cs typeface="Symbol"/>
              </a:rPr>
              <a:t></a:t>
            </a:r>
            <a:r>
              <a:rPr dirty="0" sz="1450" spc="-95">
                <a:latin typeface="Times New Roman"/>
                <a:cs typeface="Times New Roman"/>
              </a:rPr>
              <a:t> </a:t>
            </a:r>
            <a:r>
              <a:rPr dirty="0" sz="1450" spc="15" i="1">
                <a:latin typeface="Times New Roman"/>
                <a:cs typeface="Times New Roman"/>
              </a:rPr>
              <a:t>b</a:t>
            </a:r>
            <a:r>
              <a:rPr dirty="0" sz="1450" spc="85" i="1">
                <a:latin typeface="Times New Roman"/>
                <a:cs typeface="Times New Roman"/>
              </a:rPr>
              <a:t> </a:t>
            </a:r>
            <a:r>
              <a:rPr dirty="0" sz="1450" spc="15" i="1">
                <a:latin typeface="Times New Roman"/>
                <a:cs typeface="Times New Roman"/>
              </a:rPr>
              <a:t>z</a:t>
            </a:r>
            <a:r>
              <a:rPr dirty="0" sz="1450" spc="-190" i="1">
                <a:latin typeface="Times New Roman"/>
                <a:cs typeface="Times New Roman"/>
              </a:rPr>
              <a:t> </a:t>
            </a:r>
            <a:r>
              <a:rPr dirty="0" baseline="42483" sz="1275" spc="-22">
                <a:latin typeface="Symbol"/>
                <a:cs typeface="Symbol"/>
              </a:rPr>
              <a:t></a:t>
            </a:r>
            <a:r>
              <a:rPr dirty="0" baseline="42483" sz="1275" spc="-22">
                <a:latin typeface="Times New Roman"/>
                <a:cs typeface="Times New Roman"/>
              </a:rPr>
              <a:t>1</a:t>
            </a:r>
            <a:r>
              <a:rPr dirty="0" baseline="42483" sz="1275" spc="7">
                <a:latin typeface="Times New Roman"/>
                <a:cs typeface="Times New Roman"/>
              </a:rPr>
              <a:t> </a:t>
            </a:r>
            <a:r>
              <a:rPr dirty="0" sz="1450" spc="20">
                <a:latin typeface="Symbol"/>
                <a:cs typeface="Symbol"/>
              </a:rPr>
              <a:t></a:t>
            </a:r>
            <a:r>
              <a:rPr dirty="0" sz="1450" spc="-90">
                <a:latin typeface="Times New Roman"/>
                <a:cs typeface="Times New Roman"/>
              </a:rPr>
              <a:t> </a:t>
            </a:r>
            <a:r>
              <a:rPr dirty="0" sz="1450" spc="15" i="1">
                <a:latin typeface="Times New Roman"/>
                <a:cs typeface="Times New Roman"/>
              </a:rPr>
              <a:t>b</a:t>
            </a:r>
            <a:r>
              <a:rPr dirty="0" sz="1450" spc="245" i="1">
                <a:latin typeface="Times New Roman"/>
                <a:cs typeface="Times New Roman"/>
              </a:rPr>
              <a:t> </a:t>
            </a:r>
            <a:r>
              <a:rPr dirty="0" sz="1450" spc="15" i="1">
                <a:latin typeface="Times New Roman"/>
                <a:cs typeface="Times New Roman"/>
              </a:rPr>
              <a:t>z</a:t>
            </a:r>
            <a:r>
              <a:rPr dirty="0" sz="1450" spc="-190" i="1">
                <a:latin typeface="Times New Roman"/>
                <a:cs typeface="Times New Roman"/>
              </a:rPr>
              <a:t> </a:t>
            </a:r>
            <a:r>
              <a:rPr dirty="0" baseline="42483" sz="1275" spc="52">
                <a:latin typeface="Symbol"/>
                <a:cs typeface="Symbol"/>
              </a:rPr>
              <a:t></a:t>
            </a:r>
            <a:r>
              <a:rPr dirty="0" baseline="42483" sz="1275" spc="52">
                <a:latin typeface="Times New Roman"/>
                <a:cs typeface="Times New Roman"/>
              </a:rPr>
              <a:t>2</a:t>
            </a:r>
            <a:r>
              <a:rPr dirty="0" baseline="42483" sz="1275" spc="397">
                <a:latin typeface="Times New Roman"/>
                <a:cs typeface="Times New Roman"/>
              </a:rPr>
              <a:t> </a:t>
            </a:r>
            <a:r>
              <a:rPr dirty="0" sz="1450" spc="20">
                <a:latin typeface="Symbol"/>
                <a:cs typeface="Symbol"/>
              </a:rPr>
              <a:t></a:t>
            </a:r>
            <a:r>
              <a:rPr dirty="0" sz="1450" spc="-13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........</a:t>
            </a:r>
            <a:r>
              <a:rPr dirty="0" sz="1450" spc="-35">
                <a:latin typeface="Times New Roman"/>
                <a:cs typeface="Times New Roman"/>
              </a:rPr>
              <a:t> </a:t>
            </a:r>
            <a:r>
              <a:rPr dirty="0" sz="1450" spc="20">
                <a:latin typeface="Symbol"/>
                <a:cs typeface="Symbol"/>
              </a:rPr>
              <a:t></a:t>
            </a:r>
            <a:r>
              <a:rPr dirty="0" sz="1450" spc="-90">
                <a:latin typeface="Times New Roman"/>
                <a:cs typeface="Times New Roman"/>
              </a:rPr>
              <a:t> </a:t>
            </a:r>
            <a:r>
              <a:rPr dirty="0" sz="1450" spc="15" i="1">
                <a:latin typeface="Times New Roman"/>
                <a:cs typeface="Times New Roman"/>
              </a:rPr>
              <a:t>b</a:t>
            </a:r>
            <a:r>
              <a:rPr dirty="0" sz="1450" spc="210" i="1">
                <a:latin typeface="Times New Roman"/>
                <a:cs typeface="Times New Roman"/>
              </a:rPr>
              <a:t> </a:t>
            </a:r>
            <a:r>
              <a:rPr dirty="0" sz="1450" spc="15" i="1">
                <a:latin typeface="Times New Roman"/>
                <a:cs typeface="Times New Roman"/>
              </a:rPr>
              <a:t>z</a:t>
            </a:r>
            <a:r>
              <a:rPr dirty="0" sz="1450" spc="-185" i="1">
                <a:latin typeface="Times New Roman"/>
                <a:cs typeface="Times New Roman"/>
              </a:rPr>
              <a:t> </a:t>
            </a:r>
            <a:r>
              <a:rPr dirty="0" baseline="42483" sz="1275" spc="44">
                <a:latin typeface="Symbol"/>
                <a:cs typeface="Symbol"/>
              </a:rPr>
              <a:t></a:t>
            </a:r>
            <a:r>
              <a:rPr dirty="0" baseline="42483" sz="1275" spc="44" i="1">
                <a:latin typeface="Times New Roman"/>
                <a:cs typeface="Times New Roman"/>
              </a:rPr>
              <a:t>r</a:t>
            </a:r>
            <a:endParaRPr baseline="42483" sz="1275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94562" y="7864803"/>
            <a:ext cx="1762125" cy="1574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575945" algn="l"/>
                <a:tab pos="1705610" algn="l"/>
              </a:tabLst>
            </a:pPr>
            <a:r>
              <a:rPr dirty="0" sz="850" spc="5">
                <a:latin typeface="Times New Roman"/>
                <a:cs typeface="Times New Roman"/>
              </a:rPr>
              <a:t>1</a:t>
            </a:r>
            <a:r>
              <a:rPr dirty="0" sz="850" spc="5">
                <a:latin typeface="Times New Roman"/>
                <a:cs typeface="Times New Roman"/>
              </a:rPr>
              <a:t>	</a:t>
            </a:r>
            <a:r>
              <a:rPr dirty="0" sz="850" spc="5">
                <a:latin typeface="Times New Roman"/>
                <a:cs typeface="Times New Roman"/>
              </a:rPr>
              <a:t>2</a:t>
            </a:r>
            <a:r>
              <a:rPr dirty="0" sz="850" spc="5">
                <a:latin typeface="Times New Roman"/>
                <a:cs typeface="Times New Roman"/>
              </a:rPr>
              <a:t>	</a:t>
            </a:r>
            <a:r>
              <a:rPr dirty="0" sz="850" spc="5" i="1">
                <a:latin typeface="Times New Roman"/>
                <a:cs typeface="Times New Roman"/>
              </a:rPr>
              <a:t>r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83322" y="7470013"/>
            <a:ext cx="3304540" cy="2508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21030" algn="l"/>
              </a:tabLst>
            </a:pPr>
            <a:r>
              <a:rPr dirty="0" sz="1450" spc="20" i="1">
                <a:latin typeface="Times New Roman"/>
                <a:cs typeface="Times New Roman"/>
              </a:rPr>
              <a:t>Y</a:t>
            </a:r>
            <a:r>
              <a:rPr dirty="0" sz="1450" spc="-170" i="1">
                <a:latin typeface="Times New Roman"/>
                <a:cs typeface="Times New Roman"/>
              </a:rPr>
              <a:t> </a:t>
            </a:r>
            <a:r>
              <a:rPr dirty="0" sz="1450" spc="70">
                <a:latin typeface="Times New Roman"/>
                <a:cs typeface="Times New Roman"/>
              </a:rPr>
              <a:t>(</a:t>
            </a:r>
            <a:r>
              <a:rPr dirty="0" sz="1450" spc="70" i="1">
                <a:latin typeface="Times New Roman"/>
                <a:cs typeface="Times New Roman"/>
              </a:rPr>
              <a:t>z</a:t>
            </a:r>
            <a:r>
              <a:rPr dirty="0" sz="1450" spc="70">
                <a:latin typeface="Times New Roman"/>
                <a:cs typeface="Times New Roman"/>
              </a:rPr>
              <a:t>)	</a:t>
            </a:r>
            <a:r>
              <a:rPr dirty="0" baseline="1915" sz="2175" spc="22" i="1">
                <a:latin typeface="Times New Roman"/>
                <a:cs typeface="Times New Roman"/>
              </a:rPr>
              <a:t>a </a:t>
            </a:r>
            <a:r>
              <a:rPr dirty="0" baseline="1915" sz="2175" spc="30">
                <a:latin typeface="Symbol"/>
                <a:cs typeface="Symbol"/>
              </a:rPr>
              <a:t></a:t>
            </a:r>
            <a:r>
              <a:rPr dirty="0" baseline="1915" sz="2175" spc="30">
                <a:latin typeface="Times New Roman"/>
                <a:cs typeface="Times New Roman"/>
              </a:rPr>
              <a:t> </a:t>
            </a:r>
            <a:r>
              <a:rPr dirty="0" baseline="1915" sz="2175" spc="22" i="1">
                <a:latin typeface="Times New Roman"/>
                <a:cs typeface="Times New Roman"/>
              </a:rPr>
              <a:t>a z </a:t>
            </a:r>
            <a:r>
              <a:rPr dirty="0" baseline="45751" sz="1275" spc="7">
                <a:latin typeface="Symbol"/>
                <a:cs typeface="Symbol"/>
              </a:rPr>
              <a:t></a:t>
            </a:r>
            <a:r>
              <a:rPr dirty="0" baseline="45751" sz="1275" spc="7">
                <a:latin typeface="Times New Roman"/>
                <a:cs typeface="Times New Roman"/>
              </a:rPr>
              <a:t>1 </a:t>
            </a:r>
            <a:r>
              <a:rPr dirty="0" baseline="1915" sz="2175" spc="30">
                <a:latin typeface="Symbol"/>
                <a:cs typeface="Symbol"/>
              </a:rPr>
              <a:t></a:t>
            </a:r>
            <a:r>
              <a:rPr dirty="0" baseline="1915" sz="2175" spc="30">
                <a:latin typeface="Times New Roman"/>
                <a:cs typeface="Times New Roman"/>
              </a:rPr>
              <a:t> </a:t>
            </a:r>
            <a:r>
              <a:rPr dirty="0" baseline="1915" sz="2175" spc="22" i="1">
                <a:latin typeface="Times New Roman"/>
                <a:cs typeface="Times New Roman"/>
              </a:rPr>
              <a:t>a z </a:t>
            </a:r>
            <a:r>
              <a:rPr dirty="0" baseline="45751" sz="1275" spc="7">
                <a:latin typeface="Symbol"/>
                <a:cs typeface="Symbol"/>
              </a:rPr>
              <a:t></a:t>
            </a:r>
            <a:r>
              <a:rPr dirty="0" baseline="45751" sz="1275" spc="7">
                <a:latin typeface="Times New Roman"/>
                <a:cs typeface="Times New Roman"/>
              </a:rPr>
              <a:t>2 </a:t>
            </a:r>
            <a:r>
              <a:rPr dirty="0" baseline="1915" sz="2175" spc="30">
                <a:latin typeface="Symbol"/>
                <a:cs typeface="Symbol"/>
              </a:rPr>
              <a:t></a:t>
            </a:r>
            <a:r>
              <a:rPr dirty="0" baseline="1915" sz="2175" spc="30">
                <a:latin typeface="Times New Roman"/>
                <a:cs typeface="Times New Roman"/>
              </a:rPr>
              <a:t> </a:t>
            </a:r>
            <a:r>
              <a:rPr dirty="0" baseline="1915" sz="2175" spc="-15">
                <a:latin typeface="Times New Roman"/>
                <a:cs typeface="Times New Roman"/>
              </a:rPr>
              <a:t>.......... </a:t>
            </a:r>
            <a:r>
              <a:rPr dirty="0" baseline="1915" sz="2175" spc="7">
                <a:latin typeface="Times New Roman"/>
                <a:cs typeface="Times New Roman"/>
              </a:rPr>
              <a:t>. </a:t>
            </a:r>
            <a:r>
              <a:rPr dirty="0" baseline="1915" sz="2175" spc="30">
                <a:latin typeface="Symbol"/>
                <a:cs typeface="Symbol"/>
              </a:rPr>
              <a:t></a:t>
            </a:r>
            <a:r>
              <a:rPr dirty="0" baseline="1915" sz="2175" spc="30">
                <a:latin typeface="Times New Roman"/>
                <a:cs typeface="Times New Roman"/>
              </a:rPr>
              <a:t> </a:t>
            </a:r>
            <a:r>
              <a:rPr dirty="0" baseline="1915" sz="2175" spc="22" i="1">
                <a:latin typeface="Times New Roman"/>
                <a:cs typeface="Times New Roman"/>
              </a:rPr>
              <a:t>a</a:t>
            </a:r>
            <a:r>
              <a:rPr dirty="0" baseline="1915" sz="2175" spc="-135" i="1">
                <a:latin typeface="Times New Roman"/>
                <a:cs typeface="Times New Roman"/>
              </a:rPr>
              <a:t> </a:t>
            </a:r>
            <a:r>
              <a:rPr dirty="0" baseline="1915" sz="2175" spc="22" i="1">
                <a:latin typeface="Times New Roman"/>
                <a:cs typeface="Times New Roman"/>
              </a:rPr>
              <a:t>z </a:t>
            </a:r>
            <a:r>
              <a:rPr dirty="0" baseline="45751" sz="1275" spc="67">
                <a:latin typeface="Symbol"/>
                <a:cs typeface="Symbol"/>
              </a:rPr>
              <a:t></a:t>
            </a:r>
            <a:r>
              <a:rPr dirty="0" baseline="45751" sz="1275" spc="67" i="1">
                <a:latin typeface="Times New Roman"/>
                <a:cs typeface="Times New Roman"/>
              </a:rPr>
              <a:t>m</a:t>
            </a:r>
            <a:endParaRPr baseline="45751" sz="1275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23096" y="7510741"/>
            <a:ext cx="2900045" cy="2508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36905" algn="l"/>
                <a:tab pos="1221105" algn="l"/>
                <a:tab pos="2499995" algn="l"/>
                <a:tab pos="2886710" algn="l"/>
              </a:tabLst>
            </a:pPr>
            <a:r>
              <a:rPr dirty="0" baseline="-22988" sz="2175" spc="30">
                <a:latin typeface="Symbol"/>
                <a:cs typeface="Symbol"/>
              </a:rPr>
              <a:t></a:t>
            </a:r>
            <a:r>
              <a:rPr dirty="0" u="sng" sz="1450" spc="2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dirty="0" u="sng" sz="1450" spc="17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5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	</a:t>
            </a:r>
            <a:r>
              <a:rPr dirty="0" u="sng" sz="850" spc="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	2	</a:t>
            </a:r>
            <a:r>
              <a:rPr dirty="0" u="sng" sz="850" spc="1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	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4416" y="7997190"/>
            <a:ext cx="6329680" cy="1875789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5"/>
              </a:spcBef>
            </a:pPr>
            <a:r>
              <a:rPr dirty="0" sz="1600" spc="-5">
                <a:latin typeface="Times New Roman"/>
                <a:cs typeface="Times New Roman"/>
              </a:rPr>
              <a:t>Where, we can always set the </a:t>
            </a:r>
            <a:r>
              <a:rPr dirty="0" sz="1600" spc="5">
                <a:latin typeface="Times New Roman"/>
                <a:cs typeface="Times New Roman"/>
              </a:rPr>
              <a:t>1</a:t>
            </a:r>
            <a:r>
              <a:rPr dirty="0" baseline="39682" sz="1575" spc="7">
                <a:latin typeface="Times New Roman"/>
                <a:cs typeface="Times New Roman"/>
              </a:rPr>
              <a:t>st </a:t>
            </a:r>
            <a:r>
              <a:rPr dirty="0" sz="1600">
                <a:latin typeface="Times New Roman"/>
                <a:cs typeface="Times New Roman"/>
              </a:rPr>
              <a:t>term </a:t>
            </a:r>
            <a:r>
              <a:rPr dirty="0" sz="1600" spc="-5">
                <a:latin typeface="Times New Roman"/>
                <a:cs typeface="Times New Roman"/>
              </a:rPr>
              <a:t>at the denominator to unity </a:t>
            </a:r>
            <a:r>
              <a:rPr dirty="0" sz="1600" spc="5">
                <a:latin typeface="Times New Roman"/>
                <a:cs typeface="Times New Roman"/>
              </a:rPr>
              <a:t>by </a:t>
            </a:r>
            <a:r>
              <a:rPr dirty="0" sz="1600" spc="-5">
                <a:latin typeface="Times New Roman"/>
                <a:cs typeface="Times New Roman"/>
              </a:rPr>
              <a:t>dividing  with a suitable </a:t>
            </a:r>
            <a:r>
              <a:rPr dirty="0" sz="1600">
                <a:latin typeface="Times New Roman"/>
                <a:cs typeface="Times New Roman"/>
              </a:rPr>
              <a:t>constant </a:t>
            </a:r>
            <a:r>
              <a:rPr dirty="0" sz="1600" spc="-5">
                <a:latin typeface="Times New Roman"/>
                <a:cs typeface="Times New Roman"/>
              </a:rPr>
              <a:t>(say </a:t>
            </a:r>
            <a:r>
              <a:rPr dirty="0" sz="1600">
                <a:latin typeface="Times New Roman"/>
                <a:cs typeface="Times New Roman"/>
              </a:rPr>
              <a:t>b</a:t>
            </a:r>
            <a:r>
              <a:rPr dirty="0" baseline="-13227" sz="1575">
                <a:latin typeface="Times New Roman"/>
                <a:cs typeface="Times New Roman"/>
              </a:rPr>
              <a:t>o</a:t>
            </a:r>
            <a:r>
              <a:rPr dirty="0" sz="1600">
                <a:latin typeface="Times New Roman"/>
                <a:cs typeface="Times New Roman"/>
              </a:rPr>
              <a:t>).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64"/>
              </a:lnSpc>
            </a:pPr>
            <a:r>
              <a:rPr dirty="0" sz="1600">
                <a:latin typeface="Times New Roman"/>
                <a:cs typeface="Times New Roman"/>
              </a:rPr>
              <a:t>From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which:</a:t>
            </a:r>
            <a:endParaRPr sz="1600">
              <a:latin typeface="Times New Roman"/>
              <a:cs typeface="Times New Roman"/>
            </a:endParaRPr>
          </a:p>
          <a:p>
            <a:pPr algn="just" marL="12700" marR="172085">
              <a:lnSpc>
                <a:spcPct val="95700"/>
              </a:lnSpc>
              <a:spcBef>
                <a:spcPts val="40"/>
              </a:spcBef>
            </a:pPr>
            <a:r>
              <a:rPr dirty="0" sz="1400">
                <a:latin typeface="Times New Roman"/>
                <a:cs typeface="Times New Roman"/>
              </a:rPr>
              <a:t>y(n)=a</a:t>
            </a:r>
            <a:r>
              <a:rPr dirty="0" baseline="-12345" sz="1350">
                <a:latin typeface="Times New Roman"/>
                <a:cs typeface="Times New Roman"/>
              </a:rPr>
              <a:t>o </a:t>
            </a:r>
            <a:r>
              <a:rPr dirty="0" sz="1400" spc="-5">
                <a:latin typeface="Times New Roman"/>
                <a:cs typeface="Times New Roman"/>
              </a:rPr>
              <a:t>x(n)+a</a:t>
            </a:r>
            <a:r>
              <a:rPr dirty="0" baseline="-12345" sz="1350" spc="-7">
                <a:latin typeface="Times New Roman"/>
                <a:cs typeface="Times New Roman"/>
              </a:rPr>
              <a:t>1 </a:t>
            </a:r>
            <a:r>
              <a:rPr dirty="0" sz="1400" spc="-5">
                <a:latin typeface="Times New Roman"/>
                <a:cs typeface="Times New Roman"/>
              </a:rPr>
              <a:t>x(n-1)+a</a:t>
            </a:r>
            <a:r>
              <a:rPr dirty="0" baseline="-12345" sz="1350" spc="-7">
                <a:latin typeface="Times New Roman"/>
                <a:cs typeface="Times New Roman"/>
              </a:rPr>
              <a:t>2 </a:t>
            </a:r>
            <a:r>
              <a:rPr dirty="0" sz="1400" spc="-5">
                <a:latin typeface="Times New Roman"/>
                <a:cs typeface="Times New Roman"/>
              </a:rPr>
              <a:t>x(n-2)+ </a:t>
            </a:r>
            <a:r>
              <a:rPr dirty="0" sz="1400">
                <a:latin typeface="Times New Roman"/>
                <a:cs typeface="Times New Roman"/>
              </a:rPr>
              <a:t>….+a</a:t>
            </a:r>
            <a:r>
              <a:rPr dirty="0" baseline="-12345" sz="1350">
                <a:latin typeface="Times New Roman"/>
                <a:cs typeface="Times New Roman"/>
              </a:rPr>
              <a:t>m </a:t>
            </a:r>
            <a:r>
              <a:rPr dirty="0" sz="1400" spc="-5">
                <a:latin typeface="Times New Roman"/>
                <a:cs typeface="Times New Roman"/>
              </a:rPr>
              <a:t>x(n-m)- </a:t>
            </a:r>
            <a:r>
              <a:rPr dirty="0" sz="1400">
                <a:latin typeface="Times New Roman"/>
                <a:cs typeface="Times New Roman"/>
              </a:rPr>
              <a:t>b</a:t>
            </a:r>
            <a:r>
              <a:rPr dirty="0" baseline="-12345" sz="1350">
                <a:latin typeface="Times New Roman"/>
                <a:cs typeface="Times New Roman"/>
              </a:rPr>
              <a:t>1 </a:t>
            </a:r>
            <a:r>
              <a:rPr dirty="0" sz="1400">
                <a:latin typeface="Times New Roman"/>
                <a:cs typeface="Times New Roman"/>
              </a:rPr>
              <a:t>y(n-1)- </a:t>
            </a:r>
            <a:r>
              <a:rPr dirty="0" sz="1400" spc="-5">
                <a:latin typeface="Times New Roman"/>
                <a:cs typeface="Times New Roman"/>
              </a:rPr>
              <a:t>b</a:t>
            </a:r>
            <a:r>
              <a:rPr dirty="0" baseline="-12345" sz="1350" spc="-7">
                <a:latin typeface="Times New Roman"/>
                <a:cs typeface="Times New Roman"/>
              </a:rPr>
              <a:t>2 </a:t>
            </a:r>
            <a:r>
              <a:rPr dirty="0" sz="1400">
                <a:latin typeface="Times New Roman"/>
                <a:cs typeface="Times New Roman"/>
              </a:rPr>
              <a:t>y(n-2)-… ….- b</a:t>
            </a:r>
            <a:r>
              <a:rPr dirty="0" baseline="-12345" sz="1350">
                <a:latin typeface="Times New Roman"/>
                <a:cs typeface="Times New Roman"/>
              </a:rPr>
              <a:t>r</a:t>
            </a:r>
            <a:r>
              <a:rPr dirty="0" sz="1400">
                <a:latin typeface="Times New Roman"/>
                <a:cs typeface="Times New Roman"/>
              </a:rPr>
              <a:t>y(n-r)  </a:t>
            </a:r>
            <a:r>
              <a:rPr dirty="0" sz="1600" spc="-5">
                <a:latin typeface="Times New Roman"/>
                <a:cs typeface="Times New Roman"/>
              </a:rPr>
              <a:t>Note that y(n) </a:t>
            </a:r>
            <a:r>
              <a:rPr dirty="0" sz="1600">
                <a:latin typeface="Times New Roman"/>
                <a:cs typeface="Times New Roman"/>
              </a:rPr>
              <a:t>depends </a:t>
            </a:r>
            <a:r>
              <a:rPr dirty="0" sz="1600" spc="-5">
                <a:latin typeface="Times New Roman"/>
                <a:cs typeface="Times New Roman"/>
              </a:rPr>
              <a:t>on present and previous values of x and on previous  values of </a:t>
            </a:r>
            <a:r>
              <a:rPr dirty="0" sz="1600" spc="-10">
                <a:latin typeface="Times New Roman"/>
                <a:cs typeface="Times New Roman"/>
              </a:rPr>
              <a:t>y.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Hence:</a:t>
            </a:r>
            <a:endParaRPr sz="1600">
              <a:latin typeface="Times New Roman"/>
              <a:cs typeface="Times New Roman"/>
            </a:endParaRPr>
          </a:p>
          <a:p>
            <a:pPr algn="just" marL="231775" indent="-219075">
              <a:lnSpc>
                <a:spcPts val="1795"/>
              </a:lnSpc>
              <a:buAutoNum type="arabicPlain"/>
              <a:tabLst>
                <a:tab pos="232410" algn="l"/>
              </a:tabLst>
            </a:pPr>
            <a:r>
              <a:rPr dirty="0" sz="1600" spc="-10">
                <a:latin typeface="Times New Roman"/>
                <a:cs typeface="Times New Roman"/>
              </a:rPr>
              <a:t>IIR </a:t>
            </a:r>
            <a:r>
              <a:rPr dirty="0" sz="1600">
                <a:latin typeface="Times New Roman"/>
                <a:cs typeface="Times New Roman"/>
              </a:rPr>
              <a:t>system contains </a:t>
            </a:r>
            <a:r>
              <a:rPr dirty="0" sz="1600" spc="-5">
                <a:latin typeface="Times New Roman"/>
                <a:cs typeface="Times New Roman"/>
              </a:rPr>
              <a:t>a feedback from the output to the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input.</a:t>
            </a:r>
            <a:endParaRPr sz="1600">
              <a:latin typeface="Times New Roman"/>
              <a:cs typeface="Times New Roman"/>
            </a:endParaRPr>
          </a:p>
          <a:p>
            <a:pPr algn="just" marL="231775" indent="-219075">
              <a:lnSpc>
                <a:spcPts val="1880"/>
              </a:lnSpc>
              <a:buAutoNum type="arabicPlain"/>
              <a:tabLst>
                <a:tab pos="232410" algn="l"/>
              </a:tabLst>
            </a:pPr>
            <a:r>
              <a:rPr dirty="0" sz="1600" spc="-5">
                <a:latin typeface="Times New Roman"/>
                <a:cs typeface="Times New Roman"/>
              </a:rPr>
              <a:t>possibility of instability if some poles of H(z) lies outside the unit</a:t>
            </a:r>
            <a:r>
              <a:rPr dirty="0" sz="1600" spc="1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circle.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69619" y="3853814"/>
            <a:ext cx="920750" cy="76200"/>
          </a:xfrm>
          <a:custGeom>
            <a:avLst/>
            <a:gdLst/>
            <a:ahLst/>
            <a:cxnLst/>
            <a:rect l="l" t="t" r="r" b="b"/>
            <a:pathLst>
              <a:path w="920750" h="76200">
                <a:moveTo>
                  <a:pt x="844550" y="0"/>
                </a:moveTo>
                <a:lnTo>
                  <a:pt x="844550" y="76200"/>
                </a:lnTo>
                <a:lnTo>
                  <a:pt x="908050" y="44450"/>
                </a:lnTo>
                <a:lnTo>
                  <a:pt x="860806" y="44450"/>
                </a:lnTo>
                <a:lnTo>
                  <a:pt x="863600" y="41655"/>
                </a:lnTo>
                <a:lnTo>
                  <a:pt x="863600" y="34544"/>
                </a:lnTo>
                <a:lnTo>
                  <a:pt x="860806" y="31750"/>
                </a:lnTo>
                <a:lnTo>
                  <a:pt x="908050" y="31750"/>
                </a:lnTo>
                <a:lnTo>
                  <a:pt x="844550" y="0"/>
                </a:lnTo>
                <a:close/>
              </a:path>
              <a:path w="920750" h="76200">
                <a:moveTo>
                  <a:pt x="844550" y="31750"/>
                </a:moveTo>
                <a:lnTo>
                  <a:pt x="2844" y="31750"/>
                </a:lnTo>
                <a:lnTo>
                  <a:pt x="0" y="34544"/>
                </a:lnTo>
                <a:lnTo>
                  <a:pt x="0" y="41655"/>
                </a:lnTo>
                <a:lnTo>
                  <a:pt x="2844" y="44450"/>
                </a:lnTo>
                <a:lnTo>
                  <a:pt x="844550" y="44450"/>
                </a:lnTo>
                <a:lnTo>
                  <a:pt x="844550" y="31750"/>
                </a:lnTo>
                <a:close/>
              </a:path>
              <a:path w="920750" h="76200">
                <a:moveTo>
                  <a:pt x="908050" y="31750"/>
                </a:moveTo>
                <a:lnTo>
                  <a:pt x="860806" y="31750"/>
                </a:lnTo>
                <a:lnTo>
                  <a:pt x="863600" y="34544"/>
                </a:lnTo>
                <a:lnTo>
                  <a:pt x="863600" y="41655"/>
                </a:lnTo>
                <a:lnTo>
                  <a:pt x="860806" y="44450"/>
                </a:lnTo>
                <a:lnTo>
                  <a:pt x="908050" y="44450"/>
                </a:lnTo>
                <a:lnTo>
                  <a:pt x="920750" y="38100"/>
                </a:lnTo>
                <a:lnTo>
                  <a:pt x="9080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685607" y="3772217"/>
          <a:ext cx="3672204" cy="700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"/>
                <a:gridCol w="228600"/>
                <a:gridCol w="114300"/>
                <a:gridCol w="229234"/>
                <a:gridCol w="113029"/>
                <a:gridCol w="229235"/>
                <a:gridCol w="114300"/>
                <a:gridCol w="228600"/>
                <a:gridCol w="114300"/>
                <a:gridCol w="228600"/>
                <a:gridCol w="229235"/>
                <a:gridCol w="113030"/>
                <a:gridCol w="229235"/>
                <a:gridCol w="113664"/>
                <a:gridCol w="227964"/>
                <a:gridCol w="113664"/>
                <a:gridCol w="227964"/>
                <a:gridCol w="228600"/>
                <a:gridCol w="227330"/>
                <a:gridCol w="227964"/>
              </a:tblGrid>
              <a:tr h="342265">
                <a:tc gridSpan="2">
                  <a:txBody>
                    <a:bodyPr/>
                    <a:lstStyle/>
                    <a:p>
                      <a:pPr marL="95885">
                        <a:lnSpc>
                          <a:spcPts val="1215"/>
                        </a:lnSpc>
                      </a:pPr>
                      <a:r>
                        <a:rPr dirty="0" baseline="-25462" sz="1800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800">
                          <a:latin typeface="Times New Roman"/>
                          <a:cs typeface="Times New Roman"/>
                        </a:rPr>
                        <a:t>-1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7785">
                        <a:lnSpc>
                          <a:spcPts val="1215"/>
                        </a:lnSpc>
                      </a:pPr>
                      <a:r>
                        <a:rPr dirty="0" baseline="-25462" sz="1800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800">
                          <a:latin typeface="Times New Roman"/>
                          <a:cs typeface="Times New Roman"/>
                        </a:rPr>
                        <a:t>-1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95250">
                        <a:lnSpc>
                          <a:spcPts val="1215"/>
                        </a:lnSpc>
                      </a:pPr>
                      <a:r>
                        <a:rPr dirty="0" baseline="-25462" sz="1800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800">
                          <a:latin typeface="Times New Roman"/>
                          <a:cs typeface="Times New Roman"/>
                        </a:rPr>
                        <a:t>-1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7785">
                        <a:lnSpc>
                          <a:spcPts val="1215"/>
                        </a:lnSpc>
                      </a:pPr>
                      <a:r>
                        <a:rPr dirty="0" baseline="-25462" sz="1800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800">
                          <a:latin typeface="Times New Roman"/>
                          <a:cs typeface="Times New Roman"/>
                        </a:rPr>
                        <a:t>-1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7785">
                        <a:lnSpc>
                          <a:spcPts val="1215"/>
                        </a:lnSpc>
                      </a:pPr>
                      <a:r>
                        <a:rPr dirty="0" baseline="-25462" sz="1800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800">
                          <a:latin typeface="Times New Roman"/>
                          <a:cs typeface="Times New Roman"/>
                        </a:rPr>
                        <a:t>-1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2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2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2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…..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2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95250">
                        <a:lnSpc>
                          <a:spcPts val="1215"/>
                        </a:lnSpc>
                      </a:pPr>
                      <a:r>
                        <a:rPr dirty="0" baseline="-25462" sz="1800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800">
                          <a:latin typeface="Times New Roman"/>
                          <a:cs typeface="Times New Roman"/>
                        </a:rPr>
                        <a:t>-1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482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3" name="object 13"/>
          <p:cNvSpPr/>
          <p:nvPr/>
        </p:nvSpPr>
        <p:spPr>
          <a:xfrm>
            <a:off x="1114742" y="4458017"/>
            <a:ext cx="238125" cy="238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685607" y="4458017"/>
            <a:ext cx="238125" cy="2381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028507" y="4458017"/>
            <a:ext cx="238760" cy="2381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714307" y="4458017"/>
            <a:ext cx="238760" cy="2381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57207" y="4458017"/>
            <a:ext cx="239394" cy="2381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515042" y="4458017"/>
            <a:ext cx="238125" cy="2387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857307" y="4458017"/>
            <a:ext cx="238125" cy="2381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372042" y="4458017"/>
            <a:ext cx="238125" cy="2381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543107" y="4458017"/>
            <a:ext cx="239394" cy="2381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200207" y="4458017"/>
            <a:ext cx="238125" cy="2387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999672" y="4458017"/>
            <a:ext cx="239394" cy="2381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232535" y="3891914"/>
            <a:ext cx="0" cy="570865"/>
          </a:xfrm>
          <a:custGeom>
            <a:avLst/>
            <a:gdLst/>
            <a:ahLst/>
            <a:cxnLst/>
            <a:rect l="l" t="t" r="r" b="b"/>
            <a:pathLst>
              <a:path w="0" h="570864">
                <a:moveTo>
                  <a:pt x="0" y="0"/>
                </a:moveTo>
                <a:lnTo>
                  <a:pt x="0" y="57086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005205" y="5148579"/>
            <a:ext cx="4342765" cy="6858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228600" rIns="0" bIns="0" rtlCol="0" vert="horz">
            <a:spAutoFit/>
          </a:bodyPr>
          <a:lstStyle/>
          <a:p>
            <a:pPr algn="ctr" marR="417830">
              <a:lnSpc>
                <a:spcPct val="100000"/>
              </a:lnSpc>
              <a:spcBef>
                <a:spcPts val="1800"/>
              </a:spcBef>
            </a:pPr>
            <a:r>
              <a:rPr dirty="0" sz="2400">
                <a:latin typeface="Symbol"/>
                <a:cs typeface="Symbol"/>
              </a:rPr>
              <a:t>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194435" y="4685029"/>
            <a:ext cx="76200" cy="463550"/>
          </a:xfrm>
          <a:custGeom>
            <a:avLst/>
            <a:gdLst/>
            <a:ahLst/>
            <a:cxnLst/>
            <a:rect l="l" t="t" r="r" b="b"/>
            <a:pathLst>
              <a:path w="76200" h="463550">
                <a:moveTo>
                  <a:pt x="31750" y="387350"/>
                </a:moveTo>
                <a:lnTo>
                  <a:pt x="0" y="387350"/>
                </a:lnTo>
                <a:lnTo>
                  <a:pt x="38100" y="463550"/>
                </a:lnTo>
                <a:lnTo>
                  <a:pt x="66675" y="406400"/>
                </a:lnTo>
                <a:lnTo>
                  <a:pt x="34594" y="406400"/>
                </a:lnTo>
                <a:lnTo>
                  <a:pt x="31750" y="403605"/>
                </a:lnTo>
                <a:lnTo>
                  <a:pt x="31750" y="387350"/>
                </a:lnTo>
                <a:close/>
              </a:path>
              <a:path w="76200" h="463550">
                <a:moveTo>
                  <a:pt x="41605" y="0"/>
                </a:moveTo>
                <a:lnTo>
                  <a:pt x="34594" y="0"/>
                </a:lnTo>
                <a:lnTo>
                  <a:pt x="31750" y="2793"/>
                </a:lnTo>
                <a:lnTo>
                  <a:pt x="31750" y="403605"/>
                </a:lnTo>
                <a:lnTo>
                  <a:pt x="34594" y="406400"/>
                </a:lnTo>
                <a:lnTo>
                  <a:pt x="41605" y="406400"/>
                </a:lnTo>
                <a:lnTo>
                  <a:pt x="44450" y="403605"/>
                </a:lnTo>
                <a:lnTo>
                  <a:pt x="44450" y="2793"/>
                </a:lnTo>
                <a:lnTo>
                  <a:pt x="41605" y="0"/>
                </a:lnTo>
                <a:close/>
              </a:path>
              <a:path w="76200" h="463550">
                <a:moveTo>
                  <a:pt x="76200" y="387350"/>
                </a:moveTo>
                <a:lnTo>
                  <a:pt x="44450" y="387350"/>
                </a:lnTo>
                <a:lnTo>
                  <a:pt x="44450" y="403605"/>
                </a:lnTo>
                <a:lnTo>
                  <a:pt x="41605" y="406400"/>
                </a:lnTo>
                <a:lnTo>
                  <a:pt x="66675" y="406400"/>
                </a:lnTo>
                <a:lnTo>
                  <a:pt x="76200" y="387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766570" y="4685029"/>
            <a:ext cx="76200" cy="463550"/>
          </a:xfrm>
          <a:custGeom>
            <a:avLst/>
            <a:gdLst/>
            <a:ahLst/>
            <a:cxnLst/>
            <a:rect l="l" t="t" r="r" b="b"/>
            <a:pathLst>
              <a:path w="76200" h="463550">
                <a:moveTo>
                  <a:pt x="31750" y="387350"/>
                </a:moveTo>
                <a:lnTo>
                  <a:pt x="0" y="387350"/>
                </a:lnTo>
                <a:lnTo>
                  <a:pt x="38100" y="463550"/>
                </a:lnTo>
                <a:lnTo>
                  <a:pt x="66675" y="406400"/>
                </a:lnTo>
                <a:lnTo>
                  <a:pt x="34543" y="406400"/>
                </a:lnTo>
                <a:lnTo>
                  <a:pt x="31750" y="403605"/>
                </a:lnTo>
                <a:lnTo>
                  <a:pt x="31750" y="387350"/>
                </a:lnTo>
                <a:close/>
              </a:path>
              <a:path w="76200" h="463550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403605"/>
                </a:lnTo>
                <a:lnTo>
                  <a:pt x="34543" y="406400"/>
                </a:lnTo>
                <a:lnTo>
                  <a:pt x="41656" y="406400"/>
                </a:lnTo>
                <a:lnTo>
                  <a:pt x="44450" y="40360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463550">
                <a:moveTo>
                  <a:pt x="76200" y="387350"/>
                </a:moveTo>
                <a:lnTo>
                  <a:pt x="44450" y="387350"/>
                </a:lnTo>
                <a:lnTo>
                  <a:pt x="44450" y="403605"/>
                </a:lnTo>
                <a:lnTo>
                  <a:pt x="41656" y="406400"/>
                </a:lnTo>
                <a:lnTo>
                  <a:pt x="66675" y="406400"/>
                </a:lnTo>
                <a:lnTo>
                  <a:pt x="76200" y="387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109470" y="4685029"/>
            <a:ext cx="76200" cy="463550"/>
          </a:xfrm>
          <a:custGeom>
            <a:avLst/>
            <a:gdLst/>
            <a:ahLst/>
            <a:cxnLst/>
            <a:rect l="l" t="t" r="r" b="b"/>
            <a:pathLst>
              <a:path w="76200" h="463550">
                <a:moveTo>
                  <a:pt x="31750" y="387350"/>
                </a:moveTo>
                <a:lnTo>
                  <a:pt x="0" y="387350"/>
                </a:lnTo>
                <a:lnTo>
                  <a:pt x="38100" y="463550"/>
                </a:lnTo>
                <a:lnTo>
                  <a:pt x="66675" y="406400"/>
                </a:lnTo>
                <a:lnTo>
                  <a:pt x="34543" y="406400"/>
                </a:lnTo>
                <a:lnTo>
                  <a:pt x="31750" y="403605"/>
                </a:lnTo>
                <a:lnTo>
                  <a:pt x="31750" y="387350"/>
                </a:lnTo>
                <a:close/>
              </a:path>
              <a:path w="76200" h="463550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403605"/>
                </a:lnTo>
                <a:lnTo>
                  <a:pt x="34543" y="406400"/>
                </a:lnTo>
                <a:lnTo>
                  <a:pt x="41656" y="406400"/>
                </a:lnTo>
                <a:lnTo>
                  <a:pt x="44450" y="40360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463550">
                <a:moveTo>
                  <a:pt x="76200" y="387350"/>
                </a:moveTo>
                <a:lnTo>
                  <a:pt x="44450" y="387350"/>
                </a:lnTo>
                <a:lnTo>
                  <a:pt x="44450" y="403605"/>
                </a:lnTo>
                <a:lnTo>
                  <a:pt x="41656" y="406400"/>
                </a:lnTo>
                <a:lnTo>
                  <a:pt x="66675" y="406400"/>
                </a:lnTo>
                <a:lnTo>
                  <a:pt x="76200" y="387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451735" y="4685029"/>
            <a:ext cx="76200" cy="463550"/>
          </a:xfrm>
          <a:custGeom>
            <a:avLst/>
            <a:gdLst/>
            <a:ahLst/>
            <a:cxnLst/>
            <a:rect l="l" t="t" r="r" b="b"/>
            <a:pathLst>
              <a:path w="76200" h="463550">
                <a:moveTo>
                  <a:pt x="31750" y="387350"/>
                </a:moveTo>
                <a:lnTo>
                  <a:pt x="0" y="387350"/>
                </a:lnTo>
                <a:lnTo>
                  <a:pt x="38100" y="463550"/>
                </a:lnTo>
                <a:lnTo>
                  <a:pt x="66675" y="406400"/>
                </a:lnTo>
                <a:lnTo>
                  <a:pt x="34543" y="406400"/>
                </a:lnTo>
                <a:lnTo>
                  <a:pt x="31750" y="403605"/>
                </a:lnTo>
                <a:lnTo>
                  <a:pt x="31750" y="387350"/>
                </a:lnTo>
                <a:close/>
              </a:path>
              <a:path w="76200" h="463550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403605"/>
                </a:lnTo>
                <a:lnTo>
                  <a:pt x="34543" y="406400"/>
                </a:lnTo>
                <a:lnTo>
                  <a:pt x="41656" y="406400"/>
                </a:lnTo>
                <a:lnTo>
                  <a:pt x="44450" y="40360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463550">
                <a:moveTo>
                  <a:pt x="76200" y="387350"/>
                </a:moveTo>
                <a:lnTo>
                  <a:pt x="44450" y="387350"/>
                </a:lnTo>
                <a:lnTo>
                  <a:pt x="44450" y="403605"/>
                </a:lnTo>
                <a:lnTo>
                  <a:pt x="41656" y="406400"/>
                </a:lnTo>
                <a:lnTo>
                  <a:pt x="66675" y="406400"/>
                </a:lnTo>
                <a:lnTo>
                  <a:pt x="76200" y="387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795270" y="4685029"/>
            <a:ext cx="76200" cy="463550"/>
          </a:xfrm>
          <a:custGeom>
            <a:avLst/>
            <a:gdLst/>
            <a:ahLst/>
            <a:cxnLst/>
            <a:rect l="l" t="t" r="r" b="b"/>
            <a:pathLst>
              <a:path w="76200" h="463550">
                <a:moveTo>
                  <a:pt x="31750" y="387350"/>
                </a:moveTo>
                <a:lnTo>
                  <a:pt x="0" y="387350"/>
                </a:lnTo>
                <a:lnTo>
                  <a:pt x="38100" y="463550"/>
                </a:lnTo>
                <a:lnTo>
                  <a:pt x="66675" y="406400"/>
                </a:lnTo>
                <a:lnTo>
                  <a:pt x="34543" y="406400"/>
                </a:lnTo>
                <a:lnTo>
                  <a:pt x="31750" y="403605"/>
                </a:lnTo>
                <a:lnTo>
                  <a:pt x="31750" y="387350"/>
                </a:lnTo>
                <a:close/>
              </a:path>
              <a:path w="76200" h="463550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403605"/>
                </a:lnTo>
                <a:lnTo>
                  <a:pt x="34543" y="406400"/>
                </a:lnTo>
                <a:lnTo>
                  <a:pt x="41656" y="406400"/>
                </a:lnTo>
                <a:lnTo>
                  <a:pt x="44450" y="40360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463550">
                <a:moveTo>
                  <a:pt x="76200" y="387350"/>
                </a:moveTo>
                <a:lnTo>
                  <a:pt x="44450" y="387350"/>
                </a:lnTo>
                <a:lnTo>
                  <a:pt x="44450" y="403605"/>
                </a:lnTo>
                <a:lnTo>
                  <a:pt x="41656" y="406400"/>
                </a:lnTo>
                <a:lnTo>
                  <a:pt x="66675" y="406400"/>
                </a:lnTo>
                <a:lnTo>
                  <a:pt x="76200" y="387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138170" y="4685029"/>
            <a:ext cx="76200" cy="463550"/>
          </a:xfrm>
          <a:custGeom>
            <a:avLst/>
            <a:gdLst/>
            <a:ahLst/>
            <a:cxnLst/>
            <a:rect l="l" t="t" r="r" b="b"/>
            <a:pathLst>
              <a:path w="76200" h="463550">
                <a:moveTo>
                  <a:pt x="31750" y="387350"/>
                </a:moveTo>
                <a:lnTo>
                  <a:pt x="0" y="387350"/>
                </a:lnTo>
                <a:lnTo>
                  <a:pt x="38100" y="463550"/>
                </a:lnTo>
                <a:lnTo>
                  <a:pt x="66675" y="406400"/>
                </a:lnTo>
                <a:lnTo>
                  <a:pt x="34543" y="406400"/>
                </a:lnTo>
                <a:lnTo>
                  <a:pt x="31750" y="403605"/>
                </a:lnTo>
                <a:lnTo>
                  <a:pt x="31750" y="387350"/>
                </a:lnTo>
                <a:close/>
              </a:path>
              <a:path w="76200" h="463550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403605"/>
                </a:lnTo>
                <a:lnTo>
                  <a:pt x="34543" y="406400"/>
                </a:lnTo>
                <a:lnTo>
                  <a:pt x="41656" y="406400"/>
                </a:lnTo>
                <a:lnTo>
                  <a:pt x="44450" y="40360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463550">
                <a:moveTo>
                  <a:pt x="76200" y="387350"/>
                </a:moveTo>
                <a:lnTo>
                  <a:pt x="44450" y="387350"/>
                </a:lnTo>
                <a:lnTo>
                  <a:pt x="44450" y="403605"/>
                </a:lnTo>
                <a:lnTo>
                  <a:pt x="41656" y="406400"/>
                </a:lnTo>
                <a:lnTo>
                  <a:pt x="66675" y="406400"/>
                </a:lnTo>
                <a:lnTo>
                  <a:pt x="76200" y="387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596004" y="4685029"/>
            <a:ext cx="76200" cy="463550"/>
          </a:xfrm>
          <a:custGeom>
            <a:avLst/>
            <a:gdLst/>
            <a:ahLst/>
            <a:cxnLst/>
            <a:rect l="l" t="t" r="r" b="b"/>
            <a:pathLst>
              <a:path w="76200" h="463550">
                <a:moveTo>
                  <a:pt x="31750" y="387350"/>
                </a:moveTo>
                <a:lnTo>
                  <a:pt x="0" y="387350"/>
                </a:lnTo>
                <a:lnTo>
                  <a:pt x="38100" y="463550"/>
                </a:lnTo>
                <a:lnTo>
                  <a:pt x="66675" y="406400"/>
                </a:lnTo>
                <a:lnTo>
                  <a:pt x="34544" y="406400"/>
                </a:lnTo>
                <a:lnTo>
                  <a:pt x="31750" y="403605"/>
                </a:lnTo>
                <a:lnTo>
                  <a:pt x="31750" y="387350"/>
                </a:lnTo>
                <a:close/>
              </a:path>
              <a:path w="76200" h="463550">
                <a:moveTo>
                  <a:pt x="41656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403605"/>
                </a:lnTo>
                <a:lnTo>
                  <a:pt x="34544" y="406400"/>
                </a:lnTo>
                <a:lnTo>
                  <a:pt x="41656" y="406400"/>
                </a:lnTo>
                <a:lnTo>
                  <a:pt x="44450" y="40360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463550">
                <a:moveTo>
                  <a:pt x="76200" y="387350"/>
                </a:moveTo>
                <a:lnTo>
                  <a:pt x="44450" y="387350"/>
                </a:lnTo>
                <a:lnTo>
                  <a:pt x="44450" y="403605"/>
                </a:lnTo>
                <a:lnTo>
                  <a:pt x="41656" y="406400"/>
                </a:lnTo>
                <a:lnTo>
                  <a:pt x="66675" y="406400"/>
                </a:lnTo>
                <a:lnTo>
                  <a:pt x="76200" y="387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938270" y="4685029"/>
            <a:ext cx="76200" cy="463550"/>
          </a:xfrm>
          <a:custGeom>
            <a:avLst/>
            <a:gdLst/>
            <a:ahLst/>
            <a:cxnLst/>
            <a:rect l="l" t="t" r="r" b="b"/>
            <a:pathLst>
              <a:path w="76200" h="463550">
                <a:moveTo>
                  <a:pt x="31750" y="387350"/>
                </a:moveTo>
                <a:lnTo>
                  <a:pt x="0" y="387350"/>
                </a:lnTo>
                <a:lnTo>
                  <a:pt x="38100" y="463550"/>
                </a:lnTo>
                <a:lnTo>
                  <a:pt x="66675" y="406400"/>
                </a:lnTo>
                <a:lnTo>
                  <a:pt x="34543" y="406400"/>
                </a:lnTo>
                <a:lnTo>
                  <a:pt x="31750" y="403605"/>
                </a:lnTo>
                <a:lnTo>
                  <a:pt x="31750" y="387350"/>
                </a:lnTo>
                <a:close/>
              </a:path>
              <a:path w="76200" h="463550">
                <a:moveTo>
                  <a:pt x="41655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403605"/>
                </a:lnTo>
                <a:lnTo>
                  <a:pt x="34543" y="406400"/>
                </a:lnTo>
                <a:lnTo>
                  <a:pt x="41655" y="406400"/>
                </a:lnTo>
                <a:lnTo>
                  <a:pt x="44450" y="403605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463550">
                <a:moveTo>
                  <a:pt x="76200" y="387350"/>
                </a:moveTo>
                <a:lnTo>
                  <a:pt x="44450" y="387350"/>
                </a:lnTo>
                <a:lnTo>
                  <a:pt x="44450" y="403605"/>
                </a:lnTo>
                <a:lnTo>
                  <a:pt x="41655" y="406400"/>
                </a:lnTo>
                <a:lnTo>
                  <a:pt x="66675" y="406400"/>
                </a:lnTo>
                <a:lnTo>
                  <a:pt x="76200" y="387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281170" y="4685029"/>
            <a:ext cx="76200" cy="463550"/>
          </a:xfrm>
          <a:custGeom>
            <a:avLst/>
            <a:gdLst/>
            <a:ahLst/>
            <a:cxnLst/>
            <a:rect l="l" t="t" r="r" b="b"/>
            <a:pathLst>
              <a:path w="76200" h="463550">
                <a:moveTo>
                  <a:pt x="31750" y="387350"/>
                </a:moveTo>
                <a:lnTo>
                  <a:pt x="0" y="387350"/>
                </a:lnTo>
                <a:lnTo>
                  <a:pt x="38100" y="463550"/>
                </a:lnTo>
                <a:lnTo>
                  <a:pt x="66675" y="406400"/>
                </a:lnTo>
                <a:lnTo>
                  <a:pt x="34543" y="406400"/>
                </a:lnTo>
                <a:lnTo>
                  <a:pt x="31750" y="403605"/>
                </a:lnTo>
                <a:lnTo>
                  <a:pt x="31750" y="387350"/>
                </a:lnTo>
                <a:close/>
              </a:path>
              <a:path w="76200" h="463550">
                <a:moveTo>
                  <a:pt x="41655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403605"/>
                </a:lnTo>
                <a:lnTo>
                  <a:pt x="34543" y="406400"/>
                </a:lnTo>
                <a:lnTo>
                  <a:pt x="41655" y="406400"/>
                </a:lnTo>
                <a:lnTo>
                  <a:pt x="44450" y="403605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463550">
                <a:moveTo>
                  <a:pt x="76200" y="387350"/>
                </a:moveTo>
                <a:lnTo>
                  <a:pt x="44450" y="387350"/>
                </a:lnTo>
                <a:lnTo>
                  <a:pt x="44450" y="403605"/>
                </a:lnTo>
                <a:lnTo>
                  <a:pt x="41655" y="406400"/>
                </a:lnTo>
                <a:lnTo>
                  <a:pt x="66675" y="406400"/>
                </a:lnTo>
                <a:lnTo>
                  <a:pt x="76200" y="387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624070" y="4685029"/>
            <a:ext cx="76200" cy="463550"/>
          </a:xfrm>
          <a:custGeom>
            <a:avLst/>
            <a:gdLst/>
            <a:ahLst/>
            <a:cxnLst/>
            <a:rect l="l" t="t" r="r" b="b"/>
            <a:pathLst>
              <a:path w="76200" h="463550">
                <a:moveTo>
                  <a:pt x="31750" y="387350"/>
                </a:moveTo>
                <a:lnTo>
                  <a:pt x="0" y="387350"/>
                </a:lnTo>
                <a:lnTo>
                  <a:pt x="38100" y="463550"/>
                </a:lnTo>
                <a:lnTo>
                  <a:pt x="66675" y="406400"/>
                </a:lnTo>
                <a:lnTo>
                  <a:pt x="34543" y="406400"/>
                </a:lnTo>
                <a:lnTo>
                  <a:pt x="31750" y="403605"/>
                </a:lnTo>
                <a:lnTo>
                  <a:pt x="31750" y="387350"/>
                </a:lnTo>
                <a:close/>
              </a:path>
              <a:path w="76200" h="463550">
                <a:moveTo>
                  <a:pt x="41655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403605"/>
                </a:lnTo>
                <a:lnTo>
                  <a:pt x="34543" y="406400"/>
                </a:lnTo>
                <a:lnTo>
                  <a:pt x="41655" y="406400"/>
                </a:lnTo>
                <a:lnTo>
                  <a:pt x="44450" y="403605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463550">
                <a:moveTo>
                  <a:pt x="76200" y="387350"/>
                </a:moveTo>
                <a:lnTo>
                  <a:pt x="44450" y="387350"/>
                </a:lnTo>
                <a:lnTo>
                  <a:pt x="44450" y="403605"/>
                </a:lnTo>
                <a:lnTo>
                  <a:pt x="41655" y="406400"/>
                </a:lnTo>
                <a:lnTo>
                  <a:pt x="66675" y="406400"/>
                </a:lnTo>
                <a:lnTo>
                  <a:pt x="76200" y="387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081270" y="4685029"/>
            <a:ext cx="76200" cy="463550"/>
          </a:xfrm>
          <a:custGeom>
            <a:avLst/>
            <a:gdLst/>
            <a:ahLst/>
            <a:cxnLst/>
            <a:rect l="l" t="t" r="r" b="b"/>
            <a:pathLst>
              <a:path w="76200" h="463550">
                <a:moveTo>
                  <a:pt x="31750" y="387350"/>
                </a:moveTo>
                <a:lnTo>
                  <a:pt x="0" y="387350"/>
                </a:lnTo>
                <a:lnTo>
                  <a:pt x="38100" y="463550"/>
                </a:lnTo>
                <a:lnTo>
                  <a:pt x="66675" y="406400"/>
                </a:lnTo>
                <a:lnTo>
                  <a:pt x="34543" y="406400"/>
                </a:lnTo>
                <a:lnTo>
                  <a:pt x="31750" y="403605"/>
                </a:lnTo>
                <a:lnTo>
                  <a:pt x="31750" y="387350"/>
                </a:lnTo>
                <a:close/>
              </a:path>
              <a:path w="76200" h="463550">
                <a:moveTo>
                  <a:pt x="41655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403605"/>
                </a:lnTo>
                <a:lnTo>
                  <a:pt x="34543" y="406400"/>
                </a:lnTo>
                <a:lnTo>
                  <a:pt x="41655" y="406400"/>
                </a:lnTo>
                <a:lnTo>
                  <a:pt x="44450" y="403605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463550">
                <a:moveTo>
                  <a:pt x="76200" y="387350"/>
                </a:moveTo>
                <a:lnTo>
                  <a:pt x="44450" y="387350"/>
                </a:lnTo>
                <a:lnTo>
                  <a:pt x="44450" y="403605"/>
                </a:lnTo>
                <a:lnTo>
                  <a:pt x="41655" y="406400"/>
                </a:lnTo>
                <a:lnTo>
                  <a:pt x="66675" y="406400"/>
                </a:lnTo>
                <a:lnTo>
                  <a:pt x="76200" y="387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341620" y="5452744"/>
            <a:ext cx="463550" cy="76200"/>
          </a:xfrm>
          <a:custGeom>
            <a:avLst/>
            <a:gdLst/>
            <a:ahLst/>
            <a:cxnLst/>
            <a:rect l="l" t="t" r="r" b="b"/>
            <a:pathLst>
              <a:path w="463550" h="76200">
                <a:moveTo>
                  <a:pt x="387350" y="0"/>
                </a:moveTo>
                <a:lnTo>
                  <a:pt x="387350" y="76200"/>
                </a:lnTo>
                <a:lnTo>
                  <a:pt x="450850" y="44450"/>
                </a:lnTo>
                <a:lnTo>
                  <a:pt x="403605" y="44450"/>
                </a:lnTo>
                <a:lnTo>
                  <a:pt x="406400" y="41655"/>
                </a:lnTo>
                <a:lnTo>
                  <a:pt x="406400" y="34543"/>
                </a:lnTo>
                <a:lnTo>
                  <a:pt x="403605" y="31750"/>
                </a:lnTo>
                <a:lnTo>
                  <a:pt x="450850" y="31750"/>
                </a:lnTo>
                <a:lnTo>
                  <a:pt x="387350" y="0"/>
                </a:lnTo>
                <a:close/>
              </a:path>
              <a:path w="463550" h="76200">
                <a:moveTo>
                  <a:pt x="387350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387350" y="44450"/>
                </a:lnTo>
                <a:lnTo>
                  <a:pt x="387350" y="31750"/>
                </a:lnTo>
                <a:close/>
              </a:path>
              <a:path w="463550" h="76200">
                <a:moveTo>
                  <a:pt x="450850" y="31750"/>
                </a:moveTo>
                <a:lnTo>
                  <a:pt x="403605" y="31750"/>
                </a:lnTo>
                <a:lnTo>
                  <a:pt x="406400" y="34543"/>
                </a:lnTo>
                <a:lnTo>
                  <a:pt x="406400" y="41655"/>
                </a:lnTo>
                <a:lnTo>
                  <a:pt x="403605" y="44450"/>
                </a:lnTo>
                <a:lnTo>
                  <a:pt x="450850" y="44450"/>
                </a:lnTo>
                <a:lnTo>
                  <a:pt x="463550" y="38100"/>
                </a:lnTo>
                <a:lnTo>
                  <a:pt x="4508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5770245" y="5630036"/>
            <a:ext cx="2787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Times New Roman"/>
                <a:cs typeface="Times New Roman"/>
              </a:rPr>
              <a:t>y</a:t>
            </a:r>
            <a:r>
              <a:rPr dirty="0" sz="1200" spc="5">
                <a:latin typeface="Times New Roman"/>
                <a:cs typeface="Times New Roman"/>
              </a:rPr>
              <a:t>(</a:t>
            </a:r>
            <a:r>
              <a:rPr dirty="0" sz="1200" spc="10">
                <a:latin typeface="Times New Roman"/>
                <a:cs typeface="Times New Roman"/>
              </a:rPr>
              <a:t>n</a:t>
            </a:r>
            <a:r>
              <a:rPr dirty="0" sz="120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25855" y="4029582"/>
            <a:ext cx="280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(n)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576570" y="3776979"/>
            <a:ext cx="685165" cy="34226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50165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395"/>
              </a:spcBef>
            </a:pP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baseline="38194" sz="1200">
                <a:latin typeface="Times New Roman"/>
                <a:cs typeface="Times New Roman"/>
              </a:rPr>
              <a:t>-1</a:t>
            </a:r>
            <a:r>
              <a:rPr dirty="0" sz="1200">
                <a:latin typeface="Symbol"/>
                <a:cs typeface="Symbol"/>
              </a:rPr>
              <a:t></a:t>
            </a:r>
            <a:r>
              <a:rPr dirty="0" sz="1200">
                <a:latin typeface="Times New Roman"/>
                <a:cs typeface="Times New Roman"/>
              </a:rPr>
              <a:t>T</a:t>
            </a:r>
            <a:r>
              <a:rPr dirty="0" baseline="-10416" sz="1200">
                <a:latin typeface="Times New Roman"/>
                <a:cs typeface="Times New Roman"/>
              </a:rPr>
              <a:t>s</a:t>
            </a:r>
            <a:endParaRPr baseline="-10416" sz="12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465445" y="4713858"/>
            <a:ext cx="3213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h</a:t>
            </a:r>
            <a:r>
              <a:rPr dirty="0" sz="1200" spc="-5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m)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02055" y="4599558"/>
            <a:ext cx="279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h</a:t>
            </a:r>
            <a:r>
              <a:rPr dirty="0" sz="1200" spc="-5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0)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998232" y="4691379"/>
            <a:ext cx="121272" cy="1212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233670" y="4577079"/>
            <a:ext cx="235584" cy="23558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232535" y="4805679"/>
            <a:ext cx="457834" cy="228600"/>
          </a:xfrm>
          <a:custGeom>
            <a:avLst/>
            <a:gdLst/>
            <a:ahLst/>
            <a:cxnLst/>
            <a:rect l="l" t="t" r="r" b="b"/>
            <a:pathLst>
              <a:path w="457835" h="228600">
                <a:moveTo>
                  <a:pt x="0" y="228600"/>
                </a:moveTo>
                <a:lnTo>
                  <a:pt x="457834" y="228600"/>
                </a:lnTo>
                <a:lnTo>
                  <a:pt x="457834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1311910" y="4826634"/>
            <a:ext cx="23685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latin typeface="Times New Roman"/>
                <a:cs typeface="Times New Roman"/>
              </a:rPr>
              <a:t>h</a:t>
            </a:r>
            <a:r>
              <a:rPr dirty="0" sz="1000" spc="-5">
                <a:latin typeface="Times New Roman"/>
                <a:cs typeface="Times New Roman"/>
              </a:rPr>
              <a:t>(</a:t>
            </a:r>
            <a:r>
              <a:rPr dirty="0" sz="1000">
                <a:latin typeface="Times New Roman"/>
                <a:cs typeface="Times New Roman"/>
              </a:rPr>
              <a:t>1</a:t>
            </a:r>
            <a:r>
              <a:rPr dirty="0" sz="1000" spc="-5"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1454530" y="4691379"/>
            <a:ext cx="235838" cy="12153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309369" y="1634489"/>
            <a:ext cx="76200" cy="23495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30"/>
              <a:t>1</a:t>
            </a:r>
            <a:r>
              <a:rPr dirty="0" spc="30"/>
              <a:t>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416" y="688339"/>
            <a:ext cx="6350635" cy="73723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>
              <a:lnSpc>
                <a:spcPct val="96000"/>
              </a:lnSpc>
              <a:spcBef>
                <a:spcPts val="170"/>
              </a:spcBef>
            </a:pPr>
            <a:r>
              <a:rPr dirty="0" sz="1600">
                <a:latin typeface="Times New Roman"/>
                <a:cs typeface="Times New Roman"/>
              </a:rPr>
              <a:t>3- </a:t>
            </a:r>
            <a:r>
              <a:rPr dirty="0" sz="1600" spc="-5">
                <a:latin typeface="Times New Roman"/>
                <a:cs typeface="Times New Roman"/>
              </a:rPr>
              <a:t>To implement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10">
                <a:latin typeface="Times New Roman"/>
                <a:cs typeface="Times New Roman"/>
              </a:rPr>
              <a:t>IIR </a:t>
            </a:r>
            <a:r>
              <a:rPr dirty="0" sz="1600" spc="-5">
                <a:latin typeface="Times New Roman"/>
                <a:cs typeface="Times New Roman"/>
              </a:rPr>
              <a:t>system, then 2 tapped delay </a:t>
            </a:r>
            <a:r>
              <a:rPr dirty="0" sz="1600">
                <a:latin typeface="Times New Roman"/>
                <a:cs typeface="Times New Roman"/>
              </a:rPr>
              <a:t>lines </a:t>
            </a:r>
            <a:r>
              <a:rPr dirty="0" sz="1600" spc="-5">
                <a:latin typeface="Times New Roman"/>
                <a:cs typeface="Times New Roman"/>
              </a:rPr>
              <a:t>are </a:t>
            </a:r>
            <a:r>
              <a:rPr dirty="0" sz="1600">
                <a:latin typeface="Times New Roman"/>
                <a:cs typeface="Times New Roman"/>
              </a:rPr>
              <a:t>required, one  </a:t>
            </a:r>
            <a:r>
              <a:rPr dirty="0" sz="1600" spc="-5">
                <a:latin typeface="Times New Roman"/>
                <a:cs typeface="Times New Roman"/>
              </a:rPr>
              <a:t>with m-taps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the x </a:t>
            </a:r>
            <a:r>
              <a:rPr dirty="0" sz="1600">
                <a:latin typeface="Times New Roman"/>
                <a:cs typeface="Times New Roman"/>
              </a:rPr>
              <a:t>input </a:t>
            </a:r>
            <a:r>
              <a:rPr dirty="0" sz="1600" spc="-5">
                <a:latin typeface="Times New Roman"/>
                <a:cs typeface="Times New Roman"/>
              </a:rPr>
              <a:t>and the other with r-taps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the feedback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the  y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output.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5955" y="5136405"/>
            <a:ext cx="1407795" cy="0"/>
          </a:xfrm>
          <a:custGeom>
            <a:avLst/>
            <a:gdLst/>
            <a:ahLst/>
            <a:cxnLst/>
            <a:rect l="l" t="t" r="r" b="b"/>
            <a:pathLst>
              <a:path w="1407795" h="0">
                <a:moveTo>
                  <a:pt x="0" y="0"/>
                </a:moveTo>
                <a:lnTo>
                  <a:pt x="1407778" y="0"/>
                </a:lnTo>
              </a:path>
            </a:pathLst>
          </a:custGeom>
          <a:ln w="72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34416" y="4565204"/>
            <a:ext cx="2629535" cy="55181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 Implement the DSP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system:</a:t>
            </a:r>
            <a:endParaRPr sz="1600">
              <a:latin typeface="Times New Roman"/>
              <a:cs typeface="Times New Roman"/>
            </a:endParaRPr>
          </a:p>
          <a:p>
            <a:pPr algn="ctr" marR="10160">
              <a:lnSpc>
                <a:spcPct val="100000"/>
              </a:lnSpc>
              <a:spcBef>
                <a:spcPts val="265"/>
              </a:spcBef>
            </a:pPr>
            <a:r>
              <a:rPr dirty="0" sz="1400" spc="20">
                <a:latin typeface="Times New Roman"/>
                <a:cs typeface="Times New Roman"/>
              </a:rPr>
              <a:t>4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Symbol"/>
                <a:cs typeface="Symbol"/>
              </a:rPr>
              <a:t>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2</a:t>
            </a:r>
            <a:r>
              <a:rPr dirty="0" sz="1400" spc="55" i="1">
                <a:latin typeface="Times New Roman"/>
                <a:cs typeface="Times New Roman"/>
              </a:rPr>
              <a:t>z</a:t>
            </a:r>
            <a:r>
              <a:rPr dirty="0" sz="1400" spc="-190" i="1">
                <a:latin typeface="Times New Roman"/>
                <a:cs typeface="Times New Roman"/>
              </a:rPr>
              <a:t> </a:t>
            </a:r>
            <a:r>
              <a:rPr dirty="0" baseline="45138" sz="1200" spc="22">
                <a:latin typeface="Symbol"/>
                <a:cs typeface="Symbol"/>
              </a:rPr>
              <a:t></a:t>
            </a:r>
            <a:r>
              <a:rPr dirty="0" baseline="45138" sz="1200" spc="22">
                <a:latin typeface="Times New Roman"/>
                <a:cs typeface="Times New Roman"/>
              </a:rPr>
              <a:t>2</a:t>
            </a:r>
            <a:endParaRPr baseline="45138"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8438" y="4989423"/>
            <a:ext cx="1969770" cy="38417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1405"/>
              </a:lnSpc>
              <a:spcBef>
                <a:spcPts val="110"/>
              </a:spcBef>
            </a:pPr>
            <a:r>
              <a:rPr dirty="0" sz="1400" spc="30" i="1">
                <a:latin typeface="Times New Roman"/>
                <a:cs typeface="Times New Roman"/>
              </a:rPr>
              <a:t>H </a:t>
            </a:r>
            <a:r>
              <a:rPr dirty="0" sz="1400" spc="65">
                <a:latin typeface="Times New Roman"/>
                <a:cs typeface="Times New Roman"/>
              </a:rPr>
              <a:t>(</a:t>
            </a:r>
            <a:r>
              <a:rPr dirty="0" sz="1400" spc="65" i="1">
                <a:latin typeface="Times New Roman"/>
                <a:cs typeface="Times New Roman"/>
              </a:rPr>
              <a:t>z</a:t>
            </a:r>
            <a:r>
              <a:rPr dirty="0" sz="1400" spc="65">
                <a:latin typeface="Times New Roman"/>
                <a:cs typeface="Times New Roman"/>
              </a:rPr>
              <a:t>)</a:t>
            </a:r>
            <a:r>
              <a:rPr dirty="0" sz="1400" spc="-195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Symbol"/>
                <a:cs typeface="Symbol"/>
              </a:rPr>
              <a:t></a:t>
            </a:r>
            <a:endParaRPr sz="1400">
              <a:latin typeface="Symbol"/>
              <a:cs typeface="Symbol"/>
            </a:endParaRPr>
          </a:p>
          <a:p>
            <a:pPr marL="589280">
              <a:lnSpc>
                <a:spcPts val="1405"/>
              </a:lnSpc>
            </a:pPr>
            <a:r>
              <a:rPr dirty="0" sz="1400" spc="20">
                <a:latin typeface="Times New Roman"/>
                <a:cs typeface="Times New Roman"/>
              </a:rPr>
              <a:t>2</a:t>
            </a:r>
            <a:r>
              <a:rPr dirty="0" sz="1400" spc="-105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Symbol"/>
                <a:cs typeface="Symbol"/>
              </a:rPr>
              <a:t></a:t>
            </a:r>
            <a:r>
              <a:rPr dirty="0" sz="1400" spc="-11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3</a:t>
            </a:r>
            <a:r>
              <a:rPr dirty="0" sz="1400" spc="35" i="1">
                <a:latin typeface="Times New Roman"/>
                <a:cs typeface="Times New Roman"/>
              </a:rPr>
              <a:t>z</a:t>
            </a:r>
            <a:r>
              <a:rPr dirty="0" sz="1400" spc="-195" i="1">
                <a:latin typeface="Times New Roman"/>
                <a:cs typeface="Times New Roman"/>
              </a:rPr>
              <a:t> </a:t>
            </a:r>
            <a:r>
              <a:rPr dirty="0" baseline="45138" sz="1200" spc="-7">
                <a:latin typeface="Symbol"/>
                <a:cs typeface="Symbol"/>
              </a:rPr>
              <a:t></a:t>
            </a:r>
            <a:r>
              <a:rPr dirty="0" baseline="45138" sz="1200" spc="-7">
                <a:latin typeface="Times New Roman"/>
                <a:cs typeface="Times New Roman"/>
              </a:rPr>
              <a:t>1</a:t>
            </a:r>
            <a:r>
              <a:rPr dirty="0" baseline="45138" sz="1200" spc="277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Symbol"/>
                <a:cs typeface="Symbol"/>
              </a:rPr>
              <a:t>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15" i="1">
                <a:latin typeface="Times New Roman"/>
                <a:cs typeface="Times New Roman"/>
              </a:rPr>
              <a:t>z</a:t>
            </a:r>
            <a:r>
              <a:rPr dirty="0" sz="1400" spc="-195" i="1">
                <a:latin typeface="Times New Roman"/>
                <a:cs typeface="Times New Roman"/>
              </a:rPr>
              <a:t> </a:t>
            </a:r>
            <a:r>
              <a:rPr dirty="0" baseline="45138" sz="1200" spc="60">
                <a:latin typeface="Symbol"/>
                <a:cs typeface="Symbol"/>
              </a:rPr>
              <a:t></a:t>
            </a:r>
            <a:r>
              <a:rPr dirty="0" baseline="45138" sz="1200" spc="60">
                <a:latin typeface="Times New Roman"/>
                <a:cs typeface="Times New Roman"/>
              </a:rPr>
              <a:t>2</a:t>
            </a:r>
            <a:r>
              <a:rPr dirty="0" baseline="45138" sz="1200" spc="375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Symbol"/>
                <a:cs typeface="Symbol"/>
              </a:rPr>
              <a:t>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15" i="1">
                <a:latin typeface="Times New Roman"/>
                <a:cs typeface="Times New Roman"/>
              </a:rPr>
              <a:t>z</a:t>
            </a:r>
            <a:r>
              <a:rPr dirty="0" sz="1400" spc="-200" i="1">
                <a:latin typeface="Times New Roman"/>
                <a:cs typeface="Times New Roman"/>
              </a:rPr>
              <a:t> </a:t>
            </a:r>
            <a:r>
              <a:rPr dirty="0" baseline="45138" sz="1200" spc="44">
                <a:latin typeface="Symbol"/>
                <a:cs typeface="Symbol"/>
              </a:rPr>
              <a:t></a:t>
            </a:r>
            <a:r>
              <a:rPr dirty="0" baseline="45138" sz="1200" spc="44">
                <a:latin typeface="Times New Roman"/>
                <a:cs typeface="Times New Roman"/>
              </a:rPr>
              <a:t>3</a:t>
            </a:r>
            <a:endParaRPr baseline="45138"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32233" y="6093246"/>
            <a:ext cx="1887855" cy="0"/>
          </a:xfrm>
          <a:custGeom>
            <a:avLst/>
            <a:gdLst/>
            <a:ahLst/>
            <a:cxnLst/>
            <a:rect l="l" t="t" r="r" b="b"/>
            <a:pathLst>
              <a:path w="1887855" h="0">
                <a:moveTo>
                  <a:pt x="0" y="0"/>
                </a:moveTo>
                <a:lnTo>
                  <a:pt x="1887435" y="0"/>
                </a:lnTo>
              </a:path>
            </a:pathLst>
          </a:custGeom>
          <a:ln w="710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825032" y="5838728"/>
            <a:ext cx="487045" cy="236854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350" spc="30">
                <a:latin typeface="Times New Roman"/>
                <a:cs typeface="Times New Roman"/>
              </a:rPr>
              <a:t>2</a:t>
            </a:r>
            <a:r>
              <a:rPr dirty="0" sz="1350" spc="-105">
                <a:latin typeface="Times New Roman"/>
                <a:cs typeface="Times New Roman"/>
              </a:rPr>
              <a:t> </a:t>
            </a:r>
            <a:r>
              <a:rPr dirty="0" sz="1350" spc="30">
                <a:latin typeface="Symbol"/>
                <a:cs typeface="Symbol"/>
              </a:rPr>
              <a:t></a:t>
            </a:r>
            <a:r>
              <a:rPr dirty="0" sz="1350" spc="-25">
                <a:latin typeface="Times New Roman"/>
                <a:cs typeface="Times New Roman"/>
              </a:rPr>
              <a:t> </a:t>
            </a:r>
            <a:r>
              <a:rPr dirty="0" sz="1350" spc="20" i="1">
                <a:latin typeface="Times New Roman"/>
                <a:cs typeface="Times New Roman"/>
              </a:rPr>
              <a:t>z</a:t>
            </a:r>
            <a:r>
              <a:rPr dirty="0" sz="1350" spc="-225" i="1">
                <a:latin typeface="Times New Roman"/>
                <a:cs typeface="Times New Roman"/>
              </a:rPr>
              <a:t> </a:t>
            </a:r>
            <a:r>
              <a:rPr dirty="0" baseline="41666" sz="1200" spc="7">
                <a:latin typeface="Symbol"/>
                <a:cs typeface="Symbol"/>
              </a:rPr>
              <a:t></a:t>
            </a:r>
            <a:r>
              <a:rPr dirty="0" baseline="41666" sz="1200" spc="7">
                <a:latin typeface="Times New Roman"/>
                <a:cs typeface="Times New Roman"/>
              </a:rPr>
              <a:t>2</a:t>
            </a:r>
            <a:endParaRPr baseline="41666"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4416" y="5331332"/>
            <a:ext cx="6372225" cy="99123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 marR="652780">
              <a:lnSpc>
                <a:spcPts val="1839"/>
              </a:lnSpc>
              <a:spcBef>
                <a:spcPts val="220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r>
              <a:rPr dirty="0" sz="1600" spc="-5">
                <a:latin typeface="Times New Roman"/>
                <a:cs typeface="Times New Roman"/>
              </a:rPr>
              <a:t>: This is an </a:t>
            </a:r>
            <a:r>
              <a:rPr dirty="0" sz="1600" spc="-10">
                <a:latin typeface="Times New Roman"/>
                <a:cs typeface="Times New Roman"/>
              </a:rPr>
              <a:t>IIR </a:t>
            </a:r>
            <a:r>
              <a:rPr dirty="0" sz="1600" spc="-5">
                <a:latin typeface="Times New Roman"/>
                <a:cs typeface="Times New Roman"/>
              </a:rPr>
              <a:t>system. Dividing by 2 to set the </a:t>
            </a:r>
            <a:r>
              <a:rPr dirty="0" sz="1600" spc="5">
                <a:latin typeface="Times New Roman"/>
                <a:cs typeface="Times New Roman"/>
              </a:rPr>
              <a:t>1</a:t>
            </a:r>
            <a:r>
              <a:rPr dirty="0" baseline="39682" sz="1575" spc="7">
                <a:latin typeface="Times New Roman"/>
                <a:cs typeface="Times New Roman"/>
              </a:rPr>
              <a:t>st </a:t>
            </a:r>
            <a:r>
              <a:rPr dirty="0" sz="1600">
                <a:latin typeface="Times New Roman"/>
                <a:cs typeface="Times New Roman"/>
              </a:rPr>
              <a:t>term </a:t>
            </a:r>
            <a:r>
              <a:rPr dirty="0" sz="1600" spc="-5">
                <a:latin typeface="Times New Roman"/>
                <a:cs typeface="Times New Roman"/>
              </a:rPr>
              <a:t>at the  denominator to unity,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 marL="45720">
              <a:lnSpc>
                <a:spcPts val="1525"/>
              </a:lnSpc>
              <a:spcBef>
                <a:spcPts val="1045"/>
              </a:spcBef>
              <a:tabLst>
                <a:tab pos="2524760" algn="l"/>
              </a:tabLst>
            </a:pPr>
            <a:r>
              <a:rPr dirty="0" baseline="8230" sz="2025" spc="60" i="1">
                <a:latin typeface="Times New Roman"/>
                <a:cs typeface="Times New Roman"/>
              </a:rPr>
              <a:t>H</a:t>
            </a:r>
            <a:r>
              <a:rPr dirty="0" baseline="8230" sz="2025" spc="-247" i="1">
                <a:latin typeface="Times New Roman"/>
                <a:cs typeface="Times New Roman"/>
              </a:rPr>
              <a:t> </a:t>
            </a:r>
            <a:r>
              <a:rPr dirty="0" baseline="8230" sz="2025" spc="104">
                <a:latin typeface="Times New Roman"/>
                <a:cs typeface="Times New Roman"/>
              </a:rPr>
              <a:t>(</a:t>
            </a:r>
            <a:r>
              <a:rPr dirty="0" baseline="8230" sz="2025" spc="104" i="1">
                <a:latin typeface="Times New Roman"/>
                <a:cs typeface="Times New Roman"/>
              </a:rPr>
              <a:t>z</a:t>
            </a:r>
            <a:r>
              <a:rPr dirty="0" baseline="8230" sz="2025" spc="104">
                <a:latin typeface="Times New Roman"/>
                <a:cs typeface="Times New Roman"/>
              </a:rPr>
              <a:t>)</a:t>
            </a:r>
            <a:r>
              <a:rPr dirty="0" baseline="8230" sz="2025" spc="30">
                <a:latin typeface="Times New Roman"/>
                <a:cs typeface="Times New Roman"/>
              </a:rPr>
              <a:t> </a:t>
            </a:r>
            <a:r>
              <a:rPr dirty="0" baseline="8230" sz="2025" spc="44">
                <a:latin typeface="Symbol"/>
                <a:cs typeface="Symbol"/>
              </a:rPr>
              <a:t></a:t>
            </a:r>
            <a:r>
              <a:rPr dirty="0" baseline="8230" sz="2025" spc="44">
                <a:latin typeface="Times New Roman"/>
                <a:cs typeface="Times New Roman"/>
              </a:rPr>
              <a:t>	</a:t>
            </a:r>
            <a:r>
              <a:rPr dirty="0" sz="1600" spc="-5">
                <a:latin typeface="Times New Roman"/>
                <a:cs typeface="Times New Roman"/>
              </a:rPr>
              <a:t>This needs a tapped delay line with 2 taps </a:t>
            </a:r>
            <a:r>
              <a:rPr dirty="0" sz="1600">
                <a:latin typeface="Times New Roman"/>
                <a:cs typeface="Times New Roman"/>
              </a:rPr>
              <a:t>for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x</a:t>
            </a:r>
            <a:endParaRPr sz="1600">
              <a:latin typeface="Times New Roman"/>
              <a:cs typeface="Times New Roman"/>
            </a:endParaRPr>
          </a:p>
          <a:p>
            <a:pPr marL="590550">
              <a:lnSpc>
                <a:spcPts val="1225"/>
              </a:lnSpc>
            </a:pPr>
            <a:r>
              <a:rPr dirty="0" sz="1350" spc="30">
                <a:latin typeface="Times New Roman"/>
                <a:cs typeface="Times New Roman"/>
              </a:rPr>
              <a:t>1</a:t>
            </a:r>
            <a:r>
              <a:rPr dirty="0" sz="1350" spc="-185">
                <a:latin typeface="Times New Roman"/>
                <a:cs typeface="Times New Roman"/>
              </a:rPr>
              <a:t> </a:t>
            </a:r>
            <a:r>
              <a:rPr dirty="0" sz="1350" spc="30">
                <a:latin typeface="Symbol"/>
                <a:cs typeface="Symbol"/>
              </a:rPr>
              <a:t></a:t>
            </a:r>
            <a:r>
              <a:rPr dirty="0" sz="1350" spc="-190">
                <a:latin typeface="Times New Roman"/>
                <a:cs typeface="Times New Roman"/>
              </a:rPr>
              <a:t> </a:t>
            </a:r>
            <a:r>
              <a:rPr dirty="0" sz="1350" spc="35">
                <a:latin typeface="Times New Roman"/>
                <a:cs typeface="Times New Roman"/>
              </a:rPr>
              <a:t>1.5</a:t>
            </a:r>
            <a:r>
              <a:rPr dirty="0" sz="1350" spc="35" i="1">
                <a:latin typeface="Times New Roman"/>
                <a:cs typeface="Times New Roman"/>
              </a:rPr>
              <a:t>z</a:t>
            </a:r>
            <a:r>
              <a:rPr dirty="0" sz="1350" spc="-210" i="1">
                <a:latin typeface="Times New Roman"/>
                <a:cs typeface="Times New Roman"/>
              </a:rPr>
              <a:t> </a:t>
            </a:r>
            <a:r>
              <a:rPr dirty="0" baseline="41666" sz="1200" spc="-30">
                <a:latin typeface="Symbol"/>
                <a:cs typeface="Symbol"/>
              </a:rPr>
              <a:t></a:t>
            </a:r>
            <a:r>
              <a:rPr dirty="0" baseline="41666" sz="1200" spc="-30">
                <a:latin typeface="Times New Roman"/>
                <a:cs typeface="Times New Roman"/>
              </a:rPr>
              <a:t>1</a:t>
            </a:r>
            <a:r>
              <a:rPr dirty="0" baseline="41666" sz="1200">
                <a:latin typeface="Times New Roman"/>
                <a:cs typeface="Times New Roman"/>
              </a:rPr>
              <a:t> </a:t>
            </a:r>
            <a:r>
              <a:rPr dirty="0" sz="1350" spc="30">
                <a:latin typeface="Symbol"/>
                <a:cs typeface="Symbol"/>
              </a:rPr>
              <a:t></a:t>
            </a:r>
            <a:r>
              <a:rPr dirty="0" sz="1350" spc="-80">
                <a:latin typeface="Times New Roman"/>
                <a:cs typeface="Times New Roman"/>
              </a:rPr>
              <a:t> </a:t>
            </a:r>
            <a:r>
              <a:rPr dirty="0" sz="1350" spc="35">
                <a:latin typeface="Times New Roman"/>
                <a:cs typeface="Times New Roman"/>
              </a:rPr>
              <a:t>0.5</a:t>
            </a:r>
            <a:r>
              <a:rPr dirty="0" sz="1350" spc="35" i="1">
                <a:latin typeface="Times New Roman"/>
                <a:cs typeface="Times New Roman"/>
              </a:rPr>
              <a:t>z</a:t>
            </a:r>
            <a:r>
              <a:rPr dirty="0" sz="1350" spc="-210" i="1">
                <a:latin typeface="Times New Roman"/>
                <a:cs typeface="Times New Roman"/>
              </a:rPr>
              <a:t> </a:t>
            </a:r>
            <a:r>
              <a:rPr dirty="0" baseline="41666" sz="1200" spc="37">
                <a:latin typeface="Symbol"/>
                <a:cs typeface="Symbol"/>
              </a:rPr>
              <a:t></a:t>
            </a:r>
            <a:r>
              <a:rPr dirty="0" baseline="41666" sz="1200" spc="37">
                <a:latin typeface="Times New Roman"/>
                <a:cs typeface="Times New Roman"/>
              </a:rPr>
              <a:t>2</a:t>
            </a:r>
            <a:r>
              <a:rPr dirty="0" baseline="41666" sz="1200" spc="359">
                <a:latin typeface="Times New Roman"/>
                <a:cs typeface="Times New Roman"/>
              </a:rPr>
              <a:t> </a:t>
            </a:r>
            <a:r>
              <a:rPr dirty="0" sz="1350" spc="30">
                <a:latin typeface="Symbol"/>
                <a:cs typeface="Symbol"/>
              </a:rPr>
              <a:t></a:t>
            </a:r>
            <a:r>
              <a:rPr dirty="0" sz="1350" spc="-55">
                <a:latin typeface="Times New Roman"/>
                <a:cs typeface="Times New Roman"/>
              </a:rPr>
              <a:t> </a:t>
            </a:r>
            <a:r>
              <a:rPr dirty="0" sz="1350" spc="30">
                <a:latin typeface="Times New Roman"/>
                <a:cs typeface="Times New Roman"/>
              </a:rPr>
              <a:t>0.5</a:t>
            </a:r>
            <a:r>
              <a:rPr dirty="0" sz="1350" spc="30" i="1">
                <a:latin typeface="Times New Roman"/>
                <a:cs typeface="Times New Roman"/>
              </a:rPr>
              <a:t>z</a:t>
            </a:r>
            <a:r>
              <a:rPr dirty="0" sz="1350" spc="-210" i="1">
                <a:latin typeface="Times New Roman"/>
                <a:cs typeface="Times New Roman"/>
              </a:rPr>
              <a:t> </a:t>
            </a:r>
            <a:r>
              <a:rPr dirty="0" baseline="41666" sz="1200" spc="15">
                <a:latin typeface="Symbol"/>
                <a:cs typeface="Symbol"/>
              </a:rPr>
              <a:t></a:t>
            </a:r>
            <a:r>
              <a:rPr dirty="0" baseline="41666" sz="1200" spc="15">
                <a:latin typeface="Times New Roman"/>
                <a:cs typeface="Times New Roman"/>
              </a:rPr>
              <a:t>3</a:t>
            </a:r>
            <a:endParaRPr baseline="41666"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4416" y="6285357"/>
            <a:ext cx="332930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and a tapped delay line with 3 taps </a:t>
            </a:r>
            <a:r>
              <a:rPr dirty="0" sz="1600">
                <a:latin typeface="Times New Roman"/>
                <a:cs typeface="Times New Roman"/>
              </a:rPr>
              <a:t>for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y.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19070" y="1430654"/>
            <a:ext cx="1257300" cy="6858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2279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795"/>
              </a:spcBef>
            </a:pPr>
            <a:r>
              <a:rPr dirty="0" sz="2600">
                <a:latin typeface="Symbol"/>
                <a:cs typeface="Symbol"/>
              </a:rPr>
              <a:t></a:t>
            </a:r>
            <a:endParaRPr sz="2600">
              <a:latin typeface="Symbol"/>
              <a:cs typeface="Symbol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5000307" y="2225992"/>
          <a:ext cx="357505" cy="2067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</a:tblGrid>
              <a:tr h="342900">
                <a:tc>
                  <a:txBody>
                    <a:bodyPr/>
                    <a:lstStyle/>
                    <a:p>
                      <a:pPr marL="96520">
                        <a:lnSpc>
                          <a:spcPts val="1115"/>
                        </a:lnSpc>
                      </a:pPr>
                      <a:r>
                        <a:rPr dirty="0" baseline="-25252" sz="1650" spc="-15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700" spc="-10">
                          <a:latin typeface="Times New Roman"/>
                          <a:cs typeface="Times New Roman"/>
                        </a:rPr>
                        <a:t>-1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3534">
                <a:tc>
                  <a:txBody>
                    <a:bodyPr/>
                    <a:lstStyle/>
                    <a:p>
                      <a:pPr marL="96520">
                        <a:lnSpc>
                          <a:spcPts val="944"/>
                        </a:lnSpc>
                      </a:pPr>
                      <a:r>
                        <a:rPr dirty="0" baseline="-25252" sz="1650" spc="-15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700" spc="-10">
                          <a:latin typeface="Times New Roman"/>
                          <a:cs typeface="Times New Roman"/>
                        </a:rPr>
                        <a:t>-1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265">
                <a:tc>
                  <a:txBody>
                    <a:bodyPr/>
                    <a:lstStyle/>
                    <a:p>
                      <a:pPr marL="96520">
                        <a:lnSpc>
                          <a:spcPts val="770"/>
                        </a:lnSpc>
                      </a:pPr>
                      <a:r>
                        <a:rPr dirty="0" baseline="-25252" sz="1650" spc="-15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700" spc="-10">
                          <a:latin typeface="Times New Roman"/>
                          <a:cs typeface="Times New Roman"/>
                        </a:rPr>
                        <a:t>-1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96520">
                        <a:lnSpc>
                          <a:spcPts val="610"/>
                        </a:lnSpc>
                      </a:pPr>
                      <a:r>
                        <a:rPr dirty="0" baseline="-25252" sz="1650" spc="-15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700" spc="-10">
                          <a:latin typeface="Times New Roman"/>
                          <a:cs typeface="Times New Roman"/>
                        </a:rPr>
                        <a:t>-1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baseline="-25252" sz="1650" spc="-15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700" spc="-10">
                          <a:latin typeface="Times New Roman"/>
                          <a:cs typeface="Times New Roman"/>
                        </a:rPr>
                        <a:t>-1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894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3534"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baseline="-25252" sz="1650" spc="-15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700" spc="-10">
                          <a:latin typeface="Times New Roman"/>
                          <a:cs typeface="Times New Roman"/>
                        </a:rPr>
                        <a:t>-1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30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227772" y="1883727"/>
          <a:ext cx="358775" cy="24091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170"/>
              </a:tblGrid>
              <a:tr h="456565">
                <a:tc>
                  <a:txBody>
                    <a:bodyPr/>
                    <a:lstStyle/>
                    <a:p>
                      <a:pPr algn="ctr" marR="8890">
                        <a:lnSpc>
                          <a:spcPts val="1110"/>
                        </a:lnSpc>
                      </a:pPr>
                      <a:r>
                        <a:rPr dirty="0" baseline="-25252" sz="1650" spc="-15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700" spc="-10">
                          <a:latin typeface="Times New Roman"/>
                          <a:cs typeface="Times New Roman"/>
                        </a:rPr>
                        <a:t>-1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marR="88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baseline="-25252" sz="1650" spc="-15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700" spc="-10">
                          <a:latin typeface="Times New Roman"/>
                          <a:cs typeface="Times New Roman"/>
                        </a:rPr>
                        <a:t>-1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3534">
                <a:tc>
                  <a:txBody>
                    <a:bodyPr/>
                    <a:lstStyle/>
                    <a:p>
                      <a:pPr algn="ctr" marR="8890">
                        <a:lnSpc>
                          <a:spcPts val="894"/>
                        </a:lnSpc>
                      </a:pPr>
                      <a:r>
                        <a:rPr dirty="0" baseline="-25252" sz="1650" spc="-15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700" spc="-10">
                          <a:latin typeface="Times New Roman"/>
                          <a:cs typeface="Times New Roman"/>
                        </a:rPr>
                        <a:t>-1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265">
                <a:tc>
                  <a:txBody>
                    <a:bodyPr/>
                    <a:lstStyle/>
                    <a:p>
                      <a:pPr algn="ctr" marR="8890">
                        <a:lnSpc>
                          <a:spcPts val="830"/>
                        </a:lnSpc>
                      </a:pPr>
                      <a:r>
                        <a:rPr dirty="0" baseline="-25252" sz="1650" spc="-15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700" spc="-10">
                          <a:latin typeface="Times New Roman"/>
                          <a:cs typeface="Times New Roman"/>
                        </a:rPr>
                        <a:t>-1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marR="8890">
                        <a:lnSpc>
                          <a:spcPts val="790"/>
                        </a:lnSpc>
                      </a:pPr>
                      <a:r>
                        <a:rPr dirty="0" baseline="-25252" sz="1650" spc="-15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700" spc="-10">
                          <a:latin typeface="Times New Roman"/>
                          <a:cs typeface="Times New Roman"/>
                        </a:rPr>
                        <a:t>-1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marR="8890">
                        <a:lnSpc>
                          <a:spcPts val="730"/>
                        </a:lnSpc>
                      </a:pPr>
                      <a:r>
                        <a:rPr dirty="0" baseline="-25252" sz="1650" spc="-15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700" spc="-10">
                          <a:latin typeface="Times New Roman"/>
                          <a:cs typeface="Times New Roman"/>
                        </a:rPr>
                        <a:t>-1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marR="8890">
                        <a:lnSpc>
                          <a:spcPts val="670"/>
                        </a:lnSpc>
                      </a:pPr>
                      <a:r>
                        <a:rPr dirty="0" baseline="-25252" sz="1650" spc="-15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700" spc="-10">
                          <a:latin typeface="Times New Roman"/>
                          <a:cs typeface="Times New Roman"/>
                        </a:rPr>
                        <a:t>-1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" name="object 13"/>
          <p:cNvSpPr/>
          <p:nvPr/>
        </p:nvSpPr>
        <p:spPr>
          <a:xfrm>
            <a:off x="3970020" y="1735454"/>
            <a:ext cx="2064385" cy="76200"/>
          </a:xfrm>
          <a:custGeom>
            <a:avLst/>
            <a:gdLst/>
            <a:ahLst/>
            <a:cxnLst/>
            <a:rect l="l" t="t" r="r" b="b"/>
            <a:pathLst>
              <a:path w="2064385" h="76200">
                <a:moveTo>
                  <a:pt x="1988184" y="0"/>
                </a:moveTo>
                <a:lnTo>
                  <a:pt x="1988184" y="76200"/>
                </a:lnTo>
                <a:lnTo>
                  <a:pt x="2051684" y="44450"/>
                </a:lnTo>
                <a:lnTo>
                  <a:pt x="2004440" y="44450"/>
                </a:lnTo>
                <a:lnTo>
                  <a:pt x="2007234" y="41655"/>
                </a:lnTo>
                <a:lnTo>
                  <a:pt x="2007234" y="34544"/>
                </a:lnTo>
                <a:lnTo>
                  <a:pt x="2004440" y="31750"/>
                </a:lnTo>
                <a:lnTo>
                  <a:pt x="2051684" y="31750"/>
                </a:lnTo>
                <a:lnTo>
                  <a:pt x="1988184" y="0"/>
                </a:lnTo>
                <a:close/>
              </a:path>
              <a:path w="2064385" h="76200">
                <a:moveTo>
                  <a:pt x="1988184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3" y="44450"/>
                </a:lnTo>
                <a:lnTo>
                  <a:pt x="1988184" y="44450"/>
                </a:lnTo>
                <a:lnTo>
                  <a:pt x="1988184" y="31750"/>
                </a:lnTo>
                <a:close/>
              </a:path>
              <a:path w="2064385" h="76200">
                <a:moveTo>
                  <a:pt x="2051684" y="31750"/>
                </a:moveTo>
                <a:lnTo>
                  <a:pt x="2004440" y="31750"/>
                </a:lnTo>
                <a:lnTo>
                  <a:pt x="2007234" y="34544"/>
                </a:lnTo>
                <a:lnTo>
                  <a:pt x="2007234" y="41655"/>
                </a:lnTo>
                <a:lnTo>
                  <a:pt x="2004440" y="44450"/>
                </a:lnTo>
                <a:lnTo>
                  <a:pt x="2051684" y="44450"/>
                </a:lnTo>
                <a:lnTo>
                  <a:pt x="2064384" y="38100"/>
                </a:lnTo>
                <a:lnTo>
                  <a:pt x="2051684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081778" y="1767204"/>
            <a:ext cx="76200" cy="463550"/>
          </a:xfrm>
          <a:custGeom>
            <a:avLst/>
            <a:gdLst/>
            <a:ahLst/>
            <a:cxnLst/>
            <a:rect l="l" t="t" r="r" b="b"/>
            <a:pathLst>
              <a:path w="76200" h="463550">
                <a:moveTo>
                  <a:pt x="31729" y="387350"/>
                </a:moveTo>
                <a:lnTo>
                  <a:pt x="0" y="387350"/>
                </a:lnTo>
                <a:lnTo>
                  <a:pt x="38226" y="463550"/>
                </a:lnTo>
                <a:lnTo>
                  <a:pt x="66706" y="406400"/>
                </a:lnTo>
                <a:lnTo>
                  <a:pt x="34671" y="406400"/>
                </a:lnTo>
                <a:lnTo>
                  <a:pt x="31750" y="403605"/>
                </a:lnTo>
                <a:lnTo>
                  <a:pt x="31729" y="387350"/>
                </a:lnTo>
                <a:close/>
              </a:path>
              <a:path w="76200" h="463550">
                <a:moveTo>
                  <a:pt x="41148" y="0"/>
                </a:moveTo>
                <a:lnTo>
                  <a:pt x="34036" y="0"/>
                </a:lnTo>
                <a:lnTo>
                  <a:pt x="31242" y="2794"/>
                </a:lnTo>
                <a:lnTo>
                  <a:pt x="31750" y="403605"/>
                </a:lnTo>
                <a:lnTo>
                  <a:pt x="34671" y="406400"/>
                </a:lnTo>
                <a:lnTo>
                  <a:pt x="41656" y="406400"/>
                </a:lnTo>
                <a:lnTo>
                  <a:pt x="44450" y="403605"/>
                </a:lnTo>
                <a:lnTo>
                  <a:pt x="43942" y="6350"/>
                </a:lnTo>
                <a:lnTo>
                  <a:pt x="43942" y="2794"/>
                </a:lnTo>
                <a:lnTo>
                  <a:pt x="41148" y="0"/>
                </a:lnTo>
                <a:close/>
              </a:path>
              <a:path w="76200" h="463550">
                <a:moveTo>
                  <a:pt x="76200" y="387350"/>
                </a:moveTo>
                <a:lnTo>
                  <a:pt x="44433" y="387350"/>
                </a:lnTo>
                <a:lnTo>
                  <a:pt x="44450" y="403605"/>
                </a:lnTo>
                <a:lnTo>
                  <a:pt x="41656" y="406400"/>
                </a:lnTo>
                <a:lnTo>
                  <a:pt x="66706" y="406400"/>
                </a:lnTo>
                <a:lnTo>
                  <a:pt x="76200" y="387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883919" y="1621154"/>
            <a:ext cx="920750" cy="76200"/>
          </a:xfrm>
          <a:custGeom>
            <a:avLst/>
            <a:gdLst/>
            <a:ahLst/>
            <a:cxnLst/>
            <a:rect l="l" t="t" r="r" b="b"/>
            <a:pathLst>
              <a:path w="920750" h="76200">
                <a:moveTo>
                  <a:pt x="844550" y="0"/>
                </a:moveTo>
                <a:lnTo>
                  <a:pt x="844550" y="76200"/>
                </a:lnTo>
                <a:lnTo>
                  <a:pt x="908050" y="44450"/>
                </a:lnTo>
                <a:lnTo>
                  <a:pt x="860806" y="44450"/>
                </a:lnTo>
                <a:lnTo>
                  <a:pt x="863600" y="41655"/>
                </a:lnTo>
                <a:lnTo>
                  <a:pt x="863600" y="34544"/>
                </a:lnTo>
                <a:lnTo>
                  <a:pt x="860806" y="31750"/>
                </a:lnTo>
                <a:lnTo>
                  <a:pt x="908050" y="31750"/>
                </a:lnTo>
                <a:lnTo>
                  <a:pt x="844550" y="0"/>
                </a:lnTo>
                <a:close/>
              </a:path>
              <a:path w="920750" h="76200">
                <a:moveTo>
                  <a:pt x="844550" y="31750"/>
                </a:moveTo>
                <a:lnTo>
                  <a:pt x="2844" y="31750"/>
                </a:lnTo>
                <a:lnTo>
                  <a:pt x="0" y="34544"/>
                </a:lnTo>
                <a:lnTo>
                  <a:pt x="0" y="41655"/>
                </a:lnTo>
                <a:lnTo>
                  <a:pt x="2844" y="44450"/>
                </a:lnTo>
                <a:lnTo>
                  <a:pt x="844550" y="44450"/>
                </a:lnTo>
                <a:lnTo>
                  <a:pt x="844550" y="31750"/>
                </a:lnTo>
                <a:close/>
              </a:path>
              <a:path w="920750" h="76200">
                <a:moveTo>
                  <a:pt x="908050" y="31750"/>
                </a:moveTo>
                <a:lnTo>
                  <a:pt x="860806" y="31750"/>
                </a:lnTo>
                <a:lnTo>
                  <a:pt x="863600" y="34544"/>
                </a:lnTo>
                <a:lnTo>
                  <a:pt x="863600" y="41655"/>
                </a:lnTo>
                <a:lnTo>
                  <a:pt x="860806" y="44450"/>
                </a:lnTo>
                <a:lnTo>
                  <a:pt x="908050" y="44450"/>
                </a:lnTo>
                <a:lnTo>
                  <a:pt x="920750" y="38100"/>
                </a:lnTo>
                <a:lnTo>
                  <a:pt x="9080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804670" y="1544954"/>
            <a:ext cx="342900" cy="343535"/>
          </a:xfrm>
          <a:custGeom>
            <a:avLst/>
            <a:gdLst/>
            <a:ahLst/>
            <a:cxnLst/>
            <a:rect l="l" t="t" r="r" b="b"/>
            <a:pathLst>
              <a:path w="342900" h="343535">
                <a:moveTo>
                  <a:pt x="171450" y="0"/>
                </a:moveTo>
                <a:lnTo>
                  <a:pt x="125853" y="6130"/>
                </a:lnTo>
                <a:lnTo>
                  <a:pt x="84892" y="23433"/>
                </a:lnTo>
                <a:lnTo>
                  <a:pt x="50196" y="50276"/>
                </a:lnTo>
                <a:lnTo>
                  <a:pt x="23396" y="85024"/>
                </a:lnTo>
                <a:lnTo>
                  <a:pt x="6120" y="126044"/>
                </a:lnTo>
                <a:lnTo>
                  <a:pt x="0" y="171703"/>
                </a:lnTo>
                <a:lnTo>
                  <a:pt x="6120" y="217416"/>
                </a:lnTo>
                <a:lnTo>
                  <a:pt x="23396" y="258473"/>
                </a:lnTo>
                <a:lnTo>
                  <a:pt x="50196" y="293242"/>
                </a:lnTo>
                <a:lnTo>
                  <a:pt x="84892" y="320096"/>
                </a:lnTo>
                <a:lnTo>
                  <a:pt x="125853" y="337403"/>
                </a:lnTo>
                <a:lnTo>
                  <a:pt x="171450" y="343534"/>
                </a:lnTo>
                <a:lnTo>
                  <a:pt x="217046" y="337403"/>
                </a:lnTo>
                <a:lnTo>
                  <a:pt x="258007" y="320096"/>
                </a:lnTo>
                <a:lnTo>
                  <a:pt x="292703" y="293243"/>
                </a:lnTo>
                <a:lnTo>
                  <a:pt x="319503" y="258473"/>
                </a:lnTo>
                <a:lnTo>
                  <a:pt x="336779" y="217416"/>
                </a:lnTo>
                <a:lnTo>
                  <a:pt x="342900" y="171703"/>
                </a:lnTo>
                <a:lnTo>
                  <a:pt x="336779" y="126044"/>
                </a:lnTo>
                <a:lnTo>
                  <a:pt x="319503" y="85024"/>
                </a:lnTo>
                <a:lnTo>
                  <a:pt x="292703" y="50276"/>
                </a:lnTo>
                <a:lnTo>
                  <a:pt x="258007" y="23433"/>
                </a:lnTo>
                <a:lnTo>
                  <a:pt x="217046" y="6130"/>
                </a:lnTo>
                <a:lnTo>
                  <a:pt x="17145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41220" y="1621154"/>
            <a:ext cx="577850" cy="76200"/>
          </a:xfrm>
          <a:custGeom>
            <a:avLst/>
            <a:gdLst/>
            <a:ahLst/>
            <a:cxnLst/>
            <a:rect l="l" t="t" r="r" b="b"/>
            <a:pathLst>
              <a:path w="577850" h="76200">
                <a:moveTo>
                  <a:pt x="501650" y="0"/>
                </a:moveTo>
                <a:lnTo>
                  <a:pt x="501650" y="76200"/>
                </a:lnTo>
                <a:lnTo>
                  <a:pt x="565150" y="44450"/>
                </a:lnTo>
                <a:lnTo>
                  <a:pt x="517906" y="44450"/>
                </a:lnTo>
                <a:lnTo>
                  <a:pt x="520700" y="41655"/>
                </a:lnTo>
                <a:lnTo>
                  <a:pt x="520700" y="34544"/>
                </a:lnTo>
                <a:lnTo>
                  <a:pt x="517906" y="31750"/>
                </a:lnTo>
                <a:lnTo>
                  <a:pt x="565150" y="31750"/>
                </a:lnTo>
                <a:lnTo>
                  <a:pt x="501650" y="0"/>
                </a:lnTo>
                <a:close/>
              </a:path>
              <a:path w="577850" h="76200">
                <a:moveTo>
                  <a:pt x="5016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3" y="44450"/>
                </a:lnTo>
                <a:lnTo>
                  <a:pt x="501650" y="44450"/>
                </a:lnTo>
                <a:lnTo>
                  <a:pt x="501650" y="31750"/>
                </a:lnTo>
                <a:close/>
              </a:path>
              <a:path w="577850" h="76200">
                <a:moveTo>
                  <a:pt x="565150" y="31750"/>
                </a:moveTo>
                <a:lnTo>
                  <a:pt x="517906" y="31750"/>
                </a:lnTo>
                <a:lnTo>
                  <a:pt x="520700" y="34544"/>
                </a:lnTo>
                <a:lnTo>
                  <a:pt x="520700" y="41655"/>
                </a:lnTo>
                <a:lnTo>
                  <a:pt x="517906" y="44450"/>
                </a:lnTo>
                <a:lnTo>
                  <a:pt x="565150" y="44450"/>
                </a:lnTo>
                <a:lnTo>
                  <a:pt x="577850" y="38100"/>
                </a:lnTo>
                <a:lnTo>
                  <a:pt x="5651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804670" y="2573654"/>
            <a:ext cx="342265" cy="343535"/>
          </a:xfrm>
          <a:custGeom>
            <a:avLst/>
            <a:gdLst/>
            <a:ahLst/>
            <a:cxnLst/>
            <a:rect l="l" t="t" r="r" b="b"/>
            <a:pathLst>
              <a:path w="342264" h="343535">
                <a:moveTo>
                  <a:pt x="171069" y="0"/>
                </a:moveTo>
                <a:lnTo>
                  <a:pt x="125588" y="6130"/>
                </a:lnTo>
                <a:lnTo>
                  <a:pt x="84723" y="23433"/>
                </a:lnTo>
                <a:lnTo>
                  <a:pt x="50101" y="50276"/>
                </a:lnTo>
                <a:lnTo>
                  <a:pt x="23353" y="85024"/>
                </a:lnTo>
                <a:lnTo>
                  <a:pt x="6110" y="126044"/>
                </a:lnTo>
                <a:lnTo>
                  <a:pt x="0" y="171703"/>
                </a:lnTo>
                <a:lnTo>
                  <a:pt x="6110" y="217416"/>
                </a:lnTo>
                <a:lnTo>
                  <a:pt x="23353" y="258473"/>
                </a:lnTo>
                <a:lnTo>
                  <a:pt x="50101" y="293242"/>
                </a:lnTo>
                <a:lnTo>
                  <a:pt x="84723" y="320096"/>
                </a:lnTo>
                <a:lnTo>
                  <a:pt x="125588" y="337403"/>
                </a:lnTo>
                <a:lnTo>
                  <a:pt x="171069" y="343534"/>
                </a:lnTo>
                <a:lnTo>
                  <a:pt x="216602" y="337403"/>
                </a:lnTo>
                <a:lnTo>
                  <a:pt x="257504" y="320096"/>
                </a:lnTo>
                <a:lnTo>
                  <a:pt x="292147" y="293243"/>
                </a:lnTo>
                <a:lnTo>
                  <a:pt x="318906" y="258473"/>
                </a:lnTo>
                <a:lnTo>
                  <a:pt x="336154" y="217416"/>
                </a:lnTo>
                <a:lnTo>
                  <a:pt x="342265" y="171703"/>
                </a:lnTo>
                <a:lnTo>
                  <a:pt x="336154" y="126044"/>
                </a:lnTo>
                <a:lnTo>
                  <a:pt x="318906" y="85024"/>
                </a:lnTo>
                <a:lnTo>
                  <a:pt x="292147" y="50276"/>
                </a:lnTo>
                <a:lnTo>
                  <a:pt x="257504" y="23433"/>
                </a:lnTo>
                <a:lnTo>
                  <a:pt x="216602" y="6130"/>
                </a:lnTo>
                <a:lnTo>
                  <a:pt x="17106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804670" y="3259454"/>
            <a:ext cx="342900" cy="342900"/>
          </a:xfrm>
          <a:custGeom>
            <a:avLst/>
            <a:gdLst/>
            <a:ahLst/>
            <a:cxnLst/>
            <a:rect l="l" t="t" r="r" b="b"/>
            <a:pathLst>
              <a:path w="342900" h="342900">
                <a:moveTo>
                  <a:pt x="171450" y="0"/>
                </a:moveTo>
                <a:lnTo>
                  <a:pt x="125853" y="6120"/>
                </a:lnTo>
                <a:lnTo>
                  <a:pt x="84892" y="23396"/>
                </a:lnTo>
                <a:lnTo>
                  <a:pt x="50196" y="50196"/>
                </a:lnTo>
                <a:lnTo>
                  <a:pt x="23396" y="84892"/>
                </a:lnTo>
                <a:lnTo>
                  <a:pt x="6120" y="125853"/>
                </a:lnTo>
                <a:lnTo>
                  <a:pt x="0" y="171450"/>
                </a:lnTo>
                <a:lnTo>
                  <a:pt x="6120" y="217046"/>
                </a:lnTo>
                <a:lnTo>
                  <a:pt x="23396" y="258007"/>
                </a:lnTo>
                <a:lnTo>
                  <a:pt x="50196" y="292703"/>
                </a:lnTo>
                <a:lnTo>
                  <a:pt x="84892" y="319503"/>
                </a:lnTo>
                <a:lnTo>
                  <a:pt x="125853" y="336779"/>
                </a:lnTo>
                <a:lnTo>
                  <a:pt x="171450" y="342900"/>
                </a:lnTo>
                <a:lnTo>
                  <a:pt x="217046" y="336779"/>
                </a:lnTo>
                <a:lnTo>
                  <a:pt x="258007" y="319503"/>
                </a:lnTo>
                <a:lnTo>
                  <a:pt x="292703" y="292703"/>
                </a:lnTo>
                <a:lnTo>
                  <a:pt x="319503" y="258007"/>
                </a:lnTo>
                <a:lnTo>
                  <a:pt x="336779" y="217046"/>
                </a:lnTo>
                <a:lnTo>
                  <a:pt x="342900" y="171450"/>
                </a:lnTo>
                <a:lnTo>
                  <a:pt x="336779" y="125853"/>
                </a:lnTo>
                <a:lnTo>
                  <a:pt x="319503" y="84892"/>
                </a:lnTo>
                <a:lnTo>
                  <a:pt x="292703" y="50196"/>
                </a:lnTo>
                <a:lnTo>
                  <a:pt x="258007" y="23396"/>
                </a:lnTo>
                <a:lnTo>
                  <a:pt x="217046" y="6120"/>
                </a:lnTo>
                <a:lnTo>
                  <a:pt x="17145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804670" y="2001519"/>
            <a:ext cx="342265" cy="344170"/>
          </a:xfrm>
          <a:custGeom>
            <a:avLst/>
            <a:gdLst/>
            <a:ahLst/>
            <a:cxnLst/>
            <a:rect l="l" t="t" r="r" b="b"/>
            <a:pathLst>
              <a:path w="342264" h="344169">
                <a:moveTo>
                  <a:pt x="171069" y="0"/>
                </a:moveTo>
                <a:lnTo>
                  <a:pt x="125588" y="6150"/>
                </a:lnTo>
                <a:lnTo>
                  <a:pt x="84723" y="23504"/>
                </a:lnTo>
                <a:lnTo>
                  <a:pt x="50101" y="50419"/>
                </a:lnTo>
                <a:lnTo>
                  <a:pt x="23353" y="85249"/>
                </a:lnTo>
                <a:lnTo>
                  <a:pt x="6110" y="126353"/>
                </a:lnTo>
                <a:lnTo>
                  <a:pt x="0" y="172085"/>
                </a:lnTo>
                <a:lnTo>
                  <a:pt x="6110" y="217816"/>
                </a:lnTo>
                <a:lnTo>
                  <a:pt x="23353" y="258920"/>
                </a:lnTo>
                <a:lnTo>
                  <a:pt x="50101" y="293751"/>
                </a:lnTo>
                <a:lnTo>
                  <a:pt x="84723" y="320665"/>
                </a:lnTo>
                <a:lnTo>
                  <a:pt x="125588" y="338019"/>
                </a:lnTo>
                <a:lnTo>
                  <a:pt x="171069" y="344170"/>
                </a:lnTo>
                <a:lnTo>
                  <a:pt x="216602" y="338019"/>
                </a:lnTo>
                <a:lnTo>
                  <a:pt x="257504" y="320665"/>
                </a:lnTo>
                <a:lnTo>
                  <a:pt x="292147" y="293750"/>
                </a:lnTo>
                <a:lnTo>
                  <a:pt x="318906" y="258920"/>
                </a:lnTo>
                <a:lnTo>
                  <a:pt x="336154" y="217816"/>
                </a:lnTo>
                <a:lnTo>
                  <a:pt x="342265" y="172085"/>
                </a:lnTo>
                <a:lnTo>
                  <a:pt x="336154" y="126353"/>
                </a:lnTo>
                <a:lnTo>
                  <a:pt x="318906" y="85249"/>
                </a:lnTo>
                <a:lnTo>
                  <a:pt x="292147" y="50419"/>
                </a:lnTo>
                <a:lnTo>
                  <a:pt x="257504" y="23504"/>
                </a:lnTo>
                <a:lnTo>
                  <a:pt x="216602" y="6150"/>
                </a:lnTo>
                <a:lnTo>
                  <a:pt x="17106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804670" y="3945254"/>
            <a:ext cx="342900" cy="343535"/>
          </a:xfrm>
          <a:custGeom>
            <a:avLst/>
            <a:gdLst/>
            <a:ahLst/>
            <a:cxnLst/>
            <a:rect l="l" t="t" r="r" b="b"/>
            <a:pathLst>
              <a:path w="342900" h="343535">
                <a:moveTo>
                  <a:pt x="171450" y="0"/>
                </a:moveTo>
                <a:lnTo>
                  <a:pt x="125853" y="6130"/>
                </a:lnTo>
                <a:lnTo>
                  <a:pt x="84892" y="23433"/>
                </a:lnTo>
                <a:lnTo>
                  <a:pt x="50196" y="50276"/>
                </a:lnTo>
                <a:lnTo>
                  <a:pt x="23396" y="85024"/>
                </a:lnTo>
                <a:lnTo>
                  <a:pt x="6120" y="126044"/>
                </a:lnTo>
                <a:lnTo>
                  <a:pt x="0" y="171703"/>
                </a:lnTo>
                <a:lnTo>
                  <a:pt x="6120" y="217416"/>
                </a:lnTo>
                <a:lnTo>
                  <a:pt x="23396" y="258473"/>
                </a:lnTo>
                <a:lnTo>
                  <a:pt x="50196" y="293242"/>
                </a:lnTo>
                <a:lnTo>
                  <a:pt x="84892" y="320096"/>
                </a:lnTo>
                <a:lnTo>
                  <a:pt x="125853" y="337403"/>
                </a:lnTo>
                <a:lnTo>
                  <a:pt x="171450" y="343534"/>
                </a:lnTo>
                <a:lnTo>
                  <a:pt x="217046" y="337403"/>
                </a:lnTo>
                <a:lnTo>
                  <a:pt x="258007" y="320096"/>
                </a:lnTo>
                <a:lnTo>
                  <a:pt x="292703" y="293243"/>
                </a:lnTo>
                <a:lnTo>
                  <a:pt x="319503" y="258473"/>
                </a:lnTo>
                <a:lnTo>
                  <a:pt x="336779" y="217416"/>
                </a:lnTo>
                <a:lnTo>
                  <a:pt x="342900" y="171703"/>
                </a:lnTo>
                <a:lnTo>
                  <a:pt x="336779" y="126044"/>
                </a:lnTo>
                <a:lnTo>
                  <a:pt x="319503" y="85024"/>
                </a:lnTo>
                <a:lnTo>
                  <a:pt x="292703" y="50276"/>
                </a:lnTo>
                <a:lnTo>
                  <a:pt x="258007" y="23433"/>
                </a:lnTo>
                <a:lnTo>
                  <a:pt x="217046" y="6130"/>
                </a:lnTo>
                <a:lnTo>
                  <a:pt x="17145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69719" y="2078354"/>
            <a:ext cx="234950" cy="7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569719" y="2764154"/>
            <a:ext cx="234950" cy="7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69719" y="3335654"/>
            <a:ext cx="234950" cy="7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69719" y="4136389"/>
            <a:ext cx="234950" cy="7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140330" y="1773554"/>
            <a:ext cx="579120" cy="350520"/>
          </a:xfrm>
          <a:custGeom>
            <a:avLst/>
            <a:gdLst/>
            <a:ahLst/>
            <a:cxnLst/>
            <a:rect l="l" t="t" r="r" b="b"/>
            <a:pathLst>
              <a:path w="579119" h="350519">
                <a:moveTo>
                  <a:pt x="510136" y="33744"/>
                </a:moveTo>
                <a:lnTo>
                  <a:pt x="1016" y="339217"/>
                </a:lnTo>
                <a:lnTo>
                  <a:pt x="0" y="343153"/>
                </a:lnTo>
                <a:lnTo>
                  <a:pt x="1777" y="346201"/>
                </a:lnTo>
                <a:lnTo>
                  <a:pt x="3556" y="349123"/>
                </a:lnTo>
                <a:lnTo>
                  <a:pt x="7493" y="350138"/>
                </a:lnTo>
                <a:lnTo>
                  <a:pt x="10541" y="348360"/>
                </a:lnTo>
                <a:lnTo>
                  <a:pt x="516670" y="44633"/>
                </a:lnTo>
                <a:lnTo>
                  <a:pt x="510136" y="33744"/>
                </a:lnTo>
                <a:close/>
              </a:path>
              <a:path w="579119" h="350519">
                <a:moveTo>
                  <a:pt x="562583" y="25400"/>
                </a:moveTo>
                <a:lnTo>
                  <a:pt x="524001" y="25400"/>
                </a:lnTo>
                <a:lnTo>
                  <a:pt x="527938" y="26415"/>
                </a:lnTo>
                <a:lnTo>
                  <a:pt x="529717" y="29463"/>
                </a:lnTo>
                <a:lnTo>
                  <a:pt x="531494" y="32384"/>
                </a:lnTo>
                <a:lnTo>
                  <a:pt x="530606" y="36322"/>
                </a:lnTo>
                <a:lnTo>
                  <a:pt x="527557" y="38100"/>
                </a:lnTo>
                <a:lnTo>
                  <a:pt x="516670" y="44633"/>
                </a:lnTo>
                <a:lnTo>
                  <a:pt x="533019" y="71881"/>
                </a:lnTo>
                <a:lnTo>
                  <a:pt x="562583" y="25400"/>
                </a:lnTo>
                <a:close/>
              </a:path>
              <a:path w="579119" h="350519">
                <a:moveTo>
                  <a:pt x="524001" y="25400"/>
                </a:moveTo>
                <a:lnTo>
                  <a:pt x="510136" y="33744"/>
                </a:lnTo>
                <a:lnTo>
                  <a:pt x="516670" y="44633"/>
                </a:lnTo>
                <a:lnTo>
                  <a:pt x="527557" y="38100"/>
                </a:lnTo>
                <a:lnTo>
                  <a:pt x="530606" y="36322"/>
                </a:lnTo>
                <a:lnTo>
                  <a:pt x="531494" y="32384"/>
                </a:lnTo>
                <a:lnTo>
                  <a:pt x="529717" y="29463"/>
                </a:lnTo>
                <a:lnTo>
                  <a:pt x="527938" y="26415"/>
                </a:lnTo>
                <a:lnTo>
                  <a:pt x="524001" y="25400"/>
                </a:lnTo>
                <a:close/>
              </a:path>
              <a:path w="579119" h="350519">
                <a:moveTo>
                  <a:pt x="578738" y="0"/>
                </a:moveTo>
                <a:lnTo>
                  <a:pt x="493775" y="6476"/>
                </a:lnTo>
                <a:lnTo>
                  <a:pt x="510136" y="33744"/>
                </a:lnTo>
                <a:lnTo>
                  <a:pt x="524001" y="25400"/>
                </a:lnTo>
                <a:lnTo>
                  <a:pt x="562583" y="25400"/>
                </a:lnTo>
                <a:lnTo>
                  <a:pt x="5787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140330" y="2001519"/>
            <a:ext cx="579120" cy="808355"/>
          </a:xfrm>
          <a:custGeom>
            <a:avLst/>
            <a:gdLst/>
            <a:ahLst/>
            <a:cxnLst/>
            <a:rect l="l" t="t" r="r" b="b"/>
            <a:pathLst>
              <a:path w="579119" h="808355">
                <a:moveTo>
                  <a:pt x="529315" y="58354"/>
                </a:moveTo>
                <a:lnTo>
                  <a:pt x="2031" y="797052"/>
                </a:lnTo>
                <a:lnTo>
                  <a:pt x="0" y="799846"/>
                </a:lnTo>
                <a:lnTo>
                  <a:pt x="635" y="803910"/>
                </a:lnTo>
                <a:lnTo>
                  <a:pt x="3556" y="805942"/>
                </a:lnTo>
                <a:lnTo>
                  <a:pt x="6350" y="807974"/>
                </a:lnTo>
                <a:lnTo>
                  <a:pt x="10413" y="807339"/>
                </a:lnTo>
                <a:lnTo>
                  <a:pt x="12445" y="804418"/>
                </a:lnTo>
                <a:lnTo>
                  <a:pt x="539615" y="65704"/>
                </a:lnTo>
                <a:lnTo>
                  <a:pt x="529315" y="58354"/>
                </a:lnTo>
                <a:close/>
              </a:path>
              <a:path w="579119" h="808355">
                <a:moveTo>
                  <a:pt x="571766" y="44450"/>
                </a:moveTo>
                <a:lnTo>
                  <a:pt x="542670" y="44450"/>
                </a:lnTo>
                <a:lnTo>
                  <a:pt x="545592" y="46482"/>
                </a:lnTo>
                <a:lnTo>
                  <a:pt x="548386" y="48514"/>
                </a:lnTo>
                <a:lnTo>
                  <a:pt x="549020" y="52578"/>
                </a:lnTo>
                <a:lnTo>
                  <a:pt x="546988" y="55372"/>
                </a:lnTo>
                <a:lnTo>
                  <a:pt x="539615" y="65704"/>
                </a:lnTo>
                <a:lnTo>
                  <a:pt x="565531" y="84200"/>
                </a:lnTo>
                <a:lnTo>
                  <a:pt x="571766" y="44450"/>
                </a:lnTo>
                <a:close/>
              </a:path>
              <a:path w="579119" h="808355">
                <a:moveTo>
                  <a:pt x="542670" y="44450"/>
                </a:moveTo>
                <a:lnTo>
                  <a:pt x="538733" y="45085"/>
                </a:lnTo>
                <a:lnTo>
                  <a:pt x="536701" y="48006"/>
                </a:lnTo>
                <a:lnTo>
                  <a:pt x="529315" y="58354"/>
                </a:lnTo>
                <a:lnTo>
                  <a:pt x="539615" y="65704"/>
                </a:lnTo>
                <a:lnTo>
                  <a:pt x="546988" y="55372"/>
                </a:lnTo>
                <a:lnTo>
                  <a:pt x="549020" y="52578"/>
                </a:lnTo>
                <a:lnTo>
                  <a:pt x="548386" y="48514"/>
                </a:lnTo>
                <a:lnTo>
                  <a:pt x="545592" y="46482"/>
                </a:lnTo>
                <a:lnTo>
                  <a:pt x="542670" y="44450"/>
                </a:lnTo>
                <a:close/>
              </a:path>
              <a:path w="579119" h="808355">
                <a:moveTo>
                  <a:pt x="578738" y="0"/>
                </a:moveTo>
                <a:lnTo>
                  <a:pt x="503427" y="39878"/>
                </a:lnTo>
                <a:lnTo>
                  <a:pt x="529315" y="58354"/>
                </a:lnTo>
                <a:lnTo>
                  <a:pt x="536701" y="48006"/>
                </a:lnTo>
                <a:lnTo>
                  <a:pt x="538733" y="45085"/>
                </a:lnTo>
                <a:lnTo>
                  <a:pt x="542670" y="44450"/>
                </a:lnTo>
                <a:lnTo>
                  <a:pt x="571766" y="44450"/>
                </a:lnTo>
                <a:lnTo>
                  <a:pt x="5787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140330" y="2116454"/>
            <a:ext cx="922019" cy="1264920"/>
          </a:xfrm>
          <a:custGeom>
            <a:avLst/>
            <a:gdLst/>
            <a:ahLst/>
            <a:cxnLst/>
            <a:rect l="l" t="t" r="r" b="b"/>
            <a:pathLst>
              <a:path w="922019" h="1264920">
                <a:moveTo>
                  <a:pt x="871626" y="57894"/>
                </a:moveTo>
                <a:lnTo>
                  <a:pt x="2158" y="1253617"/>
                </a:lnTo>
                <a:lnTo>
                  <a:pt x="0" y="1256410"/>
                </a:lnTo>
                <a:lnTo>
                  <a:pt x="635" y="1260348"/>
                </a:lnTo>
                <a:lnTo>
                  <a:pt x="3556" y="1262379"/>
                </a:lnTo>
                <a:lnTo>
                  <a:pt x="6350" y="1264538"/>
                </a:lnTo>
                <a:lnTo>
                  <a:pt x="10287" y="1263903"/>
                </a:lnTo>
                <a:lnTo>
                  <a:pt x="12318" y="1260982"/>
                </a:lnTo>
                <a:lnTo>
                  <a:pt x="881922" y="65373"/>
                </a:lnTo>
                <a:lnTo>
                  <a:pt x="871626" y="57894"/>
                </a:lnTo>
                <a:close/>
              </a:path>
              <a:path w="922019" h="1264920">
                <a:moveTo>
                  <a:pt x="914295" y="44196"/>
                </a:moveTo>
                <a:lnTo>
                  <a:pt x="885189" y="44196"/>
                </a:lnTo>
                <a:lnTo>
                  <a:pt x="887983" y="46227"/>
                </a:lnTo>
                <a:lnTo>
                  <a:pt x="890905" y="48259"/>
                </a:lnTo>
                <a:lnTo>
                  <a:pt x="891539" y="52197"/>
                </a:lnTo>
                <a:lnTo>
                  <a:pt x="889381" y="55118"/>
                </a:lnTo>
                <a:lnTo>
                  <a:pt x="881922" y="65373"/>
                </a:lnTo>
                <a:lnTo>
                  <a:pt x="907669" y="84074"/>
                </a:lnTo>
                <a:lnTo>
                  <a:pt x="914295" y="44196"/>
                </a:lnTo>
                <a:close/>
              </a:path>
              <a:path w="922019" h="1264920">
                <a:moveTo>
                  <a:pt x="885189" y="44196"/>
                </a:moveTo>
                <a:lnTo>
                  <a:pt x="881252" y="44830"/>
                </a:lnTo>
                <a:lnTo>
                  <a:pt x="879094" y="47625"/>
                </a:lnTo>
                <a:lnTo>
                  <a:pt x="871626" y="57894"/>
                </a:lnTo>
                <a:lnTo>
                  <a:pt x="881922" y="65373"/>
                </a:lnTo>
                <a:lnTo>
                  <a:pt x="889381" y="55118"/>
                </a:lnTo>
                <a:lnTo>
                  <a:pt x="891539" y="52197"/>
                </a:lnTo>
                <a:lnTo>
                  <a:pt x="890905" y="48259"/>
                </a:lnTo>
                <a:lnTo>
                  <a:pt x="887983" y="46227"/>
                </a:lnTo>
                <a:lnTo>
                  <a:pt x="885189" y="44196"/>
                </a:lnTo>
                <a:close/>
              </a:path>
              <a:path w="922019" h="1264920">
                <a:moveTo>
                  <a:pt x="921638" y="0"/>
                </a:moveTo>
                <a:lnTo>
                  <a:pt x="845946" y="39243"/>
                </a:lnTo>
                <a:lnTo>
                  <a:pt x="871626" y="57894"/>
                </a:lnTo>
                <a:lnTo>
                  <a:pt x="879094" y="47625"/>
                </a:lnTo>
                <a:lnTo>
                  <a:pt x="881252" y="44830"/>
                </a:lnTo>
                <a:lnTo>
                  <a:pt x="885189" y="44196"/>
                </a:lnTo>
                <a:lnTo>
                  <a:pt x="914295" y="44196"/>
                </a:lnTo>
                <a:lnTo>
                  <a:pt x="9216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140330" y="2116454"/>
            <a:ext cx="1036319" cy="2065655"/>
          </a:xfrm>
          <a:custGeom>
            <a:avLst/>
            <a:gdLst/>
            <a:ahLst/>
            <a:cxnLst/>
            <a:rect l="l" t="t" r="r" b="b"/>
            <a:pathLst>
              <a:path w="1036319" h="2065654">
                <a:moveTo>
                  <a:pt x="996199" y="65384"/>
                </a:moveTo>
                <a:lnTo>
                  <a:pt x="0" y="2058288"/>
                </a:lnTo>
                <a:lnTo>
                  <a:pt x="1269" y="2062099"/>
                </a:lnTo>
                <a:lnTo>
                  <a:pt x="4444" y="2063750"/>
                </a:lnTo>
                <a:lnTo>
                  <a:pt x="7493" y="2065274"/>
                </a:lnTo>
                <a:lnTo>
                  <a:pt x="11302" y="2064003"/>
                </a:lnTo>
                <a:lnTo>
                  <a:pt x="12954" y="2060828"/>
                </a:lnTo>
                <a:lnTo>
                  <a:pt x="1007532" y="71040"/>
                </a:lnTo>
                <a:lnTo>
                  <a:pt x="996199" y="65384"/>
                </a:lnTo>
                <a:close/>
              </a:path>
              <a:path w="1036319" h="2065654">
                <a:moveTo>
                  <a:pt x="1035938" y="49529"/>
                </a:moveTo>
                <a:lnTo>
                  <a:pt x="1007237" y="49529"/>
                </a:lnTo>
                <a:lnTo>
                  <a:pt x="1010412" y="51180"/>
                </a:lnTo>
                <a:lnTo>
                  <a:pt x="1013460" y="52704"/>
                </a:lnTo>
                <a:lnTo>
                  <a:pt x="1014857" y="56514"/>
                </a:lnTo>
                <a:lnTo>
                  <a:pt x="1013206" y="59689"/>
                </a:lnTo>
                <a:lnTo>
                  <a:pt x="1007532" y="71040"/>
                </a:lnTo>
                <a:lnTo>
                  <a:pt x="1035938" y="85217"/>
                </a:lnTo>
                <a:lnTo>
                  <a:pt x="1035938" y="49529"/>
                </a:lnTo>
                <a:close/>
              </a:path>
              <a:path w="1036319" h="2065654">
                <a:moveTo>
                  <a:pt x="1007237" y="49529"/>
                </a:moveTo>
                <a:lnTo>
                  <a:pt x="1003426" y="50800"/>
                </a:lnTo>
                <a:lnTo>
                  <a:pt x="1001902" y="53975"/>
                </a:lnTo>
                <a:lnTo>
                  <a:pt x="996199" y="65384"/>
                </a:lnTo>
                <a:lnTo>
                  <a:pt x="1007532" y="71040"/>
                </a:lnTo>
                <a:lnTo>
                  <a:pt x="1013206" y="59689"/>
                </a:lnTo>
                <a:lnTo>
                  <a:pt x="1014857" y="56514"/>
                </a:lnTo>
                <a:lnTo>
                  <a:pt x="1013460" y="52704"/>
                </a:lnTo>
                <a:lnTo>
                  <a:pt x="1010412" y="51180"/>
                </a:lnTo>
                <a:lnTo>
                  <a:pt x="1007237" y="49529"/>
                </a:lnTo>
                <a:close/>
              </a:path>
              <a:path w="1036319" h="2065654">
                <a:moveTo>
                  <a:pt x="1035938" y="0"/>
                </a:moveTo>
                <a:lnTo>
                  <a:pt x="967739" y="51180"/>
                </a:lnTo>
                <a:lnTo>
                  <a:pt x="996199" y="65384"/>
                </a:lnTo>
                <a:lnTo>
                  <a:pt x="1001902" y="53975"/>
                </a:lnTo>
                <a:lnTo>
                  <a:pt x="1003426" y="50800"/>
                </a:lnTo>
                <a:lnTo>
                  <a:pt x="1007237" y="49529"/>
                </a:lnTo>
                <a:lnTo>
                  <a:pt x="1035938" y="49529"/>
                </a:lnTo>
                <a:lnTo>
                  <a:pt x="10359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6115050" y="1569465"/>
            <a:ext cx="2787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Times New Roman"/>
                <a:cs typeface="Times New Roman"/>
              </a:rPr>
              <a:t>y</a:t>
            </a:r>
            <a:r>
              <a:rPr dirty="0" sz="1200" spc="5">
                <a:latin typeface="Times New Roman"/>
                <a:cs typeface="Times New Roman"/>
              </a:rPr>
              <a:t>(</a:t>
            </a:r>
            <a:r>
              <a:rPr dirty="0" sz="1200" spc="10">
                <a:latin typeface="Times New Roman"/>
                <a:cs typeface="Times New Roman"/>
              </a:rPr>
              <a:t>n</a:t>
            </a:r>
            <a:r>
              <a:rPr dirty="0" sz="120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47369" y="1659254"/>
            <a:ext cx="457834" cy="457200"/>
          </a:xfrm>
          <a:custGeom>
            <a:avLst/>
            <a:gdLst/>
            <a:ahLst/>
            <a:cxnLst/>
            <a:rect l="l" t="t" r="r" b="b"/>
            <a:pathLst>
              <a:path w="457834" h="457200">
                <a:moveTo>
                  <a:pt x="0" y="457200"/>
                </a:moveTo>
                <a:lnTo>
                  <a:pt x="457835" y="457200"/>
                </a:lnTo>
                <a:lnTo>
                  <a:pt x="457835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625855" y="1683765"/>
            <a:ext cx="280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(n)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433570" y="2230754"/>
            <a:ext cx="343535" cy="342900"/>
          </a:xfrm>
          <a:custGeom>
            <a:avLst/>
            <a:gdLst/>
            <a:ahLst/>
            <a:cxnLst/>
            <a:rect l="l" t="t" r="r" b="b"/>
            <a:pathLst>
              <a:path w="343535" h="342900">
                <a:moveTo>
                  <a:pt x="171830" y="0"/>
                </a:moveTo>
                <a:lnTo>
                  <a:pt x="126118" y="6120"/>
                </a:lnTo>
                <a:lnTo>
                  <a:pt x="85061" y="23396"/>
                </a:lnTo>
                <a:lnTo>
                  <a:pt x="50292" y="50196"/>
                </a:lnTo>
                <a:lnTo>
                  <a:pt x="23438" y="84892"/>
                </a:lnTo>
                <a:lnTo>
                  <a:pt x="6131" y="125853"/>
                </a:lnTo>
                <a:lnTo>
                  <a:pt x="0" y="171450"/>
                </a:lnTo>
                <a:lnTo>
                  <a:pt x="6131" y="217046"/>
                </a:lnTo>
                <a:lnTo>
                  <a:pt x="23438" y="258007"/>
                </a:lnTo>
                <a:lnTo>
                  <a:pt x="50291" y="292703"/>
                </a:lnTo>
                <a:lnTo>
                  <a:pt x="85061" y="319503"/>
                </a:lnTo>
                <a:lnTo>
                  <a:pt x="126118" y="336779"/>
                </a:lnTo>
                <a:lnTo>
                  <a:pt x="171830" y="342900"/>
                </a:lnTo>
                <a:lnTo>
                  <a:pt x="217490" y="336779"/>
                </a:lnTo>
                <a:lnTo>
                  <a:pt x="258510" y="319503"/>
                </a:lnTo>
                <a:lnTo>
                  <a:pt x="293258" y="292703"/>
                </a:lnTo>
                <a:lnTo>
                  <a:pt x="320101" y="258007"/>
                </a:lnTo>
                <a:lnTo>
                  <a:pt x="337404" y="217046"/>
                </a:lnTo>
                <a:lnTo>
                  <a:pt x="343534" y="171450"/>
                </a:lnTo>
                <a:lnTo>
                  <a:pt x="337404" y="125853"/>
                </a:lnTo>
                <a:lnTo>
                  <a:pt x="320101" y="84892"/>
                </a:lnTo>
                <a:lnTo>
                  <a:pt x="293258" y="50196"/>
                </a:lnTo>
                <a:lnTo>
                  <a:pt x="258510" y="23396"/>
                </a:lnTo>
                <a:lnTo>
                  <a:pt x="217490" y="6120"/>
                </a:lnTo>
                <a:lnTo>
                  <a:pt x="17183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433570" y="2802254"/>
            <a:ext cx="344170" cy="343535"/>
          </a:xfrm>
          <a:custGeom>
            <a:avLst/>
            <a:gdLst/>
            <a:ahLst/>
            <a:cxnLst/>
            <a:rect l="l" t="t" r="r" b="b"/>
            <a:pathLst>
              <a:path w="344170" h="343535">
                <a:moveTo>
                  <a:pt x="172084" y="0"/>
                </a:moveTo>
                <a:lnTo>
                  <a:pt x="126353" y="6130"/>
                </a:lnTo>
                <a:lnTo>
                  <a:pt x="85249" y="23433"/>
                </a:lnTo>
                <a:lnTo>
                  <a:pt x="50418" y="50276"/>
                </a:lnTo>
                <a:lnTo>
                  <a:pt x="23504" y="85024"/>
                </a:lnTo>
                <a:lnTo>
                  <a:pt x="6150" y="126044"/>
                </a:lnTo>
                <a:lnTo>
                  <a:pt x="0" y="171703"/>
                </a:lnTo>
                <a:lnTo>
                  <a:pt x="6150" y="217416"/>
                </a:lnTo>
                <a:lnTo>
                  <a:pt x="23504" y="258473"/>
                </a:lnTo>
                <a:lnTo>
                  <a:pt x="50418" y="293242"/>
                </a:lnTo>
                <a:lnTo>
                  <a:pt x="85249" y="320096"/>
                </a:lnTo>
                <a:lnTo>
                  <a:pt x="126353" y="337403"/>
                </a:lnTo>
                <a:lnTo>
                  <a:pt x="172084" y="343534"/>
                </a:lnTo>
                <a:lnTo>
                  <a:pt x="217816" y="337403"/>
                </a:lnTo>
                <a:lnTo>
                  <a:pt x="258920" y="320096"/>
                </a:lnTo>
                <a:lnTo>
                  <a:pt x="293750" y="293243"/>
                </a:lnTo>
                <a:lnTo>
                  <a:pt x="320665" y="258473"/>
                </a:lnTo>
                <a:lnTo>
                  <a:pt x="338019" y="217416"/>
                </a:lnTo>
                <a:lnTo>
                  <a:pt x="344169" y="171703"/>
                </a:lnTo>
                <a:lnTo>
                  <a:pt x="338019" y="126044"/>
                </a:lnTo>
                <a:lnTo>
                  <a:pt x="320665" y="85024"/>
                </a:lnTo>
                <a:lnTo>
                  <a:pt x="293750" y="50276"/>
                </a:lnTo>
                <a:lnTo>
                  <a:pt x="258920" y="23433"/>
                </a:lnTo>
                <a:lnTo>
                  <a:pt x="217816" y="6130"/>
                </a:lnTo>
                <a:lnTo>
                  <a:pt x="172084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433570" y="3373754"/>
            <a:ext cx="343535" cy="342900"/>
          </a:xfrm>
          <a:custGeom>
            <a:avLst/>
            <a:gdLst/>
            <a:ahLst/>
            <a:cxnLst/>
            <a:rect l="l" t="t" r="r" b="b"/>
            <a:pathLst>
              <a:path w="343535" h="342900">
                <a:moveTo>
                  <a:pt x="171830" y="0"/>
                </a:moveTo>
                <a:lnTo>
                  <a:pt x="126118" y="6120"/>
                </a:lnTo>
                <a:lnTo>
                  <a:pt x="85061" y="23396"/>
                </a:lnTo>
                <a:lnTo>
                  <a:pt x="50292" y="50196"/>
                </a:lnTo>
                <a:lnTo>
                  <a:pt x="23438" y="84892"/>
                </a:lnTo>
                <a:lnTo>
                  <a:pt x="6131" y="125853"/>
                </a:lnTo>
                <a:lnTo>
                  <a:pt x="0" y="171450"/>
                </a:lnTo>
                <a:lnTo>
                  <a:pt x="6131" y="217046"/>
                </a:lnTo>
                <a:lnTo>
                  <a:pt x="23438" y="258007"/>
                </a:lnTo>
                <a:lnTo>
                  <a:pt x="50291" y="292703"/>
                </a:lnTo>
                <a:lnTo>
                  <a:pt x="85061" y="319503"/>
                </a:lnTo>
                <a:lnTo>
                  <a:pt x="126118" y="336779"/>
                </a:lnTo>
                <a:lnTo>
                  <a:pt x="171830" y="342900"/>
                </a:lnTo>
                <a:lnTo>
                  <a:pt x="217490" y="336779"/>
                </a:lnTo>
                <a:lnTo>
                  <a:pt x="258510" y="319503"/>
                </a:lnTo>
                <a:lnTo>
                  <a:pt x="293258" y="292703"/>
                </a:lnTo>
                <a:lnTo>
                  <a:pt x="320101" y="258007"/>
                </a:lnTo>
                <a:lnTo>
                  <a:pt x="337404" y="217046"/>
                </a:lnTo>
                <a:lnTo>
                  <a:pt x="343534" y="171450"/>
                </a:lnTo>
                <a:lnTo>
                  <a:pt x="337404" y="125853"/>
                </a:lnTo>
                <a:lnTo>
                  <a:pt x="320101" y="84892"/>
                </a:lnTo>
                <a:lnTo>
                  <a:pt x="293258" y="50196"/>
                </a:lnTo>
                <a:lnTo>
                  <a:pt x="258510" y="23396"/>
                </a:lnTo>
                <a:lnTo>
                  <a:pt x="217490" y="6120"/>
                </a:lnTo>
                <a:lnTo>
                  <a:pt x="17183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433570" y="3945254"/>
            <a:ext cx="343535" cy="343535"/>
          </a:xfrm>
          <a:custGeom>
            <a:avLst/>
            <a:gdLst/>
            <a:ahLst/>
            <a:cxnLst/>
            <a:rect l="l" t="t" r="r" b="b"/>
            <a:pathLst>
              <a:path w="343535" h="343535">
                <a:moveTo>
                  <a:pt x="171830" y="0"/>
                </a:moveTo>
                <a:lnTo>
                  <a:pt x="126118" y="6130"/>
                </a:lnTo>
                <a:lnTo>
                  <a:pt x="85061" y="23433"/>
                </a:lnTo>
                <a:lnTo>
                  <a:pt x="50292" y="50276"/>
                </a:lnTo>
                <a:lnTo>
                  <a:pt x="23438" y="85024"/>
                </a:lnTo>
                <a:lnTo>
                  <a:pt x="6131" y="126044"/>
                </a:lnTo>
                <a:lnTo>
                  <a:pt x="0" y="171703"/>
                </a:lnTo>
                <a:lnTo>
                  <a:pt x="6131" y="217416"/>
                </a:lnTo>
                <a:lnTo>
                  <a:pt x="23438" y="258473"/>
                </a:lnTo>
                <a:lnTo>
                  <a:pt x="50291" y="293242"/>
                </a:lnTo>
                <a:lnTo>
                  <a:pt x="85061" y="320096"/>
                </a:lnTo>
                <a:lnTo>
                  <a:pt x="126118" y="337403"/>
                </a:lnTo>
                <a:lnTo>
                  <a:pt x="171830" y="343534"/>
                </a:lnTo>
                <a:lnTo>
                  <a:pt x="217490" y="337403"/>
                </a:lnTo>
                <a:lnTo>
                  <a:pt x="258510" y="320096"/>
                </a:lnTo>
                <a:lnTo>
                  <a:pt x="293258" y="293243"/>
                </a:lnTo>
                <a:lnTo>
                  <a:pt x="320101" y="258473"/>
                </a:lnTo>
                <a:lnTo>
                  <a:pt x="337404" y="217416"/>
                </a:lnTo>
                <a:lnTo>
                  <a:pt x="343534" y="171703"/>
                </a:lnTo>
                <a:lnTo>
                  <a:pt x="337404" y="126044"/>
                </a:lnTo>
                <a:lnTo>
                  <a:pt x="320101" y="85024"/>
                </a:lnTo>
                <a:lnTo>
                  <a:pt x="293258" y="50276"/>
                </a:lnTo>
                <a:lnTo>
                  <a:pt x="258510" y="23433"/>
                </a:lnTo>
                <a:lnTo>
                  <a:pt x="217490" y="6130"/>
                </a:lnTo>
                <a:lnTo>
                  <a:pt x="17183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777104" y="2306954"/>
            <a:ext cx="234315" cy="76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777104" y="2879089"/>
            <a:ext cx="234315" cy="76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777104" y="3449954"/>
            <a:ext cx="234315" cy="76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777104" y="4136389"/>
            <a:ext cx="234315" cy="76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976370" y="2116454"/>
            <a:ext cx="464820" cy="236220"/>
          </a:xfrm>
          <a:custGeom>
            <a:avLst/>
            <a:gdLst/>
            <a:ahLst/>
            <a:cxnLst/>
            <a:rect l="l" t="t" r="r" b="b"/>
            <a:pathLst>
              <a:path w="464820" h="236219">
                <a:moveTo>
                  <a:pt x="70997" y="28386"/>
                </a:moveTo>
                <a:lnTo>
                  <a:pt x="65323" y="39712"/>
                </a:lnTo>
                <a:lnTo>
                  <a:pt x="457453" y="235838"/>
                </a:lnTo>
                <a:lnTo>
                  <a:pt x="461263" y="234569"/>
                </a:lnTo>
                <a:lnTo>
                  <a:pt x="462914" y="231394"/>
                </a:lnTo>
                <a:lnTo>
                  <a:pt x="464438" y="228346"/>
                </a:lnTo>
                <a:lnTo>
                  <a:pt x="463168" y="224535"/>
                </a:lnTo>
                <a:lnTo>
                  <a:pt x="459993" y="222884"/>
                </a:lnTo>
                <a:lnTo>
                  <a:pt x="70997" y="28386"/>
                </a:lnTo>
                <a:close/>
              </a:path>
              <a:path w="464820" h="236219">
                <a:moveTo>
                  <a:pt x="85216" y="0"/>
                </a:moveTo>
                <a:lnTo>
                  <a:pt x="0" y="0"/>
                </a:lnTo>
                <a:lnTo>
                  <a:pt x="51053" y="68199"/>
                </a:lnTo>
                <a:lnTo>
                  <a:pt x="65323" y="39712"/>
                </a:lnTo>
                <a:lnTo>
                  <a:pt x="53975" y="34035"/>
                </a:lnTo>
                <a:lnTo>
                  <a:pt x="50800" y="32511"/>
                </a:lnTo>
                <a:lnTo>
                  <a:pt x="49529" y="28701"/>
                </a:lnTo>
                <a:lnTo>
                  <a:pt x="51053" y="25526"/>
                </a:lnTo>
                <a:lnTo>
                  <a:pt x="52704" y="22478"/>
                </a:lnTo>
                <a:lnTo>
                  <a:pt x="56514" y="21208"/>
                </a:lnTo>
                <a:lnTo>
                  <a:pt x="74592" y="21208"/>
                </a:lnTo>
                <a:lnTo>
                  <a:pt x="85216" y="0"/>
                </a:lnTo>
                <a:close/>
              </a:path>
              <a:path w="464820" h="236219">
                <a:moveTo>
                  <a:pt x="56514" y="21208"/>
                </a:moveTo>
                <a:lnTo>
                  <a:pt x="52704" y="22478"/>
                </a:lnTo>
                <a:lnTo>
                  <a:pt x="51053" y="25526"/>
                </a:lnTo>
                <a:lnTo>
                  <a:pt x="49529" y="28701"/>
                </a:lnTo>
                <a:lnTo>
                  <a:pt x="50800" y="32511"/>
                </a:lnTo>
                <a:lnTo>
                  <a:pt x="53975" y="34035"/>
                </a:lnTo>
                <a:lnTo>
                  <a:pt x="65323" y="39712"/>
                </a:lnTo>
                <a:lnTo>
                  <a:pt x="70997" y="28386"/>
                </a:lnTo>
                <a:lnTo>
                  <a:pt x="59689" y="22732"/>
                </a:lnTo>
                <a:lnTo>
                  <a:pt x="56514" y="21208"/>
                </a:lnTo>
                <a:close/>
              </a:path>
              <a:path w="464820" h="236219">
                <a:moveTo>
                  <a:pt x="74592" y="21208"/>
                </a:moveTo>
                <a:lnTo>
                  <a:pt x="56514" y="21208"/>
                </a:lnTo>
                <a:lnTo>
                  <a:pt x="59689" y="22732"/>
                </a:lnTo>
                <a:lnTo>
                  <a:pt x="70997" y="28386"/>
                </a:lnTo>
                <a:lnTo>
                  <a:pt x="74592" y="212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862070" y="2116454"/>
            <a:ext cx="579120" cy="922655"/>
          </a:xfrm>
          <a:custGeom>
            <a:avLst/>
            <a:gdLst/>
            <a:ahLst/>
            <a:cxnLst/>
            <a:rect l="l" t="t" r="r" b="b"/>
            <a:pathLst>
              <a:path w="579120" h="922655">
                <a:moveTo>
                  <a:pt x="45696" y="61285"/>
                </a:moveTo>
                <a:lnTo>
                  <a:pt x="34909" y="68025"/>
                </a:lnTo>
                <a:lnTo>
                  <a:pt x="566165" y="918336"/>
                </a:lnTo>
                <a:lnTo>
                  <a:pt x="567943" y="921384"/>
                </a:lnTo>
                <a:lnTo>
                  <a:pt x="571880" y="922274"/>
                </a:lnTo>
                <a:lnTo>
                  <a:pt x="574801" y="920369"/>
                </a:lnTo>
                <a:lnTo>
                  <a:pt x="577850" y="918590"/>
                </a:lnTo>
                <a:lnTo>
                  <a:pt x="578738" y="914653"/>
                </a:lnTo>
                <a:lnTo>
                  <a:pt x="576833" y="911732"/>
                </a:lnTo>
                <a:lnTo>
                  <a:pt x="45696" y="61285"/>
                </a:lnTo>
                <a:close/>
              </a:path>
              <a:path w="579120" h="922655">
                <a:moveTo>
                  <a:pt x="0" y="0"/>
                </a:moveTo>
                <a:lnTo>
                  <a:pt x="8000" y="84835"/>
                </a:lnTo>
                <a:lnTo>
                  <a:pt x="34909" y="68025"/>
                </a:lnTo>
                <a:lnTo>
                  <a:pt x="28193" y="57276"/>
                </a:lnTo>
                <a:lnTo>
                  <a:pt x="26415" y="54228"/>
                </a:lnTo>
                <a:lnTo>
                  <a:pt x="27304" y="50292"/>
                </a:lnTo>
                <a:lnTo>
                  <a:pt x="30225" y="48513"/>
                </a:lnTo>
                <a:lnTo>
                  <a:pt x="33274" y="46608"/>
                </a:lnTo>
                <a:lnTo>
                  <a:pt x="69188" y="46608"/>
                </a:lnTo>
                <a:lnTo>
                  <a:pt x="72643" y="44450"/>
                </a:lnTo>
                <a:lnTo>
                  <a:pt x="0" y="0"/>
                </a:lnTo>
                <a:close/>
              </a:path>
              <a:path w="579120" h="922655">
                <a:moveTo>
                  <a:pt x="33274" y="46608"/>
                </a:moveTo>
                <a:lnTo>
                  <a:pt x="30225" y="48513"/>
                </a:lnTo>
                <a:lnTo>
                  <a:pt x="27304" y="50292"/>
                </a:lnTo>
                <a:lnTo>
                  <a:pt x="26415" y="54228"/>
                </a:lnTo>
                <a:lnTo>
                  <a:pt x="28193" y="57276"/>
                </a:lnTo>
                <a:lnTo>
                  <a:pt x="34909" y="68025"/>
                </a:lnTo>
                <a:lnTo>
                  <a:pt x="45696" y="61285"/>
                </a:lnTo>
                <a:lnTo>
                  <a:pt x="38988" y="50546"/>
                </a:lnTo>
                <a:lnTo>
                  <a:pt x="37210" y="47498"/>
                </a:lnTo>
                <a:lnTo>
                  <a:pt x="33274" y="46608"/>
                </a:lnTo>
                <a:close/>
              </a:path>
              <a:path w="579120" h="922655">
                <a:moveTo>
                  <a:pt x="69188" y="46608"/>
                </a:moveTo>
                <a:lnTo>
                  <a:pt x="33274" y="46608"/>
                </a:lnTo>
                <a:lnTo>
                  <a:pt x="37210" y="47498"/>
                </a:lnTo>
                <a:lnTo>
                  <a:pt x="38988" y="50546"/>
                </a:lnTo>
                <a:lnTo>
                  <a:pt x="45696" y="61285"/>
                </a:lnTo>
                <a:lnTo>
                  <a:pt x="69188" y="466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747770" y="2116454"/>
            <a:ext cx="693420" cy="1379220"/>
          </a:xfrm>
          <a:custGeom>
            <a:avLst/>
            <a:gdLst/>
            <a:ahLst/>
            <a:cxnLst/>
            <a:rect l="l" t="t" r="r" b="b"/>
            <a:pathLst>
              <a:path w="693420" h="1379220">
                <a:moveTo>
                  <a:pt x="39711" y="65324"/>
                </a:moveTo>
                <a:lnTo>
                  <a:pt x="28386" y="70997"/>
                </a:lnTo>
                <a:lnTo>
                  <a:pt x="680084" y="1374394"/>
                </a:lnTo>
                <a:lnTo>
                  <a:pt x="681735" y="1377569"/>
                </a:lnTo>
                <a:lnTo>
                  <a:pt x="685545" y="1378838"/>
                </a:lnTo>
                <a:lnTo>
                  <a:pt x="688593" y="1377314"/>
                </a:lnTo>
                <a:lnTo>
                  <a:pt x="691768" y="1375663"/>
                </a:lnTo>
                <a:lnTo>
                  <a:pt x="693038" y="1371853"/>
                </a:lnTo>
                <a:lnTo>
                  <a:pt x="39711" y="65324"/>
                </a:lnTo>
                <a:close/>
              </a:path>
              <a:path w="693420" h="1379220">
                <a:moveTo>
                  <a:pt x="0" y="0"/>
                </a:moveTo>
                <a:lnTo>
                  <a:pt x="0" y="85217"/>
                </a:lnTo>
                <a:lnTo>
                  <a:pt x="28386" y="70997"/>
                </a:lnTo>
                <a:lnTo>
                  <a:pt x="22732" y="59689"/>
                </a:lnTo>
                <a:lnTo>
                  <a:pt x="21208" y="56514"/>
                </a:lnTo>
                <a:lnTo>
                  <a:pt x="22478" y="52704"/>
                </a:lnTo>
                <a:lnTo>
                  <a:pt x="25526" y="51053"/>
                </a:lnTo>
                <a:lnTo>
                  <a:pt x="28701" y="49529"/>
                </a:lnTo>
                <a:lnTo>
                  <a:pt x="66163" y="49529"/>
                </a:lnTo>
                <a:lnTo>
                  <a:pt x="0" y="0"/>
                </a:lnTo>
                <a:close/>
              </a:path>
              <a:path w="693420" h="1379220">
                <a:moveTo>
                  <a:pt x="28701" y="49529"/>
                </a:moveTo>
                <a:lnTo>
                  <a:pt x="25526" y="51053"/>
                </a:lnTo>
                <a:lnTo>
                  <a:pt x="22478" y="52704"/>
                </a:lnTo>
                <a:lnTo>
                  <a:pt x="21208" y="56514"/>
                </a:lnTo>
                <a:lnTo>
                  <a:pt x="22732" y="59689"/>
                </a:lnTo>
                <a:lnTo>
                  <a:pt x="28386" y="70997"/>
                </a:lnTo>
                <a:lnTo>
                  <a:pt x="39711" y="65324"/>
                </a:lnTo>
                <a:lnTo>
                  <a:pt x="34035" y="53975"/>
                </a:lnTo>
                <a:lnTo>
                  <a:pt x="32512" y="50800"/>
                </a:lnTo>
                <a:lnTo>
                  <a:pt x="28701" y="49529"/>
                </a:lnTo>
                <a:close/>
              </a:path>
              <a:path w="693420" h="1379220">
                <a:moveTo>
                  <a:pt x="66163" y="49529"/>
                </a:moveTo>
                <a:lnTo>
                  <a:pt x="28701" y="49529"/>
                </a:lnTo>
                <a:lnTo>
                  <a:pt x="32512" y="50800"/>
                </a:lnTo>
                <a:lnTo>
                  <a:pt x="34035" y="53975"/>
                </a:lnTo>
                <a:lnTo>
                  <a:pt x="39711" y="65324"/>
                </a:lnTo>
                <a:lnTo>
                  <a:pt x="68199" y="51053"/>
                </a:lnTo>
                <a:lnTo>
                  <a:pt x="66163" y="495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626230" y="2116454"/>
            <a:ext cx="814705" cy="2065655"/>
          </a:xfrm>
          <a:custGeom>
            <a:avLst/>
            <a:gdLst/>
            <a:ahLst/>
            <a:cxnLst/>
            <a:rect l="l" t="t" r="r" b="b"/>
            <a:pathLst>
              <a:path w="814704" h="2065654">
                <a:moveTo>
                  <a:pt x="41446" y="68746"/>
                </a:moveTo>
                <a:lnTo>
                  <a:pt x="29529" y="73372"/>
                </a:lnTo>
                <a:lnTo>
                  <a:pt x="802640" y="2063623"/>
                </a:lnTo>
                <a:lnTo>
                  <a:pt x="806323" y="2065274"/>
                </a:lnTo>
                <a:lnTo>
                  <a:pt x="812927" y="2062733"/>
                </a:lnTo>
                <a:lnTo>
                  <a:pt x="814578" y="2059051"/>
                </a:lnTo>
                <a:lnTo>
                  <a:pt x="41446" y="68746"/>
                </a:lnTo>
                <a:close/>
              </a:path>
              <a:path w="814704" h="2065654">
                <a:moveTo>
                  <a:pt x="7874" y="0"/>
                </a:moveTo>
                <a:lnTo>
                  <a:pt x="0" y="84835"/>
                </a:lnTo>
                <a:lnTo>
                  <a:pt x="29529" y="73372"/>
                </a:lnTo>
                <a:lnTo>
                  <a:pt x="23622" y="58165"/>
                </a:lnTo>
                <a:lnTo>
                  <a:pt x="25273" y="54482"/>
                </a:lnTo>
                <a:lnTo>
                  <a:pt x="31877" y="51943"/>
                </a:lnTo>
                <a:lnTo>
                  <a:pt x="65114" y="51943"/>
                </a:lnTo>
                <a:lnTo>
                  <a:pt x="7874" y="0"/>
                </a:lnTo>
                <a:close/>
              </a:path>
              <a:path w="814704" h="2065654">
                <a:moveTo>
                  <a:pt x="31877" y="51943"/>
                </a:moveTo>
                <a:lnTo>
                  <a:pt x="25273" y="54482"/>
                </a:lnTo>
                <a:lnTo>
                  <a:pt x="23622" y="58165"/>
                </a:lnTo>
                <a:lnTo>
                  <a:pt x="29529" y="73372"/>
                </a:lnTo>
                <a:lnTo>
                  <a:pt x="41446" y="68746"/>
                </a:lnTo>
                <a:lnTo>
                  <a:pt x="35560" y="53594"/>
                </a:lnTo>
                <a:lnTo>
                  <a:pt x="31877" y="51943"/>
                </a:lnTo>
                <a:close/>
              </a:path>
              <a:path w="814704" h="2065654">
                <a:moveTo>
                  <a:pt x="65114" y="51943"/>
                </a:moveTo>
                <a:lnTo>
                  <a:pt x="31877" y="51943"/>
                </a:lnTo>
                <a:lnTo>
                  <a:pt x="35560" y="53594"/>
                </a:lnTo>
                <a:lnTo>
                  <a:pt x="41446" y="68746"/>
                </a:lnTo>
                <a:lnTo>
                  <a:pt x="70993" y="57276"/>
                </a:lnTo>
                <a:lnTo>
                  <a:pt x="65114" y="519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319270" y="1887219"/>
            <a:ext cx="343535" cy="343535"/>
          </a:xfrm>
          <a:custGeom>
            <a:avLst/>
            <a:gdLst/>
            <a:ahLst/>
            <a:cxnLst/>
            <a:rect l="l" t="t" r="r" b="b"/>
            <a:pathLst>
              <a:path w="343535" h="343535">
                <a:moveTo>
                  <a:pt x="0" y="343534"/>
                </a:moveTo>
                <a:lnTo>
                  <a:pt x="343535" y="343534"/>
                </a:lnTo>
                <a:lnTo>
                  <a:pt x="343535" y="0"/>
                </a:lnTo>
                <a:lnTo>
                  <a:pt x="0" y="0"/>
                </a:lnTo>
                <a:lnTo>
                  <a:pt x="0" y="3435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4398645" y="1980945"/>
            <a:ext cx="129539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5">
                <a:latin typeface="Times New Roman"/>
                <a:cs typeface="Times New Roman"/>
              </a:rPr>
              <a:t>b1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540884" y="2109469"/>
            <a:ext cx="121919" cy="1212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3941190" y="4313046"/>
            <a:ext cx="1358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b</a:t>
            </a:r>
            <a:r>
              <a:rPr dirty="0" baseline="-10416" sz="1200">
                <a:latin typeface="Times New Roman"/>
                <a:cs typeface="Times New Roman"/>
              </a:rPr>
              <a:t>r</a:t>
            </a:r>
            <a:endParaRPr baseline="-10416" sz="12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4083558" y="4276089"/>
            <a:ext cx="350520" cy="133985"/>
          </a:xfrm>
          <a:custGeom>
            <a:avLst/>
            <a:gdLst/>
            <a:ahLst/>
            <a:cxnLst/>
            <a:rect l="l" t="t" r="r" b="b"/>
            <a:pathLst>
              <a:path w="350520" h="133985">
                <a:moveTo>
                  <a:pt x="275758" y="30169"/>
                </a:moveTo>
                <a:lnTo>
                  <a:pt x="5079" y="120396"/>
                </a:lnTo>
                <a:lnTo>
                  <a:pt x="1777" y="121412"/>
                </a:lnTo>
                <a:lnTo>
                  <a:pt x="0" y="125095"/>
                </a:lnTo>
                <a:lnTo>
                  <a:pt x="1142" y="128397"/>
                </a:lnTo>
                <a:lnTo>
                  <a:pt x="2158" y="131699"/>
                </a:lnTo>
                <a:lnTo>
                  <a:pt x="5841" y="133477"/>
                </a:lnTo>
                <a:lnTo>
                  <a:pt x="9143" y="132334"/>
                </a:lnTo>
                <a:lnTo>
                  <a:pt x="279776" y="42203"/>
                </a:lnTo>
                <a:lnTo>
                  <a:pt x="275758" y="30169"/>
                </a:lnTo>
                <a:close/>
              </a:path>
              <a:path w="350520" h="133985">
                <a:moveTo>
                  <a:pt x="337058" y="25019"/>
                </a:moveTo>
                <a:lnTo>
                  <a:pt x="291083" y="25019"/>
                </a:lnTo>
                <a:lnTo>
                  <a:pt x="294639" y="26797"/>
                </a:lnTo>
                <a:lnTo>
                  <a:pt x="296925" y="33401"/>
                </a:lnTo>
                <a:lnTo>
                  <a:pt x="295147" y="37084"/>
                </a:lnTo>
                <a:lnTo>
                  <a:pt x="279776" y="42203"/>
                </a:lnTo>
                <a:lnTo>
                  <a:pt x="289813" y="72263"/>
                </a:lnTo>
                <a:lnTo>
                  <a:pt x="337058" y="25019"/>
                </a:lnTo>
                <a:close/>
              </a:path>
              <a:path w="350520" h="133985">
                <a:moveTo>
                  <a:pt x="291083" y="25019"/>
                </a:moveTo>
                <a:lnTo>
                  <a:pt x="287781" y="26162"/>
                </a:lnTo>
                <a:lnTo>
                  <a:pt x="275758" y="30169"/>
                </a:lnTo>
                <a:lnTo>
                  <a:pt x="279776" y="42203"/>
                </a:lnTo>
                <a:lnTo>
                  <a:pt x="295147" y="37084"/>
                </a:lnTo>
                <a:lnTo>
                  <a:pt x="296925" y="33401"/>
                </a:lnTo>
                <a:lnTo>
                  <a:pt x="294639" y="26797"/>
                </a:lnTo>
                <a:lnTo>
                  <a:pt x="291083" y="25019"/>
                </a:lnTo>
                <a:close/>
              </a:path>
              <a:path w="350520" h="133985">
                <a:moveTo>
                  <a:pt x="265683" y="0"/>
                </a:moveTo>
                <a:lnTo>
                  <a:pt x="275758" y="30169"/>
                </a:lnTo>
                <a:lnTo>
                  <a:pt x="287781" y="26162"/>
                </a:lnTo>
                <a:lnTo>
                  <a:pt x="291083" y="25019"/>
                </a:lnTo>
                <a:lnTo>
                  <a:pt x="337058" y="25019"/>
                </a:lnTo>
                <a:lnTo>
                  <a:pt x="350012" y="12065"/>
                </a:lnTo>
                <a:lnTo>
                  <a:pt x="2656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309369" y="1652904"/>
            <a:ext cx="76200" cy="23431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261870" y="7120890"/>
            <a:ext cx="342265" cy="914400"/>
          </a:xfrm>
          <a:custGeom>
            <a:avLst/>
            <a:gdLst/>
            <a:ahLst/>
            <a:cxnLst/>
            <a:rect l="l" t="t" r="r" b="b"/>
            <a:pathLst>
              <a:path w="342264" h="914400">
                <a:moveTo>
                  <a:pt x="0" y="914400"/>
                </a:moveTo>
                <a:lnTo>
                  <a:pt x="342264" y="914400"/>
                </a:lnTo>
                <a:lnTo>
                  <a:pt x="342264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2261870" y="7120890"/>
            <a:ext cx="342265" cy="45656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95885">
              <a:lnSpc>
                <a:spcPts val="1210"/>
              </a:lnSpc>
            </a:pPr>
            <a:r>
              <a:rPr dirty="0" baseline="-25252" sz="1650" spc="-7">
                <a:latin typeface="Times New Roman"/>
                <a:cs typeface="Times New Roman"/>
              </a:rPr>
              <a:t>z</a:t>
            </a:r>
            <a:r>
              <a:rPr dirty="0" sz="700" spc="-5">
                <a:latin typeface="Times New Roman"/>
                <a:cs typeface="Times New Roman"/>
              </a:rPr>
              <a:t>-</a:t>
            </a:r>
            <a:r>
              <a:rPr dirty="0" baseline="3472" sz="1200" spc="-7">
                <a:latin typeface="Times New Roman"/>
                <a:cs typeface="Times New Roman"/>
              </a:rPr>
              <a:t>1</a:t>
            </a:r>
            <a:endParaRPr baseline="3472" sz="12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261870" y="7577454"/>
            <a:ext cx="342265" cy="457834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54610" rIns="0" bIns="0" rtlCol="0" vert="horz">
            <a:spAutoFit/>
          </a:bodyPr>
          <a:lstStyle/>
          <a:p>
            <a:pPr marL="95885">
              <a:lnSpc>
                <a:spcPct val="100000"/>
              </a:lnSpc>
              <a:spcBef>
                <a:spcPts val="430"/>
              </a:spcBef>
            </a:pPr>
            <a:r>
              <a:rPr dirty="0" baseline="-25252" sz="1650" spc="-7">
                <a:latin typeface="Times New Roman"/>
                <a:cs typeface="Times New Roman"/>
              </a:rPr>
              <a:t>z</a:t>
            </a:r>
            <a:r>
              <a:rPr dirty="0" sz="700" spc="-5">
                <a:latin typeface="Times New Roman"/>
                <a:cs typeface="Times New Roman"/>
              </a:rPr>
              <a:t>-</a:t>
            </a:r>
            <a:r>
              <a:rPr dirty="0" baseline="3472" sz="1200" spc="-7">
                <a:latin typeface="Times New Roman"/>
                <a:cs typeface="Times New Roman"/>
              </a:rPr>
              <a:t>1</a:t>
            </a:r>
            <a:endParaRPr baseline="3472" sz="12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4090670" y="7348854"/>
            <a:ext cx="342900" cy="1143000"/>
          </a:xfrm>
          <a:custGeom>
            <a:avLst/>
            <a:gdLst/>
            <a:ahLst/>
            <a:cxnLst/>
            <a:rect l="l" t="t" r="r" b="b"/>
            <a:pathLst>
              <a:path w="342900" h="1143000">
                <a:moveTo>
                  <a:pt x="0" y="1142999"/>
                </a:moveTo>
                <a:lnTo>
                  <a:pt x="342900" y="1142999"/>
                </a:lnTo>
                <a:lnTo>
                  <a:pt x="342900" y="0"/>
                </a:lnTo>
                <a:lnTo>
                  <a:pt x="0" y="0"/>
                </a:lnTo>
                <a:lnTo>
                  <a:pt x="0" y="114299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4090670" y="7348854"/>
            <a:ext cx="342900" cy="3429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95885">
              <a:lnSpc>
                <a:spcPts val="1200"/>
              </a:lnSpc>
            </a:pPr>
            <a:r>
              <a:rPr dirty="0" baseline="-25252" sz="1650" spc="-7">
                <a:latin typeface="Times New Roman"/>
                <a:cs typeface="Times New Roman"/>
              </a:rPr>
              <a:t>z</a:t>
            </a:r>
            <a:r>
              <a:rPr dirty="0" sz="700" spc="-5">
                <a:latin typeface="Times New Roman"/>
                <a:cs typeface="Times New Roman"/>
              </a:rPr>
              <a:t>-</a:t>
            </a:r>
            <a:r>
              <a:rPr dirty="0" baseline="3472" sz="1200" spc="-7">
                <a:latin typeface="Times New Roman"/>
                <a:cs typeface="Times New Roman"/>
              </a:rPr>
              <a:t>1</a:t>
            </a:r>
            <a:endParaRPr baseline="3472" sz="12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090670" y="7691754"/>
            <a:ext cx="342900" cy="457834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95885">
              <a:lnSpc>
                <a:spcPts val="1260"/>
              </a:lnSpc>
            </a:pPr>
            <a:r>
              <a:rPr dirty="0" baseline="-25252" sz="1650" spc="-7">
                <a:latin typeface="Times New Roman"/>
                <a:cs typeface="Times New Roman"/>
              </a:rPr>
              <a:t>z</a:t>
            </a:r>
            <a:r>
              <a:rPr dirty="0" sz="700" spc="-5">
                <a:latin typeface="Times New Roman"/>
                <a:cs typeface="Times New Roman"/>
              </a:rPr>
              <a:t>-</a:t>
            </a:r>
            <a:r>
              <a:rPr dirty="0" baseline="3472" sz="1200" spc="-7">
                <a:latin typeface="Times New Roman"/>
                <a:cs typeface="Times New Roman"/>
              </a:rPr>
              <a:t>1</a:t>
            </a:r>
            <a:endParaRPr baseline="3472" sz="12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090670" y="8149590"/>
            <a:ext cx="342900" cy="34226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60325" rIns="0" bIns="0" rtlCol="0" vert="horz">
            <a:spAutoFit/>
          </a:bodyPr>
          <a:lstStyle/>
          <a:p>
            <a:pPr marL="95885">
              <a:lnSpc>
                <a:spcPct val="100000"/>
              </a:lnSpc>
              <a:spcBef>
                <a:spcPts val="475"/>
              </a:spcBef>
            </a:pPr>
            <a:r>
              <a:rPr dirty="0" baseline="-25252" sz="1650" spc="-7">
                <a:latin typeface="Times New Roman"/>
                <a:cs typeface="Times New Roman"/>
              </a:rPr>
              <a:t>z</a:t>
            </a:r>
            <a:r>
              <a:rPr dirty="0" sz="700" spc="-5">
                <a:latin typeface="Times New Roman"/>
                <a:cs typeface="Times New Roman"/>
              </a:rPr>
              <a:t>-</a:t>
            </a:r>
            <a:r>
              <a:rPr dirty="0" baseline="3472" sz="1200" spc="-7">
                <a:latin typeface="Times New Roman"/>
                <a:cs typeface="Times New Roman"/>
              </a:rPr>
              <a:t>1</a:t>
            </a:r>
            <a:endParaRPr baseline="3472" sz="12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061970" y="6777354"/>
            <a:ext cx="686435" cy="45656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52069" rIns="0" bIns="0" rtlCol="0" vert="horz">
            <a:spAutoFit/>
          </a:bodyPr>
          <a:lstStyle/>
          <a:p>
            <a:pPr marL="286385">
              <a:lnSpc>
                <a:spcPct val="100000"/>
              </a:lnSpc>
              <a:spcBef>
                <a:spcPts val="409"/>
              </a:spcBef>
            </a:pPr>
            <a:r>
              <a:rPr dirty="0" sz="2000">
                <a:latin typeface="Symbol"/>
                <a:cs typeface="Symbol"/>
              </a:rPr>
              <a:t>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3740784" y="6969125"/>
            <a:ext cx="1150620" cy="76200"/>
          </a:xfrm>
          <a:custGeom>
            <a:avLst/>
            <a:gdLst/>
            <a:ahLst/>
            <a:cxnLst/>
            <a:rect l="l" t="t" r="r" b="b"/>
            <a:pathLst>
              <a:path w="1150620" h="76200">
                <a:moveTo>
                  <a:pt x="1074419" y="44440"/>
                </a:moveTo>
                <a:lnTo>
                  <a:pt x="1074419" y="76200"/>
                </a:lnTo>
                <a:lnTo>
                  <a:pt x="1137919" y="44450"/>
                </a:lnTo>
                <a:lnTo>
                  <a:pt x="1074419" y="44440"/>
                </a:lnTo>
                <a:close/>
              </a:path>
              <a:path w="1150620" h="76200">
                <a:moveTo>
                  <a:pt x="1074419" y="31742"/>
                </a:moveTo>
                <a:lnTo>
                  <a:pt x="1074419" y="44440"/>
                </a:lnTo>
                <a:lnTo>
                  <a:pt x="1090685" y="44440"/>
                </a:lnTo>
                <a:lnTo>
                  <a:pt x="1093469" y="41529"/>
                </a:lnTo>
                <a:lnTo>
                  <a:pt x="1093469" y="34544"/>
                </a:lnTo>
                <a:lnTo>
                  <a:pt x="1090676" y="31750"/>
                </a:lnTo>
                <a:lnTo>
                  <a:pt x="1074419" y="31742"/>
                </a:lnTo>
                <a:close/>
              </a:path>
              <a:path w="1150620" h="76200">
                <a:moveTo>
                  <a:pt x="1074419" y="0"/>
                </a:moveTo>
                <a:lnTo>
                  <a:pt x="1074419" y="31742"/>
                </a:lnTo>
                <a:lnTo>
                  <a:pt x="1087119" y="31750"/>
                </a:lnTo>
                <a:lnTo>
                  <a:pt x="1090676" y="31750"/>
                </a:lnTo>
                <a:lnTo>
                  <a:pt x="1093469" y="34544"/>
                </a:lnTo>
                <a:lnTo>
                  <a:pt x="1093469" y="41529"/>
                </a:lnTo>
                <a:lnTo>
                  <a:pt x="1090676" y="44450"/>
                </a:lnTo>
                <a:lnTo>
                  <a:pt x="1137939" y="44440"/>
                </a:lnTo>
                <a:lnTo>
                  <a:pt x="1150619" y="38100"/>
                </a:lnTo>
                <a:lnTo>
                  <a:pt x="1074419" y="0"/>
                </a:lnTo>
                <a:close/>
              </a:path>
              <a:path w="1150620" h="76200">
                <a:moveTo>
                  <a:pt x="6350" y="31115"/>
                </a:moveTo>
                <a:lnTo>
                  <a:pt x="2793" y="31115"/>
                </a:lnTo>
                <a:lnTo>
                  <a:pt x="0" y="33909"/>
                </a:lnTo>
                <a:lnTo>
                  <a:pt x="0" y="41021"/>
                </a:lnTo>
                <a:lnTo>
                  <a:pt x="2793" y="43815"/>
                </a:lnTo>
                <a:lnTo>
                  <a:pt x="1074419" y="44440"/>
                </a:lnTo>
                <a:lnTo>
                  <a:pt x="1074419" y="31742"/>
                </a:lnTo>
                <a:lnTo>
                  <a:pt x="6350" y="311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167378" y="7000240"/>
            <a:ext cx="76200" cy="348615"/>
          </a:xfrm>
          <a:custGeom>
            <a:avLst/>
            <a:gdLst/>
            <a:ahLst/>
            <a:cxnLst/>
            <a:rect l="l" t="t" r="r" b="b"/>
            <a:pathLst>
              <a:path w="76200" h="348615">
                <a:moveTo>
                  <a:pt x="31720" y="272436"/>
                </a:moveTo>
                <a:lnTo>
                  <a:pt x="0" y="272542"/>
                </a:lnTo>
                <a:lnTo>
                  <a:pt x="38226" y="348615"/>
                </a:lnTo>
                <a:lnTo>
                  <a:pt x="66659" y="291465"/>
                </a:lnTo>
                <a:lnTo>
                  <a:pt x="34671" y="291465"/>
                </a:lnTo>
                <a:lnTo>
                  <a:pt x="31750" y="288671"/>
                </a:lnTo>
                <a:lnTo>
                  <a:pt x="31720" y="272436"/>
                </a:lnTo>
                <a:close/>
              </a:path>
              <a:path w="76200" h="348615">
                <a:moveTo>
                  <a:pt x="44426" y="272393"/>
                </a:moveTo>
                <a:lnTo>
                  <a:pt x="31720" y="272436"/>
                </a:lnTo>
                <a:lnTo>
                  <a:pt x="31750" y="288671"/>
                </a:lnTo>
                <a:lnTo>
                  <a:pt x="34671" y="291465"/>
                </a:lnTo>
                <a:lnTo>
                  <a:pt x="41656" y="291465"/>
                </a:lnTo>
                <a:lnTo>
                  <a:pt x="44450" y="288671"/>
                </a:lnTo>
                <a:lnTo>
                  <a:pt x="44426" y="272393"/>
                </a:lnTo>
                <a:close/>
              </a:path>
              <a:path w="76200" h="348615">
                <a:moveTo>
                  <a:pt x="76200" y="272288"/>
                </a:moveTo>
                <a:lnTo>
                  <a:pt x="44426" y="272393"/>
                </a:lnTo>
                <a:lnTo>
                  <a:pt x="44450" y="288671"/>
                </a:lnTo>
                <a:lnTo>
                  <a:pt x="41656" y="291465"/>
                </a:lnTo>
                <a:lnTo>
                  <a:pt x="66659" y="291465"/>
                </a:lnTo>
                <a:lnTo>
                  <a:pt x="76200" y="272288"/>
                </a:lnTo>
                <a:close/>
              </a:path>
              <a:path w="76200" h="348615">
                <a:moveTo>
                  <a:pt x="41148" y="0"/>
                </a:moveTo>
                <a:lnTo>
                  <a:pt x="34036" y="0"/>
                </a:lnTo>
                <a:lnTo>
                  <a:pt x="31242" y="2794"/>
                </a:lnTo>
                <a:lnTo>
                  <a:pt x="31720" y="272436"/>
                </a:lnTo>
                <a:lnTo>
                  <a:pt x="44426" y="272393"/>
                </a:lnTo>
                <a:lnTo>
                  <a:pt x="43942" y="6350"/>
                </a:lnTo>
                <a:lnTo>
                  <a:pt x="43942" y="2794"/>
                </a:lnTo>
                <a:lnTo>
                  <a:pt x="41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684020" y="6853554"/>
            <a:ext cx="920115" cy="76200"/>
          </a:xfrm>
          <a:custGeom>
            <a:avLst/>
            <a:gdLst/>
            <a:ahLst/>
            <a:cxnLst/>
            <a:rect l="l" t="t" r="r" b="b"/>
            <a:pathLst>
              <a:path w="920114" h="76200">
                <a:moveTo>
                  <a:pt x="843915" y="0"/>
                </a:moveTo>
                <a:lnTo>
                  <a:pt x="843915" y="76200"/>
                </a:lnTo>
                <a:lnTo>
                  <a:pt x="907415" y="44450"/>
                </a:lnTo>
                <a:lnTo>
                  <a:pt x="860171" y="44450"/>
                </a:lnTo>
                <a:lnTo>
                  <a:pt x="862965" y="41655"/>
                </a:lnTo>
                <a:lnTo>
                  <a:pt x="862965" y="34543"/>
                </a:lnTo>
                <a:lnTo>
                  <a:pt x="860171" y="31750"/>
                </a:lnTo>
                <a:lnTo>
                  <a:pt x="907415" y="31750"/>
                </a:lnTo>
                <a:lnTo>
                  <a:pt x="843915" y="0"/>
                </a:lnTo>
                <a:close/>
              </a:path>
              <a:path w="920114" h="76200">
                <a:moveTo>
                  <a:pt x="843915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843915" y="44450"/>
                </a:lnTo>
                <a:lnTo>
                  <a:pt x="843915" y="31750"/>
                </a:lnTo>
                <a:close/>
              </a:path>
              <a:path w="920114" h="76200">
                <a:moveTo>
                  <a:pt x="907415" y="31750"/>
                </a:moveTo>
                <a:lnTo>
                  <a:pt x="860171" y="31750"/>
                </a:lnTo>
                <a:lnTo>
                  <a:pt x="862965" y="34543"/>
                </a:lnTo>
                <a:lnTo>
                  <a:pt x="862965" y="41655"/>
                </a:lnTo>
                <a:lnTo>
                  <a:pt x="860171" y="44450"/>
                </a:lnTo>
                <a:lnTo>
                  <a:pt x="907415" y="44450"/>
                </a:lnTo>
                <a:lnTo>
                  <a:pt x="920115" y="38100"/>
                </a:lnTo>
                <a:lnTo>
                  <a:pt x="90741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604135" y="6777354"/>
            <a:ext cx="229235" cy="229235"/>
          </a:xfrm>
          <a:custGeom>
            <a:avLst/>
            <a:gdLst/>
            <a:ahLst/>
            <a:cxnLst/>
            <a:rect l="l" t="t" r="r" b="b"/>
            <a:pathLst>
              <a:path w="229235" h="229234">
                <a:moveTo>
                  <a:pt x="114681" y="0"/>
                </a:moveTo>
                <a:lnTo>
                  <a:pt x="70026" y="9007"/>
                </a:lnTo>
                <a:lnTo>
                  <a:pt x="33575" y="33575"/>
                </a:lnTo>
                <a:lnTo>
                  <a:pt x="9007" y="70026"/>
                </a:lnTo>
                <a:lnTo>
                  <a:pt x="0" y="114680"/>
                </a:lnTo>
                <a:lnTo>
                  <a:pt x="9007" y="159261"/>
                </a:lnTo>
                <a:lnTo>
                  <a:pt x="33575" y="195675"/>
                </a:lnTo>
                <a:lnTo>
                  <a:pt x="70026" y="220229"/>
                </a:lnTo>
                <a:lnTo>
                  <a:pt x="114681" y="229234"/>
                </a:lnTo>
                <a:lnTo>
                  <a:pt x="159261" y="220229"/>
                </a:lnTo>
                <a:lnTo>
                  <a:pt x="195675" y="195675"/>
                </a:lnTo>
                <a:lnTo>
                  <a:pt x="220229" y="159261"/>
                </a:lnTo>
                <a:lnTo>
                  <a:pt x="229234" y="114680"/>
                </a:lnTo>
                <a:lnTo>
                  <a:pt x="220229" y="70026"/>
                </a:lnTo>
                <a:lnTo>
                  <a:pt x="195675" y="33575"/>
                </a:lnTo>
                <a:lnTo>
                  <a:pt x="159261" y="9007"/>
                </a:lnTo>
                <a:lnTo>
                  <a:pt x="114681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451735" y="6885304"/>
            <a:ext cx="76200" cy="2355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827020" y="6853554"/>
            <a:ext cx="234950" cy="76200"/>
          </a:xfrm>
          <a:custGeom>
            <a:avLst/>
            <a:gdLst/>
            <a:ahLst/>
            <a:cxnLst/>
            <a:rect l="l" t="t" r="r" b="b"/>
            <a:pathLst>
              <a:path w="234950" h="76200">
                <a:moveTo>
                  <a:pt x="158750" y="0"/>
                </a:moveTo>
                <a:lnTo>
                  <a:pt x="158750" y="76200"/>
                </a:lnTo>
                <a:lnTo>
                  <a:pt x="222250" y="44450"/>
                </a:lnTo>
                <a:lnTo>
                  <a:pt x="175006" y="44450"/>
                </a:lnTo>
                <a:lnTo>
                  <a:pt x="177800" y="41655"/>
                </a:lnTo>
                <a:lnTo>
                  <a:pt x="177800" y="34543"/>
                </a:lnTo>
                <a:lnTo>
                  <a:pt x="175006" y="31750"/>
                </a:lnTo>
                <a:lnTo>
                  <a:pt x="222250" y="31750"/>
                </a:lnTo>
                <a:lnTo>
                  <a:pt x="158750" y="0"/>
                </a:lnTo>
                <a:close/>
              </a:path>
              <a:path w="234950" h="76200">
                <a:moveTo>
                  <a:pt x="158750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158750" y="44450"/>
                </a:lnTo>
                <a:lnTo>
                  <a:pt x="158750" y="31750"/>
                </a:lnTo>
                <a:close/>
              </a:path>
              <a:path w="234950" h="76200">
                <a:moveTo>
                  <a:pt x="222250" y="31750"/>
                </a:moveTo>
                <a:lnTo>
                  <a:pt x="175006" y="31750"/>
                </a:lnTo>
                <a:lnTo>
                  <a:pt x="177800" y="34543"/>
                </a:lnTo>
                <a:lnTo>
                  <a:pt x="177800" y="41655"/>
                </a:lnTo>
                <a:lnTo>
                  <a:pt x="175006" y="44450"/>
                </a:lnTo>
                <a:lnTo>
                  <a:pt x="222250" y="44450"/>
                </a:lnTo>
                <a:lnTo>
                  <a:pt x="234950" y="38100"/>
                </a:lnTo>
                <a:lnTo>
                  <a:pt x="2222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714307" y="7801292"/>
            <a:ext cx="238125" cy="2387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3629342" y="7458392"/>
            <a:ext cx="238125" cy="2381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629342" y="7915592"/>
            <a:ext cx="238125" cy="2387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629342" y="8373427"/>
            <a:ext cx="238125" cy="23748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507232" y="7233919"/>
            <a:ext cx="133985" cy="351155"/>
          </a:xfrm>
          <a:custGeom>
            <a:avLst/>
            <a:gdLst/>
            <a:ahLst/>
            <a:cxnLst/>
            <a:rect l="l" t="t" r="r" b="b"/>
            <a:pathLst>
              <a:path w="133985" h="351154">
                <a:moveTo>
                  <a:pt x="42142" y="70255"/>
                </a:moveTo>
                <a:lnTo>
                  <a:pt x="30071" y="74286"/>
                </a:lnTo>
                <a:lnTo>
                  <a:pt x="120903" y="345566"/>
                </a:lnTo>
                <a:lnTo>
                  <a:pt x="121919" y="348868"/>
                </a:lnTo>
                <a:lnTo>
                  <a:pt x="125602" y="350646"/>
                </a:lnTo>
                <a:lnTo>
                  <a:pt x="128904" y="349503"/>
                </a:lnTo>
                <a:lnTo>
                  <a:pt x="132206" y="348487"/>
                </a:lnTo>
                <a:lnTo>
                  <a:pt x="133984" y="344804"/>
                </a:lnTo>
                <a:lnTo>
                  <a:pt x="132841" y="341502"/>
                </a:lnTo>
                <a:lnTo>
                  <a:pt x="42142" y="70255"/>
                </a:lnTo>
                <a:close/>
              </a:path>
              <a:path w="133985" h="351154">
                <a:moveTo>
                  <a:pt x="11937" y="0"/>
                </a:moveTo>
                <a:lnTo>
                  <a:pt x="0" y="84327"/>
                </a:lnTo>
                <a:lnTo>
                  <a:pt x="30071" y="74286"/>
                </a:lnTo>
                <a:lnTo>
                  <a:pt x="26034" y="62229"/>
                </a:lnTo>
                <a:lnTo>
                  <a:pt x="24891" y="58927"/>
                </a:lnTo>
                <a:lnTo>
                  <a:pt x="26796" y="55371"/>
                </a:lnTo>
                <a:lnTo>
                  <a:pt x="33400" y="53085"/>
                </a:lnTo>
                <a:lnTo>
                  <a:pt x="65135" y="53085"/>
                </a:lnTo>
                <a:lnTo>
                  <a:pt x="11937" y="0"/>
                </a:lnTo>
                <a:close/>
              </a:path>
              <a:path w="133985" h="351154">
                <a:moveTo>
                  <a:pt x="33400" y="53085"/>
                </a:moveTo>
                <a:lnTo>
                  <a:pt x="26796" y="55371"/>
                </a:lnTo>
                <a:lnTo>
                  <a:pt x="24891" y="58927"/>
                </a:lnTo>
                <a:lnTo>
                  <a:pt x="26034" y="62229"/>
                </a:lnTo>
                <a:lnTo>
                  <a:pt x="30071" y="74286"/>
                </a:lnTo>
                <a:lnTo>
                  <a:pt x="42142" y="70255"/>
                </a:lnTo>
                <a:lnTo>
                  <a:pt x="38100" y="58165"/>
                </a:lnTo>
                <a:lnTo>
                  <a:pt x="36956" y="54863"/>
                </a:lnTo>
                <a:lnTo>
                  <a:pt x="33400" y="53085"/>
                </a:lnTo>
                <a:close/>
              </a:path>
              <a:path w="133985" h="351154">
                <a:moveTo>
                  <a:pt x="65135" y="53085"/>
                </a:moveTo>
                <a:lnTo>
                  <a:pt x="33400" y="53085"/>
                </a:lnTo>
                <a:lnTo>
                  <a:pt x="36956" y="54863"/>
                </a:lnTo>
                <a:lnTo>
                  <a:pt x="38100" y="58165"/>
                </a:lnTo>
                <a:lnTo>
                  <a:pt x="42142" y="70255"/>
                </a:lnTo>
                <a:lnTo>
                  <a:pt x="72262" y="60197"/>
                </a:lnTo>
                <a:lnTo>
                  <a:pt x="65135" y="530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389248" y="7233919"/>
            <a:ext cx="252095" cy="808990"/>
          </a:xfrm>
          <a:custGeom>
            <a:avLst/>
            <a:gdLst/>
            <a:ahLst/>
            <a:cxnLst/>
            <a:rect l="l" t="t" r="r" b="b"/>
            <a:pathLst>
              <a:path w="252095" h="808990">
                <a:moveTo>
                  <a:pt x="42716" y="71456"/>
                </a:moveTo>
                <a:lnTo>
                  <a:pt x="30425" y="74977"/>
                </a:lnTo>
                <a:lnTo>
                  <a:pt x="238760" y="803147"/>
                </a:lnTo>
                <a:lnTo>
                  <a:pt x="239775" y="806449"/>
                </a:lnTo>
                <a:lnTo>
                  <a:pt x="243204" y="808481"/>
                </a:lnTo>
                <a:lnTo>
                  <a:pt x="246634" y="807465"/>
                </a:lnTo>
                <a:lnTo>
                  <a:pt x="249936" y="806449"/>
                </a:lnTo>
                <a:lnTo>
                  <a:pt x="251967" y="803020"/>
                </a:lnTo>
                <a:lnTo>
                  <a:pt x="250951" y="799591"/>
                </a:lnTo>
                <a:lnTo>
                  <a:pt x="42716" y="71456"/>
                </a:lnTo>
                <a:close/>
              </a:path>
              <a:path w="252095" h="808990">
                <a:moveTo>
                  <a:pt x="15621" y="0"/>
                </a:moveTo>
                <a:lnTo>
                  <a:pt x="0" y="83692"/>
                </a:lnTo>
                <a:lnTo>
                  <a:pt x="30425" y="74977"/>
                </a:lnTo>
                <a:lnTo>
                  <a:pt x="26924" y="62737"/>
                </a:lnTo>
                <a:lnTo>
                  <a:pt x="26035" y="59435"/>
                </a:lnTo>
                <a:lnTo>
                  <a:pt x="27939" y="55879"/>
                </a:lnTo>
                <a:lnTo>
                  <a:pt x="31368" y="54990"/>
                </a:lnTo>
                <a:lnTo>
                  <a:pt x="34671" y="53974"/>
                </a:lnTo>
                <a:lnTo>
                  <a:pt x="65116" y="53974"/>
                </a:lnTo>
                <a:lnTo>
                  <a:pt x="15621" y="0"/>
                </a:lnTo>
                <a:close/>
              </a:path>
              <a:path w="252095" h="808990">
                <a:moveTo>
                  <a:pt x="34671" y="53974"/>
                </a:moveTo>
                <a:lnTo>
                  <a:pt x="31368" y="54990"/>
                </a:lnTo>
                <a:lnTo>
                  <a:pt x="27939" y="55879"/>
                </a:lnTo>
                <a:lnTo>
                  <a:pt x="26035" y="59435"/>
                </a:lnTo>
                <a:lnTo>
                  <a:pt x="26924" y="62737"/>
                </a:lnTo>
                <a:lnTo>
                  <a:pt x="30425" y="74977"/>
                </a:lnTo>
                <a:lnTo>
                  <a:pt x="42716" y="71456"/>
                </a:lnTo>
                <a:lnTo>
                  <a:pt x="39242" y="59308"/>
                </a:lnTo>
                <a:lnTo>
                  <a:pt x="38226" y="55879"/>
                </a:lnTo>
                <a:lnTo>
                  <a:pt x="34671" y="53974"/>
                </a:lnTo>
                <a:close/>
              </a:path>
              <a:path w="252095" h="808990">
                <a:moveTo>
                  <a:pt x="65116" y="53974"/>
                </a:moveTo>
                <a:lnTo>
                  <a:pt x="34671" y="53974"/>
                </a:lnTo>
                <a:lnTo>
                  <a:pt x="38226" y="55879"/>
                </a:lnTo>
                <a:lnTo>
                  <a:pt x="39279" y="59435"/>
                </a:lnTo>
                <a:lnTo>
                  <a:pt x="42716" y="71456"/>
                </a:lnTo>
                <a:lnTo>
                  <a:pt x="73151" y="62737"/>
                </a:lnTo>
                <a:lnTo>
                  <a:pt x="65116" y="539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273933" y="7233919"/>
            <a:ext cx="367665" cy="1265555"/>
          </a:xfrm>
          <a:custGeom>
            <a:avLst/>
            <a:gdLst/>
            <a:ahLst/>
            <a:cxnLst/>
            <a:rect l="l" t="t" r="r" b="b"/>
            <a:pathLst>
              <a:path w="367664" h="1265554">
                <a:moveTo>
                  <a:pt x="42864" y="71848"/>
                </a:moveTo>
                <a:lnTo>
                  <a:pt x="30519" y="75223"/>
                </a:lnTo>
                <a:lnTo>
                  <a:pt x="354075" y="1259585"/>
                </a:lnTo>
                <a:lnTo>
                  <a:pt x="354964" y="1263014"/>
                </a:lnTo>
                <a:lnTo>
                  <a:pt x="358520" y="1265046"/>
                </a:lnTo>
                <a:lnTo>
                  <a:pt x="361822" y="1264030"/>
                </a:lnTo>
                <a:lnTo>
                  <a:pt x="365251" y="1263141"/>
                </a:lnTo>
                <a:lnTo>
                  <a:pt x="367283" y="1259585"/>
                </a:lnTo>
                <a:lnTo>
                  <a:pt x="366267" y="1256283"/>
                </a:lnTo>
                <a:lnTo>
                  <a:pt x="42864" y="71848"/>
                </a:lnTo>
                <a:close/>
              </a:path>
              <a:path w="367664" h="1265554">
                <a:moveTo>
                  <a:pt x="16637" y="0"/>
                </a:moveTo>
                <a:lnTo>
                  <a:pt x="0" y="83565"/>
                </a:lnTo>
                <a:lnTo>
                  <a:pt x="30519" y="75223"/>
                </a:lnTo>
                <a:lnTo>
                  <a:pt x="27177" y="62991"/>
                </a:lnTo>
                <a:lnTo>
                  <a:pt x="26288" y="59562"/>
                </a:lnTo>
                <a:lnTo>
                  <a:pt x="28320" y="56006"/>
                </a:lnTo>
                <a:lnTo>
                  <a:pt x="35051" y="54228"/>
                </a:lnTo>
                <a:lnTo>
                  <a:pt x="65117" y="54228"/>
                </a:lnTo>
                <a:lnTo>
                  <a:pt x="16637" y="0"/>
                </a:lnTo>
                <a:close/>
              </a:path>
              <a:path w="367664" h="1265554">
                <a:moveTo>
                  <a:pt x="35051" y="54228"/>
                </a:moveTo>
                <a:lnTo>
                  <a:pt x="28320" y="56006"/>
                </a:lnTo>
                <a:lnTo>
                  <a:pt x="26288" y="59562"/>
                </a:lnTo>
                <a:lnTo>
                  <a:pt x="27177" y="62991"/>
                </a:lnTo>
                <a:lnTo>
                  <a:pt x="30519" y="75223"/>
                </a:lnTo>
                <a:lnTo>
                  <a:pt x="42864" y="71848"/>
                </a:lnTo>
                <a:lnTo>
                  <a:pt x="38607" y="56260"/>
                </a:lnTo>
                <a:lnTo>
                  <a:pt x="35051" y="54228"/>
                </a:lnTo>
                <a:close/>
              </a:path>
              <a:path w="367664" h="1265554">
                <a:moveTo>
                  <a:pt x="65117" y="54228"/>
                </a:moveTo>
                <a:lnTo>
                  <a:pt x="35051" y="54228"/>
                </a:lnTo>
                <a:lnTo>
                  <a:pt x="38607" y="56260"/>
                </a:lnTo>
                <a:lnTo>
                  <a:pt x="42864" y="71848"/>
                </a:lnTo>
                <a:lnTo>
                  <a:pt x="73405" y="63499"/>
                </a:lnTo>
                <a:lnTo>
                  <a:pt x="65117" y="542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826130" y="7233919"/>
            <a:ext cx="243204" cy="579755"/>
          </a:xfrm>
          <a:custGeom>
            <a:avLst/>
            <a:gdLst/>
            <a:ahLst/>
            <a:cxnLst/>
            <a:rect l="l" t="t" r="r" b="b"/>
            <a:pathLst>
              <a:path w="243205" h="579754">
                <a:moveTo>
                  <a:pt x="201682" y="68387"/>
                </a:moveTo>
                <a:lnTo>
                  <a:pt x="1396" y="569721"/>
                </a:lnTo>
                <a:lnTo>
                  <a:pt x="0" y="573023"/>
                </a:lnTo>
                <a:lnTo>
                  <a:pt x="1650" y="576706"/>
                </a:lnTo>
                <a:lnTo>
                  <a:pt x="4825" y="577976"/>
                </a:lnTo>
                <a:lnTo>
                  <a:pt x="8127" y="579373"/>
                </a:lnTo>
                <a:lnTo>
                  <a:pt x="11811" y="577722"/>
                </a:lnTo>
                <a:lnTo>
                  <a:pt x="213489" y="73093"/>
                </a:lnTo>
                <a:lnTo>
                  <a:pt x="201682" y="68387"/>
                </a:lnTo>
                <a:close/>
              </a:path>
              <a:path w="243205" h="579754">
                <a:moveTo>
                  <a:pt x="240182" y="51815"/>
                </a:moveTo>
                <a:lnTo>
                  <a:pt x="211327" y="51815"/>
                </a:lnTo>
                <a:lnTo>
                  <a:pt x="217931" y="54355"/>
                </a:lnTo>
                <a:lnTo>
                  <a:pt x="219456" y="58038"/>
                </a:lnTo>
                <a:lnTo>
                  <a:pt x="218186" y="61340"/>
                </a:lnTo>
                <a:lnTo>
                  <a:pt x="213489" y="73093"/>
                </a:lnTo>
                <a:lnTo>
                  <a:pt x="242950" y="84835"/>
                </a:lnTo>
                <a:lnTo>
                  <a:pt x="240182" y="51815"/>
                </a:lnTo>
                <a:close/>
              </a:path>
              <a:path w="243205" h="579754">
                <a:moveTo>
                  <a:pt x="211327" y="51815"/>
                </a:moveTo>
                <a:lnTo>
                  <a:pt x="207644" y="53339"/>
                </a:lnTo>
                <a:lnTo>
                  <a:pt x="206375" y="56641"/>
                </a:lnTo>
                <a:lnTo>
                  <a:pt x="201682" y="68387"/>
                </a:lnTo>
                <a:lnTo>
                  <a:pt x="213489" y="73093"/>
                </a:lnTo>
                <a:lnTo>
                  <a:pt x="218186" y="61340"/>
                </a:lnTo>
                <a:lnTo>
                  <a:pt x="219456" y="58038"/>
                </a:lnTo>
                <a:lnTo>
                  <a:pt x="217931" y="54355"/>
                </a:lnTo>
                <a:lnTo>
                  <a:pt x="211327" y="51815"/>
                </a:lnTo>
                <a:close/>
              </a:path>
              <a:path w="243205" h="579754">
                <a:moveTo>
                  <a:pt x="235838" y="0"/>
                </a:moveTo>
                <a:lnTo>
                  <a:pt x="172212" y="56641"/>
                </a:lnTo>
                <a:lnTo>
                  <a:pt x="201682" y="68387"/>
                </a:lnTo>
                <a:lnTo>
                  <a:pt x="206375" y="56641"/>
                </a:lnTo>
                <a:lnTo>
                  <a:pt x="207644" y="53339"/>
                </a:lnTo>
                <a:lnTo>
                  <a:pt x="211327" y="51815"/>
                </a:lnTo>
                <a:lnTo>
                  <a:pt x="240182" y="51815"/>
                </a:lnTo>
                <a:lnTo>
                  <a:pt x="2358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3861434" y="7577454"/>
            <a:ext cx="229235" cy="0"/>
          </a:xfrm>
          <a:custGeom>
            <a:avLst/>
            <a:gdLst/>
            <a:ahLst/>
            <a:cxnLst/>
            <a:rect l="l" t="t" r="r" b="b"/>
            <a:pathLst>
              <a:path w="229235" h="0">
                <a:moveTo>
                  <a:pt x="22923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861434" y="8035290"/>
            <a:ext cx="229235" cy="0"/>
          </a:xfrm>
          <a:custGeom>
            <a:avLst/>
            <a:gdLst/>
            <a:ahLst/>
            <a:cxnLst/>
            <a:rect l="l" t="t" r="r" b="b"/>
            <a:pathLst>
              <a:path w="229235" h="0">
                <a:moveTo>
                  <a:pt x="22923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861434" y="8378190"/>
            <a:ext cx="229235" cy="113664"/>
          </a:xfrm>
          <a:custGeom>
            <a:avLst/>
            <a:gdLst/>
            <a:ahLst/>
            <a:cxnLst/>
            <a:rect l="l" t="t" r="r" b="b"/>
            <a:pathLst>
              <a:path w="229235" h="113665">
                <a:moveTo>
                  <a:pt x="229235" y="0"/>
                </a:moveTo>
                <a:lnTo>
                  <a:pt x="0" y="11366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604135" y="7920354"/>
            <a:ext cx="114935" cy="0"/>
          </a:xfrm>
          <a:custGeom>
            <a:avLst/>
            <a:gdLst/>
            <a:ahLst/>
            <a:cxnLst/>
            <a:rect l="l" t="t" r="r" b="b"/>
            <a:pathLst>
              <a:path w="114935" h="0">
                <a:moveTo>
                  <a:pt x="0" y="0"/>
                </a:moveTo>
                <a:lnTo>
                  <a:pt x="11493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1083360" y="6801992"/>
            <a:ext cx="280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(n)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30"/>
              <a:t>1</a:t>
            </a:r>
            <a:r>
              <a:rPr dirty="0" spc="30"/>
              <a:t>5</a:t>
            </a:r>
          </a:p>
        </p:txBody>
      </p:sp>
      <p:sp>
        <p:nvSpPr>
          <p:cNvPr id="78" name="object 78"/>
          <p:cNvSpPr txBox="1"/>
          <p:nvPr/>
        </p:nvSpPr>
        <p:spPr>
          <a:xfrm>
            <a:off x="5084445" y="6801992"/>
            <a:ext cx="2787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Times New Roman"/>
                <a:cs typeface="Times New Roman"/>
              </a:rPr>
              <a:t>y</a:t>
            </a:r>
            <a:r>
              <a:rPr dirty="0" sz="1200" spc="5">
                <a:latin typeface="Times New Roman"/>
                <a:cs typeface="Times New Roman"/>
              </a:rPr>
              <a:t>(</a:t>
            </a:r>
            <a:r>
              <a:rPr dirty="0" sz="1200" spc="10">
                <a:latin typeface="Times New Roman"/>
                <a:cs typeface="Times New Roman"/>
              </a:rPr>
              <a:t>n</a:t>
            </a:r>
            <a:r>
              <a:rPr dirty="0" sz="120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416" y="949197"/>
            <a:ext cx="6280785" cy="14700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8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Spectral Analysis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dirty="0" u="sng" sz="18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Discrete</a:t>
            </a:r>
            <a:r>
              <a:rPr dirty="0" u="sng" sz="1800" spc="2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Signals: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  <a:spcBef>
                <a:spcPts val="1770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a-periodic discrete</a:t>
            </a:r>
            <a:r>
              <a:rPr dirty="0" u="sng" sz="1600" spc="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signals: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95900"/>
              </a:lnSpc>
              <a:spcBef>
                <a:spcPts val="35"/>
              </a:spcBef>
            </a:pPr>
            <a:r>
              <a:rPr dirty="0" sz="1600" spc="-5">
                <a:latin typeface="Times New Roman"/>
                <a:cs typeface="Times New Roman"/>
              </a:rPr>
              <a:t>If x(n) is a periodic signal having a </a:t>
            </a:r>
            <a:r>
              <a:rPr dirty="0" sz="1600">
                <a:latin typeface="Times New Roman"/>
                <a:cs typeface="Times New Roman"/>
              </a:rPr>
              <a:t>period </a:t>
            </a:r>
            <a:r>
              <a:rPr dirty="0" sz="1600" spc="-5">
                <a:latin typeface="Times New Roman"/>
                <a:cs typeface="Times New Roman"/>
              </a:rPr>
              <a:t>of N samples, </a:t>
            </a:r>
            <a:r>
              <a:rPr dirty="0" sz="1600">
                <a:latin typeface="Times New Roman"/>
                <a:cs typeface="Times New Roman"/>
              </a:rPr>
              <a:t>i.e. </a:t>
            </a:r>
            <a:r>
              <a:rPr dirty="0" sz="1600" spc="-5">
                <a:latin typeface="Times New Roman"/>
                <a:cs typeface="Times New Roman"/>
              </a:rPr>
              <a:t>x(n) is repeated  every N samples, then the frequency content of x(n) (spectral analysis) is  obtained using discrete Fourier </a:t>
            </a:r>
            <a:r>
              <a:rPr dirty="0" sz="1600">
                <a:latin typeface="Times New Roman"/>
                <a:cs typeface="Times New Roman"/>
              </a:rPr>
              <a:t>series </a:t>
            </a:r>
            <a:r>
              <a:rPr dirty="0" sz="1600" spc="-5">
                <a:latin typeface="Times New Roman"/>
                <a:cs typeface="Times New Roman"/>
              </a:rPr>
              <a:t>(DFS),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where: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65057" y="2812171"/>
            <a:ext cx="235585" cy="0"/>
          </a:xfrm>
          <a:custGeom>
            <a:avLst/>
            <a:gdLst/>
            <a:ahLst/>
            <a:cxnLst/>
            <a:rect l="l" t="t" r="r" b="b"/>
            <a:pathLst>
              <a:path w="235584" h="0">
                <a:moveTo>
                  <a:pt x="0" y="0"/>
                </a:moveTo>
                <a:lnTo>
                  <a:pt x="235114" y="0"/>
                </a:lnTo>
              </a:path>
            </a:pathLst>
          </a:custGeom>
          <a:ln w="102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640974" y="2461641"/>
            <a:ext cx="301625" cy="2006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50" spc="5" i="1">
                <a:latin typeface="Times New Roman"/>
                <a:cs typeface="Times New Roman"/>
              </a:rPr>
              <a:t>N</a:t>
            </a:r>
            <a:r>
              <a:rPr dirty="0" sz="1150" spc="-140" i="1">
                <a:latin typeface="Times New Roman"/>
                <a:cs typeface="Times New Roman"/>
              </a:rPr>
              <a:t> </a:t>
            </a:r>
            <a:r>
              <a:rPr dirty="0" sz="1150" spc="-15">
                <a:latin typeface="Symbol"/>
                <a:cs typeface="Symbol"/>
              </a:rPr>
              <a:t></a:t>
            </a:r>
            <a:r>
              <a:rPr dirty="0" sz="1150" spc="-15">
                <a:latin typeface="Times New Roman"/>
                <a:cs typeface="Times New Roman"/>
              </a:rPr>
              <a:t>1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45091" y="2956014"/>
            <a:ext cx="275590" cy="2006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50" spc="95" i="1">
                <a:latin typeface="Times New Roman"/>
                <a:cs typeface="Times New Roman"/>
              </a:rPr>
              <a:t>n</a:t>
            </a:r>
            <a:r>
              <a:rPr dirty="0" sz="1150" spc="75">
                <a:latin typeface="Symbol"/>
                <a:cs typeface="Symbol"/>
              </a:rPr>
              <a:t></a:t>
            </a:r>
            <a:r>
              <a:rPr dirty="0" sz="1150">
                <a:latin typeface="Times New Roman"/>
                <a:cs typeface="Times New Roman"/>
              </a:rPr>
              <a:t>0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34286" y="2487426"/>
            <a:ext cx="878205" cy="4756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8474" sz="4425" spc="22">
                <a:latin typeface="Symbol"/>
                <a:cs typeface="Symbol"/>
              </a:rPr>
              <a:t></a:t>
            </a:r>
            <a:r>
              <a:rPr dirty="0" baseline="-8474" sz="4425" spc="-660">
                <a:latin typeface="Times New Roman"/>
                <a:cs typeface="Times New Roman"/>
              </a:rPr>
              <a:t> </a:t>
            </a:r>
            <a:r>
              <a:rPr dirty="0" sz="1950" spc="40" i="1">
                <a:latin typeface="Times New Roman"/>
                <a:cs typeface="Times New Roman"/>
              </a:rPr>
              <a:t>x</a:t>
            </a:r>
            <a:r>
              <a:rPr dirty="0" sz="1950" spc="40">
                <a:latin typeface="Times New Roman"/>
                <a:cs typeface="Times New Roman"/>
              </a:rPr>
              <a:t>(</a:t>
            </a:r>
            <a:r>
              <a:rPr dirty="0" sz="1950" spc="40" i="1">
                <a:latin typeface="Times New Roman"/>
                <a:cs typeface="Times New Roman"/>
              </a:rPr>
              <a:t>n</a:t>
            </a:r>
            <a:r>
              <a:rPr dirty="0" sz="1950" spc="40">
                <a:latin typeface="Times New Roman"/>
                <a:cs typeface="Times New Roman"/>
              </a:rPr>
              <a:t>)</a:t>
            </a:r>
            <a:r>
              <a:rPr dirty="0" sz="1950" spc="40" i="1">
                <a:latin typeface="Times New Roman"/>
                <a:cs typeface="Times New Roman"/>
              </a:rPr>
              <a:t>e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81177" y="2394005"/>
            <a:ext cx="193675" cy="742315"/>
          </a:xfrm>
          <a:prstGeom prst="rect">
            <a:avLst/>
          </a:prstGeom>
        </p:spPr>
        <p:txBody>
          <a:bodyPr wrap="square" lIns="0" tIns="7302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75"/>
              </a:spcBef>
            </a:pPr>
            <a:r>
              <a:rPr dirty="0" sz="1950" spc="15">
                <a:latin typeface="Times New Roman"/>
                <a:cs typeface="Times New Roman"/>
              </a:rPr>
              <a:t>1</a:t>
            </a: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1950" spc="20" i="1">
                <a:latin typeface="Times New Roman"/>
                <a:cs typeface="Times New Roman"/>
              </a:rPr>
              <a:t>N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3048" y="2612410"/>
            <a:ext cx="725170" cy="3257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950" spc="20" i="1">
                <a:latin typeface="Times New Roman"/>
                <a:cs typeface="Times New Roman"/>
              </a:rPr>
              <a:t>X</a:t>
            </a:r>
            <a:r>
              <a:rPr dirty="0" sz="1950" spc="-180" i="1">
                <a:latin typeface="Times New Roman"/>
                <a:cs typeface="Times New Roman"/>
              </a:rPr>
              <a:t> </a:t>
            </a:r>
            <a:r>
              <a:rPr dirty="0" sz="1950" spc="35">
                <a:latin typeface="Times New Roman"/>
                <a:cs typeface="Times New Roman"/>
              </a:rPr>
              <a:t>(</a:t>
            </a:r>
            <a:r>
              <a:rPr dirty="0" sz="1950" spc="35" i="1">
                <a:latin typeface="Times New Roman"/>
                <a:cs typeface="Times New Roman"/>
              </a:rPr>
              <a:t>k</a:t>
            </a:r>
            <a:r>
              <a:rPr dirty="0" sz="1950" spc="-335" i="1">
                <a:latin typeface="Times New Roman"/>
                <a:cs typeface="Times New Roman"/>
              </a:rPr>
              <a:t> </a:t>
            </a:r>
            <a:r>
              <a:rPr dirty="0" sz="1950" spc="10">
                <a:latin typeface="Times New Roman"/>
                <a:cs typeface="Times New Roman"/>
              </a:rPr>
              <a:t>)</a:t>
            </a:r>
            <a:r>
              <a:rPr dirty="0" sz="1950" spc="-85">
                <a:latin typeface="Times New Roman"/>
                <a:cs typeface="Times New Roman"/>
              </a:rPr>
              <a:t> </a:t>
            </a:r>
            <a:r>
              <a:rPr dirty="0" sz="1950" spc="15">
                <a:latin typeface="Symbol"/>
                <a:cs typeface="Symbol"/>
              </a:rPr>
              <a:t></a:t>
            </a:r>
            <a:endParaRPr sz="19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94431" y="2383346"/>
            <a:ext cx="596900" cy="453390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132715" indent="-120014">
              <a:lnSpc>
                <a:spcPct val="100000"/>
              </a:lnSpc>
              <a:spcBef>
                <a:spcPts val="385"/>
              </a:spcBef>
              <a:buFont typeface="Symbol"/>
              <a:buChar char=""/>
              <a:tabLst>
                <a:tab pos="133350" algn="l"/>
              </a:tabLst>
            </a:pPr>
            <a:r>
              <a:rPr dirty="0" baseline="-36231" sz="1725" i="1">
                <a:latin typeface="Times New Roman"/>
                <a:cs typeface="Times New Roman"/>
              </a:rPr>
              <a:t>j</a:t>
            </a:r>
            <a:r>
              <a:rPr dirty="0" sz="1150" i="1">
                <a:latin typeface="Times New Roman"/>
                <a:cs typeface="Times New Roman"/>
              </a:rPr>
              <a:t> </a:t>
            </a:r>
            <a:r>
              <a:rPr dirty="0" u="sng" sz="115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dirty="0" u="sng" sz="1200" spc="-10" i="1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</a:t>
            </a:r>
            <a:r>
              <a:rPr dirty="0" u="sng" sz="1200" spc="-1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5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dirty="0" u="sng" sz="1150" spc="-4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5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</a:t>
            </a:r>
            <a:endParaRPr sz="1150">
              <a:latin typeface="Times New Roman"/>
              <a:cs typeface="Times New Roman"/>
            </a:endParaRPr>
          </a:p>
          <a:p>
            <a:pPr marL="346075">
              <a:lnSpc>
                <a:spcPct val="100000"/>
              </a:lnSpc>
              <a:spcBef>
                <a:spcPts val="265"/>
              </a:spcBef>
            </a:pPr>
            <a:r>
              <a:rPr dirty="0" sz="1150" spc="5" i="1">
                <a:latin typeface="Times New Roman"/>
                <a:cs typeface="Times New Roman"/>
              </a:rPr>
              <a:t>N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68978" y="2777998"/>
            <a:ext cx="9194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latin typeface="Times New Roman"/>
                <a:cs typeface="Times New Roman"/>
              </a:rPr>
              <a:t>N- 1</a:t>
            </a:r>
            <a:r>
              <a:rPr dirty="0" sz="1600">
                <a:latin typeface="Symbol"/>
                <a:cs typeface="Symbol"/>
              </a:rPr>
              <a:t>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k</a:t>
            </a:r>
            <a:r>
              <a:rPr dirty="0" sz="1600" spc="-9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Symbol"/>
                <a:cs typeface="Symbol"/>
              </a:rPr>
              <a:t></a:t>
            </a:r>
            <a:r>
              <a:rPr dirty="0" sz="1600" spc="-5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4416" y="3141090"/>
            <a:ext cx="6261100" cy="120459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1437640">
              <a:lnSpc>
                <a:spcPts val="1850"/>
              </a:lnSpc>
              <a:spcBef>
                <a:spcPts val="215"/>
              </a:spcBef>
            </a:pPr>
            <a:r>
              <a:rPr dirty="0" sz="1600" spc="-5">
                <a:latin typeface="Times New Roman"/>
                <a:cs typeface="Times New Roman"/>
              </a:rPr>
              <a:t>where n is the </a:t>
            </a:r>
            <a:r>
              <a:rPr dirty="0" sz="1600" spc="-10">
                <a:latin typeface="Times New Roman"/>
                <a:cs typeface="Times New Roman"/>
              </a:rPr>
              <a:t>time </a:t>
            </a:r>
            <a:r>
              <a:rPr dirty="0" sz="1600" spc="-5">
                <a:latin typeface="Times New Roman"/>
                <a:cs typeface="Times New Roman"/>
              </a:rPr>
              <a:t>index and k is the </a:t>
            </a:r>
            <a:r>
              <a:rPr dirty="0" sz="1600">
                <a:latin typeface="Times New Roman"/>
                <a:cs typeface="Times New Roman"/>
              </a:rPr>
              <a:t>frequency </a:t>
            </a:r>
            <a:r>
              <a:rPr dirty="0" sz="1600" spc="-5">
                <a:latin typeface="Times New Roman"/>
                <a:cs typeface="Times New Roman"/>
              </a:rPr>
              <a:t>index, i.e.:  X(0)=dc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component.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39"/>
              </a:lnSpc>
            </a:pPr>
            <a:r>
              <a:rPr dirty="0" sz="1600" spc="-5">
                <a:latin typeface="Times New Roman"/>
                <a:cs typeface="Times New Roman"/>
              </a:rPr>
              <a:t>X(1)=1</a:t>
            </a:r>
            <a:r>
              <a:rPr dirty="0" baseline="39682" sz="1575" spc="-7">
                <a:latin typeface="Times New Roman"/>
                <a:cs typeface="Times New Roman"/>
              </a:rPr>
              <a:t>st </a:t>
            </a:r>
            <a:r>
              <a:rPr dirty="0" sz="1600" spc="-5">
                <a:latin typeface="Times New Roman"/>
                <a:cs typeface="Times New Roman"/>
              </a:rPr>
              <a:t>harmonic</a:t>
            </a:r>
            <a:r>
              <a:rPr dirty="0" sz="1600" spc="-1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component.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50"/>
              </a:lnSpc>
              <a:spcBef>
                <a:spcPts val="75"/>
              </a:spcBef>
            </a:pPr>
            <a:r>
              <a:rPr dirty="0" sz="1600" spc="-5">
                <a:latin typeface="Times New Roman"/>
                <a:cs typeface="Times New Roman"/>
              </a:rPr>
              <a:t>X(2)=2</a:t>
            </a:r>
            <a:r>
              <a:rPr dirty="0" baseline="39682" sz="1575" spc="-7">
                <a:latin typeface="Times New Roman"/>
                <a:cs typeface="Times New Roman"/>
              </a:rPr>
              <a:t>nd </a:t>
            </a:r>
            <a:r>
              <a:rPr dirty="0" sz="1600" spc="-5">
                <a:latin typeface="Times New Roman"/>
                <a:cs typeface="Times New Roman"/>
              </a:rPr>
              <a:t>harmonic component and so on up to the </a:t>
            </a:r>
            <a:r>
              <a:rPr dirty="0" sz="1600">
                <a:latin typeface="Times New Roman"/>
                <a:cs typeface="Times New Roman"/>
              </a:rPr>
              <a:t>N-1 </a:t>
            </a:r>
            <a:r>
              <a:rPr dirty="0" sz="1600" spc="-5">
                <a:latin typeface="Times New Roman"/>
                <a:cs typeface="Times New Roman"/>
              </a:rPr>
              <a:t>harmonic component  X(N-1).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4416" y="4704714"/>
            <a:ext cx="24003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The inverse DFS </a:t>
            </a:r>
            <a:r>
              <a:rPr dirty="0" sz="1600">
                <a:latin typeface="Times New Roman"/>
                <a:cs typeface="Times New Roman"/>
              </a:rPr>
              <a:t>is </a:t>
            </a:r>
            <a:r>
              <a:rPr dirty="0" sz="1600" spc="-5">
                <a:latin typeface="Times New Roman"/>
                <a:cs typeface="Times New Roman"/>
              </a:rPr>
              <a:t>given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by: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944676" y="4569436"/>
            <a:ext cx="407670" cy="0"/>
          </a:xfrm>
          <a:custGeom>
            <a:avLst/>
            <a:gdLst/>
            <a:ahLst/>
            <a:cxnLst/>
            <a:rect l="l" t="t" r="r" b="b"/>
            <a:pathLst>
              <a:path w="407670" h="0">
                <a:moveTo>
                  <a:pt x="0" y="0"/>
                </a:moveTo>
                <a:lnTo>
                  <a:pt x="407653" y="0"/>
                </a:lnTo>
              </a:path>
            </a:pathLst>
          </a:custGeom>
          <a:ln w="510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897618" y="4387650"/>
            <a:ext cx="301625" cy="200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i="1">
                <a:latin typeface="Times New Roman"/>
                <a:cs typeface="Times New Roman"/>
              </a:rPr>
              <a:t>N</a:t>
            </a:r>
            <a:r>
              <a:rPr dirty="0" sz="1150" spc="-135" i="1">
                <a:latin typeface="Times New Roman"/>
                <a:cs typeface="Times New Roman"/>
              </a:rPr>
              <a:t> </a:t>
            </a:r>
            <a:r>
              <a:rPr dirty="0" sz="1150" spc="-15">
                <a:latin typeface="Symbol"/>
                <a:cs typeface="Symbol"/>
              </a:rPr>
              <a:t></a:t>
            </a:r>
            <a:r>
              <a:rPr dirty="0" sz="1150" spc="-15">
                <a:latin typeface="Times New Roman"/>
                <a:cs typeface="Times New Roman"/>
              </a:rPr>
              <a:t>1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00183" y="4881922"/>
            <a:ext cx="278765" cy="200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i="1">
                <a:latin typeface="Times New Roman"/>
                <a:cs typeface="Times New Roman"/>
              </a:rPr>
              <a:t>k</a:t>
            </a:r>
            <a:r>
              <a:rPr dirty="0" sz="1150" spc="-165" i="1">
                <a:latin typeface="Times New Roman"/>
                <a:cs typeface="Times New Roman"/>
              </a:rPr>
              <a:t> </a:t>
            </a:r>
            <a:r>
              <a:rPr dirty="0" sz="1150" spc="40">
                <a:latin typeface="Symbol"/>
                <a:cs typeface="Symbol"/>
              </a:rPr>
              <a:t></a:t>
            </a:r>
            <a:r>
              <a:rPr dirty="0" sz="1150" spc="40">
                <a:latin typeface="Times New Roman"/>
                <a:cs typeface="Times New Roman"/>
              </a:rPr>
              <a:t>0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84439" y="4562317"/>
            <a:ext cx="123825" cy="200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i="1">
                <a:latin typeface="Times New Roman"/>
                <a:cs typeface="Times New Roman"/>
              </a:rPr>
              <a:t>N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15395" y="4413456"/>
            <a:ext cx="1645920" cy="4762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950" spc="40" i="1">
                <a:latin typeface="Times New Roman"/>
                <a:cs typeface="Times New Roman"/>
              </a:rPr>
              <a:t>x</a:t>
            </a:r>
            <a:r>
              <a:rPr dirty="0" sz="1950" spc="40">
                <a:latin typeface="Times New Roman"/>
                <a:cs typeface="Times New Roman"/>
              </a:rPr>
              <a:t>(</a:t>
            </a:r>
            <a:r>
              <a:rPr dirty="0" sz="1950" spc="40" i="1">
                <a:latin typeface="Times New Roman"/>
                <a:cs typeface="Times New Roman"/>
              </a:rPr>
              <a:t>n</a:t>
            </a:r>
            <a:r>
              <a:rPr dirty="0" sz="1950" spc="40">
                <a:latin typeface="Times New Roman"/>
                <a:cs typeface="Times New Roman"/>
              </a:rPr>
              <a:t>)</a:t>
            </a:r>
            <a:r>
              <a:rPr dirty="0" sz="1950" spc="-65">
                <a:latin typeface="Times New Roman"/>
                <a:cs typeface="Times New Roman"/>
              </a:rPr>
              <a:t> </a:t>
            </a:r>
            <a:r>
              <a:rPr dirty="0" sz="1950" spc="15">
                <a:latin typeface="Symbol"/>
                <a:cs typeface="Symbol"/>
              </a:rPr>
              <a:t></a:t>
            </a:r>
            <a:r>
              <a:rPr dirty="0" sz="1950" spc="-40">
                <a:latin typeface="Times New Roman"/>
                <a:cs typeface="Times New Roman"/>
              </a:rPr>
              <a:t> </a:t>
            </a:r>
            <a:r>
              <a:rPr dirty="0" baseline="-8474" sz="4425" spc="15">
                <a:latin typeface="Symbol"/>
                <a:cs typeface="Symbol"/>
              </a:rPr>
              <a:t></a:t>
            </a:r>
            <a:r>
              <a:rPr dirty="0" baseline="-8474" sz="4425" spc="-465">
                <a:latin typeface="Times New Roman"/>
                <a:cs typeface="Times New Roman"/>
              </a:rPr>
              <a:t> </a:t>
            </a:r>
            <a:r>
              <a:rPr dirty="0" sz="1950" spc="15" i="1">
                <a:latin typeface="Times New Roman"/>
                <a:cs typeface="Times New Roman"/>
              </a:rPr>
              <a:t>X</a:t>
            </a:r>
            <a:r>
              <a:rPr dirty="0" sz="1950" spc="-160" i="1">
                <a:latin typeface="Times New Roman"/>
                <a:cs typeface="Times New Roman"/>
              </a:rPr>
              <a:t> </a:t>
            </a:r>
            <a:r>
              <a:rPr dirty="0" sz="1950" spc="35">
                <a:latin typeface="Times New Roman"/>
                <a:cs typeface="Times New Roman"/>
              </a:rPr>
              <a:t>(</a:t>
            </a:r>
            <a:r>
              <a:rPr dirty="0" sz="1950" spc="35" i="1">
                <a:latin typeface="Times New Roman"/>
                <a:cs typeface="Times New Roman"/>
              </a:rPr>
              <a:t>k</a:t>
            </a:r>
            <a:r>
              <a:rPr dirty="0" sz="1950" spc="-320" i="1">
                <a:latin typeface="Times New Roman"/>
                <a:cs typeface="Times New Roman"/>
              </a:rPr>
              <a:t> </a:t>
            </a:r>
            <a:r>
              <a:rPr dirty="0" sz="1950" spc="20">
                <a:latin typeface="Times New Roman"/>
                <a:cs typeface="Times New Roman"/>
              </a:rPr>
              <a:t>)</a:t>
            </a:r>
            <a:r>
              <a:rPr dirty="0" sz="1950" spc="20" i="1">
                <a:latin typeface="Times New Roman"/>
                <a:cs typeface="Times New Roman"/>
              </a:rPr>
              <a:t>e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870894" y="4344322"/>
            <a:ext cx="476250" cy="21082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baseline="-36231" sz="1725" i="1">
                <a:latin typeface="Times New Roman"/>
                <a:cs typeface="Times New Roman"/>
              </a:rPr>
              <a:t>j </a:t>
            </a:r>
            <a:r>
              <a:rPr dirty="0" sz="1150" spc="-10">
                <a:latin typeface="Times New Roman"/>
                <a:cs typeface="Times New Roman"/>
              </a:rPr>
              <a:t>2</a:t>
            </a:r>
            <a:r>
              <a:rPr dirty="0" sz="1200" spc="-10" i="1">
                <a:latin typeface="Symbol"/>
                <a:cs typeface="Symbol"/>
              </a:rPr>
              <a:t></a:t>
            </a:r>
            <a:r>
              <a:rPr dirty="0" sz="1200" spc="-10" i="1">
                <a:latin typeface="Times New Roman"/>
                <a:cs typeface="Times New Roman"/>
              </a:rPr>
              <a:t> </a:t>
            </a:r>
            <a:r>
              <a:rPr dirty="0" sz="1150" i="1">
                <a:latin typeface="Times New Roman"/>
                <a:cs typeface="Times New Roman"/>
              </a:rPr>
              <a:t>n</a:t>
            </a:r>
            <a:r>
              <a:rPr dirty="0" sz="1150" spc="-35" i="1">
                <a:latin typeface="Times New Roman"/>
                <a:cs typeface="Times New Roman"/>
              </a:rPr>
              <a:t> </a:t>
            </a:r>
            <a:r>
              <a:rPr dirty="0" sz="1150" i="1">
                <a:latin typeface="Times New Roman"/>
                <a:cs typeface="Times New Roman"/>
              </a:rPr>
              <a:t>k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463921" y="4704714"/>
            <a:ext cx="9201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N- </a:t>
            </a:r>
            <a:r>
              <a:rPr dirty="0" sz="1600">
                <a:latin typeface="Times New Roman"/>
                <a:cs typeface="Times New Roman"/>
              </a:rPr>
              <a:t>1</a:t>
            </a:r>
            <a:r>
              <a:rPr dirty="0" sz="1600">
                <a:latin typeface="Symbol"/>
                <a:cs typeface="Symbol"/>
              </a:rPr>
              <a:t>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n</a:t>
            </a:r>
            <a:r>
              <a:rPr dirty="0" sz="1600" spc="-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Symbol"/>
                <a:cs typeface="Symbol"/>
              </a:rPr>
              <a:t></a:t>
            </a:r>
            <a:r>
              <a:rPr dirty="0" sz="1600" spc="-5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4416" y="8766809"/>
            <a:ext cx="5978525" cy="502284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715">
              <a:lnSpc>
                <a:spcPts val="1839"/>
              </a:lnSpc>
              <a:spcBef>
                <a:spcPts val="225"/>
              </a:spcBef>
            </a:pPr>
            <a:r>
              <a:rPr dirty="0" sz="1600" spc="-5">
                <a:latin typeface="Times New Roman"/>
                <a:cs typeface="Times New Roman"/>
              </a:rPr>
              <a:t>Note that x(n) is periodic with period N=4 samples and is defined for full  period by: x(n)={2,-1,3,-3}.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163355" y="9559362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3671" y="0"/>
                </a:lnTo>
              </a:path>
            </a:pathLst>
          </a:custGeom>
          <a:ln w="76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702523" y="9559362"/>
            <a:ext cx="1809750" cy="0"/>
          </a:xfrm>
          <a:custGeom>
            <a:avLst/>
            <a:gdLst/>
            <a:ahLst/>
            <a:cxnLst/>
            <a:rect l="l" t="t" r="r" b="b"/>
            <a:pathLst>
              <a:path w="1809750" h="0">
                <a:moveTo>
                  <a:pt x="0" y="0"/>
                </a:moveTo>
                <a:lnTo>
                  <a:pt x="1809601" y="0"/>
                </a:lnTo>
              </a:path>
            </a:pathLst>
          </a:custGeom>
          <a:ln w="76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723678" y="9559362"/>
            <a:ext cx="879475" cy="0"/>
          </a:xfrm>
          <a:custGeom>
            <a:avLst/>
            <a:gdLst/>
            <a:ahLst/>
            <a:cxnLst/>
            <a:rect l="l" t="t" r="r" b="b"/>
            <a:pathLst>
              <a:path w="879475" h="0">
                <a:moveTo>
                  <a:pt x="0" y="0"/>
                </a:moveTo>
                <a:lnTo>
                  <a:pt x="879448" y="0"/>
                </a:lnTo>
              </a:path>
            </a:pathLst>
          </a:custGeom>
          <a:ln w="76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814369" y="9559362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3733" y="0"/>
                </a:lnTo>
              </a:path>
            </a:pathLst>
          </a:custGeom>
          <a:ln w="76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550549" y="9552186"/>
            <a:ext cx="1675764" cy="2489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1568450" algn="l"/>
              </a:tabLst>
            </a:pPr>
            <a:r>
              <a:rPr dirty="0" sz="1450" spc="15">
                <a:latin typeface="Times New Roman"/>
                <a:cs typeface="Times New Roman"/>
              </a:rPr>
              <a:t>4</a:t>
            </a:r>
            <a:r>
              <a:rPr dirty="0" sz="1450" spc="15">
                <a:latin typeface="Times New Roman"/>
                <a:cs typeface="Times New Roman"/>
              </a:rPr>
              <a:t>	</a:t>
            </a:r>
            <a:r>
              <a:rPr dirty="0" sz="1450" spc="15">
                <a:latin typeface="Times New Roman"/>
                <a:cs typeface="Times New Roman"/>
              </a:rPr>
              <a:t>4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60640" y="9290263"/>
            <a:ext cx="120014" cy="2489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50" spc="15">
                <a:latin typeface="Times New Roman"/>
                <a:cs typeface="Times New Roman"/>
              </a:rPr>
              <a:t>1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72241" y="9294989"/>
            <a:ext cx="8064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 spc="5">
                <a:latin typeface="Times New Roman"/>
                <a:cs typeface="Times New Roman"/>
              </a:rPr>
              <a:t>3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555588" y="9407307"/>
            <a:ext cx="1219835" cy="2489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1102995" algn="l"/>
              </a:tabLst>
            </a:pPr>
            <a:r>
              <a:rPr dirty="0" sz="1450" spc="15">
                <a:latin typeface="Symbol"/>
                <a:cs typeface="Symbol"/>
              </a:rPr>
              <a:t></a:t>
            </a:r>
            <a:r>
              <a:rPr dirty="0" sz="1450" spc="15">
                <a:latin typeface="Times New Roman"/>
                <a:cs typeface="Times New Roman"/>
              </a:rPr>
              <a:t>	</a:t>
            </a:r>
            <a:r>
              <a:rPr dirty="0" sz="1450" spc="15">
                <a:latin typeface="Symbol"/>
                <a:cs typeface="Symbol"/>
              </a:rPr>
              <a:t>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534277" y="9407307"/>
            <a:ext cx="128905" cy="2489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50" spc="15">
                <a:latin typeface="Symbol"/>
                <a:cs typeface="Symbol"/>
              </a:rPr>
              <a:t>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711352" y="9251840"/>
            <a:ext cx="3222625" cy="549275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r" marR="7620">
              <a:lnSpc>
                <a:spcPct val="100000"/>
              </a:lnSpc>
              <a:spcBef>
                <a:spcPts val="420"/>
              </a:spcBef>
              <a:tabLst>
                <a:tab pos="2012314" algn="l"/>
                <a:tab pos="3100070" algn="l"/>
              </a:tabLst>
            </a:pPr>
            <a:r>
              <a:rPr dirty="0" sz="1450" spc="45" i="1">
                <a:latin typeface="Times New Roman"/>
                <a:cs typeface="Times New Roman"/>
              </a:rPr>
              <a:t>x</a:t>
            </a:r>
            <a:r>
              <a:rPr dirty="0" sz="1450" spc="20">
                <a:latin typeface="Times New Roman"/>
                <a:cs typeface="Times New Roman"/>
              </a:rPr>
              <a:t>(</a:t>
            </a:r>
            <a:r>
              <a:rPr dirty="0" sz="1450" spc="10">
                <a:latin typeface="Times New Roman"/>
                <a:cs typeface="Times New Roman"/>
              </a:rPr>
              <a:t>0</a:t>
            </a:r>
            <a:r>
              <a:rPr dirty="0" sz="1450" spc="10">
                <a:latin typeface="Times New Roman"/>
                <a:cs typeface="Times New Roman"/>
              </a:rPr>
              <a:t>)</a:t>
            </a:r>
            <a:r>
              <a:rPr dirty="0" sz="1450" spc="-55">
                <a:latin typeface="Times New Roman"/>
                <a:cs typeface="Times New Roman"/>
              </a:rPr>
              <a:t> </a:t>
            </a:r>
            <a:r>
              <a:rPr dirty="0" sz="1450" spc="15">
                <a:latin typeface="Symbol"/>
                <a:cs typeface="Symbol"/>
              </a:rPr>
              <a:t>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45" i="1">
                <a:latin typeface="Times New Roman"/>
                <a:cs typeface="Times New Roman"/>
              </a:rPr>
              <a:t>x</a:t>
            </a:r>
            <a:r>
              <a:rPr dirty="0" sz="1450" spc="-114">
                <a:latin typeface="Times New Roman"/>
                <a:cs typeface="Times New Roman"/>
              </a:rPr>
              <a:t>(</a:t>
            </a:r>
            <a:r>
              <a:rPr dirty="0" sz="1450" spc="-105">
                <a:latin typeface="Times New Roman"/>
                <a:cs typeface="Times New Roman"/>
              </a:rPr>
              <a:t>1</a:t>
            </a:r>
            <a:r>
              <a:rPr dirty="0" sz="1450" spc="10">
                <a:latin typeface="Times New Roman"/>
                <a:cs typeface="Times New Roman"/>
              </a:rPr>
              <a:t>)</a:t>
            </a:r>
            <a:r>
              <a:rPr dirty="0" sz="1450" spc="-55">
                <a:latin typeface="Times New Roman"/>
                <a:cs typeface="Times New Roman"/>
              </a:rPr>
              <a:t> </a:t>
            </a:r>
            <a:r>
              <a:rPr dirty="0" sz="1450" spc="15">
                <a:latin typeface="Symbol"/>
                <a:cs typeface="Symbol"/>
              </a:rPr>
              <a:t></a:t>
            </a:r>
            <a:r>
              <a:rPr dirty="0" sz="1450" spc="40">
                <a:latin typeface="Times New Roman"/>
                <a:cs typeface="Times New Roman"/>
              </a:rPr>
              <a:t> </a:t>
            </a:r>
            <a:r>
              <a:rPr dirty="0" sz="1450" spc="45" i="1">
                <a:latin typeface="Times New Roman"/>
                <a:cs typeface="Times New Roman"/>
              </a:rPr>
              <a:t>x</a:t>
            </a:r>
            <a:r>
              <a:rPr dirty="0" sz="1450" spc="45">
                <a:latin typeface="Times New Roman"/>
                <a:cs typeface="Times New Roman"/>
              </a:rPr>
              <a:t>(</a:t>
            </a:r>
            <a:r>
              <a:rPr dirty="0" sz="1450" spc="10">
                <a:latin typeface="Times New Roman"/>
                <a:cs typeface="Times New Roman"/>
              </a:rPr>
              <a:t>2</a:t>
            </a:r>
            <a:r>
              <a:rPr dirty="0" sz="1450" spc="10">
                <a:latin typeface="Times New Roman"/>
                <a:cs typeface="Times New Roman"/>
              </a:rPr>
              <a:t>)</a:t>
            </a:r>
            <a:r>
              <a:rPr dirty="0" sz="1450" spc="-55">
                <a:latin typeface="Times New Roman"/>
                <a:cs typeface="Times New Roman"/>
              </a:rPr>
              <a:t> </a:t>
            </a:r>
            <a:r>
              <a:rPr dirty="0" sz="1450" spc="15">
                <a:latin typeface="Symbol"/>
                <a:cs typeface="Symbol"/>
              </a:rPr>
              <a:t></a:t>
            </a:r>
            <a:r>
              <a:rPr dirty="0" sz="1450" spc="40">
                <a:latin typeface="Times New Roman"/>
                <a:cs typeface="Times New Roman"/>
              </a:rPr>
              <a:t> </a:t>
            </a:r>
            <a:r>
              <a:rPr dirty="0" sz="1450" spc="45" i="1">
                <a:latin typeface="Times New Roman"/>
                <a:cs typeface="Times New Roman"/>
              </a:rPr>
              <a:t>x</a:t>
            </a:r>
            <a:r>
              <a:rPr dirty="0" sz="1450">
                <a:latin typeface="Times New Roman"/>
                <a:cs typeface="Times New Roman"/>
              </a:rPr>
              <a:t>(</a:t>
            </a:r>
            <a:r>
              <a:rPr dirty="0" sz="1450" spc="-35">
                <a:latin typeface="Times New Roman"/>
                <a:cs typeface="Times New Roman"/>
              </a:rPr>
              <a:t>3</a:t>
            </a:r>
            <a:r>
              <a:rPr dirty="0" sz="1450" spc="10">
                <a:latin typeface="Times New Roman"/>
                <a:cs typeface="Times New Roman"/>
              </a:rPr>
              <a:t>)</a:t>
            </a:r>
            <a:r>
              <a:rPr dirty="0" sz="1450">
                <a:latin typeface="Times New Roman"/>
                <a:cs typeface="Times New Roman"/>
              </a:rPr>
              <a:t>	</a:t>
            </a:r>
            <a:r>
              <a:rPr dirty="0" sz="1450" spc="15">
                <a:latin typeface="Times New Roman"/>
                <a:cs typeface="Times New Roman"/>
              </a:rPr>
              <a:t>2</a:t>
            </a:r>
            <a:r>
              <a:rPr dirty="0" sz="1450" spc="-75">
                <a:latin typeface="Times New Roman"/>
                <a:cs typeface="Times New Roman"/>
              </a:rPr>
              <a:t> </a:t>
            </a:r>
            <a:r>
              <a:rPr dirty="0" sz="1450" spc="15">
                <a:latin typeface="Symbol"/>
                <a:cs typeface="Symbol"/>
              </a:rPr>
              <a:t></a:t>
            </a:r>
            <a:r>
              <a:rPr dirty="0" sz="1450" spc="-215">
                <a:latin typeface="Times New Roman"/>
                <a:cs typeface="Times New Roman"/>
              </a:rPr>
              <a:t> </a:t>
            </a:r>
            <a:r>
              <a:rPr dirty="0" sz="1450" spc="15">
                <a:latin typeface="Times New Roman"/>
                <a:cs typeface="Times New Roman"/>
              </a:rPr>
              <a:t>1</a:t>
            </a:r>
            <a:r>
              <a:rPr dirty="0" sz="1450" spc="-190">
                <a:latin typeface="Times New Roman"/>
                <a:cs typeface="Times New Roman"/>
              </a:rPr>
              <a:t> </a:t>
            </a:r>
            <a:r>
              <a:rPr dirty="0" sz="1450" spc="15">
                <a:latin typeface="Symbol"/>
                <a:cs typeface="Symbol"/>
              </a:rPr>
              <a:t></a:t>
            </a:r>
            <a:r>
              <a:rPr dirty="0" sz="1450" spc="-75">
                <a:latin typeface="Times New Roman"/>
                <a:cs typeface="Times New Roman"/>
              </a:rPr>
              <a:t> </a:t>
            </a:r>
            <a:r>
              <a:rPr dirty="0" sz="1450" spc="15">
                <a:latin typeface="Times New Roman"/>
                <a:cs typeface="Times New Roman"/>
              </a:rPr>
              <a:t>3</a:t>
            </a:r>
            <a:r>
              <a:rPr dirty="0" sz="1450" spc="-120">
                <a:latin typeface="Times New Roman"/>
                <a:cs typeface="Times New Roman"/>
              </a:rPr>
              <a:t> </a:t>
            </a:r>
            <a:r>
              <a:rPr dirty="0" sz="1450" spc="15">
                <a:latin typeface="Symbol"/>
                <a:cs typeface="Symbol"/>
              </a:rPr>
              <a:t></a:t>
            </a:r>
            <a:r>
              <a:rPr dirty="0" sz="1450" spc="-100">
                <a:latin typeface="Times New Roman"/>
                <a:cs typeface="Times New Roman"/>
              </a:rPr>
              <a:t> </a:t>
            </a:r>
            <a:r>
              <a:rPr dirty="0" sz="1450" spc="15">
                <a:latin typeface="Times New Roman"/>
                <a:cs typeface="Times New Roman"/>
              </a:rPr>
              <a:t>3</a:t>
            </a:r>
            <a:r>
              <a:rPr dirty="0" sz="1450">
                <a:latin typeface="Times New Roman"/>
                <a:cs typeface="Times New Roman"/>
              </a:rPr>
              <a:t>	</a:t>
            </a:r>
            <a:r>
              <a:rPr dirty="0" sz="1450" spc="15">
                <a:latin typeface="Times New Roman"/>
                <a:cs typeface="Times New Roman"/>
              </a:rPr>
              <a:t>1</a:t>
            </a:r>
            <a:endParaRPr sz="145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320"/>
              </a:spcBef>
            </a:pPr>
            <a:r>
              <a:rPr dirty="0" sz="1450" spc="15">
                <a:latin typeface="Times New Roman"/>
                <a:cs typeface="Times New Roman"/>
              </a:rPr>
              <a:t>4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78443" y="9314197"/>
            <a:ext cx="1384935" cy="360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32790" algn="l"/>
              </a:tabLst>
            </a:pPr>
            <a:r>
              <a:rPr dirty="0" sz="1450" spc="15" i="1">
                <a:latin typeface="Times New Roman"/>
                <a:cs typeface="Times New Roman"/>
              </a:rPr>
              <a:t>X</a:t>
            </a:r>
            <a:r>
              <a:rPr dirty="0" sz="1450" spc="-114" i="1">
                <a:latin typeface="Times New Roman"/>
                <a:cs typeface="Times New Roman"/>
              </a:rPr>
              <a:t> </a:t>
            </a:r>
            <a:r>
              <a:rPr dirty="0" sz="1450" spc="15">
                <a:latin typeface="Times New Roman"/>
                <a:cs typeface="Times New Roman"/>
              </a:rPr>
              <a:t>(0)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15">
                <a:latin typeface="Symbol"/>
                <a:cs typeface="Symbol"/>
              </a:rPr>
              <a:t></a:t>
            </a:r>
            <a:r>
              <a:rPr dirty="0" sz="1450" spc="15">
                <a:latin typeface="Times New Roman"/>
                <a:cs typeface="Times New Roman"/>
              </a:rPr>
              <a:t>	</a:t>
            </a:r>
            <a:r>
              <a:rPr dirty="0" baseline="-8838" sz="3300" spc="22">
                <a:latin typeface="Symbol"/>
                <a:cs typeface="Symbol"/>
              </a:rPr>
              <a:t></a:t>
            </a:r>
            <a:r>
              <a:rPr dirty="0" baseline="-8838" sz="3300" spc="-480">
                <a:latin typeface="Times New Roman"/>
                <a:cs typeface="Times New Roman"/>
              </a:rPr>
              <a:t> </a:t>
            </a:r>
            <a:r>
              <a:rPr dirty="0" sz="1450" spc="30" i="1">
                <a:latin typeface="Times New Roman"/>
                <a:cs typeface="Times New Roman"/>
              </a:rPr>
              <a:t>x</a:t>
            </a:r>
            <a:r>
              <a:rPr dirty="0" sz="1450" spc="30">
                <a:latin typeface="Times New Roman"/>
                <a:cs typeface="Times New Roman"/>
              </a:rPr>
              <a:t>(</a:t>
            </a:r>
            <a:r>
              <a:rPr dirty="0" sz="1450" spc="30" i="1">
                <a:latin typeface="Times New Roman"/>
                <a:cs typeface="Times New Roman"/>
              </a:rPr>
              <a:t>n</a:t>
            </a:r>
            <a:r>
              <a:rPr dirty="0" sz="1450" spc="30">
                <a:latin typeface="Times New Roman"/>
                <a:cs typeface="Times New Roman"/>
              </a:rPr>
              <a:t>)</a:t>
            </a:r>
            <a:r>
              <a:rPr dirty="0" sz="1450" spc="30" i="1">
                <a:latin typeface="Times New Roman"/>
                <a:cs typeface="Times New Roman"/>
              </a:rPr>
              <a:t>e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63324" y="9585736"/>
            <a:ext cx="351155" cy="2489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baseline="9578" sz="2175" spc="22">
                <a:latin typeface="Times New Roman"/>
                <a:cs typeface="Times New Roman"/>
              </a:rPr>
              <a:t>4</a:t>
            </a:r>
            <a:r>
              <a:rPr dirty="0" baseline="9578" sz="2175" spc="-15">
                <a:latin typeface="Times New Roman"/>
                <a:cs typeface="Times New Roman"/>
              </a:rPr>
              <a:t> </a:t>
            </a:r>
            <a:r>
              <a:rPr dirty="0" sz="850" spc="20" i="1">
                <a:latin typeface="Times New Roman"/>
                <a:cs typeface="Times New Roman"/>
              </a:rPr>
              <a:t>n</a:t>
            </a:r>
            <a:r>
              <a:rPr dirty="0" sz="850" spc="20">
                <a:latin typeface="Symbol"/>
                <a:cs typeface="Symbol"/>
              </a:rPr>
              <a:t></a:t>
            </a:r>
            <a:r>
              <a:rPr dirty="0" sz="850" spc="20">
                <a:latin typeface="Times New Roman"/>
                <a:cs typeface="Times New Roman"/>
              </a:rPr>
              <a:t>0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948680" y="9237389"/>
            <a:ext cx="531495" cy="34544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dirty="0" baseline="-35947" sz="1275" spc="7">
                <a:latin typeface="Symbol"/>
                <a:cs typeface="Symbol"/>
              </a:rPr>
              <a:t></a:t>
            </a:r>
            <a:r>
              <a:rPr dirty="0" baseline="-35947" sz="1275" spc="7">
                <a:latin typeface="Times New Roman"/>
                <a:cs typeface="Times New Roman"/>
              </a:rPr>
              <a:t> </a:t>
            </a:r>
            <a:r>
              <a:rPr dirty="0" baseline="-35947" sz="1275" i="1">
                <a:latin typeface="Times New Roman"/>
                <a:cs typeface="Times New Roman"/>
              </a:rPr>
              <a:t>j </a:t>
            </a:r>
            <a:r>
              <a:rPr dirty="0" u="sng" sz="85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dirty="0" u="sng" sz="900" spc="-5" i="1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</a:t>
            </a:r>
            <a:r>
              <a:rPr dirty="0" u="sng" sz="900" spc="-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5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dirty="0" u="sng" sz="850" spc="-13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50" spc="3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(0)</a:t>
            </a:r>
            <a:endParaRPr sz="850">
              <a:latin typeface="Times New Roman"/>
              <a:cs typeface="Times New Roman"/>
            </a:endParaRPr>
          </a:p>
          <a:p>
            <a:pPr marL="304165">
              <a:lnSpc>
                <a:spcPct val="100000"/>
              </a:lnSpc>
              <a:spcBef>
                <a:spcPts val="204"/>
              </a:spcBef>
            </a:pPr>
            <a:r>
              <a:rPr dirty="0" sz="850" spc="5">
                <a:latin typeface="Times New Roman"/>
                <a:cs typeface="Times New Roman"/>
              </a:rPr>
              <a:t>4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948934" y="9434576"/>
            <a:ext cx="8223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=dc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value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744979" y="7062469"/>
            <a:ext cx="4288790" cy="76200"/>
          </a:xfrm>
          <a:custGeom>
            <a:avLst/>
            <a:gdLst/>
            <a:ahLst/>
            <a:cxnLst/>
            <a:rect l="l" t="t" r="r" b="b"/>
            <a:pathLst>
              <a:path w="4288790" h="76200">
                <a:moveTo>
                  <a:pt x="4212590" y="44447"/>
                </a:moveTo>
                <a:lnTo>
                  <a:pt x="4212590" y="76199"/>
                </a:lnTo>
                <a:lnTo>
                  <a:pt x="4276090" y="44449"/>
                </a:lnTo>
                <a:lnTo>
                  <a:pt x="4212590" y="44447"/>
                </a:lnTo>
                <a:close/>
              </a:path>
              <a:path w="4288790" h="76200">
                <a:moveTo>
                  <a:pt x="4212590" y="31748"/>
                </a:moveTo>
                <a:lnTo>
                  <a:pt x="4212590" y="44447"/>
                </a:lnTo>
                <a:lnTo>
                  <a:pt x="4228848" y="44447"/>
                </a:lnTo>
                <a:lnTo>
                  <a:pt x="4231640" y="41655"/>
                </a:lnTo>
                <a:lnTo>
                  <a:pt x="4231640" y="34543"/>
                </a:lnTo>
                <a:lnTo>
                  <a:pt x="4228846" y="31749"/>
                </a:lnTo>
                <a:lnTo>
                  <a:pt x="4212590" y="31748"/>
                </a:lnTo>
                <a:close/>
              </a:path>
              <a:path w="4288790" h="76200">
                <a:moveTo>
                  <a:pt x="4212590" y="0"/>
                </a:moveTo>
                <a:lnTo>
                  <a:pt x="4212590" y="31748"/>
                </a:lnTo>
                <a:lnTo>
                  <a:pt x="4225290" y="31749"/>
                </a:lnTo>
                <a:lnTo>
                  <a:pt x="4228846" y="31749"/>
                </a:lnTo>
                <a:lnTo>
                  <a:pt x="4231640" y="34543"/>
                </a:lnTo>
                <a:lnTo>
                  <a:pt x="4231640" y="41655"/>
                </a:lnTo>
                <a:lnTo>
                  <a:pt x="4228846" y="44449"/>
                </a:lnTo>
                <a:lnTo>
                  <a:pt x="4276094" y="44447"/>
                </a:lnTo>
                <a:lnTo>
                  <a:pt x="4288790" y="38099"/>
                </a:lnTo>
                <a:lnTo>
                  <a:pt x="4212590" y="0"/>
                </a:lnTo>
                <a:close/>
              </a:path>
              <a:path w="4288790" h="76200">
                <a:moveTo>
                  <a:pt x="6350" y="31114"/>
                </a:moveTo>
                <a:lnTo>
                  <a:pt x="2793" y="31114"/>
                </a:lnTo>
                <a:lnTo>
                  <a:pt x="0" y="33908"/>
                </a:lnTo>
                <a:lnTo>
                  <a:pt x="0" y="41020"/>
                </a:lnTo>
                <a:lnTo>
                  <a:pt x="2793" y="43814"/>
                </a:lnTo>
                <a:lnTo>
                  <a:pt x="4212590" y="44447"/>
                </a:lnTo>
                <a:lnTo>
                  <a:pt x="4212590" y="31748"/>
                </a:lnTo>
                <a:lnTo>
                  <a:pt x="6350" y="311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482340" y="6052184"/>
            <a:ext cx="76200" cy="1948814"/>
          </a:xfrm>
          <a:custGeom>
            <a:avLst/>
            <a:gdLst/>
            <a:ahLst/>
            <a:cxnLst/>
            <a:rect l="l" t="t" r="r" b="b"/>
            <a:pathLst>
              <a:path w="76200" h="1948815">
                <a:moveTo>
                  <a:pt x="41529" y="57150"/>
                </a:moveTo>
                <a:lnTo>
                  <a:pt x="34544" y="57150"/>
                </a:lnTo>
                <a:lnTo>
                  <a:pt x="31750" y="59944"/>
                </a:lnTo>
                <a:lnTo>
                  <a:pt x="31114" y="1942465"/>
                </a:lnTo>
                <a:lnTo>
                  <a:pt x="31114" y="1946021"/>
                </a:lnTo>
                <a:lnTo>
                  <a:pt x="33909" y="1948815"/>
                </a:lnTo>
                <a:lnTo>
                  <a:pt x="41021" y="1948815"/>
                </a:lnTo>
                <a:lnTo>
                  <a:pt x="43814" y="1946021"/>
                </a:lnTo>
                <a:lnTo>
                  <a:pt x="44450" y="59944"/>
                </a:lnTo>
                <a:lnTo>
                  <a:pt x="41529" y="57150"/>
                </a:lnTo>
                <a:close/>
              </a:path>
              <a:path w="76200" h="1948815">
                <a:moveTo>
                  <a:pt x="38100" y="0"/>
                </a:moveTo>
                <a:lnTo>
                  <a:pt x="0" y="76200"/>
                </a:lnTo>
                <a:lnTo>
                  <a:pt x="31745" y="76200"/>
                </a:lnTo>
                <a:lnTo>
                  <a:pt x="31750" y="59944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1948815">
                <a:moveTo>
                  <a:pt x="66675" y="57150"/>
                </a:moveTo>
                <a:lnTo>
                  <a:pt x="41529" y="57150"/>
                </a:lnTo>
                <a:lnTo>
                  <a:pt x="44450" y="59944"/>
                </a:lnTo>
                <a:lnTo>
                  <a:pt x="44444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139439" y="7079615"/>
            <a:ext cx="635" cy="685800"/>
          </a:xfrm>
          <a:custGeom>
            <a:avLst/>
            <a:gdLst/>
            <a:ahLst/>
            <a:cxnLst/>
            <a:rect l="l" t="t" r="r" b="b"/>
            <a:pathLst>
              <a:path w="635" h="685800">
                <a:moveTo>
                  <a:pt x="0" y="0"/>
                </a:moveTo>
                <a:lnTo>
                  <a:pt x="635" y="6858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776854" y="6395084"/>
            <a:ext cx="1270" cy="684530"/>
          </a:xfrm>
          <a:custGeom>
            <a:avLst/>
            <a:gdLst/>
            <a:ahLst/>
            <a:cxnLst/>
            <a:rect l="l" t="t" r="r" b="b"/>
            <a:pathLst>
              <a:path w="1269" h="684529">
                <a:moveTo>
                  <a:pt x="0" y="684529"/>
                </a:moveTo>
                <a:lnTo>
                  <a:pt x="126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433954" y="7079615"/>
            <a:ext cx="1905" cy="229870"/>
          </a:xfrm>
          <a:custGeom>
            <a:avLst/>
            <a:gdLst/>
            <a:ahLst/>
            <a:cxnLst/>
            <a:rect l="l" t="t" r="r" b="b"/>
            <a:pathLst>
              <a:path w="1905" h="229870">
                <a:moveTo>
                  <a:pt x="0" y="0"/>
                </a:moveTo>
                <a:lnTo>
                  <a:pt x="1905" y="22987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028825" y="6758304"/>
            <a:ext cx="635" cy="342265"/>
          </a:xfrm>
          <a:custGeom>
            <a:avLst/>
            <a:gdLst/>
            <a:ahLst/>
            <a:cxnLst/>
            <a:rect l="l" t="t" r="r" b="b"/>
            <a:pathLst>
              <a:path w="635" h="342265">
                <a:moveTo>
                  <a:pt x="0" y="342264"/>
                </a:moveTo>
                <a:lnTo>
                  <a:pt x="635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815715" y="7079615"/>
            <a:ext cx="635" cy="229870"/>
          </a:xfrm>
          <a:custGeom>
            <a:avLst/>
            <a:gdLst/>
            <a:ahLst/>
            <a:cxnLst/>
            <a:rect l="l" t="t" r="r" b="b"/>
            <a:pathLst>
              <a:path w="635" h="229870">
                <a:moveTo>
                  <a:pt x="0" y="0"/>
                </a:moveTo>
                <a:lnTo>
                  <a:pt x="635" y="22987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204970" y="6395084"/>
            <a:ext cx="1270" cy="684530"/>
          </a:xfrm>
          <a:custGeom>
            <a:avLst/>
            <a:gdLst/>
            <a:ahLst/>
            <a:cxnLst/>
            <a:rect l="l" t="t" r="r" b="b"/>
            <a:pathLst>
              <a:path w="1270" h="684529">
                <a:moveTo>
                  <a:pt x="0" y="684529"/>
                </a:moveTo>
                <a:lnTo>
                  <a:pt x="126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517390" y="7100569"/>
            <a:ext cx="1270" cy="685800"/>
          </a:xfrm>
          <a:custGeom>
            <a:avLst/>
            <a:gdLst/>
            <a:ahLst/>
            <a:cxnLst/>
            <a:rect l="l" t="t" r="r" b="b"/>
            <a:pathLst>
              <a:path w="1270" h="685800">
                <a:moveTo>
                  <a:pt x="0" y="0"/>
                </a:moveTo>
                <a:lnTo>
                  <a:pt x="1270" y="6857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879975" y="6736715"/>
            <a:ext cx="1905" cy="342900"/>
          </a:xfrm>
          <a:custGeom>
            <a:avLst/>
            <a:gdLst/>
            <a:ahLst/>
            <a:cxnLst/>
            <a:rect l="l" t="t" r="r" b="b"/>
            <a:pathLst>
              <a:path w="1904" h="342900">
                <a:moveTo>
                  <a:pt x="0" y="342900"/>
                </a:moveTo>
                <a:lnTo>
                  <a:pt x="190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158104" y="7099934"/>
            <a:ext cx="1270" cy="229870"/>
          </a:xfrm>
          <a:custGeom>
            <a:avLst/>
            <a:gdLst/>
            <a:ahLst/>
            <a:cxnLst/>
            <a:rect l="l" t="t" r="r" b="b"/>
            <a:pathLst>
              <a:path w="1270" h="229870">
                <a:moveTo>
                  <a:pt x="0" y="0"/>
                </a:moveTo>
                <a:lnTo>
                  <a:pt x="1270" y="22987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596890" y="6395084"/>
            <a:ext cx="635" cy="684530"/>
          </a:xfrm>
          <a:custGeom>
            <a:avLst/>
            <a:gdLst/>
            <a:ahLst/>
            <a:cxnLst/>
            <a:rect l="l" t="t" r="r" b="b"/>
            <a:pathLst>
              <a:path w="635" h="684529">
                <a:moveTo>
                  <a:pt x="0" y="684529"/>
                </a:moveTo>
                <a:lnTo>
                  <a:pt x="635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6019038" y="7169657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995170" y="9237979"/>
            <a:ext cx="76200" cy="120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534416" y="5067680"/>
            <a:ext cx="3618229" cy="10693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 Find the DFS of the signals x(n)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shown: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algn="r" marR="159385">
              <a:lnSpc>
                <a:spcPct val="100000"/>
              </a:lnSpc>
              <a:spcBef>
                <a:spcPts val="118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(n)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30"/>
              <a:t>1</a:t>
            </a:r>
            <a:r>
              <a:rPr dirty="0" spc="30"/>
              <a:t>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7204" y="1026403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 h="0">
                <a:moveTo>
                  <a:pt x="0" y="0"/>
                </a:moveTo>
                <a:lnTo>
                  <a:pt x="116872" y="0"/>
                </a:lnTo>
              </a:path>
            </a:pathLst>
          </a:custGeom>
          <a:ln w="78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711418" y="1026403"/>
            <a:ext cx="116839" cy="0"/>
          </a:xfrm>
          <a:custGeom>
            <a:avLst/>
            <a:gdLst/>
            <a:ahLst/>
            <a:cxnLst/>
            <a:rect l="l" t="t" r="r" b="b"/>
            <a:pathLst>
              <a:path w="116839" h="0">
                <a:moveTo>
                  <a:pt x="0" y="0"/>
                </a:moveTo>
                <a:lnTo>
                  <a:pt x="116534" y="0"/>
                </a:lnTo>
              </a:path>
            </a:pathLst>
          </a:custGeom>
          <a:ln w="78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711755" y="1019421"/>
            <a:ext cx="122555" cy="2571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500" spc="10">
                <a:latin typeface="Times New Roman"/>
                <a:cs typeface="Times New Roman"/>
              </a:rPr>
              <a:t>4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08697" y="748358"/>
            <a:ext cx="122555" cy="2571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500" spc="10">
                <a:latin typeface="Times New Roman"/>
                <a:cs typeface="Times New Roman"/>
              </a:rPr>
              <a:t>1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4805" y="748358"/>
            <a:ext cx="122555" cy="2571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500" spc="10">
                <a:latin typeface="Times New Roman"/>
                <a:cs typeface="Times New Roman"/>
              </a:rPr>
              <a:t>1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62325" y="753248"/>
            <a:ext cx="82550" cy="1606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50" spc="20">
                <a:latin typeface="Times New Roman"/>
                <a:cs typeface="Times New Roman"/>
              </a:rPr>
              <a:t>3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02620" y="721030"/>
            <a:ext cx="389255" cy="34480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ts val="880"/>
              </a:lnSpc>
              <a:spcBef>
                <a:spcPts val="135"/>
              </a:spcBef>
            </a:pPr>
            <a:r>
              <a:rPr dirty="0" baseline="-35947" sz="1275" spc="30">
                <a:latin typeface="Symbol"/>
                <a:cs typeface="Symbol"/>
              </a:rPr>
              <a:t></a:t>
            </a:r>
            <a:r>
              <a:rPr dirty="0" baseline="-35947" sz="1275" spc="30">
                <a:latin typeface="Times New Roman"/>
                <a:cs typeface="Times New Roman"/>
              </a:rPr>
              <a:t> </a:t>
            </a:r>
            <a:r>
              <a:rPr dirty="0" baseline="-35947" sz="1275" spc="15" i="1">
                <a:latin typeface="Times New Roman"/>
                <a:cs typeface="Times New Roman"/>
              </a:rPr>
              <a:t>j</a:t>
            </a:r>
            <a:r>
              <a:rPr dirty="0" baseline="-35947" sz="1275" spc="-247" i="1">
                <a:latin typeface="Times New Roman"/>
                <a:cs typeface="Times New Roman"/>
              </a:rPr>
              <a:t> </a:t>
            </a:r>
            <a:r>
              <a:rPr dirty="0" u="sng" sz="85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r>
              <a:rPr dirty="0" u="sng" sz="900" spc="-5" i="1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</a:t>
            </a:r>
            <a:endParaRPr sz="900">
              <a:latin typeface="Symbol"/>
              <a:cs typeface="Symbol"/>
            </a:endParaRPr>
          </a:p>
          <a:p>
            <a:pPr marL="185420">
              <a:lnSpc>
                <a:spcPts val="1600"/>
              </a:lnSpc>
            </a:pPr>
            <a:r>
              <a:rPr dirty="0" sz="850" spc="20">
                <a:latin typeface="Times New Roman"/>
                <a:cs typeface="Times New Roman"/>
              </a:rPr>
              <a:t>2</a:t>
            </a:r>
            <a:r>
              <a:rPr dirty="0" sz="850" spc="250">
                <a:latin typeface="Times New Roman"/>
                <a:cs typeface="Times New Roman"/>
              </a:rPr>
              <a:t> </a:t>
            </a:r>
            <a:r>
              <a:rPr dirty="0" baseline="-18518" sz="2250" spc="7">
                <a:latin typeface="Times New Roman"/>
                <a:cs typeface="Times New Roman"/>
              </a:rPr>
              <a:t>]</a:t>
            </a:r>
            <a:endParaRPr baseline="-18518" sz="22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75453" y="856763"/>
            <a:ext cx="206375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99695" indent="-86995">
              <a:lnSpc>
                <a:spcPct val="100000"/>
              </a:lnSpc>
              <a:spcBef>
                <a:spcPts val="135"/>
              </a:spcBef>
              <a:buFont typeface="Symbol"/>
              <a:buChar char=""/>
              <a:tabLst>
                <a:tab pos="100330" algn="l"/>
              </a:tabLst>
            </a:pPr>
            <a:r>
              <a:rPr dirty="0" sz="850" spc="10" i="1">
                <a:latin typeface="Times New Roman"/>
                <a:cs typeface="Times New Roman"/>
              </a:rPr>
              <a:t>j</a:t>
            </a:r>
            <a:r>
              <a:rPr dirty="0" sz="900" spc="-5" i="1">
                <a:latin typeface="Symbol"/>
                <a:cs typeface="Symbol"/>
              </a:rPr>
              <a:t></a:t>
            </a:r>
            <a:endParaRPr sz="9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16899" y="793243"/>
            <a:ext cx="226695" cy="25654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r" marL="99695" marR="14604" indent="-86995">
              <a:lnSpc>
                <a:spcPts val="919"/>
              </a:lnSpc>
              <a:spcBef>
                <a:spcPts val="135"/>
              </a:spcBef>
              <a:buFont typeface="Symbol"/>
              <a:buChar char=""/>
              <a:tabLst>
                <a:tab pos="100330" algn="l"/>
              </a:tabLst>
            </a:pPr>
            <a:r>
              <a:rPr dirty="0" sz="850" spc="10" i="1">
                <a:latin typeface="Times New Roman"/>
                <a:cs typeface="Times New Roman"/>
              </a:rPr>
              <a:t>j</a:t>
            </a:r>
            <a:r>
              <a:rPr dirty="0" sz="850" spc="-130" i="1">
                <a:latin typeface="Times New Roman"/>
                <a:cs typeface="Times New Roman"/>
              </a:rPr>
              <a:t> </a:t>
            </a:r>
            <a:r>
              <a:rPr dirty="0" u="sng" baseline="33950" sz="1350" spc="-7" i="1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</a:t>
            </a:r>
            <a:endParaRPr baseline="33950" sz="1350">
              <a:latin typeface="Symbol"/>
              <a:cs typeface="Symbol"/>
            </a:endParaRPr>
          </a:p>
          <a:p>
            <a:pPr algn="r" marR="5080">
              <a:lnSpc>
                <a:spcPts val="860"/>
              </a:lnSpc>
            </a:pPr>
            <a:r>
              <a:rPr dirty="0" sz="850" spc="20">
                <a:latin typeface="Times New Roman"/>
                <a:cs typeface="Times New Roman"/>
              </a:rPr>
              <a:t>2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47574" y="1054142"/>
            <a:ext cx="360045" cy="2571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baseline="9259" sz="2250" spc="15">
                <a:latin typeface="Times New Roman"/>
                <a:cs typeface="Times New Roman"/>
              </a:rPr>
              <a:t>4</a:t>
            </a:r>
            <a:r>
              <a:rPr dirty="0" baseline="9259" sz="2250" spc="-22">
                <a:latin typeface="Times New Roman"/>
                <a:cs typeface="Times New Roman"/>
              </a:rPr>
              <a:t> </a:t>
            </a:r>
            <a:r>
              <a:rPr dirty="0" sz="850" spc="35" i="1">
                <a:latin typeface="Times New Roman"/>
                <a:cs typeface="Times New Roman"/>
              </a:rPr>
              <a:t>n</a:t>
            </a:r>
            <a:r>
              <a:rPr dirty="0" sz="850" spc="35">
                <a:latin typeface="Symbol"/>
                <a:cs typeface="Symbol"/>
              </a:rPr>
              <a:t></a:t>
            </a:r>
            <a:r>
              <a:rPr dirty="0" sz="850" spc="35">
                <a:latin typeface="Times New Roman"/>
                <a:cs typeface="Times New Roman"/>
              </a:rPr>
              <a:t>0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55442" y="693676"/>
            <a:ext cx="527685" cy="356235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dirty="0" baseline="-35947" sz="1275" spc="30">
                <a:latin typeface="Symbol"/>
                <a:cs typeface="Symbol"/>
              </a:rPr>
              <a:t></a:t>
            </a:r>
            <a:r>
              <a:rPr dirty="0" baseline="-35947" sz="1275" spc="30">
                <a:latin typeface="Times New Roman"/>
                <a:cs typeface="Times New Roman"/>
              </a:rPr>
              <a:t> </a:t>
            </a:r>
            <a:r>
              <a:rPr dirty="0" baseline="-35947" sz="1275" spc="15" i="1">
                <a:latin typeface="Times New Roman"/>
                <a:cs typeface="Times New Roman"/>
              </a:rPr>
              <a:t>j </a:t>
            </a:r>
            <a:r>
              <a:rPr dirty="0" u="sng" sz="850" spc="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dirty="0" u="sng" sz="900" spc="10" i="1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</a:t>
            </a:r>
            <a:r>
              <a:rPr dirty="0" u="sng" sz="900" spc="1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50" spc="2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dirty="0" u="sng" sz="850" spc="-15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5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(1)</a:t>
            </a:r>
            <a:endParaRPr sz="850">
              <a:latin typeface="Times New Roman"/>
              <a:cs typeface="Times New Roman"/>
            </a:endParaRPr>
          </a:p>
          <a:p>
            <a:pPr marL="303530">
              <a:lnSpc>
                <a:spcPct val="100000"/>
              </a:lnSpc>
              <a:spcBef>
                <a:spcPts val="245"/>
              </a:spcBef>
            </a:pPr>
            <a:r>
              <a:rPr dirty="0" sz="850" spc="20">
                <a:latin typeface="Times New Roman"/>
                <a:cs typeface="Times New Roman"/>
              </a:rPr>
              <a:t>4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96484" y="869485"/>
            <a:ext cx="1421130" cy="2571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851535" algn="l"/>
              </a:tabLst>
            </a:pPr>
            <a:r>
              <a:rPr dirty="0" sz="1500" spc="15">
                <a:latin typeface="Symbol"/>
                <a:cs typeface="Symbol"/>
              </a:rPr>
              <a:t></a:t>
            </a:r>
            <a:r>
              <a:rPr dirty="0" sz="1500" spc="35">
                <a:latin typeface="Times New Roman"/>
                <a:cs typeface="Times New Roman"/>
              </a:rPr>
              <a:t> </a:t>
            </a:r>
            <a:r>
              <a:rPr dirty="0" sz="1500" spc="25" i="1">
                <a:latin typeface="Times New Roman"/>
                <a:cs typeface="Times New Roman"/>
              </a:rPr>
              <a:t>x</a:t>
            </a:r>
            <a:r>
              <a:rPr dirty="0" sz="1500" spc="25">
                <a:latin typeface="Times New Roman"/>
                <a:cs typeface="Times New Roman"/>
              </a:rPr>
              <a:t>(2)</a:t>
            </a:r>
            <a:r>
              <a:rPr dirty="0" sz="1500" spc="25" i="1">
                <a:latin typeface="Times New Roman"/>
                <a:cs typeface="Times New Roman"/>
              </a:rPr>
              <a:t>e	</a:t>
            </a:r>
            <a:r>
              <a:rPr dirty="0" sz="1500" spc="15">
                <a:latin typeface="Symbol"/>
                <a:cs typeface="Symbol"/>
              </a:rPr>
              <a:t></a:t>
            </a:r>
            <a:r>
              <a:rPr dirty="0" sz="1500" spc="-30">
                <a:latin typeface="Times New Roman"/>
                <a:cs typeface="Times New Roman"/>
              </a:rPr>
              <a:t> </a:t>
            </a:r>
            <a:r>
              <a:rPr dirty="0" sz="1500" spc="5" i="1">
                <a:latin typeface="Times New Roman"/>
                <a:cs typeface="Times New Roman"/>
              </a:rPr>
              <a:t>x</a:t>
            </a:r>
            <a:r>
              <a:rPr dirty="0" sz="1500" spc="5">
                <a:latin typeface="Times New Roman"/>
                <a:cs typeface="Times New Roman"/>
              </a:rPr>
              <a:t>(3)</a:t>
            </a:r>
            <a:r>
              <a:rPr dirty="0" sz="1500" spc="5" i="1">
                <a:latin typeface="Times New Roman"/>
                <a:cs typeface="Times New Roman"/>
              </a:rPr>
              <a:t>e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39047" y="869485"/>
            <a:ext cx="1292225" cy="2571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10515" algn="l"/>
              </a:tabLst>
            </a:pPr>
            <a:r>
              <a:rPr dirty="0" sz="1500" spc="15">
                <a:latin typeface="Symbol"/>
                <a:cs typeface="Symbol"/>
              </a:rPr>
              <a:t></a:t>
            </a:r>
            <a:r>
              <a:rPr dirty="0" sz="1500" spc="15">
                <a:latin typeface="Times New Roman"/>
                <a:cs typeface="Times New Roman"/>
              </a:rPr>
              <a:t>	</a:t>
            </a:r>
            <a:r>
              <a:rPr dirty="0" sz="1500" spc="40">
                <a:latin typeface="Times New Roman"/>
                <a:cs typeface="Times New Roman"/>
              </a:rPr>
              <a:t>[</a:t>
            </a:r>
            <a:r>
              <a:rPr dirty="0" sz="1500" spc="40" i="1">
                <a:latin typeface="Times New Roman"/>
                <a:cs typeface="Times New Roman"/>
              </a:rPr>
              <a:t>x</a:t>
            </a:r>
            <a:r>
              <a:rPr dirty="0" sz="1500" spc="40">
                <a:latin typeface="Times New Roman"/>
                <a:cs typeface="Times New Roman"/>
              </a:rPr>
              <a:t>(0) </a:t>
            </a:r>
            <a:r>
              <a:rPr dirty="0" sz="1500" spc="15">
                <a:latin typeface="Symbol"/>
                <a:cs typeface="Symbol"/>
              </a:rPr>
              <a:t></a:t>
            </a:r>
            <a:r>
              <a:rPr dirty="0" sz="1500" spc="-135">
                <a:latin typeface="Times New Roman"/>
                <a:cs typeface="Times New Roman"/>
              </a:rPr>
              <a:t> </a:t>
            </a:r>
            <a:r>
              <a:rPr dirty="0" sz="1500" spc="-35" i="1">
                <a:latin typeface="Times New Roman"/>
                <a:cs typeface="Times New Roman"/>
              </a:rPr>
              <a:t>x</a:t>
            </a:r>
            <a:r>
              <a:rPr dirty="0" sz="1500" spc="-35">
                <a:latin typeface="Times New Roman"/>
                <a:cs typeface="Times New Roman"/>
              </a:rPr>
              <a:t>(1)</a:t>
            </a:r>
            <a:r>
              <a:rPr dirty="0" sz="1500" spc="-35" i="1">
                <a:latin typeface="Times New Roman"/>
                <a:cs typeface="Times New Roman"/>
              </a:rPr>
              <a:t>e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9806" y="773127"/>
            <a:ext cx="1390650" cy="3727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9455" algn="l"/>
              </a:tabLst>
            </a:pPr>
            <a:r>
              <a:rPr dirty="0" sz="1500" spc="15" i="1">
                <a:latin typeface="Times New Roman"/>
                <a:cs typeface="Times New Roman"/>
              </a:rPr>
              <a:t>X</a:t>
            </a:r>
            <a:r>
              <a:rPr dirty="0" sz="1500" spc="-125" i="1">
                <a:latin typeface="Times New Roman"/>
                <a:cs typeface="Times New Roman"/>
              </a:rPr>
              <a:t> </a:t>
            </a:r>
            <a:r>
              <a:rPr dirty="0" sz="1500" spc="-75">
                <a:latin typeface="Times New Roman"/>
                <a:cs typeface="Times New Roman"/>
              </a:rPr>
              <a:t>(1)</a:t>
            </a:r>
            <a:r>
              <a:rPr dirty="0" sz="1500" spc="20">
                <a:latin typeface="Times New Roman"/>
                <a:cs typeface="Times New Roman"/>
              </a:rPr>
              <a:t> </a:t>
            </a:r>
            <a:r>
              <a:rPr dirty="0" sz="1500" spc="15">
                <a:latin typeface="Symbol"/>
                <a:cs typeface="Symbol"/>
              </a:rPr>
              <a:t></a:t>
            </a:r>
            <a:r>
              <a:rPr dirty="0" sz="1500" spc="15">
                <a:latin typeface="Times New Roman"/>
                <a:cs typeface="Times New Roman"/>
              </a:rPr>
              <a:t>	</a:t>
            </a:r>
            <a:r>
              <a:rPr dirty="0" baseline="-8641" sz="3375" spc="44">
                <a:latin typeface="Symbol"/>
                <a:cs typeface="Symbol"/>
              </a:rPr>
              <a:t></a:t>
            </a:r>
            <a:r>
              <a:rPr dirty="0" baseline="-8641" sz="3375" spc="-502">
                <a:latin typeface="Times New Roman"/>
                <a:cs typeface="Times New Roman"/>
              </a:rPr>
              <a:t> </a:t>
            </a:r>
            <a:r>
              <a:rPr dirty="0" sz="1500" spc="30" i="1">
                <a:latin typeface="Times New Roman"/>
                <a:cs typeface="Times New Roman"/>
              </a:rPr>
              <a:t>x</a:t>
            </a:r>
            <a:r>
              <a:rPr dirty="0" sz="1500" spc="30">
                <a:latin typeface="Times New Roman"/>
                <a:cs typeface="Times New Roman"/>
              </a:rPr>
              <a:t>(</a:t>
            </a:r>
            <a:r>
              <a:rPr dirty="0" sz="1500" spc="30" i="1">
                <a:latin typeface="Times New Roman"/>
                <a:cs typeface="Times New Roman"/>
              </a:rPr>
              <a:t>n</a:t>
            </a:r>
            <a:r>
              <a:rPr dirty="0" sz="1500" spc="30">
                <a:latin typeface="Times New Roman"/>
                <a:cs typeface="Times New Roman"/>
              </a:rPr>
              <a:t>)</a:t>
            </a:r>
            <a:r>
              <a:rPr dirty="0" sz="1500" spc="30" i="1">
                <a:latin typeface="Times New Roman"/>
                <a:cs typeface="Times New Roman"/>
              </a:rPr>
              <a:t>e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4416" y="1272285"/>
            <a:ext cx="6319520" cy="33216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5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X(1)=0.25[2-1(-j)+3(-1)-3(j)] = 0.25(-1-2j) =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-0.25-0.5j</a:t>
            </a:r>
            <a:endParaRPr sz="1600">
              <a:latin typeface="Times New Roman"/>
              <a:cs typeface="Times New Roman"/>
            </a:endParaRPr>
          </a:p>
          <a:p>
            <a:pPr marL="12700" marR="2225040">
              <a:lnSpc>
                <a:spcPts val="1839"/>
              </a:lnSpc>
              <a:spcBef>
                <a:spcPts val="90"/>
              </a:spcBef>
              <a:tabLst>
                <a:tab pos="1965325" algn="l"/>
              </a:tabLst>
            </a:pPr>
            <a:r>
              <a:rPr dirty="0" sz="1600" spc="-5">
                <a:latin typeface="Times New Roman"/>
                <a:cs typeface="Times New Roman"/>
              </a:rPr>
              <a:t>Similarly, we find X(2)=9/4 and X(3)=-0.25+0.5j  Note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that</a:t>
            </a:r>
            <a:r>
              <a:rPr dirty="0" sz="1600">
                <a:latin typeface="Times New Roman"/>
                <a:cs typeface="Times New Roman"/>
              </a:rPr>
              <a:t> X(3)=X</a:t>
            </a:r>
            <a:r>
              <a:rPr dirty="0" baseline="39682" sz="1575">
                <a:latin typeface="Times New Roman"/>
                <a:cs typeface="Times New Roman"/>
              </a:rPr>
              <a:t>*</a:t>
            </a:r>
            <a:r>
              <a:rPr dirty="0" sz="1600">
                <a:latin typeface="Times New Roman"/>
                <a:cs typeface="Times New Roman"/>
              </a:rPr>
              <a:t>(1)	</a:t>
            </a:r>
            <a:r>
              <a:rPr dirty="0" sz="1600" spc="-10">
                <a:latin typeface="Times New Roman"/>
                <a:cs typeface="Times New Roman"/>
              </a:rPr>
              <a:t>(*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conjugate)</a:t>
            </a:r>
            <a:endParaRPr sz="1600">
              <a:latin typeface="Times New Roman"/>
              <a:cs typeface="Times New Roman"/>
            </a:endParaRPr>
          </a:p>
          <a:p>
            <a:pPr marL="12700" marR="94615">
              <a:lnSpc>
                <a:spcPct val="98000"/>
              </a:lnSpc>
              <a:spcBef>
                <a:spcPts val="1750"/>
              </a:spcBef>
            </a:pPr>
            <a:r>
              <a:rPr dirty="0" sz="1600" spc="-5">
                <a:latin typeface="Times New Roman"/>
                <a:cs typeface="Times New Roman"/>
              </a:rPr>
              <a:t>It should be noted, however, that the discrete behavior of DFS directly </a:t>
            </a:r>
            <a:r>
              <a:rPr dirty="0" sz="1600">
                <a:latin typeface="Times New Roman"/>
                <a:cs typeface="Times New Roman"/>
              </a:rPr>
              <a:t>gives  </a:t>
            </a:r>
            <a:r>
              <a:rPr dirty="0" sz="1600" spc="-5">
                <a:latin typeface="Times New Roman"/>
                <a:cs typeface="Times New Roman"/>
              </a:rPr>
              <a:t>the discrete line </a:t>
            </a:r>
            <a:r>
              <a:rPr dirty="0" sz="1600">
                <a:latin typeface="Times New Roman"/>
                <a:cs typeface="Times New Roman"/>
              </a:rPr>
              <a:t>spectrum </a:t>
            </a:r>
            <a:r>
              <a:rPr dirty="0" sz="1600" spc="-5">
                <a:latin typeface="Times New Roman"/>
                <a:cs typeface="Times New Roman"/>
              </a:rPr>
              <a:t>of Fourier series analysis with k index being the  harmonic number. Also this frequency index is for </a:t>
            </a:r>
            <a:r>
              <a:rPr dirty="0" sz="1600" spc="10">
                <a:latin typeface="Times New Roman"/>
                <a:cs typeface="Times New Roman"/>
              </a:rPr>
              <a:t>N- </a:t>
            </a:r>
            <a:r>
              <a:rPr dirty="0" sz="1600" spc="5">
                <a:latin typeface="Times New Roman"/>
                <a:cs typeface="Times New Roman"/>
              </a:rPr>
              <a:t>1</a:t>
            </a:r>
            <a:r>
              <a:rPr dirty="0" sz="1600" spc="5">
                <a:latin typeface="Symbol"/>
                <a:cs typeface="Symbol"/>
              </a:rPr>
              <a:t>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k </a:t>
            </a:r>
            <a:r>
              <a:rPr dirty="0" sz="1600" spc="-5">
                <a:latin typeface="Symbol"/>
                <a:cs typeface="Symbol"/>
              </a:rPr>
              <a:t></a:t>
            </a:r>
            <a:r>
              <a:rPr dirty="0" sz="1600" spc="-5">
                <a:latin typeface="Times New Roman"/>
                <a:cs typeface="Times New Roman"/>
              </a:rPr>
              <a:t>0 , </a:t>
            </a:r>
            <a:r>
              <a:rPr dirty="0" sz="1600">
                <a:latin typeface="Times New Roman"/>
                <a:cs typeface="Times New Roman"/>
              </a:rPr>
              <a:t>i.e. </a:t>
            </a:r>
            <a:r>
              <a:rPr dirty="0" sz="1600" spc="-5">
                <a:latin typeface="Times New Roman"/>
                <a:cs typeface="Times New Roman"/>
              </a:rPr>
              <a:t>for </a:t>
            </a:r>
            <a:r>
              <a:rPr dirty="0" sz="1600">
                <a:latin typeface="Times New Roman"/>
                <a:cs typeface="Times New Roman"/>
              </a:rPr>
              <a:t>N-  </a:t>
            </a:r>
            <a:r>
              <a:rPr dirty="0" sz="1600" spc="-5">
                <a:latin typeface="Times New Roman"/>
                <a:cs typeface="Times New Roman"/>
              </a:rPr>
              <a:t>sampled periodic signal, the harmonic analysis is done up to</a:t>
            </a:r>
            <a:r>
              <a:rPr dirty="0" sz="1600" spc="5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(N-1).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b-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aperiodic or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random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discrete</a:t>
            </a:r>
            <a:r>
              <a:rPr dirty="0" u="sng" sz="1600" spc="-4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signals: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90"/>
              </a:spcBef>
            </a:pPr>
            <a:r>
              <a:rPr dirty="0" sz="1600" spc="-5">
                <a:latin typeface="Times New Roman"/>
                <a:cs typeface="Times New Roman"/>
              </a:rPr>
              <a:t>If x(n) is aperiodic or random, such </a:t>
            </a:r>
            <a:r>
              <a:rPr dirty="0" sz="1600">
                <a:latin typeface="Times New Roman"/>
                <a:cs typeface="Times New Roman"/>
              </a:rPr>
              <a:t>as </a:t>
            </a:r>
            <a:r>
              <a:rPr dirty="0" sz="1600" spc="-5">
                <a:latin typeface="Times New Roman"/>
                <a:cs typeface="Times New Roman"/>
              </a:rPr>
              <a:t>pulses, speech, video,…….. when  sampled at </a:t>
            </a:r>
            <a:r>
              <a:rPr dirty="0" sz="1600" spc="5">
                <a:latin typeface="Times New Roman"/>
                <a:cs typeface="Times New Roman"/>
              </a:rPr>
              <a:t>f</a:t>
            </a:r>
            <a:r>
              <a:rPr dirty="0" baseline="-13227" sz="1575" spc="7">
                <a:latin typeface="Times New Roman"/>
                <a:cs typeface="Times New Roman"/>
              </a:rPr>
              <a:t>s </a:t>
            </a:r>
            <a:r>
              <a:rPr dirty="0" sz="1600" spc="-5">
                <a:latin typeface="Times New Roman"/>
                <a:cs typeface="Times New Roman"/>
              </a:rPr>
              <a:t>then spectral analysis is done for finite </a:t>
            </a:r>
            <a:r>
              <a:rPr dirty="0" sz="1600" spc="-10">
                <a:latin typeface="Times New Roman"/>
                <a:cs typeface="Times New Roman"/>
              </a:rPr>
              <a:t>segment </a:t>
            </a:r>
            <a:r>
              <a:rPr dirty="0" sz="1600" spc="-5">
                <a:latin typeface="Times New Roman"/>
                <a:cs typeface="Times New Roman"/>
              </a:rPr>
              <a:t>(length) of such  signals, i.e. N samples are taken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such a signal ( </a:t>
            </a:r>
            <a:r>
              <a:rPr dirty="0" sz="1600">
                <a:latin typeface="Times New Roman"/>
                <a:cs typeface="Times New Roman"/>
              </a:rPr>
              <a:t>this </a:t>
            </a:r>
            <a:r>
              <a:rPr dirty="0" sz="1600" spc="-5">
                <a:latin typeface="Times New Roman"/>
                <a:cs typeface="Times New Roman"/>
              </a:rPr>
              <a:t>corresponds to </a:t>
            </a:r>
            <a:r>
              <a:rPr dirty="0" sz="1600" spc="10">
                <a:latin typeface="Times New Roman"/>
                <a:cs typeface="Times New Roman"/>
              </a:rPr>
              <a:t>NT</a:t>
            </a:r>
            <a:r>
              <a:rPr dirty="0" baseline="-13227" sz="1575" spc="15">
                <a:latin typeface="Times New Roman"/>
                <a:cs typeface="Times New Roman"/>
              </a:rPr>
              <a:t>s  </a:t>
            </a:r>
            <a:r>
              <a:rPr dirty="0" sz="1600" spc="-5">
                <a:latin typeface="Times New Roman"/>
                <a:cs typeface="Times New Roman"/>
              </a:rPr>
              <a:t>time interval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x(t)). Here, we use the discrete Fourier transform</a:t>
            </a:r>
            <a:r>
              <a:rPr dirty="0" sz="1600" spc="8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(DFT).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967536" y="8745197"/>
            <a:ext cx="407670" cy="0"/>
          </a:xfrm>
          <a:custGeom>
            <a:avLst/>
            <a:gdLst/>
            <a:ahLst/>
            <a:cxnLst/>
            <a:rect l="l" t="t" r="r" b="b"/>
            <a:pathLst>
              <a:path w="407670" h="0">
                <a:moveTo>
                  <a:pt x="0" y="0"/>
                </a:moveTo>
                <a:lnTo>
                  <a:pt x="407653" y="0"/>
                </a:lnTo>
              </a:path>
            </a:pathLst>
          </a:custGeom>
          <a:ln w="510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920478" y="8563409"/>
            <a:ext cx="301625" cy="200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i="1">
                <a:latin typeface="Times New Roman"/>
                <a:cs typeface="Times New Roman"/>
              </a:rPr>
              <a:t>N</a:t>
            </a:r>
            <a:r>
              <a:rPr dirty="0" sz="1150" spc="-135" i="1">
                <a:latin typeface="Times New Roman"/>
                <a:cs typeface="Times New Roman"/>
              </a:rPr>
              <a:t> </a:t>
            </a:r>
            <a:r>
              <a:rPr dirty="0" sz="1150" spc="-15">
                <a:latin typeface="Symbol"/>
                <a:cs typeface="Symbol"/>
              </a:rPr>
              <a:t></a:t>
            </a:r>
            <a:r>
              <a:rPr dirty="0" sz="1150" spc="-15">
                <a:latin typeface="Times New Roman"/>
                <a:cs typeface="Times New Roman"/>
              </a:rPr>
              <a:t>1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07299" y="8738077"/>
            <a:ext cx="123825" cy="200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i="1">
                <a:latin typeface="Times New Roman"/>
                <a:cs typeface="Times New Roman"/>
              </a:rPr>
              <a:t>N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4416" y="8708749"/>
            <a:ext cx="4349750" cy="4762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-5">
                <a:latin typeface="Times New Roman"/>
                <a:cs typeface="Times New Roman"/>
              </a:rPr>
              <a:t>And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 inverse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DFT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(IDFT)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is: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baseline="27065" sz="2925" spc="60" i="1">
                <a:latin typeface="Times New Roman"/>
                <a:cs typeface="Times New Roman"/>
              </a:rPr>
              <a:t>x</a:t>
            </a:r>
            <a:r>
              <a:rPr dirty="0" baseline="27065" sz="2925" spc="60">
                <a:latin typeface="Times New Roman"/>
                <a:cs typeface="Times New Roman"/>
              </a:rPr>
              <a:t>(</a:t>
            </a:r>
            <a:r>
              <a:rPr dirty="0" baseline="27065" sz="2925" spc="60" i="1">
                <a:latin typeface="Times New Roman"/>
                <a:cs typeface="Times New Roman"/>
              </a:rPr>
              <a:t>n</a:t>
            </a:r>
            <a:r>
              <a:rPr dirty="0" baseline="27065" sz="2925" spc="60">
                <a:latin typeface="Times New Roman"/>
                <a:cs typeface="Times New Roman"/>
              </a:rPr>
              <a:t>)</a:t>
            </a:r>
            <a:r>
              <a:rPr dirty="0" baseline="27065" sz="2925" spc="-67">
                <a:latin typeface="Times New Roman"/>
                <a:cs typeface="Times New Roman"/>
              </a:rPr>
              <a:t> </a:t>
            </a:r>
            <a:r>
              <a:rPr dirty="0" baseline="27065" sz="2925" spc="22">
                <a:latin typeface="Symbol"/>
                <a:cs typeface="Symbol"/>
              </a:rPr>
              <a:t></a:t>
            </a:r>
            <a:r>
              <a:rPr dirty="0" baseline="27065" sz="2925" spc="-37">
                <a:latin typeface="Times New Roman"/>
                <a:cs typeface="Times New Roman"/>
              </a:rPr>
              <a:t> </a:t>
            </a:r>
            <a:r>
              <a:rPr dirty="0" baseline="9416" sz="4425" spc="15">
                <a:latin typeface="Symbol"/>
                <a:cs typeface="Symbol"/>
              </a:rPr>
              <a:t></a:t>
            </a:r>
            <a:r>
              <a:rPr dirty="0" baseline="9416" sz="4425" spc="-434">
                <a:latin typeface="Times New Roman"/>
                <a:cs typeface="Times New Roman"/>
              </a:rPr>
              <a:t> </a:t>
            </a:r>
            <a:r>
              <a:rPr dirty="0" baseline="27065" sz="2925" spc="22" i="1">
                <a:latin typeface="Times New Roman"/>
                <a:cs typeface="Times New Roman"/>
              </a:rPr>
              <a:t>X</a:t>
            </a:r>
            <a:r>
              <a:rPr dirty="0" baseline="27065" sz="2925" spc="-225" i="1">
                <a:latin typeface="Times New Roman"/>
                <a:cs typeface="Times New Roman"/>
              </a:rPr>
              <a:t> </a:t>
            </a:r>
            <a:r>
              <a:rPr dirty="0" baseline="27065" sz="2925" spc="52">
                <a:latin typeface="Times New Roman"/>
                <a:cs typeface="Times New Roman"/>
              </a:rPr>
              <a:t>(</a:t>
            </a:r>
            <a:r>
              <a:rPr dirty="0" baseline="27065" sz="2925" spc="52" i="1">
                <a:latin typeface="Times New Roman"/>
                <a:cs typeface="Times New Roman"/>
              </a:rPr>
              <a:t>k</a:t>
            </a:r>
            <a:r>
              <a:rPr dirty="0" baseline="27065" sz="2925" spc="-472" i="1">
                <a:latin typeface="Times New Roman"/>
                <a:cs typeface="Times New Roman"/>
              </a:rPr>
              <a:t> </a:t>
            </a:r>
            <a:r>
              <a:rPr dirty="0" baseline="27065" sz="2925" spc="30">
                <a:latin typeface="Times New Roman"/>
                <a:cs typeface="Times New Roman"/>
              </a:rPr>
              <a:t>)</a:t>
            </a:r>
            <a:r>
              <a:rPr dirty="0" baseline="27065" sz="2925" spc="30" i="1">
                <a:latin typeface="Times New Roman"/>
                <a:cs typeface="Times New Roman"/>
              </a:rPr>
              <a:t>e</a:t>
            </a:r>
            <a:endParaRPr baseline="27065" sz="2925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893754" y="8520082"/>
            <a:ext cx="476250" cy="21082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baseline="-36231" sz="1725" i="1">
                <a:latin typeface="Times New Roman"/>
                <a:cs typeface="Times New Roman"/>
              </a:rPr>
              <a:t>j </a:t>
            </a:r>
            <a:r>
              <a:rPr dirty="0" sz="1150" spc="-10">
                <a:latin typeface="Times New Roman"/>
                <a:cs typeface="Times New Roman"/>
              </a:rPr>
              <a:t>2</a:t>
            </a:r>
            <a:r>
              <a:rPr dirty="0" sz="1200" spc="-10" i="1">
                <a:latin typeface="Symbol"/>
                <a:cs typeface="Symbol"/>
              </a:rPr>
              <a:t></a:t>
            </a:r>
            <a:r>
              <a:rPr dirty="0" sz="1200" spc="-10" i="1">
                <a:latin typeface="Times New Roman"/>
                <a:cs typeface="Times New Roman"/>
              </a:rPr>
              <a:t> </a:t>
            </a:r>
            <a:r>
              <a:rPr dirty="0" sz="1150" i="1">
                <a:latin typeface="Times New Roman"/>
                <a:cs typeface="Times New Roman"/>
              </a:rPr>
              <a:t>n</a:t>
            </a:r>
            <a:r>
              <a:rPr dirty="0" sz="1150" spc="-35" i="1">
                <a:latin typeface="Times New Roman"/>
                <a:cs typeface="Times New Roman"/>
              </a:rPr>
              <a:t> </a:t>
            </a:r>
            <a:r>
              <a:rPr dirty="0" sz="1150" i="1">
                <a:latin typeface="Times New Roman"/>
                <a:cs typeface="Times New Roman"/>
              </a:rPr>
              <a:t>k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4416" y="9048555"/>
            <a:ext cx="6171565" cy="69913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3401060">
              <a:lnSpc>
                <a:spcPct val="100000"/>
              </a:lnSpc>
              <a:spcBef>
                <a:spcPts val="170"/>
              </a:spcBef>
            </a:pPr>
            <a:r>
              <a:rPr dirty="0" sz="1150" i="1">
                <a:latin typeface="Times New Roman"/>
                <a:cs typeface="Times New Roman"/>
              </a:rPr>
              <a:t>k</a:t>
            </a:r>
            <a:r>
              <a:rPr dirty="0" sz="1150" spc="-110" i="1">
                <a:latin typeface="Times New Roman"/>
                <a:cs typeface="Times New Roman"/>
              </a:rPr>
              <a:t> </a:t>
            </a:r>
            <a:r>
              <a:rPr dirty="0" sz="1150" spc="40">
                <a:latin typeface="Symbol"/>
                <a:cs typeface="Symbol"/>
              </a:rPr>
              <a:t></a:t>
            </a:r>
            <a:r>
              <a:rPr dirty="0" sz="1150" spc="40">
                <a:latin typeface="Times New Roman"/>
                <a:cs typeface="Times New Roman"/>
              </a:rPr>
              <a:t>0</a:t>
            </a:r>
            <a:endParaRPr sz="115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225"/>
              </a:spcBef>
            </a:pPr>
            <a:r>
              <a:rPr dirty="0" sz="1600" spc="-5">
                <a:latin typeface="Times New Roman"/>
                <a:cs typeface="Times New Roman"/>
              </a:rPr>
              <a:t>Theoretically, </a:t>
            </a:r>
            <a:r>
              <a:rPr dirty="0" sz="1600">
                <a:latin typeface="Times New Roman"/>
                <a:cs typeface="Times New Roman"/>
              </a:rPr>
              <a:t>x(t) </a:t>
            </a:r>
            <a:r>
              <a:rPr dirty="0" sz="1600" spc="-5">
                <a:latin typeface="Times New Roman"/>
                <a:cs typeface="Times New Roman"/>
              </a:rPr>
              <a:t>has continuous spectrum, </a:t>
            </a:r>
            <a:r>
              <a:rPr dirty="0" sz="1600">
                <a:latin typeface="Times New Roman"/>
                <a:cs typeface="Times New Roman"/>
              </a:rPr>
              <a:t>but </a:t>
            </a:r>
            <a:r>
              <a:rPr dirty="0" sz="1600" spc="-5">
                <a:latin typeface="Times New Roman"/>
                <a:cs typeface="Times New Roman"/>
              </a:rPr>
              <a:t>due to sampling at </a:t>
            </a:r>
            <a:r>
              <a:rPr dirty="0" sz="1600" spc="10">
                <a:latin typeface="Times New Roman"/>
                <a:cs typeface="Times New Roman"/>
              </a:rPr>
              <a:t>f</a:t>
            </a:r>
            <a:r>
              <a:rPr dirty="0" baseline="-13227" sz="1575" spc="15">
                <a:latin typeface="Times New Roman"/>
                <a:cs typeface="Times New Roman"/>
              </a:rPr>
              <a:t>s</a:t>
            </a:r>
            <a:r>
              <a:rPr dirty="0" sz="1600" spc="10">
                <a:latin typeface="Times New Roman"/>
                <a:cs typeface="Times New Roman"/>
              </a:rPr>
              <a:t>, </a:t>
            </a:r>
            <a:r>
              <a:rPr dirty="0" sz="1600" spc="-5">
                <a:latin typeface="Times New Roman"/>
                <a:cs typeface="Times New Roman"/>
              </a:rPr>
              <a:t>then  this will give a discrete approximation to this continuous </a:t>
            </a:r>
            <a:r>
              <a:rPr dirty="0" sz="1600">
                <a:latin typeface="Times New Roman"/>
                <a:cs typeface="Times New Roman"/>
              </a:rPr>
              <a:t>spectrum by</a:t>
            </a:r>
            <a:r>
              <a:rPr dirty="0" sz="1600" spc="5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X(k).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033270" y="5030635"/>
            <a:ext cx="4228465" cy="932180"/>
          </a:xfrm>
          <a:custGeom>
            <a:avLst/>
            <a:gdLst/>
            <a:ahLst/>
            <a:cxnLst/>
            <a:rect l="l" t="t" r="r" b="b"/>
            <a:pathLst>
              <a:path w="4228465" h="932179">
                <a:moveTo>
                  <a:pt x="0" y="816952"/>
                </a:moveTo>
                <a:lnTo>
                  <a:pt x="55438" y="788385"/>
                </a:lnTo>
                <a:lnTo>
                  <a:pt x="110700" y="759995"/>
                </a:lnTo>
                <a:lnTo>
                  <a:pt x="165611" y="731956"/>
                </a:lnTo>
                <a:lnTo>
                  <a:pt x="219997" y="704443"/>
                </a:lnTo>
                <a:lnTo>
                  <a:pt x="273683" y="677630"/>
                </a:lnTo>
                <a:lnTo>
                  <a:pt x="326496" y="651691"/>
                </a:lnTo>
                <a:lnTo>
                  <a:pt x="378262" y="626800"/>
                </a:lnTo>
                <a:lnTo>
                  <a:pt x="428805" y="603133"/>
                </a:lnTo>
                <a:lnTo>
                  <a:pt x="477952" y="580863"/>
                </a:lnTo>
                <a:lnTo>
                  <a:pt x="525530" y="560165"/>
                </a:lnTo>
                <a:lnTo>
                  <a:pt x="571362" y="541212"/>
                </a:lnTo>
                <a:lnTo>
                  <a:pt x="615276" y="524180"/>
                </a:lnTo>
                <a:lnTo>
                  <a:pt x="657098" y="509242"/>
                </a:lnTo>
                <a:lnTo>
                  <a:pt x="696652" y="496574"/>
                </a:lnTo>
                <a:lnTo>
                  <a:pt x="733766" y="486348"/>
                </a:lnTo>
                <a:lnTo>
                  <a:pt x="799973" y="473925"/>
                </a:lnTo>
                <a:lnTo>
                  <a:pt x="839032" y="475852"/>
                </a:lnTo>
                <a:lnTo>
                  <a:pt x="897306" y="512289"/>
                </a:lnTo>
                <a:lnTo>
                  <a:pt x="935737" y="574956"/>
                </a:lnTo>
                <a:lnTo>
                  <a:pt x="962261" y="643200"/>
                </a:lnTo>
                <a:lnTo>
                  <a:pt x="973539" y="672957"/>
                </a:lnTo>
                <a:lnTo>
                  <a:pt x="984817" y="696363"/>
                </a:lnTo>
                <a:lnTo>
                  <a:pt x="997087" y="710836"/>
                </a:lnTo>
                <a:lnTo>
                  <a:pt x="1011342" y="713792"/>
                </a:lnTo>
                <a:lnTo>
                  <a:pt x="1028573" y="702652"/>
                </a:lnTo>
                <a:lnTo>
                  <a:pt x="1055467" y="654021"/>
                </a:lnTo>
                <a:lnTo>
                  <a:pt x="1068914" y="615740"/>
                </a:lnTo>
                <a:lnTo>
                  <a:pt x="1082361" y="570198"/>
                </a:lnTo>
                <a:lnTo>
                  <a:pt x="1095808" y="518931"/>
                </a:lnTo>
                <a:lnTo>
                  <a:pt x="1109255" y="463474"/>
                </a:lnTo>
                <a:lnTo>
                  <a:pt x="1122702" y="405365"/>
                </a:lnTo>
                <a:lnTo>
                  <a:pt x="1136149" y="346139"/>
                </a:lnTo>
                <a:lnTo>
                  <a:pt x="1149596" y="287333"/>
                </a:lnTo>
                <a:lnTo>
                  <a:pt x="1163043" y="230483"/>
                </a:lnTo>
                <a:lnTo>
                  <a:pt x="1176490" y="177125"/>
                </a:lnTo>
                <a:lnTo>
                  <a:pt x="1189937" y="128796"/>
                </a:lnTo>
                <a:lnTo>
                  <a:pt x="1203384" y="87031"/>
                </a:lnTo>
                <a:lnTo>
                  <a:pt x="1230278" y="29340"/>
                </a:lnTo>
                <a:lnTo>
                  <a:pt x="1257172" y="16344"/>
                </a:lnTo>
                <a:lnTo>
                  <a:pt x="1268449" y="27881"/>
                </a:lnTo>
                <a:lnTo>
                  <a:pt x="1290321" y="82175"/>
                </a:lnTo>
                <a:lnTo>
                  <a:pt x="1301002" y="122529"/>
                </a:lnTo>
                <a:lnTo>
                  <a:pt x="1311570" y="170087"/>
                </a:lnTo>
                <a:lnTo>
                  <a:pt x="1322069" y="223649"/>
                </a:lnTo>
                <a:lnTo>
                  <a:pt x="1332540" y="282012"/>
                </a:lnTo>
                <a:lnTo>
                  <a:pt x="1343027" y="343977"/>
                </a:lnTo>
                <a:lnTo>
                  <a:pt x="1353572" y="408343"/>
                </a:lnTo>
                <a:lnTo>
                  <a:pt x="1364218" y="473909"/>
                </a:lnTo>
                <a:lnTo>
                  <a:pt x="1375008" y="539474"/>
                </a:lnTo>
                <a:lnTo>
                  <a:pt x="1385984" y="603837"/>
                </a:lnTo>
                <a:lnTo>
                  <a:pt x="1397190" y="665797"/>
                </a:lnTo>
                <a:lnTo>
                  <a:pt x="1408668" y="724154"/>
                </a:lnTo>
                <a:lnTo>
                  <a:pt x="1420461" y="777707"/>
                </a:lnTo>
                <a:lnTo>
                  <a:pt x="1432611" y="825255"/>
                </a:lnTo>
                <a:lnTo>
                  <a:pt x="1445162" y="865596"/>
                </a:lnTo>
                <a:lnTo>
                  <a:pt x="1471637" y="919859"/>
                </a:lnTo>
                <a:lnTo>
                  <a:pt x="1500693" y="931576"/>
                </a:lnTo>
                <a:lnTo>
                  <a:pt x="1515791" y="920935"/>
                </a:lnTo>
                <a:lnTo>
                  <a:pt x="1546337" y="871943"/>
                </a:lnTo>
                <a:lnTo>
                  <a:pt x="1561884" y="835992"/>
                </a:lnTo>
                <a:lnTo>
                  <a:pt x="1577682" y="794005"/>
                </a:lnTo>
                <a:lnTo>
                  <a:pt x="1593780" y="747182"/>
                </a:lnTo>
                <a:lnTo>
                  <a:pt x="1610227" y="696724"/>
                </a:lnTo>
                <a:lnTo>
                  <a:pt x="1627075" y="643832"/>
                </a:lnTo>
                <a:lnTo>
                  <a:pt x="1644372" y="589705"/>
                </a:lnTo>
                <a:lnTo>
                  <a:pt x="1662170" y="535543"/>
                </a:lnTo>
                <a:lnTo>
                  <a:pt x="1680517" y="482548"/>
                </a:lnTo>
                <a:lnTo>
                  <a:pt x="1699464" y="431920"/>
                </a:lnTo>
                <a:lnTo>
                  <a:pt x="1719061" y="384859"/>
                </a:lnTo>
                <a:lnTo>
                  <a:pt x="1739359" y="342565"/>
                </a:lnTo>
                <a:lnTo>
                  <a:pt x="1760405" y="306239"/>
                </a:lnTo>
                <a:lnTo>
                  <a:pt x="1804949" y="256291"/>
                </a:lnTo>
                <a:lnTo>
                  <a:pt x="1855297" y="243820"/>
                </a:lnTo>
                <a:lnTo>
                  <a:pt x="1884515" y="251983"/>
                </a:lnTo>
                <a:lnTo>
                  <a:pt x="1948944" y="291842"/>
                </a:lnTo>
                <a:lnTo>
                  <a:pt x="1983450" y="321186"/>
                </a:lnTo>
                <a:lnTo>
                  <a:pt x="2019013" y="355236"/>
                </a:lnTo>
                <a:lnTo>
                  <a:pt x="2055280" y="392817"/>
                </a:lnTo>
                <a:lnTo>
                  <a:pt x="2091900" y="432751"/>
                </a:lnTo>
                <a:lnTo>
                  <a:pt x="2128519" y="473861"/>
                </a:lnTo>
                <a:lnTo>
                  <a:pt x="2164786" y="514972"/>
                </a:lnTo>
                <a:lnTo>
                  <a:pt x="2200348" y="554906"/>
                </a:lnTo>
                <a:lnTo>
                  <a:pt x="2234851" y="592486"/>
                </a:lnTo>
                <a:lnTo>
                  <a:pt x="2267945" y="626537"/>
                </a:lnTo>
                <a:lnTo>
                  <a:pt x="2299275" y="655880"/>
                </a:lnTo>
                <a:lnTo>
                  <a:pt x="2355238" y="695740"/>
                </a:lnTo>
                <a:lnTo>
                  <a:pt x="2379165" y="703903"/>
                </a:lnTo>
                <a:lnTo>
                  <a:pt x="2399919" y="702652"/>
                </a:lnTo>
                <a:lnTo>
                  <a:pt x="2428298" y="671594"/>
                </a:lnTo>
                <a:lnTo>
                  <a:pt x="2440684" y="609469"/>
                </a:lnTo>
                <a:lnTo>
                  <a:pt x="2442497" y="569404"/>
                </a:lnTo>
                <a:lnTo>
                  <a:pt x="2442252" y="524748"/>
                </a:lnTo>
                <a:lnTo>
                  <a:pt x="2440596" y="476562"/>
                </a:lnTo>
                <a:lnTo>
                  <a:pt x="2438175" y="425904"/>
                </a:lnTo>
                <a:lnTo>
                  <a:pt x="2435637" y="373833"/>
                </a:lnTo>
                <a:lnTo>
                  <a:pt x="2433628" y="321408"/>
                </a:lnTo>
                <a:lnTo>
                  <a:pt x="2432795" y="269688"/>
                </a:lnTo>
                <a:lnTo>
                  <a:pt x="2433785" y="219732"/>
                </a:lnTo>
                <a:lnTo>
                  <a:pt x="2437244" y="172599"/>
                </a:lnTo>
                <a:lnTo>
                  <a:pt x="2443820" y="129348"/>
                </a:lnTo>
                <a:lnTo>
                  <a:pt x="2454158" y="91038"/>
                </a:lnTo>
                <a:lnTo>
                  <a:pt x="2488711" y="33477"/>
                </a:lnTo>
                <a:lnTo>
                  <a:pt x="2542021" y="7008"/>
                </a:lnTo>
                <a:lnTo>
                  <a:pt x="2609108" y="0"/>
                </a:lnTo>
                <a:lnTo>
                  <a:pt x="2647708" y="1727"/>
                </a:lnTo>
                <a:lnTo>
                  <a:pt x="2689221" y="6541"/>
                </a:lnTo>
                <a:lnTo>
                  <a:pt x="2733304" y="14142"/>
                </a:lnTo>
                <a:lnTo>
                  <a:pt x="2779616" y="24231"/>
                </a:lnTo>
                <a:lnTo>
                  <a:pt x="2827813" y="36505"/>
                </a:lnTo>
                <a:lnTo>
                  <a:pt x="2877553" y="50666"/>
                </a:lnTo>
                <a:lnTo>
                  <a:pt x="2928493" y="66414"/>
                </a:lnTo>
                <a:lnTo>
                  <a:pt x="2980289" y="83447"/>
                </a:lnTo>
                <a:lnTo>
                  <a:pt x="3032601" y="101465"/>
                </a:lnTo>
                <a:lnTo>
                  <a:pt x="3085084" y="120169"/>
                </a:lnTo>
                <a:lnTo>
                  <a:pt x="3137397" y="139259"/>
                </a:lnTo>
                <a:lnTo>
                  <a:pt x="3189196" y="158433"/>
                </a:lnTo>
                <a:lnTo>
                  <a:pt x="3240138" y="177392"/>
                </a:lnTo>
                <a:lnTo>
                  <a:pt x="3289882" y="195836"/>
                </a:lnTo>
                <a:lnTo>
                  <a:pt x="3338084" y="213463"/>
                </a:lnTo>
                <a:lnTo>
                  <a:pt x="3384401" y="229975"/>
                </a:lnTo>
                <a:lnTo>
                  <a:pt x="3428492" y="245071"/>
                </a:lnTo>
                <a:lnTo>
                  <a:pt x="3479836" y="262844"/>
                </a:lnTo>
                <a:lnTo>
                  <a:pt x="3532736" y="282316"/>
                </a:lnTo>
                <a:lnTo>
                  <a:pt x="3586775" y="303206"/>
                </a:lnTo>
                <a:lnTo>
                  <a:pt x="3641533" y="325236"/>
                </a:lnTo>
                <a:lnTo>
                  <a:pt x="3696592" y="348126"/>
                </a:lnTo>
                <a:lnTo>
                  <a:pt x="3751534" y="371597"/>
                </a:lnTo>
                <a:lnTo>
                  <a:pt x="3805939" y="395370"/>
                </a:lnTo>
                <a:lnTo>
                  <a:pt x="3859391" y="419165"/>
                </a:lnTo>
                <a:lnTo>
                  <a:pt x="3911470" y="442702"/>
                </a:lnTo>
                <a:lnTo>
                  <a:pt x="3961757" y="465703"/>
                </a:lnTo>
                <a:lnTo>
                  <a:pt x="4009835" y="487888"/>
                </a:lnTo>
                <a:lnTo>
                  <a:pt x="4055285" y="508978"/>
                </a:lnTo>
                <a:lnTo>
                  <a:pt x="4097688" y="528694"/>
                </a:lnTo>
                <a:lnTo>
                  <a:pt x="4136626" y="546756"/>
                </a:lnTo>
                <a:lnTo>
                  <a:pt x="4171680" y="562884"/>
                </a:lnTo>
                <a:lnTo>
                  <a:pt x="4202432" y="576801"/>
                </a:lnTo>
                <a:lnTo>
                  <a:pt x="4228465" y="5882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41119" y="6038214"/>
            <a:ext cx="5264150" cy="76200"/>
          </a:xfrm>
          <a:custGeom>
            <a:avLst/>
            <a:gdLst/>
            <a:ahLst/>
            <a:cxnLst/>
            <a:rect l="l" t="t" r="r" b="b"/>
            <a:pathLst>
              <a:path w="5264150" h="76200">
                <a:moveTo>
                  <a:pt x="5187950" y="0"/>
                </a:moveTo>
                <a:lnTo>
                  <a:pt x="5187950" y="76200"/>
                </a:lnTo>
                <a:lnTo>
                  <a:pt x="5251450" y="44450"/>
                </a:lnTo>
                <a:lnTo>
                  <a:pt x="5204206" y="44450"/>
                </a:lnTo>
                <a:lnTo>
                  <a:pt x="5207000" y="41656"/>
                </a:lnTo>
                <a:lnTo>
                  <a:pt x="5207000" y="34544"/>
                </a:lnTo>
                <a:lnTo>
                  <a:pt x="5204206" y="31750"/>
                </a:lnTo>
                <a:lnTo>
                  <a:pt x="5251450" y="31750"/>
                </a:lnTo>
                <a:lnTo>
                  <a:pt x="5187950" y="0"/>
                </a:lnTo>
                <a:close/>
              </a:path>
              <a:path w="5264150" h="76200">
                <a:moveTo>
                  <a:pt x="51879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5187950" y="44450"/>
                </a:lnTo>
                <a:lnTo>
                  <a:pt x="5187950" y="31750"/>
                </a:lnTo>
                <a:close/>
              </a:path>
              <a:path w="5264150" h="76200">
                <a:moveTo>
                  <a:pt x="5251450" y="31750"/>
                </a:moveTo>
                <a:lnTo>
                  <a:pt x="5204206" y="31750"/>
                </a:lnTo>
                <a:lnTo>
                  <a:pt x="5207000" y="34544"/>
                </a:lnTo>
                <a:lnTo>
                  <a:pt x="5207000" y="41656"/>
                </a:lnTo>
                <a:lnTo>
                  <a:pt x="5204206" y="44450"/>
                </a:lnTo>
                <a:lnTo>
                  <a:pt x="5251450" y="44450"/>
                </a:lnTo>
                <a:lnTo>
                  <a:pt x="5264150" y="38100"/>
                </a:lnTo>
                <a:lnTo>
                  <a:pt x="52514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262504" y="5732779"/>
            <a:ext cx="0" cy="343535"/>
          </a:xfrm>
          <a:custGeom>
            <a:avLst/>
            <a:gdLst/>
            <a:ahLst/>
            <a:cxnLst/>
            <a:rect l="l" t="t" r="r" b="b"/>
            <a:pathLst>
              <a:path w="0" h="343535">
                <a:moveTo>
                  <a:pt x="0" y="0"/>
                </a:moveTo>
                <a:lnTo>
                  <a:pt x="0" y="343534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489835" y="5645784"/>
            <a:ext cx="0" cy="457200"/>
          </a:xfrm>
          <a:custGeom>
            <a:avLst/>
            <a:gdLst/>
            <a:ahLst/>
            <a:cxnLst/>
            <a:rect l="l" t="t" r="r" b="b"/>
            <a:pathLst>
              <a:path w="0" h="457200">
                <a:moveTo>
                  <a:pt x="0" y="4572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719070" y="5504179"/>
            <a:ext cx="0" cy="572135"/>
          </a:xfrm>
          <a:custGeom>
            <a:avLst/>
            <a:gdLst/>
            <a:ahLst/>
            <a:cxnLst/>
            <a:rect l="l" t="t" r="r" b="b"/>
            <a:pathLst>
              <a:path w="0" h="572135">
                <a:moveTo>
                  <a:pt x="0" y="57213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947670" y="5618479"/>
            <a:ext cx="0" cy="457834"/>
          </a:xfrm>
          <a:custGeom>
            <a:avLst/>
            <a:gdLst/>
            <a:ahLst/>
            <a:cxnLst/>
            <a:rect l="l" t="t" r="r" b="b"/>
            <a:pathLst>
              <a:path w="0" h="457835">
                <a:moveTo>
                  <a:pt x="0" y="45783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176270" y="5389879"/>
            <a:ext cx="0" cy="686435"/>
          </a:xfrm>
          <a:custGeom>
            <a:avLst/>
            <a:gdLst/>
            <a:ahLst/>
            <a:cxnLst/>
            <a:rect l="l" t="t" r="r" b="b"/>
            <a:pathLst>
              <a:path w="0" h="686435">
                <a:moveTo>
                  <a:pt x="0" y="68643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404870" y="5618479"/>
            <a:ext cx="0" cy="457834"/>
          </a:xfrm>
          <a:custGeom>
            <a:avLst/>
            <a:gdLst/>
            <a:ahLst/>
            <a:cxnLst/>
            <a:rect l="l" t="t" r="r" b="b"/>
            <a:pathLst>
              <a:path w="0" h="457835">
                <a:moveTo>
                  <a:pt x="0" y="45783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634104" y="5732779"/>
            <a:ext cx="0" cy="343535"/>
          </a:xfrm>
          <a:custGeom>
            <a:avLst/>
            <a:gdLst/>
            <a:ahLst/>
            <a:cxnLst/>
            <a:rect l="l" t="t" r="r" b="b"/>
            <a:pathLst>
              <a:path w="0" h="343535">
                <a:moveTo>
                  <a:pt x="0" y="34353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862070" y="5275579"/>
            <a:ext cx="0" cy="800735"/>
          </a:xfrm>
          <a:custGeom>
            <a:avLst/>
            <a:gdLst/>
            <a:ahLst/>
            <a:cxnLst/>
            <a:rect l="l" t="t" r="r" b="b"/>
            <a:pathLst>
              <a:path w="0" h="800735">
                <a:moveTo>
                  <a:pt x="0" y="80073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090670" y="5389879"/>
            <a:ext cx="0" cy="686435"/>
          </a:xfrm>
          <a:custGeom>
            <a:avLst/>
            <a:gdLst/>
            <a:ahLst/>
            <a:cxnLst/>
            <a:rect l="l" t="t" r="r" b="b"/>
            <a:pathLst>
              <a:path w="0" h="686435">
                <a:moveTo>
                  <a:pt x="0" y="68643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319270" y="5732779"/>
            <a:ext cx="0" cy="343535"/>
          </a:xfrm>
          <a:custGeom>
            <a:avLst/>
            <a:gdLst/>
            <a:ahLst/>
            <a:cxnLst/>
            <a:rect l="l" t="t" r="r" b="b"/>
            <a:pathLst>
              <a:path w="0" h="343535">
                <a:moveTo>
                  <a:pt x="0" y="34353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547870" y="5047614"/>
            <a:ext cx="0" cy="1028700"/>
          </a:xfrm>
          <a:custGeom>
            <a:avLst/>
            <a:gdLst/>
            <a:ahLst/>
            <a:cxnLst/>
            <a:rect l="l" t="t" r="r" b="b"/>
            <a:pathLst>
              <a:path w="0" h="1028700">
                <a:moveTo>
                  <a:pt x="0" y="10287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777104" y="5047614"/>
            <a:ext cx="0" cy="1028700"/>
          </a:xfrm>
          <a:custGeom>
            <a:avLst/>
            <a:gdLst/>
            <a:ahLst/>
            <a:cxnLst/>
            <a:rect l="l" t="t" r="r" b="b"/>
            <a:pathLst>
              <a:path w="0" h="1028700">
                <a:moveTo>
                  <a:pt x="0" y="10287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004434" y="5160644"/>
            <a:ext cx="0" cy="915669"/>
          </a:xfrm>
          <a:custGeom>
            <a:avLst/>
            <a:gdLst/>
            <a:ahLst/>
            <a:cxnLst/>
            <a:rect l="l" t="t" r="r" b="b"/>
            <a:pathLst>
              <a:path w="0" h="915670">
                <a:moveTo>
                  <a:pt x="0" y="0"/>
                </a:moveTo>
                <a:lnTo>
                  <a:pt x="0" y="915669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233670" y="5160644"/>
            <a:ext cx="0" cy="915669"/>
          </a:xfrm>
          <a:custGeom>
            <a:avLst/>
            <a:gdLst/>
            <a:ahLst/>
            <a:cxnLst/>
            <a:rect l="l" t="t" r="r" b="b"/>
            <a:pathLst>
              <a:path w="0" h="915670">
                <a:moveTo>
                  <a:pt x="0" y="915669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462270" y="5275579"/>
            <a:ext cx="0" cy="800735"/>
          </a:xfrm>
          <a:custGeom>
            <a:avLst/>
            <a:gdLst/>
            <a:ahLst/>
            <a:cxnLst/>
            <a:rect l="l" t="t" r="r" b="b"/>
            <a:pathLst>
              <a:path w="0" h="800735">
                <a:moveTo>
                  <a:pt x="0" y="80073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690870" y="5389879"/>
            <a:ext cx="0" cy="686435"/>
          </a:xfrm>
          <a:custGeom>
            <a:avLst/>
            <a:gdLst/>
            <a:ahLst/>
            <a:cxnLst/>
            <a:rect l="l" t="t" r="r" b="b"/>
            <a:pathLst>
              <a:path w="0" h="686435">
                <a:moveTo>
                  <a:pt x="0" y="68643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919470" y="5504179"/>
            <a:ext cx="0" cy="572135"/>
          </a:xfrm>
          <a:custGeom>
            <a:avLst/>
            <a:gdLst/>
            <a:ahLst/>
            <a:cxnLst/>
            <a:rect l="l" t="t" r="r" b="b"/>
            <a:pathLst>
              <a:path w="0" h="572135">
                <a:moveTo>
                  <a:pt x="0" y="57213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198620" y="6266814"/>
            <a:ext cx="1720850" cy="76200"/>
          </a:xfrm>
          <a:custGeom>
            <a:avLst/>
            <a:gdLst/>
            <a:ahLst/>
            <a:cxnLst/>
            <a:rect l="l" t="t" r="r" b="b"/>
            <a:pathLst>
              <a:path w="1720850" h="76200">
                <a:moveTo>
                  <a:pt x="1644650" y="44443"/>
                </a:moveTo>
                <a:lnTo>
                  <a:pt x="1644650" y="76200"/>
                </a:lnTo>
                <a:lnTo>
                  <a:pt x="1708150" y="44450"/>
                </a:lnTo>
                <a:lnTo>
                  <a:pt x="1644650" y="44443"/>
                </a:lnTo>
                <a:close/>
              </a:path>
              <a:path w="1720850" h="76200">
                <a:moveTo>
                  <a:pt x="1644650" y="31745"/>
                </a:moveTo>
                <a:lnTo>
                  <a:pt x="1644650" y="44443"/>
                </a:lnTo>
                <a:lnTo>
                  <a:pt x="1660911" y="44443"/>
                </a:lnTo>
                <a:lnTo>
                  <a:pt x="1663700" y="41529"/>
                </a:lnTo>
                <a:lnTo>
                  <a:pt x="1663700" y="34544"/>
                </a:lnTo>
                <a:lnTo>
                  <a:pt x="1660905" y="31750"/>
                </a:lnTo>
                <a:lnTo>
                  <a:pt x="1644650" y="31745"/>
                </a:lnTo>
                <a:close/>
              </a:path>
              <a:path w="1720850" h="76200">
                <a:moveTo>
                  <a:pt x="1644650" y="0"/>
                </a:moveTo>
                <a:lnTo>
                  <a:pt x="1644650" y="31745"/>
                </a:lnTo>
                <a:lnTo>
                  <a:pt x="1657350" y="31750"/>
                </a:lnTo>
                <a:lnTo>
                  <a:pt x="1660905" y="31750"/>
                </a:lnTo>
                <a:lnTo>
                  <a:pt x="1663700" y="34544"/>
                </a:lnTo>
                <a:lnTo>
                  <a:pt x="1663700" y="41529"/>
                </a:lnTo>
                <a:lnTo>
                  <a:pt x="1660905" y="44450"/>
                </a:lnTo>
                <a:lnTo>
                  <a:pt x="1708162" y="44443"/>
                </a:lnTo>
                <a:lnTo>
                  <a:pt x="1720850" y="38100"/>
                </a:lnTo>
                <a:lnTo>
                  <a:pt x="1644650" y="0"/>
                </a:lnTo>
                <a:close/>
              </a:path>
              <a:path w="1720850" h="76200">
                <a:moveTo>
                  <a:pt x="6350" y="31115"/>
                </a:moveTo>
                <a:lnTo>
                  <a:pt x="2793" y="31115"/>
                </a:lnTo>
                <a:lnTo>
                  <a:pt x="0" y="33909"/>
                </a:lnTo>
                <a:lnTo>
                  <a:pt x="0" y="41021"/>
                </a:lnTo>
                <a:lnTo>
                  <a:pt x="2793" y="43815"/>
                </a:lnTo>
                <a:lnTo>
                  <a:pt x="1644650" y="44443"/>
                </a:lnTo>
                <a:lnTo>
                  <a:pt x="1644650" y="31745"/>
                </a:lnTo>
                <a:lnTo>
                  <a:pt x="6350" y="311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262504" y="6266814"/>
            <a:ext cx="1034415" cy="76200"/>
          </a:xfrm>
          <a:custGeom>
            <a:avLst/>
            <a:gdLst/>
            <a:ahLst/>
            <a:cxnLst/>
            <a:rect l="l" t="t" r="r" b="b"/>
            <a:pathLst>
              <a:path w="1034414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36" y="44441"/>
                </a:lnTo>
                <a:lnTo>
                  <a:pt x="57150" y="41529"/>
                </a:lnTo>
                <a:lnTo>
                  <a:pt x="57150" y="34544"/>
                </a:lnTo>
                <a:lnTo>
                  <a:pt x="59943" y="31750"/>
                </a:lnTo>
                <a:lnTo>
                  <a:pt x="76200" y="31739"/>
                </a:lnTo>
                <a:lnTo>
                  <a:pt x="76200" y="0"/>
                </a:lnTo>
                <a:close/>
              </a:path>
              <a:path w="1034414" h="76200">
                <a:moveTo>
                  <a:pt x="76200" y="31739"/>
                </a:moveTo>
                <a:lnTo>
                  <a:pt x="59943" y="31750"/>
                </a:lnTo>
                <a:lnTo>
                  <a:pt x="57150" y="34544"/>
                </a:lnTo>
                <a:lnTo>
                  <a:pt x="57150" y="41529"/>
                </a:lnTo>
                <a:lnTo>
                  <a:pt x="59943" y="44450"/>
                </a:lnTo>
                <a:lnTo>
                  <a:pt x="76200" y="44441"/>
                </a:lnTo>
                <a:lnTo>
                  <a:pt x="76200" y="31739"/>
                </a:lnTo>
                <a:close/>
              </a:path>
              <a:path w="1034414" h="76200">
                <a:moveTo>
                  <a:pt x="76200" y="44441"/>
                </a:moveTo>
                <a:lnTo>
                  <a:pt x="63500" y="44450"/>
                </a:lnTo>
                <a:lnTo>
                  <a:pt x="76200" y="44450"/>
                </a:lnTo>
                <a:close/>
              </a:path>
              <a:path w="1034414" h="76200">
                <a:moveTo>
                  <a:pt x="1031620" y="31115"/>
                </a:moveTo>
                <a:lnTo>
                  <a:pt x="76200" y="31739"/>
                </a:lnTo>
                <a:lnTo>
                  <a:pt x="76200" y="44441"/>
                </a:lnTo>
                <a:lnTo>
                  <a:pt x="1031620" y="43815"/>
                </a:lnTo>
                <a:lnTo>
                  <a:pt x="1034415" y="41021"/>
                </a:lnTo>
                <a:lnTo>
                  <a:pt x="1034415" y="33909"/>
                </a:lnTo>
                <a:lnTo>
                  <a:pt x="1031620" y="311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534416" y="6213728"/>
            <a:ext cx="6134100" cy="9061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47975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N samples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If x(n)={x(0), x(1),x(2),………….x(N-1)} is the sampled signal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x(t),  then the DFT of x(n) is given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by: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804670" y="4818379"/>
            <a:ext cx="572135" cy="342265"/>
          </a:xfrm>
          <a:custGeom>
            <a:avLst/>
            <a:gdLst/>
            <a:ahLst/>
            <a:cxnLst/>
            <a:rect l="l" t="t" r="r" b="b"/>
            <a:pathLst>
              <a:path w="572135" h="342264">
                <a:moveTo>
                  <a:pt x="0" y="342264"/>
                </a:moveTo>
                <a:lnTo>
                  <a:pt x="572134" y="342264"/>
                </a:lnTo>
                <a:lnTo>
                  <a:pt x="572134" y="0"/>
                </a:lnTo>
                <a:lnTo>
                  <a:pt x="0" y="0"/>
                </a:lnTo>
                <a:lnTo>
                  <a:pt x="0" y="3422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2035810" y="4843398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(t)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482723" y="5040502"/>
            <a:ext cx="694055" cy="247650"/>
          </a:xfrm>
          <a:custGeom>
            <a:avLst/>
            <a:gdLst/>
            <a:ahLst/>
            <a:cxnLst/>
            <a:rect l="l" t="t" r="r" b="b"/>
            <a:pathLst>
              <a:path w="694055" h="247650">
                <a:moveTo>
                  <a:pt x="619225" y="217090"/>
                </a:moveTo>
                <a:lnTo>
                  <a:pt x="609219" y="247268"/>
                </a:lnTo>
                <a:lnTo>
                  <a:pt x="693546" y="235076"/>
                </a:lnTo>
                <a:lnTo>
                  <a:pt x="680692" y="222250"/>
                </a:lnTo>
                <a:lnTo>
                  <a:pt x="634619" y="222250"/>
                </a:lnTo>
                <a:lnTo>
                  <a:pt x="631316" y="221106"/>
                </a:lnTo>
                <a:lnTo>
                  <a:pt x="619225" y="217090"/>
                </a:lnTo>
                <a:close/>
              </a:path>
              <a:path w="694055" h="247650">
                <a:moveTo>
                  <a:pt x="623219" y="205045"/>
                </a:moveTo>
                <a:lnTo>
                  <a:pt x="619225" y="217090"/>
                </a:lnTo>
                <a:lnTo>
                  <a:pt x="631316" y="221106"/>
                </a:lnTo>
                <a:lnTo>
                  <a:pt x="634619" y="222250"/>
                </a:lnTo>
                <a:lnTo>
                  <a:pt x="638175" y="220344"/>
                </a:lnTo>
                <a:lnTo>
                  <a:pt x="640460" y="213740"/>
                </a:lnTo>
                <a:lnTo>
                  <a:pt x="638556" y="210184"/>
                </a:lnTo>
                <a:lnTo>
                  <a:pt x="635253" y="209041"/>
                </a:lnTo>
                <a:lnTo>
                  <a:pt x="623219" y="205045"/>
                </a:lnTo>
                <a:close/>
              </a:path>
              <a:path w="694055" h="247650">
                <a:moveTo>
                  <a:pt x="633221" y="174878"/>
                </a:moveTo>
                <a:lnTo>
                  <a:pt x="623219" y="205045"/>
                </a:lnTo>
                <a:lnTo>
                  <a:pt x="635253" y="209041"/>
                </a:lnTo>
                <a:lnTo>
                  <a:pt x="638556" y="210184"/>
                </a:lnTo>
                <a:lnTo>
                  <a:pt x="640460" y="213740"/>
                </a:lnTo>
                <a:lnTo>
                  <a:pt x="638175" y="220344"/>
                </a:lnTo>
                <a:lnTo>
                  <a:pt x="634619" y="222250"/>
                </a:lnTo>
                <a:lnTo>
                  <a:pt x="680692" y="222250"/>
                </a:lnTo>
                <a:lnTo>
                  <a:pt x="633221" y="174878"/>
                </a:lnTo>
                <a:close/>
              </a:path>
              <a:path w="694055" h="247650">
                <a:moveTo>
                  <a:pt x="5841" y="0"/>
                </a:moveTo>
                <a:lnTo>
                  <a:pt x="2158" y="1777"/>
                </a:lnTo>
                <a:lnTo>
                  <a:pt x="1143" y="5079"/>
                </a:lnTo>
                <a:lnTo>
                  <a:pt x="0" y="8381"/>
                </a:lnTo>
                <a:lnTo>
                  <a:pt x="1777" y="12064"/>
                </a:lnTo>
                <a:lnTo>
                  <a:pt x="5079" y="13080"/>
                </a:lnTo>
                <a:lnTo>
                  <a:pt x="619225" y="217090"/>
                </a:lnTo>
                <a:lnTo>
                  <a:pt x="623219" y="205045"/>
                </a:lnTo>
                <a:lnTo>
                  <a:pt x="9143" y="1142"/>
                </a:lnTo>
                <a:lnTo>
                  <a:pt x="58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690370" y="5389879"/>
            <a:ext cx="572135" cy="228600"/>
          </a:xfrm>
          <a:custGeom>
            <a:avLst/>
            <a:gdLst/>
            <a:ahLst/>
            <a:cxnLst/>
            <a:rect l="l" t="t" r="r" b="b"/>
            <a:pathLst>
              <a:path w="572135" h="228600">
                <a:moveTo>
                  <a:pt x="0" y="228600"/>
                </a:moveTo>
                <a:lnTo>
                  <a:pt x="572134" y="228600"/>
                </a:lnTo>
                <a:lnTo>
                  <a:pt x="572134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1769110" y="5409056"/>
            <a:ext cx="280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(0)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026030" y="5611240"/>
            <a:ext cx="236474" cy="1216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919470" y="4932679"/>
            <a:ext cx="800100" cy="227965"/>
          </a:xfrm>
          <a:custGeom>
            <a:avLst/>
            <a:gdLst/>
            <a:ahLst/>
            <a:cxnLst/>
            <a:rect l="l" t="t" r="r" b="b"/>
            <a:pathLst>
              <a:path w="800100" h="227964">
                <a:moveTo>
                  <a:pt x="0" y="227964"/>
                </a:moveTo>
                <a:lnTo>
                  <a:pt x="800100" y="227964"/>
                </a:lnTo>
                <a:lnTo>
                  <a:pt x="800100" y="0"/>
                </a:lnTo>
                <a:lnTo>
                  <a:pt x="0" y="0"/>
                </a:lnTo>
                <a:lnTo>
                  <a:pt x="0" y="2279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5999226" y="4951856"/>
            <a:ext cx="4406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 spc="-5">
                <a:latin typeface="Times New Roman"/>
                <a:cs typeface="Times New Roman"/>
              </a:rPr>
              <a:t>(</a:t>
            </a:r>
            <a:r>
              <a:rPr dirty="0" sz="1200" spc="-10">
                <a:latin typeface="Times New Roman"/>
                <a:cs typeface="Times New Roman"/>
              </a:rPr>
              <a:t>N</a:t>
            </a:r>
            <a:r>
              <a:rPr dirty="0" sz="1200" spc="-5">
                <a:latin typeface="Times New Roman"/>
                <a:cs typeface="Times New Roman"/>
              </a:rPr>
              <a:t>-</a:t>
            </a:r>
            <a:r>
              <a:rPr dirty="0" sz="1200">
                <a:latin typeface="Times New Roman"/>
                <a:cs typeface="Times New Roman"/>
              </a:rPr>
              <a:t>1)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919470" y="5153405"/>
            <a:ext cx="236854" cy="351790"/>
          </a:xfrm>
          <a:custGeom>
            <a:avLst/>
            <a:gdLst/>
            <a:ahLst/>
            <a:cxnLst/>
            <a:rect l="l" t="t" r="r" b="b"/>
            <a:pathLst>
              <a:path w="236854" h="351789">
                <a:moveTo>
                  <a:pt x="10540" y="266826"/>
                </a:moveTo>
                <a:lnTo>
                  <a:pt x="0" y="351408"/>
                </a:lnTo>
                <a:lnTo>
                  <a:pt x="73913" y="309117"/>
                </a:lnTo>
                <a:lnTo>
                  <a:pt x="68965" y="305815"/>
                </a:lnTo>
                <a:lnTo>
                  <a:pt x="34543" y="305815"/>
                </a:lnTo>
                <a:lnTo>
                  <a:pt x="31622" y="303783"/>
                </a:lnTo>
                <a:lnTo>
                  <a:pt x="28701" y="301878"/>
                </a:lnTo>
                <a:lnTo>
                  <a:pt x="27939" y="297941"/>
                </a:lnTo>
                <a:lnTo>
                  <a:pt x="29971" y="295020"/>
                </a:lnTo>
                <a:lnTo>
                  <a:pt x="36990" y="284477"/>
                </a:lnTo>
                <a:lnTo>
                  <a:pt x="10540" y="266826"/>
                </a:lnTo>
                <a:close/>
              </a:path>
              <a:path w="236854" h="351789">
                <a:moveTo>
                  <a:pt x="36990" y="284477"/>
                </a:moveTo>
                <a:lnTo>
                  <a:pt x="29971" y="295020"/>
                </a:lnTo>
                <a:lnTo>
                  <a:pt x="27939" y="297941"/>
                </a:lnTo>
                <a:lnTo>
                  <a:pt x="28701" y="301878"/>
                </a:lnTo>
                <a:lnTo>
                  <a:pt x="31622" y="303783"/>
                </a:lnTo>
                <a:lnTo>
                  <a:pt x="34543" y="305815"/>
                </a:lnTo>
                <a:lnTo>
                  <a:pt x="38480" y="305053"/>
                </a:lnTo>
                <a:lnTo>
                  <a:pt x="40512" y="302132"/>
                </a:lnTo>
                <a:lnTo>
                  <a:pt x="47570" y="291537"/>
                </a:lnTo>
                <a:lnTo>
                  <a:pt x="36990" y="284477"/>
                </a:lnTo>
                <a:close/>
              </a:path>
              <a:path w="236854" h="351789">
                <a:moveTo>
                  <a:pt x="47570" y="291537"/>
                </a:moveTo>
                <a:lnTo>
                  <a:pt x="40512" y="302132"/>
                </a:lnTo>
                <a:lnTo>
                  <a:pt x="38480" y="305053"/>
                </a:lnTo>
                <a:lnTo>
                  <a:pt x="34543" y="305815"/>
                </a:lnTo>
                <a:lnTo>
                  <a:pt x="68965" y="305815"/>
                </a:lnTo>
                <a:lnTo>
                  <a:pt x="47570" y="291537"/>
                </a:lnTo>
                <a:close/>
              </a:path>
              <a:path w="236854" h="351789">
                <a:moveTo>
                  <a:pt x="229869" y="0"/>
                </a:moveTo>
                <a:lnTo>
                  <a:pt x="225932" y="762"/>
                </a:lnTo>
                <a:lnTo>
                  <a:pt x="223900" y="3682"/>
                </a:lnTo>
                <a:lnTo>
                  <a:pt x="36990" y="284477"/>
                </a:lnTo>
                <a:lnTo>
                  <a:pt x="47570" y="291537"/>
                </a:lnTo>
                <a:lnTo>
                  <a:pt x="234568" y="10794"/>
                </a:lnTo>
                <a:lnTo>
                  <a:pt x="236474" y="7874"/>
                </a:lnTo>
                <a:lnTo>
                  <a:pt x="235712" y="3937"/>
                </a:lnTo>
                <a:lnTo>
                  <a:pt x="232790" y="1904"/>
                </a:lnTo>
                <a:lnTo>
                  <a:pt x="2298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506662" y="8025856"/>
            <a:ext cx="235585" cy="0"/>
          </a:xfrm>
          <a:custGeom>
            <a:avLst/>
            <a:gdLst/>
            <a:ahLst/>
            <a:cxnLst/>
            <a:rect l="l" t="t" r="r" b="b"/>
            <a:pathLst>
              <a:path w="235585" h="0">
                <a:moveTo>
                  <a:pt x="0" y="0"/>
                </a:moveTo>
                <a:lnTo>
                  <a:pt x="235114" y="0"/>
                </a:lnTo>
              </a:path>
            </a:pathLst>
          </a:custGeom>
          <a:ln w="102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1782578" y="7675044"/>
            <a:ext cx="301625" cy="200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5" i="1">
                <a:latin typeface="Times New Roman"/>
                <a:cs typeface="Times New Roman"/>
              </a:rPr>
              <a:t>N</a:t>
            </a:r>
            <a:r>
              <a:rPr dirty="0" sz="1150" spc="-140" i="1">
                <a:latin typeface="Times New Roman"/>
                <a:cs typeface="Times New Roman"/>
              </a:rPr>
              <a:t> </a:t>
            </a:r>
            <a:r>
              <a:rPr dirty="0" sz="1150" spc="-15">
                <a:latin typeface="Symbol"/>
                <a:cs typeface="Symbol"/>
              </a:rPr>
              <a:t></a:t>
            </a:r>
            <a:r>
              <a:rPr dirty="0" sz="1150" spc="-15">
                <a:latin typeface="Times New Roman"/>
                <a:cs typeface="Times New Roman"/>
              </a:rPr>
              <a:t>1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30"/>
              <a:t>1</a:t>
            </a:r>
            <a:r>
              <a:rPr dirty="0" spc="30"/>
              <a:t>7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1775891" y="7653020"/>
            <a:ext cx="878205" cy="71755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baseline="-8474" sz="4425" spc="22">
                <a:latin typeface="Symbol"/>
                <a:cs typeface="Symbol"/>
              </a:rPr>
              <a:t></a:t>
            </a:r>
            <a:r>
              <a:rPr dirty="0" baseline="-8474" sz="4425" spc="-660">
                <a:latin typeface="Times New Roman"/>
                <a:cs typeface="Times New Roman"/>
              </a:rPr>
              <a:t> </a:t>
            </a:r>
            <a:r>
              <a:rPr dirty="0" sz="1950" spc="40" i="1">
                <a:latin typeface="Times New Roman"/>
                <a:cs typeface="Times New Roman"/>
              </a:rPr>
              <a:t>x</a:t>
            </a:r>
            <a:r>
              <a:rPr dirty="0" sz="1950" spc="40">
                <a:latin typeface="Times New Roman"/>
                <a:cs typeface="Times New Roman"/>
              </a:rPr>
              <a:t>(</a:t>
            </a:r>
            <a:r>
              <a:rPr dirty="0" sz="1950" spc="40" i="1">
                <a:latin typeface="Times New Roman"/>
                <a:cs typeface="Times New Roman"/>
              </a:rPr>
              <a:t>n</a:t>
            </a:r>
            <a:r>
              <a:rPr dirty="0" sz="1950" spc="40">
                <a:latin typeface="Times New Roman"/>
                <a:cs typeface="Times New Roman"/>
              </a:rPr>
              <a:t>)</a:t>
            </a:r>
            <a:r>
              <a:rPr dirty="0" sz="1950" spc="40" i="1">
                <a:latin typeface="Times New Roman"/>
                <a:cs typeface="Times New Roman"/>
              </a:rPr>
              <a:t>e</a:t>
            </a:r>
            <a:endParaRPr sz="1950">
              <a:latin typeface="Times New Roman"/>
              <a:cs typeface="Times New Roman"/>
            </a:endParaRPr>
          </a:p>
          <a:p>
            <a:pPr marL="23495">
              <a:lnSpc>
                <a:spcPct val="100000"/>
              </a:lnSpc>
              <a:spcBef>
                <a:spcPts val="150"/>
              </a:spcBef>
            </a:pPr>
            <a:r>
              <a:rPr dirty="0" sz="1150" spc="60" i="1">
                <a:latin typeface="Times New Roman"/>
                <a:cs typeface="Times New Roman"/>
              </a:rPr>
              <a:t>n</a:t>
            </a:r>
            <a:r>
              <a:rPr dirty="0" sz="1150" spc="60">
                <a:latin typeface="Symbol"/>
                <a:cs typeface="Symbol"/>
              </a:rPr>
              <a:t></a:t>
            </a:r>
            <a:r>
              <a:rPr dirty="0" sz="1150" spc="60">
                <a:latin typeface="Times New Roman"/>
                <a:cs typeface="Times New Roman"/>
              </a:rPr>
              <a:t>0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522782" y="7607351"/>
            <a:ext cx="193675" cy="7429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80"/>
              </a:spcBef>
            </a:pPr>
            <a:r>
              <a:rPr dirty="0" sz="1950" spc="15">
                <a:latin typeface="Times New Roman"/>
                <a:cs typeface="Times New Roman"/>
              </a:rPr>
              <a:t>1</a:t>
            </a: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1950" spc="20" i="1">
                <a:latin typeface="Times New Roman"/>
                <a:cs typeface="Times New Roman"/>
              </a:rPr>
              <a:t>N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34653" y="7825939"/>
            <a:ext cx="725170" cy="32575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950" spc="20" i="1">
                <a:latin typeface="Times New Roman"/>
                <a:cs typeface="Times New Roman"/>
              </a:rPr>
              <a:t>X</a:t>
            </a:r>
            <a:r>
              <a:rPr dirty="0" sz="1950" spc="-180" i="1">
                <a:latin typeface="Times New Roman"/>
                <a:cs typeface="Times New Roman"/>
              </a:rPr>
              <a:t> </a:t>
            </a:r>
            <a:r>
              <a:rPr dirty="0" sz="1950" spc="35">
                <a:latin typeface="Times New Roman"/>
                <a:cs typeface="Times New Roman"/>
              </a:rPr>
              <a:t>(</a:t>
            </a:r>
            <a:r>
              <a:rPr dirty="0" sz="1950" spc="35" i="1">
                <a:latin typeface="Times New Roman"/>
                <a:cs typeface="Times New Roman"/>
              </a:rPr>
              <a:t>k</a:t>
            </a:r>
            <a:r>
              <a:rPr dirty="0" sz="1950" spc="-335" i="1">
                <a:latin typeface="Times New Roman"/>
                <a:cs typeface="Times New Roman"/>
              </a:rPr>
              <a:t> </a:t>
            </a:r>
            <a:r>
              <a:rPr dirty="0" sz="1950" spc="10">
                <a:latin typeface="Times New Roman"/>
                <a:cs typeface="Times New Roman"/>
              </a:rPr>
              <a:t>)</a:t>
            </a:r>
            <a:r>
              <a:rPr dirty="0" sz="1950" spc="-85">
                <a:latin typeface="Times New Roman"/>
                <a:cs typeface="Times New Roman"/>
              </a:rPr>
              <a:t> </a:t>
            </a:r>
            <a:r>
              <a:rPr dirty="0" sz="1950" spc="15">
                <a:latin typeface="Symbol"/>
                <a:cs typeface="Symbol"/>
              </a:rPr>
              <a:t></a:t>
            </a:r>
            <a:endParaRPr sz="1950">
              <a:latin typeface="Symbol"/>
              <a:cs typeface="Symbo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636035" y="7596699"/>
            <a:ext cx="596900" cy="454025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132715" indent="-120014">
              <a:lnSpc>
                <a:spcPct val="100000"/>
              </a:lnSpc>
              <a:spcBef>
                <a:spcPts val="385"/>
              </a:spcBef>
              <a:buFont typeface="Symbol"/>
              <a:buChar char=""/>
              <a:tabLst>
                <a:tab pos="133350" algn="l"/>
              </a:tabLst>
            </a:pPr>
            <a:r>
              <a:rPr dirty="0" baseline="-36231" sz="1725" i="1">
                <a:latin typeface="Times New Roman"/>
                <a:cs typeface="Times New Roman"/>
              </a:rPr>
              <a:t>j</a:t>
            </a:r>
            <a:r>
              <a:rPr dirty="0" sz="1150" i="1">
                <a:latin typeface="Times New Roman"/>
                <a:cs typeface="Times New Roman"/>
              </a:rPr>
              <a:t> </a:t>
            </a:r>
            <a:r>
              <a:rPr dirty="0" u="sng" sz="115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dirty="0" u="sng" sz="1200" spc="-10" i="1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</a:t>
            </a:r>
            <a:r>
              <a:rPr dirty="0" u="sng" sz="1200" spc="-1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5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dirty="0" u="sng" sz="1150" spc="-4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5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</a:t>
            </a:r>
            <a:endParaRPr sz="1150">
              <a:latin typeface="Times New Roman"/>
              <a:cs typeface="Times New Roman"/>
            </a:endParaRPr>
          </a:p>
          <a:p>
            <a:pPr marL="346075">
              <a:lnSpc>
                <a:spcPct val="100000"/>
              </a:lnSpc>
              <a:spcBef>
                <a:spcPts val="265"/>
              </a:spcBef>
            </a:pPr>
            <a:r>
              <a:rPr dirty="0" sz="1150" spc="5" i="1">
                <a:latin typeface="Times New Roman"/>
                <a:cs typeface="Times New Roman"/>
              </a:rPr>
              <a:t>N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505327" y="7992617"/>
            <a:ext cx="9194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N- </a:t>
            </a:r>
            <a:r>
              <a:rPr dirty="0" sz="1600">
                <a:latin typeface="Times New Roman"/>
                <a:cs typeface="Times New Roman"/>
              </a:rPr>
              <a:t>1</a:t>
            </a:r>
            <a:r>
              <a:rPr dirty="0" sz="1600">
                <a:latin typeface="Symbol"/>
                <a:cs typeface="Symbol"/>
              </a:rPr>
              <a:t>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k</a:t>
            </a:r>
            <a:r>
              <a:rPr dirty="0" sz="1600" spc="-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Symbol"/>
                <a:cs typeface="Symbol"/>
              </a:rPr>
              <a:t></a:t>
            </a:r>
            <a:r>
              <a:rPr dirty="0" sz="1600" spc="-5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17931" y="1483215"/>
            <a:ext cx="218440" cy="0"/>
          </a:xfrm>
          <a:custGeom>
            <a:avLst/>
            <a:gdLst/>
            <a:ahLst/>
            <a:cxnLst/>
            <a:rect l="l" t="t" r="r" b="b"/>
            <a:pathLst>
              <a:path w="218439" h="0">
                <a:moveTo>
                  <a:pt x="0" y="0"/>
                </a:moveTo>
                <a:lnTo>
                  <a:pt x="217943" y="0"/>
                </a:lnTo>
              </a:path>
            </a:pathLst>
          </a:custGeom>
          <a:ln w="82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34416" y="5415152"/>
            <a:ext cx="6274435" cy="1904364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0"/>
              </a:spcBef>
            </a:pPr>
            <a:r>
              <a:rPr dirty="0" sz="1600" spc="-5">
                <a:latin typeface="Times New Roman"/>
                <a:cs typeface="Times New Roman"/>
              </a:rPr>
              <a:t>Note also that there is a conjugate </a:t>
            </a:r>
            <a:r>
              <a:rPr dirty="0" sz="1600">
                <a:latin typeface="Times New Roman"/>
                <a:cs typeface="Times New Roman"/>
              </a:rPr>
              <a:t>and </a:t>
            </a:r>
            <a:r>
              <a:rPr dirty="0" sz="1600" spc="-5">
                <a:latin typeface="Times New Roman"/>
                <a:cs typeface="Times New Roman"/>
              </a:rPr>
              <a:t>even symmetry around (N/2), and that  the spectrum repeats itself after k&gt;N.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0165">
              <a:lnSpc>
                <a:spcPct val="9590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Ex:</a:t>
            </a:r>
            <a:r>
              <a:rPr dirty="0" sz="1600" spc="-5">
                <a:latin typeface="Times New Roman"/>
                <a:cs typeface="Times New Roman"/>
              </a:rPr>
              <a:t> Speech signal is sampled at 8000Hz. Find the </a:t>
            </a:r>
            <a:r>
              <a:rPr dirty="0" sz="1600" spc="-10">
                <a:latin typeface="Times New Roman"/>
                <a:cs typeface="Times New Roman"/>
              </a:rPr>
              <a:t>min </a:t>
            </a:r>
            <a:r>
              <a:rPr dirty="0" sz="1600" spc="-5">
                <a:latin typeface="Times New Roman"/>
                <a:cs typeface="Times New Roman"/>
              </a:rPr>
              <a:t>number of samples </a:t>
            </a:r>
            <a:r>
              <a:rPr dirty="0" sz="1600">
                <a:latin typeface="Times New Roman"/>
                <a:cs typeface="Times New Roman"/>
              </a:rPr>
              <a:t>to  </a:t>
            </a:r>
            <a:r>
              <a:rPr dirty="0" sz="1600" spc="-5">
                <a:latin typeface="Times New Roman"/>
                <a:cs typeface="Times New Roman"/>
              </a:rPr>
              <a:t>the DFT analysis </a:t>
            </a:r>
            <a:r>
              <a:rPr dirty="0" sz="1600">
                <a:latin typeface="Times New Roman"/>
                <a:cs typeface="Times New Roman"/>
              </a:rPr>
              <a:t>such </a:t>
            </a:r>
            <a:r>
              <a:rPr dirty="0" sz="1600" spc="-5">
                <a:latin typeface="Times New Roman"/>
                <a:cs typeface="Times New Roman"/>
              </a:rPr>
              <a:t>that frequency analysis is done with a resolution of  20Hz.</a:t>
            </a:r>
            <a:endParaRPr sz="1600">
              <a:latin typeface="Times New Roman"/>
              <a:cs typeface="Times New Roman"/>
            </a:endParaRPr>
          </a:p>
          <a:p>
            <a:pPr marL="12700" marR="73025">
              <a:lnSpc>
                <a:spcPts val="1839"/>
              </a:lnSpc>
              <a:spcBef>
                <a:spcPts val="45"/>
              </a:spcBef>
              <a:tabLst>
                <a:tab pos="570230" algn="l"/>
              </a:tabLst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20 Hz resolution, then </a:t>
            </a:r>
            <a:r>
              <a:rPr dirty="0" sz="1600">
                <a:latin typeface="Times New Roman"/>
                <a:cs typeface="Times New Roman"/>
              </a:rPr>
              <a:t>20=f</a:t>
            </a:r>
            <a:r>
              <a:rPr dirty="0" baseline="-13227" sz="1575">
                <a:latin typeface="Times New Roman"/>
                <a:cs typeface="Times New Roman"/>
              </a:rPr>
              <a:t>s</a:t>
            </a:r>
            <a:r>
              <a:rPr dirty="0" sz="1600">
                <a:latin typeface="Times New Roman"/>
                <a:cs typeface="Times New Roman"/>
              </a:rPr>
              <a:t>/N=8000/N, </a:t>
            </a:r>
            <a:r>
              <a:rPr dirty="0" sz="1600" spc="-5">
                <a:latin typeface="Times New Roman"/>
                <a:cs typeface="Times New Roman"/>
              </a:rPr>
              <a:t>then N=400 samples,  i.e.:	x(n)={x(0),x(1),x(2),………….x(399)} and: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15076" y="7691780"/>
            <a:ext cx="379730" cy="0"/>
          </a:xfrm>
          <a:custGeom>
            <a:avLst/>
            <a:gdLst/>
            <a:ahLst/>
            <a:cxnLst/>
            <a:rect l="l" t="t" r="r" b="b"/>
            <a:pathLst>
              <a:path w="379730" h="0">
                <a:moveTo>
                  <a:pt x="0" y="0"/>
                </a:moveTo>
                <a:lnTo>
                  <a:pt x="379587" y="0"/>
                </a:lnTo>
              </a:path>
            </a:pathLst>
          </a:custGeom>
          <a:ln w="96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743942" y="7359391"/>
            <a:ext cx="235585" cy="19113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050" spc="25">
                <a:latin typeface="Times New Roman"/>
                <a:cs typeface="Times New Roman"/>
              </a:rPr>
              <a:t>39</a:t>
            </a:r>
            <a:r>
              <a:rPr dirty="0" sz="1050" spc="20">
                <a:latin typeface="Times New Roman"/>
                <a:cs typeface="Times New Roman"/>
              </a:rPr>
              <a:t>9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3593" y="7350486"/>
            <a:ext cx="144145" cy="3098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50" spc="5">
                <a:latin typeface="Times New Roman"/>
                <a:cs typeface="Times New Roman"/>
              </a:rPr>
              <a:t>1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18347" y="7689488"/>
            <a:ext cx="674370" cy="3098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50" spc="45">
                <a:latin typeface="Times New Roman"/>
                <a:cs typeface="Times New Roman"/>
              </a:rPr>
              <a:t>400</a:t>
            </a:r>
            <a:r>
              <a:rPr dirty="0" sz="1850" spc="-195">
                <a:latin typeface="Times New Roman"/>
                <a:cs typeface="Times New Roman"/>
              </a:rPr>
              <a:t> </a:t>
            </a:r>
            <a:r>
              <a:rPr dirty="0" baseline="-15873" sz="1575" spc="104" i="1">
                <a:latin typeface="Times New Roman"/>
                <a:cs typeface="Times New Roman"/>
              </a:rPr>
              <a:t>n</a:t>
            </a:r>
            <a:r>
              <a:rPr dirty="0" baseline="-15873" sz="1575" spc="104">
                <a:latin typeface="Symbol"/>
                <a:cs typeface="Symbol"/>
              </a:rPr>
              <a:t></a:t>
            </a:r>
            <a:r>
              <a:rPr dirty="0" baseline="-15873" sz="1575" spc="104">
                <a:latin typeface="Times New Roman"/>
                <a:cs typeface="Times New Roman"/>
              </a:rPr>
              <a:t>0</a:t>
            </a:r>
            <a:endParaRPr baseline="-15873" sz="1575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22640" y="7383791"/>
            <a:ext cx="826769" cy="45148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-8928" sz="4200">
                <a:latin typeface="Symbol"/>
                <a:cs typeface="Symbol"/>
              </a:rPr>
              <a:t></a:t>
            </a:r>
            <a:r>
              <a:rPr dirty="0" baseline="-8928" sz="4200" spc="-652">
                <a:latin typeface="Times New Roman"/>
                <a:cs typeface="Times New Roman"/>
              </a:rPr>
              <a:t> </a:t>
            </a:r>
            <a:r>
              <a:rPr dirty="0" sz="1850" spc="30" i="1">
                <a:latin typeface="Times New Roman"/>
                <a:cs typeface="Times New Roman"/>
              </a:rPr>
              <a:t>x</a:t>
            </a:r>
            <a:r>
              <a:rPr dirty="0" sz="1850" spc="30">
                <a:latin typeface="Times New Roman"/>
                <a:cs typeface="Times New Roman"/>
              </a:rPr>
              <a:t>(</a:t>
            </a:r>
            <a:r>
              <a:rPr dirty="0" sz="1850" spc="30" i="1">
                <a:latin typeface="Times New Roman"/>
                <a:cs typeface="Times New Roman"/>
              </a:rPr>
              <a:t>n</a:t>
            </a:r>
            <a:r>
              <a:rPr dirty="0" sz="1850" spc="30">
                <a:latin typeface="Times New Roman"/>
                <a:cs typeface="Times New Roman"/>
              </a:rPr>
              <a:t>)</a:t>
            </a:r>
            <a:r>
              <a:rPr dirty="0" sz="1850" spc="30" i="1">
                <a:latin typeface="Times New Roman"/>
                <a:cs typeface="Times New Roman"/>
              </a:rPr>
              <a:t>e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9659" y="7502064"/>
            <a:ext cx="681990" cy="3098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50" spc="10" i="1">
                <a:latin typeface="Times New Roman"/>
                <a:cs typeface="Times New Roman"/>
              </a:rPr>
              <a:t>X</a:t>
            </a:r>
            <a:r>
              <a:rPr dirty="0" sz="1850" spc="-185" i="1">
                <a:latin typeface="Times New Roman"/>
                <a:cs typeface="Times New Roman"/>
              </a:rPr>
              <a:t> </a:t>
            </a:r>
            <a:r>
              <a:rPr dirty="0" sz="1850" spc="25">
                <a:latin typeface="Times New Roman"/>
                <a:cs typeface="Times New Roman"/>
              </a:rPr>
              <a:t>(</a:t>
            </a:r>
            <a:r>
              <a:rPr dirty="0" sz="1850" spc="25" i="1">
                <a:latin typeface="Times New Roman"/>
                <a:cs typeface="Times New Roman"/>
              </a:rPr>
              <a:t>k</a:t>
            </a:r>
            <a:r>
              <a:rPr dirty="0" sz="1850" spc="-320" i="1">
                <a:latin typeface="Times New Roman"/>
                <a:cs typeface="Times New Roman"/>
              </a:rPr>
              <a:t> </a:t>
            </a:r>
            <a:r>
              <a:rPr dirty="0" sz="1850" spc="5">
                <a:latin typeface="Times New Roman"/>
                <a:cs typeface="Times New Roman"/>
              </a:rPr>
              <a:t>)</a:t>
            </a:r>
            <a:r>
              <a:rPr dirty="0" sz="1850" spc="-90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Symbol"/>
                <a:cs typeface="Symbol"/>
              </a:rPr>
              <a:t></a:t>
            </a:r>
            <a:endParaRPr sz="185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30733" y="7285382"/>
            <a:ext cx="561340" cy="430530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marL="125095" indent="-112395">
              <a:lnSpc>
                <a:spcPct val="100000"/>
              </a:lnSpc>
              <a:spcBef>
                <a:spcPts val="355"/>
              </a:spcBef>
              <a:buFont typeface="Symbol"/>
              <a:buChar char=""/>
              <a:tabLst>
                <a:tab pos="125730" algn="l"/>
              </a:tabLst>
            </a:pPr>
            <a:r>
              <a:rPr dirty="0" baseline="-37037" sz="1575" spc="15" i="1">
                <a:latin typeface="Times New Roman"/>
                <a:cs typeface="Times New Roman"/>
              </a:rPr>
              <a:t>j</a:t>
            </a:r>
            <a:r>
              <a:rPr dirty="0" sz="1050" spc="10" i="1">
                <a:latin typeface="Times New Roman"/>
                <a:cs typeface="Times New Roman"/>
              </a:rPr>
              <a:t> </a:t>
            </a:r>
            <a:r>
              <a:rPr dirty="0" u="sng" sz="105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dirty="0" u="sng" sz="1150" spc="-5" i="1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</a:t>
            </a:r>
            <a:r>
              <a:rPr dirty="0" u="sng" sz="1150" spc="-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50" spc="2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dirty="0" u="sng" sz="1050" spc="-6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50" spc="1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</a:t>
            </a:r>
            <a:endParaRPr sz="1050">
              <a:latin typeface="Times New Roman"/>
              <a:cs typeface="Times New Roman"/>
            </a:endParaRPr>
          </a:p>
          <a:p>
            <a:pPr marL="272415">
              <a:lnSpc>
                <a:spcPct val="100000"/>
              </a:lnSpc>
              <a:spcBef>
                <a:spcPts val="285"/>
              </a:spcBef>
            </a:pPr>
            <a:r>
              <a:rPr dirty="0" sz="1050" spc="20">
                <a:latin typeface="Times New Roman"/>
                <a:cs typeface="Times New Roman"/>
              </a:rPr>
              <a:t>400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61486" y="7639050"/>
            <a:ext cx="9086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latin typeface="Times New Roman"/>
                <a:cs typeface="Times New Roman"/>
              </a:rPr>
              <a:t>399 </a:t>
            </a:r>
            <a:r>
              <a:rPr dirty="0" sz="1600" spc="-5">
                <a:latin typeface="Symbol"/>
                <a:cs typeface="Symbol"/>
              </a:rPr>
              <a:t></a:t>
            </a:r>
            <a:r>
              <a:rPr dirty="0" sz="1600" spc="-5">
                <a:latin typeface="Times New Roman"/>
                <a:cs typeface="Times New Roman"/>
              </a:rPr>
              <a:t> k</a:t>
            </a:r>
            <a:r>
              <a:rPr dirty="0" sz="1600" spc="-8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Symbol"/>
                <a:cs typeface="Symbol"/>
              </a:rPr>
              <a:t></a:t>
            </a:r>
            <a:r>
              <a:rPr dirty="0" sz="1600" spc="-5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4416" y="8234933"/>
            <a:ext cx="6282055" cy="985519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 marR="5080">
              <a:lnSpc>
                <a:spcPct val="98000"/>
              </a:lnSpc>
              <a:spcBef>
                <a:spcPts val="135"/>
              </a:spcBef>
            </a:pPr>
            <a:r>
              <a:rPr dirty="0" sz="1600" spc="-5">
                <a:latin typeface="Times New Roman"/>
                <a:cs typeface="Times New Roman"/>
              </a:rPr>
              <a:t>Note that above summation needs 400*400=160000 complex multiplications  to find the whole spectrum (399 </a:t>
            </a:r>
            <a:r>
              <a:rPr dirty="0" sz="1600" spc="-5">
                <a:latin typeface="Symbol"/>
                <a:cs typeface="Symbol"/>
              </a:rPr>
              <a:t></a:t>
            </a:r>
            <a:r>
              <a:rPr dirty="0" sz="1600" spc="-5">
                <a:latin typeface="Times New Roman"/>
                <a:cs typeface="Times New Roman"/>
              </a:rPr>
              <a:t> k </a:t>
            </a:r>
            <a:r>
              <a:rPr dirty="0" sz="1600" spc="-5">
                <a:latin typeface="Symbol"/>
                <a:cs typeface="Symbol"/>
              </a:rPr>
              <a:t></a:t>
            </a:r>
            <a:r>
              <a:rPr dirty="0" sz="1600" spc="-5">
                <a:latin typeface="Times New Roman"/>
                <a:cs typeface="Times New Roman"/>
              </a:rPr>
              <a:t>0), or in general DFT requires </a:t>
            </a:r>
            <a:r>
              <a:rPr dirty="0" sz="1600">
                <a:latin typeface="Times New Roman"/>
                <a:cs typeface="Times New Roman"/>
              </a:rPr>
              <a:t>N</a:t>
            </a:r>
            <a:r>
              <a:rPr dirty="0" baseline="39682" sz="1575">
                <a:latin typeface="Times New Roman"/>
                <a:cs typeface="Times New Roman"/>
              </a:rPr>
              <a:t>2  </a:t>
            </a:r>
            <a:r>
              <a:rPr dirty="0" sz="1600" spc="-5">
                <a:latin typeface="Times New Roman"/>
                <a:cs typeface="Times New Roman"/>
              </a:rPr>
              <a:t>complex multiplications. For such large number of </a:t>
            </a:r>
            <a:r>
              <a:rPr dirty="0" sz="1600">
                <a:latin typeface="Times New Roman"/>
                <a:cs typeface="Times New Roman"/>
              </a:rPr>
              <a:t>calculations, </a:t>
            </a:r>
            <a:r>
              <a:rPr dirty="0" sz="1600" spc="-5">
                <a:latin typeface="Times New Roman"/>
                <a:cs typeface="Times New Roman"/>
              </a:rPr>
              <a:t>we usually  use the digital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computer.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398520" y="3694429"/>
            <a:ext cx="3320415" cy="76200"/>
          </a:xfrm>
          <a:custGeom>
            <a:avLst/>
            <a:gdLst/>
            <a:ahLst/>
            <a:cxnLst/>
            <a:rect l="l" t="t" r="r" b="b"/>
            <a:pathLst>
              <a:path w="3320415" h="76200">
                <a:moveTo>
                  <a:pt x="3244214" y="44446"/>
                </a:moveTo>
                <a:lnTo>
                  <a:pt x="3244214" y="76200"/>
                </a:lnTo>
                <a:lnTo>
                  <a:pt x="3307714" y="44450"/>
                </a:lnTo>
                <a:lnTo>
                  <a:pt x="3244214" y="44446"/>
                </a:lnTo>
                <a:close/>
              </a:path>
              <a:path w="3320415" h="76200">
                <a:moveTo>
                  <a:pt x="3244214" y="31747"/>
                </a:moveTo>
                <a:lnTo>
                  <a:pt x="3244214" y="44446"/>
                </a:lnTo>
                <a:lnTo>
                  <a:pt x="3260474" y="44446"/>
                </a:lnTo>
                <a:lnTo>
                  <a:pt x="3263264" y="41655"/>
                </a:lnTo>
                <a:lnTo>
                  <a:pt x="3263264" y="34544"/>
                </a:lnTo>
                <a:lnTo>
                  <a:pt x="3260471" y="31750"/>
                </a:lnTo>
                <a:lnTo>
                  <a:pt x="3244214" y="31747"/>
                </a:lnTo>
                <a:close/>
              </a:path>
              <a:path w="3320415" h="76200">
                <a:moveTo>
                  <a:pt x="3244214" y="0"/>
                </a:moveTo>
                <a:lnTo>
                  <a:pt x="3244214" y="31747"/>
                </a:lnTo>
                <a:lnTo>
                  <a:pt x="3256914" y="31750"/>
                </a:lnTo>
                <a:lnTo>
                  <a:pt x="3260471" y="31750"/>
                </a:lnTo>
                <a:lnTo>
                  <a:pt x="3263264" y="34544"/>
                </a:lnTo>
                <a:lnTo>
                  <a:pt x="3263264" y="41655"/>
                </a:lnTo>
                <a:lnTo>
                  <a:pt x="3260471" y="44450"/>
                </a:lnTo>
                <a:lnTo>
                  <a:pt x="3307721" y="44446"/>
                </a:lnTo>
                <a:lnTo>
                  <a:pt x="3320414" y="38100"/>
                </a:lnTo>
                <a:lnTo>
                  <a:pt x="3244214" y="0"/>
                </a:lnTo>
                <a:close/>
              </a:path>
              <a:path w="3320415" h="76200">
                <a:moveTo>
                  <a:pt x="6350" y="31114"/>
                </a:moveTo>
                <a:lnTo>
                  <a:pt x="2793" y="31114"/>
                </a:lnTo>
                <a:lnTo>
                  <a:pt x="0" y="33908"/>
                </a:lnTo>
                <a:lnTo>
                  <a:pt x="0" y="41021"/>
                </a:lnTo>
                <a:lnTo>
                  <a:pt x="2793" y="43814"/>
                </a:lnTo>
                <a:lnTo>
                  <a:pt x="3244214" y="44446"/>
                </a:lnTo>
                <a:lnTo>
                  <a:pt x="3244214" y="31747"/>
                </a:lnTo>
                <a:lnTo>
                  <a:pt x="6350" y="311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98520" y="4494529"/>
            <a:ext cx="3320415" cy="76200"/>
          </a:xfrm>
          <a:custGeom>
            <a:avLst/>
            <a:gdLst/>
            <a:ahLst/>
            <a:cxnLst/>
            <a:rect l="l" t="t" r="r" b="b"/>
            <a:pathLst>
              <a:path w="3320415" h="76200">
                <a:moveTo>
                  <a:pt x="3244214" y="44443"/>
                </a:moveTo>
                <a:lnTo>
                  <a:pt x="3244214" y="76200"/>
                </a:lnTo>
                <a:lnTo>
                  <a:pt x="3307714" y="44450"/>
                </a:lnTo>
                <a:lnTo>
                  <a:pt x="3244214" y="44443"/>
                </a:lnTo>
                <a:close/>
              </a:path>
              <a:path w="3320415" h="76200">
                <a:moveTo>
                  <a:pt x="3244214" y="31745"/>
                </a:moveTo>
                <a:lnTo>
                  <a:pt x="3244214" y="44443"/>
                </a:lnTo>
                <a:lnTo>
                  <a:pt x="3260477" y="44443"/>
                </a:lnTo>
                <a:lnTo>
                  <a:pt x="3263264" y="41528"/>
                </a:lnTo>
                <a:lnTo>
                  <a:pt x="3263264" y="34543"/>
                </a:lnTo>
                <a:lnTo>
                  <a:pt x="3260471" y="31750"/>
                </a:lnTo>
                <a:lnTo>
                  <a:pt x="3244214" y="31745"/>
                </a:lnTo>
                <a:close/>
              </a:path>
              <a:path w="3320415" h="76200">
                <a:moveTo>
                  <a:pt x="3244214" y="0"/>
                </a:moveTo>
                <a:lnTo>
                  <a:pt x="3244214" y="31745"/>
                </a:lnTo>
                <a:lnTo>
                  <a:pt x="3256914" y="31750"/>
                </a:lnTo>
                <a:lnTo>
                  <a:pt x="3260471" y="31750"/>
                </a:lnTo>
                <a:lnTo>
                  <a:pt x="3263264" y="34543"/>
                </a:lnTo>
                <a:lnTo>
                  <a:pt x="3263264" y="41528"/>
                </a:lnTo>
                <a:lnTo>
                  <a:pt x="3260471" y="44450"/>
                </a:lnTo>
                <a:lnTo>
                  <a:pt x="3307727" y="44443"/>
                </a:lnTo>
                <a:lnTo>
                  <a:pt x="3320414" y="38100"/>
                </a:lnTo>
                <a:lnTo>
                  <a:pt x="3244214" y="0"/>
                </a:lnTo>
                <a:close/>
              </a:path>
              <a:path w="3320415" h="76200">
                <a:moveTo>
                  <a:pt x="6350" y="30479"/>
                </a:moveTo>
                <a:lnTo>
                  <a:pt x="2793" y="30479"/>
                </a:lnTo>
                <a:lnTo>
                  <a:pt x="0" y="33274"/>
                </a:lnTo>
                <a:lnTo>
                  <a:pt x="0" y="40386"/>
                </a:lnTo>
                <a:lnTo>
                  <a:pt x="2793" y="43179"/>
                </a:lnTo>
                <a:lnTo>
                  <a:pt x="3244214" y="44443"/>
                </a:lnTo>
                <a:lnTo>
                  <a:pt x="3244214" y="31745"/>
                </a:lnTo>
                <a:lnTo>
                  <a:pt x="6350" y="304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366770" y="2474594"/>
            <a:ext cx="76200" cy="2063114"/>
          </a:xfrm>
          <a:custGeom>
            <a:avLst/>
            <a:gdLst/>
            <a:ahLst/>
            <a:cxnLst/>
            <a:rect l="l" t="t" r="r" b="b"/>
            <a:pathLst>
              <a:path w="76200" h="2063114">
                <a:moveTo>
                  <a:pt x="41655" y="57150"/>
                </a:moveTo>
                <a:lnTo>
                  <a:pt x="34543" y="57150"/>
                </a:lnTo>
                <a:lnTo>
                  <a:pt x="31750" y="59944"/>
                </a:lnTo>
                <a:lnTo>
                  <a:pt x="31750" y="2060321"/>
                </a:lnTo>
                <a:lnTo>
                  <a:pt x="34543" y="2063115"/>
                </a:lnTo>
                <a:lnTo>
                  <a:pt x="41655" y="2063115"/>
                </a:lnTo>
                <a:lnTo>
                  <a:pt x="44450" y="2060321"/>
                </a:lnTo>
                <a:lnTo>
                  <a:pt x="44450" y="59944"/>
                </a:lnTo>
                <a:lnTo>
                  <a:pt x="41655" y="57150"/>
                </a:lnTo>
                <a:close/>
              </a:path>
              <a:path w="76200" h="2063114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2063114">
                <a:moveTo>
                  <a:pt x="66675" y="57150"/>
                </a:moveTo>
                <a:lnTo>
                  <a:pt x="41655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747134" y="2931794"/>
            <a:ext cx="0" cy="800100"/>
          </a:xfrm>
          <a:custGeom>
            <a:avLst/>
            <a:gdLst/>
            <a:ahLst/>
            <a:cxnLst/>
            <a:rect l="l" t="t" r="r" b="b"/>
            <a:pathLst>
              <a:path w="0" h="800100">
                <a:moveTo>
                  <a:pt x="0" y="8001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090034" y="3159759"/>
            <a:ext cx="0" cy="572135"/>
          </a:xfrm>
          <a:custGeom>
            <a:avLst/>
            <a:gdLst/>
            <a:ahLst/>
            <a:cxnLst/>
            <a:rect l="l" t="t" r="r" b="b"/>
            <a:pathLst>
              <a:path w="0" h="572135">
                <a:moveTo>
                  <a:pt x="0" y="57213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433570" y="3388359"/>
            <a:ext cx="0" cy="343535"/>
          </a:xfrm>
          <a:custGeom>
            <a:avLst/>
            <a:gdLst/>
            <a:ahLst/>
            <a:cxnLst/>
            <a:rect l="l" t="t" r="r" b="b"/>
            <a:pathLst>
              <a:path w="0" h="343535">
                <a:moveTo>
                  <a:pt x="0" y="34353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776470" y="3617594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1143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118734" y="3388359"/>
            <a:ext cx="0" cy="343535"/>
          </a:xfrm>
          <a:custGeom>
            <a:avLst/>
            <a:gdLst/>
            <a:ahLst/>
            <a:cxnLst/>
            <a:rect l="l" t="t" r="r" b="b"/>
            <a:pathLst>
              <a:path w="0" h="343535">
                <a:moveTo>
                  <a:pt x="0" y="34353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462270" y="3159759"/>
            <a:ext cx="0" cy="572135"/>
          </a:xfrm>
          <a:custGeom>
            <a:avLst/>
            <a:gdLst/>
            <a:ahLst/>
            <a:cxnLst/>
            <a:rect l="l" t="t" r="r" b="b"/>
            <a:pathLst>
              <a:path w="0" h="572135">
                <a:moveTo>
                  <a:pt x="0" y="57213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805170" y="2931794"/>
            <a:ext cx="0" cy="800100"/>
          </a:xfrm>
          <a:custGeom>
            <a:avLst/>
            <a:gdLst/>
            <a:ahLst/>
            <a:cxnLst/>
            <a:rect l="l" t="t" r="r" b="b"/>
            <a:pathLst>
              <a:path w="0" h="800100">
                <a:moveTo>
                  <a:pt x="0" y="8001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747134" y="3731894"/>
            <a:ext cx="0" cy="799465"/>
          </a:xfrm>
          <a:custGeom>
            <a:avLst/>
            <a:gdLst/>
            <a:ahLst/>
            <a:cxnLst/>
            <a:rect l="l" t="t" r="r" b="b"/>
            <a:pathLst>
              <a:path w="0" h="799464">
                <a:moveTo>
                  <a:pt x="0" y="0"/>
                </a:moveTo>
                <a:lnTo>
                  <a:pt x="0" y="799465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090034" y="3731894"/>
            <a:ext cx="0" cy="799465"/>
          </a:xfrm>
          <a:custGeom>
            <a:avLst/>
            <a:gdLst/>
            <a:ahLst/>
            <a:cxnLst/>
            <a:rect l="l" t="t" r="r" b="b"/>
            <a:pathLst>
              <a:path w="0" h="799464">
                <a:moveTo>
                  <a:pt x="0" y="0"/>
                </a:moveTo>
                <a:lnTo>
                  <a:pt x="0" y="799465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433570" y="3731894"/>
            <a:ext cx="0" cy="799465"/>
          </a:xfrm>
          <a:custGeom>
            <a:avLst/>
            <a:gdLst/>
            <a:ahLst/>
            <a:cxnLst/>
            <a:rect l="l" t="t" r="r" b="b"/>
            <a:pathLst>
              <a:path w="0" h="799464">
                <a:moveTo>
                  <a:pt x="0" y="0"/>
                </a:moveTo>
                <a:lnTo>
                  <a:pt x="0" y="799465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76470" y="4075429"/>
            <a:ext cx="0" cy="455930"/>
          </a:xfrm>
          <a:custGeom>
            <a:avLst/>
            <a:gdLst/>
            <a:ahLst/>
            <a:cxnLst/>
            <a:rect l="l" t="t" r="r" b="b"/>
            <a:pathLst>
              <a:path w="0" h="455929">
                <a:moveTo>
                  <a:pt x="0" y="0"/>
                </a:moveTo>
                <a:lnTo>
                  <a:pt x="0" y="455929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118734" y="3731894"/>
            <a:ext cx="0" cy="799465"/>
          </a:xfrm>
          <a:custGeom>
            <a:avLst/>
            <a:gdLst/>
            <a:ahLst/>
            <a:cxnLst/>
            <a:rect l="l" t="t" r="r" b="b"/>
            <a:pathLst>
              <a:path w="0" h="799464">
                <a:moveTo>
                  <a:pt x="0" y="0"/>
                </a:moveTo>
                <a:lnTo>
                  <a:pt x="0" y="799465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462270" y="3731894"/>
            <a:ext cx="0" cy="799465"/>
          </a:xfrm>
          <a:custGeom>
            <a:avLst/>
            <a:gdLst/>
            <a:ahLst/>
            <a:cxnLst/>
            <a:rect l="l" t="t" r="r" b="b"/>
            <a:pathLst>
              <a:path w="0" h="799464">
                <a:moveTo>
                  <a:pt x="0" y="0"/>
                </a:moveTo>
                <a:lnTo>
                  <a:pt x="0" y="799465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805170" y="3731894"/>
            <a:ext cx="0" cy="799465"/>
          </a:xfrm>
          <a:custGeom>
            <a:avLst/>
            <a:gdLst/>
            <a:ahLst/>
            <a:cxnLst/>
            <a:rect l="l" t="t" r="r" b="b"/>
            <a:pathLst>
              <a:path w="0" h="799464">
                <a:moveTo>
                  <a:pt x="0" y="0"/>
                </a:moveTo>
                <a:lnTo>
                  <a:pt x="0" y="799465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148070" y="2588894"/>
            <a:ext cx="0" cy="1203960"/>
          </a:xfrm>
          <a:custGeom>
            <a:avLst/>
            <a:gdLst/>
            <a:ahLst/>
            <a:cxnLst/>
            <a:rect l="l" t="t" r="r" b="b"/>
            <a:pathLst>
              <a:path w="0" h="1203960">
                <a:moveTo>
                  <a:pt x="0" y="0"/>
                </a:moveTo>
                <a:lnTo>
                  <a:pt x="0" y="120396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290570" y="2588894"/>
            <a:ext cx="228600" cy="635"/>
          </a:xfrm>
          <a:custGeom>
            <a:avLst/>
            <a:gdLst/>
            <a:ahLst/>
            <a:cxnLst/>
            <a:rect l="l" t="t" r="r" b="b"/>
            <a:pathLst>
              <a:path w="228600" h="635">
                <a:moveTo>
                  <a:pt x="0" y="0"/>
                </a:moveTo>
                <a:lnTo>
                  <a:pt x="228600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519170" y="2588894"/>
            <a:ext cx="2628900" cy="0"/>
          </a:xfrm>
          <a:custGeom>
            <a:avLst/>
            <a:gdLst/>
            <a:ahLst/>
            <a:cxnLst/>
            <a:rect l="l" t="t" r="r" b="b"/>
            <a:pathLst>
              <a:path w="2628900" h="0">
                <a:moveTo>
                  <a:pt x="26289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dashDot"/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6913626" y="3636390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800850" y="4620894"/>
            <a:ext cx="2914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f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Hz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148070" y="4134484"/>
            <a:ext cx="0" cy="396875"/>
          </a:xfrm>
          <a:custGeom>
            <a:avLst/>
            <a:gdLst/>
            <a:ahLst/>
            <a:cxnLst/>
            <a:rect l="l" t="t" r="r" b="b"/>
            <a:pathLst>
              <a:path w="0" h="396875">
                <a:moveTo>
                  <a:pt x="0" y="0"/>
                </a:moveTo>
                <a:lnTo>
                  <a:pt x="0" y="396875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3826890" y="5014340"/>
            <a:ext cx="2686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</a:t>
            </a:r>
            <a:r>
              <a:rPr dirty="0" baseline="-10416" sz="1200" spc="-7">
                <a:latin typeface="Times New Roman"/>
                <a:cs typeface="Times New Roman"/>
              </a:rPr>
              <a:t>s</a:t>
            </a:r>
            <a:r>
              <a:rPr dirty="0" sz="1200" spc="-5">
                <a:latin typeface="Times New Roman"/>
                <a:cs typeface="Times New Roman"/>
              </a:rPr>
              <a:t>/N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747134" y="4607559"/>
            <a:ext cx="342900" cy="76200"/>
          </a:xfrm>
          <a:custGeom>
            <a:avLst/>
            <a:gdLst/>
            <a:ahLst/>
            <a:cxnLst/>
            <a:rect l="l" t="t" r="r" b="b"/>
            <a:pathLst>
              <a:path w="3429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3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59943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342900" h="76200">
                <a:moveTo>
                  <a:pt x="266700" y="0"/>
                </a:moveTo>
                <a:lnTo>
                  <a:pt x="266700" y="76200"/>
                </a:lnTo>
                <a:lnTo>
                  <a:pt x="330200" y="44450"/>
                </a:lnTo>
                <a:lnTo>
                  <a:pt x="282955" y="44450"/>
                </a:lnTo>
                <a:lnTo>
                  <a:pt x="285750" y="41656"/>
                </a:lnTo>
                <a:lnTo>
                  <a:pt x="285750" y="34544"/>
                </a:lnTo>
                <a:lnTo>
                  <a:pt x="282955" y="31750"/>
                </a:lnTo>
                <a:lnTo>
                  <a:pt x="330200" y="31750"/>
                </a:lnTo>
                <a:lnTo>
                  <a:pt x="266700" y="0"/>
                </a:lnTo>
                <a:close/>
              </a:path>
              <a:path w="342900" h="76200">
                <a:moveTo>
                  <a:pt x="76200" y="31750"/>
                </a:moveTo>
                <a:lnTo>
                  <a:pt x="59943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59943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342900" h="76200">
                <a:moveTo>
                  <a:pt x="26670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266700" y="44450"/>
                </a:lnTo>
                <a:lnTo>
                  <a:pt x="266700" y="31750"/>
                </a:lnTo>
                <a:close/>
              </a:path>
              <a:path w="342900" h="76200">
                <a:moveTo>
                  <a:pt x="330200" y="31750"/>
                </a:moveTo>
                <a:lnTo>
                  <a:pt x="282955" y="31750"/>
                </a:lnTo>
                <a:lnTo>
                  <a:pt x="285750" y="34544"/>
                </a:lnTo>
                <a:lnTo>
                  <a:pt x="285750" y="41656"/>
                </a:lnTo>
                <a:lnTo>
                  <a:pt x="282955" y="44450"/>
                </a:lnTo>
                <a:lnTo>
                  <a:pt x="330200" y="44450"/>
                </a:lnTo>
                <a:lnTo>
                  <a:pt x="342900" y="38100"/>
                </a:lnTo>
                <a:lnTo>
                  <a:pt x="3302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849370" y="4645659"/>
            <a:ext cx="133985" cy="351155"/>
          </a:xfrm>
          <a:custGeom>
            <a:avLst/>
            <a:gdLst/>
            <a:ahLst/>
            <a:cxnLst/>
            <a:rect l="l" t="t" r="r" b="b"/>
            <a:pathLst>
              <a:path w="133985" h="351154">
                <a:moveTo>
                  <a:pt x="42108" y="70341"/>
                </a:moveTo>
                <a:lnTo>
                  <a:pt x="30068" y="74340"/>
                </a:lnTo>
                <a:lnTo>
                  <a:pt x="120395" y="345566"/>
                </a:lnTo>
                <a:lnTo>
                  <a:pt x="121412" y="348869"/>
                </a:lnTo>
                <a:lnTo>
                  <a:pt x="125094" y="350647"/>
                </a:lnTo>
                <a:lnTo>
                  <a:pt x="128396" y="349503"/>
                </a:lnTo>
                <a:lnTo>
                  <a:pt x="131699" y="348488"/>
                </a:lnTo>
                <a:lnTo>
                  <a:pt x="133476" y="344804"/>
                </a:lnTo>
                <a:lnTo>
                  <a:pt x="132333" y="341502"/>
                </a:lnTo>
                <a:lnTo>
                  <a:pt x="42108" y="70341"/>
                </a:lnTo>
                <a:close/>
              </a:path>
              <a:path w="133985" h="351154">
                <a:moveTo>
                  <a:pt x="12064" y="0"/>
                </a:moveTo>
                <a:lnTo>
                  <a:pt x="0" y="84327"/>
                </a:lnTo>
                <a:lnTo>
                  <a:pt x="30068" y="74340"/>
                </a:lnTo>
                <a:lnTo>
                  <a:pt x="26034" y="62229"/>
                </a:lnTo>
                <a:lnTo>
                  <a:pt x="25018" y="58927"/>
                </a:lnTo>
                <a:lnTo>
                  <a:pt x="26796" y="55372"/>
                </a:lnTo>
                <a:lnTo>
                  <a:pt x="33400" y="53086"/>
                </a:lnTo>
                <a:lnTo>
                  <a:pt x="65039" y="53086"/>
                </a:lnTo>
                <a:lnTo>
                  <a:pt x="12064" y="0"/>
                </a:lnTo>
                <a:close/>
              </a:path>
              <a:path w="133985" h="351154">
                <a:moveTo>
                  <a:pt x="33400" y="53086"/>
                </a:moveTo>
                <a:lnTo>
                  <a:pt x="26796" y="55372"/>
                </a:lnTo>
                <a:lnTo>
                  <a:pt x="25018" y="58927"/>
                </a:lnTo>
                <a:lnTo>
                  <a:pt x="26034" y="62229"/>
                </a:lnTo>
                <a:lnTo>
                  <a:pt x="30068" y="74340"/>
                </a:lnTo>
                <a:lnTo>
                  <a:pt x="42108" y="70341"/>
                </a:lnTo>
                <a:lnTo>
                  <a:pt x="38100" y="58293"/>
                </a:lnTo>
                <a:lnTo>
                  <a:pt x="37083" y="54863"/>
                </a:lnTo>
                <a:lnTo>
                  <a:pt x="33400" y="53086"/>
                </a:lnTo>
                <a:close/>
              </a:path>
              <a:path w="133985" h="351154">
                <a:moveTo>
                  <a:pt x="65039" y="53086"/>
                </a:moveTo>
                <a:lnTo>
                  <a:pt x="33400" y="53086"/>
                </a:lnTo>
                <a:lnTo>
                  <a:pt x="37083" y="54863"/>
                </a:lnTo>
                <a:lnTo>
                  <a:pt x="38100" y="58293"/>
                </a:lnTo>
                <a:lnTo>
                  <a:pt x="42108" y="70341"/>
                </a:lnTo>
                <a:lnTo>
                  <a:pt x="72262" y="60325"/>
                </a:lnTo>
                <a:lnTo>
                  <a:pt x="65039" y="5308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534416" y="688339"/>
            <a:ext cx="6263640" cy="213360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67310">
              <a:lnSpc>
                <a:spcPts val="1850"/>
              </a:lnSpc>
              <a:spcBef>
                <a:spcPts val="215"/>
              </a:spcBef>
            </a:pPr>
            <a:r>
              <a:rPr dirty="0" sz="1600" spc="-5">
                <a:latin typeface="Times New Roman"/>
                <a:cs typeface="Times New Roman"/>
              </a:rPr>
              <a:t>The relation between frequency in Hz and the frequency index k is given by  the frequency resolution between successive values of k, this is given</a:t>
            </a:r>
            <a:r>
              <a:rPr dirty="0" sz="1600" spc="1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by:</a:t>
            </a:r>
            <a:endParaRPr sz="1600">
              <a:latin typeface="Times New Roman"/>
              <a:cs typeface="Times New Roman"/>
            </a:endParaRPr>
          </a:p>
          <a:p>
            <a:pPr marL="1351915">
              <a:lnSpc>
                <a:spcPts val="1600"/>
              </a:lnSpc>
              <a:spcBef>
                <a:spcPts val="1150"/>
              </a:spcBef>
            </a:pPr>
            <a:r>
              <a:rPr dirty="0" sz="1600" spc="50" i="1">
                <a:latin typeface="Times New Roman"/>
                <a:cs typeface="Times New Roman"/>
              </a:rPr>
              <a:t>frequncyresolution</a:t>
            </a:r>
            <a:r>
              <a:rPr dirty="0" sz="1600" spc="50">
                <a:latin typeface="Symbol"/>
                <a:cs typeface="Symbol"/>
              </a:rPr>
              <a:t></a:t>
            </a:r>
            <a:r>
              <a:rPr dirty="0" sz="1600" spc="50">
                <a:latin typeface="Times New Roman"/>
                <a:cs typeface="Times New Roman"/>
              </a:rPr>
              <a:t> </a:t>
            </a:r>
            <a:r>
              <a:rPr dirty="0" baseline="38194" sz="2400" spc="22" i="1">
                <a:latin typeface="Times New Roman"/>
                <a:cs typeface="Times New Roman"/>
              </a:rPr>
              <a:t>f</a:t>
            </a:r>
            <a:r>
              <a:rPr dirty="0" baseline="38194" sz="2400" spc="-480" i="1">
                <a:latin typeface="Times New Roman"/>
                <a:cs typeface="Times New Roman"/>
              </a:rPr>
              <a:t> </a:t>
            </a:r>
            <a:r>
              <a:rPr dirty="0" baseline="40935" sz="1425" spc="7" i="1">
                <a:latin typeface="Times New Roman"/>
                <a:cs typeface="Times New Roman"/>
              </a:rPr>
              <a:t>s</a:t>
            </a:r>
            <a:endParaRPr baseline="40935" sz="1425">
              <a:latin typeface="Times New Roman"/>
              <a:cs typeface="Times New Roman"/>
            </a:endParaRPr>
          </a:p>
          <a:p>
            <a:pPr algn="ctr" marL="318135">
              <a:lnSpc>
                <a:spcPts val="1530"/>
              </a:lnSpc>
            </a:pPr>
            <a:r>
              <a:rPr dirty="0" sz="1600" spc="35" i="1">
                <a:latin typeface="Times New Roman"/>
                <a:cs typeface="Times New Roman"/>
              </a:rPr>
              <a:t>N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50"/>
              </a:lnSpc>
            </a:pPr>
            <a:r>
              <a:rPr dirty="0" sz="1600" spc="-5">
                <a:latin typeface="Times New Roman"/>
                <a:cs typeface="Times New Roman"/>
              </a:rPr>
              <a:t>Such that the discrete behavior of |X(k)| approaches the continuous</a:t>
            </a:r>
            <a:r>
              <a:rPr dirty="0" sz="1600" spc="1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spectrum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600" spc="-5">
                <a:latin typeface="Times New Roman"/>
                <a:cs typeface="Times New Roman"/>
              </a:rPr>
              <a:t>as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N</a:t>
            </a:r>
            <a:r>
              <a:rPr dirty="0" sz="1600" spc="-5">
                <a:latin typeface="Symbol"/>
                <a:cs typeface="Symbol"/>
              </a:rPr>
              <a:t></a:t>
            </a:r>
            <a:r>
              <a:rPr dirty="0" sz="1600" spc="-5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800">
              <a:latin typeface="Times New Roman"/>
              <a:cs typeface="Times New Roman"/>
            </a:endParaRPr>
          </a:p>
          <a:p>
            <a:pPr algn="ctr" marR="135255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|X(k)|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490334" y="2931794"/>
            <a:ext cx="0" cy="858519"/>
          </a:xfrm>
          <a:custGeom>
            <a:avLst/>
            <a:gdLst/>
            <a:ahLst/>
            <a:cxnLst/>
            <a:rect l="l" t="t" r="r" b="b"/>
            <a:pathLst>
              <a:path w="0" h="858520">
                <a:moveTo>
                  <a:pt x="0" y="0"/>
                </a:moveTo>
                <a:lnTo>
                  <a:pt x="0" y="85852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490334" y="4134484"/>
            <a:ext cx="0" cy="398145"/>
          </a:xfrm>
          <a:custGeom>
            <a:avLst/>
            <a:gdLst/>
            <a:ahLst/>
            <a:cxnLst/>
            <a:rect l="l" t="t" r="r" b="b"/>
            <a:pathLst>
              <a:path w="0" h="398145">
                <a:moveTo>
                  <a:pt x="0" y="0"/>
                </a:moveTo>
                <a:lnTo>
                  <a:pt x="0" y="398145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708525" y="3732529"/>
            <a:ext cx="410209" cy="342900"/>
          </a:xfrm>
          <a:custGeom>
            <a:avLst/>
            <a:gdLst/>
            <a:ahLst/>
            <a:cxnLst/>
            <a:rect l="l" t="t" r="r" b="b"/>
            <a:pathLst>
              <a:path w="410210" h="342900">
                <a:moveTo>
                  <a:pt x="0" y="342900"/>
                </a:moveTo>
                <a:lnTo>
                  <a:pt x="410210" y="342900"/>
                </a:lnTo>
                <a:lnTo>
                  <a:pt x="410210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4788789" y="3756786"/>
            <a:ext cx="2152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Times New Roman"/>
                <a:cs typeface="Times New Roman"/>
              </a:rPr>
              <a:t>N/2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30"/>
              <a:t>1</a:t>
            </a:r>
            <a:r>
              <a:rPr dirty="0" spc="30"/>
              <a:t>8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4714113" y="4620894"/>
            <a:ext cx="2349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</a:t>
            </a:r>
            <a:r>
              <a:rPr dirty="0" baseline="-10416" sz="1200" spc="-7">
                <a:latin typeface="Times New Roman"/>
                <a:cs typeface="Times New Roman"/>
              </a:rPr>
              <a:t>s</a:t>
            </a:r>
            <a:r>
              <a:rPr dirty="0" sz="1200">
                <a:latin typeface="Times New Roman"/>
                <a:cs typeface="Times New Roman"/>
              </a:rPr>
              <a:t>/2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496050" y="3814698"/>
            <a:ext cx="116839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Times New Roman"/>
                <a:cs typeface="Times New Roman"/>
              </a:rPr>
              <a:t>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023609" y="3817747"/>
            <a:ext cx="2216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Times New Roman"/>
                <a:cs typeface="Times New Roman"/>
              </a:rPr>
              <a:t>N</a:t>
            </a:r>
            <a:r>
              <a:rPr dirty="0" sz="1000" spc="-15">
                <a:latin typeface="Times New Roman"/>
                <a:cs typeface="Times New Roman"/>
              </a:rPr>
              <a:t>-</a:t>
            </a:r>
            <a:r>
              <a:rPr dirty="0" sz="1000" spc="-5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090665" y="4620894"/>
            <a:ext cx="1155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</a:t>
            </a:r>
            <a:r>
              <a:rPr dirty="0" baseline="-10416" sz="1200">
                <a:latin typeface="Times New Roman"/>
                <a:cs typeface="Times New Roman"/>
              </a:rPr>
              <a:t>s</a:t>
            </a:r>
            <a:endParaRPr baseline="-10416"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416" y="2877438"/>
            <a:ext cx="38417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95295" algn="l"/>
              </a:tabLst>
            </a:pPr>
            <a:r>
              <a:rPr dirty="0" sz="1600" spc="-5">
                <a:latin typeface="Times New Roman"/>
                <a:cs typeface="Times New Roman"/>
              </a:rPr>
              <a:t>X(0)=(1/6)(1+1+1)=0.5=dc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value	|X(0)|=0.5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67521" y="3458316"/>
            <a:ext cx="119380" cy="0"/>
          </a:xfrm>
          <a:custGeom>
            <a:avLst/>
            <a:gdLst/>
            <a:ahLst/>
            <a:cxnLst/>
            <a:rect l="l" t="t" r="r" b="b"/>
            <a:pathLst>
              <a:path w="119380" h="0">
                <a:moveTo>
                  <a:pt x="0" y="0"/>
                </a:moveTo>
                <a:lnTo>
                  <a:pt x="119019" y="0"/>
                </a:lnTo>
              </a:path>
            </a:pathLst>
          </a:custGeom>
          <a:ln w="8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380496" y="3176088"/>
            <a:ext cx="84455" cy="1651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00" spc="10">
                <a:latin typeface="Times New Roman"/>
                <a:cs typeface="Times New Roman"/>
              </a:rPr>
              <a:t>5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63471" y="3172252"/>
            <a:ext cx="126364" cy="2647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50" spc="15">
                <a:latin typeface="Times New Roman"/>
                <a:cs typeface="Times New Roman"/>
              </a:rPr>
              <a:t>1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65110" y="3487463"/>
            <a:ext cx="373380" cy="2647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baseline="10752" sz="2325" spc="22">
                <a:latin typeface="Times New Roman"/>
                <a:cs typeface="Times New Roman"/>
              </a:rPr>
              <a:t>6</a:t>
            </a:r>
            <a:r>
              <a:rPr dirty="0" baseline="10752" sz="2325" spc="-390">
                <a:latin typeface="Times New Roman"/>
                <a:cs typeface="Times New Roman"/>
              </a:rPr>
              <a:t> </a:t>
            </a:r>
            <a:r>
              <a:rPr dirty="0" sz="900" spc="10" i="1">
                <a:latin typeface="Times New Roman"/>
                <a:cs typeface="Times New Roman"/>
              </a:rPr>
              <a:t>n </a:t>
            </a:r>
            <a:r>
              <a:rPr dirty="0" sz="900" spc="45">
                <a:latin typeface="Symbol"/>
                <a:cs typeface="Symbol"/>
              </a:rPr>
              <a:t></a:t>
            </a:r>
            <a:r>
              <a:rPr dirty="0" sz="900" spc="45"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1969" y="3196659"/>
            <a:ext cx="1425575" cy="3848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32790" algn="l"/>
              </a:tabLst>
            </a:pPr>
            <a:r>
              <a:rPr dirty="0" sz="1550" spc="20" i="1">
                <a:latin typeface="Times New Roman"/>
                <a:cs typeface="Times New Roman"/>
              </a:rPr>
              <a:t>X</a:t>
            </a:r>
            <a:r>
              <a:rPr dirty="0" sz="1550" spc="-120" i="1">
                <a:latin typeface="Times New Roman"/>
                <a:cs typeface="Times New Roman"/>
              </a:rPr>
              <a:t> </a:t>
            </a:r>
            <a:r>
              <a:rPr dirty="0" sz="1550" spc="-75">
                <a:latin typeface="Times New Roman"/>
                <a:cs typeface="Times New Roman"/>
              </a:rPr>
              <a:t>(1)</a:t>
            </a:r>
            <a:r>
              <a:rPr dirty="0" sz="1550" spc="-10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Symbol"/>
                <a:cs typeface="Symbol"/>
              </a:rPr>
              <a:t></a:t>
            </a:r>
            <a:r>
              <a:rPr dirty="0" sz="1550" spc="20">
                <a:latin typeface="Times New Roman"/>
                <a:cs typeface="Times New Roman"/>
              </a:rPr>
              <a:t>	</a:t>
            </a:r>
            <a:r>
              <a:rPr dirty="0" baseline="-8274" sz="3525" spc="30">
                <a:latin typeface="Symbol"/>
                <a:cs typeface="Symbol"/>
              </a:rPr>
              <a:t></a:t>
            </a:r>
            <a:r>
              <a:rPr dirty="0" baseline="-8274" sz="3525" spc="-600">
                <a:latin typeface="Times New Roman"/>
                <a:cs typeface="Times New Roman"/>
              </a:rPr>
              <a:t> </a:t>
            </a:r>
            <a:r>
              <a:rPr dirty="0" sz="1550" spc="40" i="1">
                <a:latin typeface="Times New Roman"/>
                <a:cs typeface="Times New Roman"/>
              </a:rPr>
              <a:t>x</a:t>
            </a:r>
            <a:r>
              <a:rPr dirty="0" sz="1550" spc="40">
                <a:latin typeface="Times New Roman"/>
                <a:cs typeface="Times New Roman"/>
              </a:rPr>
              <a:t>(</a:t>
            </a:r>
            <a:r>
              <a:rPr dirty="0" sz="1550" spc="40" i="1">
                <a:latin typeface="Times New Roman"/>
                <a:cs typeface="Times New Roman"/>
              </a:rPr>
              <a:t>n</a:t>
            </a:r>
            <a:r>
              <a:rPr dirty="0" sz="1550" spc="40">
                <a:latin typeface="Times New Roman"/>
                <a:cs typeface="Times New Roman"/>
              </a:rPr>
              <a:t>)</a:t>
            </a:r>
            <a:r>
              <a:rPr dirty="0" sz="1550" spc="40" i="1">
                <a:latin typeface="Times New Roman"/>
                <a:cs typeface="Times New Roman"/>
              </a:rPr>
              <a:t>e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88760" y="3110215"/>
            <a:ext cx="567055" cy="370205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dirty="0" baseline="-37037" sz="1350" spc="22">
                <a:latin typeface="Symbol"/>
                <a:cs typeface="Symbol"/>
              </a:rPr>
              <a:t></a:t>
            </a:r>
            <a:r>
              <a:rPr dirty="0" baseline="-37037" sz="1350" spc="22">
                <a:latin typeface="Times New Roman"/>
                <a:cs typeface="Times New Roman"/>
              </a:rPr>
              <a:t> </a:t>
            </a:r>
            <a:r>
              <a:rPr dirty="0" baseline="-37037" sz="1350" spc="7" i="1">
                <a:latin typeface="Times New Roman"/>
                <a:cs typeface="Times New Roman"/>
              </a:rPr>
              <a:t>j </a:t>
            </a:r>
            <a:r>
              <a:rPr dirty="0" u="sng" sz="9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dirty="0" u="sng" sz="950" i="1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</a:t>
            </a:r>
            <a:r>
              <a:rPr dirty="0" u="sng" sz="95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00" spc="1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dirty="0" u="sng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(1)</a:t>
            </a:r>
            <a:endParaRPr sz="900">
              <a:latin typeface="Times New Roman"/>
              <a:cs typeface="Times New Roman"/>
            </a:endParaRPr>
          </a:p>
          <a:p>
            <a:pPr marL="330200">
              <a:lnSpc>
                <a:spcPct val="100000"/>
              </a:lnSpc>
              <a:spcBef>
                <a:spcPts val="240"/>
              </a:spcBef>
            </a:pPr>
            <a:r>
              <a:rPr dirty="0" sz="900" spc="10">
                <a:latin typeface="Times New Roman"/>
                <a:cs typeface="Times New Roman"/>
              </a:rPr>
              <a:t>6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66542" y="3266388"/>
            <a:ext cx="3995420" cy="716915"/>
          </a:xfrm>
          <a:prstGeom prst="rect">
            <a:avLst/>
          </a:prstGeom>
        </p:spPr>
        <p:txBody>
          <a:bodyPr wrap="square" lIns="0" tIns="122555" rIns="0" bIns="0" rtlCol="0" vert="horz">
            <a:spAutoFit/>
          </a:bodyPr>
          <a:lstStyle/>
          <a:p>
            <a:pPr marL="34925">
              <a:lnSpc>
                <a:spcPct val="100000"/>
              </a:lnSpc>
              <a:spcBef>
                <a:spcPts val="965"/>
              </a:spcBef>
            </a:pPr>
            <a:r>
              <a:rPr dirty="0" sz="1400" spc="-5">
                <a:latin typeface="Times New Roman"/>
                <a:cs typeface="Times New Roman"/>
              </a:rPr>
              <a:t>=(1/6)[1+e</a:t>
            </a:r>
            <a:r>
              <a:rPr dirty="0" baseline="40123" sz="1350" spc="-7">
                <a:latin typeface="Times New Roman"/>
                <a:cs typeface="Times New Roman"/>
              </a:rPr>
              <a:t>-j</a:t>
            </a:r>
            <a:r>
              <a:rPr dirty="0" baseline="40123" sz="1350" spc="-7">
                <a:latin typeface="Symbol"/>
                <a:cs typeface="Symbol"/>
              </a:rPr>
              <a:t></a:t>
            </a:r>
            <a:r>
              <a:rPr dirty="0" baseline="40123" sz="1350" spc="-7">
                <a:latin typeface="Times New Roman"/>
                <a:cs typeface="Times New Roman"/>
              </a:rPr>
              <a:t>/3</a:t>
            </a:r>
            <a:r>
              <a:rPr dirty="0" sz="1400" spc="-5">
                <a:latin typeface="Times New Roman"/>
                <a:cs typeface="Times New Roman"/>
              </a:rPr>
              <a:t>+e</a:t>
            </a:r>
            <a:r>
              <a:rPr dirty="0" baseline="40123" sz="1350" spc="-7">
                <a:latin typeface="Times New Roman"/>
                <a:cs typeface="Times New Roman"/>
              </a:rPr>
              <a:t>-j2</a:t>
            </a:r>
            <a:r>
              <a:rPr dirty="0" baseline="40123" sz="1350" spc="-7">
                <a:latin typeface="Symbol"/>
                <a:cs typeface="Symbol"/>
              </a:rPr>
              <a:t></a:t>
            </a:r>
            <a:r>
              <a:rPr dirty="0" baseline="40123" sz="1350" spc="-7">
                <a:latin typeface="Times New Roman"/>
                <a:cs typeface="Times New Roman"/>
              </a:rPr>
              <a:t>/3</a:t>
            </a:r>
            <a:r>
              <a:rPr dirty="0" sz="1400" spc="-5">
                <a:latin typeface="Times New Roman"/>
                <a:cs typeface="Times New Roman"/>
              </a:rPr>
              <a:t>]=(1/6)[1+0.5-j0.866+(-0.5)-j0.866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dirty="0" sz="1600" spc="-5">
                <a:latin typeface="Times New Roman"/>
                <a:cs typeface="Times New Roman"/>
              </a:rPr>
              <a:t>X(1)=(1/6)[1-j1.732] ,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|X(1)|=0.333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07134" y="4294916"/>
            <a:ext cx="119380" cy="0"/>
          </a:xfrm>
          <a:custGeom>
            <a:avLst/>
            <a:gdLst/>
            <a:ahLst/>
            <a:cxnLst/>
            <a:rect l="l" t="t" r="r" b="b"/>
            <a:pathLst>
              <a:path w="119380" h="0">
                <a:moveTo>
                  <a:pt x="0" y="0"/>
                </a:moveTo>
                <a:lnTo>
                  <a:pt x="119033" y="0"/>
                </a:lnTo>
              </a:path>
            </a:pathLst>
          </a:custGeom>
          <a:ln w="81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426729" y="4012974"/>
            <a:ext cx="84455" cy="1651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00" spc="10">
                <a:latin typeface="Times New Roman"/>
                <a:cs typeface="Times New Roman"/>
              </a:rPr>
              <a:t>5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03486" y="4008728"/>
            <a:ext cx="126364" cy="2647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550" spc="15">
                <a:latin typeface="Times New Roman"/>
                <a:cs typeface="Times New Roman"/>
              </a:rPr>
              <a:t>1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05143" y="4324019"/>
            <a:ext cx="372745" cy="2647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baseline="10752" sz="2325" spc="22">
                <a:latin typeface="Times New Roman"/>
                <a:cs typeface="Times New Roman"/>
              </a:rPr>
              <a:t>6</a:t>
            </a:r>
            <a:r>
              <a:rPr dirty="0" baseline="10752" sz="2325" spc="-30">
                <a:latin typeface="Times New Roman"/>
                <a:cs typeface="Times New Roman"/>
              </a:rPr>
              <a:t> </a:t>
            </a:r>
            <a:r>
              <a:rPr dirty="0" sz="900" spc="30" i="1">
                <a:latin typeface="Times New Roman"/>
                <a:cs typeface="Times New Roman"/>
              </a:rPr>
              <a:t>n</a:t>
            </a:r>
            <a:r>
              <a:rPr dirty="0" sz="900" spc="30">
                <a:latin typeface="Symbol"/>
                <a:cs typeface="Symbol"/>
              </a:rPr>
              <a:t></a:t>
            </a:r>
            <a:r>
              <a:rPr dirty="0" sz="900" spc="30"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1561" y="4033523"/>
            <a:ext cx="1477645" cy="3841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9780" algn="l"/>
              </a:tabLst>
            </a:pPr>
            <a:r>
              <a:rPr dirty="0" sz="1550" spc="20" i="1">
                <a:latin typeface="Times New Roman"/>
                <a:cs typeface="Times New Roman"/>
              </a:rPr>
              <a:t>X</a:t>
            </a:r>
            <a:r>
              <a:rPr dirty="0" sz="1550" spc="-114" i="1">
                <a:latin typeface="Times New Roman"/>
                <a:cs typeface="Times New Roman"/>
              </a:rPr>
              <a:t> </a:t>
            </a:r>
            <a:r>
              <a:rPr dirty="0" sz="1550" spc="25">
                <a:latin typeface="Times New Roman"/>
                <a:cs typeface="Times New Roman"/>
              </a:rPr>
              <a:t>(2)</a:t>
            </a:r>
            <a:r>
              <a:rPr dirty="0" sz="1550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Symbol"/>
                <a:cs typeface="Symbol"/>
              </a:rPr>
              <a:t></a:t>
            </a:r>
            <a:r>
              <a:rPr dirty="0" sz="1550" spc="20">
                <a:latin typeface="Times New Roman"/>
                <a:cs typeface="Times New Roman"/>
              </a:rPr>
              <a:t>	</a:t>
            </a:r>
            <a:r>
              <a:rPr dirty="0" baseline="-8274" sz="3525" spc="30">
                <a:latin typeface="Symbol"/>
                <a:cs typeface="Symbol"/>
              </a:rPr>
              <a:t></a:t>
            </a:r>
            <a:r>
              <a:rPr dirty="0" baseline="-8274" sz="3525" spc="-532">
                <a:latin typeface="Times New Roman"/>
                <a:cs typeface="Times New Roman"/>
              </a:rPr>
              <a:t> </a:t>
            </a:r>
            <a:r>
              <a:rPr dirty="0" sz="1550" spc="40" i="1">
                <a:latin typeface="Times New Roman"/>
                <a:cs typeface="Times New Roman"/>
              </a:rPr>
              <a:t>x</a:t>
            </a:r>
            <a:r>
              <a:rPr dirty="0" sz="1550" spc="40">
                <a:latin typeface="Times New Roman"/>
                <a:cs typeface="Times New Roman"/>
              </a:rPr>
              <a:t>(</a:t>
            </a:r>
            <a:r>
              <a:rPr dirty="0" sz="1550" spc="40" i="1">
                <a:latin typeface="Times New Roman"/>
                <a:cs typeface="Times New Roman"/>
              </a:rPr>
              <a:t>n</a:t>
            </a:r>
            <a:r>
              <a:rPr dirty="0" sz="1550" spc="40">
                <a:latin typeface="Times New Roman"/>
                <a:cs typeface="Times New Roman"/>
              </a:rPr>
              <a:t>)</a:t>
            </a:r>
            <a:r>
              <a:rPr dirty="0" sz="1550" spc="40" i="1">
                <a:latin typeface="Times New Roman"/>
                <a:cs typeface="Times New Roman"/>
              </a:rPr>
              <a:t>e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44536" y="3950517"/>
            <a:ext cx="588645" cy="367030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baseline="-37037" sz="1350" spc="22">
                <a:latin typeface="Symbol"/>
                <a:cs typeface="Symbol"/>
              </a:rPr>
              <a:t></a:t>
            </a:r>
            <a:r>
              <a:rPr dirty="0" baseline="-37037" sz="1350" spc="22">
                <a:latin typeface="Times New Roman"/>
                <a:cs typeface="Times New Roman"/>
              </a:rPr>
              <a:t> </a:t>
            </a:r>
            <a:r>
              <a:rPr dirty="0" baseline="-37037" sz="1350" spc="7" i="1">
                <a:latin typeface="Times New Roman"/>
                <a:cs typeface="Times New Roman"/>
              </a:rPr>
              <a:t>j </a:t>
            </a:r>
            <a:r>
              <a:rPr dirty="0" u="sng" sz="9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dirty="0" u="sng" sz="950" i="1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</a:t>
            </a:r>
            <a:r>
              <a:rPr dirty="0" u="sng" sz="95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00" spc="1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dirty="0" u="sng" sz="900" spc="-1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00" spc="5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(2)</a:t>
            </a:r>
            <a:endParaRPr sz="900">
              <a:latin typeface="Times New Roman"/>
              <a:cs typeface="Times New Roman"/>
            </a:endParaRPr>
          </a:p>
          <a:p>
            <a:pPr marL="334645">
              <a:lnSpc>
                <a:spcPct val="100000"/>
              </a:lnSpc>
              <a:spcBef>
                <a:spcPts val="225"/>
              </a:spcBef>
            </a:pPr>
            <a:r>
              <a:rPr dirty="0" sz="900" spc="10">
                <a:latin typeface="Times New Roman"/>
                <a:cs typeface="Times New Roman"/>
              </a:rPr>
              <a:t>6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73223" y="4212462"/>
            <a:ext cx="39160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=(1/6)[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1+e</a:t>
            </a:r>
            <a:r>
              <a:rPr dirty="0" baseline="40123" sz="1350" spc="-7">
                <a:latin typeface="Times New Roman"/>
                <a:cs typeface="Times New Roman"/>
              </a:rPr>
              <a:t>-j2</a:t>
            </a:r>
            <a:r>
              <a:rPr dirty="0" baseline="40123" sz="1350" spc="-7">
                <a:latin typeface="Symbol"/>
                <a:cs typeface="Symbol"/>
              </a:rPr>
              <a:t></a:t>
            </a:r>
            <a:r>
              <a:rPr dirty="0" baseline="40123" sz="1350" spc="-7">
                <a:latin typeface="Times New Roman"/>
                <a:cs typeface="Times New Roman"/>
              </a:rPr>
              <a:t>/3</a:t>
            </a:r>
            <a:r>
              <a:rPr dirty="0" sz="1400" spc="-5">
                <a:latin typeface="Times New Roman"/>
                <a:cs typeface="Times New Roman"/>
              </a:rPr>
              <a:t>+e</a:t>
            </a:r>
            <a:r>
              <a:rPr dirty="0" baseline="40123" sz="1350" spc="-7">
                <a:latin typeface="Times New Roman"/>
                <a:cs typeface="Times New Roman"/>
              </a:rPr>
              <a:t>-j4</a:t>
            </a:r>
            <a:r>
              <a:rPr dirty="0" baseline="40123" sz="1350" spc="-7">
                <a:latin typeface="Symbol"/>
                <a:cs typeface="Symbol"/>
              </a:rPr>
              <a:t></a:t>
            </a:r>
            <a:r>
              <a:rPr dirty="0" baseline="40123" sz="1350" spc="-7">
                <a:latin typeface="Times New Roman"/>
                <a:cs typeface="Times New Roman"/>
              </a:rPr>
              <a:t>/3</a:t>
            </a:r>
            <a:r>
              <a:rPr dirty="0" sz="1400" spc="-5">
                <a:latin typeface="Times New Roman"/>
                <a:cs typeface="Times New Roman"/>
              </a:rPr>
              <a:t>]=(1/6)[1-0.5-j0.866-0.5+j0.866]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187206" y="5102635"/>
            <a:ext cx="118745" cy="0"/>
          </a:xfrm>
          <a:custGeom>
            <a:avLst/>
            <a:gdLst/>
            <a:ahLst/>
            <a:cxnLst/>
            <a:rect l="l" t="t" r="r" b="b"/>
            <a:pathLst>
              <a:path w="118744" h="0">
                <a:moveTo>
                  <a:pt x="0" y="0"/>
                </a:moveTo>
                <a:lnTo>
                  <a:pt x="118739" y="0"/>
                </a:lnTo>
              </a:path>
            </a:pathLst>
          </a:custGeom>
          <a:ln w="81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404163" y="4820693"/>
            <a:ext cx="84455" cy="1651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00" spc="10">
                <a:latin typeface="Times New Roman"/>
                <a:cs typeface="Times New Roman"/>
              </a:rPr>
              <a:t>5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332691" y="4959783"/>
            <a:ext cx="84455" cy="1651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00" spc="10">
                <a:latin typeface="Times New Roman"/>
                <a:cs typeface="Times New Roman"/>
              </a:rPr>
              <a:t>6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83165" y="4816448"/>
            <a:ext cx="127000" cy="2647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550" spc="20">
                <a:latin typeface="Times New Roman"/>
                <a:cs typeface="Times New Roman"/>
              </a:rPr>
              <a:t>1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84807" y="5131739"/>
            <a:ext cx="369570" cy="2647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baseline="10752" sz="2325" spc="30">
                <a:latin typeface="Times New Roman"/>
                <a:cs typeface="Times New Roman"/>
              </a:rPr>
              <a:t>6</a:t>
            </a:r>
            <a:r>
              <a:rPr dirty="0" baseline="10752" sz="2325" spc="-60">
                <a:latin typeface="Times New Roman"/>
                <a:cs typeface="Times New Roman"/>
              </a:rPr>
              <a:t> </a:t>
            </a:r>
            <a:r>
              <a:rPr dirty="0" sz="900" spc="25" i="1">
                <a:latin typeface="Times New Roman"/>
                <a:cs typeface="Times New Roman"/>
              </a:rPr>
              <a:t>n</a:t>
            </a:r>
            <a:r>
              <a:rPr dirty="0" sz="900" spc="25">
                <a:latin typeface="Symbol"/>
                <a:cs typeface="Symbol"/>
              </a:rPr>
              <a:t></a:t>
            </a:r>
            <a:r>
              <a:rPr dirty="0" sz="900" spc="25"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81609" y="4841243"/>
            <a:ext cx="1452880" cy="3841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6920" algn="l"/>
              </a:tabLst>
            </a:pPr>
            <a:r>
              <a:rPr dirty="0" sz="1550" spc="20" i="1">
                <a:latin typeface="Times New Roman"/>
                <a:cs typeface="Times New Roman"/>
              </a:rPr>
              <a:t>X</a:t>
            </a:r>
            <a:r>
              <a:rPr dirty="0" sz="1550" spc="-120" i="1">
                <a:latin typeface="Times New Roman"/>
                <a:cs typeface="Times New Roman"/>
              </a:rPr>
              <a:t> </a:t>
            </a:r>
            <a:r>
              <a:rPr dirty="0" sz="1550" spc="-10">
                <a:latin typeface="Times New Roman"/>
                <a:cs typeface="Times New Roman"/>
              </a:rPr>
              <a:t>(3)</a:t>
            </a:r>
            <a:r>
              <a:rPr dirty="0" sz="1550" spc="-25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Symbol"/>
                <a:cs typeface="Symbol"/>
              </a:rPr>
              <a:t></a:t>
            </a:r>
            <a:r>
              <a:rPr dirty="0" sz="1550" spc="20">
                <a:latin typeface="Times New Roman"/>
                <a:cs typeface="Times New Roman"/>
              </a:rPr>
              <a:t>	</a:t>
            </a:r>
            <a:r>
              <a:rPr dirty="0" baseline="-8274" sz="3525" spc="37">
                <a:latin typeface="Symbol"/>
                <a:cs typeface="Symbol"/>
              </a:rPr>
              <a:t></a:t>
            </a:r>
            <a:r>
              <a:rPr dirty="0" baseline="-8274" sz="3525" spc="-540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x</a:t>
            </a:r>
            <a:r>
              <a:rPr dirty="0" sz="1550" spc="35">
                <a:latin typeface="Times New Roman"/>
                <a:cs typeface="Times New Roman"/>
              </a:rPr>
              <a:t>(</a:t>
            </a:r>
            <a:r>
              <a:rPr dirty="0" sz="1550" spc="35" i="1">
                <a:latin typeface="Times New Roman"/>
                <a:cs typeface="Times New Roman"/>
              </a:rPr>
              <a:t>n</a:t>
            </a:r>
            <a:r>
              <a:rPr dirty="0" sz="1550" spc="35">
                <a:latin typeface="Times New Roman"/>
                <a:cs typeface="Times New Roman"/>
              </a:rPr>
              <a:t>)</a:t>
            </a:r>
            <a:r>
              <a:rPr dirty="0" sz="1550" spc="35" i="1">
                <a:latin typeface="Times New Roman"/>
                <a:cs typeface="Times New Roman"/>
              </a:rPr>
              <a:t>e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18497" y="4522955"/>
            <a:ext cx="1752600" cy="436245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marL="483870">
              <a:lnSpc>
                <a:spcPct val="100000"/>
              </a:lnSpc>
              <a:spcBef>
                <a:spcPts val="335"/>
              </a:spcBef>
            </a:pPr>
            <a:r>
              <a:rPr dirty="0" sz="1400">
                <a:latin typeface="Times New Roman"/>
                <a:cs typeface="Times New Roman"/>
              </a:rPr>
              <a:t>X(2)=0,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|X(2)|=0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dirty="0" baseline="-37037" sz="1350" spc="22">
                <a:latin typeface="Symbol"/>
                <a:cs typeface="Symbol"/>
              </a:rPr>
              <a:t></a:t>
            </a:r>
            <a:r>
              <a:rPr dirty="0" baseline="-37037" sz="1350" spc="22">
                <a:latin typeface="Times New Roman"/>
                <a:cs typeface="Times New Roman"/>
              </a:rPr>
              <a:t> </a:t>
            </a:r>
            <a:r>
              <a:rPr dirty="0" baseline="-37037" sz="1350" spc="7" i="1">
                <a:latin typeface="Times New Roman"/>
                <a:cs typeface="Times New Roman"/>
              </a:rPr>
              <a:t>j </a:t>
            </a:r>
            <a:r>
              <a:rPr dirty="0" u="sng" sz="9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dirty="0" u="sng" sz="950" i="1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</a:t>
            </a:r>
            <a:r>
              <a:rPr dirty="0" u="sng" sz="95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00" spc="1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 </a:t>
            </a:r>
            <a:r>
              <a:rPr dirty="0" u="sng" sz="900" spc="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(3)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639695" y="5020436"/>
            <a:ext cx="23958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=(1/6)[ 1+e</a:t>
            </a:r>
            <a:r>
              <a:rPr dirty="0" baseline="40123" sz="1350" spc="-7">
                <a:latin typeface="Times New Roman"/>
                <a:cs typeface="Times New Roman"/>
              </a:rPr>
              <a:t>-j</a:t>
            </a:r>
            <a:r>
              <a:rPr dirty="0" baseline="40123" sz="1350" spc="-7">
                <a:latin typeface="Symbol"/>
                <a:cs typeface="Symbol"/>
              </a:rPr>
              <a:t></a:t>
            </a:r>
            <a:r>
              <a:rPr dirty="0" sz="1400" spc="-5">
                <a:latin typeface="Times New Roman"/>
                <a:cs typeface="Times New Roman"/>
              </a:rPr>
              <a:t>+e</a:t>
            </a:r>
            <a:r>
              <a:rPr dirty="0" baseline="40123" sz="1350" spc="-7">
                <a:latin typeface="Times New Roman"/>
                <a:cs typeface="Times New Roman"/>
              </a:rPr>
              <a:t>-j2</a:t>
            </a:r>
            <a:r>
              <a:rPr dirty="0" baseline="40123" sz="1350" spc="-7">
                <a:latin typeface="Symbol"/>
                <a:cs typeface="Symbol"/>
              </a:rPr>
              <a:t></a:t>
            </a:r>
            <a:r>
              <a:rPr dirty="0" sz="1400" spc="-5">
                <a:latin typeface="Times New Roman"/>
                <a:cs typeface="Times New Roman"/>
              </a:rPr>
              <a:t>]=(1/6)[1-1+1]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201808" y="5910355"/>
            <a:ext cx="119380" cy="0"/>
          </a:xfrm>
          <a:custGeom>
            <a:avLst/>
            <a:gdLst/>
            <a:ahLst/>
            <a:cxnLst/>
            <a:rect l="l" t="t" r="r" b="b"/>
            <a:pathLst>
              <a:path w="119380" h="0">
                <a:moveTo>
                  <a:pt x="0" y="0"/>
                </a:moveTo>
                <a:lnTo>
                  <a:pt x="119158" y="0"/>
                </a:lnTo>
              </a:path>
            </a:pathLst>
          </a:custGeom>
          <a:ln w="85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419613" y="5628413"/>
            <a:ext cx="84455" cy="1651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00" spc="10">
                <a:latin typeface="Times New Roman"/>
                <a:cs typeface="Times New Roman"/>
              </a:rPr>
              <a:t>5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355603" y="5767503"/>
            <a:ext cx="84455" cy="1651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00" spc="10">
                <a:latin typeface="Times New Roman"/>
                <a:cs typeface="Times New Roman"/>
              </a:rPr>
              <a:t>6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98555" y="5624168"/>
            <a:ext cx="126364" cy="2647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550" spc="15">
                <a:latin typeface="Times New Roman"/>
                <a:cs typeface="Times New Roman"/>
              </a:rPr>
              <a:t>1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99389" y="5939051"/>
            <a:ext cx="370205" cy="2647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baseline="10752" sz="2325" spc="22">
                <a:latin typeface="Times New Roman"/>
                <a:cs typeface="Times New Roman"/>
              </a:rPr>
              <a:t>6</a:t>
            </a:r>
            <a:r>
              <a:rPr dirty="0" baseline="10752" sz="2325" spc="-37">
                <a:latin typeface="Times New Roman"/>
                <a:cs typeface="Times New Roman"/>
              </a:rPr>
              <a:t> </a:t>
            </a:r>
            <a:r>
              <a:rPr dirty="0" sz="900" spc="25" i="1">
                <a:latin typeface="Times New Roman"/>
                <a:cs typeface="Times New Roman"/>
              </a:rPr>
              <a:t>n</a:t>
            </a:r>
            <a:r>
              <a:rPr dirty="0" sz="900" spc="25">
                <a:latin typeface="Symbol"/>
                <a:cs typeface="Symbol"/>
              </a:rPr>
              <a:t></a:t>
            </a:r>
            <a:r>
              <a:rPr dirty="0" sz="900" spc="25"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81860" y="5648963"/>
            <a:ext cx="1469390" cy="3841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2160" algn="l"/>
              </a:tabLst>
            </a:pPr>
            <a:r>
              <a:rPr dirty="0" sz="1550" spc="20" i="1">
                <a:latin typeface="Times New Roman"/>
                <a:cs typeface="Times New Roman"/>
              </a:rPr>
              <a:t>X</a:t>
            </a:r>
            <a:r>
              <a:rPr dirty="0" sz="1550" spc="-114" i="1">
                <a:latin typeface="Times New Roman"/>
                <a:cs typeface="Times New Roman"/>
              </a:rPr>
              <a:t> </a:t>
            </a:r>
            <a:r>
              <a:rPr dirty="0" sz="1550" spc="25">
                <a:latin typeface="Times New Roman"/>
                <a:cs typeface="Times New Roman"/>
              </a:rPr>
              <a:t>(4)</a:t>
            </a:r>
            <a:r>
              <a:rPr dirty="0" sz="1550" spc="-15">
                <a:latin typeface="Times New Roman"/>
                <a:cs typeface="Times New Roman"/>
              </a:rPr>
              <a:t> </a:t>
            </a:r>
            <a:r>
              <a:rPr dirty="0" sz="1550" spc="15">
                <a:latin typeface="Symbol"/>
                <a:cs typeface="Symbol"/>
              </a:rPr>
              <a:t></a:t>
            </a:r>
            <a:r>
              <a:rPr dirty="0" sz="1550" spc="15">
                <a:latin typeface="Times New Roman"/>
                <a:cs typeface="Times New Roman"/>
              </a:rPr>
              <a:t>	</a:t>
            </a:r>
            <a:r>
              <a:rPr dirty="0" baseline="-8274" sz="3525" spc="22">
                <a:latin typeface="Symbol"/>
                <a:cs typeface="Symbol"/>
              </a:rPr>
              <a:t></a:t>
            </a:r>
            <a:r>
              <a:rPr dirty="0" baseline="-8274" sz="3525" spc="-517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x</a:t>
            </a:r>
            <a:r>
              <a:rPr dirty="0" sz="1550" spc="35">
                <a:latin typeface="Times New Roman"/>
                <a:cs typeface="Times New Roman"/>
              </a:rPr>
              <a:t>(</a:t>
            </a:r>
            <a:r>
              <a:rPr dirty="0" sz="1550" spc="35" i="1">
                <a:latin typeface="Times New Roman"/>
                <a:cs typeface="Times New Roman"/>
              </a:rPr>
              <a:t>n</a:t>
            </a:r>
            <a:r>
              <a:rPr dirty="0" sz="1550" spc="35">
                <a:latin typeface="Times New Roman"/>
                <a:cs typeface="Times New Roman"/>
              </a:rPr>
              <a:t>)</a:t>
            </a:r>
            <a:r>
              <a:rPr dirty="0" sz="1550" spc="35" i="1">
                <a:latin typeface="Times New Roman"/>
                <a:cs typeface="Times New Roman"/>
              </a:rPr>
              <a:t>e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035900" y="5331223"/>
            <a:ext cx="2230120" cy="436245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466725">
              <a:lnSpc>
                <a:spcPct val="100000"/>
              </a:lnSpc>
              <a:spcBef>
                <a:spcPts val="330"/>
              </a:spcBef>
            </a:pPr>
            <a:r>
              <a:rPr dirty="0" sz="1400">
                <a:latin typeface="Times New Roman"/>
                <a:cs typeface="Times New Roman"/>
              </a:rPr>
              <a:t>X(3)=1/6,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|X(3)|=0.1666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dirty="0" baseline="-37037" sz="1350" spc="15">
                <a:latin typeface="Symbol"/>
                <a:cs typeface="Symbol"/>
              </a:rPr>
              <a:t></a:t>
            </a:r>
            <a:r>
              <a:rPr dirty="0" baseline="-37037" sz="1350" spc="15">
                <a:latin typeface="Times New Roman"/>
                <a:cs typeface="Times New Roman"/>
              </a:rPr>
              <a:t> </a:t>
            </a:r>
            <a:r>
              <a:rPr dirty="0" baseline="-37037" sz="1350" spc="7" i="1">
                <a:latin typeface="Times New Roman"/>
                <a:cs typeface="Times New Roman"/>
              </a:rPr>
              <a:t>j </a:t>
            </a:r>
            <a:r>
              <a:rPr dirty="0" u="sng" sz="9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dirty="0" u="sng" sz="950" i="1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</a:t>
            </a:r>
            <a:r>
              <a:rPr dirty="0" u="sng" sz="95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00" spc="1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dirty="0" u="sng" sz="900" spc="3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00" spc="5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(4)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656458" y="5828156"/>
            <a:ext cx="387222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=(1/6)[1+e</a:t>
            </a:r>
            <a:r>
              <a:rPr dirty="0" baseline="40123" sz="1350" spc="-7">
                <a:latin typeface="Times New Roman"/>
                <a:cs typeface="Times New Roman"/>
              </a:rPr>
              <a:t>-j4</a:t>
            </a:r>
            <a:r>
              <a:rPr dirty="0" baseline="40123" sz="1350" spc="-7">
                <a:latin typeface="Symbol"/>
                <a:cs typeface="Symbol"/>
              </a:rPr>
              <a:t></a:t>
            </a:r>
            <a:r>
              <a:rPr dirty="0" baseline="40123" sz="1350" spc="-7">
                <a:latin typeface="Times New Roman"/>
                <a:cs typeface="Times New Roman"/>
              </a:rPr>
              <a:t>/3</a:t>
            </a:r>
            <a:r>
              <a:rPr dirty="0" sz="1400" spc="-5">
                <a:latin typeface="Times New Roman"/>
                <a:cs typeface="Times New Roman"/>
              </a:rPr>
              <a:t>+e</a:t>
            </a:r>
            <a:r>
              <a:rPr dirty="0" baseline="40123" sz="1350" spc="-7">
                <a:latin typeface="Times New Roman"/>
                <a:cs typeface="Times New Roman"/>
              </a:rPr>
              <a:t>-j8</a:t>
            </a:r>
            <a:r>
              <a:rPr dirty="0" baseline="40123" sz="1350" spc="-7">
                <a:latin typeface="Symbol"/>
                <a:cs typeface="Symbol"/>
              </a:rPr>
              <a:t></a:t>
            </a:r>
            <a:r>
              <a:rPr dirty="0" baseline="40123" sz="1350" spc="-7">
                <a:latin typeface="Times New Roman"/>
                <a:cs typeface="Times New Roman"/>
              </a:rPr>
              <a:t>/3</a:t>
            </a:r>
            <a:r>
              <a:rPr dirty="0" sz="1400" spc="-5">
                <a:latin typeface="Times New Roman"/>
                <a:cs typeface="Times New Roman"/>
              </a:rPr>
              <a:t>]=(1/6)[1-0.5+j0.866-0.5-j0.866]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190086" y="6718075"/>
            <a:ext cx="119380" cy="0"/>
          </a:xfrm>
          <a:custGeom>
            <a:avLst/>
            <a:gdLst/>
            <a:ahLst/>
            <a:cxnLst/>
            <a:rect l="l" t="t" r="r" b="b"/>
            <a:pathLst>
              <a:path w="119380" h="0">
                <a:moveTo>
                  <a:pt x="0" y="0"/>
                </a:moveTo>
                <a:lnTo>
                  <a:pt x="119158" y="0"/>
                </a:lnTo>
              </a:path>
            </a:pathLst>
          </a:custGeom>
          <a:ln w="81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407463" y="6436133"/>
            <a:ext cx="84455" cy="1651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00" spc="10">
                <a:latin typeface="Times New Roman"/>
                <a:cs typeface="Times New Roman"/>
              </a:rPr>
              <a:t>5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338051" y="6575223"/>
            <a:ext cx="84455" cy="1651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00" spc="10">
                <a:latin typeface="Times New Roman"/>
                <a:cs typeface="Times New Roman"/>
              </a:rPr>
              <a:t>6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86867" y="6431888"/>
            <a:ext cx="127000" cy="2647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550" spc="20">
                <a:latin typeface="Times New Roman"/>
                <a:cs typeface="Times New Roman"/>
              </a:rPr>
              <a:t>1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188106" y="6746770"/>
            <a:ext cx="369570" cy="2647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baseline="10752" sz="2325" spc="30">
                <a:latin typeface="Times New Roman"/>
                <a:cs typeface="Times New Roman"/>
              </a:rPr>
              <a:t>6</a:t>
            </a:r>
            <a:r>
              <a:rPr dirty="0" baseline="10752" sz="2325" spc="-52">
                <a:latin typeface="Times New Roman"/>
                <a:cs typeface="Times New Roman"/>
              </a:rPr>
              <a:t> </a:t>
            </a:r>
            <a:r>
              <a:rPr dirty="0" sz="900" spc="25" i="1">
                <a:latin typeface="Times New Roman"/>
                <a:cs typeface="Times New Roman"/>
              </a:rPr>
              <a:t>n</a:t>
            </a:r>
            <a:r>
              <a:rPr dirty="0" sz="900" spc="25">
                <a:latin typeface="Symbol"/>
                <a:cs typeface="Symbol"/>
              </a:rPr>
              <a:t></a:t>
            </a:r>
            <a:r>
              <a:rPr dirty="0" sz="900" spc="25"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81609" y="6456683"/>
            <a:ext cx="1456690" cy="3841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60095" algn="l"/>
              </a:tabLst>
            </a:pPr>
            <a:r>
              <a:rPr dirty="0" sz="1550" spc="20" i="1">
                <a:latin typeface="Times New Roman"/>
                <a:cs typeface="Times New Roman"/>
              </a:rPr>
              <a:t>X</a:t>
            </a:r>
            <a:r>
              <a:rPr dirty="0" sz="1550" spc="-120" i="1">
                <a:latin typeface="Times New Roman"/>
                <a:cs typeface="Times New Roman"/>
              </a:rPr>
              <a:t> </a:t>
            </a:r>
            <a:r>
              <a:rPr dirty="0" sz="1550">
                <a:latin typeface="Times New Roman"/>
                <a:cs typeface="Times New Roman"/>
              </a:rPr>
              <a:t>(5)</a:t>
            </a:r>
            <a:r>
              <a:rPr dirty="0" sz="1550" spc="-25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Symbol"/>
                <a:cs typeface="Symbol"/>
              </a:rPr>
              <a:t></a:t>
            </a:r>
            <a:r>
              <a:rPr dirty="0" sz="1550" spc="20">
                <a:latin typeface="Times New Roman"/>
                <a:cs typeface="Times New Roman"/>
              </a:rPr>
              <a:t>	</a:t>
            </a:r>
            <a:r>
              <a:rPr dirty="0" baseline="-8274" sz="3525" spc="37">
                <a:latin typeface="Symbol"/>
                <a:cs typeface="Symbol"/>
              </a:rPr>
              <a:t></a:t>
            </a:r>
            <a:r>
              <a:rPr dirty="0" baseline="-8274" sz="3525" spc="-532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x</a:t>
            </a:r>
            <a:r>
              <a:rPr dirty="0" sz="1550" spc="35">
                <a:latin typeface="Times New Roman"/>
                <a:cs typeface="Times New Roman"/>
              </a:rPr>
              <a:t>(</a:t>
            </a:r>
            <a:r>
              <a:rPr dirty="0" sz="1550" spc="35" i="1">
                <a:latin typeface="Times New Roman"/>
                <a:cs typeface="Times New Roman"/>
              </a:rPr>
              <a:t>n</a:t>
            </a:r>
            <a:r>
              <a:rPr dirty="0" sz="1550" spc="35">
                <a:latin typeface="Times New Roman"/>
                <a:cs typeface="Times New Roman"/>
              </a:rPr>
              <a:t>)</a:t>
            </a:r>
            <a:r>
              <a:rPr dirty="0" sz="1550" spc="35" i="1">
                <a:latin typeface="Times New Roman"/>
                <a:cs typeface="Times New Roman"/>
              </a:rPr>
              <a:t>e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022199" y="6139018"/>
            <a:ext cx="1704339" cy="436245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436245">
              <a:lnSpc>
                <a:spcPct val="100000"/>
              </a:lnSpc>
              <a:spcBef>
                <a:spcPts val="330"/>
              </a:spcBef>
            </a:pPr>
            <a:r>
              <a:rPr dirty="0" sz="1400">
                <a:latin typeface="Times New Roman"/>
                <a:cs typeface="Times New Roman"/>
              </a:rPr>
              <a:t>X(4)=0,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|X(4)|=0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dirty="0" baseline="-37037" sz="1350" spc="22">
                <a:latin typeface="Symbol"/>
                <a:cs typeface="Symbol"/>
              </a:rPr>
              <a:t></a:t>
            </a:r>
            <a:r>
              <a:rPr dirty="0" baseline="-37037" sz="1350" spc="22">
                <a:latin typeface="Times New Roman"/>
                <a:cs typeface="Times New Roman"/>
              </a:rPr>
              <a:t> </a:t>
            </a:r>
            <a:r>
              <a:rPr dirty="0" baseline="-37037" sz="1350" spc="7" i="1">
                <a:latin typeface="Times New Roman"/>
                <a:cs typeface="Times New Roman"/>
              </a:rPr>
              <a:t>j </a:t>
            </a:r>
            <a:r>
              <a:rPr dirty="0" u="sng" sz="900" spc="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dirty="0" u="sng" sz="950" spc="5" i="1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</a:t>
            </a:r>
            <a:r>
              <a:rPr dirty="0" u="sng" sz="95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00" spc="1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dirty="0" u="sng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00" spc="3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(5)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639695" y="6635877"/>
            <a:ext cx="40100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=(1/6)[1+e</a:t>
            </a:r>
            <a:r>
              <a:rPr dirty="0" baseline="40123" sz="1350" spc="-7">
                <a:latin typeface="Times New Roman"/>
                <a:cs typeface="Times New Roman"/>
              </a:rPr>
              <a:t>-j5</a:t>
            </a:r>
            <a:r>
              <a:rPr dirty="0" baseline="40123" sz="1350" spc="-7">
                <a:latin typeface="Symbol"/>
                <a:cs typeface="Symbol"/>
              </a:rPr>
              <a:t></a:t>
            </a:r>
            <a:r>
              <a:rPr dirty="0" baseline="40123" sz="1350" spc="-7">
                <a:latin typeface="Times New Roman"/>
                <a:cs typeface="Times New Roman"/>
              </a:rPr>
              <a:t>/3</a:t>
            </a:r>
            <a:r>
              <a:rPr dirty="0" sz="1400" spc="-5">
                <a:latin typeface="Times New Roman"/>
                <a:cs typeface="Times New Roman"/>
              </a:rPr>
              <a:t>+e</a:t>
            </a:r>
            <a:r>
              <a:rPr dirty="0" baseline="40123" sz="1350" spc="-7">
                <a:latin typeface="Times New Roman"/>
                <a:cs typeface="Times New Roman"/>
              </a:rPr>
              <a:t>-j10</a:t>
            </a:r>
            <a:r>
              <a:rPr dirty="0" baseline="40123" sz="1350" spc="-7">
                <a:latin typeface="Symbol"/>
                <a:cs typeface="Symbol"/>
              </a:rPr>
              <a:t></a:t>
            </a:r>
            <a:r>
              <a:rPr dirty="0" baseline="40123" sz="1350" spc="-7">
                <a:latin typeface="Times New Roman"/>
                <a:cs typeface="Times New Roman"/>
              </a:rPr>
              <a:t>/3</a:t>
            </a:r>
            <a:r>
              <a:rPr dirty="0" sz="1400" spc="-5">
                <a:latin typeface="Times New Roman"/>
                <a:cs typeface="Times New Roman"/>
              </a:rPr>
              <a:t>]=(1/6)[1+0.5+j0.866-0.5+j0.866]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445766" y="6976109"/>
            <a:ext cx="25622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X(5)=(1/6)[1+j1.732],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|X(5)|=0.333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655820" y="2297937"/>
            <a:ext cx="1378585" cy="76200"/>
          </a:xfrm>
          <a:custGeom>
            <a:avLst/>
            <a:gdLst/>
            <a:ahLst/>
            <a:cxnLst/>
            <a:rect l="l" t="t" r="r" b="b"/>
            <a:pathLst>
              <a:path w="1378585" h="76200">
                <a:moveTo>
                  <a:pt x="1302384" y="44561"/>
                </a:moveTo>
                <a:lnTo>
                  <a:pt x="1302384" y="76200"/>
                </a:lnTo>
                <a:lnTo>
                  <a:pt x="1365842" y="44576"/>
                </a:lnTo>
                <a:lnTo>
                  <a:pt x="1302384" y="44561"/>
                </a:lnTo>
                <a:close/>
              </a:path>
              <a:path w="1378585" h="76200">
                <a:moveTo>
                  <a:pt x="1302384" y="31864"/>
                </a:moveTo>
                <a:lnTo>
                  <a:pt x="1302384" y="44561"/>
                </a:lnTo>
                <a:lnTo>
                  <a:pt x="1318640" y="44576"/>
                </a:lnTo>
                <a:lnTo>
                  <a:pt x="1321434" y="41655"/>
                </a:lnTo>
                <a:lnTo>
                  <a:pt x="1321434" y="34671"/>
                </a:lnTo>
                <a:lnTo>
                  <a:pt x="1318640" y="31876"/>
                </a:lnTo>
                <a:lnTo>
                  <a:pt x="1302384" y="31864"/>
                </a:lnTo>
                <a:close/>
              </a:path>
              <a:path w="1378585" h="76200">
                <a:moveTo>
                  <a:pt x="1302384" y="0"/>
                </a:moveTo>
                <a:lnTo>
                  <a:pt x="1302384" y="31864"/>
                </a:lnTo>
                <a:lnTo>
                  <a:pt x="1315084" y="31876"/>
                </a:lnTo>
                <a:lnTo>
                  <a:pt x="1318640" y="31876"/>
                </a:lnTo>
                <a:lnTo>
                  <a:pt x="1321434" y="34671"/>
                </a:lnTo>
                <a:lnTo>
                  <a:pt x="1321434" y="41655"/>
                </a:lnTo>
                <a:lnTo>
                  <a:pt x="1318640" y="44576"/>
                </a:lnTo>
                <a:lnTo>
                  <a:pt x="1365842" y="44576"/>
                </a:lnTo>
                <a:lnTo>
                  <a:pt x="1378584" y="38226"/>
                </a:lnTo>
                <a:lnTo>
                  <a:pt x="1302384" y="0"/>
                </a:lnTo>
                <a:close/>
              </a:path>
              <a:path w="1378585" h="76200">
                <a:moveTo>
                  <a:pt x="6350" y="30606"/>
                </a:moveTo>
                <a:lnTo>
                  <a:pt x="2793" y="30606"/>
                </a:lnTo>
                <a:lnTo>
                  <a:pt x="0" y="33400"/>
                </a:lnTo>
                <a:lnTo>
                  <a:pt x="0" y="40513"/>
                </a:lnTo>
                <a:lnTo>
                  <a:pt x="2793" y="43306"/>
                </a:lnTo>
                <a:lnTo>
                  <a:pt x="1302384" y="44561"/>
                </a:lnTo>
                <a:lnTo>
                  <a:pt x="1302384" y="31864"/>
                </a:lnTo>
                <a:lnTo>
                  <a:pt x="6350" y="306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625213" y="1535429"/>
            <a:ext cx="76200" cy="805815"/>
          </a:xfrm>
          <a:custGeom>
            <a:avLst/>
            <a:gdLst/>
            <a:ahLst/>
            <a:cxnLst/>
            <a:rect l="l" t="t" r="r" b="b"/>
            <a:pathLst>
              <a:path w="76200" h="805814">
                <a:moveTo>
                  <a:pt x="41656" y="57150"/>
                </a:moveTo>
                <a:lnTo>
                  <a:pt x="34671" y="57150"/>
                </a:lnTo>
                <a:lnTo>
                  <a:pt x="31750" y="59944"/>
                </a:lnTo>
                <a:lnTo>
                  <a:pt x="30607" y="799464"/>
                </a:lnTo>
                <a:lnTo>
                  <a:pt x="30607" y="803021"/>
                </a:lnTo>
                <a:lnTo>
                  <a:pt x="33400" y="805814"/>
                </a:lnTo>
                <a:lnTo>
                  <a:pt x="40512" y="805814"/>
                </a:lnTo>
                <a:lnTo>
                  <a:pt x="43307" y="803021"/>
                </a:lnTo>
                <a:lnTo>
                  <a:pt x="44450" y="59944"/>
                </a:lnTo>
                <a:lnTo>
                  <a:pt x="41656" y="57150"/>
                </a:lnTo>
                <a:close/>
              </a:path>
              <a:path w="76200" h="805814">
                <a:moveTo>
                  <a:pt x="38226" y="0"/>
                </a:moveTo>
                <a:lnTo>
                  <a:pt x="0" y="76200"/>
                </a:lnTo>
                <a:lnTo>
                  <a:pt x="31730" y="76200"/>
                </a:lnTo>
                <a:lnTo>
                  <a:pt x="31750" y="59944"/>
                </a:lnTo>
                <a:lnTo>
                  <a:pt x="34671" y="57150"/>
                </a:lnTo>
                <a:lnTo>
                  <a:pt x="66706" y="57150"/>
                </a:lnTo>
                <a:lnTo>
                  <a:pt x="38226" y="0"/>
                </a:lnTo>
                <a:close/>
              </a:path>
              <a:path w="76200" h="805814">
                <a:moveTo>
                  <a:pt x="66706" y="57150"/>
                </a:moveTo>
                <a:lnTo>
                  <a:pt x="41656" y="57150"/>
                </a:lnTo>
                <a:lnTo>
                  <a:pt x="44450" y="59944"/>
                </a:lnTo>
                <a:lnTo>
                  <a:pt x="44424" y="76200"/>
                </a:lnTo>
                <a:lnTo>
                  <a:pt x="76200" y="76200"/>
                </a:lnTo>
                <a:lnTo>
                  <a:pt x="66706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891404" y="1878329"/>
            <a:ext cx="635" cy="456565"/>
          </a:xfrm>
          <a:custGeom>
            <a:avLst/>
            <a:gdLst/>
            <a:ahLst/>
            <a:cxnLst/>
            <a:rect l="l" t="t" r="r" b="b"/>
            <a:pathLst>
              <a:path w="635" h="456564">
                <a:moveTo>
                  <a:pt x="0" y="456564"/>
                </a:moveTo>
                <a:lnTo>
                  <a:pt x="635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119370" y="1878329"/>
            <a:ext cx="635" cy="456565"/>
          </a:xfrm>
          <a:custGeom>
            <a:avLst/>
            <a:gdLst/>
            <a:ahLst/>
            <a:cxnLst/>
            <a:rect l="l" t="t" r="r" b="b"/>
            <a:pathLst>
              <a:path w="635" h="456564">
                <a:moveTo>
                  <a:pt x="0" y="456564"/>
                </a:moveTo>
                <a:lnTo>
                  <a:pt x="634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4145407" y="1729485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119370" y="2352039"/>
            <a:ext cx="233679" cy="342265"/>
          </a:xfrm>
          <a:custGeom>
            <a:avLst/>
            <a:gdLst/>
            <a:ahLst/>
            <a:cxnLst/>
            <a:rect l="l" t="t" r="r" b="b"/>
            <a:pathLst>
              <a:path w="233679" h="342264">
                <a:moveTo>
                  <a:pt x="0" y="342265"/>
                </a:moveTo>
                <a:lnTo>
                  <a:pt x="233680" y="342265"/>
                </a:lnTo>
                <a:lnTo>
                  <a:pt x="233680" y="0"/>
                </a:lnTo>
                <a:lnTo>
                  <a:pt x="0" y="0"/>
                </a:lnTo>
                <a:lnTo>
                  <a:pt x="0" y="3422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5250560" y="1689861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4819015" y="2352039"/>
            <a:ext cx="300355" cy="342265"/>
          </a:xfrm>
          <a:custGeom>
            <a:avLst/>
            <a:gdLst/>
            <a:ahLst/>
            <a:cxnLst/>
            <a:rect l="l" t="t" r="r" b="b"/>
            <a:pathLst>
              <a:path w="300354" h="342264">
                <a:moveTo>
                  <a:pt x="0" y="342265"/>
                </a:moveTo>
                <a:lnTo>
                  <a:pt x="300354" y="342265"/>
                </a:lnTo>
                <a:lnTo>
                  <a:pt x="300354" y="0"/>
                </a:lnTo>
                <a:lnTo>
                  <a:pt x="0" y="0"/>
                </a:lnTo>
                <a:lnTo>
                  <a:pt x="0" y="3422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4898516" y="2374138"/>
            <a:ext cx="3352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5745" algn="l"/>
              </a:tabLst>
            </a:pPr>
            <a:r>
              <a:rPr dirty="0" sz="1200">
                <a:latin typeface="Times New Roman"/>
                <a:cs typeface="Times New Roman"/>
              </a:rPr>
              <a:t>1	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115050" y="2374138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831460" y="1627377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4084320" y="8537575"/>
            <a:ext cx="1950085" cy="76200"/>
          </a:xfrm>
          <a:custGeom>
            <a:avLst/>
            <a:gdLst/>
            <a:ahLst/>
            <a:cxnLst/>
            <a:rect l="l" t="t" r="r" b="b"/>
            <a:pathLst>
              <a:path w="1950085" h="76200">
                <a:moveTo>
                  <a:pt x="1873884" y="44444"/>
                </a:moveTo>
                <a:lnTo>
                  <a:pt x="1873884" y="76199"/>
                </a:lnTo>
                <a:lnTo>
                  <a:pt x="1937384" y="44449"/>
                </a:lnTo>
                <a:lnTo>
                  <a:pt x="1873884" y="44444"/>
                </a:lnTo>
                <a:close/>
              </a:path>
              <a:path w="1950085" h="76200">
                <a:moveTo>
                  <a:pt x="1873884" y="31745"/>
                </a:moveTo>
                <a:lnTo>
                  <a:pt x="1873884" y="44444"/>
                </a:lnTo>
                <a:lnTo>
                  <a:pt x="1890146" y="44444"/>
                </a:lnTo>
                <a:lnTo>
                  <a:pt x="1892934" y="41528"/>
                </a:lnTo>
                <a:lnTo>
                  <a:pt x="1892934" y="34543"/>
                </a:lnTo>
                <a:lnTo>
                  <a:pt x="1890140" y="31749"/>
                </a:lnTo>
                <a:lnTo>
                  <a:pt x="1873884" y="31745"/>
                </a:lnTo>
                <a:close/>
              </a:path>
              <a:path w="1950085" h="76200">
                <a:moveTo>
                  <a:pt x="1873884" y="0"/>
                </a:moveTo>
                <a:lnTo>
                  <a:pt x="1873884" y="31745"/>
                </a:lnTo>
                <a:lnTo>
                  <a:pt x="1886584" y="31749"/>
                </a:lnTo>
                <a:lnTo>
                  <a:pt x="1890140" y="31749"/>
                </a:lnTo>
                <a:lnTo>
                  <a:pt x="1892934" y="34543"/>
                </a:lnTo>
                <a:lnTo>
                  <a:pt x="1892934" y="41528"/>
                </a:lnTo>
                <a:lnTo>
                  <a:pt x="1890140" y="44449"/>
                </a:lnTo>
                <a:lnTo>
                  <a:pt x="1937395" y="44444"/>
                </a:lnTo>
                <a:lnTo>
                  <a:pt x="1950084" y="38099"/>
                </a:lnTo>
                <a:lnTo>
                  <a:pt x="1873884" y="0"/>
                </a:lnTo>
                <a:close/>
              </a:path>
              <a:path w="1950085" h="76200">
                <a:moveTo>
                  <a:pt x="6350" y="31114"/>
                </a:moveTo>
                <a:lnTo>
                  <a:pt x="2793" y="31114"/>
                </a:lnTo>
                <a:lnTo>
                  <a:pt x="0" y="33908"/>
                </a:lnTo>
                <a:lnTo>
                  <a:pt x="0" y="41020"/>
                </a:lnTo>
                <a:lnTo>
                  <a:pt x="2793" y="43814"/>
                </a:lnTo>
                <a:lnTo>
                  <a:pt x="1873884" y="44444"/>
                </a:lnTo>
                <a:lnTo>
                  <a:pt x="1873884" y="31745"/>
                </a:lnTo>
                <a:lnTo>
                  <a:pt x="6350" y="311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053204" y="7432040"/>
            <a:ext cx="76200" cy="1149350"/>
          </a:xfrm>
          <a:custGeom>
            <a:avLst/>
            <a:gdLst/>
            <a:ahLst/>
            <a:cxnLst/>
            <a:rect l="l" t="t" r="r" b="b"/>
            <a:pathLst>
              <a:path w="76200" h="1149350">
                <a:moveTo>
                  <a:pt x="41529" y="57150"/>
                </a:moveTo>
                <a:lnTo>
                  <a:pt x="34544" y="57150"/>
                </a:lnTo>
                <a:lnTo>
                  <a:pt x="31750" y="59944"/>
                </a:lnTo>
                <a:lnTo>
                  <a:pt x="31115" y="1143000"/>
                </a:lnTo>
                <a:lnTo>
                  <a:pt x="31115" y="1146556"/>
                </a:lnTo>
                <a:lnTo>
                  <a:pt x="33909" y="1149350"/>
                </a:lnTo>
                <a:lnTo>
                  <a:pt x="41021" y="1149350"/>
                </a:lnTo>
                <a:lnTo>
                  <a:pt x="43815" y="1146556"/>
                </a:lnTo>
                <a:lnTo>
                  <a:pt x="44450" y="59944"/>
                </a:lnTo>
                <a:lnTo>
                  <a:pt x="41529" y="57150"/>
                </a:lnTo>
                <a:close/>
              </a:path>
              <a:path w="76200" h="1149350">
                <a:moveTo>
                  <a:pt x="38100" y="0"/>
                </a:moveTo>
                <a:lnTo>
                  <a:pt x="0" y="76200"/>
                </a:lnTo>
                <a:lnTo>
                  <a:pt x="31742" y="76200"/>
                </a:lnTo>
                <a:lnTo>
                  <a:pt x="31750" y="59944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1149350">
                <a:moveTo>
                  <a:pt x="66675" y="57150"/>
                </a:moveTo>
                <a:lnTo>
                  <a:pt x="41529" y="57150"/>
                </a:lnTo>
                <a:lnTo>
                  <a:pt x="44450" y="59944"/>
                </a:lnTo>
                <a:lnTo>
                  <a:pt x="4444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976370" y="754634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433570" y="7774940"/>
            <a:ext cx="0" cy="800100"/>
          </a:xfrm>
          <a:custGeom>
            <a:avLst/>
            <a:gdLst/>
            <a:ahLst/>
            <a:cxnLst/>
            <a:rect l="l" t="t" r="r" b="b"/>
            <a:pathLst>
              <a:path w="0" h="800100">
                <a:moveTo>
                  <a:pt x="0" y="8001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004434" y="8231504"/>
            <a:ext cx="0" cy="343535"/>
          </a:xfrm>
          <a:custGeom>
            <a:avLst/>
            <a:gdLst/>
            <a:ahLst/>
            <a:cxnLst/>
            <a:rect l="l" t="t" r="r" b="b"/>
            <a:pathLst>
              <a:path w="0" h="343534">
                <a:moveTo>
                  <a:pt x="0" y="34353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576570" y="7774940"/>
            <a:ext cx="635" cy="798830"/>
          </a:xfrm>
          <a:custGeom>
            <a:avLst/>
            <a:gdLst/>
            <a:ahLst/>
            <a:cxnLst/>
            <a:rect l="l" t="t" r="r" b="b"/>
            <a:pathLst>
              <a:path w="635" h="798829">
                <a:moveTo>
                  <a:pt x="0" y="798830"/>
                </a:moveTo>
                <a:lnTo>
                  <a:pt x="63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534416" y="8626204"/>
            <a:ext cx="5105400" cy="877569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algn="r" marR="39370">
              <a:lnSpc>
                <a:spcPct val="100000"/>
              </a:lnSpc>
              <a:spcBef>
                <a:spcPts val="750"/>
              </a:spcBef>
              <a:tabLst>
                <a:tab pos="342265" algn="l"/>
                <a:tab pos="608965" algn="l"/>
                <a:tab pos="913765" algn="l"/>
                <a:tab pos="1180465" algn="l"/>
              </a:tabLst>
            </a:pPr>
            <a:r>
              <a:rPr dirty="0" sz="1200">
                <a:latin typeface="Times New Roman"/>
                <a:cs typeface="Times New Roman"/>
              </a:rPr>
              <a:t>1	2	3	4	5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  <a:spcBef>
                <a:spcPts val="860"/>
              </a:spcBef>
            </a:pPr>
            <a:r>
              <a:rPr dirty="0" sz="1600" spc="-5">
                <a:latin typeface="Times New Roman"/>
                <a:cs typeface="Times New Roman"/>
              </a:rPr>
              <a:t>Note the even symmetry and the complex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conjugate</a:t>
            </a:r>
            <a:endParaRPr sz="1600">
              <a:latin typeface="Times New Roman"/>
              <a:cs typeface="Times New Roman"/>
            </a:endParaRPr>
          </a:p>
          <a:p>
            <a:pPr algn="r" marR="508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Note also that the energy if computed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10">
                <a:latin typeface="Times New Roman"/>
                <a:cs typeface="Times New Roman"/>
              </a:rPr>
              <a:t>time </a:t>
            </a:r>
            <a:r>
              <a:rPr dirty="0" sz="1600" spc="-5">
                <a:latin typeface="Times New Roman"/>
                <a:cs typeface="Times New Roman"/>
              </a:rPr>
              <a:t>domain,</a:t>
            </a:r>
            <a:r>
              <a:rPr dirty="0" sz="1600" spc="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593719" y="7459217"/>
            <a:ext cx="1847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Times New Roman"/>
                <a:cs typeface="Times New Roman"/>
              </a:rPr>
              <a:t>0</a:t>
            </a:r>
            <a:r>
              <a:rPr dirty="0" sz="1000" spc="-5">
                <a:latin typeface="Times New Roman"/>
                <a:cs typeface="Times New Roman"/>
              </a:rPr>
              <a:t>.5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512945" y="7459217"/>
            <a:ext cx="1879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Times New Roman"/>
                <a:cs typeface="Times New Roman"/>
              </a:rPr>
              <a:t>1</a:t>
            </a:r>
            <a:r>
              <a:rPr dirty="0" sz="1000" spc="-5">
                <a:latin typeface="Times New Roman"/>
                <a:cs typeface="Times New Roman"/>
              </a:rPr>
              <a:t>/3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971669" y="7573517"/>
            <a:ext cx="966469" cy="4597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Times New Roman"/>
                <a:cs typeface="Times New Roman"/>
              </a:rPr>
              <a:t>1</a:t>
            </a:r>
            <a:r>
              <a:rPr dirty="0" sz="1000" spc="-5">
                <a:latin typeface="Times New Roman"/>
                <a:cs typeface="Times New Roman"/>
              </a:rPr>
              <a:t>/3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>
                <a:latin typeface="Times New Roman"/>
                <a:cs typeface="Times New Roman"/>
              </a:rPr>
              <a:t>1/6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1309369" y="1150619"/>
            <a:ext cx="76200" cy="147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534416" y="688339"/>
            <a:ext cx="5963285" cy="73787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265430" marR="5080" indent="-253365">
              <a:lnSpc>
                <a:spcPts val="1850"/>
              </a:lnSpc>
              <a:spcBef>
                <a:spcPts val="215"/>
              </a:spcBef>
            </a:pPr>
            <a:r>
              <a:rPr dirty="0" sz="1600" spc="-5">
                <a:latin typeface="Times New Roman"/>
                <a:cs typeface="Times New Roman"/>
              </a:rPr>
              <a:t>Ex: Find the </a:t>
            </a:r>
            <a:r>
              <a:rPr dirty="0" sz="1600">
                <a:latin typeface="Times New Roman"/>
                <a:cs typeface="Times New Roman"/>
              </a:rPr>
              <a:t>DFT </a:t>
            </a:r>
            <a:r>
              <a:rPr dirty="0" sz="1600" spc="-5">
                <a:latin typeface="Times New Roman"/>
                <a:cs typeface="Times New Roman"/>
              </a:rPr>
              <a:t>of the </a:t>
            </a:r>
            <a:r>
              <a:rPr dirty="0" sz="1600" spc="-10">
                <a:latin typeface="Times New Roman"/>
                <a:cs typeface="Times New Roman"/>
              </a:rPr>
              <a:t>sampled </a:t>
            </a:r>
            <a:r>
              <a:rPr dirty="0" sz="1600">
                <a:latin typeface="Times New Roman"/>
                <a:cs typeface="Times New Roman"/>
              </a:rPr>
              <a:t>sequence </a:t>
            </a:r>
            <a:r>
              <a:rPr dirty="0" sz="1600" spc="-5">
                <a:latin typeface="Times New Roman"/>
                <a:cs typeface="Times New Roman"/>
              </a:rPr>
              <a:t>representing a sampled pulse:  x(n)={1,1,1,0,0,0}.</a:t>
            </a:r>
            <a:endParaRPr sz="1600">
              <a:latin typeface="Times New Roman"/>
              <a:cs typeface="Times New Roman"/>
            </a:endParaRPr>
          </a:p>
          <a:p>
            <a:pPr algn="r" marR="1527175">
              <a:lnSpc>
                <a:spcPct val="100000"/>
              </a:lnSpc>
              <a:spcBef>
                <a:spcPts val="35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(n)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30"/>
              <a:t>1</a:t>
            </a:r>
            <a:r>
              <a:rPr dirty="0" spc="30"/>
              <a:t>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7116" y="713231"/>
            <a:ext cx="169545" cy="239395"/>
          </a:xfrm>
          <a:custGeom>
            <a:avLst/>
            <a:gdLst/>
            <a:ahLst/>
            <a:cxnLst/>
            <a:rect l="l" t="t" r="r" b="b"/>
            <a:pathLst>
              <a:path w="169545" h="239394">
                <a:moveTo>
                  <a:pt x="0" y="239268"/>
                </a:moveTo>
                <a:lnTo>
                  <a:pt x="169164" y="239268"/>
                </a:lnTo>
                <a:lnTo>
                  <a:pt x="169164" y="0"/>
                </a:lnTo>
                <a:lnTo>
                  <a:pt x="0" y="0"/>
                </a:lnTo>
                <a:lnTo>
                  <a:pt x="0" y="239268"/>
                </a:lnTo>
                <a:close/>
              </a:path>
            </a:pathLst>
          </a:custGeom>
          <a:solidFill>
            <a:srgbClr val="C2D59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28827" y="2144521"/>
            <a:ext cx="6409690" cy="0"/>
          </a:xfrm>
          <a:custGeom>
            <a:avLst/>
            <a:gdLst/>
            <a:ahLst/>
            <a:cxnLst/>
            <a:rect l="l" t="t" r="r" b="b"/>
            <a:pathLst>
              <a:path w="6409690" h="0">
                <a:moveTo>
                  <a:pt x="0" y="0"/>
                </a:moveTo>
                <a:lnTo>
                  <a:pt x="6409690" y="0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34416" y="688339"/>
            <a:ext cx="6640830" cy="403987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454025">
              <a:lnSpc>
                <a:spcPts val="1850"/>
              </a:lnSpc>
              <a:spcBef>
                <a:spcPts val="215"/>
              </a:spcBef>
            </a:pPr>
            <a:r>
              <a:rPr dirty="0" sz="1600">
                <a:latin typeface="Times New Roman"/>
                <a:cs typeface="Times New Roman"/>
              </a:rPr>
              <a:t>5- </a:t>
            </a:r>
            <a:r>
              <a:rPr dirty="0" sz="1600" spc="-5">
                <a:latin typeface="Times New Roman"/>
                <a:cs typeface="Times New Roman"/>
              </a:rPr>
              <a:t>smoothing filter: a smoothing filter is used to remove the staircase shape  of y(n) to give the continuous output signal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y(t).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45"/>
              </a:lnSpc>
            </a:pPr>
            <a:r>
              <a:rPr dirty="0" sz="1600" spc="-5">
                <a:latin typeface="Times New Roman"/>
                <a:cs typeface="Times New Roman"/>
              </a:rPr>
              <a:t>The software implementation of the signal analysis on x(n) gives</a:t>
            </a:r>
            <a:r>
              <a:rPr dirty="0" sz="1600" spc="5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high</a:t>
            </a:r>
            <a:endParaRPr sz="1600">
              <a:latin typeface="Times New Roman"/>
              <a:cs typeface="Times New Roman"/>
            </a:endParaRPr>
          </a:p>
          <a:p>
            <a:pPr marL="12700" marR="320040">
              <a:lnSpc>
                <a:spcPts val="1850"/>
              </a:lnSpc>
              <a:spcBef>
                <a:spcPts val="80"/>
              </a:spcBef>
            </a:pPr>
            <a:r>
              <a:rPr dirty="0" sz="1600" spc="-5">
                <a:latin typeface="Times New Roman"/>
                <a:cs typeface="Times New Roman"/>
              </a:rPr>
              <a:t>flexibility in design and processing. With the recent advances in digital  technologies it is possible to implement very complicated systems on a single  general purpose silicon chip.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ts val="186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Classification of DSP</a:t>
            </a:r>
            <a:r>
              <a:rPr dirty="0" u="heavy" sz="1600" spc="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systems:</a:t>
            </a:r>
            <a:endParaRPr sz="1600">
              <a:latin typeface="Times New Roman"/>
              <a:cs typeface="Times New Roman"/>
            </a:endParaRPr>
          </a:p>
          <a:p>
            <a:pPr marL="12700" marR="654685">
              <a:lnSpc>
                <a:spcPts val="1839"/>
              </a:lnSpc>
              <a:spcBef>
                <a:spcPts val="65"/>
              </a:spcBef>
            </a:pPr>
            <a:r>
              <a:rPr dirty="0" sz="1600" spc="-5">
                <a:latin typeface="Times New Roman"/>
                <a:cs typeface="Times New Roman"/>
              </a:rPr>
              <a:t>According to the relation between the output y(n) and the input x(n), any  DSP system can </a:t>
            </a:r>
            <a:r>
              <a:rPr dirty="0" sz="1600" spc="5">
                <a:latin typeface="Times New Roman"/>
                <a:cs typeface="Times New Roman"/>
              </a:rPr>
              <a:t>be </a:t>
            </a:r>
            <a:r>
              <a:rPr dirty="0" sz="1600" spc="-5">
                <a:latin typeface="Times New Roman"/>
                <a:cs typeface="Times New Roman"/>
              </a:rPr>
              <a:t>classified according to the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following: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860"/>
              </a:lnSpc>
              <a:spcBef>
                <a:spcPts val="5"/>
              </a:spcBef>
            </a:pPr>
            <a:r>
              <a:rPr dirty="0" sz="1600" spc="-5" b="1">
                <a:solidFill>
                  <a:srgbClr val="FF0000"/>
                </a:solidFill>
                <a:latin typeface="Times New Roman"/>
                <a:cs typeface="Times New Roman"/>
              </a:rPr>
              <a:t>1-</a:t>
            </a:r>
            <a:r>
              <a:rPr dirty="0" u="heavy" sz="16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Linearity: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95800"/>
              </a:lnSpc>
              <a:spcBef>
                <a:spcPts val="20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 DSP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system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 called linear if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superposition theorem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applies.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Superposition 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means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that </a:t>
            </a:r>
            <a:r>
              <a:rPr dirty="0" u="sng" sz="1600" spc="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sum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the input=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sum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the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output</a:t>
            </a:r>
            <a:r>
              <a:rPr dirty="0" sz="1600">
                <a:solidFill>
                  <a:srgbClr val="538DD3"/>
                </a:solidFill>
                <a:latin typeface="Times New Roman"/>
                <a:cs typeface="Times New Roman"/>
              </a:rPr>
              <a:t>. </a:t>
            </a:r>
            <a:r>
              <a:rPr dirty="0" sz="1600" spc="-5">
                <a:latin typeface="Times New Roman"/>
                <a:cs typeface="Times New Roman"/>
              </a:rPr>
              <a:t>Figure below illustrated that the  system output due to the weighted sum inputs x1(n)+ x2(n) is equal to the same  weighted </a:t>
            </a:r>
            <a:r>
              <a:rPr dirty="0" sz="1600">
                <a:latin typeface="Times New Roman"/>
                <a:cs typeface="Times New Roman"/>
              </a:rPr>
              <a:t>sum </a:t>
            </a:r>
            <a:r>
              <a:rPr dirty="0" sz="1600" spc="-5">
                <a:latin typeface="Times New Roman"/>
                <a:cs typeface="Times New Roman"/>
              </a:rPr>
              <a:t>of the individual outputs obtained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their corresponding inputs,  that is,y(n)= y1(n)+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y2(n).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82597" y="9041383"/>
            <a:ext cx="49784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1480" algn="l"/>
              </a:tabLst>
            </a:pPr>
            <a:r>
              <a:rPr dirty="0" sz="1150">
                <a:latin typeface="Times New Roman"/>
                <a:cs typeface="Times New Roman"/>
              </a:rPr>
              <a:t>1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2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99103" y="9053576"/>
            <a:ext cx="61277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32130" algn="l"/>
              </a:tabLst>
            </a:pPr>
            <a:r>
              <a:rPr dirty="0" sz="1050">
                <a:latin typeface="Times New Roman"/>
                <a:cs typeface="Times New Roman"/>
              </a:rPr>
              <a:t>1</a:t>
            </a:r>
            <a:r>
              <a:rPr dirty="0" sz="1050">
                <a:latin typeface="Times New Roman"/>
                <a:cs typeface="Times New Roman"/>
              </a:rPr>
              <a:t>	</a:t>
            </a:r>
            <a:r>
              <a:rPr dirty="0" sz="1050">
                <a:latin typeface="Times New Roman"/>
                <a:cs typeface="Times New Roman"/>
              </a:rPr>
              <a:t>2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4416" y="8927083"/>
            <a:ext cx="63785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latin typeface="Times New Roman"/>
                <a:cs typeface="Times New Roman"/>
              </a:rPr>
              <a:t>y(n)=3e</a:t>
            </a:r>
            <a:r>
              <a:rPr dirty="0" baseline="38647" sz="1725" spc="-7">
                <a:latin typeface="Times New Roman"/>
                <a:cs typeface="Times New Roman"/>
              </a:rPr>
              <a:t>0.2[x </a:t>
            </a:r>
            <a:r>
              <a:rPr dirty="0" baseline="38647" sz="1725">
                <a:latin typeface="Times New Roman"/>
                <a:cs typeface="Times New Roman"/>
              </a:rPr>
              <a:t>(n)+x (n)]</a:t>
            </a:r>
            <a:r>
              <a:rPr dirty="0" sz="1600">
                <a:latin typeface="Times New Roman"/>
                <a:cs typeface="Times New Roman"/>
              </a:rPr>
              <a:t>= 3e</a:t>
            </a:r>
            <a:r>
              <a:rPr dirty="0" baseline="38647" sz="1725">
                <a:latin typeface="Times New Roman"/>
                <a:cs typeface="Times New Roman"/>
              </a:rPr>
              <a:t>0.2x1(n) </a:t>
            </a:r>
            <a:r>
              <a:rPr dirty="0" sz="1600">
                <a:latin typeface="Times New Roman"/>
                <a:cs typeface="Times New Roman"/>
              </a:rPr>
              <a:t>e</a:t>
            </a:r>
            <a:r>
              <a:rPr dirty="0" baseline="38647" sz="1725">
                <a:latin typeface="Times New Roman"/>
                <a:cs typeface="Times New Roman"/>
              </a:rPr>
              <a:t>0.2x2(n)</a:t>
            </a:r>
            <a:r>
              <a:rPr dirty="0" sz="1800">
                <a:latin typeface="Times New Roman"/>
                <a:cs typeface="Times New Roman"/>
              </a:rPr>
              <a:t>≠ </a:t>
            </a:r>
            <a:r>
              <a:rPr dirty="0" sz="1600" spc="-5">
                <a:latin typeface="Times New Roman"/>
                <a:cs typeface="Times New Roman"/>
              </a:rPr>
              <a:t>y (n)+y (n), this </a:t>
            </a:r>
            <a:r>
              <a:rPr dirty="0" sz="1600">
                <a:latin typeface="Times New Roman"/>
                <a:cs typeface="Times New Roman"/>
              </a:rPr>
              <a:t>system </a:t>
            </a:r>
            <a:r>
              <a:rPr dirty="0" sz="1600" spc="-5">
                <a:latin typeface="Times New Roman"/>
                <a:cs typeface="Times New Roman"/>
              </a:rPr>
              <a:t>is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nonlinear.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8827" y="9223247"/>
            <a:ext cx="6409690" cy="46799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735"/>
              </a:lnSpc>
            </a:pPr>
            <a:r>
              <a:rPr dirty="0" sz="1600" spc="-5">
                <a:latin typeface="Times New Roman"/>
                <a:cs typeface="Times New Roman"/>
              </a:rPr>
              <a:t>Note : examples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the nonlinear systems are: y(n)= ln(x(n)),</a:t>
            </a:r>
            <a:r>
              <a:rPr dirty="0" sz="1600" spc="6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y(n)=sin(x(n)),</a:t>
            </a:r>
            <a:endParaRPr sz="1600">
              <a:latin typeface="Times New Roman"/>
              <a:cs typeface="Times New Roman"/>
            </a:endParaRPr>
          </a:p>
          <a:p>
            <a:pPr marL="17780">
              <a:lnSpc>
                <a:spcPts val="1885"/>
              </a:lnSpc>
            </a:pPr>
            <a:r>
              <a:rPr dirty="0" sz="1600" spc="-5">
                <a:latin typeface="Times New Roman"/>
                <a:cs typeface="Times New Roman"/>
              </a:rPr>
              <a:t>y(n)=1/ </a:t>
            </a:r>
            <a:r>
              <a:rPr dirty="0" sz="1600">
                <a:latin typeface="Times New Roman"/>
                <a:cs typeface="Times New Roman"/>
              </a:rPr>
              <a:t>x(n) </a:t>
            </a:r>
            <a:r>
              <a:rPr dirty="0" sz="1600" spc="-5">
                <a:latin typeface="Times New Roman"/>
                <a:cs typeface="Times New Roman"/>
              </a:rPr>
              <a:t>, y(n)=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(x(n))</a:t>
            </a:r>
            <a:r>
              <a:rPr dirty="0" baseline="39682" sz="1575" spc="-7" b="1">
                <a:latin typeface="Times New Roman"/>
                <a:cs typeface="Times New Roman"/>
              </a:rPr>
              <a:t>2</a:t>
            </a:r>
            <a:endParaRPr baseline="39682" sz="1575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95320" y="5039994"/>
            <a:ext cx="914400" cy="5048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232410">
              <a:lnSpc>
                <a:spcPct val="100000"/>
              </a:lnSpc>
              <a:spcBef>
                <a:spcPts val="315"/>
              </a:spcBef>
            </a:pPr>
            <a:r>
              <a:rPr dirty="0" sz="1200" spc="-5">
                <a:latin typeface="Times New Roman"/>
                <a:cs typeface="Times New Roman"/>
              </a:rPr>
              <a:t>System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960370" y="5254624"/>
            <a:ext cx="234950" cy="7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03370" y="5254624"/>
            <a:ext cx="349250" cy="76200"/>
          </a:xfrm>
          <a:custGeom>
            <a:avLst/>
            <a:gdLst/>
            <a:ahLst/>
            <a:cxnLst/>
            <a:rect l="l" t="t" r="r" b="b"/>
            <a:pathLst>
              <a:path w="349250" h="76200">
                <a:moveTo>
                  <a:pt x="273050" y="0"/>
                </a:moveTo>
                <a:lnTo>
                  <a:pt x="273050" y="76200"/>
                </a:lnTo>
                <a:lnTo>
                  <a:pt x="336550" y="44450"/>
                </a:lnTo>
                <a:lnTo>
                  <a:pt x="289305" y="44450"/>
                </a:lnTo>
                <a:lnTo>
                  <a:pt x="292100" y="41656"/>
                </a:lnTo>
                <a:lnTo>
                  <a:pt x="292100" y="34544"/>
                </a:lnTo>
                <a:lnTo>
                  <a:pt x="289305" y="31750"/>
                </a:lnTo>
                <a:lnTo>
                  <a:pt x="336550" y="31750"/>
                </a:lnTo>
                <a:lnTo>
                  <a:pt x="273050" y="0"/>
                </a:lnTo>
                <a:close/>
              </a:path>
              <a:path w="349250" h="76200">
                <a:moveTo>
                  <a:pt x="2730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273050" y="44450"/>
                </a:lnTo>
                <a:lnTo>
                  <a:pt x="273050" y="31750"/>
                </a:lnTo>
                <a:close/>
              </a:path>
              <a:path w="349250" h="76200">
                <a:moveTo>
                  <a:pt x="336550" y="31750"/>
                </a:moveTo>
                <a:lnTo>
                  <a:pt x="289305" y="31750"/>
                </a:lnTo>
                <a:lnTo>
                  <a:pt x="292100" y="34544"/>
                </a:lnTo>
                <a:lnTo>
                  <a:pt x="292100" y="41656"/>
                </a:lnTo>
                <a:lnTo>
                  <a:pt x="289305" y="44450"/>
                </a:lnTo>
                <a:lnTo>
                  <a:pt x="336550" y="44450"/>
                </a:lnTo>
                <a:lnTo>
                  <a:pt x="349250" y="38100"/>
                </a:lnTo>
                <a:lnTo>
                  <a:pt x="3365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512822" y="5116448"/>
            <a:ext cx="356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1</a:t>
            </a:r>
            <a:r>
              <a:rPr dirty="0" sz="1200" spc="-5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n)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72380" y="5116448"/>
            <a:ext cx="3536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Times New Roman"/>
                <a:cs typeface="Times New Roman"/>
              </a:rPr>
              <a:t>y</a:t>
            </a:r>
            <a:r>
              <a:rPr dirty="0" sz="1200">
                <a:latin typeface="Times New Roman"/>
                <a:cs typeface="Times New Roman"/>
              </a:rPr>
              <a:t>1</a:t>
            </a:r>
            <a:r>
              <a:rPr dirty="0" sz="1200" spc="-5">
                <a:latin typeface="Times New Roman"/>
                <a:cs typeface="Times New Roman"/>
              </a:rPr>
              <a:t>(</a:t>
            </a:r>
            <a:r>
              <a:rPr dirty="0" sz="1200" spc="10">
                <a:latin typeface="Times New Roman"/>
                <a:cs typeface="Times New Roman"/>
              </a:rPr>
              <a:t>n</a:t>
            </a:r>
            <a:r>
              <a:rPr dirty="0" sz="120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95320" y="5612129"/>
            <a:ext cx="914400" cy="5048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2545" rIns="0" bIns="0" rtlCol="0" vert="horz">
            <a:spAutoFit/>
          </a:bodyPr>
          <a:lstStyle/>
          <a:p>
            <a:pPr marL="232410">
              <a:lnSpc>
                <a:spcPct val="100000"/>
              </a:lnSpc>
              <a:spcBef>
                <a:spcPts val="335"/>
              </a:spcBef>
            </a:pPr>
            <a:r>
              <a:rPr dirty="0" sz="1200" spc="-5">
                <a:latin typeface="Times New Roman"/>
                <a:cs typeface="Times New Roman"/>
              </a:rPr>
              <a:t>System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60370" y="5826759"/>
            <a:ext cx="234950" cy="7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103370" y="5826759"/>
            <a:ext cx="349250" cy="76200"/>
          </a:xfrm>
          <a:custGeom>
            <a:avLst/>
            <a:gdLst/>
            <a:ahLst/>
            <a:cxnLst/>
            <a:rect l="l" t="t" r="r" b="b"/>
            <a:pathLst>
              <a:path w="349250" h="76200">
                <a:moveTo>
                  <a:pt x="273050" y="0"/>
                </a:moveTo>
                <a:lnTo>
                  <a:pt x="273050" y="76200"/>
                </a:lnTo>
                <a:lnTo>
                  <a:pt x="336550" y="44450"/>
                </a:lnTo>
                <a:lnTo>
                  <a:pt x="289305" y="44450"/>
                </a:lnTo>
                <a:lnTo>
                  <a:pt x="292100" y="41656"/>
                </a:lnTo>
                <a:lnTo>
                  <a:pt x="292100" y="34544"/>
                </a:lnTo>
                <a:lnTo>
                  <a:pt x="289305" y="31750"/>
                </a:lnTo>
                <a:lnTo>
                  <a:pt x="336550" y="31750"/>
                </a:lnTo>
                <a:lnTo>
                  <a:pt x="273050" y="0"/>
                </a:lnTo>
                <a:close/>
              </a:path>
              <a:path w="349250" h="76200">
                <a:moveTo>
                  <a:pt x="2730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273050" y="44450"/>
                </a:lnTo>
                <a:lnTo>
                  <a:pt x="273050" y="31750"/>
                </a:lnTo>
                <a:close/>
              </a:path>
              <a:path w="349250" h="76200">
                <a:moveTo>
                  <a:pt x="336550" y="31750"/>
                </a:moveTo>
                <a:lnTo>
                  <a:pt x="289305" y="31750"/>
                </a:lnTo>
                <a:lnTo>
                  <a:pt x="292100" y="34544"/>
                </a:lnTo>
                <a:lnTo>
                  <a:pt x="292100" y="41656"/>
                </a:lnTo>
                <a:lnTo>
                  <a:pt x="289305" y="44450"/>
                </a:lnTo>
                <a:lnTo>
                  <a:pt x="336550" y="44450"/>
                </a:lnTo>
                <a:lnTo>
                  <a:pt x="349250" y="38100"/>
                </a:lnTo>
                <a:lnTo>
                  <a:pt x="3365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474722" y="5759576"/>
            <a:ext cx="356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2</a:t>
            </a:r>
            <a:r>
              <a:rPr dirty="0" sz="1200" spc="-5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n)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960370" y="6527165"/>
            <a:ext cx="234950" cy="7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103370" y="6527165"/>
            <a:ext cx="349250" cy="76200"/>
          </a:xfrm>
          <a:custGeom>
            <a:avLst/>
            <a:gdLst/>
            <a:ahLst/>
            <a:cxnLst/>
            <a:rect l="l" t="t" r="r" b="b"/>
            <a:pathLst>
              <a:path w="349250" h="76200">
                <a:moveTo>
                  <a:pt x="273050" y="0"/>
                </a:moveTo>
                <a:lnTo>
                  <a:pt x="273050" y="76200"/>
                </a:lnTo>
                <a:lnTo>
                  <a:pt x="336550" y="44450"/>
                </a:lnTo>
                <a:lnTo>
                  <a:pt x="289305" y="44450"/>
                </a:lnTo>
                <a:lnTo>
                  <a:pt x="292100" y="41656"/>
                </a:lnTo>
                <a:lnTo>
                  <a:pt x="292100" y="34544"/>
                </a:lnTo>
                <a:lnTo>
                  <a:pt x="289305" y="31750"/>
                </a:lnTo>
                <a:lnTo>
                  <a:pt x="336550" y="31750"/>
                </a:lnTo>
                <a:lnTo>
                  <a:pt x="273050" y="0"/>
                </a:lnTo>
                <a:close/>
              </a:path>
              <a:path w="349250" h="76200">
                <a:moveTo>
                  <a:pt x="2730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273050" y="44450"/>
                </a:lnTo>
                <a:lnTo>
                  <a:pt x="273050" y="31750"/>
                </a:lnTo>
                <a:close/>
              </a:path>
              <a:path w="349250" h="76200">
                <a:moveTo>
                  <a:pt x="336550" y="31750"/>
                </a:moveTo>
                <a:lnTo>
                  <a:pt x="289305" y="31750"/>
                </a:lnTo>
                <a:lnTo>
                  <a:pt x="292100" y="34544"/>
                </a:lnTo>
                <a:lnTo>
                  <a:pt x="292100" y="41656"/>
                </a:lnTo>
                <a:lnTo>
                  <a:pt x="289305" y="44450"/>
                </a:lnTo>
                <a:lnTo>
                  <a:pt x="336550" y="44450"/>
                </a:lnTo>
                <a:lnTo>
                  <a:pt x="349250" y="38100"/>
                </a:lnTo>
                <a:lnTo>
                  <a:pt x="3365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572380" y="5712332"/>
            <a:ext cx="3536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Times New Roman"/>
                <a:cs typeface="Times New Roman"/>
              </a:rPr>
              <a:t>y</a:t>
            </a:r>
            <a:r>
              <a:rPr dirty="0" sz="1200">
                <a:latin typeface="Times New Roman"/>
                <a:cs typeface="Times New Roman"/>
              </a:rPr>
              <a:t>2</a:t>
            </a:r>
            <a:r>
              <a:rPr dirty="0" sz="1200" spc="-5">
                <a:latin typeface="Times New Roman"/>
                <a:cs typeface="Times New Roman"/>
              </a:rPr>
              <a:t>(</a:t>
            </a:r>
            <a:r>
              <a:rPr dirty="0" sz="1200" spc="10">
                <a:latin typeface="Times New Roman"/>
                <a:cs typeface="Times New Roman"/>
              </a:rPr>
              <a:t>n</a:t>
            </a:r>
            <a:r>
              <a:rPr dirty="0" sz="120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21716" y="10050102"/>
            <a:ext cx="131445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 sz="1200" spc="30">
                <a:latin typeface="Times New Roman"/>
                <a:cs typeface="Times New Roman"/>
              </a:rPr>
              <a:t>1</a:t>
            </a:fld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4416" y="6340220"/>
            <a:ext cx="6245225" cy="2623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6350">
              <a:lnSpc>
                <a:spcPct val="100000"/>
              </a:lnSpc>
              <a:spcBef>
                <a:spcPts val="100"/>
              </a:spcBef>
              <a:tabLst>
                <a:tab pos="2893060" algn="l"/>
                <a:tab pos="4010660" algn="l"/>
              </a:tabLst>
            </a:pPr>
            <a:r>
              <a:rPr dirty="0" baseline="2314" sz="1800">
                <a:latin typeface="Times New Roman"/>
                <a:cs typeface="Times New Roman"/>
              </a:rPr>
              <a:t>x1(n)+</a:t>
            </a:r>
            <a:r>
              <a:rPr dirty="0" baseline="2314" sz="1800" spc="-7">
                <a:latin typeface="Times New Roman"/>
                <a:cs typeface="Times New Roman"/>
              </a:rPr>
              <a:t> </a:t>
            </a:r>
            <a:r>
              <a:rPr dirty="0" baseline="2314" sz="1800">
                <a:latin typeface="Times New Roman"/>
                <a:cs typeface="Times New Roman"/>
              </a:rPr>
              <a:t>x2(n)	</a:t>
            </a:r>
            <a:r>
              <a:rPr dirty="0" sz="1200" spc="-5">
                <a:latin typeface="Times New Roman"/>
                <a:cs typeface="Times New Roman"/>
              </a:rPr>
              <a:t>System	</a:t>
            </a:r>
            <a:r>
              <a:rPr dirty="0" baseline="2314" sz="1800" spc="-7">
                <a:latin typeface="Times New Roman"/>
                <a:cs typeface="Times New Roman"/>
              </a:rPr>
              <a:t>y1(n)+</a:t>
            </a:r>
            <a:r>
              <a:rPr dirty="0" baseline="2314" sz="1800" spc="15">
                <a:latin typeface="Times New Roman"/>
                <a:cs typeface="Times New Roman"/>
              </a:rPr>
              <a:t> </a:t>
            </a:r>
            <a:r>
              <a:rPr dirty="0" baseline="2314" sz="1800" spc="-7">
                <a:latin typeface="Times New Roman"/>
                <a:cs typeface="Times New Roman"/>
              </a:rPr>
              <a:t>y2(n)</a:t>
            </a:r>
            <a:endParaRPr baseline="2314"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Times New Roman"/>
              <a:cs typeface="Times New Roman"/>
            </a:endParaRPr>
          </a:p>
          <a:p>
            <a:pPr marL="2247265">
              <a:lnSpc>
                <a:spcPts val="1860"/>
              </a:lnSpc>
            </a:pPr>
            <a:r>
              <a:rPr dirty="0" sz="1600" spc="-5" b="1">
                <a:latin typeface="Times New Roman"/>
                <a:cs typeface="Times New Roman"/>
              </a:rPr>
              <a:t>Digital </a:t>
            </a:r>
            <a:r>
              <a:rPr dirty="0" sz="1600" b="1">
                <a:latin typeface="Times New Roman"/>
                <a:cs typeface="Times New Roman"/>
              </a:rPr>
              <a:t>linear</a:t>
            </a:r>
            <a:r>
              <a:rPr dirty="0" sz="1600" spc="-10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system</a:t>
            </a:r>
            <a:endParaRPr sz="1600">
              <a:latin typeface="Times New Roman"/>
              <a:cs typeface="Times New Roman"/>
            </a:endParaRPr>
          </a:p>
          <a:p>
            <a:pPr marL="12700" marR="304800">
              <a:lnSpc>
                <a:spcPts val="1839"/>
              </a:lnSpc>
              <a:spcBef>
                <a:spcPts val="70"/>
              </a:spcBef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Example1</a:t>
            </a:r>
            <a:r>
              <a:rPr dirty="0" sz="1600" spc="-5" b="1">
                <a:latin typeface="Times New Roman"/>
                <a:cs typeface="Times New Roman"/>
              </a:rPr>
              <a:t> if </a:t>
            </a:r>
            <a:r>
              <a:rPr dirty="0" sz="1600" b="1">
                <a:latin typeface="Times New Roman"/>
                <a:cs typeface="Times New Roman"/>
              </a:rPr>
              <a:t>y(n)= </a:t>
            </a:r>
            <a:r>
              <a:rPr dirty="0" sz="1600" spc="-5" b="1">
                <a:latin typeface="Times New Roman"/>
                <a:cs typeface="Times New Roman"/>
              </a:rPr>
              <a:t>2x(n) </a:t>
            </a:r>
            <a:r>
              <a:rPr dirty="0" sz="1600" spc="-5">
                <a:latin typeface="Times New Roman"/>
                <a:cs typeface="Times New Roman"/>
              </a:rPr>
              <a:t>which is a simple DSP system </a:t>
            </a:r>
            <a:r>
              <a:rPr dirty="0" sz="1600">
                <a:latin typeface="Times New Roman"/>
                <a:cs typeface="Times New Roman"/>
              </a:rPr>
              <a:t>representing </a:t>
            </a:r>
            <a:r>
              <a:rPr dirty="0" sz="1600" spc="-5">
                <a:latin typeface="Times New Roman"/>
                <a:cs typeface="Times New Roman"/>
              </a:rPr>
              <a:t>an  amplifier with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gain=2.</a:t>
            </a:r>
            <a:endParaRPr sz="1600">
              <a:latin typeface="Times New Roman"/>
              <a:cs typeface="Times New Roman"/>
            </a:endParaRPr>
          </a:p>
          <a:p>
            <a:pPr marL="12700" marR="1263015">
              <a:lnSpc>
                <a:spcPts val="1839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This DSP </a:t>
            </a:r>
            <a:r>
              <a:rPr dirty="0" sz="1600">
                <a:latin typeface="Times New Roman"/>
                <a:cs typeface="Times New Roman"/>
              </a:rPr>
              <a:t>system is </a:t>
            </a:r>
            <a:r>
              <a:rPr dirty="0" sz="1600" spc="-5">
                <a:latin typeface="Times New Roman"/>
                <a:cs typeface="Times New Roman"/>
              </a:rPr>
              <a:t>linear since superposition applies here, if  x(n)=x</a:t>
            </a:r>
            <a:r>
              <a:rPr dirty="0" baseline="-13227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(n)+x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(n),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50"/>
              </a:lnSpc>
            </a:pPr>
            <a:r>
              <a:rPr dirty="0" sz="1600" spc="-5">
                <a:latin typeface="Times New Roman"/>
                <a:cs typeface="Times New Roman"/>
              </a:rPr>
              <a:t>y(n)=2[x</a:t>
            </a:r>
            <a:r>
              <a:rPr dirty="0" baseline="-13227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(n)+x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(n)]=2 x</a:t>
            </a:r>
            <a:r>
              <a:rPr dirty="0" baseline="-13227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(n)+2x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(n)=y</a:t>
            </a:r>
            <a:r>
              <a:rPr dirty="0" baseline="-13227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(n)+y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(n), where y</a:t>
            </a:r>
            <a:r>
              <a:rPr dirty="0" baseline="-13227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(n) and y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(n)</a:t>
            </a:r>
            <a:r>
              <a:rPr dirty="0" sz="1600" spc="1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are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dirty="0" sz="1600" spc="-5">
                <a:latin typeface="Times New Roman"/>
                <a:cs typeface="Times New Roman"/>
              </a:rPr>
              <a:t>the outputs due to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(n) </a:t>
            </a:r>
            <a:r>
              <a:rPr dirty="0" sz="1600" spc="-5">
                <a:latin typeface="Times New Roman"/>
                <a:cs typeface="Times New Roman"/>
              </a:rPr>
              <a:t>and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(n) </a:t>
            </a:r>
            <a:r>
              <a:rPr dirty="0" sz="1600" spc="-5">
                <a:latin typeface="Times New Roman"/>
                <a:cs typeface="Times New Roman"/>
              </a:rPr>
              <a:t>if they </a:t>
            </a:r>
            <a:r>
              <a:rPr dirty="0" sz="1600">
                <a:latin typeface="Times New Roman"/>
                <a:cs typeface="Times New Roman"/>
              </a:rPr>
              <a:t>are </a:t>
            </a:r>
            <a:r>
              <a:rPr dirty="0" sz="1600" spc="-5">
                <a:latin typeface="Times New Roman"/>
                <a:cs typeface="Times New Roman"/>
              </a:rPr>
              <a:t>applied </a:t>
            </a:r>
            <a:r>
              <a:rPr dirty="0" sz="1600">
                <a:latin typeface="Times New Roman"/>
                <a:cs typeface="Times New Roman"/>
              </a:rPr>
              <a:t>one </a:t>
            </a:r>
            <a:r>
              <a:rPr dirty="0" sz="1600" spc="-5">
                <a:latin typeface="Times New Roman"/>
                <a:cs typeface="Times New Roman"/>
              </a:rPr>
              <a:t>at a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time.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50"/>
              </a:lnSpc>
              <a:spcBef>
                <a:spcPts val="250"/>
              </a:spcBef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Example2</a:t>
            </a:r>
            <a:r>
              <a:rPr dirty="0" sz="1600" spc="-5" b="1">
                <a:latin typeface="Times New Roman"/>
                <a:cs typeface="Times New Roman"/>
              </a:rPr>
              <a:t> </a:t>
            </a:r>
            <a:r>
              <a:rPr dirty="0" sz="1600" b="1">
                <a:latin typeface="Times New Roman"/>
                <a:cs typeface="Times New Roman"/>
              </a:rPr>
              <a:t>y(n)=3e</a:t>
            </a:r>
            <a:r>
              <a:rPr dirty="0" baseline="38647" sz="1725" b="1">
                <a:latin typeface="Times New Roman"/>
                <a:cs typeface="Times New Roman"/>
              </a:rPr>
              <a:t>0.2x(n) </a:t>
            </a:r>
            <a:r>
              <a:rPr dirty="0" sz="1600" spc="-5">
                <a:latin typeface="Times New Roman"/>
                <a:cs typeface="Times New Roman"/>
              </a:rPr>
              <a:t>which is a DSP system representing an exponential  amplifier, now if </a:t>
            </a:r>
            <a:r>
              <a:rPr dirty="0" sz="1600">
                <a:latin typeface="Times New Roman"/>
                <a:cs typeface="Times New Roman"/>
              </a:rPr>
              <a:t>x(n)=x</a:t>
            </a:r>
            <a:r>
              <a:rPr dirty="0" baseline="-13227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(n)+x</a:t>
            </a:r>
            <a:r>
              <a:rPr dirty="0" baseline="-13227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(n),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7219" y="720768"/>
            <a:ext cx="81915" cy="1587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50" spc="15">
                <a:latin typeface="Times New Roman"/>
                <a:cs typeface="Times New Roman"/>
              </a:rPr>
              <a:t>5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68870" y="1498880"/>
            <a:ext cx="220979" cy="1543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50" i="1">
                <a:latin typeface="Times New Roman"/>
                <a:cs typeface="Times New Roman"/>
              </a:rPr>
              <a:t>N</a:t>
            </a:r>
            <a:r>
              <a:rPr dirty="0" sz="850" spc="-140" i="1">
                <a:latin typeface="Times New Roman"/>
                <a:cs typeface="Times New Roman"/>
              </a:rPr>
              <a:t> </a:t>
            </a:r>
            <a:r>
              <a:rPr dirty="0" sz="850" spc="-30">
                <a:latin typeface="Symbol"/>
                <a:cs typeface="Symbol"/>
              </a:rPr>
              <a:t></a:t>
            </a:r>
            <a:r>
              <a:rPr dirty="0" sz="850" spc="-30">
                <a:latin typeface="Times New Roman"/>
                <a:cs typeface="Times New Roman"/>
              </a:rPr>
              <a:t>1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416" y="703550"/>
            <a:ext cx="5880735" cy="131318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baseline="-13888" sz="2400" spc="-7">
                <a:latin typeface="Times New Roman"/>
                <a:cs typeface="Times New Roman"/>
              </a:rPr>
              <a:t>E</a:t>
            </a:r>
            <a:r>
              <a:rPr dirty="0" baseline="-13888" sz="2400" spc="-262">
                <a:latin typeface="Times New Roman"/>
                <a:cs typeface="Times New Roman"/>
              </a:rPr>
              <a:t> </a:t>
            </a:r>
            <a:r>
              <a:rPr dirty="0" sz="1500">
                <a:latin typeface="Symbol"/>
                <a:cs typeface="Symbol"/>
              </a:rPr>
              <a:t></a:t>
            </a:r>
            <a:r>
              <a:rPr dirty="0" sz="1500" spc="15">
                <a:latin typeface="Times New Roman"/>
                <a:cs typeface="Times New Roman"/>
              </a:rPr>
              <a:t> </a:t>
            </a:r>
            <a:r>
              <a:rPr dirty="0" baseline="-8641" sz="3375" spc="7">
                <a:latin typeface="Symbol"/>
                <a:cs typeface="Symbol"/>
              </a:rPr>
              <a:t></a:t>
            </a:r>
            <a:r>
              <a:rPr dirty="0" baseline="-8641" sz="3375" spc="-419">
                <a:latin typeface="Times New Roman"/>
                <a:cs typeface="Times New Roman"/>
              </a:rPr>
              <a:t> </a:t>
            </a:r>
            <a:r>
              <a:rPr dirty="0" sz="1500" i="1">
                <a:latin typeface="Times New Roman"/>
                <a:cs typeface="Times New Roman"/>
              </a:rPr>
              <a:t>x</a:t>
            </a:r>
            <a:r>
              <a:rPr dirty="0" sz="1500" spc="-225" i="1">
                <a:latin typeface="Times New Roman"/>
                <a:cs typeface="Times New Roman"/>
              </a:rPr>
              <a:t> </a:t>
            </a:r>
            <a:r>
              <a:rPr dirty="0" baseline="42483" sz="1275" spc="22">
                <a:latin typeface="Times New Roman"/>
                <a:cs typeface="Times New Roman"/>
              </a:rPr>
              <a:t>2</a:t>
            </a:r>
            <a:r>
              <a:rPr dirty="0" baseline="42483" sz="1275" spc="7">
                <a:latin typeface="Times New Roman"/>
                <a:cs typeface="Times New Roman"/>
              </a:rPr>
              <a:t> </a:t>
            </a:r>
            <a:r>
              <a:rPr dirty="0" sz="1500" spc="20">
                <a:latin typeface="Times New Roman"/>
                <a:cs typeface="Times New Roman"/>
              </a:rPr>
              <a:t>(</a:t>
            </a:r>
            <a:r>
              <a:rPr dirty="0" sz="1500" spc="20" i="1">
                <a:latin typeface="Times New Roman"/>
                <a:cs typeface="Times New Roman"/>
              </a:rPr>
              <a:t>n</a:t>
            </a:r>
            <a:r>
              <a:rPr dirty="0" sz="1500" spc="20">
                <a:latin typeface="Times New Roman"/>
                <a:cs typeface="Times New Roman"/>
              </a:rPr>
              <a:t>)</a:t>
            </a:r>
            <a:r>
              <a:rPr dirty="0" sz="1500" spc="25">
                <a:latin typeface="Times New Roman"/>
                <a:cs typeface="Times New Roman"/>
              </a:rPr>
              <a:t> </a:t>
            </a:r>
            <a:r>
              <a:rPr dirty="0" sz="1500">
                <a:latin typeface="Symbol"/>
                <a:cs typeface="Symbol"/>
              </a:rPr>
              <a:t></a:t>
            </a:r>
            <a:r>
              <a:rPr dirty="0" sz="1500" spc="-140">
                <a:latin typeface="Times New Roman"/>
                <a:cs typeface="Times New Roman"/>
              </a:rPr>
              <a:t> </a:t>
            </a:r>
            <a:r>
              <a:rPr dirty="0" sz="1500">
                <a:latin typeface="Times New Roman"/>
                <a:cs typeface="Times New Roman"/>
              </a:rPr>
              <a:t>1</a:t>
            </a:r>
            <a:r>
              <a:rPr dirty="0" sz="1500" spc="-204">
                <a:latin typeface="Times New Roman"/>
                <a:cs typeface="Times New Roman"/>
              </a:rPr>
              <a:t> </a:t>
            </a:r>
            <a:r>
              <a:rPr dirty="0" sz="1500">
                <a:latin typeface="Symbol"/>
                <a:cs typeface="Symbol"/>
              </a:rPr>
              <a:t></a:t>
            </a:r>
            <a:r>
              <a:rPr dirty="0" sz="1500" spc="-210">
                <a:latin typeface="Times New Roman"/>
                <a:cs typeface="Times New Roman"/>
              </a:rPr>
              <a:t> </a:t>
            </a:r>
            <a:r>
              <a:rPr dirty="0" sz="1500">
                <a:latin typeface="Times New Roman"/>
                <a:cs typeface="Times New Roman"/>
              </a:rPr>
              <a:t>1</a:t>
            </a:r>
            <a:r>
              <a:rPr dirty="0" sz="1500" spc="-204">
                <a:latin typeface="Times New Roman"/>
                <a:cs typeface="Times New Roman"/>
              </a:rPr>
              <a:t> </a:t>
            </a:r>
            <a:r>
              <a:rPr dirty="0" sz="1500">
                <a:latin typeface="Symbol"/>
                <a:cs typeface="Symbol"/>
              </a:rPr>
              <a:t></a:t>
            </a:r>
            <a:r>
              <a:rPr dirty="0" sz="1500" spc="-210">
                <a:latin typeface="Times New Roman"/>
                <a:cs typeface="Times New Roman"/>
              </a:rPr>
              <a:t> </a:t>
            </a:r>
            <a:r>
              <a:rPr dirty="0" sz="1500">
                <a:latin typeface="Times New Roman"/>
                <a:cs typeface="Times New Roman"/>
              </a:rPr>
              <a:t>1</a:t>
            </a:r>
            <a:r>
              <a:rPr dirty="0" sz="1500" spc="-110">
                <a:latin typeface="Times New Roman"/>
                <a:cs typeface="Times New Roman"/>
              </a:rPr>
              <a:t> </a:t>
            </a:r>
            <a:r>
              <a:rPr dirty="0" sz="1500">
                <a:latin typeface="Symbol"/>
                <a:cs typeface="Symbol"/>
              </a:rPr>
              <a:t></a:t>
            </a:r>
            <a:r>
              <a:rPr dirty="0" sz="1500" spc="-15">
                <a:latin typeface="Times New Roman"/>
                <a:cs typeface="Times New Roman"/>
              </a:rPr>
              <a:t> </a:t>
            </a:r>
            <a:r>
              <a:rPr dirty="0" sz="1500">
                <a:latin typeface="Times New Roman"/>
                <a:cs typeface="Times New Roman"/>
              </a:rPr>
              <a:t>3</a:t>
            </a:r>
            <a:endParaRPr sz="1500">
              <a:latin typeface="Times New Roman"/>
              <a:cs typeface="Times New Roman"/>
            </a:endParaRPr>
          </a:p>
          <a:p>
            <a:pPr marL="331470">
              <a:lnSpc>
                <a:spcPct val="100000"/>
              </a:lnSpc>
              <a:spcBef>
                <a:spcPts val="135"/>
              </a:spcBef>
            </a:pPr>
            <a:r>
              <a:rPr dirty="0" sz="850" spc="45" i="1">
                <a:latin typeface="Times New Roman"/>
                <a:cs typeface="Times New Roman"/>
              </a:rPr>
              <a:t>n</a:t>
            </a:r>
            <a:r>
              <a:rPr dirty="0" sz="850" spc="45">
                <a:latin typeface="Symbol"/>
                <a:cs typeface="Symbol"/>
              </a:rPr>
              <a:t></a:t>
            </a:r>
            <a:r>
              <a:rPr dirty="0" sz="850" spc="45">
                <a:latin typeface="Times New Roman"/>
                <a:cs typeface="Times New Roman"/>
              </a:rPr>
              <a:t>0</a:t>
            </a: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1600" spc="-5">
                <a:latin typeface="Times New Roman"/>
                <a:cs typeface="Times New Roman"/>
              </a:rPr>
              <a:t>And if </a:t>
            </a:r>
            <a:r>
              <a:rPr dirty="0" sz="1600" spc="-10">
                <a:latin typeface="Times New Roman"/>
                <a:cs typeface="Times New Roman"/>
              </a:rPr>
              <a:t>computed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frequency domain, then: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baseline="-10416" sz="2400" spc="-7">
                <a:latin typeface="Times New Roman"/>
                <a:cs typeface="Times New Roman"/>
              </a:rPr>
              <a:t>E=</a:t>
            </a:r>
            <a:r>
              <a:rPr dirty="0" baseline="-10416" sz="2400" spc="-142">
                <a:latin typeface="Times New Roman"/>
                <a:cs typeface="Times New Roman"/>
              </a:rPr>
              <a:t> </a:t>
            </a:r>
            <a:r>
              <a:rPr dirty="0" sz="1450" spc="10" i="1">
                <a:latin typeface="Times New Roman"/>
                <a:cs typeface="Times New Roman"/>
              </a:rPr>
              <a:t>N</a:t>
            </a:r>
            <a:r>
              <a:rPr dirty="0" sz="1450" spc="-180" i="1">
                <a:latin typeface="Times New Roman"/>
                <a:cs typeface="Times New Roman"/>
              </a:rPr>
              <a:t> </a:t>
            </a:r>
            <a:r>
              <a:rPr dirty="0" baseline="-9043" sz="3225" spc="135">
                <a:latin typeface="Symbol"/>
                <a:cs typeface="Symbol"/>
              </a:rPr>
              <a:t></a:t>
            </a:r>
            <a:r>
              <a:rPr dirty="0" sz="1450" spc="90">
                <a:latin typeface="Times New Roman"/>
                <a:cs typeface="Times New Roman"/>
              </a:rPr>
              <a:t>|</a:t>
            </a:r>
            <a:r>
              <a:rPr dirty="0" sz="1450" spc="85">
                <a:latin typeface="Times New Roman"/>
                <a:cs typeface="Times New Roman"/>
              </a:rPr>
              <a:t> </a:t>
            </a:r>
            <a:r>
              <a:rPr dirty="0" sz="1450" spc="10" i="1">
                <a:latin typeface="Times New Roman"/>
                <a:cs typeface="Times New Roman"/>
              </a:rPr>
              <a:t>X</a:t>
            </a:r>
            <a:r>
              <a:rPr dirty="0" sz="1450" spc="-30" i="1">
                <a:latin typeface="Times New Roman"/>
                <a:cs typeface="Times New Roman"/>
              </a:rPr>
              <a:t> </a:t>
            </a:r>
            <a:r>
              <a:rPr dirty="0" baseline="42483" sz="1275">
                <a:latin typeface="Times New Roman"/>
                <a:cs typeface="Times New Roman"/>
              </a:rPr>
              <a:t>2</a:t>
            </a:r>
            <a:r>
              <a:rPr dirty="0" baseline="42483" sz="1275" spc="-44">
                <a:latin typeface="Times New Roman"/>
                <a:cs typeface="Times New Roman"/>
              </a:rPr>
              <a:t> </a:t>
            </a:r>
            <a:r>
              <a:rPr dirty="0" sz="1450" spc="25">
                <a:latin typeface="Times New Roman"/>
                <a:cs typeface="Times New Roman"/>
              </a:rPr>
              <a:t>(</a:t>
            </a:r>
            <a:r>
              <a:rPr dirty="0" sz="1450" spc="25" i="1">
                <a:latin typeface="Times New Roman"/>
                <a:cs typeface="Times New Roman"/>
              </a:rPr>
              <a:t>k</a:t>
            </a:r>
            <a:r>
              <a:rPr dirty="0" sz="1450" spc="-235" i="1">
                <a:latin typeface="Times New Roman"/>
                <a:cs typeface="Times New Roman"/>
              </a:rPr>
              <a:t> </a:t>
            </a:r>
            <a:r>
              <a:rPr dirty="0" sz="1450" spc="5">
                <a:latin typeface="Times New Roman"/>
                <a:cs typeface="Times New Roman"/>
              </a:rPr>
              <a:t>)</a:t>
            </a:r>
            <a:r>
              <a:rPr dirty="0" sz="1450" spc="-70">
                <a:latin typeface="Times New Roman"/>
                <a:cs typeface="Times New Roman"/>
              </a:rPr>
              <a:t> </a:t>
            </a:r>
            <a:r>
              <a:rPr dirty="0" sz="1450">
                <a:latin typeface="Times New Roman"/>
                <a:cs typeface="Times New Roman"/>
              </a:rPr>
              <a:t>|</a:t>
            </a:r>
            <a:r>
              <a:rPr dirty="0" sz="1450" spc="-30">
                <a:latin typeface="Times New Roman"/>
                <a:cs typeface="Times New Roman"/>
              </a:rPr>
              <a:t> </a:t>
            </a:r>
            <a:r>
              <a:rPr dirty="0" sz="1450" spc="5">
                <a:latin typeface="Symbol"/>
                <a:cs typeface="Symbol"/>
              </a:rPr>
              <a:t>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>
                <a:latin typeface="Times New Roman"/>
                <a:cs typeface="Times New Roman"/>
              </a:rPr>
              <a:t>6[0.25</a:t>
            </a:r>
            <a:r>
              <a:rPr dirty="0" sz="1450" spc="-140">
                <a:latin typeface="Times New Roman"/>
                <a:cs typeface="Times New Roman"/>
              </a:rPr>
              <a:t> </a:t>
            </a:r>
            <a:r>
              <a:rPr dirty="0" sz="1450" spc="5">
                <a:latin typeface="Symbol"/>
                <a:cs typeface="Symbol"/>
              </a:rPr>
              <a:t></a:t>
            </a:r>
            <a:r>
              <a:rPr dirty="0" sz="1450" spc="-50">
                <a:latin typeface="Times New Roman"/>
                <a:cs typeface="Times New Roman"/>
              </a:rPr>
              <a:t> </a:t>
            </a:r>
            <a:r>
              <a:rPr dirty="0" sz="1450" spc="5">
                <a:latin typeface="Times New Roman"/>
                <a:cs typeface="Times New Roman"/>
              </a:rPr>
              <a:t>(1/</a:t>
            </a:r>
            <a:r>
              <a:rPr dirty="0" sz="1450" spc="-114">
                <a:latin typeface="Times New Roman"/>
                <a:cs typeface="Times New Roman"/>
              </a:rPr>
              <a:t> </a:t>
            </a:r>
            <a:r>
              <a:rPr dirty="0" sz="1450" spc="5">
                <a:latin typeface="Times New Roman"/>
                <a:cs typeface="Times New Roman"/>
              </a:rPr>
              <a:t>9)</a:t>
            </a:r>
            <a:r>
              <a:rPr dirty="0" sz="1450" spc="-55">
                <a:latin typeface="Times New Roman"/>
                <a:cs typeface="Times New Roman"/>
              </a:rPr>
              <a:t> </a:t>
            </a:r>
            <a:r>
              <a:rPr dirty="0" sz="1450" spc="5">
                <a:latin typeface="Symbol"/>
                <a:cs typeface="Symbol"/>
              </a:rPr>
              <a:t></a:t>
            </a:r>
            <a:r>
              <a:rPr dirty="0" sz="1450" spc="-40">
                <a:latin typeface="Times New Roman"/>
                <a:cs typeface="Times New Roman"/>
              </a:rPr>
              <a:t> </a:t>
            </a:r>
            <a:r>
              <a:rPr dirty="0" sz="1450" spc="5">
                <a:latin typeface="Times New Roman"/>
                <a:cs typeface="Times New Roman"/>
              </a:rPr>
              <a:t>(1/</a:t>
            </a:r>
            <a:r>
              <a:rPr dirty="0" sz="1450" spc="-120">
                <a:latin typeface="Times New Roman"/>
                <a:cs typeface="Times New Roman"/>
              </a:rPr>
              <a:t> </a:t>
            </a:r>
            <a:r>
              <a:rPr dirty="0" sz="1450" spc="5">
                <a:latin typeface="Times New Roman"/>
                <a:cs typeface="Times New Roman"/>
              </a:rPr>
              <a:t>36)</a:t>
            </a:r>
            <a:r>
              <a:rPr dirty="0" sz="1450" spc="-50">
                <a:latin typeface="Times New Roman"/>
                <a:cs typeface="Times New Roman"/>
              </a:rPr>
              <a:t> </a:t>
            </a:r>
            <a:r>
              <a:rPr dirty="0" sz="1450" spc="5">
                <a:latin typeface="Symbol"/>
                <a:cs typeface="Symbol"/>
              </a:rPr>
              <a:t></a:t>
            </a:r>
            <a:r>
              <a:rPr dirty="0" sz="1450" spc="-45">
                <a:latin typeface="Times New Roman"/>
                <a:cs typeface="Times New Roman"/>
              </a:rPr>
              <a:t> </a:t>
            </a:r>
            <a:r>
              <a:rPr dirty="0" sz="1450" spc="5">
                <a:latin typeface="Times New Roman"/>
                <a:cs typeface="Times New Roman"/>
              </a:rPr>
              <a:t>(1/</a:t>
            </a:r>
            <a:r>
              <a:rPr dirty="0" sz="1450" spc="-114">
                <a:latin typeface="Times New Roman"/>
                <a:cs typeface="Times New Roman"/>
              </a:rPr>
              <a:t> </a:t>
            </a:r>
            <a:r>
              <a:rPr dirty="0" sz="1450" spc="15">
                <a:latin typeface="Times New Roman"/>
                <a:cs typeface="Times New Roman"/>
              </a:rPr>
              <a:t>9)]</a:t>
            </a:r>
            <a:r>
              <a:rPr dirty="0" sz="1450" spc="-90">
                <a:latin typeface="Times New Roman"/>
                <a:cs typeface="Times New Roman"/>
              </a:rPr>
              <a:t> </a:t>
            </a:r>
            <a:r>
              <a:rPr dirty="0" sz="1450" spc="5">
                <a:latin typeface="Symbol"/>
                <a:cs typeface="Symbol"/>
              </a:rPr>
              <a:t></a:t>
            </a:r>
            <a:r>
              <a:rPr dirty="0" sz="1450" spc="-15">
                <a:latin typeface="Times New Roman"/>
                <a:cs typeface="Times New Roman"/>
              </a:rPr>
              <a:t> </a:t>
            </a:r>
            <a:r>
              <a:rPr dirty="0" sz="1450" spc="5">
                <a:latin typeface="Times New Roman"/>
                <a:cs typeface="Times New Roman"/>
              </a:rPr>
              <a:t>3</a:t>
            </a:r>
            <a:r>
              <a:rPr dirty="0" sz="1450" spc="-35">
                <a:latin typeface="Times New Roman"/>
                <a:cs typeface="Times New Roman"/>
              </a:rPr>
              <a:t> </a:t>
            </a:r>
            <a:r>
              <a:rPr dirty="0" sz="1450" spc="5">
                <a:latin typeface="Symbol"/>
                <a:cs typeface="Symbol"/>
              </a:rPr>
              <a:t></a:t>
            </a:r>
            <a:r>
              <a:rPr dirty="0" sz="1450" spc="75">
                <a:latin typeface="Times New Roman"/>
                <a:cs typeface="Times New Roman"/>
              </a:rPr>
              <a:t> </a:t>
            </a:r>
            <a:r>
              <a:rPr dirty="0" sz="1450" spc="10" i="1">
                <a:latin typeface="Times New Roman"/>
                <a:cs typeface="Times New Roman"/>
              </a:rPr>
              <a:t>E </a:t>
            </a:r>
            <a:r>
              <a:rPr dirty="0" sz="1450" spc="30" i="1">
                <a:latin typeface="Times New Roman"/>
                <a:cs typeface="Times New Roman"/>
              </a:rPr>
              <a:t>from</a:t>
            </a:r>
            <a:r>
              <a:rPr dirty="0" sz="1450" spc="-114" i="1">
                <a:latin typeface="Times New Roman"/>
                <a:cs typeface="Times New Roman"/>
              </a:rPr>
              <a:t> </a:t>
            </a:r>
            <a:r>
              <a:rPr dirty="0" sz="1450" spc="10" i="1">
                <a:latin typeface="Times New Roman"/>
                <a:cs typeface="Times New Roman"/>
              </a:rPr>
              <a:t>time</a:t>
            </a:r>
            <a:r>
              <a:rPr dirty="0" sz="1450" spc="5" i="1">
                <a:latin typeface="Times New Roman"/>
                <a:cs typeface="Times New Roman"/>
              </a:rPr>
              <a:t> </a:t>
            </a:r>
            <a:r>
              <a:rPr dirty="0" sz="1450" spc="30" i="1">
                <a:latin typeface="Times New Roman"/>
                <a:cs typeface="Times New Roman"/>
              </a:rPr>
              <a:t>domain</a:t>
            </a:r>
            <a:endParaRPr sz="1450">
              <a:latin typeface="Times New Roman"/>
              <a:cs typeface="Times New Roman"/>
            </a:endParaRPr>
          </a:p>
          <a:p>
            <a:pPr marL="448945">
              <a:lnSpc>
                <a:spcPct val="100000"/>
              </a:lnSpc>
              <a:spcBef>
                <a:spcPts val="110"/>
              </a:spcBef>
            </a:pPr>
            <a:r>
              <a:rPr dirty="0" sz="850" i="1">
                <a:latin typeface="Times New Roman"/>
                <a:cs typeface="Times New Roman"/>
              </a:rPr>
              <a:t>k</a:t>
            </a:r>
            <a:r>
              <a:rPr dirty="0" sz="850" spc="-120" i="1">
                <a:latin typeface="Times New Roman"/>
                <a:cs typeface="Times New Roman"/>
              </a:rPr>
              <a:t> </a:t>
            </a:r>
            <a:r>
              <a:rPr dirty="0" sz="850" spc="10">
                <a:latin typeface="Symbol"/>
                <a:cs typeface="Symbol"/>
              </a:rPr>
              <a:t></a:t>
            </a:r>
            <a:r>
              <a:rPr dirty="0" sz="850" spc="10">
                <a:latin typeface="Times New Roman"/>
                <a:cs typeface="Times New Roman"/>
              </a:rPr>
              <a:t>0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416" y="2194305"/>
            <a:ext cx="21164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Or </a:t>
            </a:r>
            <a:r>
              <a:rPr dirty="0" sz="1600">
                <a:latin typeface="Times New Roman"/>
                <a:cs typeface="Times New Roman"/>
              </a:rPr>
              <a:t>we </a:t>
            </a:r>
            <a:r>
              <a:rPr dirty="0" sz="1600" spc="-5">
                <a:latin typeface="Times New Roman"/>
                <a:cs typeface="Times New Roman"/>
              </a:rPr>
              <a:t>say in general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that: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58744" y="2027400"/>
            <a:ext cx="1997710" cy="549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860">
              <a:lnSpc>
                <a:spcPts val="625"/>
              </a:lnSpc>
              <a:spcBef>
                <a:spcPts val="100"/>
              </a:spcBef>
              <a:tabLst>
                <a:tab pos="1087755" algn="l"/>
              </a:tabLst>
            </a:pPr>
            <a:r>
              <a:rPr dirty="0" sz="900" spc="10" i="1">
                <a:latin typeface="Times New Roman"/>
                <a:cs typeface="Times New Roman"/>
              </a:rPr>
              <a:t>N</a:t>
            </a:r>
            <a:r>
              <a:rPr dirty="0" sz="900" spc="-95" i="1">
                <a:latin typeface="Times New Roman"/>
                <a:cs typeface="Times New Roman"/>
              </a:rPr>
              <a:t> </a:t>
            </a:r>
            <a:r>
              <a:rPr dirty="0" sz="900" spc="-25">
                <a:latin typeface="Symbol"/>
                <a:cs typeface="Symbol"/>
              </a:rPr>
              <a:t></a:t>
            </a:r>
            <a:r>
              <a:rPr dirty="0" sz="900" spc="-25">
                <a:latin typeface="Times New Roman"/>
                <a:cs typeface="Times New Roman"/>
              </a:rPr>
              <a:t>1	</a:t>
            </a:r>
            <a:r>
              <a:rPr dirty="0" sz="900" spc="10" i="1">
                <a:latin typeface="Times New Roman"/>
                <a:cs typeface="Times New Roman"/>
              </a:rPr>
              <a:t>N</a:t>
            </a:r>
            <a:r>
              <a:rPr dirty="0" sz="900" spc="-100" i="1">
                <a:latin typeface="Times New Roman"/>
                <a:cs typeface="Times New Roman"/>
              </a:rPr>
              <a:t> </a:t>
            </a:r>
            <a:r>
              <a:rPr dirty="0" sz="900" spc="-30">
                <a:latin typeface="Symbol"/>
                <a:cs typeface="Symbol"/>
              </a:rPr>
              <a:t></a:t>
            </a:r>
            <a:r>
              <a:rPr dirty="0" sz="900" spc="-3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2305"/>
              </a:lnSpc>
            </a:pPr>
            <a:r>
              <a:rPr dirty="0" baseline="-8454" sz="3450" spc="60">
                <a:latin typeface="Symbol"/>
                <a:cs typeface="Symbol"/>
              </a:rPr>
              <a:t></a:t>
            </a:r>
            <a:r>
              <a:rPr dirty="0" baseline="-8454" sz="3450" spc="-405">
                <a:latin typeface="Times New Roman"/>
                <a:cs typeface="Times New Roman"/>
              </a:rPr>
              <a:t> </a:t>
            </a:r>
            <a:r>
              <a:rPr dirty="0" sz="1550" spc="65" i="1">
                <a:latin typeface="Times New Roman"/>
                <a:cs typeface="Times New Roman"/>
              </a:rPr>
              <a:t>x</a:t>
            </a:r>
            <a:r>
              <a:rPr dirty="0" baseline="43209" sz="1350" spc="97">
                <a:latin typeface="Times New Roman"/>
                <a:cs typeface="Times New Roman"/>
              </a:rPr>
              <a:t>2</a:t>
            </a:r>
            <a:r>
              <a:rPr dirty="0" baseline="43209" sz="1350" spc="-52">
                <a:latin typeface="Times New Roman"/>
                <a:cs typeface="Times New Roman"/>
              </a:rPr>
              <a:t> </a:t>
            </a:r>
            <a:r>
              <a:rPr dirty="0" sz="1550" spc="30">
                <a:latin typeface="Times New Roman"/>
                <a:cs typeface="Times New Roman"/>
              </a:rPr>
              <a:t>(</a:t>
            </a:r>
            <a:r>
              <a:rPr dirty="0" sz="1550" spc="30" i="1">
                <a:latin typeface="Times New Roman"/>
                <a:cs typeface="Times New Roman"/>
              </a:rPr>
              <a:t>n</a:t>
            </a:r>
            <a:r>
              <a:rPr dirty="0" sz="1550" spc="30">
                <a:latin typeface="Times New Roman"/>
                <a:cs typeface="Times New Roman"/>
              </a:rPr>
              <a:t>)</a:t>
            </a:r>
            <a:r>
              <a:rPr dirty="0" sz="1550" spc="10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Symbol"/>
                <a:cs typeface="Symbol"/>
              </a:rPr>
              <a:t></a:t>
            </a:r>
            <a:r>
              <a:rPr dirty="0" sz="1550" spc="90">
                <a:latin typeface="Times New Roman"/>
                <a:cs typeface="Times New Roman"/>
              </a:rPr>
              <a:t> </a:t>
            </a:r>
            <a:r>
              <a:rPr dirty="0" sz="1550" spc="10" i="1">
                <a:latin typeface="Times New Roman"/>
                <a:cs typeface="Times New Roman"/>
              </a:rPr>
              <a:t>N</a:t>
            </a:r>
            <a:r>
              <a:rPr dirty="0" sz="1550" spc="-195" i="1">
                <a:latin typeface="Times New Roman"/>
                <a:cs typeface="Times New Roman"/>
              </a:rPr>
              <a:t> </a:t>
            </a:r>
            <a:r>
              <a:rPr dirty="0" baseline="-8454" sz="3450" spc="142">
                <a:latin typeface="Symbol"/>
                <a:cs typeface="Symbol"/>
              </a:rPr>
              <a:t></a:t>
            </a:r>
            <a:r>
              <a:rPr dirty="0" sz="1550" spc="95">
                <a:latin typeface="Times New Roman"/>
                <a:cs typeface="Times New Roman"/>
              </a:rPr>
              <a:t>|</a:t>
            </a:r>
            <a:r>
              <a:rPr dirty="0" sz="1550" spc="70">
                <a:latin typeface="Times New Roman"/>
                <a:cs typeface="Times New Roman"/>
              </a:rPr>
              <a:t> </a:t>
            </a:r>
            <a:r>
              <a:rPr dirty="0" sz="1550" spc="10" i="1">
                <a:latin typeface="Times New Roman"/>
                <a:cs typeface="Times New Roman"/>
              </a:rPr>
              <a:t>X</a:t>
            </a:r>
            <a:r>
              <a:rPr dirty="0" sz="1550" spc="-45" i="1">
                <a:latin typeface="Times New Roman"/>
                <a:cs typeface="Times New Roman"/>
              </a:rPr>
              <a:t> </a:t>
            </a:r>
            <a:r>
              <a:rPr dirty="0" baseline="43209" sz="1350" spc="7">
                <a:latin typeface="Times New Roman"/>
                <a:cs typeface="Times New Roman"/>
              </a:rPr>
              <a:t>2</a:t>
            </a:r>
            <a:r>
              <a:rPr dirty="0" baseline="43209" sz="1350" spc="-60">
                <a:latin typeface="Times New Roman"/>
                <a:cs typeface="Times New Roman"/>
              </a:rPr>
              <a:t> </a:t>
            </a:r>
            <a:r>
              <a:rPr dirty="0" sz="1550" spc="30">
                <a:latin typeface="Times New Roman"/>
                <a:cs typeface="Times New Roman"/>
              </a:rPr>
              <a:t>(</a:t>
            </a:r>
            <a:r>
              <a:rPr dirty="0" sz="1550" spc="30" i="1">
                <a:latin typeface="Times New Roman"/>
                <a:cs typeface="Times New Roman"/>
              </a:rPr>
              <a:t>k</a:t>
            </a:r>
            <a:r>
              <a:rPr dirty="0" sz="1550" spc="-250" i="1">
                <a:latin typeface="Times New Roman"/>
                <a:cs typeface="Times New Roman"/>
              </a:rPr>
              <a:t> </a:t>
            </a:r>
            <a:r>
              <a:rPr dirty="0" sz="1550" spc="5">
                <a:latin typeface="Times New Roman"/>
                <a:cs typeface="Times New Roman"/>
              </a:rPr>
              <a:t>)</a:t>
            </a:r>
            <a:r>
              <a:rPr dirty="0" sz="1550" spc="-80">
                <a:latin typeface="Times New Roman"/>
                <a:cs typeface="Times New Roman"/>
              </a:rPr>
              <a:t> </a:t>
            </a:r>
            <a:r>
              <a:rPr dirty="0" sz="1550">
                <a:latin typeface="Times New Roman"/>
                <a:cs typeface="Times New Roman"/>
              </a:rPr>
              <a:t>|</a:t>
            </a:r>
            <a:endParaRPr sz="155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114"/>
              </a:spcBef>
              <a:tabLst>
                <a:tab pos="1089660" algn="l"/>
              </a:tabLst>
            </a:pPr>
            <a:r>
              <a:rPr dirty="0" sz="900" spc="25" i="1">
                <a:latin typeface="Times New Roman"/>
                <a:cs typeface="Times New Roman"/>
              </a:rPr>
              <a:t>n</a:t>
            </a:r>
            <a:r>
              <a:rPr dirty="0" sz="900" spc="25">
                <a:latin typeface="Symbol"/>
                <a:cs typeface="Symbol"/>
              </a:rPr>
              <a:t></a:t>
            </a:r>
            <a:r>
              <a:rPr dirty="0" sz="900" spc="25">
                <a:latin typeface="Times New Roman"/>
                <a:cs typeface="Times New Roman"/>
              </a:rPr>
              <a:t>0	</a:t>
            </a:r>
            <a:r>
              <a:rPr dirty="0" sz="900" spc="5" i="1">
                <a:latin typeface="Times New Roman"/>
                <a:cs typeface="Times New Roman"/>
              </a:rPr>
              <a:t>k</a:t>
            </a:r>
            <a:r>
              <a:rPr dirty="0" sz="900" spc="-125" i="1">
                <a:latin typeface="Times New Roman"/>
                <a:cs typeface="Times New Roman"/>
              </a:rPr>
              <a:t> </a:t>
            </a:r>
            <a:r>
              <a:rPr dirty="0" sz="900" spc="15">
                <a:latin typeface="Symbol"/>
                <a:cs typeface="Symbol"/>
              </a:rPr>
              <a:t></a:t>
            </a:r>
            <a:r>
              <a:rPr dirty="0" sz="900" spc="15"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7116" y="3528694"/>
            <a:ext cx="6312535" cy="0"/>
          </a:xfrm>
          <a:custGeom>
            <a:avLst/>
            <a:gdLst/>
            <a:ahLst/>
            <a:cxnLst/>
            <a:rect l="l" t="t" r="r" b="b"/>
            <a:pathLst>
              <a:path w="6312534" h="0">
                <a:moveTo>
                  <a:pt x="0" y="0"/>
                </a:moveTo>
                <a:lnTo>
                  <a:pt x="631215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47116" y="3761866"/>
            <a:ext cx="4757420" cy="0"/>
          </a:xfrm>
          <a:custGeom>
            <a:avLst/>
            <a:gdLst/>
            <a:ahLst/>
            <a:cxnLst/>
            <a:rect l="l" t="t" r="r" b="b"/>
            <a:pathLst>
              <a:path w="4757420" h="0">
                <a:moveTo>
                  <a:pt x="0" y="0"/>
                </a:moveTo>
                <a:lnTo>
                  <a:pt x="475729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34416" y="2787522"/>
            <a:ext cx="6336665" cy="14700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130"/>
              </a:lnSpc>
              <a:spcBef>
                <a:spcPts val="100"/>
              </a:spcBef>
            </a:pPr>
            <a:r>
              <a:rPr dirty="0" u="sng" sz="18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Fast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Fourier </a:t>
            </a:r>
            <a:r>
              <a:rPr dirty="0" u="sng" sz="18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Transform</a:t>
            </a:r>
            <a:r>
              <a:rPr dirty="0" u="sng" sz="1800" spc="1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(FFT)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This is a </a:t>
            </a:r>
            <a:r>
              <a:rPr dirty="0" sz="1600">
                <a:latin typeface="Times New Roman"/>
                <a:cs typeface="Times New Roman"/>
              </a:rPr>
              <a:t>fast </a:t>
            </a:r>
            <a:r>
              <a:rPr dirty="0" sz="1600" spc="-5">
                <a:latin typeface="Times New Roman"/>
                <a:cs typeface="Times New Roman"/>
              </a:rPr>
              <a:t>method to find the DFT. For FFT </a:t>
            </a:r>
            <a:r>
              <a:rPr dirty="0" sz="1600">
                <a:latin typeface="Times New Roman"/>
                <a:cs typeface="Times New Roman"/>
              </a:rPr>
              <a:t>base-2 </a:t>
            </a:r>
            <a:r>
              <a:rPr dirty="0" sz="1600" spc="-5">
                <a:latin typeface="Times New Roman"/>
                <a:cs typeface="Times New Roman"/>
              </a:rPr>
              <a:t>(radix-2), then N must  be a power of 2, i.e. </a:t>
            </a:r>
            <a:r>
              <a:rPr dirty="0" sz="1600">
                <a:latin typeface="Times New Roman"/>
                <a:cs typeface="Times New Roman"/>
              </a:rPr>
              <a:t>N=2</a:t>
            </a:r>
            <a:r>
              <a:rPr dirty="0" baseline="39682" sz="1575">
                <a:latin typeface="Times New Roman"/>
                <a:cs typeface="Times New Roman"/>
              </a:rPr>
              <a:t>r </a:t>
            </a:r>
            <a:r>
              <a:rPr dirty="0" sz="1600" spc="-5">
                <a:latin typeface="Times New Roman"/>
                <a:cs typeface="Times New Roman"/>
              </a:rPr>
              <a:t>( 4,8,16,32,64,128,256,512,……). </a:t>
            </a:r>
            <a:r>
              <a:rPr dirty="0" sz="1600" spc="-10">
                <a:latin typeface="Times New Roman"/>
                <a:cs typeface="Times New Roman"/>
              </a:rPr>
              <a:t>If </a:t>
            </a:r>
            <a:r>
              <a:rPr dirty="0" sz="1600">
                <a:latin typeface="Times New Roman"/>
                <a:cs typeface="Times New Roman"/>
              </a:rPr>
              <a:t>N≠2</a:t>
            </a:r>
            <a:r>
              <a:rPr dirty="0" baseline="39682" sz="1575">
                <a:latin typeface="Times New Roman"/>
                <a:cs typeface="Times New Roman"/>
              </a:rPr>
              <a:t>r</a:t>
            </a:r>
            <a:r>
              <a:rPr dirty="0" sz="1600">
                <a:latin typeface="Times New Roman"/>
                <a:cs typeface="Times New Roman"/>
              </a:rPr>
              <a:t>, then </a:t>
            </a:r>
            <a:r>
              <a:rPr dirty="0" sz="1600" spc="-5">
                <a:latin typeface="Times New Roman"/>
                <a:cs typeface="Times New Roman"/>
              </a:rPr>
              <a:t>0's  are added to complete the sequence to the nearest </a:t>
            </a:r>
            <a:r>
              <a:rPr dirty="0" sz="1600" spc="10">
                <a:latin typeface="Times New Roman"/>
                <a:cs typeface="Times New Roman"/>
              </a:rPr>
              <a:t>2</a:t>
            </a:r>
            <a:r>
              <a:rPr dirty="0" baseline="39682" sz="1575" spc="15">
                <a:latin typeface="Times New Roman"/>
                <a:cs typeface="Times New Roman"/>
              </a:rPr>
              <a:t>r</a:t>
            </a:r>
            <a:r>
              <a:rPr dirty="0" baseline="39682" sz="1575" spc="247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value.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0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Algorithm for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FFT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radix-2 decimation in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time: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076612" y="4614214"/>
            <a:ext cx="213360" cy="0"/>
          </a:xfrm>
          <a:custGeom>
            <a:avLst/>
            <a:gdLst/>
            <a:ahLst/>
            <a:cxnLst/>
            <a:rect l="l" t="t" r="r" b="b"/>
            <a:pathLst>
              <a:path w="213360" h="0">
                <a:moveTo>
                  <a:pt x="0" y="0"/>
                </a:moveTo>
                <a:lnTo>
                  <a:pt x="212884" y="0"/>
                </a:lnTo>
              </a:path>
            </a:pathLst>
          </a:custGeom>
          <a:ln w="92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113301" y="4285445"/>
            <a:ext cx="139700" cy="2990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800" spc="-5"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25240" y="4294011"/>
            <a:ext cx="275590" cy="1847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50" spc="-5" i="1">
                <a:latin typeface="Times New Roman"/>
                <a:cs typeface="Times New Roman"/>
              </a:rPr>
              <a:t>N</a:t>
            </a:r>
            <a:r>
              <a:rPr dirty="0" sz="1050" spc="-130" i="1">
                <a:latin typeface="Times New Roman"/>
                <a:cs typeface="Times New Roman"/>
              </a:rPr>
              <a:t> </a:t>
            </a:r>
            <a:r>
              <a:rPr dirty="0" sz="1050" spc="-20">
                <a:latin typeface="Symbol"/>
                <a:cs typeface="Symbol"/>
              </a:rPr>
              <a:t></a:t>
            </a:r>
            <a:r>
              <a:rPr dirty="0" sz="1050" spc="-20">
                <a:latin typeface="Times New Roman"/>
                <a:cs typeface="Times New Roman"/>
              </a:rPr>
              <a:t>1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19184" y="4317481"/>
            <a:ext cx="797560" cy="435609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baseline="-8385" sz="3975" spc="44">
                <a:latin typeface="Symbol"/>
                <a:cs typeface="Symbol"/>
              </a:rPr>
              <a:t></a:t>
            </a:r>
            <a:r>
              <a:rPr dirty="0" baseline="-8385" sz="3975" spc="-585">
                <a:latin typeface="Times New Roman"/>
                <a:cs typeface="Times New Roman"/>
              </a:rPr>
              <a:t> </a:t>
            </a:r>
            <a:r>
              <a:rPr dirty="0" sz="1800" spc="20" i="1">
                <a:latin typeface="Times New Roman"/>
                <a:cs typeface="Times New Roman"/>
              </a:rPr>
              <a:t>x</a:t>
            </a:r>
            <a:r>
              <a:rPr dirty="0" sz="1800" spc="20">
                <a:latin typeface="Times New Roman"/>
                <a:cs typeface="Times New Roman"/>
              </a:rPr>
              <a:t>(</a:t>
            </a:r>
            <a:r>
              <a:rPr dirty="0" sz="1800" spc="20" i="1">
                <a:latin typeface="Times New Roman"/>
                <a:cs typeface="Times New Roman"/>
              </a:rPr>
              <a:t>n</a:t>
            </a:r>
            <a:r>
              <a:rPr dirty="0" sz="1800" spc="20">
                <a:latin typeface="Times New Roman"/>
                <a:cs typeface="Times New Roman"/>
              </a:rPr>
              <a:t>)</a:t>
            </a:r>
            <a:r>
              <a:rPr dirty="0" sz="1800" spc="20" i="1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90007" y="4649257"/>
            <a:ext cx="490855" cy="2990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baseline="9259" sz="2700" spc="-7" i="1">
                <a:latin typeface="Times New Roman"/>
                <a:cs typeface="Times New Roman"/>
              </a:rPr>
              <a:t>N</a:t>
            </a:r>
            <a:r>
              <a:rPr dirty="0" baseline="9259" sz="2700" spc="232" i="1">
                <a:latin typeface="Times New Roman"/>
                <a:cs typeface="Times New Roman"/>
              </a:rPr>
              <a:t> </a:t>
            </a:r>
            <a:r>
              <a:rPr dirty="0" sz="1050" spc="45" i="1">
                <a:latin typeface="Times New Roman"/>
                <a:cs typeface="Times New Roman"/>
              </a:rPr>
              <a:t>n</a:t>
            </a:r>
            <a:r>
              <a:rPr dirty="0" sz="1050" spc="45">
                <a:latin typeface="Symbol"/>
                <a:cs typeface="Symbol"/>
              </a:rPr>
              <a:t></a:t>
            </a:r>
            <a:r>
              <a:rPr dirty="0" sz="1050" spc="45">
                <a:latin typeface="Times New Roman"/>
                <a:cs typeface="Times New Roman"/>
              </a:rPr>
              <a:t>0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4416" y="4522868"/>
            <a:ext cx="2501265" cy="2990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600" spc="-5">
                <a:latin typeface="Times New Roman"/>
                <a:cs typeface="Times New Roman"/>
              </a:rPr>
              <a:t>1)First, we know that</a:t>
            </a:r>
            <a:r>
              <a:rPr dirty="0" sz="1600" spc="-105">
                <a:latin typeface="Times New Roman"/>
                <a:cs typeface="Times New Roman"/>
              </a:rPr>
              <a:t> </a:t>
            </a:r>
            <a:r>
              <a:rPr dirty="0" baseline="21604" sz="2700" spc="-7" i="1">
                <a:latin typeface="Times New Roman"/>
                <a:cs typeface="Times New Roman"/>
              </a:rPr>
              <a:t>X </a:t>
            </a:r>
            <a:r>
              <a:rPr dirty="0" baseline="21604" sz="2700" spc="30">
                <a:latin typeface="Times New Roman"/>
                <a:cs typeface="Times New Roman"/>
              </a:rPr>
              <a:t>(</a:t>
            </a:r>
            <a:r>
              <a:rPr dirty="0" baseline="21604" sz="2700" spc="30" i="1">
                <a:latin typeface="Times New Roman"/>
                <a:cs typeface="Times New Roman"/>
              </a:rPr>
              <a:t>k </a:t>
            </a:r>
            <a:r>
              <a:rPr dirty="0" baseline="21604" sz="2700" spc="-7">
                <a:latin typeface="Times New Roman"/>
                <a:cs typeface="Times New Roman"/>
              </a:rPr>
              <a:t>) </a:t>
            </a:r>
            <a:r>
              <a:rPr dirty="0" baseline="21604" sz="2700" spc="-7">
                <a:latin typeface="Symbol"/>
                <a:cs typeface="Symbol"/>
              </a:rPr>
              <a:t></a:t>
            </a:r>
            <a:endParaRPr baseline="21604" sz="27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98002" y="4222821"/>
            <a:ext cx="542925" cy="415290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marL="121285" indent="-108585">
              <a:lnSpc>
                <a:spcPct val="100000"/>
              </a:lnSpc>
              <a:spcBef>
                <a:spcPts val="350"/>
              </a:spcBef>
              <a:buFont typeface="Symbol"/>
              <a:buChar char=""/>
              <a:tabLst>
                <a:tab pos="121920" algn="l"/>
              </a:tabLst>
            </a:pPr>
            <a:r>
              <a:rPr dirty="0" baseline="-37037" sz="1575" spc="-7" i="1">
                <a:latin typeface="Times New Roman"/>
                <a:cs typeface="Times New Roman"/>
              </a:rPr>
              <a:t>j</a:t>
            </a:r>
            <a:r>
              <a:rPr dirty="0" sz="1050" spc="-5" i="1">
                <a:latin typeface="Times New Roman"/>
                <a:cs typeface="Times New Roman"/>
              </a:rPr>
              <a:t> </a:t>
            </a:r>
            <a:r>
              <a:rPr dirty="0" u="sng" sz="1050" spc="-1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dirty="0" u="sng" sz="1100" spc="-15" i="1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</a:t>
            </a:r>
            <a:r>
              <a:rPr dirty="0" u="sng" sz="1100" spc="-1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50" spc="-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dirty="0" u="sng" sz="1050" spc="-3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50" spc="-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</a:t>
            </a:r>
            <a:endParaRPr sz="1050">
              <a:latin typeface="Times New Roman"/>
              <a:cs typeface="Times New Roman"/>
            </a:endParaRPr>
          </a:p>
          <a:p>
            <a:pPr marL="314325">
              <a:lnSpc>
                <a:spcPct val="100000"/>
              </a:lnSpc>
              <a:spcBef>
                <a:spcPts val="235"/>
              </a:spcBef>
            </a:pPr>
            <a:r>
              <a:rPr dirty="0" sz="1050" spc="-5" i="1">
                <a:latin typeface="Times New Roman"/>
                <a:cs typeface="Times New Roman"/>
              </a:rPr>
              <a:t>N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01921" y="4547742"/>
            <a:ext cx="21628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, where the </a:t>
            </a:r>
            <a:r>
              <a:rPr dirty="0" sz="1600">
                <a:latin typeface="Times New Roman"/>
                <a:cs typeface="Times New Roman"/>
              </a:rPr>
              <a:t>term (1/N) </a:t>
            </a:r>
            <a:r>
              <a:rPr dirty="0" sz="1600" spc="-5">
                <a:latin typeface="Times New Roman"/>
                <a:cs typeface="Times New Roman"/>
              </a:rPr>
              <a:t>is</a:t>
            </a:r>
            <a:r>
              <a:rPr dirty="0" sz="1600" spc="-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4416" y="5181980"/>
            <a:ext cx="31775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2)scale factor that can </a:t>
            </a:r>
            <a:r>
              <a:rPr dirty="0" sz="1600">
                <a:latin typeface="Times New Roman"/>
                <a:cs typeface="Times New Roman"/>
              </a:rPr>
              <a:t>be </a:t>
            </a:r>
            <a:r>
              <a:rPr dirty="0" sz="1600" spc="-5">
                <a:latin typeface="Times New Roman"/>
                <a:cs typeface="Times New Roman"/>
              </a:rPr>
              <a:t>omitted,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then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344257" y="5132802"/>
            <a:ext cx="337820" cy="0"/>
          </a:xfrm>
          <a:custGeom>
            <a:avLst/>
            <a:gdLst/>
            <a:ahLst/>
            <a:cxnLst/>
            <a:rect l="l" t="t" r="r" b="b"/>
            <a:pathLst>
              <a:path w="337820" h="0">
                <a:moveTo>
                  <a:pt x="0" y="0"/>
                </a:moveTo>
                <a:lnTo>
                  <a:pt x="337460" y="0"/>
                </a:lnTo>
              </a:path>
            </a:pathLst>
          </a:custGeom>
          <a:ln w="427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472244" y="4978651"/>
            <a:ext cx="254635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10" i="1">
                <a:latin typeface="Times New Roman"/>
                <a:cs typeface="Times New Roman"/>
              </a:rPr>
              <a:t>N</a:t>
            </a:r>
            <a:r>
              <a:rPr dirty="0" sz="950" spc="-125" i="1">
                <a:latin typeface="Times New Roman"/>
                <a:cs typeface="Times New Roman"/>
              </a:rPr>
              <a:t> </a:t>
            </a:r>
            <a:r>
              <a:rPr dirty="0" sz="950" spc="-10">
                <a:latin typeface="Symbol"/>
                <a:cs typeface="Symbol"/>
              </a:rPr>
              <a:t></a:t>
            </a:r>
            <a:r>
              <a:rPr dirty="0" sz="950" spc="-10">
                <a:latin typeface="Times New Roman"/>
                <a:cs typeface="Times New Roman"/>
              </a:rPr>
              <a:t>1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75240" y="5392137"/>
            <a:ext cx="233679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85" i="1">
                <a:latin typeface="Times New Roman"/>
                <a:cs typeface="Times New Roman"/>
              </a:rPr>
              <a:t>n</a:t>
            </a:r>
            <a:r>
              <a:rPr dirty="0" sz="950" spc="65">
                <a:latin typeface="Symbol"/>
                <a:cs typeface="Symbol"/>
              </a:rPr>
              <a:t></a:t>
            </a:r>
            <a:r>
              <a:rPr dirty="0" sz="950" spc="5">
                <a:latin typeface="Times New Roman"/>
                <a:cs typeface="Times New Roman"/>
              </a:rPr>
              <a:t>0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457625" y="5124770"/>
            <a:ext cx="107314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10" i="1">
                <a:latin typeface="Times New Roman"/>
                <a:cs typeface="Times New Roman"/>
              </a:rPr>
              <a:t>N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838467" y="5000239"/>
            <a:ext cx="1362710" cy="4025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50" i="1">
                <a:latin typeface="Times New Roman"/>
                <a:cs typeface="Times New Roman"/>
              </a:rPr>
              <a:t>X</a:t>
            </a:r>
            <a:r>
              <a:rPr dirty="0" sz="1650" spc="-160" i="1">
                <a:latin typeface="Times New Roman"/>
                <a:cs typeface="Times New Roman"/>
              </a:rPr>
              <a:t> </a:t>
            </a:r>
            <a:r>
              <a:rPr dirty="0" sz="1650" spc="60">
                <a:latin typeface="Times New Roman"/>
                <a:cs typeface="Times New Roman"/>
              </a:rPr>
              <a:t>(</a:t>
            </a:r>
            <a:r>
              <a:rPr dirty="0" sz="1650" spc="60" i="1">
                <a:latin typeface="Times New Roman"/>
                <a:cs typeface="Times New Roman"/>
              </a:rPr>
              <a:t>k</a:t>
            </a:r>
            <a:r>
              <a:rPr dirty="0" sz="1650" spc="60">
                <a:latin typeface="Times New Roman"/>
                <a:cs typeface="Times New Roman"/>
              </a:rPr>
              <a:t>)</a:t>
            </a:r>
            <a:r>
              <a:rPr dirty="0" sz="1650" spc="-75">
                <a:latin typeface="Times New Roman"/>
                <a:cs typeface="Times New Roman"/>
              </a:rPr>
              <a:t> </a:t>
            </a:r>
            <a:r>
              <a:rPr dirty="0" sz="1650">
                <a:latin typeface="Symbol"/>
                <a:cs typeface="Symbol"/>
              </a:rPr>
              <a:t></a:t>
            </a:r>
            <a:r>
              <a:rPr dirty="0" sz="1650" spc="-55">
                <a:latin typeface="Times New Roman"/>
                <a:cs typeface="Times New Roman"/>
              </a:rPr>
              <a:t> </a:t>
            </a:r>
            <a:r>
              <a:rPr dirty="0" baseline="-9070" sz="3675" spc="30">
                <a:latin typeface="Symbol"/>
                <a:cs typeface="Symbol"/>
              </a:rPr>
              <a:t></a:t>
            </a:r>
            <a:r>
              <a:rPr dirty="0" baseline="-9070" sz="3675" spc="-487">
                <a:latin typeface="Times New Roman"/>
                <a:cs typeface="Times New Roman"/>
              </a:rPr>
              <a:t> </a:t>
            </a:r>
            <a:r>
              <a:rPr dirty="0" sz="1650" spc="20" i="1">
                <a:latin typeface="Times New Roman"/>
                <a:cs typeface="Times New Roman"/>
              </a:rPr>
              <a:t>x</a:t>
            </a:r>
            <a:r>
              <a:rPr dirty="0" sz="1650" spc="20">
                <a:latin typeface="Times New Roman"/>
                <a:cs typeface="Times New Roman"/>
              </a:rPr>
              <a:t>(</a:t>
            </a:r>
            <a:r>
              <a:rPr dirty="0" sz="1650" spc="20" i="1">
                <a:latin typeface="Times New Roman"/>
                <a:cs typeface="Times New Roman"/>
              </a:rPr>
              <a:t>n</a:t>
            </a:r>
            <a:r>
              <a:rPr dirty="0" sz="1650" spc="20">
                <a:latin typeface="Times New Roman"/>
                <a:cs typeface="Times New Roman"/>
              </a:rPr>
              <a:t>)</a:t>
            </a:r>
            <a:r>
              <a:rPr dirty="0" sz="1650" spc="20" i="1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181048" y="4942424"/>
            <a:ext cx="499745" cy="18034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12395" indent="-99695">
              <a:lnSpc>
                <a:spcPct val="100000"/>
              </a:lnSpc>
              <a:spcBef>
                <a:spcPts val="115"/>
              </a:spcBef>
              <a:buFont typeface="Symbol"/>
              <a:buChar char=""/>
              <a:tabLst>
                <a:tab pos="113030" algn="l"/>
              </a:tabLst>
            </a:pPr>
            <a:r>
              <a:rPr dirty="0" baseline="-35087" sz="1425" i="1">
                <a:latin typeface="Times New Roman"/>
                <a:cs typeface="Times New Roman"/>
              </a:rPr>
              <a:t>j </a:t>
            </a:r>
            <a:r>
              <a:rPr dirty="0" sz="950" spc="-5">
                <a:latin typeface="Times New Roman"/>
                <a:cs typeface="Times New Roman"/>
              </a:rPr>
              <a:t>2</a:t>
            </a:r>
            <a:r>
              <a:rPr dirty="0" sz="1000" spc="-5" i="1">
                <a:latin typeface="Symbol"/>
                <a:cs typeface="Symbol"/>
              </a:rPr>
              <a:t></a:t>
            </a:r>
            <a:r>
              <a:rPr dirty="0" sz="1000" spc="-5" i="1">
                <a:latin typeface="Times New Roman"/>
                <a:cs typeface="Times New Roman"/>
              </a:rPr>
              <a:t> </a:t>
            </a:r>
            <a:r>
              <a:rPr dirty="0" sz="950" spc="5" i="1">
                <a:latin typeface="Times New Roman"/>
                <a:cs typeface="Times New Roman"/>
              </a:rPr>
              <a:t>n</a:t>
            </a:r>
            <a:r>
              <a:rPr dirty="0" sz="950" spc="-60" i="1">
                <a:latin typeface="Times New Roman"/>
                <a:cs typeface="Times New Roman"/>
              </a:rPr>
              <a:t> </a:t>
            </a:r>
            <a:r>
              <a:rPr dirty="0" sz="950" spc="5" i="1">
                <a:latin typeface="Times New Roman"/>
                <a:cs typeface="Times New Roman"/>
              </a:rPr>
              <a:t>k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56917" y="5660516"/>
            <a:ext cx="12255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imes New Roman"/>
                <a:cs typeface="Times New Roman"/>
              </a:rPr>
              <a:t>N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4416" y="5559932"/>
            <a:ext cx="37903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If we define W =e</a:t>
            </a:r>
            <a:r>
              <a:rPr dirty="0" baseline="39682" sz="1575" spc="-7">
                <a:latin typeface="Times New Roman"/>
                <a:cs typeface="Times New Roman"/>
              </a:rPr>
              <a:t>-j2</a:t>
            </a:r>
            <a:r>
              <a:rPr dirty="0" baseline="39682" sz="1575" spc="-7">
                <a:latin typeface="Symbol"/>
                <a:cs typeface="Symbol"/>
              </a:rPr>
              <a:t></a:t>
            </a:r>
            <a:r>
              <a:rPr dirty="0" baseline="39682" sz="1575" spc="-7">
                <a:latin typeface="Times New Roman"/>
                <a:cs typeface="Times New Roman"/>
              </a:rPr>
              <a:t>/N</a:t>
            </a:r>
            <a:r>
              <a:rPr dirty="0" sz="1600" spc="-5">
                <a:latin typeface="Times New Roman"/>
                <a:cs typeface="Times New Roman"/>
              </a:rPr>
              <a:t>, to ease </a:t>
            </a:r>
            <a:r>
              <a:rPr dirty="0" sz="1600">
                <a:latin typeface="Times New Roman"/>
                <a:cs typeface="Times New Roman"/>
              </a:rPr>
              <a:t>notation,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321229" y="6178150"/>
            <a:ext cx="178435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7465">
              <a:lnSpc>
                <a:spcPct val="100000"/>
              </a:lnSpc>
              <a:spcBef>
                <a:spcPts val="95"/>
              </a:spcBef>
            </a:pPr>
            <a:r>
              <a:rPr dirty="0" sz="950" i="1">
                <a:latin typeface="Times New Roman"/>
                <a:cs typeface="Times New Roman"/>
              </a:rPr>
              <a:t>nk </a:t>
            </a:r>
            <a:r>
              <a:rPr dirty="0" sz="950" i="1">
                <a:latin typeface="Times New Roman"/>
                <a:cs typeface="Times New Roman"/>
              </a:rPr>
              <a:t> </a:t>
            </a:r>
            <a:r>
              <a:rPr dirty="0" sz="950" spc="-5" i="1">
                <a:latin typeface="Times New Roman"/>
                <a:cs typeface="Times New Roman"/>
              </a:rPr>
              <a:t>N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192870" y="6178150"/>
            <a:ext cx="140335" cy="1701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50" i="1">
                <a:latin typeface="Times New Roman"/>
                <a:cs typeface="Times New Roman"/>
              </a:rPr>
              <a:t>nk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154690" y="6133526"/>
            <a:ext cx="675005" cy="505459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ts val="2740"/>
              </a:lnSpc>
              <a:spcBef>
                <a:spcPts val="135"/>
              </a:spcBef>
              <a:tabLst>
                <a:tab pos="419734" algn="l"/>
              </a:tabLst>
            </a:pPr>
            <a:r>
              <a:rPr dirty="0" sz="950" spc="-5" i="1">
                <a:latin typeface="Times New Roman"/>
                <a:cs typeface="Times New Roman"/>
              </a:rPr>
              <a:t>N	</a:t>
            </a:r>
            <a:r>
              <a:rPr dirty="0" baseline="1157" sz="3600" spc="30">
                <a:latin typeface="Symbol"/>
                <a:cs typeface="Symbol"/>
              </a:rPr>
              <a:t></a:t>
            </a:r>
            <a:endParaRPr baseline="1157" sz="3600">
              <a:latin typeface="Symbol"/>
              <a:cs typeface="Symbol"/>
            </a:endParaRPr>
          </a:p>
          <a:p>
            <a:pPr marL="387985">
              <a:lnSpc>
                <a:spcPts val="1000"/>
              </a:lnSpc>
            </a:pPr>
            <a:r>
              <a:rPr dirty="0" sz="950" spc="-5" i="1">
                <a:latin typeface="Times New Roman"/>
                <a:cs typeface="Times New Roman"/>
              </a:rPr>
              <a:t>n</a:t>
            </a:r>
            <a:r>
              <a:rPr dirty="0" sz="950" spc="-90" i="1">
                <a:latin typeface="Times New Roman"/>
                <a:cs typeface="Times New Roman"/>
              </a:rPr>
              <a:t> </a:t>
            </a:r>
            <a:r>
              <a:rPr dirty="0" sz="950" i="1">
                <a:latin typeface="Times New Roman"/>
                <a:cs typeface="Times New Roman"/>
              </a:rPr>
              <a:t>odd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997185" y="6178150"/>
            <a:ext cx="140335" cy="1701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50" i="1">
                <a:latin typeface="Times New Roman"/>
                <a:cs typeface="Times New Roman"/>
              </a:rPr>
              <a:t>nk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00447" y="6133526"/>
            <a:ext cx="1473835" cy="505459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r" marR="37465">
              <a:lnSpc>
                <a:spcPts val="2740"/>
              </a:lnSpc>
              <a:spcBef>
                <a:spcPts val="135"/>
              </a:spcBef>
              <a:tabLst>
                <a:tab pos="758825" algn="l"/>
                <a:tab pos="1195070" algn="l"/>
              </a:tabLst>
            </a:pPr>
            <a:r>
              <a:rPr dirty="0" baseline="1157" sz="3600" spc="30">
                <a:latin typeface="Symbol"/>
                <a:cs typeface="Symbol"/>
              </a:rPr>
              <a:t></a:t>
            </a:r>
            <a:r>
              <a:rPr dirty="0" baseline="1157" sz="3600" spc="30">
                <a:latin typeface="Times New Roman"/>
                <a:cs typeface="Times New Roman"/>
              </a:rPr>
              <a:t>	</a:t>
            </a:r>
            <a:r>
              <a:rPr dirty="0" sz="950" spc="-5" i="1">
                <a:latin typeface="Times New Roman"/>
                <a:cs typeface="Times New Roman"/>
              </a:rPr>
              <a:t>N</a:t>
            </a:r>
            <a:r>
              <a:rPr dirty="0" sz="950" spc="-5" i="1">
                <a:latin typeface="Times New Roman"/>
                <a:cs typeface="Times New Roman"/>
              </a:rPr>
              <a:t>	</a:t>
            </a:r>
            <a:r>
              <a:rPr dirty="0" baseline="1157" sz="3600" spc="30">
                <a:latin typeface="Symbol"/>
                <a:cs typeface="Symbol"/>
              </a:rPr>
              <a:t></a:t>
            </a:r>
            <a:endParaRPr baseline="1157" sz="3600">
              <a:latin typeface="Symbol"/>
              <a:cs typeface="Symbol"/>
            </a:endParaRPr>
          </a:p>
          <a:p>
            <a:pPr algn="r" marR="5080">
              <a:lnSpc>
                <a:spcPts val="1000"/>
              </a:lnSpc>
            </a:pPr>
            <a:r>
              <a:rPr dirty="0" sz="950" spc="-5" i="1">
                <a:latin typeface="Times New Roman"/>
                <a:cs typeface="Times New Roman"/>
              </a:rPr>
              <a:t>n</a:t>
            </a:r>
            <a:r>
              <a:rPr dirty="0" sz="950" spc="-80" i="1">
                <a:latin typeface="Times New Roman"/>
                <a:cs typeface="Times New Roman"/>
              </a:rPr>
              <a:t> </a:t>
            </a:r>
            <a:r>
              <a:rPr dirty="0" sz="950" spc="-35" i="1">
                <a:latin typeface="Times New Roman"/>
                <a:cs typeface="Times New Roman"/>
              </a:rPr>
              <a:t>even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18922" y="6184737"/>
            <a:ext cx="527050" cy="2736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600" spc="35" i="1">
                <a:latin typeface="Times New Roman"/>
                <a:cs typeface="Times New Roman"/>
              </a:rPr>
              <a:t>x</a:t>
            </a:r>
            <a:r>
              <a:rPr dirty="0" sz="1600" spc="45">
                <a:latin typeface="Times New Roman"/>
                <a:cs typeface="Times New Roman"/>
              </a:rPr>
              <a:t>(</a:t>
            </a:r>
            <a:r>
              <a:rPr dirty="0" sz="1600" spc="25" i="1">
                <a:latin typeface="Times New Roman"/>
                <a:cs typeface="Times New Roman"/>
              </a:rPr>
              <a:t>n</a:t>
            </a:r>
            <a:r>
              <a:rPr dirty="0" sz="1600" spc="-105">
                <a:latin typeface="Times New Roman"/>
                <a:cs typeface="Times New Roman"/>
              </a:rPr>
              <a:t>)</a:t>
            </a:r>
            <a:r>
              <a:rPr dirty="0" sz="1600" spc="15" i="1">
                <a:latin typeface="Times New Roman"/>
                <a:cs typeface="Times New Roman"/>
              </a:rPr>
              <a:t>W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652553" y="6184737"/>
            <a:ext cx="860425" cy="2736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34060" algn="l"/>
              </a:tabLst>
            </a:pPr>
            <a:r>
              <a:rPr dirty="0" sz="1600" spc="35" i="1">
                <a:latin typeface="Times New Roman"/>
                <a:cs typeface="Times New Roman"/>
              </a:rPr>
              <a:t>x</a:t>
            </a:r>
            <a:r>
              <a:rPr dirty="0" sz="1600" spc="45">
                <a:latin typeface="Times New Roman"/>
                <a:cs typeface="Times New Roman"/>
              </a:rPr>
              <a:t>(</a:t>
            </a:r>
            <a:r>
              <a:rPr dirty="0" sz="1600" spc="30" i="1">
                <a:latin typeface="Times New Roman"/>
                <a:cs typeface="Times New Roman"/>
              </a:rPr>
              <a:t>n</a:t>
            </a:r>
            <a:r>
              <a:rPr dirty="0" sz="1600" spc="-105">
                <a:latin typeface="Times New Roman"/>
                <a:cs typeface="Times New Roman"/>
              </a:rPr>
              <a:t>)</a:t>
            </a:r>
            <a:r>
              <a:rPr dirty="0" sz="1600" spc="15" i="1">
                <a:latin typeface="Times New Roman"/>
                <a:cs typeface="Times New Roman"/>
              </a:rPr>
              <a:t>W</a:t>
            </a:r>
            <a:r>
              <a:rPr dirty="0" sz="1600" i="1">
                <a:latin typeface="Times New Roman"/>
                <a:cs typeface="Times New Roman"/>
              </a:rPr>
              <a:t>	</a:t>
            </a:r>
            <a:r>
              <a:rPr dirty="0" sz="1600" spc="10">
                <a:latin typeface="Symbol"/>
                <a:cs typeface="Symbol"/>
              </a:rPr>
              <a:t>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82422" y="6184737"/>
            <a:ext cx="1744980" cy="2736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887094" algn="l"/>
                <a:tab pos="1618615" algn="l"/>
              </a:tabLst>
            </a:pPr>
            <a:r>
              <a:rPr dirty="0" sz="1600" spc="10" i="1">
                <a:latin typeface="Times New Roman"/>
                <a:cs typeface="Times New Roman"/>
              </a:rPr>
              <a:t>X</a:t>
            </a:r>
            <a:r>
              <a:rPr dirty="0" sz="1600" spc="-125" i="1">
                <a:latin typeface="Times New Roman"/>
                <a:cs typeface="Times New Roman"/>
              </a:rPr>
              <a:t> </a:t>
            </a:r>
            <a:r>
              <a:rPr dirty="0" sz="1600" spc="45">
                <a:latin typeface="Times New Roman"/>
                <a:cs typeface="Times New Roman"/>
              </a:rPr>
              <a:t>(</a:t>
            </a:r>
            <a:r>
              <a:rPr dirty="0" sz="1600" spc="5" i="1">
                <a:latin typeface="Times New Roman"/>
                <a:cs typeface="Times New Roman"/>
              </a:rPr>
              <a:t>k</a:t>
            </a:r>
            <a:r>
              <a:rPr dirty="0" sz="1600" spc="-260" i="1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Times New Roman"/>
                <a:cs typeface="Times New Roman"/>
              </a:rPr>
              <a:t>)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 spc="10">
                <a:latin typeface="Symbol"/>
                <a:cs typeface="Symbol"/>
              </a:rPr>
              <a:t></a:t>
            </a: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sz="1600" spc="35" i="1">
                <a:latin typeface="Times New Roman"/>
                <a:cs typeface="Times New Roman"/>
              </a:rPr>
              <a:t>x</a:t>
            </a:r>
            <a:r>
              <a:rPr dirty="0" sz="1600" spc="45">
                <a:latin typeface="Times New Roman"/>
                <a:cs typeface="Times New Roman"/>
              </a:rPr>
              <a:t>(</a:t>
            </a:r>
            <a:r>
              <a:rPr dirty="0" sz="1600" spc="25" i="1">
                <a:latin typeface="Times New Roman"/>
                <a:cs typeface="Times New Roman"/>
              </a:rPr>
              <a:t>n</a:t>
            </a:r>
            <a:r>
              <a:rPr dirty="0" sz="1600" spc="-105">
                <a:latin typeface="Times New Roman"/>
                <a:cs typeface="Times New Roman"/>
              </a:rPr>
              <a:t>)</a:t>
            </a:r>
            <a:r>
              <a:rPr dirty="0" sz="1600" spc="15" i="1">
                <a:latin typeface="Times New Roman"/>
                <a:cs typeface="Times New Roman"/>
              </a:rPr>
              <a:t>W</a:t>
            </a:r>
            <a:r>
              <a:rPr dirty="0" sz="1600" i="1">
                <a:latin typeface="Times New Roman"/>
                <a:cs typeface="Times New Roman"/>
              </a:rPr>
              <a:t>	</a:t>
            </a:r>
            <a:r>
              <a:rPr dirty="0" sz="1600" spc="1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212191" y="6060278"/>
            <a:ext cx="237490" cy="1701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50" spc="-5" i="1">
                <a:latin typeface="Times New Roman"/>
                <a:cs typeface="Times New Roman"/>
              </a:rPr>
              <a:t>N</a:t>
            </a:r>
            <a:r>
              <a:rPr dirty="0" sz="950" spc="-170" i="1">
                <a:latin typeface="Times New Roman"/>
                <a:cs typeface="Times New Roman"/>
              </a:rPr>
              <a:t> </a:t>
            </a:r>
            <a:r>
              <a:rPr dirty="0" sz="950" spc="-45">
                <a:latin typeface="Symbol"/>
                <a:cs typeface="Symbol"/>
              </a:rPr>
              <a:t></a:t>
            </a:r>
            <a:r>
              <a:rPr dirty="0" sz="950" spc="-45">
                <a:latin typeface="Times New Roman"/>
                <a:cs typeface="Times New Roman"/>
              </a:rPr>
              <a:t>1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214697" y="6468810"/>
            <a:ext cx="217170" cy="1701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50" spc="25" i="1">
                <a:latin typeface="Times New Roman"/>
                <a:cs typeface="Times New Roman"/>
              </a:rPr>
              <a:t>n</a:t>
            </a:r>
            <a:r>
              <a:rPr dirty="0" sz="950" spc="5">
                <a:latin typeface="Symbol"/>
                <a:cs typeface="Symbol"/>
              </a:rPr>
              <a:t></a:t>
            </a:r>
            <a:r>
              <a:rPr dirty="0" sz="950" spc="-5">
                <a:latin typeface="Times New Roman"/>
                <a:cs typeface="Times New Roman"/>
              </a:rPr>
              <a:t>0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34416" y="6886193"/>
            <a:ext cx="57257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n even, then n=2r and for n odd, then n=2r+1, </a:t>
            </a:r>
            <a:r>
              <a:rPr dirty="0" sz="1600" spc="-10">
                <a:latin typeface="Times New Roman"/>
                <a:cs typeface="Times New Roman"/>
              </a:rPr>
              <a:t>where</a:t>
            </a:r>
            <a:r>
              <a:rPr dirty="0" sz="1600" spc="1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r=0,1,2,3,…..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34416" y="7503414"/>
            <a:ext cx="1962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latin typeface="Times New Roman"/>
                <a:cs typeface="Times New Roman"/>
              </a:rPr>
              <a:t>3)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385642" y="7335749"/>
            <a:ext cx="111125" cy="0"/>
          </a:xfrm>
          <a:custGeom>
            <a:avLst/>
            <a:gdLst/>
            <a:ahLst/>
            <a:cxnLst/>
            <a:rect l="l" t="t" r="r" b="b"/>
            <a:pathLst>
              <a:path w="111125" h="0">
                <a:moveTo>
                  <a:pt x="0" y="0"/>
                </a:moveTo>
                <a:lnTo>
                  <a:pt x="110525" y="0"/>
                </a:lnTo>
              </a:path>
            </a:pathLst>
          </a:custGeom>
          <a:ln w="42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669423" y="7335749"/>
            <a:ext cx="111125" cy="0"/>
          </a:xfrm>
          <a:custGeom>
            <a:avLst/>
            <a:gdLst/>
            <a:ahLst/>
            <a:cxnLst/>
            <a:rect l="l" t="t" r="r" b="b"/>
            <a:pathLst>
              <a:path w="111125" h="0">
                <a:moveTo>
                  <a:pt x="0" y="0"/>
                </a:moveTo>
                <a:lnTo>
                  <a:pt x="110628" y="0"/>
                </a:lnTo>
              </a:path>
            </a:pathLst>
          </a:custGeom>
          <a:ln w="42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1400257" y="7328071"/>
            <a:ext cx="1369695" cy="1714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96035" algn="l"/>
              </a:tabLst>
            </a:pPr>
            <a:r>
              <a:rPr dirty="0" sz="950">
                <a:latin typeface="Times New Roman"/>
                <a:cs typeface="Times New Roman"/>
              </a:rPr>
              <a:t>2</a:t>
            </a:r>
            <a:r>
              <a:rPr dirty="0" sz="950">
                <a:latin typeface="Times New Roman"/>
                <a:cs typeface="Times New Roman"/>
              </a:rPr>
              <a:t>	</a:t>
            </a:r>
            <a:r>
              <a:rPr dirty="0" sz="95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797661" y="7426001"/>
            <a:ext cx="419100" cy="1714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950" spc="70">
                <a:latin typeface="Times New Roman"/>
                <a:cs typeface="Times New Roman"/>
              </a:rPr>
              <a:t>(</a:t>
            </a:r>
            <a:r>
              <a:rPr dirty="0" sz="950" spc="60">
                <a:latin typeface="Times New Roman"/>
                <a:cs typeface="Times New Roman"/>
              </a:rPr>
              <a:t>2</a:t>
            </a:r>
            <a:r>
              <a:rPr dirty="0" sz="950" spc="75" i="1">
                <a:latin typeface="Times New Roman"/>
                <a:cs typeface="Times New Roman"/>
              </a:rPr>
              <a:t>r</a:t>
            </a:r>
            <a:r>
              <a:rPr dirty="0" sz="950" spc="-70">
                <a:latin typeface="Symbol"/>
                <a:cs typeface="Symbol"/>
              </a:rPr>
              <a:t></a:t>
            </a:r>
            <a:r>
              <a:rPr dirty="0" sz="950" spc="-30">
                <a:latin typeface="Times New Roman"/>
                <a:cs typeface="Times New Roman"/>
              </a:rPr>
              <a:t>1</a:t>
            </a:r>
            <a:r>
              <a:rPr dirty="0" sz="950" spc="70">
                <a:latin typeface="Times New Roman"/>
                <a:cs typeface="Times New Roman"/>
              </a:rPr>
              <a:t>)</a:t>
            </a:r>
            <a:r>
              <a:rPr dirty="0" sz="950" i="1">
                <a:latin typeface="Times New Roman"/>
                <a:cs typeface="Times New Roman"/>
              </a:rPr>
              <a:t>k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761980" y="7571220"/>
            <a:ext cx="106680" cy="1714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950" i="1">
                <a:latin typeface="Times New Roman"/>
                <a:cs typeface="Times New Roman"/>
              </a:rPr>
              <a:t>N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386395" y="7232244"/>
            <a:ext cx="1530985" cy="1714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96035" algn="l"/>
              </a:tabLst>
            </a:pPr>
            <a:r>
              <a:rPr dirty="0" baseline="35087" sz="1425" i="1">
                <a:latin typeface="Times New Roman"/>
                <a:cs typeface="Times New Roman"/>
              </a:rPr>
              <a:t>N</a:t>
            </a:r>
            <a:r>
              <a:rPr dirty="0" baseline="35087" sz="1425" spc="-75" i="1">
                <a:latin typeface="Times New Roman"/>
                <a:cs typeface="Times New Roman"/>
              </a:rPr>
              <a:t> </a:t>
            </a:r>
            <a:r>
              <a:rPr dirty="0" sz="950" spc="-45">
                <a:latin typeface="Symbol"/>
                <a:cs typeface="Symbol"/>
              </a:rPr>
              <a:t></a:t>
            </a:r>
            <a:r>
              <a:rPr dirty="0" sz="950" spc="-45">
                <a:latin typeface="Times New Roman"/>
                <a:cs typeface="Times New Roman"/>
              </a:rPr>
              <a:t>1	</a:t>
            </a:r>
            <a:r>
              <a:rPr dirty="0" baseline="35087" sz="1425" i="1">
                <a:latin typeface="Times New Roman"/>
                <a:cs typeface="Times New Roman"/>
              </a:rPr>
              <a:t>N</a:t>
            </a:r>
            <a:r>
              <a:rPr dirty="0" baseline="35087" sz="1425" spc="-157" i="1">
                <a:latin typeface="Times New Roman"/>
                <a:cs typeface="Times New Roman"/>
              </a:rPr>
              <a:t> </a:t>
            </a:r>
            <a:r>
              <a:rPr dirty="0" sz="950" spc="-45">
                <a:latin typeface="Symbol"/>
                <a:cs typeface="Symbol"/>
              </a:rPr>
              <a:t></a:t>
            </a:r>
            <a:r>
              <a:rPr dirty="0" sz="950" spc="-45">
                <a:latin typeface="Times New Roman"/>
                <a:cs typeface="Times New Roman"/>
              </a:rPr>
              <a:t>1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92694" y="7718122"/>
            <a:ext cx="1494155" cy="1714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96035" algn="l"/>
              </a:tabLst>
            </a:pPr>
            <a:r>
              <a:rPr dirty="0" sz="950" spc="75" i="1">
                <a:latin typeface="Times New Roman"/>
                <a:cs typeface="Times New Roman"/>
              </a:rPr>
              <a:t>r</a:t>
            </a:r>
            <a:r>
              <a:rPr dirty="0" sz="950" spc="5">
                <a:latin typeface="Symbol"/>
                <a:cs typeface="Symbol"/>
              </a:rPr>
              <a:t></a:t>
            </a:r>
            <a:r>
              <a:rPr dirty="0" sz="950">
                <a:latin typeface="Times New Roman"/>
                <a:cs typeface="Times New Roman"/>
              </a:rPr>
              <a:t>0</a:t>
            </a:r>
            <a:r>
              <a:rPr dirty="0" sz="950">
                <a:latin typeface="Times New Roman"/>
                <a:cs typeface="Times New Roman"/>
              </a:rPr>
              <a:t>	</a:t>
            </a:r>
            <a:r>
              <a:rPr dirty="0" sz="950" spc="70" i="1">
                <a:latin typeface="Times New Roman"/>
                <a:cs typeface="Times New Roman"/>
              </a:rPr>
              <a:t>r</a:t>
            </a:r>
            <a:r>
              <a:rPr dirty="0" sz="950" spc="5">
                <a:latin typeface="Symbol"/>
                <a:cs typeface="Symbol"/>
              </a:rPr>
              <a:t></a:t>
            </a:r>
            <a:r>
              <a:rPr dirty="0" sz="950">
                <a:latin typeface="Times New Roman"/>
                <a:cs typeface="Times New Roman"/>
              </a:rPr>
              <a:t>0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263020" y="7426001"/>
            <a:ext cx="198120" cy="1714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950" spc="60">
                <a:latin typeface="Times New Roman"/>
                <a:cs typeface="Times New Roman"/>
              </a:rPr>
              <a:t>2</a:t>
            </a:r>
            <a:r>
              <a:rPr dirty="0" sz="950" spc="10" i="1">
                <a:latin typeface="Times New Roman"/>
                <a:cs typeface="Times New Roman"/>
              </a:rPr>
              <a:t>rk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374632" y="7381008"/>
            <a:ext cx="1530985" cy="3994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62965" algn="l"/>
                <a:tab pos="1296035" algn="l"/>
              </a:tabLst>
            </a:pPr>
            <a:r>
              <a:rPr dirty="0" baseline="1133" sz="3675" spc="-7">
                <a:latin typeface="Symbol"/>
                <a:cs typeface="Symbol"/>
              </a:rPr>
              <a:t></a:t>
            </a:r>
            <a:r>
              <a:rPr dirty="0" baseline="1133" sz="3675" spc="-7">
                <a:latin typeface="Times New Roman"/>
                <a:cs typeface="Times New Roman"/>
              </a:rPr>
              <a:t>	</a:t>
            </a:r>
            <a:r>
              <a:rPr dirty="0" sz="950" i="1">
                <a:latin typeface="Times New Roman"/>
                <a:cs typeface="Times New Roman"/>
              </a:rPr>
              <a:t>N</a:t>
            </a:r>
            <a:r>
              <a:rPr dirty="0" sz="950" i="1">
                <a:latin typeface="Times New Roman"/>
                <a:cs typeface="Times New Roman"/>
              </a:rPr>
              <a:t>	</a:t>
            </a:r>
            <a:r>
              <a:rPr dirty="0" baseline="1133" sz="3675" spc="-7">
                <a:latin typeface="Symbol"/>
                <a:cs typeface="Symbol"/>
              </a:rPr>
              <a:t></a:t>
            </a:r>
            <a:endParaRPr baseline="1133" sz="3675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51408" y="7432606"/>
            <a:ext cx="3037205" cy="2749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892175" algn="l"/>
                <a:tab pos="1760855" algn="l"/>
                <a:tab pos="2175510" algn="l"/>
              </a:tabLst>
            </a:pPr>
            <a:r>
              <a:rPr dirty="0" sz="1600" spc="20" i="1">
                <a:latin typeface="Times New Roman"/>
                <a:cs typeface="Times New Roman"/>
              </a:rPr>
              <a:t>X</a:t>
            </a:r>
            <a:r>
              <a:rPr dirty="0" sz="1600" spc="-140" i="1">
                <a:latin typeface="Times New Roman"/>
                <a:cs typeface="Times New Roman"/>
              </a:rPr>
              <a:t> </a:t>
            </a:r>
            <a:r>
              <a:rPr dirty="0" sz="1600" spc="65">
                <a:latin typeface="Times New Roman"/>
                <a:cs typeface="Times New Roman"/>
              </a:rPr>
              <a:t>(</a:t>
            </a:r>
            <a:r>
              <a:rPr dirty="0" sz="1600" spc="65" i="1">
                <a:latin typeface="Times New Roman"/>
                <a:cs typeface="Times New Roman"/>
              </a:rPr>
              <a:t>k</a:t>
            </a:r>
            <a:r>
              <a:rPr dirty="0" sz="1600" spc="65">
                <a:latin typeface="Times New Roman"/>
                <a:cs typeface="Times New Roman"/>
              </a:rPr>
              <a:t>)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sz="1600" spc="15">
                <a:latin typeface="Symbol"/>
                <a:cs typeface="Symbol"/>
              </a:rPr>
              <a:t></a:t>
            </a:r>
            <a:r>
              <a:rPr dirty="0" sz="1600" spc="15">
                <a:latin typeface="Times New Roman"/>
                <a:cs typeface="Times New Roman"/>
              </a:rPr>
              <a:t>	</a:t>
            </a:r>
            <a:r>
              <a:rPr dirty="0" sz="1600" spc="20" i="1">
                <a:latin typeface="Times New Roman"/>
                <a:cs typeface="Times New Roman"/>
              </a:rPr>
              <a:t>x</a:t>
            </a:r>
            <a:r>
              <a:rPr dirty="0" sz="1600" spc="20">
                <a:latin typeface="Times New Roman"/>
                <a:cs typeface="Times New Roman"/>
              </a:rPr>
              <a:t>(2</a:t>
            </a:r>
            <a:r>
              <a:rPr dirty="0" sz="1600" spc="20" i="1">
                <a:latin typeface="Times New Roman"/>
                <a:cs typeface="Times New Roman"/>
              </a:rPr>
              <a:t>r</a:t>
            </a:r>
            <a:r>
              <a:rPr dirty="0" sz="1600" spc="20">
                <a:latin typeface="Times New Roman"/>
                <a:cs typeface="Times New Roman"/>
              </a:rPr>
              <a:t>)</a:t>
            </a:r>
            <a:r>
              <a:rPr dirty="0" sz="1600" spc="20" i="1">
                <a:latin typeface="Times New Roman"/>
                <a:cs typeface="Times New Roman"/>
              </a:rPr>
              <a:t>W	</a:t>
            </a:r>
            <a:r>
              <a:rPr dirty="0" sz="1600" spc="15">
                <a:latin typeface="Symbol"/>
                <a:cs typeface="Symbol"/>
              </a:rPr>
              <a:t></a:t>
            </a:r>
            <a:r>
              <a:rPr dirty="0" sz="1600" spc="15">
                <a:latin typeface="Times New Roman"/>
                <a:cs typeface="Times New Roman"/>
              </a:rPr>
              <a:t>	</a:t>
            </a:r>
            <a:r>
              <a:rPr dirty="0" sz="1600" spc="30" i="1">
                <a:latin typeface="Times New Roman"/>
                <a:cs typeface="Times New Roman"/>
              </a:rPr>
              <a:t>x</a:t>
            </a:r>
            <a:r>
              <a:rPr dirty="0" sz="1600" spc="30">
                <a:latin typeface="Times New Roman"/>
                <a:cs typeface="Times New Roman"/>
              </a:rPr>
              <a:t>(2</a:t>
            </a:r>
            <a:r>
              <a:rPr dirty="0" sz="1600" spc="30" i="1">
                <a:latin typeface="Times New Roman"/>
                <a:cs typeface="Times New Roman"/>
              </a:rPr>
              <a:t>r</a:t>
            </a:r>
            <a:r>
              <a:rPr dirty="0" sz="1600" spc="-85" i="1">
                <a:latin typeface="Times New Roman"/>
                <a:cs typeface="Times New Roman"/>
              </a:rPr>
              <a:t> </a:t>
            </a:r>
            <a:r>
              <a:rPr dirty="0" sz="1600" spc="-15">
                <a:latin typeface="Symbol"/>
                <a:cs typeface="Symbol"/>
              </a:rPr>
              <a:t></a:t>
            </a:r>
            <a:r>
              <a:rPr dirty="0" sz="1600" spc="-15">
                <a:latin typeface="Times New Roman"/>
                <a:cs typeface="Times New Roman"/>
              </a:rPr>
              <a:t>1)</a:t>
            </a:r>
            <a:r>
              <a:rPr dirty="0" sz="1600" spc="-15" i="1">
                <a:latin typeface="Times New Roman"/>
                <a:cs typeface="Times New Roman"/>
              </a:rPr>
              <a:t>W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34416" y="7881365"/>
            <a:ext cx="7759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Note</a:t>
            </a:r>
            <a:r>
              <a:rPr dirty="0" sz="1600" spc="-6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that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436593" y="7785353"/>
            <a:ext cx="27063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-26041" sz="2400" spc="-7">
                <a:latin typeface="Times New Roman"/>
                <a:cs typeface="Times New Roman"/>
              </a:rPr>
              <a:t>W</a:t>
            </a:r>
            <a:r>
              <a:rPr dirty="0" baseline="-52910" sz="1575" spc="-7">
                <a:latin typeface="Times New Roman"/>
                <a:cs typeface="Times New Roman"/>
              </a:rPr>
              <a:t>N</a:t>
            </a:r>
            <a:r>
              <a:rPr dirty="0" sz="1050" spc="-5">
                <a:latin typeface="Times New Roman"/>
                <a:cs typeface="Times New Roman"/>
              </a:rPr>
              <a:t>2</a:t>
            </a:r>
            <a:r>
              <a:rPr dirty="0" baseline="-26041" sz="2400" spc="-7">
                <a:latin typeface="Times New Roman"/>
                <a:cs typeface="Times New Roman"/>
              </a:rPr>
              <a:t>=e</a:t>
            </a:r>
            <a:r>
              <a:rPr dirty="0" sz="1050" spc="-5">
                <a:latin typeface="Times New Roman"/>
                <a:cs typeface="Times New Roman"/>
              </a:rPr>
              <a:t>-j4</a:t>
            </a:r>
            <a:r>
              <a:rPr dirty="0" sz="1050" spc="-5">
                <a:latin typeface="Symbol"/>
                <a:cs typeface="Symbol"/>
              </a:rPr>
              <a:t></a:t>
            </a:r>
            <a:r>
              <a:rPr dirty="0" sz="1050" spc="-5">
                <a:latin typeface="Times New Roman"/>
                <a:cs typeface="Times New Roman"/>
              </a:rPr>
              <a:t>/N</a:t>
            </a:r>
            <a:r>
              <a:rPr dirty="0" baseline="-26041" sz="2400" spc="-7">
                <a:latin typeface="Times New Roman"/>
                <a:cs typeface="Times New Roman"/>
              </a:rPr>
              <a:t>=e</a:t>
            </a:r>
            <a:r>
              <a:rPr dirty="0" sz="1050" spc="-5">
                <a:latin typeface="Times New Roman"/>
                <a:cs typeface="Times New Roman"/>
              </a:rPr>
              <a:t>-j2</a:t>
            </a:r>
            <a:r>
              <a:rPr dirty="0" sz="1050" spc="-5">
                <a:latin typeface="Symbol"/>
                <a:cs typeface="Symbol"/>
              </a:rPr>
              <a:t></a:t>
            </a:r>
            <a:r>
              <a:rPr dirty="0" sz="1050" spc="-5">
                <a:latin typeface="Times New Roman"/>
                <a:cs typeface="Times New Roman"/>
              </a:rPr>
              <a:t>/(N/2)</a:t>
            </a:r>
            <a:r>
              <a:rPr dirty="0" baseline="-26041" sz="2400" spc="-7">
                <a:latin typeface="Times New Roman"/>
                <a:cs typeface="Times New Roman"/>
              </a:rPr>
              <a:t>=W</a:t>
            </a:r>
            <a:r>
              <a:rPr dirty="0" baseline="-52910" sz="1575" spc="-7">
                <a:latin typeface="Times New Roman"/>
                <a:cs typeface="Times New Roman"/>
              </a:rPr>
              <a:t>N/2</a:t>
            </a:r>
            <a:r>
              <a:rPr dirty="0" baseline="-26041" sz="2400" spc="-7">
                <a:latin typeface="Times New Roman"/>
                <a:cs typeface="Times New Roman"/>
              </a:rPr>
              <a:t>,</a:t>
            </a:r>
            <a:r>
              <a:rPr dirty="0" baseline="-26041" sz="2400" spc="-30">
                <a:latin typeface="Times New Roman"/>
                <a:cs typeface="Times New Roman"/>
              </a:rPr>
              <a:t> </a:t>
            </a:r>
            <a:r>
              <a:rPr dirty="0" baseline="-26041" sz="2400" spc="-7">
                <a:latin typeface="Times New Roman"/>
                <a:cs typeface="Times New Roman"/>
              </a:rPr>
              <a:t>then:</a:t>
            </a:r>
            <a:endParaRPr baseline="-26041" sz="24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1218076" y="8331430"/>
            <a:ext cx="111125" cy="0"/>
          </a:xfrm>
          <a:custGeom>
            <a:avLst/>
            <a:gdLst/>
            <a:ahLst/>
            <a:cxnLst/>
            <a:rect l="l" t="t" r="r" b="b"/>
            <a:pathLst>
              <a:path w="111125" h="0">
                <a:moveTo>
                  <a:pt x="0" y="0"/>
                </a:moveTo>
                <a:lnTo>
                  <a:pt x="111027" y="0"/>
                </a:lnTo>
              </a:path>
            </a:pathLst>
          </a:custGeom>
          <a:ln w="42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787236" y="8331430"/>
            <a:ext cx="110489" cy="0"/>
          </a:xfrm>
          <a:custGeom>
            <a:avLst/>
            <a:gdLst/>
            <a:ahLst/>
            <a:cxnLst/>
            <a:rect l="l" t="t" r="r" b="b"/>
            <a:pathLst>
              <a:path w="110489" h="0">
                <a:moveTo>
                  <a:pt x="0" y="0"/>
                </a:moveTo>
                <a:lnTo>
                  <a:pt x="110465" y="0"/>
                </a:lnTo>
              </a:path>
            </a:pathLst>
          </a:custGeom>
          <a:ln w="42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1233035" y="8323751"/>
            <a:ext cx="1654810" cy="1714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81150" algn="l"/>
              </a:tabLst>
            </a:pPr>
            <a:r>
              <a:rPr dirty="0" sz="950">
                <a:latin typeface="Times New Roman"/>
                <a:cs typeface="Times New Roman"/>
              </a:rPr>
              <a:t>2</a:t>
            </a:r>
            <a:r>
              <a:rPr dirty="0" sz="950">
                <a:latin typeface="Times New Roman"/>
                <a:cs typeface="Times New Roman"/>
              </a:rPr>
              <a:t>	</a:t>
            </a:r>
            <a:r>
              <a:rPr dirty="0" sz="95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920385" y="8421681"/>
            <a:ext cx="129539" cy="1714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950" spc="10" i="1">
                <a:latin typeface="Times New Roman"/>
                <a:cs typeface="Times New Roman"/>
              </a:rPr>
              <a:t>rk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218788" y="8227924"/>
            <a:ext cx="1816735" cy="1714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81150" algn="l"/>
              </a:tabLst>
            </a:pPr>
            <a:r>
              <a:rPr dirty="0" baseline="35087" sz="1425" i="1">
                <a:latin typeface="Times New Roman"/>
                <a:cs typeface="Times New Roman"/>
              </a:rPr>
              <a:t>N</a:t>
            </a:r>
            <a:r>
              <a:rPr dirty="0" baseline="35087" sz="1425" spc="-60" i="1">
                <a:latin typeface="Times New Roman"/>
                <a:cs typeface="Times New Roman"/>
              </a:rPr>
              <a:t> </a:t>
            </a:r>
            <a:r>
              <a:rPr dirty="0" sz="950" spc="-40">
                <a:latin typeface="Symbol"/>
                <a:cs typeface="Symbol"/>
              </a:rPr>
              <a:t></a:t>
            </a:r>
            <a:r>
              <a:rPr dirty="0" sz="950" spc="-40">
                <a:latin typeface="Times New Roman"/>
                <a:cs typeface="Times New Roman"/>
              </a:rPr>
              <a:t>1	</a:t>
            </a:r>
            <a:r>
              <a:rPr dirty="0" baseline="35087" sz="1425" i="1">
                <a:latin typeface="Times New Roman"/>
                <a:cs typeface="Times New Roman"/>
              </a:rPr>
              <a:t>N</a:t>
            </a:r>
            <a:r>
              <a:rPr dirty="0" baseline="35087" sz="1425" spc="-157" i="1">
                <a:latin typeface="Times New Roman"/>
                <a:cs typeface="Times New Roman"/>
              </a:rPr>
              <a:t> </a:t>
            </a:r>
            <a:r>
              <a:rPr dirty="0" sz="950" spc="-45">
                <a:latin typeface="Symbol"/>
                <a:cs typeface="Symbol"/>
              </a:rPr>
              <a:t></a:t>
            </a:r>
            <a:r>
              <a:rPr dirty="0" sz="950" spc="-45">
                <a:latin typeface="Times New Roman"/>
                <a:cs typeface="Times New Roman"/>
              </a:rPr>
              <a:t>1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225494" y="8713803"/>
            <a:ext cx="1779270" cy="1714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81150" algn="l"/>
              </a:tabLst>
            </a:pPr>
            <a:r>
              <a:rPr dirty="0" sz="950" spc="70" i="1">
                <a:latin typeface="Times New Roman"/>
                <a:cs typeface="Times New Roman"/>
              </a:rPr>
              <a:t>r</a:t>
            </a:r>
            <a:r>
              <a:rPr dirty="0" sz="950" spc="5">
                <a:latin typeface="Symbol"/>
                <a:cs typeface="Symbol"/>
              </a:rPr>
              <a:t></a:t>
            </a:r>
            <a:r>
              <a:rPr dirty="0" sz="950">
                <a:latin typeface="Times New Roman"/>
                <a:cs typeface="Times New Roman"/>
              </a:rPr>
              <a:t>0</a:t>
            </a:r>
            <a:r>
              <a:rPr dirty="0" sz="950">
                <a:latin typeface="Times New Roman"/>
                <a:cs typeface="Times New Roman"/>
              </a:rPr>
              <a:t>	</a:t>
            </a:r>
            <a:r>
              <a:rPr dirty="0" sz="950" spc="70" i="1">
                <a:latin typeface="Times New Roman"/>
                <a:cs typeface="Times New Roman"/>
              </a:rPr>
              <a:t>r</a:t>
            </a:r>
            <a:r>
              <a:rPr dirty="0" sz="950" spc="5">
                <a:latin typeface="Symbol"/>
                <a:cs typeface="Symbol"/>
              </a:rPr>
              <a:t></a:t>
            </a:r>
            <a:r>
              <a:rPr dirty="0" sz="950">
                <a:latin typeface="Times New Roman"/>
                <a:cs typeface="Times New Roman"/>
              </a:rPr>
              <a:t>0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097801" y="8421681"/>
            <a:ext cx="662940" cy="1714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96265" algn="l"/>
              </a:tabLst>
            </a:pPr>
            <a:r>
              <a:rPr dirty="0" sz="950" spc="10" i="1">
                <a:latin typeface="Times New Roman"/>
                <a:cs typeface="Times New Roman"/>
              </a:rPr>
              <a:t>r</a:t>
            </a:r>
            <a:r>
              <a:rPr dirty="0" sz="950" i="1">
                <a:latin typeface="Times New Roman"/>
                <a:cs typeface="Times New Roman"/>
              </a:rPr>
              <a:t>k	</a:t>
            </a:r>
            <a:r>
              <a:rPr dirty="0" sz="950" i="1">
                <a:latin typeface="Times New Roman"/>
                <a:cs typeface="Times New Roman"/>
              </a:rPr>
              <a:t>k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207061" y="8376687"/>
            <a:ext cx="2919095" cy="3994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64869" algn="l"/>
                <a:tab pos="1448435" algn="l"/>
                <a:tab pos="2687320" algn="l"/>
              </a:tabLst>
            </a:pPr>
            <a:r>
              <a:rPr dirty="0" baseline="1133" sz="3675" spc="-15">
                <a:latin typeface="Symbol"/>
                <a:cs typeface="Symbol"/>
              </a:rPr>
              <a:t></a:t>
            </a:r>
            <a:r>
              <a:rPr dirty="0" baseline="1133" sz="3675" spc="-15">
                <a:latin typeface="Times New Roman"/>
                <a:cs typeface="Times New Roman"/>
              </a:rPr>
              <a:t>	</a:t>
            </a:r>
            <a:r>
              <a:rPr dirty="0" sz="950" i="1">
                <a:latin typeface="Times New Roman"/>
                <a:cs typeface="Times New Roman"/>
              </a:rPr>
              <a:t>N</a:t>
            </a:r>
            <a:r>
              <a:rPr dirty="0" sz="950" spc="-30" i="1">
                <a:latin typeface="Times New Roman"/>
                <a:cs typeface="Times New Roman"/>
              </a:rPr>
              <a:t> </a:t>
            </a:r>
            <a:r>
              <a:rPr dirty="0" sz="950">
                <a:latin typeface="Times New Roman"/>
                <a:cs typeface="Times New Roman"/>
              </a:rPr>
              <a:t>/</a:t>
            </a:r>
            <a:r>
              <a:rPr dirty="0" sz="950" spc="-105">
                <a:latin typeface="Times New Roman"/>
                <a:cs typeface="Times New Roman"/>
              </a:rPr>
              <a:t> </a:t>
            </a:r>
            <a:r>
              <a:rPr dirty="0" sz="950">
                <a:latin typeface="Times New Roman"/>
                <a:cs typeface="Times New Roman"/>
              </a:rPr>
              <a:t>2	</a:t>
            </a:r>
            <a:r>
              <a:rPr dirty="0" sz="950" i="1">
                <a:latin typeface="Times New Roman"/>
                <a:cs typeface="Times New Roman"/>
              </a:rPr>
              <a:t>N</a:t>
            </a:r>
            <a:r>
              <a:rPr dirty="0" sz="950" spc="170" i="1">
                <a:latin typeface="Times New Roman"/>
                <a:cs typeface="Times New Roman"/>
              </a:rPr>
              <a:t> </a:t>
            </a:r>
            <a:r>
              <a:rPr dirty="0" baseline="1133" sz="3675" spc="-15">
                <a:latin typeface="Symbol"/>
                <a:cs typeface="Symbol"/>
              </a:rPr>
              <a:t></a:t>
            </a:r>
            <a:r>
              <a:rPr dirty="0" baseline="1133" sz="3675" spc="-15">
                <a:latin typeface="Times New Roman"/>
                <a:cs typeface="Times New Roman"/>
              </a:rPr>
              <a:t>	</a:t>
            </a:r>
            <a:r>
              <a:rPr dirty="0" sz="950" i="1">
                <a:latin typeface="Times New Roman"/>
                <a:cs typeface="Times New Roman"/>
              </a:rPr>
              <a:t>N</a:t>
            </a:r>
            <a:r>
              <a:rPr dirty="0" sz="950" spc="-75" i="1">
                <a:latin typeface="Times New Roman"/>
                <a:cs typeface="Times New Roman"/>
              </a:rPr>
              <a:t> </a:t>
            </a:r>
            <a:r>
              <a:rPr dirty="0" sz="950">
                <a:latin typeface="Times New Roman"/>
                <a:cs typeface="Times New Roman"/>
              </a:rPr>
              <a:t>/</a:t>
            </a:r>
            <a:r>
              <a:rPr dirty="0" sz="950" spc="-135">
                <a:latin typeface="Times New Roman"/>
                <a:cs typeface="Times New Roman"/>
              </a:rPr>
              <a:t> </a:t>
            </a:r>
            <a:r>
              <a:rPr dirty="0" sz="95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032914" y="8428286"/>
            <a:ext cx="875030" cy="2749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600" spc="30" i="1">
                <a:latin typeface="Times New Roman"/>
                <a:cs typeface="Times New Roman"/>
              </a:rPr>
              <a:t>x</a:t>
            </a:r>
            <a:r>
              <a:rPr dirty="0" sz="1600" spc="30">
                <a:latin typeface="Times New Roman"/>
                <a:cs typeface="Times New Roman"/>
              </a:rPr>
              <a:t>(2</a:t>
            </a:r>
            <a:r>
              <a:rPr dirty="0" sz="1600" spc="30" i="1">
                <a:latin typeface="Times New Roman"/>
                <a:cs typeface="Times New Roman"/>
              </a:rPr>
              <a:t>r</a:t>
            </a:r>
            <a:r>
              <a:rPr dirty="0" sz="1600" spc="-80" i="1">
                <a:latin typeface="Times New Roman"/>
                <a:cs typeface="Times New Roman"/>
              </a:rPr>
              <a:t> </a:t>
            </a:r>
            <a:r>
              <a:rPr dirty="0" sz="1600" spc="-15">
                <a:latin typeface="Symbol"/>
                <a:cs typeface="Symbol"/>
              </a:rPr>
              <a:t></a:t>
            </a:r>
            <a:r>
              <a:rPr dirty="0" sz="1600" spc="-15">
                <a:latin typeface="Times New Roman"/>
                <a:cs typeface="Times New Roman"/>
              </a:rPr>
              <a:t>1)</a:t>
            </a:r>
            <a:r>
              <a:rPr dirty="0" sz="1600" spc="-15" i="1">
                <a:latin typeface="Times New Roman"/>
                <a:cs typeface="Times New Roman"/>
              </a:rPr>
              <a:t>W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82357" y="8428286"/>
            <a:ext cx="2086610" cy="2749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894080" algn="l"/>
                <a:tab pos="1765935" algn="l"/>
              </a:tabLst>
            </a:pPr>
            <a:r>
              <a:rPr dirty="0" sz="1600" spc="15" i="1">
                <a:latin typeface="Times New Roman"/>
                <a:cs typeface="Times New Roman"/>
              </a:rPr>
              <a:t>X</a:t>
            </a:r>
            <a:r>
              <a:rPr dirty="0" sz="1600" spc="-130" i="1">
                <a:latin typeface="Times New Roman"/>
                <a:cs typeface="Times New Roman"/>
              </a:rPr>
              <a:t> </a:t>
            </a:r>
            <a:r>
              <a:rPr dirty="0" sz="1600" spc="65">
                <a:latin typeface="Times New Roman"/>
                <a:cs typeface="Times New Roman"/>
              </a:rPr>
              <a:t>(</a:t>
            </a:r>
            <a:r>
              <a:rPr dirty="0" sz="1600" spc="65" i="1">
                <a:latin typeface="Times New Roman"/>
                <a:cs typeface="Times New Roman"/>
              </a:rPr>
              <a:t>k</a:t>
            </a:r>
            <a:r>
              <a:rPr dirty="0" sz="1600" spc="65">
                <a:latin typeface="Times New Roman"/>
                <a:cs typeface="Times New Roman"/>
              </a:rPr>
              <a:t>)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 spc="15">
                <a:latin typeface="Symbol"/>
                <a:cs typeface="Symbol"/>
              </a:rPr>
              <a:t></a:t>
            </a:r>
            <a:r>
              <a:rPr dirty="0" sz="1600" spc="15">
                <a:latin typeface="Times New Roman"/>
                <a:cs typeface="Times New Roman"/>
              </a:rPr>
              <a:t>	</a:t>
            </a:r>
            <a:r>
              <a:rPr dirty="0" sz="1600" spc="20" i="1">
                <a:latin typeface="Times New Roman"/>
                <a:cs typeface="Times New Roman"/>
              </a:rPr>
              <a:t>x</a:t>
            </a:r>
            <a:r>
              <a:rPr dirty="0" sz="1600" spc="20">
                <a:latin typeface="Times New Roman"/>
                <a:cs typeface="Times New Roman"/>
              </a:rPr>
              <a:t>(2</a:t>
            </a:r>
            <a:r>
              <a:rPr dirty="0" sz="1600" spc="20" i="1">
                <a:latin typeface="Times New Roman"/>
                <a:cs typeface="Times New Roman"/>
              </a:rPr>
              <a:t>r</a:t>
            </a:r>
            <a:r>
              <a:rPr dirty="0" sz="1600" spc="20">
                <a:latin typeface="Times New Roman"/>
                <a:cs typeface="Times New Roman"/>
              </a:rPr>
              <a:t>)</a:t>
            </a:r>
            <a:r>
              <a:rPr dirty="0" sz="1600" spc="20" i="1">
                <a:latin typeface="Times New Roman"/>
                <a:cs typeface="Times New Roman"/>
              </a:rPr>
              <a:t>W	</a:t>
            </a:r>
            <a:r>
              <a:rPr dirty="0" sz="1600" spc="15">
                <a:latin typeface="Symbol"/>
                <a:cs typeface="Symbol"/>
              </a:rPr>
              <a:t></a:t>
            </a:r>
            <a:r>
              <a:rPr dirty="0" sz="1600" spc="-290">
                <a:latin typeface="Times New Roman"/>
                <a:cs typeface="Times New Roman"/>
              </a:rPr>
              <a:t> </a:t>
            </a:r>
            <a:r>
              <a:rPr dirty="0" sz="1600" spc="20" i="1">
                <a:latin typeface="Times New Roman"/>
                <a:cs typeface="Times New Roman"/>
              </a:rPr>
              <a:t>W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34416" y="8861552"/>
            <a:ext cx="5224780" cy="736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5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X(k)=G(k)+W</a:t>
            </a:r>
            <a:r>
              <a:rPr dirty="0" baseline="-13227" sz="1575" spc="-7">
                <a:latin typeface="Times New Roman"/>
                <a:cs typeface="Times New Roman"/>
              </a:rPr>
              <a:t>N</a:t>
            </a:r>
            <a:r>
              <a:rPr dirty="0" baseline="39682" sz="1575" spc="-7">
                <a:latin typeface="Times New Roman"/>
                <a:cs typeface="Times New Roman"/>
              </a:rPr>
              <a:t>k </a:t>
            </a:r>
            <a:r>
              <a:rPr dirty="0" sz="1600" spc="-5">
                <a:latin typeface="Times New Roman"/>
                <a:cs typeface="Times New Roman"/>
              </a:rPr>
              <a:t>+ </a:t>
            </a:r>
            <a:r>
              <a:rPr dirty="0" sz="1600" spc="-10">
                <a:latin typeface="Times New Roman"/>
                <a:cs typeface="Times New Roman"/>
              </a:rPr>
              <a:t>H(k)</a:t>
            </a:r>
            <a:r>
              <a:rPr dirty="0" sz="1600" spc="-1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………….(1)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90"/>
              </a:spcBef>
            </a:pPr>
            <a:r>
              <a:rPr dirty="0" sz="1600" spc="-5">
                <a:latin typeface="Times New Roman"/>
                <a:cs typeface="Times New Roman"/>
              </a:rPr>
              <a:t>where G(k)=DFT of the even numbered samples (N/2 samples)  H(k)=DFT of the </a:t>
            </a:r>
            <a:r>
              <a:rPr dirty="0" sz="1600">
                <a:latin typeface="Times New Roman"/>
                <a:cs typeface="Times New Roman"/>
              </a:rPr>
              <a:t>odd </a:t>
            </a:r>
            <a:r>
              <a:rPr dirty="0" sz="1600" spc="-5">
                <a:latin typeface="Times New Roman"/>
                <a:cs typeface="Times New Roman"/>
              </a:rPr>
              <a:t>numbered </a:t>
            </a:r>
            <a:r>
              <a:rPr dirty="0" sz="1600">
                <a:latin typeface="Times New Roman"/>
                <a:cs typeface="Times New Roman"/>
              </a:rPr>
              <a:t>samples (N/2 </a:t>
            </a:r>
            <a:r>
              <a:rPr dirty="0" sz="1600" spc="-5">
                <a:latin typeface="Times New Roman"/>
                <a:cs typeface="Times New Roman"/>
              </a:rPr>
              <a:t>samples).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6033770" y="5406389"/>
            <a:ext cx="0" cy="1028700"/>
          </a:xfrm>
          <a:custGeom>
            <a:avLst/>
            <a:gdLst/>
            <a:ahLst/>
            <a:cxnLst/>
            <a:rect l="l" t="t" r="r" b="b"/>
            <a:pathLst>
              <a:path w="0" h="1028700">
                <a:moveTo>
                  <a:pt x="0" y="10287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6663690" y="6329552"/>
            <a:ext cx="1155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753606" y="6302120"/>
            <a:ext cx="37909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5">
                <a:latin typeface="Times New Roman"/>
                <a:cs typeface="Times New Roman"/>
              </a:rPr>
              <a:t>-</a:t>
            </a:r>
            <a:r>
              <a:rPr dirty="0" sz="1050" spc="-10">
                <a:latin typeface="Times New Roman"/>
                <a:cs typeface="Times New Roman"/>
              </a:rPr>
              <a:t>j</a:t>
            </a:r>
            <a:r>
              <a:rPr dirty="0" sz="1050">
                <a:latin typeface="Times New Roman"/>
                <a:cs typeface="Times New Roman"/>
              </a:rPr>
              <a:t>2</a:t>
            </a:r>
            <a:r>
              <a:rPr dirty="0" sz="1050" spc="-5">
                <a:latin typeface="Symbol"/>
                <a:cs typeface="Symbol"/>
              </a:rPr>
              <a:t></a:t>
            </a:r>
            <a:r>
              <a:rPr dirty="0" sz="1050" spc="-10">
                <a:latin typeface="Times New Roman"/>
                <a:cs typeface="Times New Roman"/>
              </a:rPr>
              <a:t>/N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5462270" y="5977889"/>
            <a:ext cx="1485900" cy="0"/>
          </a:xfrm>
          <a:custGeom>
            <a:avLst/>
            <a:gdLst/>
            <a:ahLst/>
            <a:cxnLst/>
            <a:rect l="l" t="t" r="r" b="b"/>
            <a:pathLst>
              <a:path w="1485900" h="0">
                <a:moveTo>
                  <a:pt x="0" y="0"/>
                </a:moveTo>
                <a:lnTo>
                  <a:pt x="14859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6033770" y="5977889"/>
            <a:ext cx="571500" cy="457200"/>
          </a:xfrm>
          <a:custGeom>
            <a:avLst/>
            <a:gdLst/>
            <a:ahLst/>
            <a:cxnLst/>
            <a:rect l="l" t="t" r="r" b="b"/>
            <a:pathLst>
              <a:path w="571500" h="457200">
                <a:moveTo>
                  <a:pt x="0" y="0"/>
                </a:moveTo>
                <a:lnTo>
                  <a:pt x="571500" y="457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6230873" y="5489828"/>
            <a:ext cx="29718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imes New Roman"/>
                <a:cs typeface="Times New Roman"/>
              </a:rPr>
              <a:t>2</a:t>
            </a:r>
            <a:r>
              <a:rPr dirty="0" sz="1050" spc="-20">
                <a:latin typeface="Symbol"/>
                <a:cs typeface="Symbol"/>
              </a:rPr>
              <a:t></a:t>
            </a:r>
            <a:r>
              <a:rPr dirty="0" sz="1050" spc="-10">
                <a:latin typeface="Times New Roman"/>
                <a:cs typeface="Times New Roman"/>
              </a:rPr>
              <a:t>/N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34416" y="10050102"/>
            <a:ext cx="187325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z="1200" spc="30">
                <a:latin typeface="Times New Roman"/>
                <a:cs typeface="Times New Roman"/>
              </a:rPr>
              <a:t>21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416" y="688339"/>
            <a:ext cx="6304915" cy="143827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>
              <a:lnSpc>
                <a:spcPct val="96000"/>
              </a:lnSpc>
              <a:spcBef>
                <a:spcPts val="170"/>
              </a:spcBef>
            </a:pPr>
            <a:r>
              <a:rPr dirty="0" sz="1600" spc="-5">
                <a:latin typeface="Times New Roman"/>
                <a:cs typeface="Times New Roman"/>
              </a:rPr>
              <a:t>Equation(1) states that the DFT of N samples can </a:t>
            </a:r>
            <a:r>
              <a:rPr dirty="0" sz="1600">
                <a:latin typeface="Times New Roman"/>
                <a:cs typeface="Times New Roman"/>
              </a:rPr>
              <a:t>be obtained </a:t>
            </a:r>
            <a:r>
              <a:rPr dirty="0" sz="1600" spc="-5">
                <a:latin typeface="Times New Roman"/>
                <a:cs typeface="Times New Roman"/>
              </a:rPr>
              <a:t>in </a:t>
            </a:r>
            <a:r>
              <a:rPr dirty="0" sz="1600" spc="-10">
                <a:latin typeface="Times New Roman"/>
                <a:cs typeface="Times New Roman"/>
              </a:rPr>
              <a:t>terms </a:t>
            </a:r>
            <a:r>
              <a:rPr dirty="0" sz="1600" spc="-5">
                <a:latin typeface="Times New Roman"/>
                <a:cs typeface="Times New Roman"/>
              </a:rPr>
              <a:t>of the  DFT of the even and odd </a:t>
            </a:r>
            <a:r>
              <a:rPr dirty="0" sz="1600" spc="-10">
                <a:latin typeface="Times New Roman"/>
                <a:cs typeface="Times New Roman"/>
              </a:rPr>
              <a:t>numbered </a:t>
            </a:r>
            <a:r>
              <a:rPr dirty="0" sz="1600" spc="-5">
                <a:latin typeface="Times New Roman"/>
                <a:cs typeface="Times New Roman"/>
              </a:rPr>
              <a:t>N/2 samples. And if eq(1) again used to  find the DFT's of the N/2 samples in terms of the DFT's of N/4 samples. This  process is repeated many times ( exactly </a:t>
            </a:r>
            <a:r>
              <a:rPr dirty="0" sz="1600">
                <a:latin typeface="Times New Roman"/>
                <a:cs typeface="Times New Roman"/>
              </a:rPr>
              <a:t>r=log</a:t>
            </a:r>
            <a:r>
              <a:rPr dirty="0" baseline="-13227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N times) </a:t>
            </a:r>
            <a:r>
              <a:rPr dirty="0" sz="1600" spc="-5">
                <a:latin typeface="Times New Roman"/>
                <a:cs typeface="Times New Roman"/>
              </a:rPr>
              <a:t>until we end up  with the </a:t>
            </a:r>
            <a:r>
              <a:rPr dirty="0" sz="1600">
                <a:latin typeface="Times New Roman"/>
                <a:cs typeface="Times New Roman"/>
              </a:rPr>
              <a:t>DFT </a:t>
            </a:r>
            <a:r>
              <a:rPr dirty="0" sz="1600" spc="-5">
                <a:latin typeface="Times New Roman"/>
                <a:cs typeface="Times New Roman"/>
              </a:rPr>
              <a:t>of 2 samples.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5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DFT of 2-samples: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247655" y="2314258"/>
            <a:ext cx="351155" cy="0"/>
          </a:xfrm>
          <a:custGeom>
            <a:avLst/>
            <a:gdLst/>
            <a:ahLst/>
            <a:cxnLst/>
            <a:rect l="l" t="t" r="r" b="b"/>
            <a:pathLst>
              <a:path w="351154" h="0">
                <a:moveTo>
                  <a:pt x="0" y="0"/>
                </a:moveTo>
                <a:lnTo>
                  <a:pt x="350752" y="0"/>
                </a:lnTo>
              </a:path>
            </a:pathLst>
          </a:custGeom>
          <a:ln w="427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462255" y="2159260"/>
            <a:ext cx="86995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5">
                <a:latin typeface="Times New Roman"/>
                <a:cs typeface="Times New Roman"/>
              </a:rPr>
              <a:t>1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82032" y="2307076"/>
            <a:ext cx="86995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5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98591" y="2125185"/>
            <a:ext cx="498475" cy="18034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05410" indent="-92710">
              <a:lnSpc>
                <a:spcPct val="100000"/>
              </a:lnSpc>
              <a:spcBef>
                <a:spcPts val="115"/>
              </a:spcBef>
              <a:buFont typeface="Symbol"/>
              <a:buChar char=""/>
              <a:tabLst>
                <a:tab pos="106045" algn="l"/>
              </a:tabLst>
            </a:pPr>
            <a:r>
              <a:rPr dirty="0" baseline="-35087" sz="1425" i="1">
                <a:latin typeface="Times New Roman"/>
                <a:cs typeface="Times New Roman"/>
              </a:rPr>
              <a:t>j </a:t>
            </a:r>
            <a:r>
              <a:rPr dirty="0" sz="950" spc="-5">
                <a:latin typeface="Times New Roman"/>
                <a:cs typeface="Times New Roman"/>
              </a:rPr>
              <a:t>2</a:t>
            </a:r>
            <a:r>
              <a:rPr dirty="0" sz="1000" spc="-5" i="1">
                <a:latin typeface="Symbol"/>
                <a:cs typeface="Symbol"/>
              </a:rPr>
              <a:t></a:t>
            </a:r>
            <a:r>
              <a:rPr dirty="0" sz="1000" spc="-5" i="1">
                <a:latin typeface="Times New Roman"/>
                <a:cs typeface="Times New Roman"/>
              </a:rPr>
              <a:t> </a:t>
            </a:r>
            <a:r>
              <a:rPr dirty="0" sz="950" spc="5" i="1">
                <a:latin typeface="Times New Roman"/>
                <a:cs typeface="Times New Roman"/>
              </a:rPr>
              <a:t>n</a:t>
            </a:r>
            <a:r>
              <a:rPr dirty="0" sz="950" spc="-15" i="1">
                <a:latin typeface="Times New Roman"/>
                <a:cs typeface="Times New Roman"/>
              </a:rPr>
              <a:t> </a:t>
            </a:r>
            <a:r>
              <a:rPr dirty="0" sz="950" spc="5" i="1">
                <a:latin typeface="Times New Roman"/>
                <a:cs typeface="Times New Roman"/>
              </a:rPr>
              <a:t>k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47057" y="2361945"/>
            <a:ext cx="10229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latin typeface="Times New Roman"/>
                <a:cs typeface="Times New Roman"/>
              </a:rPr>
              <a:t>from</a:t>
            </a:r>
            <a:r>
              <a:rPr dirty="0" sz="1600" spc="-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which: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4416" y="2250678"/>
            <a:ext cx="3580765" cy="121094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ts val="2735"/>
              </a:lnSpc>
              <a:spcBef>
                <a:spcPts val="120"/>
              </a:spcBef>
            </a:pPr>
            <a:r>
              <a:rPr dirty="0" sz="1600" spc="-5">
                <a:latin typeface="Times New Roman"/>
                <a:cs typeface="Times New Roman"/>
              </a:rPr>
              <a:t>If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x(n)={x(0),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x(1)},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baseline="18518" sz="2475" i="1">
                <a:latin typeface="Times New Roman"/>
                <a:cs typeface="Times New Roman"/>
              </a:rPr>
              <a:t>X</a:t>
            </a:r>
            <a:r>
              <a:rPr dirty="0" baseline="18518" sz="2475" spc="-217" i="1">
                <a:latin typeface="Times New Roman"/>
                <a:cs typeface="Times New Roman"/>
              </a:rPr>
              <a:t> </a:t>
            </a:r>
            <a:r>
              <a:rPr dirty="0" baseline="18518" sz="2475" spc="89">
                <a:latin typeface="Times New Roman"/>
                <a:cs typeface="Times New Roman"/>
              </a:rPr>
              <a:t>(</a:t>
            </a:r>
            <a:r>
              <a:rPr dirty="0" baseline="18518" sz="2475" spc="89" i="1">
                <a:latin typeface="Times New Roman"/>
                <a:cs typeface="Times New Roman"/>
              </a:rPr>
              <a:t>k</a:t>
            </a:r>
            <a:r>
              <a:rPr dirty="0" baseline="18518" sz="2475" spc="89">
                <a:latin typeface="Times New Roman"/>
                <a:cs typeface="Times New Roman"/>
              </a:rPr>
              <a:t>)</a:t>
            </a:r>
            <a:r>
              <a:rPr dirty="0" baseline="18518" sz="2475" spc="-60">
                <a:latin typeface="Times New Roman"/>
                <a:cs typeface="Times New Roman"/>
              </a:rPr>
              <a:t> </a:t>
            </a:r>
            <a:r>
              <a:rPr dirty="0" baseline="18518" sz="2475">
                <a:latin typeface="Symbol"/>
                <a:cs typeface="Symbol"/>
              </a:rPr>
              <a:t></a:t>
            </a:r>
            <a:r>
              <a:rPr dirty="0" baseline="18518" sz="2475" spc="-75">
                <a:latin typeface="Times New Roman"/>
                <a:cs typeface="Times New Roman"/>
              </a:rPr>
              <a:t> </a:t>
            </a:r>
            <a:r>
              <a:rPr dirty="0" baseline="3401" sz="3675" spc="30">
                <a:latin typeface="Symbol"/>
                <a:cs typeface="Symbol"/>
              </a:rPr>
              <a:t></a:t>
            </a:r>
            <a:r>
              <a:rPr dirty="0" baseline="3401" sz="3675" spc="-494">
                <a:latin typeface="Times New Roman"/>
                <a:cs typeface="Times New Roman"/>
              </a:rPr>
              <a:t> </a:t>
            </a:r>
            <a:r>
              <a:rPr dirty="0" baseline="18518" sz="2475" spc="30" i="1">
                <a:latin typeface="Times New Roman"/>
                <a:cs typeface="Times New Roman"/>
              </a:rPr>
              <a:t>x</a:t>
            </a:r>
            <a:r>
              <a:rPr dirty="0" baseline="18518" sz="2475" spc="30">
                <a:latin typeface="Times New Roman"/>
                <a:cs typeface="Times New Roman"/>
              </a:rPr>
              <a:t>(</a:t>
            </a:r>
            <a:r>
              <a:rPr dirty="0" baseline="18518" sz="2475" spc="30" i="1">
                <a:latin typeface="Times New Roman"/>
                <a:cs typeface="Times New Roman"/>
              </a:rPr>
              <a:t>n</a:t>
            </a:r>
            <a:r>
              <a:rPr dirty="0" baseline="18518" sz="2475" spc="30">
                <a:latin typeface="Times New Roman"/>
                <a:cs typeface="Times New Roman"/>
              </a:rPr>
              <a:t>)</a:t>
            </a:r>
            <a:r>
              <a:rPr dirty="0" baseline="18518" sz="2475" spc="30" i="1">
                <a:latin typeface="Times New Roman"/>
                <a:cs typeface="Times New Roman"/>
              </a:rPr>
              <a:t>e</a:t>
            </a:r>
            <a:endParaRPr baseline="18518" sz="2475">
              <a:latin typeface="Times New Roman"/>
              <a:cs typeface="Times New Roman"/>
            </a:endParaRPr>
          </a:p>
          <a:p>
            <a:pPr algn="r" marR="501015">
              <a:lnSpc>
                <a:spcPts val="935"/>
              </a:lnSpc>
            </a:pPr>
            <a:r>
              <a:rPr dirty="0" sz="950" spc="35" i="1">
                <a:latin typeface="Times New Roman"/>
                <a:cs typeface="Times New Roman"/>
              </a:rPr>
              <a:t>n</a:t>
            </a:r>
            <a:r>
              <a:rPr dirty="0" sz="950" spc="15">
                <a:latin typeface="Symbol"/>
                <a:cs typeface="Symbol"/>
              </a:rPr>
              <a:t></a:t>
            </a:r>
            <a:r>
              <a:rPr dirty="0" sz="950" spc="5">
                <a:latin typeface="Times New Roman"/>
                <a:cs typeface="Times New Roman"/>
              </a:rPr>
              <a:t>0</a:t>
            </a: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  <a:spcBef>
                <a:spcPts val="40"/>
              </a:spcBef>
            </a:pPr>
            <a:r>
              <a:rPr dirty="0" sz="1600" spc="-5">
                <a:latin typeface="Times New Roman"/>
                <a:cs typeface="Times New Roman"/>
              </a:rPr>
              <a:t>X(0)=x(0)+x(1)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45"/>
              </a:lnSpc>
            </a:pPr>
            <a:r>
              <a:rPr dirty="0" sz="1600" spc="-5">
                <a:latin typeface="Times New Roman"/>
                <a:cs typeface="Times New Roman"/>
              </a:rPr>
              <a:t>X(1)=x(0)-x(1)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dirty="0" sz="1600" spc="-5">
                <a:latin typeface="Times New Roman"/>
                <a:cs typeface="Times New Roman"/>
              </a:rPr>
              <a:t>Using signal flow representation,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47369" y="6259194"/>
            <a:ext cx="4688840" cy="28009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34416" y="9030715"/>
            <a:ext cx="52019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Note that, the great advantage of using FFT is when N </a:t>
            </a:r>
            <a:r>
              <a:rPr dirty="0" sz="1600">
                <a:latin typeface="Times New Roman"/>
                <a:cs typeface="Times New Roman"/>
              </a:rPr>
              <a:t>is</a:t>
            </a:r>
            <a:r>
              <a:rPr dirty="0" sz="1600" spc="9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larger.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341119" y="3539489"/>
            <a:ext cx="1149350" cy="76200"/>
          </a:xfrm>
          <a:custGeom>
            <a:avLst/>
            <a:gdLst/>
            <a:ahLst/>
            <a:cxnLst/>
            <a:rect l="l" t="t" r="r" b="b"/>
            <a:pathLst>
              <a:path w="1149350" h="76200">
                <a:moveTo>
                  <a:pt x="1073150" y="0"/>
                </a:moveTo>
                <a:lnTo>
                  <a:pt x="1073150" y="76200"/>
                </a:lnTo>
                <a:lnTo>
                  <a:pt x="1136650" y="44450"/>
                </a:lnTo>
                <a:lnTo>
                  <a:pt x="1089406" y="44450"/>
                </a:lnTo>
                <a:lnTo>
                  <a:pt x="1092200" y="41655"/>
                </a:lnTo>
                <a:lnTo>
                  <a:pt x="1092200" y="34544"/>
                </a:lnTo>
                <a:lnTo>
                  <a:pt x="1089406" y="31750"/>
                </a:lnTo>
                <a:lnTo>
                  <a:pt x="1136650" y="31750"/>
                </a:lnTo>
                <a:lnTo>
                  <a:pt x="1073150" y="0"/>
                </a:lnTo>
                <a:close/>
              </a:path>
              <a:path w="1149350" h="76200">
                <a:moveTo>
                  <a:pt x="10731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3" y="44450"/>
                </a:lnTo>
                <a:lnTo>
                  <a:pt x="1073150" y="44450"/>
                </a:lnTo>
                <a:lnTo>
                  <a:pt x="1073150" y="31750"/>
                </a:lnTo>
                <a:close/>
              </a:path>
              <a:path w="1149350" h="76200">
                <a:moveTo>
                  <a:pt x="1136650" y="31750"/>
                </a:moveTo>
                <a:lnTo>
                  <a:pt x="1089406" y="31750"/>
                </a:lnTo>
                <a:lnTo>
                  <a:pt x="1092200" y="34544"/>
                </a:lnTo>
                <a:lnTo>
                  <a:pt x="1092200" y="41655"/>
                </a:lnTo>
                <a:lnTo>
                  <a:pt x="1089406" y="44450"/>
                </a:lnTo>
                <a:lnTo>
                  <a:pt x="1136650" y="44450"/>
                </a:lnTo>
                <a:lnTo>
                  <a:pt x="1149350" y="38100"/>
                </a:lnTo>
                <a:lnTo>
                  <a:pt x="11366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41119" y="3996689"/>
            <a:ext cx="1149350" cy="76200"/>
          </a:xfrm>
          <a:custGeom>
            <a:avLst/>
            <a:gdLst/>
            <a:ahLst/>
            <a:cxnLst/>
            <a:rect l="l" t="t" r="r" b="b"/>
            <a:pathLst>
              <a:path w="1149350" h="76200">
                <a:moveTo>
                  <a:pt x="1073150" y="0"/>
                </a:moveTo>
                <a:lnTo>
                  <a:pt x="1073150" y="76200"/>
                </a:lnTo>
                <a:lnTo>
                  <a:pt x="1136650" y="44450"/>
                </a:lnTo>
                <a:lnTo>
                  <a:pt x="1089406" y="44450"/>
                </a:lnTo>
                <a:lnTo>
                  <a:pt x="1092200" y="41655"/>
                </a:lnTo>
                <a:lnTo>
                  <a:pt x="1092200" y="34544"/>
                </a:lnTo>
                <a:lnTo>
                  <a:pt x="1089406" y="31750"/>
                </a:lnTo>
                <a:lnTo>
                  <a:pt x="1136650" y="31750"/>
                </a:lnTo>
                <a:lnTo>
                  <a:pt x="1073150" y="0"/>
                </a:lnTo>
                <a:close/>
              </a:path>
              <a:path w="1149350" h="76200">
                <a:moveTo>
                  <a:pt x="10731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3" y="44450"/>
                </a:lnTo>
                <a:lnTo>
                  <a:pt x="1073150" y="44450"/>
                </a:lnTo>
                <a:lnTo>
                  <a:pt x="1073150" y="31750"/>
                </a:lnTo>
                <a:close/>
              </a:path>
              <a:path w="1149350" h="76200">
                <a:moveTo>
                  <a:pt x="1136650" y="31750"/>
                </a:moveTo>
                <a:lnTo>
                  <a:pt x="1089406" y="31750"/>
                </a:lnTo>
                <a:lnTo>
                  <a:pt x="1092200" y="34544"/>
                </a:lnTo>
                <a:lnTo>
                  <a:pt x="1092200" y="41655"/>
                </a:lnTo>
                <a:lnTo>
                  <a:pt x="1089406" y="44450"/>
                </a:lnTo>
                <a:lnTo>
                  <a:pt x="1136650" y="44450"/>
                </a:lnTo>
                <a:lnTo>
                  <a:pt x="1149350" y="38100"/>
                </a:lnTo>
                <a:lnTo>
                  <a:pt x="11366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40230" y="3570477"/>
            <a:ext cx="1150620" cy="471805"/>
          </a:xfrm>
          <a:custGeom>
            <a:avLst/>
            <a:gdLst/>
            <a:ahLst/>
            <a:cxnLst/>
            <a:rect l="l" t="t" r="r" b="b"/>
            <a:pathLst>
              <a:path w="1150620" h="471804">
                <a:moveTo>
                  <a:pt x="1077083" y="29491"/>
                </a:moveTo>
                <a:lnTo>
                  <a:pt x="1650" y="459739"/>
                </a:lnTo>
                <a:lnTo>
                  <a:pt x="0" y="463423"/>
                </a:lnTo>
                <a:lnTo>
                  <a:pt x="1396" y="466725"/>
                </a:lnTo>
                <a:lnTo>
                  <a:pt x="2666" y="469900"/>
                </a:lnTo>
                <a:lnTo>
                  <a:pt x="6350" y="471550"/>
                </a:lnTo>
                <a:lnTo>
                  <a:pt x="9652" y="470153"/>
                </a:lnTo>
                <a:lnTo>
                  <a:pt x="1081807" y="41291"/>
                </a:lnTo>
                <a:lnTo>
                  <a:pt x="1077083" y="29491"/>
                </a:lnTo>
                <a:close/>
              </a:path>
              <a:path w="1150620" h="471804">
                <a:moveTo>
                  <a:pt x="1135654" y="23495"/>
                </a:moveTo>
                <a:lnTo>
                  <a:pt x="1092200" y="23495"/>
                </a:lnTo>
                <a:lnTo>
                  <a:pt x="1095883" y="25019"/>
                </a:lnTo>
                <a:lnTo>
                  <a:pt x="1098423" y="31623"/>
                </a:lnTo>
                <a:lnTo>
                  <a:pt x="1096899" y="35305"/>
                </a:lnTo>
                <a:lnTo>
                  <a:pt x="1093596" y="36575"/>
                </a:lnTo>
                <a:lnTo>
                  <a:pt x="1081807" y="41291"/>
                </a:lnTo>
                <a:lnTo>
                  <a:pt x="1093596" y="70738"/>
                </a:lnTo>
                <a:lnTo>
                  <a:pt x="1135654" y="23495"/>
                </a:lnTo>
                <a:close/>
              </a:path>
              <a:path w="1150620" h="471804">
                <a:moveTo>
                  <a:pt x="1092200" y="23495"/>
                </a:moveTo>
                <a:lnTo>
                  <a:pt x="1088898" y="24764"/>
                </a:lnTo>
                <a:lnTo>
                  <a:pt x="1077083" y="29491"/>
                </a:lnTo>
                <a:lnTo>
                  <a:pt x="1081807" y="41291"/>
                </a:lnTo>
                <a:lnTo>
                  <a:pt x="1093596" y="36575"/>
                </a:lnTo>
                <a:lnTo>
                  <a:pt x="1096899" y="35305"/>
                </a:lnTo>
                <a:lnTo>
                  <a:pt x="1098423" y="31623"/>
                </a:lnTo>
                <a:lnTo>
                  <a:pt x="1095883" y="25019"/>
                </a:lnTo>
                <a:lnTo>
                  <a:pt x="1092200" y="23495"/>
                </a:lnTo>
                <a:close/>
              </a:path>
              <a:path w="1150620" h="471804">
                <a:moveTo>
                  <a:pt x="1065276" y="0"/>
                </a:moveTo>
                <a:lnTo>
                  <a:pt x="1077083" y="29491"/>
                </a:lnTo>
                <a:lnTo>
                  <a:pt x="1088898" y="24764"/>
                </a:lnTo>
                <a:lnTo>
                  <a:pt x="1092200" y="23495"/>
                </a:lnTo>
                <a:lnTo>
                  <a:pt x="1135654" y="23495"/>
                </a:lnTo>
                <a:lnTo>
                  <a:pt x="1150239" y="7111"/>
                </a:lnTo>
                <a:lnTo>
                  <a:pt x="10652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40230" y="3570350"/>
            <a:ext cx="1036319" cy="468630"/>
          </a:xfrm>
          <a:custGeom>
            <a:avLst/>
            <a:gdLst/>
            <a:ahLst/>
            <a:cxnLst/>
            <a:rect l="l" t="t" r="r" b="b"/>
            <a:pathLst>
              <a:path w="1036319" h="468629">
                <a:moveTo>
                  <a:pt x="963725" y="439329"/>
                </a:moveTo>
                <a:lnTo>
                  <a:pt x="950849" y="468249"/>
                </a:lnTo>
                <a:lnTo>
                  <a:pt x="1035938" y="464438"/>
                </a:lnTo>
                <a:lnTo>
                  <a:pt x="1020690" y="445897"/>
                </a:lnTo>
                <a:lnTo>
                  <a:pt x="978535" y="445897"/>
                </a:lnTo>
                <a:lnTo>
                  <a:pt x="963725" y="439329"/>
                </a:lnTo>
                <a:close/>
              </a:path>
              <a:path w="1036319" h="468629">
                <a:moveTo>
                  <a:pt x="968907" y="427690"/>
                </a:moveTo>
                <a:lnTo>
                  <a:pt x="963725" y="439329"/>
                </a:lnTo>
                <a:lnTo>
                  <a:pt x="978535" y="445897"/>
                </a:lnTo>
                <a:lnTo>
                  <a:pt x="982344" y="444373"/>
                </a:lnTo>
                <a:lnTo>
                  <a:pt x="985138" y="438023"/>
                </a:lnTo>
                <a:lnTo>
                  <a:pt x="983742" y="434212"/>
                </a:lnTo>
                <a:lnTo>
                  <a:pt x="980439" y="432815"/>
                </a:lnTo>
                <a:lnTo>
                  <a:pt x="968907" y="427690"/>
                </a:lnTo>
                <a:close/>
              </a:path>
              <a:path w="1036319" h="468629">
                <a:moveTo>
                  <a:pt x="981837" y="398652"/>
                </a:moveTo>
                <a:lnTo>
                  <a:pt x="968907" y="427690"/>
                </a:lnTo>
                <a:lnTo>
                  <a:pt x="980439" y="432815"/>
                </a:lnTo>
                <a:lnTo>
                  <a:pt x="983742" y="434212"/>
                </a:lnTo>
                <a:lnTo>
                  <a:pt x="985138" y="438023"/>
                </a:lnTo>
                <a:lnTo>
                  <a:pt x="982344" y="444373"/>
                </a:lnTo>
                <a:lnTo>
                  <a:pt x="978535" y="445897"/>
                </a:lnTo>
                <a:lnTo>
                  <a:pt x="1020690" y="445897"/>
                </a:lnTo>
                <a:lnTo>
                  <a:pt x="981837" y="398652"/>
                </a:lnTo>
                <a:close/>
              </a:path>
              <a:path w="1036319" h="468629">
                <a:moveTo>
                  <a:pt x="6603" y="0"/>
                </a:moveTo>
                <a:lnTo>
                  <a:pt x="2921" y="1397"/>
                </a:lnTo>
                <a:lnTo>
                  <a:pt x="1396" y="4699"/>
                </a:lnTo>
                <a:lnTo>
                  <a:pt x="0" y="7874"/>
                </a:lnTo>
                <a:lnTo>
                  <a:pt x="1396" y="11556"/>
                </a:lnTo>
                <a:lnTo>
                  <a:pt x="4699" y="13080"/>
                </a:lnTo>
                <a:lnTo>
                  <a:pt x="963725" y="439329"/>
                </a:lnTo>
                <a:lnTo>
                  <a:pt x="968907" y="427690"/>
                </a:lnTo>
                <a:lnTo>
                  <a:pt x="66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34416" y="3426078"/>
            <a:ext cx="6067425" cy="28384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3231515">
              <a:lnSpc>
                <a:spcPct val="100000"/>
              </a:lnSpc>
              <a:spcBef>
                <a:spcPts val="95"/>
              </a:spcBef>
              <a:tabLst>
                <a:tab pos="1506855" algn="l"/>
              </a:tabLst>
            </a:pPr>
            <a:r>
              <a:rPr dirty="0" sz="1600" spc="-5">
                <a:latin typeface="Times New Roman"/>
                <a:cs typeface="Times New Roman"/>
              </a:rPr>
              <a:t>x(0)	X(0)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algn="ctr" marR="3233420">
              <a:lnSpc>
                <a:spcPct val="100000"/>
              </a:lnSpc>
              <a:tabLst>
                <a:tab pos="1505585" algn="l"/>
              </a:tabLst>
            </a:pPr>
            <a:r>
              <a:rPr dirty="0" sz="1600" spc="-5">
                <a:latin typeface="Times New Roman"/>
                <a:cs typeface="Times New Roman"/>
              </a:rPr>
              <a:t>x(1)	X(1)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00">
              <a:latin typeface="Times New Roman"/>
              <a:cs typeface="Times New Roman"/>
            </a:endParaRPr>
          </a:p>
          <a:p>
            <a:pPr algn="ctr" marR="3342004">
              <a:lnSpc>
                <a:spcPct val="100000"/>
              </a:lnSpc>
              <a:tabLst>
                <a:tab pos="1540510" algn="l"/>
              </a:tabLst>
            </a:pP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domain	freq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domain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where the unity </a:t>
            </a:r>
            <a:r>
              <a:rPr dirty="0" sz="1600">
                <a:latin typeface="Times New Roman"/>
                <a:cs typeface="Times New Roman"/>
              </a:rPr>
              <a:t>path </a:t>
            </a:r>
            <a:r>
              <a:rPr dirty="0" sz="1600" spc="-5">
                <a:latin typeface="Times New Roman"/>
                <a:cs typeface="Times New Roman"/>
              </a:rPr>
              <a:t>gain is </a:t>
            </a:r>
            <a:r>
              <a:rPr dirty="0" sz="1600">
                <a:latin typeface="Times New Roman"/>
                <a:cs typeface="Times New Roman"/>
              </a:rPr>
              <a:t>not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marked.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The 2-point (samples) DFT is called "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Butterfly''.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Note</a:t>
            </a:r>
            <a:r>
              <a:rPr dirty="0" sz="1600" spc="-5">
                <a:latin typeface="Times New Roman"/>
                <a:cs typeface="Times New Roman"/>
              </a:rPr>
              <a:t>: for N=2</a:t>
            </a:r>
            <a:r>
              <a:rPr dirty="0" baseline="39682" sz="1575" spc="-7">
                <a:latin typeface="Times New Roman"/>
                <a:cs typeface="Times New Roman"/>
              </a:rPr>
              <a:t>r </a:t>
            </a:r>
            <a:r>
              <a:rPr dirty="0" sz="1600" spc="-5">
                <a:latin typeface="Times New Roman"/>
                <a:cs typeface="Times New Roman"/>
              </a:rPr>
              <a:t>point FFT, then segmenting into even </a:t>
            </a:r>
            <a:r>
              <a:rPr dirty="0" sz="1600" spc="-10">
                <a:latin typeface="Times New Roman"/>
                <a:cs typeface="Times New Roman"/>
              </a:rPr>
              <a:t>and </a:t>
            </a:r>
            <a:r>
              <a:rPr dirty="0" sz="1600" spc="-5">
                <a:latin typeface="Times New Roman"/>
                <a:cs typeface="Times New Roman"/>
              </a:rPr>
              <a:t>odd is done for r  times and the number of </a:t>
            </a:r>
            <a:r>
              <a:rPr dirty="0" sz="1600" spc="-10">
                <a:latin typeface="Times New Roman"/>
                <a:cs typeface="Times New Roman"/>
              </a:rPr>
              <a:t>complex </a:t>
            </a:r>
            <a:r>
              <a:rPr dirty="0" sz="1600" spc="-5">
                <a:latin typeface="Times New Roman"/>
                <a:cs typeface="Times New Roman"/>
              </a:rPr>
              <a:t>multiplications in FFT will be r.N or:  Number of complex multiplications in FFT= N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log</a:t>
            </a:r>
            <a:r>
              <a:rPr dirty="0" baseline="-13227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N.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80769" y="4149089"/>
            <a:ext cx="76200" cy="349250"/>
          </a:xfrm>
          <a:custGeom>
            <a:avLst/>
            <a:gdLst/>
            <a:ahLst/>
            <a:cxnLst/>
            <a:rect l="l" t="t" r="r" b="b"/>
            <a:pathLst>
              <a:path w="76200" h="349250">
                <a:moveTo>
                  <a:pt x="41605" y="57150"/>
                </a:moveTo>
                <a:lnTo>
                  <a:pt x="34594" y="57150"/>
                </a:lnTo>
                <a:lnTo>
                  <a:pt x="31750" y="59944"/>
                </a:lnTo>
                <a:lnTo>
                  <a:pt x="31750" y="346456"/>
                </a:lnTo>
                <a:lnTo>
                  <a:pt x="34594" y="349250"/>
                </a:lnTo>
                <a:lnTo>
                  <a:pt x="41605" y="349250"/>
                </a:lnTo>
                <a:lnTo>
                  <a:pt x="44450" y="346456"/>
                </a:lnTo>
                <a:lnTo>
                  <a:pt x="44450" y="59944"/>
                </a:lnTo>
                <a:lnTo>
                  <a:pt x="41605" y="57150"/>
                </a:lnTo>
                <a:close/>
              </a:path>
              <a:path w="76200" h="3492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9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349250">
                <a:moveTo>
                  <a:pt x="66675" y="57150"/>
                </a:moveTo>
                <a:lnTo>
                  <a:pt x="41605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680970" y="4149089"/>
            <a:ext cx="76200" cy="349250"/>
          </a:xfrm>
          <a:custGeom>
            <a:avLst/>
            <a:gdLst/>
            <a:ahLst/>
            <a:cxnLst/>
            <a:rect l="l" t="t" r="r" b="b"/>
            <a:pathLst>
              <a:path w="76200" h="349250">
                <a:moveTo>
                  <a:pt x="41656" y="57150"/>
                </a:moveTo>
                <a:lnTo>
                  <a:pt x="34543" y="57150"/>
                </a:lnTo>
                <a:lnTo>
                  <a:pt x="31750" y="59944"/>
                </a:lnTo>
                <a:lnTo>
                  <a:pt x="31750" y="346456"/>
                </a:lnTo>
                <a:lnTo>
                  <a:pt x="34543" y="349250"/>
                </a:lnTo>
                <a:lnTo>
                  <a:pt x="41656" y="349250"/>
                </a:lnTo>
                <a:lnTo>
                  <a:pt x="44450" y="346456"/>
                </a:lnTo>
                <a:lnTo>
                  <a:pt x="44450" y="59944"/>
                </a:lnTo>
                <a:lnTo>
                  <a:pt x="41656" y="57150"/>
                </a:lnTo>
                <a:close/>
              </a:path>
              <a:path w="76200" h="3492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349250">
                <a:moveTo>
                  <a:pt x="66675" y="57150"/>
                </a:moveTo>
                <a:lnTo>
                  <a:pt x="41656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34416" y="10050102"/>
            <a:ext cx="187325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z="1200" spc="30">
                <a:latin typeface="Times New Roman"/>
                <a:cs typeface="Times New Roman"/>
              </a:rPr>
              <a:t>21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416" y="10033507"/>
            <a:ext cx="1873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30">
                <a:latin typeface="Times New Roman"/>
                <a:cs typeface="Times New Roman"/>
              </a:rPr>
              <a:t>22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416" y="688339"/>
            <a:ext cx="6170295" cy="1671320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167005">
              <a:lnSpc>
                <a:spcPct val="96000"/>
              </a:lnSpc>
              <a:spcBef>
                <a:spcPts val="170"/>
              </a:spcBef>
            </a:pPr>
            <a:r>
              <a:rPr dirty="0" sz="1600" spc="-5">
                <a:latin typeface="Times New Roman"/>
                <a:cs typeface="Times New Roman"/>
              </a:rPr>
              <a:t>The process of finding say </a:t>
            </a:r>
            <a:r>
              <a:rPr dirty="0" sz="1600">
                <a:latin typeface="Times New Roman"/>
                <a:cs typeface="Times New Roman"/>
              </a:rPr>
              <a:t>64-point </a:t>
            </a:r>
            <a:r>
              <a:rPr dirty="0" sz="1600" spc="-5">
                <a:latin typeface="Times New Roman"/>
                <a:cs typeface="Times New Roman"/>
              </a:rPr>
              <a:t>FFT is started with 2-point  FFT(Butterfly). This is then used using eq(1) to find the </a:t>
            </a:r>
            <a:r>
              <a:rPr dirty="0" sz="1600">
                <a:latin typeface="Times New Roman"/>
                <a:cs typeface="Times New Roman"/>
              </a:rPr>
              <a:t>4-point </a:t>
            </a:r>
            <a:r>
              <a:rPr dirty="0" sz="1600" spc="-5">
                <a:latin typeface="Times New Roman"/>
                <a:cs typeface="Times New Roman"/>
              </a:rPr>
              <a:t>FFT, and  again, this 4-point FFT is used to find the </a:t>
            </a:r>
            <a:r>
              <a:rPr dirty="0" sz="1600">
                <a:latin typeface="Times New Roman"/>
                <a:cs typeface="Times New Roman"/>
              </a:rPr>
              <a:t>8-point </a:t>
            </a:r>
            <a:r>
              <a:rPr dirty="0" sz="1600" spc="-5">
                <a:latin typeface="Times New Roman"/>
                <a:cs typeface="Times New Roman"/>
              </a:rPr>
              <a:t>FFT and so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on.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 Draw the </a:t>
            </a:r>
            <a:r>
              <a:rPr dirty="0" sz="1600">
                <a:latin typeface="Times New Roman"/>
                <a:cs typeface="Times New Roman"/>
              </a:rPr>
              <a:t>signal </a:t>
            </a:r>
            <a:r>
              <a:rPr dirty="0" sz="1600" spc="-5">
                <a:latin typeface="Times New Roman"/>
                <a:cs typeface="Times New Roman"/>
              </a:rPr>
              <a:t>flow graph of the 4-point FFT, then use to it to find the  </a:t>
            </a:r>
            <a:r>
              <a:rPr dirty="0" sz="1600">
                <a:latin typeface="Times New Roman"/>
                <a:cs typeface="Times New Roman"/>
              </a:rPr>
              <a:t>spectrum </a:t>
            </a:r>
            <a:r>
              <a:rPr dirty="0" sz="1600" spc="-5">
                <a:latin typeface="Times New Roman"/>
                <a:cs typeface="Times New Roman"/>
              </a:rPr>
              <a:t>of the sequence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x(n)={1,-1,2,3}.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85"/>
              </a:lnSpc>
              <a:tabLst>
                <a:tab pos="1146175" algn="l"/>
              </a:tabLst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	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21866" y="2441193"/>
            <a:ext cx="9271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imes New Roman"/>
                <a:cs typeface="Times New Roman"/>
              </a:rPr>
              <a:t>4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416" y="2340610"/>
            <a:ext cx="28168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71370" algn="l"/>
              </a:tabLst>
            </a:pPr>
            <a:r>
              <a:rPr dirty="0" sz="1600" spc="-5">
                <a:latin typeface="Times New Roman"/>
                <a:cs typeface="Times New Roman"/>
              </a:rPr>
              <a:t>X(k)=G(k)+W</a:t>
            </a:r>
            <a:r>
              <a:rPr dirty="0" sz="1600" spc="140">
                <a:latin typeface="Times New Roman"/>
                <a:cs typeface="Times New Roman"/>
              </a:rPr>
              <a:t> </a:t>
            </a:r>
            <a:r>
              <a:rPr dirty="0" baseline="39682" sz="1575">
                <a:latin typeface="Times New Roman"/>
                <a:cs typeface="Times New Roman"/>
              </a:rPr>
              <a:t>k</a:t>
            </a:r>
            <a:r>
              <a:rPr dirty="0" baseline="39682" sz="1575" spc="217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H(k)	3 </a:t>
            </a:r>
            <a:r>
              <a:rPr dirty="0" sz="1600" spc="-5">
                <a:latin typeface="Symbol"/>
                <a:cs typeface="Symbol"/>
              </a:rPr>
              <a:t></a:t>
            </a:r>
            <a:r>
              <a:rPr dirty="0" sz="1600" spc="-5">
                <a:latin typeface="Times New Roman"/>
                <a:cs typeface="Times New Roman"/>
              </a:rPr>
              <a:t> k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Symbol"/>
                <a:cs typeface="Symbol"/>
              </a:rPr>
              <a:t></a:t>
            </a:r>
            <a:r>
              <a:rPr dirty="0" sz="1600" spc="-5">
                <a:latin typeface="Times New Roman"/>
                <a:cs typeface="Times New Roman"/>
              </a:rPr>
              <a:t>0.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416" y="2573781"/>
            <a:ext cx="3295650" cy="970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The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even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95900"/>
              </a:lnSpc>
              <a:spcBef>
                <a:spcPts val="40"/>
              </a:spcBef>
            </a:pPr>
            <a:r>
              <a:rPr dirty="0" sz="1600" spc="-5">
                <a:latin typeface="Times New Roman"/>
                <a:cs typeface="Times New Roman"/>
              </a:rPr>
              <a:t>numbered samples are </a:t>
            </a:r>
            <a:r>
              <a:rPr dirty="0" sz="1600">
                <a:latin typeface="Times New Roman"/>
                <a:cs typeface="Times New Roman"/>
              </a:rPr>
              <a:t>x(0) </a:t>
            </a:r>
            <a:r>
              <a:rPr dirty="0" sz="1600" spc="-5">
                <a:latin typeface="Times New Roman"/>
                <a:cs typeface="Times New Roman"/>
              </a:rPr>
              <a:t>and x(2)  The odd numbered samples </a:t>
            </a:r>
            <a:r>
              <a:rPr dirty="0" sz="1600">
                <a:latin typeface="Times New Roman"/>
                <a:cs typeface="Times New Roman"/>
              </a:rPr>
              <a:t>are x(1) </a:t>
            </a:r>
            <a:r>
              <a:rPr dirty="0" sz="1600" spc="-5">
                <a:latin typeface="Times New Roman"/>
                <a:cs typeface="Times New Roman"/>
              </a:rPr>
              <a:t>and  x(3)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21866" y="3608958"/>
            <a:ext cx="9271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imes New Roman"/>
                <a:cs typeface="Times New Roman"/>
              </a:rPr>
              <a:t>4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4416" y="3508374"/>
            <a:ext cx="17811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X(0)=G(0)+W </a:t>
            </a:r>
            <a:r>
              <a:rPr dirty="0" baseline="39682" sz="1575">
                <a:latin typeface="Times New Roman"/>
                <a:cs typeface="Times New Roman"/>
              </a:rPr>
              <a:t>0</a:t>
            </a:r>
            <a:r>
              <a:rPr dirty="0" baseline="39682" sz="1575" spc="337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H(0)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21866" y="3843654"/>
            <a:ext cx="9271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imes New Roman"/>
                <a:cs typeface="Times New Roman"/>
              </a:rPr>
              <a:t>4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4416" y="3743071"/>
            <a:ext cx="17811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X(1)=G(1)+W </a:t>
            </a:r>
            <a:r>
              <a:rPr dirty="0" baseline="39682" sz="1575">
                <a:latin typeface="Times New Roman"/>
                <a:cs typeface="Times New Roman"/>
              </a:rPr>
              <a:t>1</a:t>
            </a:r>
            <a:r>
              <a:rPr dirty="0" baseline="39682" sz="1575" spc="337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H(1)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21866" y="4076826"/>
            <a:ext cx="9271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imes New Roman"/>
                <a:cs typeface="Times New Roman"/>
              </a:rPr>
              <a:t>4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4416" y="3976242"/>
            <a:ext cx="17811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X(2)=G(2)+W </a:t>
            </a:r>
            <a:r>
              <a:rPr dirty="0" baseline="39682" sz="1575">
                <a:latin typeface="Times New Roman"/>
                <a:cs typeface="Times New Roman"/>
              </a:rPr>
              <a:t>2</a:t>
            </a:r>
            <a:r>
              <a:rPr dirty="0" baseline="39682" sz="1575" spc="337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H(2)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4416" y="4209414"/>
            <a:ext cx="62826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since G(2)=G(0)and H(2)=H(0) </a:t>
            </a:r>
            <a:r>
              <a:rPr dirty="0" sz="1400" spc="-5">
                <a:latin typeface="Times New Roman"/>
                <a:cs typeface="Times New Roman"/>
              </a:rPr>
              <a:t>where 2-point DFT has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period </a:t>
            </a:r>
            <a:r>
              <a:rPr dirty="0" sz="1400">
                <a:latin typeface="Times New Roman"/>
                <a:cs typeface="Times New Roman"/>
              </a:rPr>
              <a:t>of 2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samples,then</a:t>
            </a:r>
            <a:r>
              <a:rPr dirty="0" sz="1600" spc="-5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21866" y="4544694"/>
            <a:ext cx="9271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imes New Roman"/>
                <a:cs typeface="Times New Roman"/>
              </a:rPr>
              <a:t>4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4416" y="4444110"/>
            <a:ext cx="17811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X(2)=G(0)+W </a:t>
            </a:r>
            <a:r>
              <a:rPr dirty="0" baseline="39682" sz="1575">
                <a:latin typeface="Times New Roman"/>
                <a:cs typeface="Times New Roman"/>
              </a:rPr>
              <a:t>2</a:t>
            </a:r>
            <a:r>
              <a:rPr dirty="0" baseline="39682" sz="1575" spc="337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H(0)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4416" y="4677282"/>
            <a:ext cx="17811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X(3)=G(3)+W </a:t>
            </a:r>
            <a:r>
              <a:rPr dirty="0" baseline="39682" sz="1575">
                <a:latin typeface="Times New Roman"/>
                <a:cs typeface="Times New Roman"/>
              </a:rPr>
              <a:t>3</a:t>
            </a:r>
            <a:r>
              <a:rPr dirty="0" baseline="39682" sz="1575" spc="337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H(3)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4416" y="4777866"/>
            <a:ext cx="3533140" cy="401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R="1057275">
              <a:lnSpc>
                <a:spcPts val="1150"/>
              </a:lnSpc>
              <a:spcBef>
                <a:spcPts val="105"/>
              </a:spcBef>
            </a:pPr>
            <a:r>
              <a:rPr dirty="0" sz="1050">
                <a:latin typeface="Times New Roman"/>
                <a:cs typeface="Times New Roman"/>
              </a:rPr>
              <a:t>4</a:t>
            </a: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810"/>
              </a:lnSpc>
            </a:pPr>
            <a:r>
              <a:rPr dirty="0" sz="1600" spc="-5">
                <a:latin typeface="Times New Roman"/>
                <a:cs typeface="Times New Roman"/>
              </a:rPr>
              <a:t>And again G(3)=G(1)and H(3)=H(1),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21866" y="5245988"/>
            <a:ext cx="9271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imes New Roman"/>
                <a:cs typeface="Times New Roman"/>
              </a:rPr>
              <a:t>4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4416" y="5145404"/>
            <a:ext cx="17811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X(3)=G(1)+W </a:t>
            </a:r>
            <a:r>
              <a:rPr dirty="0" baseline="39682" sz="1575">
                <a:latin typeface="Times New Roman"/>
                <a:cs typeface="Times New Roman"/>
              </a:rPr>
              <a:t>3</a:t>
            </a:r>
            <a:r>
              <a:rPr dirty="0" baseline="39682" sz="1575" spc="337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H(1)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4286377" y="2630677"/>
          <a:ext cx="2710180" cy="1177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725"/>
                <a:gridCol w="629285"/>
                <a:gridCol w="629920"/>
                <a:gridCol w="720725"/>
              </a:tblGrid>
              <a:tr h="210311">
                <a:tc>
                  <a:txBody>
                    <a:bodyPr/>
                    <a:lstStyle/>
                    <a:p>
                      <a:pPr algn="ctr" marR="14604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decimal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2384">
                        <a:lnSpc>
                          <a:spcPts val="155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binary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8575">
                        <a:lnSpc>
                          <a:spcPts val="155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binary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4604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decimal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1173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8">
                <a:tc>
                  <a:txBody>
                    <a:bodyPr/>
                    <a:lstStyle/>
                    <a:p>
                      <a:pPr algn="ctr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1"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8">
                <a:tc>
                  <a:txBody>
                    <a:bodyPr/>
                    <a:lstStyle/>
                    <a:p>
                      <a:pPr algn="ctr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2281682" y="5575511"/>
            <a:ext cx="551815" cy="523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40640">
              <a:lnSpc>
                <a:spcPts val="1280"/>
              </a:lnSpc>
            </a:pPr>
            <a:r>
              <a:rPr dirty="0" sz="1200" spc="-5">
                <a:latin typeface="Times New Roman"/>
                <a:cs typeface="Times New Roman"/>
              </a:rPr>
              <a:t>2-point</a:t>
            </a:r>
            <a:endParaRPr sz="1200">
              <a:latin typeface="Times New Roman"/>
              <a:cs typeface="Times New Roman"/>
            </a:endParaRPr>
          </a:p>
          <a:p>
            <a:pPr algn="ctr" marR="27940">
              <a:lnSpc>
                <a:spcPts val="1400"/>
              </a:lnSpc>
            </a:pPr>
            <a:r>
              <a:rPr dirty="0" sz="1200" spc="-5">
                <a:latin typeface="Times New Roman"/>
                <a:cs typeface="Times New Roman"/>
              </a:rPr>
              <a:t>DFT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ts val="1430"/>
              </a:lnSpc>
            </a:pPr>
            <a:r>
              <a:rPr dirty="0" sz="1200" spc="-10">
                <a:latin typeface="Times New Roman"/>
                <a:cs typeface="Times New Roman"/>
              </a:rPr>
              <a:t>B</a:t>
            </a:r>
            <a:r>
              <a:rPr dirty="0" sz="1200">
                <a:latin typeface="Times New Roman"/>
                <a:cs typeface="Times New Roman"/>
              </a:rPr>
              <a:t>utt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r</a:t>
            </a:r>
            <a:r>
              <a:rPr dirty="0" sz="1200" spc="-10">
                <a:latin typeface="Times New Roman"/>
                <a:cs typeface="Times New Roman"/>
              </a:rPr>
              <a:t>f</a:t>
            </a:r>
            <a:r>
              <a:rPr dirty="0" sz="1200" spc="25">
                <a:latin typeface="Times New Roman"/>
                <a:cs typeface="Times New Roman"/>
              </a:rPr>
              <a:t>l</a:t>
            </a:r>
            <a:r>
              <a:rPr dirty="0" sz="120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81682" y="6947492"/>
            <a:ext cx="551815" cy="523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40640">
              <a:lnSpc>
                <a:spcPts val="1280"/>
              </a:lnSpc>
            </a:pPr>
            <a:r>
              <a:rPr dirty="0" sz="1200" spc="-5">
                <a:latin typeface="Times New Roman"/>
                <a:cs typeface="Times New Roman"/>
              </a:rPr>
              <a:t>2-point</a:t>
            </a:r>
            <a:endParaRPr sz="1200">
              <a:latin typeface="Times New Roman"/>
              <a:cs typeface="Times New Roman"/>
            </a:endParaRPr>
          </a:p>
          <a:p>
            <a:pPr algn="ctr" marR="27940">
              <a:lnSpc>
                <a:spcPts val="1400"/>
              </a:lnSpc>
            </a:pPr>
            <a:r>
              <a:rPr dirty="0" sz="1200" spc="-5">
                <a:latin typeface="Times New Roman"/>
                <a:cs typeface="Times New Roman"/>
              </a:rPr>
              <a:t>DFT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ts val="1430"/>
              </a:lnSpc>
            </a:pPr>
            <a:r>
              <a:rPr dirty="0" sz="1200" spc="-10">
                <a:latin typeface="Times New Roman"/>
                <a:cs typeface="Times New Roman"/>
              </a:rPr>
              <a:t>B</a:t>
            </a:r>
            <a:r>
              <a:rPr dirty="0" sz="1200">
                <a:latin typeface="Times New Roman"/>
                <a:cs typeface="Times New Roman"/>
              </a:rPr>
              <a:t>utt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r</a:t>
            </a:r>
            <a:r>
              <a:rPr dirty="0" sz="1200" spc="-10">
                <a:latin typeface="Times New Roman"/>
                <a:cs typeface="Times New Roman"/>
              </a:rPr>
              <a:t>f</a:t>
            </a:r>
            <a:r>
              <a:rPr dirty="0" sz="1200" spc="25">
                <a:latin typeface="Times New Roman"/>
                <a:cs typeface="Times New Roman"/>
              </a:rPr>
              <a:t>l</a:t>
            </a:r>
            <a:r>
              <a:rPr dirty="0" sz="120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569719" y="5598794"/>
            <a:ext cx="577850" cy="76200"/>
          </a:xfrm>
          <a:custGeom>
            <a:avLst/>
            <a:gdLst/>
            <a:ahLst/>
            <a:cxnLst/>
            <a:rect l="l" t="t" r="r" b="b"/>
            <a:pathLst>
              <a:path w="577850" h="76200">
                <a:moveTo>
                  <a:pt x="501650" y="0"/>
                </a:moveTo>
                <a:lnTo>
                  <a:pt x="501650" y="76200"/>
                </a:lnTo>
                <a:lnTo>
                  <a:pt x="565150" y="44450"/>
                </a:lnTo>
                <a:lnTo>
                  <a:pt x="517906" y="44450"/>
                </a:lnTo>
                <a:lnTo>
                  <a:pt x="520700" y="41655"/>
                </a:lnTo>
                <a:lnTo>
                  <a:pt x="520700" y="34543"/>
                </a:lnTo>
                <a:lnTo>
                  <a:pt x="517906" y="31750"/>
                </a:lnTo>
                <a:lnTo>
                  <a:pt x="565150" y="31750"/>
                </a:lnTo>
                <a:lnTo>
                  <a:pt x="501650" y="0"/>
                </a:lnTo>
                <a:close/>
              </a:path>
              <a:path w="577850" h="76200">
                <a:moveTo>
                  <a:pt x="501650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501650" y="44450"/>
                </a:lnTo>
                <a:lnTo>
                  <a:pt x="501650" y="31750"/>
                </a:lnTo>
                <a:close/>
              </a:path>
              <a:path w="577850" h="76200">
                <a:moveTo>
                  <a:pt x="565150" y="31750"/>
                </a:moveTo>
                <a:lnTo>
                  <a:pt x="517906" y="31750"/>
                </a:lnTo>
                <a:lnTo>
                  <a:pt x="520700" y="34543"/>
                </a:lnTo>
                <a:lnTo>
                  <a:pt x="520700" y="41655"/>
                </a:lnTo>
                <a:lnTo>
                  <a:pt x="517906" y="44450"/>
                </a:lnTo>
                <a:lnTo>
                  <a:pt x="565150" y="44450"/>
                </a:lnTo>
                <a:lnTo>
                  <a:pt x="577850" y="38100"/>
                </a:lnTo>
                <a:lnTo>
                  <a:pt x="5651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69719" y="6055359"/>
            <a:ext cx="577850" cy="76200"/>
          </a:xfrm>
          <a:custGeom>
            <a:avLst/>
            <a:gdLst/>
            <a:ahLst/>
            <a:cxnLst/>
            <a:rect l="l" t="t" r="r" b="b"/>
            <a:pathLst>
              <a:path w="577850" h="76200">
                <a:moveTo>
                  <a:pt x="501650" y="0"/>
                </a:moveTo>
                <a:lnTo>
                  <a:pt x="501650" y="76200"/>
                </a:lnTo>
                <a:lnTo>
                  <a:pt x="565150" y="44450"/>
                </a:lnTo>
                <a:lnTo>
                  <a:pt x="517906" y="44450"/>
                </a:lnTo>
                <a:lnTo>
                  <a:pt x="520700" y="41656"/>
                </a:lnTo>
                <a:lnTo>
                  <a:pt x="520700" y="34544"/>
                </a:lnTo>
                <a:lnTo>
                  <a:pt x="517906" y="31750"/>
                </a:lnTo>
                <a:lnTo>
                  <a:pt x="565150" y="31750"/>
                </a:lnTo>
                <a:lnTo>
                  <a:pt x="501650" y="0"/>
                </a:lnTo>
                <a:close/>
              </a:path>
              <a:path w="577850" h="76200">
                <a:moveTo>
                  <a:pt x="5016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501650" y="44450"/>
                </a:lnTo>
                <a:lnTo>
                  <a:pt x="501650" y="31750"/>
                </a:lnTo>
                <a:close/>
              </a:path>
              <a:path w="577850" h="76200">
                <a:moveTo>
                  <a:pt x="565150" y="31750"/>
                </a:moveTo>
                <a:lnTo>
                  <a:pt x="517906" y="31750"/>
                </a:lnTo>
                <a:lnTo>
                  <a:pt x="520700" y="34544"/>
                </a:lnTo>
                <a:lnTo>
                  <a:pt x="520700" y="41656"/>
                </a:lnTo>
                <a:lnTo>
                  <a:pt x="517906" y="44450"/>
                </a:lnTo>
                <a:lnTo>
                  <a:pt x="565150" y="44450"/>
                </a:lnTo>
                <a:lnTo>
                  <a:pt x="577850" y="38100"/>
                </a:lnTo>
                <a:lnTo>
                  <a:pt x="5651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69719" y="6970394"/>
            <a:ext cx="577850" cy="76200"/>
          </a:xfrm>
          <a:custGeom>
            <a:avLst/>
            <a:gdLst/>
            <a:ahLst/>
            <a:cxnLst/>
            <a:rect l="l" t="t" r="r" b="b"/>
            <a:pathLst>
              <a:path w="577850" h="76200">
                <a:moveTo>
                  <a:pt x="501650" y="0"/>
                </a:moveTo>
                <a:lnTo>
                  <a:pt x="501650" y="76199"/>
                </a:lnTo>
                <a:lnTo>
                  <a:pt x="565150" y="44449"/>
                </a:lnTo>
                <a:lnTo>
                  <a:pt x="517906" y="44449"/>
                </a:lnTo>
                <a:lnTo>
                  <a:pt x="520700" y="41655"/>
                </a:lnTo>
                <a:lnTo>
                  <a:pt x="520700" y="34543"/>
                </a:lnTo>
                <a:lnTo>
                  <a:pt x="517906" y="31749"/>
                </a:lnTo>
                <a:lnTo>
                  <a:pt x="565150" y="31749"/>
                </a:lnTo>
                <a:lnTo>
                  <a:pt x="501650" y="0"/>
                </a:lnTo>
                <a:close/>
              </a:path>
              <a:path w="577850" h="76200">
                <a:moveTo>
                  <a:pt x="501650" y="31749"/>
                </a:moveTo>
                <a:lnTo>
                  <a:pt x="2793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49"/>
                </a:lnTo>
                <a:lnTo>
                  <a:pt x="501650" y="44449"/>
                </a:lnTo>
                <a:lnTo>
                  <a:pt x="501650" y="31749"/>
                </a:lnTo>
                <a:close/>
              </a:path>
              <a:path w="577850" h="76200">
                <a:moveTo>
                  <a:pt x="565150" y="31749"/>
                </a:moveTo>
                <a:lnTo>
                  <a:pt x="517906" y="31749"/>
                </a:lnTo>
                <a:lnTo>
                  <a:pt x="520700" y="34543"/>
                </a:lnTo>
                <a:lnTo>
                  <a:pt x="520700" y="41655"/>
                </a:lnTo>
                <a:lnTo>
                  <a:pt x="517906" y="44449"/>
                </a:lnTo>
                <a:lnTo>
                  <a:pt x="565150" y="44449"/>
                </a:lnTo>
                <a:lnTo>
                  <a:pt x="577850" y="38099"/>
                </a:lnTo>
                <a:lnTo>
                  <a:pt x="565150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69719" y="7426959"/>
            <a:ext cx="577850" cy="76200"/>
          </a:xfrm>
          <a:custGeom>
            <a:avLst/>
            <a:gdLst/>
            <a:ahLst/>
            <a:cxnLst/>
            <a:rect l="l" t="t" r="r" b="b"/>
            <a:pathLst>
              <a:path w="577850" h="76200">
                <a:moveTo>
                  <a:pt x="501650" y="0"/>
                </a:moveTo>
                <a:lnTo>
                  <a:pt x="501650" y="76200"/>
                </a:lnTo>
                <a:lnTo>
                  <a:pt x="565150" y="44450"/>
                </a:lnTo>
                <a:lnTo>
                  <a:pt x="517906" y="44450"/>
                </a:lnTo>
                <a:lnTo>
                  <a:pt x="520700" y="41656"/>
                </a:lnTo>
                <a:lnTo>
                  <a:pt x="520700" y="34543"/>
                </a:lnTo>
                <a:lnTo>
                  <a:pt x="517906" y="31750"/>
                </a:lnTo>
                <a:lnTo>
                  <a:pt x="565150" y="31750"/>
                </a:lnTo>
                <a:lnTo>
                  <a:pt x="501650" y="0"/>
                </a:lnTo>
                <a:close/>
              </a:path>
              <a:path w="577850" h="76200">
                <a:moveTo>
                  <a:pt x="501650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6"/>
                </a:lnTo>
                <a:lnTo>
                  <a:pt x="2793" y="44450"/>
                </a:lnTo>
                <a:lnTo>
                  <a:pt x="501650" y="44450"/>
                </a:lnTo>
                <a:lnTo>
                  <a:pt x="501650" y="31750"/>
                </a:lnTo>
                <a:close/>
              </a:path>
              <a:path w="577850" h="76200">
                <a:moveTo>
                  <a:pt x="565150" y="31750"/>
                </a:moveTo>
                <a:lnTo>
                  <a:pt x="517906" y="31750"/>
                </a:lnTo>
                <a:lnTo>
                  <a:pt x="520700" y="34543"/>
                </a:lnTo>
                <a:lnTo>
                  <a:pt x="520700" y="41656"/>
                </a:lnTo>
                <a:lnTo>
                  <a:pt x="517906" y="44450"/>
                </a:lnTo>
                <a:lnTo>
                  <a:pt x="565150" y="44450"/>
                </a:lnTo>
                <a:lnTo>
                  <a:pt x="577850" y="38100"/>
                </a:lnTo>
                <a:lnTo>
                  <a:pt x="5651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057960" y="5570939"/>
            <a:ext cx="255270" cy="1922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10"/>
              </a:lnSpc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(0)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(2)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6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(1)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(3)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828415" y="5637529"/>
            <a:ext cx="1068070" cy="0"/>
          </a:xfrm>
          <a:custGeom>
            <a:avLst/>
            <a:gdLst/>
            <a:ahLst/>
            <a:cxnLst/>
            <a:rect l="l" t="t" r="r" b="b"/>
            <a:pathLst>
              <a:path w="1068070" h="0">
                <a:moveTo>
                  <a:pt x="0" y="0"/>
                </a:moveTo>
                <a:lnTo>
                  <a:pt x="1067752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743959" y="6094094"/>
            <a:ext cx="1152525" cy="0"/>
          </a:xfrm>
          <a:custGeom>
            <a:avLst/>
            <a:gdLst/>
            <a:ahLst/>
            <a:cxnLst/>
            <a:rect l="l" t="t" r="r" b="b"/>
            <a:pathLst>
              <a:path w="1152525" h="0">
                <a:moveTo>
                  <a:pt x="0" y="0"/>
                </a:moveTo>
                <a:lnTo>
                  <a:pt x="1152207" y="0"/>
                </a:lnTo>
              </a:path>
            </a:pathLst>
          </a:custGeom>
          <a:ln w="1079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828415" y="7009129"/>
            <a:ext cx="267335" cy="0"/>
          </a:xfrm>
          <a:custGeom>
            <a:avLst/>
            <a:gdLst/>
            <a:ahLst/>
            <a:cxnLst/>
            <a:rect l="l" t="t" r="r" b="b"/>
            <a:pathLst>
              <a:path w="267335" h="0">
                <a:moveTo>
                  <a:pt x="0" y="0"/>
                </a:moveTo>
                <a:lnTo>
                  <a:pt x="267017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290570" y="7465059"/>
            <a:ext cx="800100" cy="1270"/>
          </a:xfrm>
          <a:custGeom>
            <a:avLst/>
            <a:gdLst/>
            <a:ahLst/>
            <a:cxnLst/>
            <a:rect l="l" t="t" r="r" b="b"/>
            <a:pathLst>
              <a:path w="800100" h="1270">
                <a:moveTo>
                  <a:pt x="0" y="0"/>
                </a:moveTo>
                <a:lnTo>
                  <a:pt x="800100" y="126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085907" y="6889432"/>
            <a:ext cx="238125" cy="238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085907" y="7345997"/>
            <a:ext cx="238125" cy="2393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319270" y="7008494"/>
            <a:ext cx="572135" cy="1270"/>
          </a:xfrm>
          <a:custGeom>
            <a:avLst/>
            <a:gdLst/>
            <a:ahLst/>
            <a:cxnLst/>
            <a:rect l="l" t="t" r="r" b="b"/>
            <a:pathLst>
              <a:path w="572135" h="1270">
                <a:moveTo>
                  <a:pt x="0" y="0"/>
                </a:moveTo>
                <a:lnTo>
                  <a:pt x="572134" y="126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634104" y="5636894"/>
            <a:ext cx="1257300" cy="1371600"/>
          </a:xfrm>
          <a:custGeom>
            <a:avLst/>
            <a:gdLst/>
            <a:ahLst/>
            <a:cxnLst/>
            <a:rect l="l" t="t" r="r" b="b"/>
            <a:pathLst>
              <a:path w="1257300" h="1371600">
                <a:moveTo>
                  <a:pt x="1257300" y="13716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634104" y="6093459"/>
            <a:ext cx="1257300" cy="1371600"/>
          </a:xfrm>
          <a:custGeom>
            <a:avLst/>
            <a:gdLst/>
            <a:ahLst/>
            <a:cxnLst/>
            <a:rect l="l" t="t" r="r" b="b"/>
            <a:pathLst>
              <a:path w="1257300" h="1371600">
                <a:moveTo>
                  <a:pt x="1257300" y="13716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428807" y="6202997"/>
            <a:ext cx="238759" cy="2387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428807" y="5632132"/>
            <a:ext cx="353059" cy="3530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519804" y="5980429"/>
            <a:ext cx="913130" cy="1027430"/>
          </a:xfrm>
          <a:custGeom>
            <a:avLst/>
            <a:gdLst/>
            <a:ahLst/>
            <a:cxnLst/>
            <a:rect l="l" t="t" r="r" b="b"/>
            <a:pathLst>
              <a:path w="913129" h="1027429">
                <a:moveTo>
                  <a:pt x="913130" y="0"/>
                </a:moveTo>
                <a:lnTo>
                  <a:pt x="0" y="102742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662804" y="6093459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519804" y="6436994"/>
            <a:ext cx="913765" cy="1028065"/>
          </a:xfrm>
          <a:custGeom>
            <a:avLst/>
            <a:gdLst/>
            <a:ahLst/>
            <a:cxnLst/>
            <a:rect l="l" t="t" r="r" b="b"/>
            <a:pathLst>
              <a:path w="913764" h="1028065">
                <a:moveTo>
                  <a:pt x="913765" y="0"/>
                </a:moveTo>
                <a:lnTo>
                  <a:pt x="0" y="1028064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5084445" y="5541644"/>
            <a:ext cx="3124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X</a:t>
            </a:r>
            <a:r>
              <a:rPr dirty="0" sz="1200" spc="-15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0)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084445" y="5892164"/>
            <a:ext cx="3124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X</a:t>
            </a:r>
            <a:r>
              <a:rPr dirty="0" sz="1200" spc="-15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1)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084445" y="6944105"/>
            <a:ext cx="3124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X</a:t>
            </a:r>
            <a:r>
              <a:rPr dirty="0" sz="1200" spc="-15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2)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084445" y="7300721"/>
            <a:ext cx="3124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X</a:t>
            </a:r>
            <a:r>
              <a:rPr dirty="0" sz="1200" spc="-15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3)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805170" y="5866129"/>
            <a:ext cx="914400" cy="904875"/>
          </a:xfrm>
          <a:custGeom>
            <a:avLst/>
            <a:gdLst/>
            <a:ahLst/>
            <a:cxnLst/>
            <a:rect l="l" t="t" r="r" b="b"/>
            <a:pathLst>
              <a:path w="914400" h="904875">
                <a:moveTo>
                  <a:pt x="457200" y="0"/>
                </a:moveTo>
                <a:lnTo>
                  <a:pt x="410458" y="2335"/>
                </a:lnTo>
                <a:lnTo>
                  <a:pt x="365066" y="9191"/>
                </a:lnTo>
                <a:lnTo>
                  <a:pt x="321253" y="20340"/>
                </a:lnTo>
                <a:lnTo>
                  <a:pt x="279249" y="35554"/>
                </a:lnTo>
                <a:lnTo>
                  <a:pt x="239283" y="54605"/>
                </a:lnTo>
                <a:lnTo>
                  <a:pt x="201587" y="77266"/>
                </a:lnTo>
                <a:lnTo>
                  <a:pt x="166390" y="103310"/>
                </a:lnTo>
                <a:lnTo>
                  <a:pt x="133921" y="132508"/>
                </a:lnTo>
                <a:lnTo>
                  <a:pt x="104411" y="164634"/>
                </a:lnTo>
                <a:lnTo>
                  <a:pt x="78090" y="199460"/>
                </a:lnTo>
                <a:lnTo>
                  <a:pt x="55187" y="236759"/>
                </a:lnTo>
                <a:lnTo>
                  <a:pt x="35933" y="276302"/>
                </a:lnTo>
                <a:lnTo>
                  <a:pt x="20557" y="317863"/>
                </a:lnTo>
                <a:lnTo>
                  <a:pt x="9289" y="361213"/>
                </a:lnTo>
                <a:lnTo>
                  <a:pt x="2360" y="406126"/>
                </a:lnTo>
                <a:lnTo>
                  <a:pt x="0" y="452374"/>
                </a:lnTo>
                <a:lnTo>
                  <a:pt x="2360" y="498643"/>
                </a:lnTo>
                <a:lnTo>
                  <a:pt x="9289" y="543576"/>
                </a:lnTo>
                <a:lnTo>
                  <a:pt x="20557" y="586943"/>
                </a:lnTo>
                <a:lnTo>
                  <a:pt x="35933" y="628519"/>
                </a:lnTo>
                <a:lnTo>
                  <a:pt x="55187" y="668074"/>
                </a:lnTo>
                <a:lnTo>
                  <a:pt x="78090" y="705383"/>
                </a:lnTo>
                <a:lnTo>
                  <a:pt x="104411" y="740217"/>
                </a:lnTo>
                <a:lnTo>
                  <a:pt x="133921" y="772350"/>
                </a:lnTo>
                <a:lnTo>
                  <a:pt x="166390" y="801554"/>
                </a:lnTo>
                <a:lnTo>
                  <a:pt x="201587" y="827601"/>
                </a:lnTo>
                <a:lnTo>
                  <a:pt x="239283" y="850265"/>
                </a:lnTo>
                <a:lnTo>
                  <a:pt x="279249" y="869318"/>
                </a:lnTo>
                <a:lnTo>
                  <a:pt x="321253" y="884533"/>
                </a:lnTo>
                <a:lnTo>
                  <a:pt x="365066" y="895682"/>
                </a:lnTo>
                <a:lnTo>
                  <a:pt x="410458" y="902539"/>
                </a:lnTo>
                <a:lnTo>
                  <a:pt x="457200" y="904875"/>
                </a:lnTo>
                <a:lnTo>
                  <a:pt x="503941" y="902539"/>
                </a:lnTo>
                <a:lnTo>
                  <a:pt x="549333" y="895682"/>
                </a:lnTo>
                <a:lnTo>
                  <a:pt x="593146" y="884533"/>
                </a:lnTo>
                <a:lnTo>
                  <a:pt x="635150" y="869318"/>
                </a:lnTo>
                <a:lnTo>
                  <a:pt x="675116" y="850265"/>
                </a:lnTo>
                <a:lnTo>
                  <a:pt x="712812" y="827601"/>
                </a:lnTo>
                <a:lnTo>
                  <a:pt x="748009" y="801554"/>
                </a:lnTo>
                <a:lnTo>
                  <a:pt x="780478" y="772350"/>
                </a:lnTo>
                <a:lnTo>
                  <a:pt x="809988" y="740217"/>
                </a:lnTo>
                <a:lnTo>
                  <a:pt x="836309" y="705383"/>
                </a:lnTo>
                <a:lnTo>
                  <a:pt x="859212" y="668074"/>
                </a:lnTo>
                <a:lnTo>
                  <a:pt x="878466" y="628519"/>
                </a:lnTo>
                <a:lnTo>
                  <a:pt x="893842" y="586943"/>
                </a:lnTo>
                <a:lnTo>
                  <a:pt x="905110" y="543576"/>
                </a:lnTo>
                <a:lnTo>
                  <a:pt x="912039" y="498643"/>
                </a:lnTo>
                <a:lnTo>
                  <a:pt x="914400" y="452374"/>
                </a:lnTo>
                <a:lnTo>
                  <a:pt x="912039" y="406126"/>
                </a:lnTo>
                <a:lnTo>
                  <a:pt x="905110" y="361213"/>
                </a:lnTo>
                <a:lnTo>
                  <a:pt x="893842" y="317863"/>
                </a:lnTo>
                <a:lnTo>
                  <a:pt x="878466" y="276302"/>
                </a:lnTo>
                <a:lnTo>
                  <a:pt x="859212" y="236759"/>
                </a:lnTo>
                <a:lnTo>
                  <a:pt x="836309" y="199460"/>
                </a:lnTo>
                <a:lnTo>
                  <a:pt x="809988" y="164634"/>
                </a:lnTo>
                <a:lnTo>
                  <a:pt x="780478" y="132508"/>
                </a:lnTo>
                <a:lnTo>
                  <a:pt x="748009" y="103310"/>
                </a:lnTo>
                <a:lnTo>
                  <a:pt x="712812" y="77266"/>
                </a:lnTo>
                <a:lnTo>
                  <a:pt x="675116" y="54605"/>
                </a:lnTo>
                <a:lnTo>
                  <a:pt x="635150" y="35554"/>
                </a:lnTo>
                <a:lnTo>
                  <a:pt x="593146" y="20340"/>
                </a:lnTo>
                <a:lnTo>
                  <a:pt x="549333" y="9191"/>
                </a:lnTo>
                <a:lnTo>
                  <a:pt x="503941" y="2335"/>
                </a:lnTo>
                <a:lnTo>
                  <a:pt x="4572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225540" y="5522594"/>
            <a:ext cx="76200" cy="1492250"/>
          </a:xfrm>
          <a:custGeom>
            <a:avLst/>
            <a:gdLst/>
            <a:ahLst/>
            <a:cxnLst/>
            <a:rect l="l" t="t" r="r" b="b"/>
            <a:pathLst>
              <a:path w="76200" h="1492250">
                <a:moveTo>
                  <a:pt x="41529" y="57150"/>
                </a:moveTo>
                <a:lnTo>
                  <a:pt x="34544" y="57150"/>
                </a:lnTo>
                <a:lnTo>
                  <a:pt x="31750" y="59943"/>
                </a:lnTo>
                <a:lnTo>
                  <a:pt x="31114" y="1485900"/>
                </a:lnTo>
                <a:lnTo>
                  <a:pt x="31114" y="1489455"/>
                </a:lnTo>
                <a:lnTo>
                  <a:pt x="33909" y="1492250"/>
                </a:lnTo>
                <a:lnTo>
                  <a:pt x="41021" y="1492250"/>
                </a:lnTo>
                <a:lnTo>
                  <a:pt x="43814" y="1489455"/>
                </a:lnTo>
                <a:lnTo>
                  <a:pt x="44450" y="59943"/>
                </a:lnTo>
                <a:lnTo>
                  <a:pt x="41529" y="57150"/>
                </a:lnTo>
                <a:close/>
              </a:path>
              <a:path w="76200" h="1492250">
                <a:moveTo>
                  <a:pt x="38100" y="0"/>
                </a:moveTo>
                <a:lnTo>
                  <a:pt x="0" y="76200"/>
                </a:lnTo>
                <a:lnTo>
                  <a:pt x="31744" y="76200"/>
                </a:lnTo>
                <a:lnTo>
                  <a:pt x="31750" y="59943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1492250">
                <a:moveTo>
                  <a:pt x="66675" y="57150"/>
                </a:moveTo>
                <a:lnTo>
                  <a:pt x="41529" y="57150"/>
                </a:lnTo>
                <a:lnTo>
                  <a:pt x="44450" y="59943"/>
                </a:lnTo>
                <a:lnTo>
                  <a:pt x="44442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290570" y="5408294"/>
            <a:ext cx="537845" cy="274320"/>
          </a:xfrm>
          <a:custGeom>
            <a:avLst/>
            <a:gdLst/>
            <a:ahLst/>
            <a:cxnLst/>
            <a:rect l="l" t="t" r="r" b="b"/>
            <a:pathLst>
              <a:path w="537845" h="274320">
                <a:moveTo>
                  <a:pt x="0" y="274320"/>
                </a:moveTo>
                <a:lnTo>
                  <a:pt x="537845" y="274320"/>
                </a:lnTo>
                <a:lnTo>
                  <a:pt x="537845" y="0"/>
                </a:lnTo>
                <a:lnTo>
                  <a:pt x="0" y="0"/>
                </a:lnTo>
                <a:lnTo>
                  <a:pt x="0" y="2743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3438271" y="5433440"/>
            <a:ext cx="3124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G</a:t>
            </a:r>
            <a:r>
              <a:rPr dirty="0" sz="1200" spc="-15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0)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290570" y="5866129"/>
            <a:ext cx="453390" cy="274955"/>
          </a:xfrm>
          <a:custGeom>
            <a:avLst/>
            <a:gdLst/>
            <a:ahLst/>
            <a:cxnLst/>
            <a:rect l="l" t="t" r="r" b="b"/>
            <a:pathLst>
              <a:path w="453389" h="274954">
                <a:moveTo>
                  <a:pt x="0" y="274954"/>
                </a:moveTo>
                <a:lnTo>
                  <a:pt x="453389" y="274954"/>
                </a:lnTo>
                <a:lnTo>
                  <a:pt x="453389" y="0"/>
                </a:lnTo>
                <a:lnTo>
                  <a:pt x="0" y="0"/>
                </a:lnTo>
                <a:lnTo>
                  <a:pt x="0" y="27495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3352927" y="5890640"/>
            <a:ext cx="3124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G</a:t>
            </a:r>
            <a:r>
              <a:rPr dirty="0" sz="1200" spc="-5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1)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290570" y="6953884"/>
            <a:ext cx="537845" cy="275590"/>
          </a:xfrm>
          <a:custGeom>
            <a:avLst/>
            <a:gdLst/>
            <a:ahLst/>
            <a:cxnLst/>
            <a:rect l="l" t="t" r="r" b="b"/>
            <a:pathLst>
              <a:path w="537845" h="275590">
                <a:moveTo>
                  <a:pt x="0" y="275589"/>
                </a:moveTo>
                <a:lnTo>
                  <a:pt x="537845" y="275589"/>
                </a:lnTo>
                <a:lnTo>
                  <a:pt x="537845" y="0"/>
                </a:lnTo>
                <a:lnTo>
                  <a:pt x="0" y="0"/>
                </a:lnTo>
                <a:lnTo>
                  <a:pt x="0" y="2755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3438271" y="6979157"/>
            <a:ext cx="3130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H</a:t>
            </a:r>
            <a:r>
              <a:rPr dirty="0" sz="1200">
                <a:latin typeface="Times New Roman"/>
                <a:cs typeface="Times New Roman"/>
              </a:rPr>
              <a:t>(0)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5570220" y="6292214"/>
            <a:ext cx="1606550" cy="76200"/>
          </a:xfrm>
          <a:custGeom>
            <a:avLst/>
            <a:gdLst/>
            <a:ahLst/>
            <a:cxnLst/>
            <a:rect l="l" t="t" r="r" b="b"/>
            <a:pathLst>
              <a:path w="1606550" h="76200">
                <a:moveTo>
                  <a:pt x="1530350" y="0"/>
                </a:moveTo>
                <a:lnTo>
                  <a:pt x="1530350" y="76200"/>
                </a:lnTo>
                <a:lnTo>
                  <a:pt x="1593850" y="44450"/>
                </a:lnTo>
                <a:lnTo>
                  <a:pt x="1546605" y="44450"/>
                </a:lnTo>
                <a:lnTo>
                  <a:pt x="1549400" y="41656"/>
                </a:lnTo>
                <a:lnTo>
                  <a:pt x="1549400" y="34544"/>
                </a:lnTo>
                <a:lnTo>
                  <a:pt x="1546605" y="31750"/>
                </a:lnTo>
                <a:lnTo>
                  <a:pt x="1593850" y="31750"/>
                </a:lnTo>
                <a:lnTo>
                  <a:pt x="1530350" y="0"/>
                </a:lnTo>
                <a:close/>
              </a:path>
              <a:path w="1606550" h="76200">
                <a:moveTo>
                  <a:pt x="15303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1530350" y="44450"/>
                </a:lnTo>
                <a:lnTo>
                  <a:pt x="1530350" y="31750"/>
                </a:lnTo>
                <a:close/>
              </a:path>
              <a:path w="1606550" h="76200">
                <a:moveTo>
                  <a:pt x="1593850" y="31750"/>
                </a:moveTo>
                <a:lnTo>
                  <a:pt x="1546605" y="31750"/>
                </a:lnTo>
                <a:lnTo>
                  <a:pt x="1549400" y="34544"/>
                </a:lnTo>
                <a:lnTo>
                  <a:pt x="1549400" y="41656"/>
                </a:lnTo>
                <a:lnTo>
                  <a:pt x="1546605" y="44450"/>
                </a:lnTo>
                <a:lnTo>
                  <a:pt x="1593850" y="44450"/>
                </a:lnTo>
                <a:lnTo>
                  <a:pt x="1606550" y="38100"/>
                </a:lnTo>
                <a:lnTo>
                  <a:pt x="15938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147570" y="5523229"/>
            <a:ext cx="1143000" cy="685165"/>
          </a:xfrm>
          <a:custGeom>
            <a:avLst/>
            <a:gdLst/>
            <a:ahLst/>
            <a:cxnLst/>
            <a:rect l="l" t="t" r="r" b="b"/>
            <a:pathLst>
              <a:path w="1143000" h="685164">
                <a:moveTo>
                  <a:pt x="0" y="685164"/>
                </a:moveTo>
                <a:lnTo>
                  <a:pt x="1143000" y="685164"/>
                </a:lnTo>
                <a:lnTo>
                  <a:pt x="1143000" y="0"/>
                </a:lnTo>
                <a:lnTo>
                  <a:pt x="0" y="0"/>
                </a:lnTo>
                <a:lnTo>
                  <a:pt x="0" y="6851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2147570" y="5522912"/>
            <a:ext cx="1143000" cy="68516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8260" rIns="0" bIns="0" rtlCol="0" vert="horz">
            <a:spAutoFit/>
          </a:bodyPr>
          <a:lstStyle/>
          <a:p>
            <a:pPr algn="ctr" marL="210185" marR="485140">
              <a:lnSpc>
                <a:spcPts val="1380"/>
              </a:lnSpc>
              <a:spcBef>
                <a:spcPts val="380"/>
              </a:spcBef>
            </a:pPr>
            <a:r>
              <a:rPr dirty="0" sz="1200">
                <a:latin typeface="Times New Roman"/>
                <a:cs typeface="Times New Roman"/>
              </a:rPr>
              <a:t>2</a:t>
            </a:r>
            <a:r>
              <a:rPr dirty="0" sz="1200" spc="-5">
                <a:latin typeface="Times New Roman"/>
                <a:cs typeface="Times New Roman"/>
              </a:rPr>
              <a:t>-</a:t>
            </a:r>
            <a:r>
              <a:rPr dirty="0" sz="1200">
                <a:latin typeface="Times New Roman"/>
                <a:cs typeface="Times New Roman"/>
              </a:rPr>
              <a:t>point </a:t>
            </a:r>
            <a:r>
              <a:rPr dirty="0" sz="1200" spc="-5">
                <a:latin typeface="Times New Roman"/>
                <a:cs typeface="Times New Roman"/>
              </a:rPr>
              <a:t>D</a:t>
            </a:r>
            <a:r>
              <a:rPr dirty="0" sz="1200" spc="-15">
                <a:latin typeface="Times New Roman"/>
                <a:cs typeface="Times New Roman"/>
              </a:rPr>
              <a:t>F</a:t>
            </a:r>
            <a:r>
              <a:rPr dirty="0" sz="1200">
                <a:latin typeface="Times New Roman"/>
                <a:cs typeface="Times New Roman"/>
              </a:rPr>
              <a:t>T</a:t>
            </a:r>
            <a:endParaRPr sz="1200">
              <a:latin typeface="Times New Roman"/>
              <a:cs typeface="Times New Roman"/>
            </a:endParaRPr>
          </a:p>
          <a:p>
            <a:pPr algn="ctr" marR="315595">
              <a:lnSpc>
                <a:spcPts val="1380"/>
              </a:lnSpc>
            </a:pPr>
            <a:r>
              <a:rPr dirty="0" sz="1200">
                <a:latin typeface="Times New Roman"/>
                <a:cs typeface="Times New Roman"/>
              </a:rPr>
              <a:t>Butterfly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2147570" y="6894829"/>
            <a:ext cx="1143000" cy="686435"/>
          </a:xfrm>
          <a:custGeom>
            <a:avLst/>
            <a:gdLst/>
            <a:ahLst/>
            <a:cxnLst/>
            <a:rect l="l" t="t" r="r" b="b"/>
            <a:pathLst>
              <a:path w="1143000" h="686434">
                <a:moveTo>
                  <a:pt x="0" y="686434"/>
                </a:moveTo>
                <a:lnTo>
                  <a:pt x="1143000" y="686434"/>
                </a:lnTo>
                <a:lnTo>
                  <a:pt x="1143000" y="0"/>
                </a:lnTo>
                <a:lnTo>
                  <a:pt x="0" y="0"/>
                </a:lnTo>
                <a:lnTo>
                  <a:pt x="0" y="6864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2147570" y="6894512"/>
            <a:ext cx="1143000" cy="68643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8260" rIns="0" bIns="0" rtlCol="0" vert="horz">
            <a:spAutoFit/>
          </a:bodyPr>
          <a:lstStyle/>
          <a:p>
            <a:pPr algn="ctr" marL="210185" marR="485140">
              <a:lnSpc>
                <a:spcPts val="1380"/>
              </a:lnSpc>
              <a:spcBef>
                <a:spcPts val="380"/>
              </a:spcBef>
            </a:pPr>
            <a:r>
              <a:rPr dirty="0" sz="1200">
                <a:latin typeface="Times New Roman"/>
                <a:cs typeface="Times New Roman"/>
              </a:rPr>
              <a:t>2</a:t>
            </a:r>
            <a:r>
              <a:rPr dirty="0" sz="1200" spc="-5">
                <a:latin typeface="Times New Roman"/>
                <a:cs typeface="Times New Roman"/>
              </a:rPr>
              <a:t>-</a:t>
            </a:r>
            <a:r>
              <a:rPr dirty="0" sz="1200">
                <a:latin typeface="Times New Roman"/>
                <a:cs typeface="Times New Roman"/>
              </a:rPr>
              <a:t>point </a:t>
            </a:r>
            <a:r>
              <a:rPr dirty="0" sz="1200" spc="-5">
                <a:latin typeface="Times New Roman"/>
                <a:cs typeface="Times New Roman"/>
              </a:rPr>
              <a:t>D</a:t>
            </a:r>
            <a:r>
              <a:rPr dirty="0" sz="1200" spc="-15">
                <a:latin typeface="Times New Roman"/>
                <a:cs typeface="Times New Roman"/>
              </a:rPr>
              <a:t>F</a:t>
            </a:r>
            <a:r>
              <a:rPr dirty="0" sz="1200">
                <a:latin typeface="Times New Roman"/>
                <a:cs typeface="Times New Roman"/>
              </a:rPr>
              <a:t>T</a:t>
            </a:r>
            <a:endParaRPr sz="1200">
              <a:latin typeface="Times New Roman"/>
              <a:cs typeface="Times New Roman"/>
            </a:endParaRPr>
          </a:p>
          <a:p>
            <a:pPr algn="ctr" marR="315595">
              <a:lnSpc>
                <a:spcPts val="1380"/>
              </a:lnSpc>
            </a:pPr>
            <a:r>
              <a:rPr dirty="0" sz="1200">
                <a:latin typeface="Times New Roman"/>
                <a:cs typeface="Times New Roman"/>
              </a:rPr>
              <a:t>Butterfly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1569719" y="5599429"/>
            <a:ext cx="577850" cy="76200"/>
          </a:xfrm>
          <a:custGeom>
            <a:avLst/>
            <a:gdLst/>
            <a:ahLst/>
            <a:cxnLst/>
            <a:rect l="l" t="t" r="r" b="b"/>
            <a:pathLst>
              <a:path w="577850" h="76200">
                <a:moveTo>
                  <a:pt x="501650" y="0"/>
                </a:moveTo>
                <a:lnTo>
                  <a:pt x="501650" y="76200"/>
                </a:lnTo>
                <a:lnTo>
                  <a:pt x="565150" y="44450"/>
                </a:lnTo>
                <a:lnTo>
                  <a:pt x="517906" y="44450"/>
                </a:lnTo>
                <a:lnTo>
                  <a:pt x="520700" y="41655"/>
                </a:lnTo>
                <a:lnTo>
                  <a:pt x="520700" y="34543"/>
                </a:lnTo>
                <a:lnTo>
                  <a:pt x="517906" y="31750"/>
                </a:lnTo>
                <a:lnTo>
                  <a:pt x="565150" y="31750"/>
                </a:lnTo>
                <a:lnTo>
                  <a:pt x="501650" y="0"/>
                </a:lnTo>
                <a:close/>
              </a:path>
              <a:path w="577850" h="76200">
                <a:moveTo>
                  <a:pt x="501650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501650" y="44450"/>
                </a:lnTo>
                <a:lnTo>
                  <a:pt x="501650" y="31750"/>
                </a:lnTo>
                <a:close/>
              </a:path>
              <a:path w="577850" h="76200">
                <a:moveTo>
                  <a:pt x="565150" y="31750"/>
                </a:moveTo>
                <a:lnTo>
                  <a:pt x="517906" y="31750"/>
                </a:lnTo>
                <a:lnTo>
                  <a:pt x="520700" y="34543"/>
                </a:lnTo>
                <a:lnTo>
                  <a:pt x="520700" y="41655"/>
                </a:lnTo>
                <a:lnTo>
                  <a:pt x="517906" y="44450"/>
                </a:lnTo>
                <a:lnTo>
                  <a:pt x="565150" y="44450"/>
                </a:lnTo>
                <a:lnTo>
                  <a:pt x="577850" y="38100"/>
                </a:lnTo>
                <a:lnTo>
                  <a:pt x="5651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4301807" y="7273289"/>
            <a:ext cx="6419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865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1569719" y="6055994"/>
            <a:ext cx="577850" cy="76200"/>
          </a:xfrm>
          <a:custGeom>
            <a:avLst/>
            <a:gdLst/>
            <a:ahLst/>
            <a:cxnLst/>
            <a:rect l="l" t="t" r="r" b="b"/>
            <a:pathLst>
              <a:path w="577850" h="76200">
                <a:moveTo>
                  <a:pt x="501650" y="0"/>
                </a:moveTo>
                <a:lnTo>
                  <a:pt x="501650" y="76200"/>
                </a:lnTo>
                <a:lnTo>
                  <a:pt x="565150" y="44450"/>
                </a:lnTo>
                <a:lnTo>
                  <a:pt x="517906" y="44450"/>
                </a:lnTo>
                <a:lnTo>
                  <a:pt x="520700" y="41655"/>
                </a:lnTo>
                <a:lnTo>
                  <a:pt x="520700" y="34543"/>
                </a:lnTo>
                <a:lnTo>
                  <a:pt x="517906" y="31750"/>
                </a:lnTo>
                <a:lnTo>
                  <a:pt x="565150" y="31750"/>
                </a:lnTo>
                <a:lnTo>
                  <a:pt x="501650" y="0"/>
                </a:lnTo>
                <a:close/>
              </a:path>
              <a:path w="577850" h="76200">
                <a:moveTo>
                  <a:pt x="501650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501650" y="44450"/>
                </a:lnTo>
                <a:lnTo>
                  <a:pt x="501650" y="31750"/>
                </a:lnTo>
                <a:close/>
              </a:path>
              <a:path w="577850" h="76200">
                <a:moveTo>
                  <a:pt x="565150" y="31750"/>
                </a:moveTo>
                <a:lnTo>
                  <a:pt x="517906" y="31750"/>
                </a:lnTo>
                <a:lnTo>
                  <a:pt x="520700" y="34543"/>
                </a:lnTo>
                <a:lnTo>
                  <a:pt x="520700" y="41655"/>
                </a:lnTo>
                <a:lnTo>
                  <a:pt x="517906" y="44450"/>
                </a:lnTo>
                <a:lnTo>
                  <a:pt x="565150" y="44450"/>
                </a:lnTo>
                <a:lnTo>
                  <a:pt x="577850" y="38100"/>
                </a:lnTo>
                <a:lnTo>
                  <a:pt x="5651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569719" y="6971029"/>
            <a:ext cx="577850" cy="76200"/>
          </a:xfrm>
          <a:custGeom>
            <a:avLst/>
            <a:gdLst/>
            <a:ahLst/>
            <a:cxnLst/>
            <a:rect l="l" t="t" r="r" b="b"/>
            <a:pathLst>
              <a:path w="577850" h="76200">
                <a:moveTo>
                  <a:pt x="501650" y="0"/>
                </a:moveTo>
                <a:lnTo>
                  <a:pt x="501650" y="76200"/>
                </a:lnTo>
                <a:lnTo>
                  <a:pt x="565150" y="44450"/>
                </a:lnTo>
                <a:lnTo>
                  <a:pt x="517906" y="44450"/>
                </a:lnTo>
                <a:lnTo>
                  <a:pt x="520700" y="41655"/>
                </a:lnTo>
                <a:lnTo>
                  <a:pt x="520700" y="34543"/>
                </a:lnTo>
                <a:lnTo>
                  <a:pt x="517906" y="31750"/>
                </a:lnTo>
                <a:lnTo>
                  <a:pt x="565150" y="31750"/>
                </a:lnTo>
                <a:lnTo>
                  <a:pt x="501650" y="0"/>
                </a:lnTo>
                <a:close/>
              </a:path>
              <a:path w="577850" h="76200">
                <a:moveTo>
                  <a:pt x="501650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501650" y="44450"/>
                </a:lnTo>
                <a:lnTo>
                  <a:pt x="501650" y="31750"/>
                </a:lnTo>
                <a:close/>
              </a:path>
              <a:path w="577850" h="76200">
                <a:moveTo>
                  <a:pt x="565150" y="31750"/>
                </a:moveTo>
                <a:lnTo>
                  <a:pt x="517906" y="31750"/>
                </a:lnTo>
                <a:lnTo>
                  <a:pt x="520700" y="34543"/>
                </a:lnTo>
                <a:lnTo>
                  <a:pt x="520700" y="41655"/>
                </a:lnTo>
                <a:lnTo>
                  <a:pt x="517906" y="44450"/>
                </a:lnTo>
                <a:lnTo>
                  <a:pt x="565150" y="44450"/>
                </a:lnTo>
                <a:lnTo>
                  <a:pt x="577850" y="38100"/>
                </a:lnTo>
                <a:lnTo>
                  <a:pt x="5651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569719" y="7427594"/>
            <a:ext cx="577850" cy="76200"/>
          </a:xfrm>
          <a:custGeom>
            <a:avLst/>
            <a:gdLst/>
            <a:ahLst/>
            <a:cxnLst/>
            <a:rect l="l" t="t" r="r" b="b"/>
            <a:pathLst>
              <a:path w="577850" h="76200">
                <a:moveTo>
                  <a:pt x="501650" y="0"/>
                </a:moveTo>
                <a:lnTo>
                  <a:pt x="501650" y="76199"/>
                </a:lnTo>
                <a:lnTo>
                  <a:pt x="565150" y="44449"/>
                </a:lnTo>
                <a:lnTo>
                  <a:pt x="517906" y="44449"/>
                </a:lnTo>
                <a:lnTo>
                  <a:pt x="520700" y="41655"/>
                </a:lnTo>
                <a:lnTo>
                  <a:pt x="520700" y="34543"/>
                </a:lnTo>
                <a:lnTo>
                  <a:pt x="517906" y="31749"/>
                </a:lnTo>
                <a:lnTo>
                  <a:pt x="565150" y="31749"/>
                </a:lnTo>
                <a:lnTo>
                  <a:pt x="501650" y="0"/>
                </a:lnTo>
                <a:close/>
              </a:path>
              <a:path w="577850" h="76200">
                <a:moveTo>
                  <a:pt x="501650" y="31749"/>
                </a:moveTo>
                <a:lnTo>
                  <a:pt x="2793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49"/>
                </a:lnTo>
                <a:lnTo>
                  <a:pt x="501650" y="44449"/>
                </a:lnTo>
                <a:lnTo>
                  <a:pt x="501650" y="31749"/>
                </a:lnTo>
                <a:close/>
              </a:path>
              <a:path w="577850" h="76200">
                <a:moveTo>
                  <a:pt x="565150" y="31749"/>
                </a:moveTo>
                <a:lnTo>
                  <a:pt x="517906" y="31749"/>
                </a:lnTo>
                <a:lnTo>
                  <a:pt x="520700" y="34543"/>
                </a:lnTo>
                <a:lnTo>
                  <a:pt x="520700" y="41655"/>
                </a:lnTo>
                <a:lnTo>
                  <a:pt x="517906" y="44449"/>
                </a:lnTo>
                <a:lnTo>
                  <a:pt x="565150" y="44449"/>
                </a:lnTo>
                <a:lnTo>
                  <a:pt x="577850" y="38099"/>
                </a:lnTo>
                <a:lnTo>
                  <a:pt x="565150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890269" y="5523229"/>
            <a:ext cx="570865" cy="2057400"/>
          </a:xfrm>
          <a:custGeom>
            <a:avLst/>
            <a:gdLst/>
            <a:ahLst/>
            <a:cxnLst/>
            <a:rect l="l" t="t" r="r" b="b"/>
            <a:pathLst>
              <a:path w="570865" h="2057400">
                <a:moveTo>
                  <a:pt x="0" y="2057399"/>
                </a:moveTo>
                <a:lnTo>
                  <a:pt x="570865" y="2057399"/>
                </a:lnTo>
                <a:lnTo>
                  <a:pt x="570865" y="0"/>
                </a:lnTo>
                <a:lnTo>
                  <a:pt x="0" y="0"/>
                </a:lnTo>
                <a:lnTo>
                  <a:pt x="0" y="20573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1045260" y="5541644"/>
            <a:ext cx="280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(0)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045260" y="5892164"/>
            <a:ext cx="280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(2)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045260" y="6944105"/>
            <a:ext cx="280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(1)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045260" y="7294626"/>
            <a:ext cx="280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(3)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290570" y="5637529"/>
            <a:ext cx="1600835" cy="1270"/>
          </a:xfrm>
          <a:custGeom>
            <a:avLst/>
            <a:gdLst/>
            <a:ahLst/>
            <a:cxnLst/>
            <a:rect l="l" t="t" r="r" b="b"/>
            <a:pathLst>
              <a:path w="1600835" h="1270">
                <a:moveTo>
                  <a:pt x="0" y="0"/>
                </a:moveTo>
                <a:lnTo>
                  <a:pt x="1600834" y="126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290570" y="6094094"/>
            <a:ext cx="1600835" cy="1270"/>
          </a:xfrm>
          <a:custGeom>
            <a:avLst/>
            <a:gdLst/>
            <a:ahLst/>
            <a:cxnLst/>
            <a:rect l="l" t="t" r="r" b="b"/>
            <a:pathLst>
              <a:path w="1600835" h="1270">
                <a:moveTo>
                  <a:pt x="0" y="0"/>
                </a:moveTo>
                <a:lnTo>
                  <a:pt x="1600834" y="126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290570" y="7009129"/>
            <a:ext cx="800100" cy="1270"/>
          </a:xfrm>
          <a:custGeom>
            <a:avLst/>
            <a:gdLst/>
            <a:ahLst/>
            <a:cxnLst/>
            <a:rect l="l" t="t" r="r" b="b"/>
            <a:pathLst>
              <a:path w="800100" h="1270">
                <a:moveTo>
                  <a:pt x="0" y="0"/>
                </a:moveTo>
                <a:lnTo>
                  <a:pt x="800100" y="126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290570" y="7465694"/>
            <a:ext cx="800100" cy="1270"/>
          </a:xfrm>
          <a:custGeom>
            <a:avLst/>
            <a:gdLst/>
            <a:ahLst/>
            <a:cxnLst/>
            <a:rect l="l" t="t" r="r" b="b"/>
            <a:pathLst>
              <a:path w="800100" h="1270">
                <a:moveTo>
                  <a:pt x="0" y="0"/>
                </a:moveTo>
                <a:lnTo>
                  <a:pt x="800100" y="126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085907" y="6890067"/>
            <a:ext cx="238125" cy="2381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085907" y="7346632"/>
            <a:ext cx="238125" cy="23939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319270" y="7009129"/>
            <a:ext cx="572135" cy="1270"/>
          </a:xfrm>
          <a:custGeom>
            <a:avLst/>
            <a:gdLst/>
            <a:ahLst/>
            <a:cxnLst/>
            <a:rect l="l" t="t" r="r" b="b"/>
            <a:pathLst>
              <a:path w="572135" h="1270">
                <a:moveTo>
                  <a:pt x="0" y="0"/>
                </a:moveTo>
                <a:lnTo>
                  <a:pt x="572134" y="126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634104" y="5637529"/>
            <a:ext cx="1257300" cy="1371600"/>
          </a:xfrm>
          <a:custGeom>
            <a:avLst/>
            <a:gdLst/>
            <a:ahLst/>
            <a:cxnLst/>
            <a:rect l="l" t="t" r="r" b="b"/>
            <a:pathLst>
              <a:path w="1257300" h="1371600">
                <a:moveTo>
                  <a:pt x="1257300" y="13716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634104" y="6094094"/>
            <a:ext cx="1257300" cy="1371600"/>
          </a:xfrm>
          <a:custGeom>
            <a:avLst/>
            <a:gdLst/>
            <a:ahLst/>
            <a:cxnLst/>
            <a:rect l="l" t="t" r="r" b="b"/>
            <a:pathLst>
              <a:path w="1257300" h="1371600">
                <a:moveTo>
                  <a:pt x="1257300" y="13716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428807" y="6203632"/>
            <a:ext cx="238759" cy="2387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428807" y="5632767"/>
            <a:ext cx="353059" cy="35305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519804" y="5981064"/>
            <a:ext cx="913130" cy="1027430"/>
          </a:xfrm>
          <a:custGeom>
            <a:avLst/>
            <a:gdLst/>
            <a:ahLst/>
            <a:cxnLst/>
            <a:rect l="l" t="t" r="r" b="b"/>
            <a:pathLst>
              <a:path w="913129" h="1027429">
                <a:moveTo>
                  <a:pt x="913130" y="0"/>
                </a:moveTo>
                <a:lnTo>
                  <a:pt x="0" y="102743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662804" y="609409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3519804" y="6437629"/>
            <a:ext cx="913765" cy="1028065"/>
          </a:xfrm>
          <a:custGeom>
            <a:avLst/>
            <a:gdLst/>
            <a:ahLst/>
            <a:cxnLst/>
            <a:rect l="l" t="t" r="r" b="b"/>
            <a:pathLst>
              <a:path w="913764" h="1028065">
                <a:moveTo>
                  <a:pt x="913765" y="0"/>
                </a:moveTo>
                <a:lnTo>
                  <a:pt x="0" y="1028064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684020" y="8235950"/>
            <a:ext cx="577850" cy="76200"/>
          </a:xfrm>
          <a:custGeom>
            <a:avLst/>
            <a:gdLst/>
            <a:ahLst/>
            <a:cxnLst/>
            <a:rect l="l" t="t" r="r" b="b"/>
            <a:pathLst>
              <a:path w="577850" h="76200">
                <a:moveTo>
                  <a:pt x="501650" y="0"/>
                </a:moveTo>
                <a:lnTo>
                  <a:pt x="501650" y="76199"/>
                </a:lnTo>
                <a:lnTo>
                  <a:pt x="565150" y="44449"/>
                </a:lnTo>
                <a:lnTo>
                  <a:pt x="517906" y="44449"/>
                </a:lnTo>
                <a:lnTo>
                  <a:pt x="520700" y="41655"/>
                </a:lnTo>
                <a:lnTo>
                  <a:pt x="520700" y="34543"/>
                </a:lnTo>
                <a:lnTo>
                  <a:pt x="517906" y="31749"/>
                </a:lnTo>
                <a:lnTo>
                  <a:pt x="565150" y="31749"/>
                </a:lnTo>
                <a:lnTo>
                  <a:pt x="501650" y="0"/>
                </a:lnTo>
                <a:close/>
              </a:path>
              <a:path w="577850" h="76200">
                <a:moveTo>
                  <a:pt x="501650" y="31749"/>
                </a:moveTo>
                <a:lnTo>
                  <a:pt x="2793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49"/>
                </a:lnTo>
                <a:lnTo>
                  <a:pt x="501650" y="44449"/>
                </a:lnTo>
                <a:lnTo>
                  <a:pt x="501650" y="31749"/>
                </a:lnTo>
                <a:close/>
              </a:path>
              <a:path w="577850" h="76200">
                <a:moveTo>
                  <a:pt x="565150" y="31749"/>
                </a:moveTo>
                <a:lnTo>
                  <a:pt x="517906" y="31749"/>
                </a:lnTo>
                <a:lnTo>
                  <a:pt x="520700" y="34543"/>
                </a:lnTo>
                <a:lnTo>
                  <a:pt x="520700" y="41655"/>
                </a:lnTo>
                <a:lnTo>
                  <a:pt x="517906" y="44449"/>
                </a:lnTo>
                <a:lnTo>
                  <a:pt x="565150" y="44449"/>
                </a:lnTo>
                <a:lnTo>
                  <a:pt x="577850" y="38099"/>
                </a:lnTo>
                <a:lnTo>
                  <a:pt x="565150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1684020" y="8692515"/>
            <a:ext cx="577850" cy="76200"/>
          </a:xfrm>
          <a:custGeom>
            <a:avLst/>
            <a:gdLst/>
            <a:ahLst/>
            <a:cxnLst/>
            <a:rect l="l" t="t" r="r" b="b"/>
            <a:pathLst>
              <a:path w="577850" h="76200">
                <a:moveTo>
                  <a:pt x="501650" y="0"/>
                </a:moveTo>
                <a:lnTo>
                  <a:pt x="501650" y="76200"/>
                </a:lnTo>
                <a:lnTo>
                  <a:pt x="565150" y="44450"/>
                </a:lnTo>
                <a:lnTo>
                  <a:pt x="517906" y="44450"/>
                </a:lnTo>
                <a:lnTo>
                  <a:pt x="520700" y="41656"/>
                </a:lnTo>
                <a:lnTo>
                  <a:pt x="520700" y="34544"/>
                </a:lnTo>
                <a:lnTo>
                  <a:pt x="517906" y="31750"/>
                </a:lnTo>
                <a:lnTo>
                  <a:pt x="565150" y="31750"/>
                </a:lnTo>
                <a:lnTo>
                  <a:pt x="501650" y="0"/>
                </a:lnTo>
                <a:close/>
              </a:path>
              <a:path w="577850" h="76200">
                <a:moveTo>
                  <a:pt x="5016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501650" y="44450"/>
                </a:lnTo>
                <a:lnTo>
                  <a:pt x="501650" y="31750"/>
                </a:lnTo>
                <a:close/>
              </a:path>
              <a:path w="577850" h="76200">
                <a:moveTo>
                  <a:pt x="565150" y="31750"/>
                </a:moveTo>
                <a:lnTo>
                  <a:pt x="517906" y="31750"/>
                </a:lnTo>
                <a:lnTo>
                  <a:pt x="520700" y="34544"/>
                </a:lnTo>
                <a:lnTo>
                  <a:pt x="520700" y="41656"/>
                </a:lnTo>
                <a:lnTo>
                  <a:pt x="517906" y="44450"/>
                </a:lnTo>
                <a:lnTo>
                  <a:pt x="565150" y="44450"/>
                </a:lnTo>
                <a:lnTo>
                  <a:pt x="577850" y="38100"/>
                </a:lnTo>
                <a:lnTo>
                  <a:pt x="5651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1684020" y="9607550"/>
            <a:ext cx="577850" cy="76200"/>
          </a:xfrm>
          <a:custGeom>
            <a:avLst/>
            <a:gdLst/>
            <a:ahLst/>
            <a:cxnLst/>
            <a:rect l="l" t="t" r="r" b="b"/>
            <a:pathLst>
              <a:path w="577850" h="76200">
                <a:moveTo>
                  <a:pt x="501650" y="0"/>
                </a:moveTo>
                <a:lnTo>
                  <a:pt x="501650" y="76199"/>
                </a:lnTo>
                <a:lnTo>
                  <a:pt x="565150" y="44449"/>
                </a:lnTo>
                <a:lnTo>
                  <a:pt x="517906" y="44449"/>
                </a:lnTo>
                <a:lnTo>
                  <a:pt x="520700" y="41605"/>
                </a:lnTo>
                <a:lnTo>
                  <a:pt x="520700" y="34594"/>
                </a:lnTo>
                <a:lnTo>
                  <a:pt x="517906" y="31749"/>
                </a:lnTo>
                <a:lnTo>
                  <a:pt x="565150" y="31749"/>
                </a:lnTo>
                <a:lnTo>
                  <a:pt x="501650" y="0"/>
                </a:lnTo>
                <a:close/>
              </a:path>
              <a:path w="577850" h="76200">
                <a:moveTo>
                  <a:pt x="501650" y="31749"/>
                </a:moveTo>
                <a:lnTo>
                  <a:pt x="2793" y="31749"/>
                </a:lnTo>
                <a:lnTo>
                  <a:pt x="0" y="34594"/>
                </a:lnTo>
                <a:lnTo>
                  <a:pt x="0" y="41605"/>
                </a:lnTo>
                <a:lnTo>
                  <a:pt x="2793" y="44449"/>
                </a:lnTo>
                <a:lnTo>
                  <a:pt x="501650" y="44449"/>
                </a:lnTo>
                <a:lnTo>
                  <a:pt x="501650" y="31749"/>
                </a:lnTo>
                <a:close/>
              </a:path>
              <a:path w="577850" h="76200">
                <a:moveTo>
                  <a:pt x="565150" y="31749"/>
                </a:moveTo>
                <a:lnTo>
                  <a:pt x="517906" y="31749"/>
                </a:lnTo>
                <a:lnTo>
                  <a:pt x="520700" y="34594"/>
                </a:lnTo>
                <a:lnTo>
                  <a:pt x="520700" y="41605"/>
                </a:lnTo>
                <a:lnTo>
                  <a:pt x="517906" y="44449"/>
                </a:lnTo>
                <a:lnTo>
                  <a:pt x="565150" y="44449"/>
                </a:lnTo>
                <a:lnTo>
                  <a:pt x="577850" y="38099"/>
                </a:lnTo>
                <a:lnTo>
                  <a:pt x="565150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1684020" y="10064115"/>
            <a:ext cx="577850" cy="76200"/>
          </a:xfrm>
          <a:custGeom>
            <a:avLst/>
            <a:gdLst/>
            <a:ahLst/>
            <a:cxnLst/>
            <a:rect l="l" t="t" r="r" b="b"/>
            <a:pathLst>
              <a:path w="577850" h="76200">
                <a:moveTo>
                  <a:pt x="501650" y="0"/>
                </a:moveTo>
                <a:lnTo>
                  <a:pt x="501650" y="76200"/>
                </a:lnTo>
                <a:lnTo>
                  <a:pt x="565150" y="44450"/>
                </a:lnTo>
                <a:lnTo>
                  <a:pt x="517906" y="44450"/>
                </a:lnTo>
                <a:lnTo>
                  <a:pt x="520700" y="41605"/>
                </a:lnTo>
                <a:lnTo>
                  <a:pt x="520700" y="34594"/>
                </a:lnTo>
                <a:lnTo>
                  <a:pt x="517906" y="31750"/>
                </a:lnTo>
                <a:lnTo>
                  <a:pt x="565150" y="31750"/>
                </a:lnTo>
                <a:lnTo>
                  <a:pt x="501650" y="0"/>
                </a:lnTo>
                <a:close/>
              </a:path>
              <a:path w="577850" h="76200">
                <a:moveTo>
                  <a:pt x="501650" y="31750"/>
                </a:moveTo>
                <a:lnTo>
                  <a:pt x="2793" y="31750"/>
                </a:lnTo>
                <a:lnTo>
                  <a:pt x="0" y="34594"/>
                </a:lnTo>
                <a:lnTo>
                  <a:pt x="0" y="41605"/>
                </a:lnTo>
                <a:lnTo>
                  <a:pt x="2793" y="44450"/>
                </a:lnTo>
                <a:lnTo>
                  <a:pt x="501650" y="44450"/>
                </a:lnTo>
                <a:lnTo>
                  <a:pt x="501650" y="31750"/>
                </a:lnTo>
                <a:close/>
              </a:path>
              <a:path w="577850" h="76200">
                <a:moveTo>
                  <a:pt x="565150" y="31750"/>
                </a:moveTo>
                <a:lnTo>
                  <a:pt x="517906" y="31750"/>
                </a:lnTo>
                <a:lnTo>
                  <a:pt x="520700" y="34594"/>
                </a:lnTo>
                <a:lnTo>
                  <a:pt x="520700" y="41605"/>
                </a:lnTo>
                <a:lnTo>
                  <a:pt x="517906" y="44450"/>
                </a:lnTo>
                <a:lnTo>
                  <a:pt x="565150" y="44450"/>
                </a:lnTo>
                <a:lnTo>
                  <a:pt x="577850" y="38100"/>
                </a:lnTo>
                <a:lnTo>
                  <a:pt x="5651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 txBox="1"/>
          <p:nvPr/>
        </p:nvSpPr>
        <p:spPr>
          <a:xfrm>
            <a:off x="1159560" y="8178545"/>
            <a:ext cx="280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(0)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159560" y="8529065"/>
            <a:ext cx="280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(2)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159560" y="9580879"/>
            <a:ext cx="280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(1)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1159560" y="9931400"/>
            <a:ext cx="280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(3)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3404870" y="8274050"/>
            <a:ext cx="1600835" cy="1270"/>
          </a:xfrm>
          <a:custGeom>
            <a:avLst/>
            <a:gdLst/>
            <a:ahLst/>
            <a:cxnLst/>
            <a:rect l="l" t="t" r="r" b="b"/>
            <a:pathLst>
              <a:path w="1600835" h="1270">
                <a:moveTo>
                  <a:pt x="0" y="0"/>
                </a:moveTo>
                <a:lnTo>
                  <a:pt x="1600834" y="126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3404870" y="8730615"/>
            <a:ext cx="1600835" cy="1270"/>
          </a:xfrm>
          <a:custGeom>
            <a:avLst/>
            <a:gdLst/>
            <a:ahLst/>
            <a:cxnLst/>
            <a:rect l="l" t="t" r="r" b="b"/>
            <a:pathLst>
              <a:path w="1600835" h="1270">
                <a:moveTo>
                  <a:pt x="0" y="0"/>
                </a:moveTo>
                <a:lnTo>
                  <a:pt x="1600834" y="127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3404870" y="9645650"/>
            <a:ext cx="800100" cy="1270"/>
          </a:xfrm>
          <a:custGeom>
            <a:avLst/>
            <a:gdLst/>
            <a:ahLst/>
            <a:cxnLst/>
            <a:rect l="l" t="t" r="r" b="b"/>
            <a:pathLst>
              <a:path w="800100" h="1270">
                <a:moveTo>
                  <a:pt x="0" y="0"/>
                </a:moveTo>
                <a:lnTo>
                  <a:pt x="800100" y="126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4200207" y="9526587"/>
            <a:ext cx="238125" cy="23812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4200207" y="9983152"/>
            <a:ext cx="238125" cy="23939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4433570" y="9645650"/>
            <a:ext cx="572135" cy="1270"/>
          </a:xfrm>
          <a:custGeom>
            <a:avLst/>
            <a:gdLst/>
            <a:ahLst/>
            <a:cxnLst/>
            <a:rect l="l" t="t" r="r" b="b"/>
            <a:pathLst>
              <a:path w="572135" h="1270">
                <a:moveTo>
                  <a:pt x="0" y="0"/>
                </a:moveTo>
                <a:lnTo>
                  <a:pt x="572134" y="126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3748404" y="8274050"/>
            <a:ext cx="1257300" cy="1371600"/>
          </a:xfrm>
          <a:custGeom>
            <a:avLst/>
            <a:gdLst/>
            <a:ahLst/>
            <a:cxnLst/>
            <a:rect l="l" t="t" r="r" b="b"/>
            <a:pathLst>
              <a:path w="1257300" h="1371600">
                <a:moveTo>
                  <a:pt x="1257300" y="1371599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3748404" y="8730615"/>
            <a:ext cx="1257300" cy="1371600"/>
          </a:xfrm>
          <a:custGeom>
            <a:avLst/>
            <a:gdLst/>
            <a:ahLst/>
            <a:cxnLst/>
            <a:rect l="l" t="t" r="r" b="b"/>
            <a:pathLst>
              <a:path w="1257300" h="1371600">
                <a:moveTo>
                  <a:pt x="1257300" y="13716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4543107" y="8840152"/>
            <a:ext cx="238759" cy="2387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4543107" y="8269287"/>
            <a:ext cx="353059" cy="35305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3634104" y="8617584"/>
            <a:ext cx="913130" cy="1027430"/>
          </a:xfrm>
          <a:custGeom>
            <a:avLst/>
            <a:gdLst/>
            <a:ahLst/>
            <a:cxnLst/>
            <a:rect l="l" t="t" r="r" b="b"/>
            <a:pathLst>
              <a:path w="913129" h="1027429">
                <a:moveTo>
                  <a:pt x="913130" y="0"/>
                </a:moveTo>
                <a:lnTo>
                  <a:pt x="0" y="102743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4777104" y="873061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3634104" y="9074150"/>
            <a:ext cx="913765" cy="1028065"/>
          </a:xfrm>
          <a:custGeom>
            <a:avLst/>
            <a:gdLst/>
            <a:ahLst/>
            <a:cxnLst/>
            <a:rect l="l" t="t" r="r" b="b"/>
            <a:pathLst>
              <a:path w="913764" h="1028065">
                <a:moveTo>
                  <a:pt x="913765" y="0"/>
                </a:moveTo>
                <a:lnTo>
                  <a:pt x="0" y="102806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2261870" y="8272779"/>
            <a:ext cx="1143000" cy="0"/>
          </a:xfrm>
          <a:custGeom>
            <a:avLst/>
            <a:gdLst/>
            <a:ahLst/>
            <a:cxnLst/>
            <a:rect l="l" t="t" r="r" b="b"/>
            <a:pathLst>
              <a:path w="1143000" h="0">
                <a:moveTo>
                  <a:pt x="0" y="0"/>
                </a:moveTo>
                <a:lnTo>
                  <a:pt x="11430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2261870" y="8729979"/>
            <a:ext cx="1257300" cy="0"/>
          </a:xfrm>
          <a:custGeom>
            <a:avLst/>
            <a:gdLst/>
            <a:ahLst/>
            <a:cxnLst/>
            <a:rect l="l" t="t" r="r" b="b"/>
            <a:pathLst>
              <a:path w="1257300" h="0">
                <a:moveTo>
                  <a:pt x="0" y="0"/>
                </a:moveTo>
                <a:lnTo>
                  <a:pt x="12573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2261870" y="8272779"/>
            <a:ext cx="1257300" cy="457200"/>
          </a:xfrm>
          <a:custGeom>
            <a:avLst/>
            <a:gdLst/>
            <a:ahLst/>
            <a:cxnLst/>
            <a:rect l="l" t="t" r="r" b="b"/>
            <a:pathLst>
              <a:path w="1257300" h="457200">
                <a:moveTo>
                  <a:pt x="0" y="457199"/>
                </a:moveTo>
                <a:lnTo>
                  <a:pt x="12573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2261870" y="8272779"/>
            <a:ext cx="1257300" cy="457200"/>
          </a:xfrm>
          <a:custGeom>
            <a:avLst/>
            <a:gdLst/>
            <a:ahLst/>
            <a:cxnLst/>
            <a:rect l="l" t="t" r="r" b="b"/>
            <a:pathLst>
              <a:path w="1257300" h="457200">
                <a:moveTo>
                  <a:pt x="0" y="0"/>
                </a:moveTo>
                <a:lnTo>
                  <a:pt x="1257300" y="4571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2261870" y="9644379"/>
            <a:ext cx="1143000" cy="457200"/>
          </a:xfrm>
          <a:custGeom>
            <a:avLst/>
            <a:gdLst/>
            <a:ahLst/>
            <a:cxnLst/>
            <a:rect l="l" t="t" r="r" b="b"/>
            <a:pathLst>
              <a:path w="1143000" h="457200">
                <a:moveTo>
                  <a:pt x="0" y="457199"/>
                </a:moveTo>
                <a:lnTo>
                  <a:pt x="1143000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2261870" y="9644379"/>
            <a:ext cx="1143000" cy="457200"/>
          </a:xfrm>
          <a:custGeom>
            <a:avLst/>
            <a:gdLst/>
            <a:ahLst/>
            <a:cxnLst/>
            <a:rect l="l" t="t" r="r" b="b"/>
            <a:pathLst>
              <a:path w="1143000" h="457200">
                <a:moveTo>
                  <a:pt x="0" y="0"/>
                </a:moveTo>
                <a:lnTo>
                  <a:pt x="1143000" y="4571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2261870" y="9644379"/>
            <a:ext cx="1143000" cy="0"/>
          </a:xfrm>
          <a:custGeom>
            <a:avLst/>
            <a:gdLst/>
            <a:ahLst/>
            <a:cxnLst/>
            <a:rect l="l" t="t" r="r" b="b"/>
            <a:pathLst>
              <a:path w="1143000" h="0">
                <a:moveTo>
                  <a:pt x="0" y="0"/>
                </a:moveTo>
                <a:lnTo>
                  <a:pt x="11430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 txBox="1"/>
          <p:nvPr/>
        </p:nvSpPr>
        <p:spPr>
          <a:xfrm>
            <a:off x="5084445" y="8169402"/>
            <a:ext cx="47370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X</a:t>
            </a:r>
            <a:r>
              <a:rPr dirty="0" sz="1200" spc="-15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0</a:t>
            </a:r>
            <a:r>
              <a:rPr dirty="0" sz="1200" spc="-5">
                <a:latin typeface="Times New Roman"/>
                <a:cs typeface="Times New Roman"/>
              </a:rPr>
              <a:t>)=</a:t>
            </a:r>
            <a:r>
              <a:rPr dirty="0" sz="1200"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5084445" y="8519921"/>
            <a:ext cx="7296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X(1)=-1+j4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5084445" y="9571735"/>
            <a:ext cx="7632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X(2)=3-2=1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416107" y="9931400"/>
            <a:ext cx="1363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865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baseline="2314" sz="1800" spc="-7">
                <a:latin typeface="Times New Roman"/>
                <a:cs typeface="Times New Roman"/>
              </a:rPr>
              <a:t>X(3)=-1-j4</a:t>
            </a:r>
            <a:endParaRPr baseline="2314" sz="1800">
              <a:latin typeface="Times New Roman"/>
              <a:cs typeface="Times New Roman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5346572" y="3948810"/>
            <a:ext cx="4311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Mi</a:t>
            </a:r>
            <a:r>
              <a:rPr dirty="0" sz="1200">
                <a:latin typeface="Times New Roman"/>
                <a:cs typeface="Times New Roman"/>
              </a:rPr>
              <a:t>r</a:t>
            </a:r>
            <a:r>
              <a:rPr dirty="0" sz="1200" spc="-10">
                <a:latin typeface="Times New Roman"/>
                <a:cs typeface="Times New Roman"/>
              </a:rPr>
              <a:t>r</a:t>
            </a:r>
            <a:r>
              <a:rPr dirty="0" sz="1200">
                <a:latin typeface="Times New Roman"/>
                <a:cs typeface="Times New Roman"/>
              </a:rPr>
              <a:t>or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5604764" y="3820159"/>
            <a:ext cx="76073" cy="18745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 txBox="1"/>
          <p:nvPr/>
        </p:nvSpPr>
        <p:spPr>
          <a:xfrm>
            <a:off x="2249170" y="9916159"/>
            <a:ext cx="2008505" cy="42164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  <a:tabLst>
                <a:tab pos="199517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200">
              <a:latin typeface="Times New Roman"/>
              <a:cs typeface="Times New Roman"/>
            </a:endParaRPr>
          </a:p>
          <a:p>
            <a:pPr marL="1212215">
              <a:lnSpc>
                <a:spcPct val="100000"/>
              </a:lnSpc>
              <a:spcBef>
                <a:spcPts val="120"/>
              </a:spcBef>
            </a:pPr>
            <a:r>
              <a:rPr dirty="0" sz="1200" spc="-5">
                <a:latin typeface="Times New Roman"/>
                <a:cs typeface="Times New Roman"/>
              </a:rPr>
              <a:t>H(1)=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-4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2957829" y="8731884"/>
            <a:ext cx="808355" cy="274320"/>
          </a:xfrm>
          <a:custGeom>
            <a:avLst/>
            <a:gdLst/>
            <a:ahLst/>
            <a:cxnLst/>
            <a:rect l="l" t="t" r="r" b="b"/>
            <a:pathLst>
              <a:path w="808354" h="274320">
                <a:moveTo>
                  <a:pt x="0" y="274319"/>
                </a:moveTo>
                <a:lnTo>
                  <a:pt x="808355" y="274319"/>
                </a:lnTo>
                <a:lnTo>
                  <a:pt x="808355" y="0"/>
                </a:lnTo>
                <a:lnTo>
                  <a:pt x="0" y="0"/>
                </a:lnTo>
                <a:lnTo>
                  <a:pt x="0" y="2743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 txBox="1"/>
          <p:nvPr/>
        </p:nvSpPr>
        <p:spPr>
          <a:xfrm>
            <a:off x="3086226" y="8757665"/>
            <a:ext cx="601980" cy="788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G(1)=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-1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H(0)=2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3433698" y="7559802"/>
            <a:ext cx="693420" cy="670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H(1)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00">
              <a:latin typeface="Times New Roman"/>
              <a:cs typeface="Times New Roman"/>
            </a:endParaRPr>
          </a:p>
          <a:p>
            <a:pPr marL="193675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G(0)=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416" y="888337"/>
            <a:ext cx="4922520" cy="409575"/>
          </a:xfrm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pc="-5"/>
              <a:t>Check: </a:t>
            </a:r>
            <a:r>
              <a:rPr dirty="0" baseline="-2222" sz="3750" spc="60">
                <a:latin typeface="Symbol"/>
                <a:cs typeface="Symbol"/>
              </a:rPr>
              <a:t></a:t>
            </a:r>
            <a:r>
              <a:rPr dirty="0" baseline="-2222" sz="3750" spc="-569"/>
              <a:t> </a:t>
            </a:r>
            <a:r>
              <a:rPr dirty="0" baseline="8417" sz="2475" spc="135" i="1">
                <a:latin typeface="Times New Roman"/>
                <a:cs typeface="Times New Roman"/>
              </a:rPr>
              <a:t>x</a:t>
            </a:r>
            <a:r>
              <a:rPr dirty="0" baseline="61403" sz="1425" spc="135"/>
              <a:t>2 </a:t>
            </a:r>
            <a:r>
              <a:rPr dirty="0" baseline="8417" sz="2475" spc="44"/>
              <a:t>(</a:t>
            </a:r>
            <a:r>
              <a:rPr dirty="0" baseline="8417" sz="2475" spc="44" i="1">
                <a:latin typeface="Times New Roman"/>
                <a:cs typeface="Times New Roman"/>
              </a:rPr>
              <a:t>n</a:t>
            </a:r>
            <a:r>
              <a:rPr dirty="0" baseline="8417" sz="2475" spc="44"/>
              <a:t>) </a:t>
            </a:r>
            <a:r>
              <a:rPr dirty="0" baseline="8417" sz="2475" spc="37">
                <a:latin typeface="Symbol"/>
                <a:cs typeface="Symbol"/>
              </a:rPr>
              <a:t></a:t>
            </a:r>
            <a:r>
              <a:rPr dirty="0" baseline="8417" sz="2475" spc="37"/>
              <a:t> </a:t>
            </a:r>
            <a:r>
              <a:rPr dirty="0" sz="1600" spc="-5"/>
              <a:t>1+4+1+9=15 =energy </a:t>
            </a:r>
            <a:r>
              <a:rPr dirty="0" sz="1600"/>
              <a:t>from </a:t>
            </a:r>
            <a:r>
              <a:rPr dirty="0" sz="1600" spc="-5"/>
              <a:t>time domain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4739" y="1532121"/>
            <a:ext cx="14287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20" i="1">
                <a:latin typeface="Times New Roman"/>
                <a:cs typeface="Times New Roman"/>
              </a:rPr>
              <a:t>N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4731" y="1333798"/>
            <a:ext cx="5483860" cy="33591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u="sng" baseline="43209" sz="2025" spc="-6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3209" sz="2025" spc="2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dirty="0" baseline="43209" sz="2025" spc="277">
                <a:latin typeface="Times New Roman"/>
                <a:cs typeface="Times New Roman"/>
              </a:rPr>
              <a:t> </a:t>
            </a:r>
            <a:r>
              <a:rPr dirty="0" baseline="-4166" sz="3000" spc="104">
                <a:latin typeface="Symbol"/>
                <a:cs typeface="Symbol"/>
              </a:rPr>
              <a:t></a:t>
            </a:r>
            <a:r>
              <a:rPr dirty="0" baseline="8230" sz="2025" spc="104">
                <a:latin typeface="Times New Roman"/>
                <a:cs typeface="Times New Roman"/>
              </a:rPr>
              <a:t>|</a:t>
            </a:r>
            <a:r>
              <a:rPr dirty="0" baseline="8230" sz="2025" spc="120">
                <a:latin typeface="Times New Roman"/>
                <a:cs typeface="Times New Roman"/>
              </a:rPr>
              <a:t> </a:t>
            </a:r>
            <a:r>
              <a:rPr dirty="0" baseline="8230" sz="2025" spc="22" i="1">
                <a:latin typeface="Times New Roman"/>
                <a:cs typeface="Times New Roman"/>
              </a:rPr>
              <a:t>X</a:t>
            </a:r>
            <a:r>
              <a:rPr dirty="0" baseline="8230" sz="2025" spc="-150" i="1">
                <a:latin typeface="Times New Roman"/>
                <a:cs typeface="Times New Roman"/>
              </a:rPr>
              <a:t> </a:t>
            </a:r>
            <a:r>
              <a:rPr dirty="0" baseline="8230" sz="2025" spc="37">
                <a:latin typeface="Times New Roman"/>
                <a:cs typeface="Times New Roman"/>
              </a:rPr>
              <a:t>(</a:t>
            </a:r>
            <a:r>
              <a:rPr dirty="0" baseline="8230" sz="2025" spc="37" i="1">
                <a:latin typeface="Times New Roman"/>
                <a:cs typeface="Times New Roman"/>
              </a:rPr>
              <a:t>k</a:t>
            </a:r>
            <a:r>
              <a:rPr dirty="0" baseline="8230" sz="2025" spc="-330" i="1">
                <a:latin typeface="Times New Roman"/>
                <a:cs typeface="Times New Roman"/>
              </a:rPr>
              <a:t> </a:t>
            </a:r>
            <a:r>
              <a:rPr dirty="0" baseline="8230" sz="2025" spc="15">
                <a:latin typeface="Times New Roman"/>
                <a:cs typeface="Times New Roman"/>
              </a:rPr>
              <a:t>)</a:t>
            </a:r>
            <a:r>
              <a:rPr dirty="0" baseline="8230" sz="2025" spc="-89">
                <a:latin typeface="Times New Roman"/>
                <a:cs typeface="Times New Roman"/>
              </a:rPr>
              <a:t> </a:t>
            </a:r>
            <a:r>
              <a:rPr dirty="0" baseline="8230" sz="2025" spc="44">
                <a:latin typeface="Times New Roman"/>
                <a:cs typeface="Times New Roman"/>
              </a:rPr>
              <a:t>|</a:t>
            </a:r>
            <a:r>
              <a:rPr dirty="0" baseline="55555" sz="1200" spc="44">
                <a:latin typeface="Times New Roman"/>
                <a:cs typeface="Times New Roman"/>
              </a:rPr>
              <a:t>2</a:t>
            </a:r>
            <a:r>
              <a:rPr dirty="0" baseline="55555" sz="1200" spc="30">
                <a:latin typeface="Times New Roman"/>
                <a:cs typeface="Times New Roman"/>
              </a:rPr>
              <a:t> </a:t>
            </a:r>
            <a:r>
              <a:rPr dirty="0" baseline="8230" sz="2025" spc="22">
                <a:latin typeface="Symbol"/>
                <a:cs typeface="Symbol"/>
              </a:rPr>
              <a:t></a:t>
            </a:r>
            <a:r>
              <a:rPr dirty="0" baseline="8230" sz="2025" spc="-179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(25+17+1+17)/4=15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=energy </a:t>
            </a:r>
            <a:r>
              <a:rPr dirty="0" sz="1600">
                <a:latin typeface="Times New Roman"/>
                <a:cs typeface="Times New Roman"/>
              </a:rPr>
              <a:t>from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frequency domain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416" y="1961133"/>
            <a:ext cx="6027420" cy="14370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 Draw the </a:t>
            </a:r>
            <a:r>
              <a:rPr dirty="0" sz="1600">
                <a:latin typeface="Times New Roman"/>
                <a:cs typeface="Times New Roman"/>
              </a:rPr>
              <a:t>signal </a:t>
            </a:r>
            <a:r>
              <a:rPr dirty="0" sz="1600" spc="-5">
                <a:latin typeface="Times New Roman"/>
                <a:cs typeface="Times New Roman"/>
              </a:rPr>
              <a:t>flow graph of 8-point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FFT.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95700"/>
              </a:lnSpc>
              <a:spcBef>
                <a:spcPts val="50"/>
              </a:spcBef>
            </a:pPr>
            <a:r>
              <a:rPr dirty="0" sz="1600" spc="-5">
                <a:latin typeface="Times New Roman"/>
                <a:cs typeface="Times New Roman"/>
              </a:rPr>
              <a:t>The 8=point FFT </a:t>
            </a:r>
            <a:r>
              <a:rPr dirty="0" sz="1600">
                <a:latin typeface="Times New Roman"/>
                <a:cs typeface="Times New Roman"/>
              </a:rPr>
              <a:t>uses </a:t>
            </a:r>
            <a:r>
              <a:rPr dirty="0" sz="1600" spc="-5">
                <a:latin typeface="Times New Roman"/>
                <a:cs typeface="Times New Roman"/>
              </a:rPr>
              <a:t>the 4-point FFT obtained in previous example. The  sequence of </a:t>
            </a:r>
            <a:r>
              <a:rPr dirty="0" sz="1600" spc="-10">
                <a:latin typeface="Times New Roman"/>
                <a:cs typeface="Times New Roman"/>
              </a:rPr>
              <a:t>sample </a:t>
            </a:r>
            <a:r>
              <a:rPr dirty="0" sz="1600" spc="-5">
                <a:latin typeface="Times New Roman"/>
                <a:cs typeface="Times New Roman"/>
              </a:rPr>
              <a:t>decimation(splitting into even and </a:t>
            </a:r>
            <a:r>
              <a:rPr dirty="0" sz="1600" spc="-10">
                <a:latin typeface="Times New Roman"/>
                <a:cs typeface="Times New Roman"/>
              </a:rPr>
              <a:t>odd </a:t>
            </a:r>
            <a:r>
              <a:rPr dirty="0" sz="1600" spc="-5">
                <a:latin typeface="Times New Roman"/>
                <a:cs typeface="Times New Roman"/>
              </a:rPr>
              <a:t>numbered  samples) is obtained using </a:t>
            </a:r>
            <a:r>
              <a:rPr dirty="0" sz="1600" spc="-10">
                <a:latin typeface="Times New Roman"/>
                <a:cs typeface="Times New Roman"/>
              </a:rPr>
              <a:t>mirror </a:t>
            </a:r>
            <a:r>
              <a:rPr dirty="0" sz="1600" spc="-5">
                <a:latin typeface="Times New Roman"/>
                <a:cs typeface="Times New Roman"/>
              </a:rPr>
              <a:t>image of </a:t>
            </a:r>
            <a:r>
              <a:rPr dirty="0" sz="1600">
                <a:latin typeface="Times New Roman"/>
                <a:cs typeface="Times New Roman"/>
              </a:rPr>
              <a:t>3-bit </a:t>
            </a:r>
            <a:r>
              <a:rPr dirty="0" sz="1600" spc="-5">
                <a:latin typeface="Times New Roman"/>
                <a:cs typeface="Times New Roman"/>
              </a:rPr>
              <a:t>data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as: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94612" y="5756528"/>
            <a:ext cx="5664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Mirror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75487" y="3627754"/>
          <a:ext cx="1911350" cy="19265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6865"/>
                <a:gridCol w="316865"/>
                <a:gridCol w="333375"/>
                <a:gridCol w="299719"/>
                <a:gridCol w="316865"/>
                <a:gridCol w="316865"/>
              </a:tblGrid>
              <a:tr h="239267">
                <a:tc>
                  <a:txBody>
                    <a:bodyPr/>
                    <a:lstStyle/>
                    <a:p>
                      <a:pPr marL="6858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2">
                <a:tc>
                  <a:txBody>
                    <a:bodyPr/>
                    <a:lstStyle/>
                    <a:p>
                      <a:pPr marL="6858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8">
                <a:tc>
                  <a:txBody>
                    <a:bodyPr/>
                    <a:lstStyle/>
                    <a:p>
                      <a:pPr marL="6858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2">
                <a:tc>
                  <a:txBody>
                    <a:bodyPr/>
                    <a:lstStyle/>
                    <a:p>
                      <a:pPr marL="6858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7">
                <a:tc>
                  <a:txBody>
                    <a:bodyPr/>
                    <a:lstStyle/>
                    <a:p>
                      <a:pPr marL="6858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1045">
                <a:tc>
                  <a:txBody>
                    <a:bodyPr/>
                    <a:lstStyle/>
                    <a:p>
                      <a:pPr marL="6858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8">
                <a:tc>
                  <a:txBody>
                    <a:bodyPr/>
                    <a:lstStyle/>
                    <a:p>
                      <a:pPr marL="6858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2">
                <a:tc>
                  <a:txBody>
                    <a:bodyPr/>
                    <a:lstStyle/>
                    <a:p>
                      <a:pPr marL="6858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2683891" y="3608959"/>
            <a:ext cx="363855" cy="190436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x(0)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5"/>
              </a:lnSpc>
            </a:pPr>
            <a:r>
              <a:rPr dirty="0" sz="1600" spc="-5">
                <a:latin typeface="Times New Roman"/>
                <a:cs typeface="Times New Roman"/>
              </a:rPr>
              <a:t>x(4)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5"/>
              </a:lnSpc>
            </a:pPr>
            <a:r>
              <a:rPr dirty="0" sz="1600" spc="-5">
                <a:latin typeface="Times New Roman"/>
                <a:cs typeface="Times New Roman"/>
              </a:rPr>
              <a:t>x(2)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x(6)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x(1)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5"/>
              </a:lnSpc>
            </a:pPr>
            <a:r>
              <a:rPr dirty="0" sz="1600" spc="-5">
                <a:latin typeface="Times New Roman"/>
                <a:cs typeface="Times New Roman"/>
              </a:rPr>
              <a:t>x(5)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45"/>
              </a:lnSpc>
            </a:pPr>
            <a:r>
              <a:rPr dirty="0" sz="1600" spc="-5">
                <a:latin typeface="Times New Roman"/>
                <a:cs typeface="Times New Roman"/>
              </a:rPr>
              <a:t>x(3)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dirty="0" sz="1600" spc="-5">
                <a:latin typeface="Times New Roman"/>
                <a:cs typeface="Times New Roman"/>
              </a:rPr>
              <a:t>x(7)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49705" y="5535929"/>
            <a:ext cx="133985" cy="350520"/>
          </a:xfrm>
          <a:custGeom>
            <a:avLst/>
            <a:gdLst/>
            <a:ahLst/>
            <a:cxnLst/>
            <a:rect l="l" t="t" r="r" b="b"/>
            <a:pathLst>
              <a:path w="133984" h="350520">
                <a:moveTo>
                  <a:pt x="42203" y="70235"/>
                </a:moveTo>
                <a:lnTo>
                  <a:pt x="30169" y="74253"/>
                </a:lnTo>
                <a:lnTo>
                  <a:pt x="120395" y="344931"/>
                </a:lnTo>
                <a:lnTo>
                  <a:pt x="121411" y="348233"/>
                </a:lnTo>
                <a:lnTo>
                  <a:pt x="125094" y="350012"/>
                </a:lnTo>
                <a:lnTo>
                  <a:pt x="128397" y="348868"/>
                </a:lnTo>
                <a:lnTo>
                  <a:pt x="131698" y="347852"/>
                </a:lnTo>
                <a:lnTo>
                  <a:pt x="133476" y="344169"/>
                </a:lnTo>
                <a:lnTo>
                  <a:pt x="132333" y="340867"/>
                </a:lnTo>
                <a:lnTo>
                  <a:pt x="42203" y="70235"/>
                </a:lnTo>
                <a:close/>
              </a:path>
              <a:path w="133984" h="350520">
                <a:moveTo>
                  <a:pt x="12064" y="0"/>
                </a:moveTo>
                <a:lnTo>
                  <a:pt x="0" y="84327"/>
                </a:lnTo>
                <a:lnTo>
                  <a:pt x="30169" y="74253"/>
                </a:lnTo>
                <a:lnTo>
                  <a:pt x="26161" y="62229"/>
                </a:lnTo>
                <a:lnTo>
                  <a:pt x="25018" y="58927"/>
                </a:lnTo>
                <a:lnTo>
                  <a:pt x="26796" y="55371"/>
                </a:lnTo>
                <a:lnTo>
                  <a:pt x="33400" y="53086"/>
                </a:lnTo>
                <a:lnTo>
                  <a:pt x="65150" y="53086"/>
                </a:lnTo>
                <a:lnTo>
                  <a:pt x="12064" y="0"/>
                </a:lnTo>
                <a:close/>
              </a:path>
              <a:path w="133984" h="350520">
                <a:moveTo>
                  <a:pt x="33400" y="53086"/>
                </a:moveTo>
                <a:lnTo>
                  <a:pt x="26796" y="55371"/>
                </a:lnTo>
                <a:lnTo>
                  <a:pt x="25018" y="58927"/>
                </a:lnTo>
                <a:lnTo>
                  <a:pt x="26161" y="62229"/>
                </a:lnTo>
                <a:lnTo>
                  <a:pt x="30169" y="74253"/>
                </a:lnTo>
                <a:lnTo>
                  <a:pt x="42203" y="70235"/>
                </a:lnTo>
                <a:lnTo>
                  <a:pt x="37083" y="54863"/>
                </a:lnTo>
                <a:lnTo>
                  <a:pt x="33400" y="53086"/>
                </a:lnTo>
                <a:close/>
              </a:path>
              <a:path w="133984" h="350520">
                <a:moveTo>
                  <a:pt x="65150" y="53086"/>
                </a:moveTo>
                <a:lnTo>
                  <a:pt x="33400" y="53086"/>
                </a:lnTo>
                <a:lnTo>
                  <a:pt x="37083" y="54863"/>
                </a:lnTo>
                <a:lnTo>
                  <a:pt x="42203" y="70235"/>
                </a:lnTo>
                <a:lnTo>
                  <a:pt x="72262" y="60198"/>
                </a:lnTo>
                <a:lnTo>
                  <a:pt x="65150" y="5308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407092" y="3705224"/>
            <a:ext cx="1257300" cy="915669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5085" rIns="0" bIns="0" rtlCol="0" vert="horz">
            <a:spAutoFit/>
          </a:bodyPr>
          <a:lstStyle/>
          <a:p>
            <a:pPr marL="351155" marR="412115" indent="-102235">
              <a:lnSpc>
                <a:spcPts val="1880"/>
              </a:lnSpc>
              <a:spcBef>
                <a:spcPts val="355"/>
              </a:spcBef>
            </a:pPr>
            <a:r>
              <a:rPr dirty="0" sz="1600">
                <a:latin typeface="Times New Roman"/>
                <a:cs typeface="Times New Roman"/>
              </a:rPr>
              <a:t>4</a:t>
            </a:r>
            <a:r>
              <a:rPr dirty="0" sz="1600" spc="-10">
                <a:latin typeface="Times New Roman"/>
                <a:cs typeface="Times New Roman"/>
              </a:rPr>
              <a:t>-</a:t>
            </a:r>
            <a:r>
              <a:rPr dirty="0" sz="1600" spc="-5">
                <a:latin typeface="Times New Roman"/>
                <a:cs typeface="Times New Roman"/>
              </a:rPr>
              <a:t>point </a:t>
            </a:r>
            <a:r>
              <a:rPr dirty="0" sz="1600" spc="-5">
                <a:latin typeface="Times New Roman"/>
                <a:cs typeface="Times New Roman"/>
              </a:rPr>
              <a:t>FFT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07092" y="4620577"/>
            <a:ext cx="1257300" cy="915669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5085" rIns="0" bIns="0" rtlCol="0" vert="horz">
            <a:spAutoFit/>
          </a:bodyPr>
          <a:lstStyle/>
          <a:p>
            <a:pPr marL="346710" marR="416559" indent="-102235">
              <a:lnSpc>
                <a:spcPts val="1889"/>
              </a:lnSpc>
              <a:spcBef>
                <a:spcPts val="355"/>
              </a:spcBef>
            </a:pPr>
            <a:r>
              <a:rPr dirty="0" sz="1600">
                <a:latin typeface="Times New Roman"/>
                <a:cs typeface="Times New Roman"/>
              </a:rPr>
              <a:t>4</a:t>
            </a:r>
            <a:r>
              <a:rPr dirty="0" sz="1600" spc="-10">
                <a:latin typeface="Times New Roman"/>
                <a:cs typeface="Times New Roman"/>
              </a:rPr>
              <a:t>-</a:t>
            </a:r>
            <a:r>
              <a:rPr dirty="0" sz="1600" spc="-5">
                <a:latin typeface="Times New Roman"/>
                <a:cs typeface="Times New Roman"/>
              </a:rPr>
              <a:t>point </a:t>
            </a:r>
            <a:r>
              <a:rPr dirty="0" sz="1600" spc="-5">
                <a:latin typeface="Times New Roman"/>
                <a:cs typeface="Times New Roman"/>
              </a:rPr>
              <a:t>FFT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061970" y="3821429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061970" y="4050029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61970" y="4278629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61970" y="4507229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066414" y="4741544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61970" y="4964429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61970" y="5193029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66414" y="5423534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6456426" y="3608959"/>
            <a:ext cx="4083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Times New Roman"/>
                <a:cs typeface="Times New Roman"/>
              </a:rPr>
              <a:t>X</a:t>
            </a:r>
            <a:r>
              <a:rPr dirty="0" sz="1600" spc="-5">
                <a:latin typeface="Times New Roman"/>
                <a:cs typeface="Times New Roman"/>
              </a:rPr>
              <a:t>(0)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456426" y="3842130"/>
            <a:ext cx="4089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Times New Roman"/>
                <a:cs typeface="Times New Roman"/>
              </a:rPr>
              <a:t>X</a:t>
            </a:r>
            <a:r>
              <a:rPr dirty="0" sz="1600" spc="-10">
                <a:latin typeface="Times New Roman"/>
                <a:cs typeface="Times New Roman"/>
              </a:rPr>
              <a:t>(</a:t>
            </a:r>
            <a:r>
              <a:rPr dirty="0" sz="1600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456426" y="4075302"/>
            <a:ext cx="4083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Times New Roman"/>
                <a:cs typeface="Times New Roman"/>
              </a:rPr>
              <a:t>X</a:t>
            </a:r>
            <a:r>
              <a:rPr dirty="0" sz="1600" spc="-5">
                <a:latin typeface="Times New Roman"/>
                <a:cs typeface="Times New Roman"/>
              </a:rPr>
              <a:t>(2)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456426" y="4308475"/>
            <a:ext cx="4089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Times New Roman"/>
                <a:cs typeface="Times New Roman"/>
              </a:rPr>
              <a:t>X</a:t>
            </a:r>
            <a:r>
              <a:rPr dirty="0" sz="1600" spc="-10">
                <a:latin typeface="Times New Roman"/>
                <a:cs typeface="Times New Roman"/>
              </a:rPr>
              <a:t>(</a:t>
            </a:r>
            <a:r>
              <a:rPr dirty="0" sz="1600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456426" y="4543170"/>
            <a:ext cx="4089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Times New Roman"/>
                <a:cs typeface="Times New Roman"/>
              </a:rPr>
              <a:t>X</a:t>
            </a:r>
            <a:r>
              <a:rPr dirty="0" sz="1600" spc="-10">
                <a:latin typeface="Times New Roman"/>
                <a:cs typeface="Times New Roman"/>
              </a:rPr>
              <a:t>(</a:t>
            </a:r>
            <a:r>
              <a:rPr dirty="0" sz="1600">
                <a:latin typeface="Times New Roman"/>
                <a:cs typeface="Times New Roman"/>
              </a:rPr>
              <a:t>4</a:t>
            </a:r>
            <a:r>
              <a:rPr dirty="0" sz="1600" spc="-5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456426" y="4776342"/>
            <a:ext cx="4083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Times New Roman"/>
                <a:cs typeface="Times New Roman"/>
              </a:rPr>
              <a:t>X</a:t>
            </a:r>
            <a:r>
              <a:rPr dirty="0" sz="1600" spc="-5">
                <a:latin typeface="Times New Roman"/>
                <a:cs typeface="Times New Roman"/>
              </a:rPr>
              <a:t>(5)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456426" y="5009769"/>
            <a:ext cx="4089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Times New Roman"/>
                <a:cs typeface="Times New Roman"/>
              </a:rPr>
              <a:t>X</a:t>
            </a:r>
            <a:r>
              <a:rPr dirty="0" sz="1600" spc="-10">
                <a:latin typeface="Times New Roman"/>
                <a:cs typeface="Times New Roman"/>
              </a:rPr>
              <a:t>(</a:t>
            </a:r>
            <a:r>
              <a:rPr dirty="0" sz="1600">
                <a:latin typeface="Times New Roman"/>
                <a:cs typeface="Times New Roman"/>
              </a:rPr>
              <a:t>6</a:t>
            </a:r>
            <a:r>
              <a:rPr dirty="0" sz="1600" spc="-5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456426" y="5244464"/>
            <a:ext cx="4083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Times New Roman"/>
                <a:cs typeface="Times New Roman"/>
              </a:rPr>
              <a:t>X</a:t>
            </a:r>
            <a:r>
              <a:rPr dirty="0" sz="1600" spc="-5">
                <a:latin typeface="Times New Roman"/>
                <a:cs typeface="Times New Roman"/>
              </a:rPr>
              <a:t>(7)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662170" y="3821429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 h="0">
                <a:moveTo>
                  <a:pt x="0" y="0"/>
                </a:moveTo>
                <a:lnTo>
                  <a:pt x="18288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662170" y="4050029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 h="0">
                <a:moveTo>
                  <a:pt x="0" y="0"/>
                </a:moveTo>
                <a:lnTo>
                  <a:pt x="18288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662170" y="4278629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 h="0">
                <a:moveTo>
                  <a:pt x="0" y="0"/>
                </a:moveTo>
                <a:lnTo>
                  <a:pt x="18288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666615" y="4507229"/>
            <a:ext cx="1824355" cy="3810"/>
          </a:xfrm>
          <a:custGeom>
            <a:avLst/>
            <a:gdLst/>
            <a:ahLst/>
            <a:cxnLst/>
            <a:rect l="l" t="t" r="r" b="b"/>
            <a:pathLst>
              <a:path w="1824354" h="3810">
                <a:moveTo>
                  <a:pt x="0" y="3809"/>
                </a:moveTo>
                <a:lnTo>
                  <a:pt x="182435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666615" y="4735829"/>
            <a:ext cx="1772285" cy="5715"/>
          </a:xfrm>
          <a:custGeom>
            <a:avLst/>
            <a:gdLst/>
            <a:ahLst/>
            <a:cxnLst/>
            <a:rect l="l" t="t" r="r" b="b"/>
            <a:pathLst>
              <a:path w="1772285" h="5714">
                <a:moveTo>
                  <a:pt x="0" y="5714"/>
                </a:moveTo>
                <a:lnTo>
                  <a:pt x="177228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666615" y="4962524"/>
            <a:ext cx="1824355" cy="4445"/>
          </a:xfrm>
          <a:custGeom>
            <a:avLst/>
            <a:gdLst/>
            <a:ahLst/>
            <a:cxnLst/>
            <a:rect l="l" t="t" r="r" b="b"/>
            <a:pathLst>
              <a:path w="1824354" h="4445">
                <a:moveTo>
                  <a:pt x="0" y="0"/>
                </a:moveTo>
                <a:lnTo>
                  <a:pt x="1824355" y="444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666615" y="5193029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 h="0">
                <a:moveTo>
                  <a:pt x="0" y="0"/>
                </a:moveTo>
                <a:lnTo>
                  <a:pt x="18288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666615" y="5421629"/>
            <a:ext cx="1828800" cy="1905"/>
          </a:xfrm>
          <a:custGeom>
            <a:avLst/>
            <a:gdLst/>
            <a:ahLst/>
            <a:cxnLst/>
            <a:rect l="l" t="t" r="r" b="b"/>
            <a:pathLst>
              <a:path w="1828800" h="1904">
                <a:moveTo>
                  <a:pt x="0" y="1904"/>
                </a:moveTo>
                <a:lnTo>
                  <a:pt x="18288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890770" y="3821429"/>
            <a:ext cx="1600200" cy="914400"/>
          </a:xfrm>
          <a:custGeom>
            <a:avLst/>
            <a:gdLst/>
            <a:ahLst/>
            <a:cxnLst/>
            <a:rect l="l" t="t" r="r" b="b"/>
            <a:pathLst>
              <a:path w="1600200" h="914400">
                <a:moveTo>
                  <a:pt x="0" y="0"/>
                </a:moveTo>
                <a:lnTo>
                  <a:pt x="1600200" y="9144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890770" y="4050029"/>
            <a:ext cx="1600200" cy="914400"/>
          </a:xfrm>
          <a:custGeom>
            <a:avLst/>
            <a:gdLst/>
            <a:ahLst/>
            <a:cxnLst/>
            <a:rect l="l" t="t" r="r" b="b"/>
            <a:pathLst>
              <a:path w="1600200" h="914400">
                <a:moveTo>
                  <a:pt x="0" y="0"/>
                </a:moveTo>
                <a:lnTo>
                  <a:pt x="1600200" y="9144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895215" y="4280534"/>
            <a:ext cx="1600200" cy="914400"/>
          </a:xfrm>
          <a:custGeom>
            <a:avLst/>
            <a:gdLst/>
            <a:ahLst/>
            <a:cxnLst/>
            <a:rect l="l" t="t" r="r" b="b"/>
            <a:pathLst>
              <a:path w="1600200" h="914400">
                <a:moveTo>
                  <a:pt x="0" y="0"/>
                </a:moveTo>
                <a:lnTo>
                  <a:pt x="1600200" y="9144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895215" y="4511039"/>
            <a:ext cx="1600200" cy="914400"/>
          </a:xfrm>
          <a:custGeom>
            <a:avLst/>
            <a:gdLst/>
            <a:ahLst/>
            <a:cxnLst/>
            <a:rect l="l" t="t" r="r" b="b"/>
            <a:pathLst>
              <a:path w="1600200" h="914400">
                <a:moveTo>
                  <a:pt x="0" y="0"/>
                </a:moveTo>
                <a:lnTo>
                  <a:pt x="1600200" y="9144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890770" y="3821429"/>
            <a:ext cx="1485900" cy="914400"/>
          </a:xfrm>
          <a:custGeom>
            <a:avLst/>
            <a:gdLst/>
            <a:ahLst/>
            <a:cxnLst/>
            <a:rect l="l" t="t" r="r" b="b"/>
            <a:pathLst>
              <a:path w="1485900" h="914400">
                <a:moveTo>
                  <a:pt x="0" y="914400"/>
                </a:moveTo>
                <a:lnTo>
                  <a:pt x="14859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895215" y="4050029"/>
            <a:ext cx="1481455" cy="916305"/>
          </a:xfrm>
          <a:custGeom>
            <a:avLst/>
            <a:gdLst/>
            <a:ahLst/>
            <a:cxnLst/>
            <a:rect l="l" t="t" r="r" b="b"/>
            <a:pathLst>
              <a:path w="1481454" h="916304">
                <a:moveTo>
                  <a:pt x="0" y="916304"/>
                </a:moveTo>
                <a:lnTo>
                  <a:pt x="148145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895215" y="4280534"/>
            <a:ext cx="1481455" cy="916305"/>
          </a:xfrm>
          <a:custGeom>
            <a:avLst/>
            <a:gdLst/>
            <a:ahLst/>
            <a:cxnLst/>
            <a:rect l="l" t="t" r="r" b="b"/>
            <a:pathLst>
              <a:path w="1481454" h="916304">
                <a:moveTo>
                  <a:pt x="0" y="916304"/>
                </a:moveTo>
                <a:lnTo>
                  <a:pt x="148145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895215" y="4511039"/>
            <a:ext cx="1481455" cy="916305"/>
          </a:xfrm>
          <a:custGeom>
            <a:avLst/>
            <a:gdLst/>
            <a:ahLst/>
            <a:cxnLst/>
            <a:rect l="l" t="t" r="r" b="b"/>
            <a:pathLst>
              <a:path w="1481454" h="916304">
                <a:moveTo>
                  <a:pt x="0" y="916305"/>
                </a:moveTo>
                <a:lnTo>
                  <a:pt x="148145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2569591" y="5668136"/>
            <a:ext cx="482600" cy="38862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>
              <a:lnSpc>
                <a:spcPts val="1420"/>
              </a:lnSpc>
              <a:spcBef>
                <a:spcPts val="160"/>
              </a:spcBef>
            </a:pPr>
            <a:r>
              <a:rPr dirty="0" sz="1200">
                <a:latin typeface="Times New Roman"/>
                <a:cs typeface="Times New Roman"/>
              </a:rPr>
              <a:t>Time  domain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342126" y="5668136"/>
            <a:ext cx="669925" cy="38862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>
              <a:lnSpc>
                <a:spcPts val="1420"/>
              </a:lnSpc>
              <a:spcBef>
                <a:spcPts val="160"/>
              </a:spcBef>
            </a:pPr>
            <a:r>
              <a:rPr dirty="0" sz="1200" spc="-15">
                <a:latin typeface="Times New Roman"/>
                <a:cs typeface="Times New Roman"/>
              </a:rPr>
              <a:t>F</a:t>
            </a:r>
            <a:r>
              <a:rPr dirty="0" sz="1200">
                <a:latin typeface="Times New Roman"/>
                <a:cs typeface="Times New Roman"/>
              </a:rPr>
              <a:t>r</a:t>
            </a:r>
            <a:r>
              <a:rPr dirty="0" sz="1200" spc="-10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q</a:t>
            </a:r>
            <a:r>
              <a:rPr dirty="0" sz="1200" spc="10">
                <a:latin typeface="Times New Roman"/>
                <a:cs typeface="Times New Roman"/>
              </a:rPr>
              <a:t>u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n</a:t>
            </a:r>
            <a:r>
              <a:rPr dirty="0" sz="1200" spc="1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y  </a:t>
            </a:r>
            <a:r>
              <a:rPr dirty="0" sz="1200">
                <a:latin typeface="Times New Roman"/>
                <a:cs typeface="Times New Roman"/>
              </a:rPr>
              <a:t>domain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519170" y="6668769"/>
            <a:ext cx="2057400" cy="2057400"/>
          </a:xfrm>
          <a:custGeom>
            <a:avLst/>
            <a:gdLst/>
            <a:ahLst/>
            <a:cxnLst/>
            <a:rect l="l" t="t" r="r" b="b"/>
            <a:pathLst>
              <a:path w="2057400" h="2057400">
                <a:moveTo>
                  <a:pt x="1028700" y="0"/>
                </a:moveTo>
                <a:lnTo>
                  <a:pt x="980269" y="1119"/>
                </a:lnTo>
                <a:lnTo>
                  <a:pt x="932415" y="4445"/>
                </a:lnTo>
                <a:lnTo>
                  <a:pt x="885187" y="9927"/>
                </a:lnTo>
                <a:lnTo>
                  <a:pt x="838635" y="17517"/>
                </a:lnTo>
                <a:lnTo>
                  <a:pt x="792808" y="27165"/>
                </a:lnTo>
                <a:lnTo>
                  <a:pt x="747756" y="38821"/>
                </a:lnTo>
                <a:lnTo>
                  <a:pt x="703527" y="52437"/>
                </a:lnTo>
                <a:lnTo>
                  <a:pt x="660171" y="67963"/>
                </a:lnTo>
                <a:lnTo>
                  <a:pt x="617737" y="85349"/>
                </a:lnTo>
                <a:lnTo>
                  <a:pt x="576276" y="104547"/>
                </a:lnTo>
                <a:lnTo>
                  <a:pt x="535836" y="125506"/>
                </a:lnTo>
                <a:lnTo>
                  <a:pt x="496466" y="148178"/>
                </a:lnTo>
                <a:lnTo>
                  <a:pt x="458216" y="172512"/>
                </a:lnTo>
                <a:lnTo>
                  <a:pt x="421136" y="198461"/>
                </a:lnTo>
                <a:lnTo>
                  <a:pt x="385274" y="225974"/>
                </a:lnTo>
                <a:lnTo>
                  <a:pt x="350680" y="255001"/>
                </a:lnTo>
                <a:lnTo>
                  <a:pt x="317404" y="285494"/>
                </a:lnTo>
                <a:lnTo>
                  <a:pt x="285494" y="317404"/>
                </a:lnTo>
                <a:lnTo>
                  <a:pt x="255001" y="350680"/>
                </a:lnTo>
                <a:lnTo>
                  <a:pt x="225974" y="385274"/>
                </a:lnTo>
                <a:lnTo>
                  <a:pt x="198461" y="421136"/>
                </a:lnTo>
                <a:lnTo>
                  <a:pt x="172512" y="458216"/>
                </a:lnTo>
                <a:lnTo>
                  <a:pt x="148178" y="496466"/>
                </a:lnTo>
                <a:lnTo>
                  <a:pt x="125506" y="535836"/>
                </a:lnTo>
                <a:lnTo>
                  <a:pt x="104547" y="576276"/>
                </a:lnTo>
                <a:lnTo>
                  <a:pt x="85349" y="617737"/>
                </a:lnTo>
                <a:lnTo>
                  <a:pt x="67963" y="660171"/>
                </a:lnTo>
                <a:lnTo>
                  <a:pt x="52437" y="703527"/>
                </a:lnTo>
                <a:lnTo>
                  <a:pt x="38821" y="747756"/>
                </a:lnTo>
                <a:lnTo>
                  <a:pt x="27165" y="792808"/>
                </a:lnTo>
                <a:lnTo>
                  <a:pt x="17517" y="838635"/>
                </a:lnTo>
                <a:lnTo>
                  <a:pt x="9927" y="885187"/>
                </a:lnTo>
                <a:lnTo>
                  <a:pt x="4445" y="932415"/>
                </a:lnTo>
                <a:lnTo>
                  <a:pt x="1119" y="980269"/>
                </a:lnTo>
                <a:lnTo>
                  <a:pt x="0" y="1028699"/>
                </a:lnTo>
                <a:lnTo>
                  <a:pt x="1119" y="1077130"/>
                </a:lnTo>
                <a:lnTo>
                  <a:pt x="4445" y="1124984"/>
                </a:lnTo>
                <a:lnTo>
                  <a:pt x="9927" y="1172212"/>
                </a:lnTo>
                <a:lnTo>
                  <a:pt x="17517" y="1218764"/>
                </a:lnTo>
                <a:lnTo>
                  <a:pt x="27165" y="1264591"/>
                </a:lnTo>
                <a:lnTo>
                  <a:pt x="38821" y="1309643"/>
                </a:lnTo>
                <a:lnTo>
                  <a:pt x="52437" y="1353872"/>
                </a:lnTo>
                <a:lnTo>
                  <a:pt x="67963" y="1397228"/>
                </a:lnTo>
                <a:lnTo>
                  <a:pt x="85349" y="1439662"/>
                </a:lnTo>
                <a:lnTo>
                  <a:pt x="104547" y="1481123"/>
                </a:lnTo>
                <a:lnTo>
                  <a:pt x="125506" y="1521563"/>
                </a:lnTo>
                <a:lnTo>
                  <a:pt x="148178" y="1560933"/>
                </a:lnTo>
                <a:lnTo>
                  <a:pt x="172512" y="1599183"/>
                </a:lnTo>
                <a:lnTo>
                  <a:pt x="198461" y="1636263"/>
                </a:lnTo>
                <a:lnTo>
                  <a:pt x="225974" y="1672125"/>
                </a:lnTo>
                <a:lnTo>
                  <a:pt x="255001" y="1706719"/>
                </a:lnTo>
                <a:lnTo>
                  <a:pt x="285494" y="1739995"/>
                </a:lnTo>
                <a:lnTo>
                  <a:pt x="317404" y="1771905"/>
                </a:lnTo>
                <a:lnTo>
                  <a:pt x="350680" y="1802398"/>
                </a:lnTo>
                <a:lnTo>
                  <a:pt x="385274" y="1831425"/>
                </a:lnTo>
                <a:lnTo>
                  <a:pt x="421136" y="1858938"/>
                </a:lnTo>
                <a:lnTo>
                  <a:pt x="458216" y="1884887"/>
                </a:lnTo>
                <a:lnTo>
                  <a:pt x="496466" y="1909221"/>
                </a:lnTo>
                <a:lnTo>
                  <a:pt x="535836" y="1931893"/>
                </a:lnTo>
                <a:lnTo>
                  <a:pt x="576276" y="1952852"/>
                </a:lnTo>
                <a:lnTo>
                  <a:pt x="617737" y="1972050"/>
                </a:lnTo>
                <a:lnTo>
                  <a:pt x="660171" y="1989436"/>
                </a:lnTo>
                <a:lnTo>
                  <a:pt x="703527" y="2004962"/>
                </a:lnTo>
                <a:lnTo>
                  <a:pt x="747756" y="2018578"/>
                </a:lnTo>
                <a:lnTo>
                  <a:pt x="792808" y="2030234"/>
                </a:lnTo>
                <a:lnTo>
                  <a:pt x="838635" y="2039882"/>
                </a:lnTo>
                <a:lnTo>
                  <a:pt x="885187" y="2047472"/>
                </a:lnTo>
                <a:lnTo>
                  <a:pt x="932415" y="2052954"/>
                </a:lnTo>
                <a:lnTo>
                  <a:pt x="980269" y="2056280"/>
                </a:lnTo>
                <a:lnTo>
                  <a:pt x="1028700" y="2057399"/>
                </a:lnTo>
                <a:lnTo>
                  <a:pt x="1077130" y="2056280"/>
                </a:lnTo>
                <a:lnTo>
                  <a:pt x="1124984" y="2052954"/>
                </a:lnTo>
                <a:lnTo>
                  <a:pt x="1172212" y="2047472"/>
                </a:lnTo>
                <a:lnTo>
                  <a:pt x="1218764" y="2039882"/>
                </a:lnTo>
                <a:lnTo>
                  <a:pt x="1264591" y="2030234"/>
                </a:lnTo>
                <a:lnTo>
                  <a:pt x="1309643" y="2018578"/>
                </a:lnTo>
                <a:lnTo>
                  <a:pt x="1353872" y="2004962"/>
                </a:lnTo>
                <a:lnTo>
                  <a:pt x="1397228" y="1989436"/>
                </a:lnTo>
                <a:lnTo>
                  <a:pt x="1439662" y="1972050"/>
                </a:lnTo>
                <a:lnTo>
                  <a:pt x="1481123" y="1952852"/>
                </a:lnTo>
                <a:lnTo>
                  <a:pt x="1521563" y="1931893"/>
                </a:lnTo>
                <a:lnTo>
                  <a:pt x="1560933" y="1909221"/>
                </a:lnTo>
                <a:lnTo>
                  <a:pt x="1599183" y="1884887"/>
                </a:lnTo>
                <a:lnTo>
                  <a:pt x="1636263" y="1858938"/>
                </a:lnTo>
                <a:lnTo>
                  <a:pt x="1672125" y="1831425"/>
                </a:lnTo>
                <a:lnTo>
                  <a:pt x="1706719" y="1802398"/>
                </a:lnTo>
                <a:lnTo>
                  <a:pt x="1739995" y="1771905"/>
                </a:lnTo>
                <a:lnTo>
                  <a:pt x="1771905" y="1739995"/>
                </a:lnTo>
                <a:lnTo>
                  <a:pt x="1802398" y="1706719"/>
                </a:lnTo>
                <a:lnTo>
                  <a:pt x="1831425" y="1672125"/>
                </a:lnTo>
                <a:lnTo>
                  <a:pt x="1858938" y="1636263"/>
                </a:lnTo>
                <a:lnTo>
                  <a:pt x="1884887" y="1599183"/>
                </a:lnTo>
                <a:lnTo>
                  <a:pt x="1909221" y="1560933"/>
                </a:lnTo>
                <a:lnTo>
                  <a:pt x="1931893" y="1521563"/>
                </a:lnTo>
                <a:lnTo>
                  <a:pt x="1952852" y="1481123"/>
                </a:lnTo>
                <a:lnTo>
                  <a:pt x="1972050" y="1439662"/>
                </a:lnTo>
                <a:lnTo>
                  <a:pt x="1989436" y="1397228"/>
                </a:lnTo>
                <a:lnTo>
                  <a:pt x="2004962" y="1353872"/>
                </a:lnTo>
                <a:lnTo>
                  <a:pt x="2018578" y="1309643"/>
                </a:lnTo>
                <a:lnTo>
                  <a:pt x="2030234" y="1264591"/>
                </a:lnTo>
                <a:lnTo>
                  <a:pt x="2039882" y="1218764"/>
                </a:lnTo>
                <a:lnTo>
                  <a:pt x="2047472" y="1172212"/>
                </a:lnTo>
                <a:lnTo>
                  <a:pt x="2052954" y="1124984"/>
                </a:lnTo>
                <a:lnTo>
                  <a:pt x="2056280" y="1077130"/>
                </a:lnTo>
                <a:lnTo>
                  <a:pt x="2057400" y="1028699"/>
                </a:lnTo>
                <a:lnTo>
                  <a:pt x="2056280" y="980269"/>
                </a:lnTo>
                <a:lnTo>
                  <a:pt x="2052954" y="932415"/>
                </a:lnTo>
                <a:lnTo>
                  <a:pt x="2047472" y="885187"/>
                </a:lnTo>
                <a:lnTo>
                  <a:pt x="2039882" y="838635"/>
                </a:lnTo>
                <a:lnTo>
                  <a:pt x="2030234" y="792808"/>
                </a:lnTo>
                <a:lnTo>
                  <a:pt x="2018578" y="747756"/>
                </a:lnTo>
                <a:lnTo>
                  <a:pt x="2004962" y="703527"/>
                </a:lnTo>
                <a:lnTo>
                  <a:pt x="1989436" y="660171"/>
                </a:lnTo>
                <a:lnTo>
                  <a:pt x="1972050" y="617737"/>
                </a:lnTo>
                <a:lnTo>
                  <a:pt x="1952852" y="576276"/>
                </a:lnTo>
                <a:lnTo>
                  <a:pt x="1931893" y="535836"/>
                </a:lnTo>
                <a:lnTo>
                  <a:pt x="1909221" y="496466"/>
                </a:lnTo>
                <a:lnTo>
                  <a:pt x="1884887" y="458216"/>
                </a:lnTo>
                <a:lnTo>
                  <a:pt x="1858938" y="421136"/>
                </a:lnTo>
                <a:lnTo>
                  <a:pt x="1831425" y="385274"/>
                </a:lnTo>
                <a:lnTo>
                  <a:pt x="1802398" y="350680"/>
                </a:lnTo>
                <a:lnTo>
                  <a:pt x="1771905" y="317404"/>
                </a:lnTo>
                <a:lnTo>
                  <a:pt x="1739995" y="285494"/>
                </a:lnTo>
                <a:lnTo>
                  <a:pt x="1706719" y="255001"/>
                </a:lnTo>
                <a:lnTo>
                  <a:pt x="1672125" y="225974"/>
                </a:lnTo>
                <a:lnTo>
                  <a:pt x="1636263" y="198461"/>
                </a:lnTo>
                <a:lnTo>
                  <a:pt x="1599183" y="172512"/>
                </a:lnTo>
                <a:lnTo>
                  <a:pt x="1560933" y="148178"/>
                </a:lnTo>
                <a:lnTo>
                  <a:pt x="1521563" y="125506"/>
                </a:lnTo>
                <a:lnTo>
                  <a:pt x="1481123" y="104547"/>
                </a:lnTo>
                <a:lnTo>
                  <a:pt x="1439662" y="85349"/>
                </a:lnTo>
                <a:lnTo>
                  <a:pt x="1397228" y="67963"/>
                </a:lnTo>
                <a:lnTo>
                  <a:pt x="1353872" y="52437"/>
                </a:lnTo>
                <a:lnTo>
                  <a:pt x="1309643" y="38821"/>
                </a:lnTo>
                <a:lnTo>
                  <a:pt x="1264591" y="27165"/>
                </a:lnTo>
                <a:lnTo>
                  <a:pt x="1218764" y="17517"/>
                </a:lnTo>
                <a:lnTo>
                  <a:pt x="1172212" y="9927"/>
                </a:lnTo>
                <a:lnTo>
                  <a:pt x="1124984" y="4445"/>
                </a:lnTo>
                <a:lnTo>
                  <a:pt x="1077130" y="1119"/>
                </a:lnTo>
                <a:lnTo>
                  <a:pt x="10287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547870" y="6668769"/>
            <a:ext cx="0" cy="2286000"/>
          </a:xfrm>
          <a:custGeom>
            <a:avLst/>
            <a:gdLst/>
            <a:ahLst/>
            <a:cxnLst/>
            <a:rect l="l" t="t" r="r" b="b"/>
            <a:pathLst>
              <a:path w="0" h="2286000">
                <a:moveTo>
                  <a:pt x="0" y="0"/>
                </a:moveTo>
                <a:lnTo>
                  <a:pt x="0" y="22859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061970" y="7697469"/>
            <a:ext cx="3086100" cy="0"/>
          </a:xfrm>
          <a:custGeom>
            <a:avLst/>
            <a:gdLst/>
            <a:ahLst/>
            <a:cxnLst/>
            <a:rect l="l" t="t" r="r" b="b"/>
            <a:pathLst>
              <a:path w="3086100" h="0">
                <a:moveTo>
                  <a:pt x="0" y="0"/>
                </a:moveTo>
                <a:lnTo>
                  <a:pt x="30861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862070" y="6897369"/>
            <a:ext cx="1371600" cy="1485900"/>
          </a:xfrm>
          <a:custGeom>
            <a:avLst/>
            <a:gdLst/>
            <a:ahLst/>
            <a:cxnLst/>
            <a:rect l="l" t="t" r="r" b="b"/>
            <a:pathLst>
              <a:path w="1371600" h="1485900">
                <a:moveTo>
                  <a:pt x="1371600" y="0"/>
                </a:moveTo>
                <a:lnTo>
                  <a:pt x="0" y="1485899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862070" y="7011669"/>
            <a:ext cx="1485900" cy="1371600"/>
          </a:xfrm>
          <a:custGeom>
            <a:avLst/>
            <a:gdLst/>
            <a:ahLst/>
            <a:cxnLst/>
            <a:rect l="l" t="t" r="r" b="b"/>
            <a:pathLst>
              <a:path w="1485900" h="1371600">
                <a:moveTo>
                  <a:pt x="0" y="0"/>
                </a:moveTo>
                <a:lnTo>
                  <a:pt x="1485900" y="1371599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30"/>
              <a:t>2</a:t>
            </a:r>
            <a:r>
              <a:rPr dirty="0" spc="30"/>
              <a:t>3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14107" y="1977707"/>
            <a:ext cx="4348480" cy="0"/>
          </a:xfrm>
          <a:custGeom>
            <a:avLst/>
            <a:gdLst/>
            <a:ahLst/>
            <a:cxnLst/>
            <a:rect l="l" t="t" r="r" b="b"/>
            <a:pathLst>
              <a:path w="4348480" h="0">
                <a:moveTo>
                  <a:pt x="0" y="0"/>
                </a:moveTo>
                <a:lnTo>
                  <a:pt x="4348162" y="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18869" y="3006089"/>
            <a:ext cx="4343400" cy="0"/>
          </a:xfrm>
          <a:custGeom>
            <a:avLst/>
            <a:gdLst/>
            <a:ahLst/>
            <a:cxnLst/>
            <a:rect l="l" t="t" r="r" b="b"/>
            <a:pathLst>
              <a:path w="4343400" h="0">
                <a:moveTo>
                  <a:pt x="0" y="0"/>
                </a:moveTo>
                <a:lnTo>
                  <a:pt x="43434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14107" y="7121207"/>
            <a:ext cx="4348480" cy="0"/>
          </a:xfrm>
          <a:custGeom>
            <a:avLst/>
            <a:gdLst/>
            <a:ahLst/>
            <a:cxnLst/>
            <a:rect l="l" t="t" r="r" b="b"/>
            <a:pathLst>
              <a:path w="4348480" h="0">
                <a:moveTo>
                  <a:pt x="0" y="0"/>
                </a:moveTo>
                <a:lnTo>
                  <a:pt x="4348162" y="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14107" y="8264207"/>
            <a:ext cx="4348480" cy="0"/>
          </a:xfrm>
          <a:custGeom>
            <a:avLst/>
            <a:gdLst/>
            <a:ahLst/>
            <a:cxnLst/>
            <a:rect l="l" t="t" r="r" b="b"/>
            <a:pathLst>
              <a:path w="4348480" h="0">
                <a:moveTo>
                  <a:pt x="0" y="0"/>
                </a:moveTo>
                <a:lnTo>
                  <a:pt x="4348162" y="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06169" y="853185"/>
            <a:ext cx="57810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3903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X(0)=G(0)+W</a:t>
            </a:r>
            <a:r>
              <a:rPr dirty="0" baseline="-10416" sz="1200" spc="-7">
                <a:latin typeface="Times New Roman"/>
                <a:cs typeface="Times New Roman"/>
              </a:rPr>
              <a:t>8</a:t>
            </a:r>
            <a:r>
              <a:rPr dirty="0" baseline="38194" sz="1200" spc="-7">
                <a:latin typeface="Times New Roman"/>
                <a:cs typeface="Times New Roman"/>
              </a:rPr>
              <a:t>0</a:t>
            </a:r>
            <a:r>
              <a:rPr dirty="0" baseline="38194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H(0)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30"/>
              <a:t>2</a:t>
            </a:r>
            <a:r>
              <a:rPr dirty="0" spc="30"/>
              <a:t>4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541645" y="1727961"/>
            <a:ext cx="13449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X(1)=G(1)+W</a:t>
            </a:r>
            <a:r>
              <a:rPr dirty="0" baseline="-10416" sz="1200" spc="-7">
                <a:latin typeface="Times New Roman"/>
                <a:cs typeface="Times New Roman"/>
              </a:rPr>
              <a:t>8</a:t>
            </a:r>
            <a:r>
              <a:rPr dirty="0" baseline="38194" sz="1200" spc="-7">
                <a:latin typeface="Times New Roman"/>
                <a:cs typeface="Times New Roman"/>
              </a:rPr>
              <a:t>1</a:t>
            </a:r>
            <a:r>
              <a:rPr dirty="0" baseline="38194" sz="1200" spc="112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H(1)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41645" y="2779521"/>
            <a:ext cx="13449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X(2)=G(2)+W</a:t>
            </a:r>
            <a:r>
              <a:rPr dirty="0" baseline="-10416" sz="1200" spc="-7">
                <a:latin typeface="Times New Roman"/>
                <a:cs typeface="Times New Roman"/>
              </a:rPr>
              <a:t>8</a:t>
            </a:r>
            <a:r>
              <a:rPr dirty="0" baseline="38194" sz="1200" spc="-7">
                <a:latin typeface="Times New Roman"/>
                <a:cs typeface="Times New Roman"/>
              </a:rPr>
              <a:t>2</a:t>
            </a:r>
            <a:r>
              <a:rPr dirty="0" baseline="38194" sz="1200" spc="112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H(2)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6169" y="3831463"/>
            <a:ext cx="57804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3903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X(3)=G(3)+W</a:t>
            </a:r>
            <a:r>
              <a:rPr dirty="0" baseline="-10416" sz="1200" spc="-7">
                <a:latin typeface="Times New Roman"/>
                <a:cs typeface="Times New Roman"/>
              </a:rPr>
              <a:t>8</a:t>
            </a:r>
            <a:r>
              <a:rPr dirty="0" baseline="38194" sz="1200" spc="-7">
                <a:latin typeface="Times New Roman"/>
                <a:cs typeface="Times New Roman"/>
              </a:rPr>
              <a:t>3</a:t>
            </a:r>
            <a:r>
              <a:rPr dirty="0" baseline="38194" sz="1200" spc="112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H(3)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01407" y="4883276"/>
            <a:ext cx="57848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39547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X(4)=G(4)+W</a:t>
            </a:r>
            <a:r>
              <a:rPr dirty="0" baseline="-10416" sz="1200" spc="-7">
                <a:latin typeface="Times New Roman"/>
                <a:cs typeface="Times New Roman"/>
              </a:rPr>
              <a:t>8</a:t>
            </a:r>
            <a:r>
              <a:rPr dirty="0" baseline="38194" sz="1200" spc="-7">
                <a:latin typeface="Times New Roman"/>
                <a:cs typeface="Times New Roman"/>
              </a:rPr>
              <a:t>4</a:t>
            </a:r>
            <a:r>
              <a:rPr dirty="0" baseline="38194" sz="1200" spc="112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H(4)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41645" y="6986778"/>
            <a:ext cx="13449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X(6)=G(6)+W</a:t>
            </a:r>
            <a:r>
              <a:rPr dirty="0" baseline="-10416" sz="1200" spc="-7">
                <a:latin typeface="Times New Roman"/>
                <a:cs typeface="Times New Roman"/>
              </a:rPr>
              <a:t>8</a:t>
            </a:r>
            <a:r>
              <a:rPr dirty="0" baseline="38194" sz="1200" spc="-7">
                <a:latin typeface="Times New Roman"/>
                <a:cs typeface="Times New Roman"/>
              </a:rPr>
              <a:t>6</a:t>
            </a:r>
            <a:r>
              <a:rPr dirty="0" baseline="38194" sz="1200" spc="112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H(6)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41645" y="8038338"/>
            <a:ext cx="13449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X(7)=G(7)+W</a:t>
            </a:r>
            <a:r>
              <a:rPr dirty="0" baseline="-10416" sz="1200" spc="-7">
                <a:latin typeface="Times New Roman"/>
                <a:cs typeface="Times New Roman"/>
              </a:rPr>
              <a:t>8</a:t>
            </a:r>
            <a:r>
              <a:rPr dirty="0" baseline="38194" sz="1200" spc="-7">
                <a:latin typeface="Times New Roman"/>
                <a:cs typeface="Times New Roman"/>
              </a:rPr>
              <a:t>7</a:t>
            </a:r>
            <a:r>
              <a:rPr dirty="0" baseline="38194" sz="1200" spc="112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H(7)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5855" y="967485"/>
            <a:ext cx="280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(0)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5855" y="1842261"/>
            <a:ext cx="280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(4)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5855" y="2894202"/>
            <a:ext cx="280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(2)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5855" y="3945763"/>
            <a:ext cx="280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(6)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5855" y="4997576"/>
            <a:ext cx="280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(1)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5855" y="6049136"/>
            <a:ext cx="280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(5)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06169" y="6110096"/>
            <a:ext cx="57804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390390" algn="l"/>
              </a:tabLst>
            </a:pPr>
            <a:r>
              <a:rPr dirty="0" u="sng" baseline="23148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baseline="23148" sz="18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X(5)=G(5)+W</a:t>
            </a:r>
            <a:r>
              <a:rPr dirty="0" baseline="-10416" sz="1200" spc="-7">
                <a:latin typeface="Times New Roman"/>
                <a:cs typeface="Times New Roman"/>
              </a:rPr>
              <a:t>8</a:t>
            </a:r>
            <a:r>
              <a:rPr dirty="0" baseline="38194" sz="1200" spc="-7">
                <a:latin typeface="Times New Roman"/>
                <a:cs typeface="Times New Roman"/>
              </a:rPr>
              <a:t>5</a:t>
            </a:r>
            <a:r>
              <a:rPr dirty="0" baseline="38194" sz="1200" spc="112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H(5)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5855" y="7101078"/>
            <a:ext cx="280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(3)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5855" y="8157209"/>
            <a:ext cx="280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(7)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8827" y="4225162"/>
            <a:ext cx="6409690" cy="234950"/>
          </a:xfrm>
          <a:custGeom>
            <a:avLst/>
            <a:gdLst/>
            <a:ahLst/>
            <a:cxnLst/>
            <a:rect l="l" t="t" r="r" b="b"/>
            <a:pathLst>
              <a:path w="6409690" h="234950">
                <a:moveTo>
                  <a:pt x="0" y="234696"/>
                </a:moveTo>
                <a:lnTo>
                  <a:pt x="6409690" y="234696"/>
                </a:lnTo>
                <a:lnTo>
                  <a:pt x="6409690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28827" y="4459858"/>
            <a:ext cx="6409690" cy="233679"/>
          </a:xfrm>
          <a:custGeom>
            <a:avLst/>
            <a:gdLst/>
            <a:ahLst/>
            <a:cxnLst/>
            <a:rect l="l" t="t" r="r" b="b"/>
            <a:pathLst>
              <a:path w="6409690" h="233679">
                <a:moveTo>
                  <a:pt x="0" y="233172"/>
                </a:moveTo>
                <a:lnTo>
                  <a:pt x="6409690" y="233172"/>
                </a:lnTo>
                <a:lnTo>
                  <a:pt x="6409690" y="0"/>
                </a:lnTo>
                <a:lnTo>
                  <a:pt x="0" y="0"/>
                </a:lnTo>
                <a:lnTo>
                  <a:pt x="0" y="23317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34416" y="692911"/>
            <a:ext cx="6376035" cy="70719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2880" indent="-170180">
              <a:lnSpc>
                <a:spcPts val="1864"/>
              </a:lnSpc>
              <a:spcBef>
                <a:spcPts val="95"/>
              </a:spcBef>
              <a:buSzPct val="93750"/>
              <a:buAutoNum type="arabicPlain" startAt="2"/>
              <a:tabLst>
                <a:tab pos="183515" algn="l"/>
              </a:tabLst>
            </a:pPr>
            <a:r>
              <a:rPr dirty="0" u="heavy" sz="16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Causality:</a:t>
            </a:r>
            <a:endParaRPr sz="1600">
              <a:latin typeface="Times New Roman"/>
              <a:cs typeface="Times New Roman"/>
            </a:endParaRPr>
          </a:p>
          <a:p>
            <a:pPr marL="12700" marR="5080" indent="50165">
              <a:lnSpc>
                <a:spcPct val="95700"/>
              </a:lnSpc>
              <a:spcBef>
                <a:spcPts val="30"/>
              </a:spcBef>
            </a:pPr>
            <a:r>
              <a:rPr dirty="0" sz="1600" spc="-5">
                <a:latin typeface="Times New Roman"/>
                <a:cs typeface="Times New Roman"/>
              </a:rPr>
              <a:t>A DSP system is </a:t>
            </a:r>
            <a:r>
              <a:rPr dirty="0" sz="1600">
                <a:latin typeface="Times New Roman"/>
                <a:cs typeface="Times New Roman"/>
              </a:rPr>
              <a:t>said </a:t>
            </a:r>
            <a:r>
              <a:rPr dirty="0" sz="1600" spc="-5">
                <a:latin typeface="Times New Roman"/>
                <a:cs typeface="Times New Roman"/>
              </a:rPr>
              <a:t>to be causal if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present value of y [ i.e. y(n)] is not a  function of </a:t>
            </a:r>
            <a:r>
              <a:rPr dirty="0" sz="1600" spc="-10">
                <a:latin typeface="Times New Roman"/>
                <a:cs typeface="Times New Roman"/>
              </a:rPr>
              <a:t>some </a:t>
            </a:r>
            <a:r>
              <a:rPr dirty="0" sz="1600" spc="-5">
                <a:latin typeface="Times New Roman"/>
                <a:cs typeface="Times New Roman"/>
              </a:rPr>
              <a:t>future values of x [i.e. x(n+i), </a:t>
            </a:r>
            <a:r>
              <a:rPr dirty="0" sz="1600">
                <a:latin typeface="Times New Roman"/>
                <a:cs typeface="Times New Roman"/>
              </a:rPr>
              <a:t>i, </a:t>
            </a:r>
            <a:r>
              <a:rPr dirty="0" sz="1600" spc="-5">
                <a:latin typeface="Times New Roman"/>
                <a:cs typeface="Times New Roman"/>
              </a:rPr>
              <a:t>+ve integer] or some future  values of y [i.e. y(n+i), i, +ve integer].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 causal DSP system that is 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physically realizable is that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system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where y(n) is a function of present value 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x(n) or some previous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values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x [i.e x(n-i) ,i, +ve integer] or some 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previous values of y [i.e. y(n-i), i +ve</a:t>
            </a:r>
            <a:r>
              <a:rPr dirty="0" u="sng" sz="1600" spc="2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integer</a:t>
            </a:r>
            <a:r>
              <a:rPr dirty="0" sz="1600" spc="-5">
                <a:latin typeface="Times New Roman"/>
                <a:cs typeface="Times New Roman"/>
              </a:rPr>
              <a:t>].</a:t>
            </a:r>
            <a:endParaRPr sz="1600">
              <a:latin typeface="Times New Roman"/>
              <a:cs typeface="Times New Roman"/>
            </a:endParaRPr>
          </a:p>
          <a:p>
            <a:pPr marL="12700" marR="163195">
              <a:lnSpc>
                <a:spcPts val="1839"/>
              </a:lnSpc>
              <a:spcBef>
                <a:spcPts val="5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 other words, a causal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system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one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where response does not begin before 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 input signal is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applied</a:t>
            </a:r>
            <a:r>
              <a:rPr dirty="0" sz="160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5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Example1</a:t>
            </a:r>
            <a:r>
              <a:rPr dirty="0" sz="1600" spc="-5">
                <a:latin typeface="Times New Roman"/>
                <a:cs typeface="Times New Roman"/>
              </a:rPr>
              <a:t>: </a:t>
            </a:r>
            <a:r>
              <a:rPr dirty="0" sz="1600" spc="-5" b="1">
                <a:latin typeface="Times New Roman"/>
                <a:cs typeface="Times New Roman"/>
              </a:rPr>
              <a:t>if y(n)=3x(n)-2x(n-1)+y(n-3)+e</a:t>
            </a:r>
            <a:r>
              <a:rPr dirty="0" baseline="39682" sz="1575" spc="-7" b="1">
                <a:latin typeface="Times New Roman"/>
                <a:cs typeface="Times New Roman"/>
              </a:rPr>
              <a:t>x(n) </a:t>
            </a:r>
            <a:r>
              <a:rPr dirty="0" sz="1600" spc="-5">
                <a:latin typeface="Times New Roman"/>
                <a:cs typeface="Times New Roman"/>
              </a:rPr>
              <a:t>which </a:t>
            </a:r>
            <a:r>
              <a:rPr dirty="0" sz="1600">
                <a:latin typeface="Times New Roman"/>
                <a:cs typeface="Times New Roman"/>
              </a:rPr>
              <a:t>is not </a:t>
            </a:r>
            <a:r>
              <a:rPr dirty="0" sz="1600" spc="-5">
                <a:latin typeface="Times New Roman"/>
                <a:cs typeface="Times New Roman"/>
              </a:rPr>
              <a:t>linear due to</a:t>
            </a:r>
            <a:r>
              <a:rPr dirty="0" sz="1600" spc="1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  <a:p>
            <a:pPr marL="12700" marR="310515">
              <a:lnSpc>
                <a:spcPts val="1839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exponential term </a:t>
            </a:r>
            <a:r>
              <a:rPr dirty="0" sz="1600">
                <a:latin typeface="Times New Roman"/>
                <a:cs typeface="Times New Roman"/>
              </a:rPr>
              <a:t>but </a:t>
            </a:r>
            <a:r>
              <a:rPr dirty="0" sz="1600" spc="-5">
                <a:latin typeface="Times New Roman"/>
                <a:cs typeface="Times New Roman"/>
              </a:rPr>
              <a:t>it is causal since y(n) is </a:t>
            </a:r>
            <a:r>
              <a:rPr dirty="0" sz="1600">
                <a:latin typeface="Times New Roman"/>
                <a:cs typeface="Times New Roman"/>
              </a:rPr>
              <a:t>not </a:t>
            </a:r>
            <a:r>
              <a:rPr dirty="0" sz="1600" spc="-5">
                <a:latin typeface="Times New Roman"/>
                <a:cs typeface="Times New Roman"/>
              </a:rPr>
              <a:t>a function of </a:t>
            </a:r>
            <a:r>
              <a:rPr dirty="0" sz="1600" spc="-10">
                <a:latin typeface="Times New Roman"/>
                <a:cs typeface="Times New Roman"/>
              </a:rPr>
              <a:t>some </a:t>
            </a:r>
            <a:r>
              <a:rPr dirty="0" sz="1600" spc="-5">
                <a:latin typeface="Times New Roman"/>
                <a:cs typeface="Times New Roman"/>
              </a:rPr>
              <a:t>future  terms of x or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y.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5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Example2</a:t>
            </a:r>
            <a:r>
              <a:rPr dirty="0" sz="1600" spc="-5">
                <a:latin typeface="Times New Roman"/>
                <a:cs typeface="Times New Roman"/>
              </a:rPr>
              <a:t>: </a:t>
            </a:r>
            <a:r>
              <a:rPr dirty="0" sz="1600" spc="-5" b="1">
                <a:latin typeface="Times New Roman"/>
                <a:cs typeface="Times New Roman"/>
              </a:rPr>
              <a:t>y(n)=x(n+1)-x(n)+3y(n+3) </a:t>
            </a:r>
            <a:r>
              <a:rPr dirty="0" sz="1600" spc="-5">
                <a:latin typeface="Times New Roman"/>
                <a:cs typeface="Times New Roman"/>
              </a:rPr>
              <a:t>is not causal </a:t>
            </a:r>
            <a:r>
              <a:rPr dirty="0" sz="1600">
                <a:latin typeface="Times New Roman"/>
                <a:cs typeface="Times New Roman"/>
              </a:rPr>
              <a:t>and </a:t>
            </a:r>
            <a:r>
              <a:rPr dirty="0" sz="1600" spc="-5">
                <a:latin typeface="Times New Roman"/>
                <a:cs typeface="Times New Roman"/>
              </a:rPr>
              <a:t>is </a:t>
            </a:r>
            <a:r>
              <a:rPr dirty="0" sz="1600">
                <a:latin typeface="Times New Roman"/>
                <a:cs typeface="Times New Roman"/>
              </a:rPr>
              <a:t>not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physically</a:t>
            </a:r>
            <a:endParaRPr sz="1600">
              <a:latin typeface="Times New Roman"/>
              <a:cs typeface="Times New Roman"/>
            </a:endParaRPr>
          </a:p>
          <a:p>
            <a:pPr marL="12700" marR="293370">
              <a:lnSpc>
                <a:spcPts val="1839"/>
              </a:lnSpc>
              <a:spcBef>
                <a:spcPts val="90"/>
              </a:spcBef>
              <a:tabLst>
                <a:tab pos="5288280" algn="l"/>
              </a:tabLst>
            </a:pPr>
            <a:r>
              <a:rPr dirty="0" sz="1600" spc="-5">
                <a:latin typeface="Times New Roman"/>
                <a:cs typeface="Times New Roman"/>
              </a:rPr>
              <a:t>realizable since y(n) depends on some future values of x</a:t>
            </a:r>
            <a:r>
              <a:rPr dirty="0" sz="1600" spc="1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y,	</a:t>
            </a:r>
            <a:r>
              <a:rPr dirty="0" sz="1600">
                <a:latin typeface="Times New Roman"/>
                <a:cs typeface="Times New Roman"/>
              </a:rPr>
              <a:t>[these</a:t>
            </a:r>
            <a:r>
              <a:rPr dirty="0" sz="1600" spc="-9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are  x(n+1)) and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y(n+3)].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50"/>
              </a:lnSpc>
            </a:pPr>
            <a:r>
              <a:rPr dirty="0" sz="1600" spc="-5">
                <a:latin typeface="Times New Roman"/>
                <a:cs typeface="Times New Roman"/>
              </a:rPr>
              <a:t>Note : examples of the </a:t>
            </a:r>
            <a:r>
              <a:rPr dirty="0" sz="1600">
                <a:latin typeface="Times New Roman"/>
                <a:cs typeface="Times New Roman"/>
              </a:rPr>
              <a:t>noncausal </a:t>
            </a:r>
            <a:r>
              <a:rPr dirty="0" sz="1600" spc="-5">
                <a:latin typeface="Times New Roman"/>
                <a:cs typeface="Times New Roman"/>
              </a:rPr>
              <a:t>systems are: y(n)=x(n+1), </a:t>
            </a:r>
            <a:r>
              <a:rPr dirty="0" sz="1600">
                <a:latin typeface="Times New Roman"/>
                <a:cs typeface="Times New Roman"/>
              </a:rPr>
              <a:t>y(n)=x(</a:t>
            </a:r>
            <a:r>
              <a:rPr dirty="0" sz="1600" b="1">
                <a:latin typeface="Times New Roman"/>
                <a:cs typeface="Times New Roman"/>
              </a:rPr>
              <a:t>n</a:t>
            </a:r>
            <a:r>
              <a:rPr dirty="0" baseline="39682" sz="1575" b="1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)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,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dirty="0" sz="1600" spc="-5">
                <a:latin typeface="Times New Roman"/>
                <a:cs typeface="Times New Roman"/>
              </a:rPr>
              <a:t>y(n)=x(-n),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y(n)=x│n│.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50">
              <a:latin typeface="Times New Roman"/>
              <a:cs typeface="Times New Roman"/>
            </a:endParaRPr>
          </a:p>
          <a:p>
            <a:pPr marL="182880" indent="-170180">
              <a:lnSpc>
                <a:spcPts val="1864"/>
              </a:lnSpc>
              <a:spcBef>
                <a:spcPts val="5"/>
              </a:spcBef>
              <a:buSzPct val="93750"/>
              <a:buAutoNum type="arabicPlain" startAt="3"/>
              <a:tabLst>
                <a:tab pos="183515" algn="l"/>
              </a:tabLst>
            </a:pPr>
            <a:r>
              <a:rPr dirty="0" u="heavy" sz="16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Stability:</a:t>
            </a:r>
            <a:endParaRPr sz="1600">
              <a:latin typeface="Times New Roman"/>
              <a:cs typeface="Times New Roman"/>
            </a:endParaRPr>
          </a:p>
          <a:p>
            <a:pPr marL="12700" marR="528955">
              <a:lnSpc>
                <a:spcPts val="1839"/>
              </a:lnSpc>
              <a:spcBef>
                <a:spcPts val="70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 DSP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system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 said to be stable if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O/P is bounded for bounded I/P 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(bounded input gives bounded output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BIBO).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50"/>
              </a:lnSpc>
            </a:pPr>
            <a:r>
              <a:rPr dirty="0" u="heavy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Ex1</a:t>
            </a:r>
            <a:r>
              <a:rPr dirty="0" sz="1600">
                <a:latin typeface="Times New Roman"/>
                <a:cs typeface="Times New Roman"/>
              </a:rPr>
              <a:t>: </a:t>
            </a:r>
            <a:r>
              <a:rPr dirty="0" sz="1600" spc="-5">
                <a:latin typeface="Times New Roman"/>
                <a:cs typeface="Times New Roman"/>
              </a:rPr>
              <a:t>if </a:t>
            </a:r>
            <a:r>
              <a:rPr dirty="0" sz="1600" spc="-5" b="1">
                <a:latin typeface="Times New Roman"/>
                <a:cs typeface="Times New Roman"/>
              </a:rPr>
              <a:t>y(n)=2x(n)-0.5x(n-1), </a:t>
            </a:r>
            <a:r>
              <a:rPr dirty="0" sz="1600" spc="-5">
                <a:latin typeface="Times New Roman"/>
                <a:cs typeface="Times New Roman"/>
              </a:rPr>
              <a:t>and </a:t>
            </a:r>
            <a:r>
              <a:rPr dirty="0" sz="1600" spc="-10">
                <a:latin typeface="Times New Roman"/>
                <a:cs typeface="Times New Roman"/>
              </a:rPr>
              <a:t>|x(n)|&lt;G </a:t>
            </a:r>
            <a:r>
              <a:rPr dirty="0" sz="1600" spc="-5">
                <a:latin typeface="Times New Roman"/>
                <a:cs typeface="Times New Roman"/>
              </a:rPr>
              <a:t>where G is finite, then</a:t>
            </a:r>
            <a:r>
              <a:rPr dirty="0" sz="1600" spc="1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|y(n)|&lt;2G-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0.5G or |y(n)|&lt;1.5G. hence if x(n) is </a:t>
            </a:r>
            <a:r>
              <a:rPr dirty="0" sz="1600">
                <a:latin typeface="Times New Roman"/>
                <a:cs typeface="Times New Roman"/>
              </a:rPr>
              <a:t>bounded </a:t>
            </a:r>
            <a:r>
              <a:rPr dirty="0" sz="1600" spc="-5">
                <a:latin typeface="Times New Roman"/>
                <a:cs typeface="Times New Roman"/>
              </a:rPr>
              <a:t>by G then y(n) is also</a:t>
            </a:r>
            <a:r>
              <a:rPr dirty="0" sz="1600" spc="9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bounded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5"/>
              </a:lnSpc>
            </a:pPr>
            <a:r>
              <a:rPr dirty="0" sz="1600" spc="-5">
                <a:latin typeface="Times New Roman"/>
                <a:cs typeface="Times New Roman"/>
              </a:rPr>
              <a:t>i.e. the </a:t>
            </a:r>
            <a:r>
              <a:rPr dirty="0" sz="1600">
                <a:latin typeface="Times New Roman"/>
                <a:cs typeface="Times New Roman"/>
              </a:rPr>
              <a:t>system </a:t>
            </a:r>
            <a:r>
              <a:rPr dirty="0" sz="1600" spc="-5">
                <a:latin typeface="Times New Roman"/>
                <a:cs typeface="Times New Roman"/>
              </a:rPr>
              <a:t>is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stable.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9"/>
              </a:lnSpc>
            </a:pPr>
            <a:r>
              <a:rPr dirty="0" u="heavy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>
                <a:latin typeface="Times New Roman"/>
                <a:cs typeface="Times New Roman"/>
              </a:rPr>
              <a:t>2: </a:t>
            </a:r>
            <a:r>
              <a:rPr dirty="0" sz="1600" spc="-5" b="1">
                <a:latin typeface="Times New Roman"/>
                <a:cs typeface="Times New Roman"/>
              </a:rPr>
              <a:t>y(n)=e</a:t>
            </a:r>
            <a:r>
              <a:rPr dirty="0" baseline="39682" sz="1575" spc="-7" b="1">
                <a:latin typeface="Times New Roman"/>
                <a:cs typeface="Times New Roman"/>
              </a:rPr>
              <a:t>x(n-1) </a:t>
            </a:r>
            <a:r>
              <a:rPr dirty="0" sz="1600" spc="-5">
                <a:latin typeface="Times New Roman"/>
                <a:cs typeface="Times New Roman"/>
              </a:rPr>
              <a:t>which is a nonlinear causal system, then if |x(n)|&lt;G,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</a:t>
            </a:r>
            <a:endParaRPr sz="1600">
              <a:latin typeface="Times New Roman"/>
              <a:cs typeface="Times New Roman"/>
            </a:endParaRPr>
          </a:p>
          <a:p>
            <a:pPr algn="just" marL="12700" marR="332105">
              <a:lnSpc>
                <a:spcPct val="95700"/>
              </a:lnSpc>
              <a:spcBef>
                <a:spcPts val="50"/>
              </a:spcBef>
            </a:pPr>
            <a:r>
              <a:rPr dirty="0" sz="1600" spc="-5">
                <a:latin typeface="Times New Roman"/>
                <a:cs typeface="Times New Roman"/>
              </a:rPr>
              <a:t>|y(n)|&lt;e</a:t>
            </a:r>
            <a:r>
              <a:rPr dirty="0" baseline="39682" sz="1575" spc="-7">
                <a:latin typeface="Times New Roman"/>
                <a:cs typeface="Times New Roman"/>
              </a:rPr>
              <a:t>G </a:t>
            </a:r>
            <a:r>
              <a:rPr dirty="0" sz="1600" spc="-5">
                <a:latin typeface="Times New Roman"/>
                <a:cs typeface="Times New Roman"/>
              </a:rPr>
              <a:t>and if G </a:t>
            </a:r>
            <a:r>
              <a:rPr dirty="0" sz="1600">
                <a:latin typeface="Times New Roman"/>
                <a:cs typeface="Times New Roman"/>
              </a:rPr>
              <a:t>is </a:t>
            </a:r>
            <a:r>
              <a:rPr dirty="0" sz="1600" spc="-5">
                <a:latin typeface="Times New Roman"/>
                <a:cs typeface="Times New Roman"/>
              </a:rPr>
              <a:t>finite, then y(n) </a:t>
            </a:r>
            <a:r>
              <a:rPr dirty="0" sz="1600">
                <a:latin typeface="Times New Roman"/>
                <a:cs typeface="Times New Roman"/>
              </a:rPr>
              <a:t>is </a:t>
            </a:r>
            <a:r>
              <a:rPr dirty="0" sz="1600" spc="-5">
                <a:latin typeface="Times New Roman"/>
                <a:cs typeface="Times New Roman"/>
              </a:rPr>
              <a:t>bounded, i.e., the </a:t>
            </a:r>
            <a:r>
              <a:rPr dirty="0" sz="1600">
                <a:latin typeface="Times New Roman"/>
                <a:cs typeface="Times New Roman"/>
              </a:rPr>
              <a:t>system </a:t>
            </a:r>
            <a:r>
              <a:rPr dirty="0" sz="1600" spc="-5">
                <a:latin typeface="Times New Roman"/>
                <a:cs typeface="Times New Roman"/>
              </a:rPr>
              <a:t>is </a:t>
            </a:r>
            <a:r>
              <a:rPr dirty="0" sz="1600" spc="5">
                <a:latin typeface="Times New Roman"/>
                <a:cs typeface="Times New Roman"/>
              </a:rPr>
              <a:t>stable.  </a:t>
            </a:r>
            <a:r>
              <a:rPr dirty="0" sz="1600" spc="-5">
                <a:latin typeface="Times New Roman"/>
                <a:cs typeface="Times New Roman"/>
              </a:rPr>
              <a:t>Stability of </a:t>
            </a:r>
            <a:r>
              <a:rPr dirty="0" u="heavy" sz="18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linear</a:t>
            </a:r>
            <a:r>
              <a:rPr dirty="0" sz="1800" b="1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DSP </a:t>
            </a:r>
            <a:r>
              <a:rPr dirty="0" sz="1600">
                <a:latin typeface="Times New Roman"/>
                <a:cs typeface="Times New Roman"/>
              </a:rPr>
              <a:t>system </a:t>
            </a:r>
            <a:r>
              <a:rPr dirty="0" sz="1600" spc="-5">
                <a:latin typeface="Times New Roman"/>
                <a:cs typeface="Times New Roman"/>
              </a:rPr>
              <a:t>can </a:t>
            </a:r>
            <a:r>
              <a:rPr dirty="0" sz="1600" spc="5">
                <a:latin typeface="Times New Roman"/>
                <a:cs typeface="Times New Roman"/>
              </a:rPr>
              <a:t>be </a:t>
            </a:r>
            <a:r>
              <a:rPr dirty="0" sz="1600" spc="-5">
                <a:latin typeface="Times New Roman"/>
                <a:cs typeface="Times New Roman"/>
              </a:rPr>
              <a:t>studied usually </a:t>
            </a:r>
            <a:r>
              <a:rPr dirty="0" sz="1600">
                <a:latin typeface="Times New Roman"/>
                <a:cs typeface="Times New Roman"/>
              </a:rPr>
              <a:t>in </a:t>
            </a:r>
            <a:r>
              <a:rPr dirty="0" sz="1600" spc="-10">
                <a:latin typeface="Times New Roman"/>
                <a:cs typeface="Times New Roman"/>
              </a:rPr>
              <a:t>terms </a:t>
            </a:r>
            <a:r>
              <a:rPr dirty="0" sz="1600" spc="-5">
                <a:latin typeface="Times New Roman"/>
                <a:cs typeface="Times New Roman"/>
              </a:rPr>
              <a:t>of transfer  function in z-domain,</a:t>
            </a:r>
            <a:endParaRPr sz="1600">
              <a:latin typeface="Times New Roman"/>
              <a:cs typeface="Times New Roman"/>
            </a:endParaRPr>
          </a:p>
          <a:p>
            <a:pPr algn="ctr" marR="2719705">
              <a:lnSpc>
                <a:spcPts val="1805"/>
              </a:lnSpc>
            </a:pPr>
            <a:r>
              <a:rPr dirty="0" sz="1600" spc="-5">
                <a:latin typeface="Times New Roman"/>
                <a:cs typeface="Times New Roman"/>
              </a:rPr>
              <a:t>H(z)=Y(z)/X(z)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Where the z-transforms of x(n) and y(n)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are: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1716" y="10050102"/>
            <a:ext cx="131445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 sz="1200" spc="30">
                <a:latin typeface="Times New Roman"/>
                <a:cs typeface="Times New Roman"/>
              </a:rPr>
              <a:t>1</a:t>
            </a:fld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02659" y="7762237"/>
            <a:ext cx="120650" cy="18351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000" spc="35">
                <a:latin typeface="Symbol"/>
                <a:cs typeface="Symbol"/>
              </a:rPr>
              <a:t>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8047" y="7741787"/>
            <a:ext cx="1724025" cy="648970"/>
          </a:xfrm>
          <a:prstGeom prst="rect">
            <a:avLst/>
          </a:prstGeom>
        </p:spPr>
        <p:txBody>
          <a:bodyPr wrap="square" lIns="0" tIns="35560" rIns="0" bIns="0" rtlCol="0" vert="horz">
            <a:spAutoFit/>
          </a:bodyPr>
          <a:lstStyle/>
          <a:p>
            <a:pPr marL="713105" marR="5080" indent="-701040">
              <a:lnSpc>
                <a:spcPct val="105400"/>
              </a:lnSpc>
              <a:spcBef>
                <a:spcPts val="280"/>
              </a:spcBef>
            </a:pPr>
            <a:r>
              <a:rPr dirty="0" sz="1750" spc="25" i="1">
                <a:latin typeface="Times New Roman"/>
                <a:cs typeface="Times New Roman"/>
              </a:rPr>
              <a:t>X </a:t>
            </a:r>
            <a:r>
              <a:rPr dirty="0" sz="1750" spc="90">
                <a:latin typeface="Times New Roman"/>
                <a:cs typeface="Times New Roman"/>
              </a:rPr>
              <a:t>(</a:t>
            </a:r>
            <a:r>
              <a:rPr dirty="0" sz="1750" spc="90" i="1">
                <a:latin typeface="Times New Roman"/>
                <a:cs typeface="Times New Roman"/>
              </a:rPr>
              <a:t>z</a:t>
            </a:r>
            <a:r>
              <a:rPr dirty="0" sz="1750" spc="90">
                <a:latin typeface="Times New Roman"/>
                <a:cs typeface="Times New Roman"/>
              </a:rPr>
              <a:t>) </a:t>
            </a:r>
            <a:r>
              <a:rPr dirty="0" sz="1750" spc="25">
                <a:latin typeface="Symbol"/>
                <a:cs typeface="Symbol"/>
              </a:rPr>
              <a:t></a:t>
            </a:r>
            <a:r>
              <a:rPr dirty="0" sz="1750" spc="25">
                <a:latin typeface="Times New Roman"/>
                <a:cs typeface="Times New Roman"/>
              </a:rPr>
              <a:t> </a:t>
            </a:r>
            <a:r>
              <a:rPr dirty="0" baseline="-8385" sz="3975" spc="52">
                <a:latin typeface="Symbol"/>
                <a:cs typeface="Symbol"/>
              </a:rPr>
              <a:t></a:t>
            </a:r>
            <a:r>
              <a:rPr dirty="0" baseline="-8385" sz="3975" spc="-765">
                <a:latin typeface="Times New Roman"/>
                <a:cs typeface="Times New Roman"/>
              </a:rPr>
              <a:t> </a:t>
            </a:r>
            <a:r>
              <a:rPr dirty="0" sz="1750" spc="70" i="1">
                <a:latin typeface="Times New Roman"/>
                <a:cs typeface="Times New Roman"/>
              </a:rPr>
              <a:t>x</a:t>
            </a:r>
            <a:r>
              <a:rPr dirty="0" sz="1750" spc="70">
                <a:latin typeface="Times New Roman"/>
                <a:cs typeface="Times New Roman"/>
              </a:rPr>
              <a:t>(</a:t>
            </a:r>
            <a:r>
              <a:rPr dirty="0" sz="1750" spc="70" i="1">
                <a:latin typeface="Times New Roman"/>
                <a:cs typeface="Times New Roman"/>
              </a:rPr>
              <a:t>n</a:t>
            </a:r>
            <a:r>
              <a:rPr dirty="0" sz="1750" spc="70">
                <a:latin typeface="Times New Roman"/>
                <a:cs typeface="Times New Roman"/>
              </a:rPr>
              <a:t>)</a:t>
            </a:r>
            <a:r>
              <a:rPr dirty="0" sz="1750" spc="70" i="1">
                <a:latin typeface="Times New Roman"/>
                <a:cs typeface="Times New Roman"/>
              </a:rPr>
              <a:t>z </a:t>
            </a:r>
            <a:r>
              <a:rPr dirty="0" baseline="44444" sz="1500" spc="82">
                <a:latin typeface="Symbol"/>
                <a:cs typeface="Symbol"/>
              </a:rPr>
              <a:t></a:t>
            </a:r>
            <a:r>
              <a:rPr dirty="0" baseline="44444" sz="1500" spc="82" i="1">
                <a:latin typeface="Times New Roman"/>
                <a:cs typeface="Times New Roman"/>
              </a:rPr>
              <a:t>n </a:t>
            </a:r>
            <a:r>
              <a:rPr dirty="0" sz="1000" spc="55" i="1">
                <a:latin typeface="Times New Roman"/>
                <a:cs typeface="Times New Roman"/>
              </a:rPr>
              <a:t> </a:t>
            </a:r>
            <a:r>
              <a:rPr dirty="0" sz="1000" spc="40" i="1">
                <a:latin typeface="Times New Roman"/>
                <a:cs typeface="Times New Roman"/>
              </a:rPr>
              <a:t>n</a:t>
            </a:r>
            <a:r>
              <a:rPr dirty="0" sz="1000" spc="40">
                <a:latin typeface="Symbol"/>
                <a:cs typeface="Symbol"/>
              </a:rPr>
              <a:t>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27425" y="7762237"/>
            <a:ext cx="121285" cy="18351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000" spc="35">
                <a:latin typeface="Symbol"/>
                <a:cs typeface="Symbol"/>
              </a:rPr>
              <a:t>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43308" y="7741787"/>
            <a:ext cx="1693545" cy="648970"/>
          </a:xfrm>
          <a:prstGeom prst="rect">
            <a:avLst/>
          </a:prstGeom>
        </p:spPr>
        <p:txBody>
          <a:bodyPr wrap="square" lIns="0" tIns="35560" rIns="0" bIns="0" rtlCol="0" vert="horz">
            <a:spAutoFit/>
          </a:bodyPr>
          <a:lstStyle/>
          <a:p>
            <a:pPr marL="678180" marR="5080" indent="-666115">
              <a:lnSpc>
                <a:spcPct val="105400"/>
              </a:lnSpc>
              <a:spcBef>
                <a:spcPts val="280"/>
              </a:spcBef>
            </a:pPr>
            <a:r>
              <a:rPr dirty="0" sz="1750" spc="25" i="1">
                <a:latin typeface="Times New Roman"/>
                <a:cs typeface="Times New Roman"/>
              </a:rPr>
              <a:t>Y</a:t>
            </a:r>
            <a:r>
              <a:rPr dirty="0" sz="1750" spc="-210" i="1">
                <a:latin typeface="Times New Roman"/>
                <a:cs typeface="Times New Roman"/>
              </a:rPr>
              <a:t> </a:t>
            </a:r>
            <a:r>
              <a:rPr dirty="0" sz="1750" spc="90">
                <a:latin typeface="Times New Roman"/>
                <a:cs typeface="Times New Roman"/>
              </a:rPr>
              <a:t>(</a:t>
            </a:r>
            <a:r>
              <a:rPr dirty="0" sz="1750" spc="90" i="1">
                <a:latin typeface="Times New Roman"/>
                <a:cs typeface="Times New Roman"/>
              </a:rPr>
              <a:t>z</a:t>
            </a:r>
            <a:r>
              <a:rPr dirty="0" sz="1750" spc="90">
                <a:latin typeface="Times New Roman"/>
                <a:cs typeface="Times New Roman"/>
              </a:rPr>
              <a:t>)</a:t>
            </a:r>
            <a:r>
              <a:rPr dirty="0" sz="1750" spc="-30">
                <a:latin typeface="Times New Roman"/>
                <a:cs typeface="Times New Roman"/>
              </a:rPr>
              <a:t> </a:t>
            </a:r>
            <a:r>
              <a:rPr dirty="0" sz="1750" spc="25">
                <a:latin typeface="Symbol"/>
                <a:cs typeface="Symbol"/>
              </a:rPr>
              <a:t></a:t>
            </a:r>
            <a:r>
              <a:rPr dirty="0" sz="1750" spc="340">
                <a:latin typeface="Times New Roman"/>
                <a:cs typeface="Times New Roman"/>
              </a:rPr>
              <a:t> </a:t>
            </a:r>
            <a:r>
              <a:rPr dirty="0" baseline="-8385" sz="3975" spc="60">
                <a:latin typeface="Symbol"/>
                <a:cs typeface="Symbol"/>
              </a:rPr>
              <a:t></a:t>
            </a:r>
            <a:r>
              <a:rPr dirty="0" baseline="-8385" sz="3975" spc="-450">
                <a:latin typeface="Times New Roman"/>
                <a:cs typeface="Times New Roman"/>
              </a:rPr>
              <a:t> </a:t>
            </a:r>
            <a:r>
              <a:rPr dirty="0" sz="1750" spc="90" i="1">
                <a:latin typeface="Times New Roman"/>
                <a:cs typeface="Times New Roman"/>
              </a:rPr>
              <a:t>y</a:t>
            </a:r>
            <a:r>
              <a:rPr dirty="0" sz="1750" spc="90">
                <a:latin typeface="Times New Roman"/>
                <a:cs typeface="Times New Roman"/>
              </a:rPr>
              <a:t>(</a:t>
            </a:r>
            <a:r>
              <a:rPr dirty="0" sz="1750" spc="90" i="1">
                <a:latin typeface="Times New Roman"/>
                <a:cs typeface="Times New Roman"/>
              </a:rPr>
              <a:t>n</a:t>
            </a:r>
            <a:r>
              <a:rPr dirty="0" sz="1750" spc="90">
                <a:latin typeface="Times New Roman"/>
                <a:cs typeface="Times New Roman"/>
              </a:rPr>
              <a:t>)</a:t>
            </a:r>
            <a:r>
              <a:rPr dirty="0" sz="1750" spc="90" i="1">
                <a:latin typeface="Times New Roman"/>
                <a:cs typeface="Times New Roman"/>
              </a:rPr>
              <a:t>z</a:t>
            </a:r>
            <a:r>
              <a:rPr dirty="0" baseline="44444" sz="1500" spc="135">
                <a:latin typeface="Symbol"/>
                <a:cs typeface="Symbol"/>
              </a:rPr>
              <a:t></a:t>
            </a:r>
            <a:r>
              <a:rPr dirty="0" baseline="44444" sz="1500" spc="-232">
                <a:latin typeface="Times New Roman"/>
                <a:cs typeface="Times New Roman"/>
              </a:rPr>
              <a:t> </a:t>
            </a:r>
            <a:r>
              <a:rPr dirty="0" baseline="44444" sz="1500" spc="37" i="1">
                <a:latin typeface="Times New Roman"/>
                <a:cs typeface="Times New Roman"/>
              </a:rPr>
              <a:t>n  </a:t>
            </a:r>
            <a:r>
              <a:rPr dirty="0" sz="1000" spc="25" i="1">
                <a:latin typeface="Times New Roman"/>
                <a:cs typeface="Times New Roman"/>
              </a:rPr>
              <a:t>n</a:t>
            </a:r>
            <a:r>
              <a:rPr dirty="0" sz="1000" spc="-155" i="1">
                <a:latin typeface="Times New Roman"/>
                <a:cs typeface="Times New Roman"/>
              </a:rPr>
              <a:t> </a:t>
            </a:r>
            <a:r>
              <a:rPr dirty="0" sz="1000" spc="25">
                <a:latin typeface="Symbol"/>
                <a:cs typeface="Symbol"/>
              </a:rPr>
              <a:t></a:t>
            </a:r>
            <a:r>
              <a:rPr dirty="0" sz="1000" spc="-1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Symbol"/>
                <a:cs typeface="Symbol"/>
              </a:rPr>
              <a:t>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4416" y="8609838"/>
            <a:ext cx="6288405" cy="502284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080" indent="50165">
              <a:lnSpc>
                <a:spcPts val="1839"/>
              </a:lnSpc>
              <a:spcBef>
                <a:spcPts val="225"/>
              </a:spcBef>
            </a:pPr>
            <a:r>
              <a:rPr dirty="0" sz="1600" spc="-5">
                <a:latin typeface="Times New Roman"/>
                <a:cs typeface="Times New Roman"/>
              </a:rPr>
              <a:t>If H(z) has pole(s) outside the unit circle (|z|=1), then </a:t>
            </a:r>
            <a:r>
              <a:rPr dirty="0" sz="1600">
                <a:latin typeface="Times New Roman"/>
                <a:cs typeface="Times New Roman"/>
              </a:rPr>
              <a:t>the system </a:t>
            </a:r>
            <a:r>
              <a:rPr dirty="0" sz="1600" spc="-5">
                <a:latin typeface="Times New Roman"/>
                <a:cs typeface="Times New Roman"/>
              </a:rPr>
              <a:t>is unstable,  otherwise, it is a </a:t>
            </a:r>
            <a:r>
              <a:rPr dirty="0" sz="1600">
                <a:latin typeface="Times New Roman"/>
                <a:cs typeface="Times New Roman"/>
              </a:rPr>
              <a:t>stable </a:t>
            </a:r>
            <a:r>
              <a:rPr dirty="0" sz="1600" spc="-5">
                <a:latin typeface="Times New Roman"/>
                <a:cs typeface="Times New Roman"/>
              </a:rPr>
              <a:t>system. Poles on the unit circle </a:t>
            </a:r>
            <a:r>
              <a:rPr dirty="0" sz="1600">
                <a:latin typeface="Times New Roman"/>
                <a:cs typeface="Times New Roman"/>
              </a:rPr>
              <a:t>gives </a:t>
            </a:r>
            <a:r>
              <a:rPr dirty="0" sz="1600" spc="-5">
                <a:latin typeface="Times New Roman"/>
                <a:cs typeface="Times New Roman"/>
              </a:rPr>
              <a:t>critically</a:t>
            </a:r>
            <a:r>
              <a:rPr dirty="0" sz="1600" spc="114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stable.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416" y="2974974"/>
            <a:ext cx="6210300" cy="6870065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895350">
              <a:lnSpc>
                <a:spcPts val="1839"/>
              </a:lnSpc>
              <a:spcBef>
                <a:spcPts val="225"/>
              </a:spcBef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 b="1">
                <a:latin typeface="Times New Roman"/>
                <a:cs typeface="Times New Roman"/>
              </a:rPr>
              <a:t>: </a:t>
            </a:r>
            <a:r>
              <a:rPr dirty="0" sz="1600" spc="-5">
                <a:latin typeface="Times New Roman"/>
                <a:cs typeface="Times New Roman"/>
              </a:rPr>
              <a:t>If y(n)=2x(n-1)—3x(n). Check if </a:t>
            </a:r>
            <a:r>
              <a:rPr dirty="0" sz="1600">
                <a:latin typeface="Times New Roman"/>
                <a:cs typeface="Times New Roman"/>
              </a:rPr>
              <a:t>this </a:t>
            </a:r>
            <a:r>
              <a:rPr dirty="0" sz="1600" spc="-5">
                <a:latin typeface="Times New Roman"/>
                <a:cs typeface="Times New Roman"/>
              </a:rPr>
              <a:t>system is </a:t>
            </a:r>
            <a:r>
              <a:rPr dirty="0" sz="1600">
                <a:latin typeface="Times New Roman"/>
                <a:cs typeface="Times New Roman"/>
              </a:rPr>
              <a:t>stable </a:t>
            </a:r>
            <a:r>
              <a:rPr dirty="0" sz="1600" spc="-5">
                <a:latin typeface="Times New Roman"/>
                <a:cs typeface="Times New Roman"/>
              </a:rPr>
              <a:t>or not. 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 </a:t>
            </a:r>
            <a:r>
              <a:rPr dirty="0" sz="1600" spc="-5">
                <a:latin typeface="Times New Roman"/>
                <a:cs typeface="Times New Roman"/>
              </a:rPr>
              <a:t>Taking Z-transform of both sides,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get: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55"/>
              </a:lnSpc>
            </a:pPr>
            <a:r>
              <a:rPr dirty="0" sz="1600" spc="-5">
                <a:latin typeface="Times New Roman"/>
                <a:cs typeface="Times New Roman"/>
              </a:rPr>
              <a:t>Y(z)=2z</a:t>
            </a:r>
            <a:r>
              <a:rPr dirty="0" baseline="39682" sz="1575" spc="-7">
                <a:latin typeface="Times New Roman"/>
                <a:cs typeface="Times New Roman"/>
              </a:rPr>
              <a:t>-1</a:t>
            </a:r>
            <a:r>
              <a:rPr dirty="0" sz="1600" spc="-5">
                <a:latin typeface="Times New Roman"/>
                <a:cs typeface="Times New Roman"/>
              </a:rPr>
              <a:t>X(z)-3X(z) (using shift property of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z-transform)</a:t>
            </a:r>
            <a:endParaRPr sz="1600">
              <a:latin typeface="Times New Roman"/>
              <a:cs typeface="Times New Roman"/>
            </a:endParaRPr>
          </a:p>
          <a:p>
            <a:pPr marL="12700" marR="348615">
              <a:lnSpc>
                <a:spcPts val="1839"/>
              </a:lnSpc>
              <a:spcBef>
                <a:spcPts val="85"/>
              </a:spcBef>
              <a:tabLst>
                <a:tab pos="2580005" algn="l"/>
              </a:tabLst>
            </a:pPr>
            <a:r>
              <a:rPr dirty="0" sz="1600" spc="-5">
                <a:latin typeface="Times New Roman"/>
                <a:cs typeface="Times New Roman"/>
              </a:rPr>
              <a:t>Or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Y(z)/X(z)=H(z)=2z</a:t>
            </a:r>
            <a:r>
              <a:rPr dirty="0" baseline="39682" sz="1575" spc="-7">
                <a:latin typeface="Times New Roman"/>
                <a:cs typeface="Times New Roman"/>
              </a:rPr>
              <a:t>-1</a:t>
            </a:r>
            <a:r>
              <a:rPr dirty="0" sz="1600" spc="-5">
                <a:latin typeface="Times New Roman"/>
                <a:cs typeface="Times New Roman"/>
              </a:rPr>
              <a:t>-3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or:	H(z)=(2-3z)/z which has a single pole at  z=0(inside the unit circle), hence this system is</a:t>
            </a:r>
            <a:r>
              <a:rPr dirty="0" sz="1600" spc="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stable.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 b="1">
                <a:latin typeface="Times New Roman"/>
                <a:cs typeface="Times New Roman"/>
              </a:rPr>
              <a:t>: check </a:t>
            </a:r>
            <a:r>
              <a:rPr dirty="0" sz="1600" spc="-10" b="1">
                <a:latin typeface="Times New Roman"/>
                <a:cs typeface="Times New Roman"/>
              </a:rPr>
              <a:t>the </a:t>
            </a:r>
            <a:r>
              <a:rPr dirty="0" sz="1600" spc="-5" b="1">
                <a:latin typeface="Times New Roman"/>
                <a:cs typeface="Times New Roman"/>
              </a:rPr>
              <a:t>stability of the system:</a:t>
            </a:r>
            <a:r>
              <a:rPr dirty="0" sz="1600" spc="50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y(n)=x(n)+2y(n-1),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5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r>
              <a:rPr dirty="0" sz="1600" spc="-5">
                <a:latin typeface="Times New Roman"/>
                <a:cs typeface="Times New Roman"/>
              </a:rPr>
              <a:t> As before, taking the </a:t>
            </a:r>
            <a:r>
              <a:rPr dirty="0" sz="1600">
                <a:latin typeface="Times New Roman"/>
                <a:cs typeface="Times New Roman"/>
              </a:rPr>
              <a:t>z-transform </a:t>
            </a:r>
            <a:r>
              <a:rPr dirty="0" sz="1600" spc="-5">
                <a:latin typeface="Times New Roman"/>
                <a:cs typeface="Times New Roman"/>
              </a:rPr>
              <a:t>of both sides and using the shift  property, then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39"/>
              </a:lnSpc>
            </a:pPr>
            <a:r>
              <a:rPr dirty="0" sz="1600" spc="-5">
                <a:latin typeface="Times New Roman"/>
                <a:cs typeface="Times New Roman"/>
              </a:rPr>
              <a:t>Y(z)=X(z)+2z</a:t>
            </a:r>
            <a:r>
              <a:rPr dirty="0" baseline="39682" sz="1575" spc="-7">
                <a:latin typeface="Times New Roman"/>
                <a:cs typeface="Times New Roman"/>
              </a:rPr>
              <a:t>-1</a:t>
            </a:r>
            <a:r>
              <a:rPr dirty="0" sz="1600" spc="-5">
                <a:latin typeface="Times New Roman"/>
                <a:cs typeface="Times New Roman"/>
              </a:rPr>
              <a:t>Y(z), or Y(z)[1-2z</a:t>
            </a:r>
            <a:r>
              <a:rPr dirty="0" baseline="39682" sz="1575" spc="-7">
                <a:latin typeface="Times New Roman"/>
                <a:cs typeface="Times New Roman"/>
              </a:rPr>
              <a:t>-1</a:t>
            </a:r>
            <a:r>
              <a:rPr dirty="0" sz="1600" spc="-5">
                <a:latin typeface="Times New Roman"/>
                <a:cs typeface="Times New Roman"/>
              </a:rPr>
              <a:t>]=X(z),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 marL="12700" marR="79375">
              <a:lnSpc>
                <a:spcPts val="1850"/>
              </a:lnSpc>
              <a:spcBef>
                <a:spcPts val="80"/>
              </a:spcBef>
            </a:pPr>
            <a:r>
              <a:rPr dirty="0" sz="1600" spc="-5">
                <a:latin typeface="Times New Roman"/>
                <a:cs typeface="Times New Roman"/>
              </a:rPr>
              <a:t>H(z)=Y(z)/X(z)=1/(1-2z</a:t>
            </a:r>
            <a:r>
              <a:rPr dirty="0" baseline="39682" sz="1575" spc="-7">
                <a:latin typeface="Times New Roman"/>
                <a:cs typeface="Times New Roman"/>
              </a:rPr>
              <a:t>-1</a:t>
            </a:r>
            <a:r>
              <a:rPr dirty="0" sz="1600" spc="-5">
                <a:latin typeface="Times New Roman"/>
                <a:cs typeface="Times New Roman"/>
              </a:rPr>
              <a:t>)=z/(z-2) which has a pole at z=2(outside the unit  circle, hence this </a:t>
            </a:r>
            <a:r>
              <a:rPr dirty="0" sz="1600">
                <a:latin typeface="Times New Roman"/>
                <a:cs typeface="Times New Roman"/>
              </a:rPr>
              <a:t>system </a:t>
            </a:r>
            <a:r>
              <a:rPr dirty="0" sz="1600" spc="-5">
                <a:latin typeface="Times New Roman"/>
                <a:cs typeface="Times New Roman"/>
              </a:rPr>
              <a:t>is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unstable.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860"/>
              </a:lnSpc>
            </a:pPr>
            <a:r>
              <a:rPr dirty="0" sz="1600" spc="-5" b="1">
                <a:solidFill>
                  <a:srgbClr val="FF0000"/>
                </a:solidFill>
                <a:latin typeface="Times New Roman"/>
                <a:cs typeface="Times New Roman"/>
              </a:rPr>
              <a:t>4-</a:t>
            </a:r>
            <a:r>
              <a:rPr dirty="0" u="heavy" sz="16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Time Variant-Time Invariant </a:t>
            </a:r>
            <a:r>
              <a:rPr dirty="0" u="heavy" sz="160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DSP</a:t>
            </a:r>
            <a:r>
              <a:rPr dirty="0" u="heavy" sz="1600" spc="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system:</a:t>
            </a:r>
            <a:endParaRPr sz="1600">
              <a:latin typeface="Times New Roman"/>
              <a:cs typeface="Times New Roman"/>
            </a:endParaRPr>
          </a:p>
          <a:p>
            <a:pPr marL="12700" marR="179070">
              <a:lnSpc>
                <a:spcPct val="96000"/>
              </a:lnSpc>
              <a:spcBef>
                <a:spcPts val="20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 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time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variant system is that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system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with 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time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varying characteristics that 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depends on the time index n.</a:t>
            </a:r>
            <a:r>
              <a:rPr dirty="0" sz="1600" spc="-5">
                <a:latin typeface="Times New Roman"/>
                <a:cs typeface="Times New Roman"/>
              </a:rPr>
              <a:t> For example, y(n)=n x(n) is a time variant  system. </a:t>
            </a:r>
            <a:r>
              <a:rPr dirty="0" sz="1600" spc="-10">
                <a:latin typeface="Times New Roman"/>
                <a:cs typeface="Times New Roman"/>
              </a:rPr>
              <a:t>In </a:t>
            </a:r>
            <a:r>
              <a:rPr dirty="0" sz="1600" spc="-5">
                <a:latin typeface="Times New Roman"/>
                <a:cs typeface="Times New Roman"/>
              </a:rPr>
              <a:t>fact, </a:t>
            </a:r>
            <a:r>
              <a:rPr dirty="0" sz="1600">
                <a:latin typeface="Times New Roman"/>
                <a:cs typeface="Times New Roman"/>
              </a:rPr>
              <a:t>this system </a:t>
            </a:r>
            <a:r>
              <a:rPr dirty="0" sz="1600" spc="-5">
                <a:latin typeface="Times New Roman"/>
                <a:cs typeface="Times New Roman"/>
              </a:rPr>
              <a:t>is an amplifier having variable gain with</a:t>
            </a:r>
            <a:r>
              <a:rPr dirty="0" sz="1600" spc="85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Times New Roman"/>
                <a:cs typeface="Times New Roman"/>
              </a:rPr>
              <a:t>time.</a:t>
            </a:r>
            <a:endParaRPr sz="1600">
              <a:latin typeface="Times New Roman"/>
              <a:cs typeface="Times New Roman"/>
            </a:endParaRPr>
          </a:p>
          <a:p>
            <a:pPr algn="just" marL="12700" marR="64769">
              <a:lnSpc>
                <a:spcPct val="97200"/>
              </a:lnSpc>
              <a:spcBef>
                <a:spcPts val="150"/>
              </a:spcBef>
            </a:pPr>
            <a:r>
              <a:rPr dirty="0" sz="1600" spc="-5">
                <a:latin typeface="Times New Roman"/>
                <a:cs typeface="Times New Roman"/>
              </a:rPr>
              <a:t>Take another example say </a:t>
            </a:r>
            <a:r>
              <a:rPr dirty="0" sz="1600">
                <a:latin typeface="Times New Roman"/>
                <a:cs typeface="Times New Roman"/>
              </a:rPr>
              <a:t>y(n)=2e</a:t>
            </a:r>
            <a:r>
              <a:rPr dirty="0" baseline="38647" sz="1725">
                <a:latin typeface="Times New Roman"/>
                <a:cs typeface="Times New Roman"/>
              </a:rPr>
              <a:t>-x(n-1) </a:t>
            </a:r>
            <a:r>
              <a:rPr dirty="0" sz="1600" spc="-5">
                <a:latin typeface="Times New Roman"/>
                <a:cs typeface="Times New Roman"/>
              </a:rPr>
              <a:t>which is a nonlinear, causal, stable  system. This system is time invariant since its characteristics do </a:t>
            </a:r>
            <a:r>
              <a:rPr dirty="0" sz="1600">
                <a:latin typeface="Times New Roman"/>
                <a:cs typeface="Times New Roman"/>
              </a:rPr>
              <a:t>not </a:t>
            </a:r>
            <a:r>
              <a:rPr dirty="0" sz="1600" spc="-5">
                <a:latin typeface="Times New Roman"/>
                <a:cs typeface="Times New Roman"/>
              </a:rPr>
              <a:t>change  with </a:t>
            </a:r>
            <a:r>
              <a:rPr dirty="0" sz="1600" spc="-10">
                <a:latin typeface="Times New Roman"/>
                <a:cs typeface="Times New Roman"/>
              </a:rPr>
              <a:t>time </a:t>
            </a:r>
            <a:r>
              <a:rPr dirty="0" sz="1600" spc="-5">
                <a:latin typeface="Times New Roman"/>
                <a:cs typeface="Times New Roman"/>
              </a:rPr>
              <a:t>index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n.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marR="138430">
              <a:lnSpc>
                <a:spcPts val="185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 b="1">
                <a:latin typeface="Times New Roman"/>
                <a:cs typeface="Times New Roman"/>
              </a:rPr>
              <a:t>: Classify the following DSP system for linearity, causality, stability  and time</a:t>
            </a:r>
            <a:r>
              <a:rPr dirty="0" sz="1600" spc="-10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invariant:</a:t>
            </a:r>
            <a:endParaRPr sz="1600">
              <a:latin typeface="Times New Roman"/>
              <a:cs typeface="Times New Roman"/>
            </a:endParaRPr>
          </a:p>
          <a:p>
            <a:pPr marL="163195">
              <a:lnSpc>
                <a:spcPts val="1889"/>
              </a:lnSpc>
              <a:spcBef>
                <a:spcPts val="45"/>
              </a:spcBef>
            </a:pPr>
            <a:r>
              <a:rPr dirty="0" sz="1600" spc="-5" b="1">
                <a:latin typeface="Times New Roman"/>
                <a:cs typeface="Times New Roman"/>
              </a:rPr>
              <a:t>y(n)=2e</a:t>
            </a:r>
            <a:r>
              <a:rPr dirty="0" baseline="38647" sz="1725" spc="-7" b="1">
                <a:latin typeface="Times New Roman"/>
                <a:cs typeface="Times New Roman"/>
              </a:rPr>
              <a:t>x(n)</a:t>
            </a:r>
            <a:r>
              <a:rPr dirty="0" sz="1600" spc="-5" b="1">
                <a:latin typeface="Times New Roman"/>
                <a:cs typeface="Times New Roman"/>
              </a:rPr>
              <a:t>-n x(n-2) +</a:t>
            </a:r>
            <a:r>
              <a:rPr dirty="0" sz="1600" spc="-10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y(n-2).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5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r>
              <a:rPr dirty="0" sz="1600" spc="-5">
                <a:latin typeface="Times New Roman"/>
                <a:cs typeface="Times New Roman"/>
              </a:rPr>
              <a:t> This system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is: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5"/>
              </a:lnSpc>
            </a:pPr>
            <a:r>
              <a:rPr dirty="0" sz="1600" spc="-5">
                <a:latin typeface="Times New Roman"/>
                <a:cs typeface="Times New Roman"/>
              </a:rPr>
              <a:t>-nonlinear due to the exponential</a:t>
            </a:r>
            <a:r>
              <a:rPr dirty="0" sz="1600" spc="-10">
                <a:latin typeface="Times New Roman"/>
                <a:cs typeface="Times New Roman"/>
              </a:rPr>
              <a:t> term.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-casual since y(n) does not depend </a:t>
            </a:r>
            <a:r>
              <a:rPr dirty="0" sz="1600" spc="-10">
                <a:latin typeface="Times New Roman"/>
                <a:cs typeface="Times New Roman"/>
              </a:rPr>
              <a:t>on some </a:t>
            </a:r>
            <a:r>
              <a:rPr dirty="0" sz="1600" spc="-5">
                <a:latin typeface="Times New Roman"/>
                <a:cs typeface="Times New Roman"/>
              </a:rPr>
              <a:t>future terms </a:t>
            </a:r>
            <a:r>
              <a:rPr dirty="0" sz="1600" spc="20">
                <a:latin typeface="Times New Roman"/>
                <a:cs typeface="Times New Roman"/>
              </a:rPr>
              <a:t>of </a:t>
            </a:r>
            <a:r>
              <a:rPr dirty="0" sz="1600" spc="-5">
                <a:latin typeface="Times New Roman"/>
                <a:cs typeface="Times New Roman"/>
              </a:rPr>
              <a:t>x or</a:t>
            </a:r>
            <a:r>
              <a:rPr dirty="0" sz="1600" spc="5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y.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223384" y="1824989"/>
            <a:ext cx="2179320" cy="76200"/>
          </a:xfrm>
          <a:custGeom>
            <a:avLst/>
            <a:gdLst/>
            <a:ahLst/>
            <a:cxnLst/>
            <a:rect l="l" t="t" r="r" b="b"/>
            <a:pathLst>
              <a:path w="2179320" h="76200">
                <a:moveTo>
                  <a:pt x="2103119" y="0"/>
                </a:moveTo>
                <a:lnTo>
                  <a:pt x="2103119" y="76200"/>
                </a:lnTo>
                <a:lnTo>
                  <a:pt x="2166619" y="44450"/>
                </a:lnTo>
                <a:lnTo>
                  <a:pt x="2119376" y="44450"/>
                </a:lnTo>
                <a:lnTo>
                  <a:pt x="2122169" y="41655"/>
                </a:lnTo>
                <a:lnTo>
                  <a:pt x="2122169" y="34544"/>
                </a:lnTo>
                <a:lnTo>
                  <a:pt x="2119376" y="31750"/>
                </a:lnTo>
                <a:lnTo>
                  <a:pt x="2166619" y="31750"/>
                </a:lnTo>
                <a:lnTo>
                  <a:pt x="2103119" y="0"/>
                </a:lnTo>
                <a:close/>
              </a:path>
              <a:path w="2179320" h="76200">
                <a:moveTo>
                  <a:pt x="2103119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3" y="44450"/>
                </a:lnTo>
                <a:lnTo>
                  <a:pt x="2103119" y="44450"/>
                </a:lnTo>
                <a:lnTo>
                  <a:pt x="2103119" y="31750"/>
                </a:lnTo>
                <a:close/>
              </a:path>
              <a:path w="2179320" h="76200">
                <a:moveTo>
                  <a:pt x="2166619" y="31750"/>
                </a:moveTo>
                <a:lnTo>
                  <a:pt x="2119376" y="31750"/>
                </a:lnTo>
                <a:lnTo>
                  <a:pt x="2122169" y="34544"/>
                </a:lnTo>
                <a:lnTo>
                  <a:pt x="2122169" y="41655"/>
                </a:lnTo>
                <a:lnTo>
                  <a:pt x="2119376" y="44450"/>
                </a:lnTo>
                <a:lnTo>
                  <a:pt x="2166619" y="44450"/>
                </a:lnTo>
                <a:lnTo>
                  <a:pt x="2179319" y="38100"/>
                </a:lnTo>
                <a:lnTo>
                  <a:pt x="216661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853940" y="1430019"/>
            <a:ext cx="914400" cy="915035"/>
          </a:xfrm>
          <a:custGeom>
            <a:avLst/>
            <a:gdLst/>
            <a:ahLst/>
            <a:cxnLst/>
            <a:rect l="l" t="t" r="r" b="b"/>
            <a:pathLst>
              <a:path w="914400" h="915035">
                <a:moveTo>
                  <a:pt x="457200" y="0"/>
                </a:moveTo>
                <a:lnTo>
                  <a:pt x="410458" y="2362"/>
                </a:lnTo>
                <a:lnTo>
                  <a:pt x="365066" y="9295"/>
                </a:lnTo>
                <a:lnTo>
                  <a:pt x="321253" y="20570"/>
                </a:lnTo>
                <a:lnTo>
                  <a:pt x="279249" y="35956"/>
                </a:lnTo>
                <a:lnTo>
                  <a:pt x="239283" y="55224"/>
                </a:lnTo>
                <a:lnTo>
                  <a:pt x="201587" y="78143"/>
                </a:lnTo>
                <a:lnTo>
                  <a:pt x="166390" y="104484"/>
                </a:lnTo>
                <a:lnTo>
                  <a:pt x="133921" y="134016"/>
                </a:lnTo>
                <a:lnTo>
                  <a:pt x="104411" y="166510"/>
                </a:lnTo>
                <a:lnTo>
                  <a:pt x="78090" y="201736"/>
                </a:lnTo>
                <a:lnTo>
                  <a:pt x="55187" y="239464"/>
                </a:lnTo>
                <a:lnTo>
                  <a:pt x="35933" y="279463"/>
                </a:lnTo>
                <a:lnTo>
                  <a:pt x="20557" y="321504"/>
                </a:lnTo>
                <a:lnTo>
                  <a:pt x="9289" y="365358"/>
                </a:lnTo>
                <a:lnTo>
                  <a:pt x="2360" y="410793"/>
                </a:lnTo>
                <a:lnTo>
                  <a:pt x="0" y="457581"/>
                </a:lnTo>
                <a:lnTo>
                  <a:pt x="2360" y="504346"/>
                </a:lnTo>
                <a:lnTo>
                  <a:pt x="9289" y="549761"/>
                </a:lnTo>
                <a:lnTo>
                  <a:pt x="20557" y="593598"/>
                </a:lnTo>
                <a:lnTo>
                  <a:pt x="35933" y="635625"/>
                </a:lnTo>
                <a:lnTo>
                  <a:pt x="55187" y="675612"/>
                </a:lnTo>
                <a:lnTo>
                  <a:pt x="78090" y="713329"/>
                </a:lnTo>
                <a:lnTo>
                  <a:pt x="104411" y="748546"/>
                </a:lnTo>
                <a:lnTo>
                  <a:pt x="133921" y="781034"/>
                </a:lnTo>
                <a:lnTo>
                  <a:pt x="166390" y="810561"/>
                </a:lnTo>
                <a:lnTo>
                  <a:pt x="201587" y="836898"/>
                </a:lnTo>
                <a:lnTo>
                  <a:pt x="239283" y="859814"/>
                </a:lnTo>
                <a:lnTo>
                  <a:pt x="279249" y="879080"/>
                </a:lnTo>
                <a:lnTo>
                  <a:pt x="321253" y="894465"/>
                </a:lnTo>
                <a:lnTo>
                  <a:pt x="365066" y="905739"/>
                </a:lnTo>
                <a:lnTo>
                  <a:pt x="410458" y="912672"/>
                </a:lnTo>
                <a:lnTo>
                  <a:pt x="457200" y="915035"/>
                </a:lnTo>
                <a:lnTo>
                  <a:pt x="503941" y="912672"/>
                </a:lnTo>
                <a:lnTo>
                  <a:pt x="549333" y="905739"/>
                </a:lnTo>
                <a:lnTo>
                  <a:pt x="593146" y="894465"/>
                </a:lnTo>
                <a:lnTo>
                  <a:pt x="635150" y="879080"/>
                </a:lnTo>
                <a:lnTo>
                  <a:pt x="675116" y="859814"/>
                </a:lnTo>
                <a:lnTo>
                  <a:pt x="712812" y="836898"/>
                </a:lnTo>
                <a:lnTo>
                  <a:pt x="748009" y="810561"/>
                </a:lnTo>
                <a:lnTo>
                  <a:pt x="780478" y="781034"/>
                </a:lnTo>
                <a:lnTo>
                  <a:pt x="809988" y="748546"/>
                </a:lnTo>
                <a:lnTo>
                  <a:pt x="836309" y="713329"/>
                </a:lnTo>
                <a:lnTo>
                  <a:pt x="859212" y="675612"/>
                </a:lnTo>
                <a:lnTo>
                  <a:pt x="878466" y="635625"/>
                </a:lnTo>
                <a:lnTo>
                  <a:pt x="893842" y="593598"/>
                </a:lnTo>
                <a:lnTo>
                  <a:pt x="905110" y="549761"/>
                </a:lnTo>
                <a:lnTo>
                  <a:pt x="912039" y="504346"/>
                </a:lnTo>
                <a:lnTo>
                  <a:pt x="914400" y="457581"/>
                </a:lnTo>
                <a:lnTo>
                  <a:pt x="912039" y="410793"/>
                </a:lnTo>
                <a:lnTo>
                  <a:pt x="905110" y="365358"/>
                </a:lnTo>
                <a:lnTo>
                  <a:pt x="893842" y="321504"/>
                </a:lnTo>
                <a:lnTo>
                  <a:pt x="878466" y="279463"/>
                </a:lnTo>
                <a:lnTo>
                  <a:pt x="859212" y="239464"/>
                </a:lnTo>
                <a:lnTo>
                  <a:pt x="836309" y="201736"/>
                </a:lnTo>
                <a:lnTo>
                  <a:pt x="809988" y="166510"/>
                </a:lnTo>
                <a:lnTo>
                  <a:pt x="780478" y="134016"/>
                </a:lnTo>
                <a:lnTo>
                  <a:pt x="748009" y="104484"/>
                </a:lnTo>
                <a:lnTo>
                  <a:pt x="712812" y="78143"/>
                </a:lnTo>
                <a:lnTo>
                  <a:pt x="675116" y="55224"/>
                </a:lnTo>
                <a:lnTo>
                  <a:pt x="635150" y="35956"/>
                </a:lnTo>
                <a:lnTo>
                  <a:pt x="593146" y="20570"/>
                </a:lnTo>
                <a:lnTo>
                  <a:pt x="549333" y="9295"/>
                </a:lnTo>
                <a:lnTo>
                  <a:pt x="503941" y="2362"/>
                </a:lnTo>
                <a:lnTo>
                  <a:pt x="457200" y="0"/>
                </a:lnTo>
                <a:close/>
              </a:path>
            </a:pathLst>
          </a:custGeom>
          <a:solidFill>
            <a:srgbClr val="233E5F">
              <a:alpha val="5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841240" y="1404619"/>
            <a:ext cx="914400" cy="9150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841240" y="1404619"/>
            <a:ext cx="914400" cy="915035"/>
          </a:xfrm>
          <a:custGeom>
            <a:avLst/>
            <a:gdLst/>
            <a:ahLst/>
            <a:cxnLst/>
            <a:rect l="l" t="t" r="r" b="b"/>
            <a:pathLst>
              <a:path w="914400" h="915035">
                <a:moveTo>
                  <a:pt x="457200" y="0"/>
                </a:moveTo>
                <a:lnTo>
                  <a:pt x="410458" y="2362"/>
                </a:lnTo>
                <a:lnTo>
                  <a:pt x="365066" y="9295"/>
                </a:lnTo>
                <a:lnTo>
                  <a:pt x="321253" y="20570"/>
                </a:lnTo>
                <a:lnTo>
                  <a:pt x="279249" y="35956"/>
                </a:lnTo>
                <a:lnTo>
                  <a:pt x="239283" y="55224"/>
                </a:lnTo>
                <a:lnTo>
                  <a:pt x="201587" y="78143"/>
                </a:lnTo>
                <a:lnTo>
                  <a:pt x="166390" y="104484"/>
                </a:lnTo>
                <a:lnTo>
                  <a:pt x="133921" y="134016"/>
                </a:lnTo>
                <a:lnTo>
                  <a:pt x="104411" y="166510"/>
                </a:lnTo>
                <a:lnTo>
                  <a:pt x="78090" y="201736"/>
                </a:lnTo>
                <a:lnTo>
                  <a:pt x="55187" y="239464"/>
                </a:lnTo>
                <a:lnTo>
                  <a:pt x="35933" y="279463"/>
                </a:lnTo>
                <a:lnTo>
                  <a:pt x="20557" y="321504"/>
                </a:lnTo>
                <a:lnTo>
                  <a:pt x="9289" y="365358"/>
                </a:lnTo>
                <a:lnTo>
                  <a:pt x="2360" y="410793"/>
                </a:lnTo>
                <a:lnTo>
                  <a:pt x="0" y="457581"/>
                </a:lnTo>
                <a:lnTo>
                  <a:pt x="2360" y="504346"/>
                </a:lnTo>
                <a:lnTo>
                  <a:pt x="9289" y="549761"/>
                </a:lnTo>
                <a:lnTo>
                  <a:pt x="20557" y="593598"/>
                </a:lnTo>
                <a:lnTo>
                  <a:pt x="35933" y="635625"/>
                </a:lnTo>
                <a:lnTo>
                  <a:pt x="55187" y="675612"/>
                </a:lnTo>
                <a:lnTo>
                  <a:pt x="78090" y="713329"/>
                </a:lnTo>
                <a:lnTo>
                  <a:pt x="104411" y="748546"/>
                </a:lnTo>
                <a:lnTo>
                  <a:pt x="133921" y="781034"/>
                </a:lnTo>
                <a:lnTo>
                  <a:pt x="166390" y="810561"/>
                </a:lnTo>
                <a:lnTo>
                  <a:pt x="201587" y="836898"/>
                </a:lnTo>
                <a:lnTo>
                  <a:pt x="239283" y="859814"/>
                </a:lnTo>
                <a:lnTo>
                  <a:pt x="279249" y="879080"/>
                </a:lnTo>
                <a:lnTo>
                  <a:pt x="321253" y="894465"/>
                </a:lnTo>
                <a:lnTo>
                  <a:pt x="365066" y="905739"/>
                </a:lnTo>
                <a:lnTo>
                  <a:pt x="410458" y="912672"/>
                </a:lnTo>
                <a:lnTo>
                  <a:pt x="457200" y="915035"/>
                </a:lnTo>
                <a:lnTo>
                  <a:pt x="503941" y="912672"/>
                </a:lnTo>
                <a:lnTo>
                  <a:pt x="549333" y="905739"/>
                </a:lnTo>
                <a:lnTo>
                  <a:pt x="593146" y="894465"/>
                </a:lnTo>
                <a:lnTo>
                  <a:pt x="635150" y="879080"/>
                </a:lnTo>
                <a:lnTo>
                  <a:pt x="675116" y="859814"/>
                </a:lnTo>
                <a:lnTo>
                  <a:pt x="712812" y="836898"/>
                </a:lnTo>
                <a:lnTo>
                  <a:pt x="748009" y="810561"/>
                </a:lnTo>
                <a:lnTo>
                  <a:pt x="780478" y="781034"/>
                </a:lnTo>
                <a:lnTo>
                  <a:pt x="809988" y="748546"/>
                </a:lnTo>
                <a:lnTo>
                  <a:pt x="836309" y="713329"/>
                </a:lnTo>
                <a:lnTo>
                  <a:pt x="859212" y="675612"/>
                </a:lnTo>
                <a:lnTo>
                  <a:pt x="878466" y="635625"/>
                </a:lnTo>
                <a:lnTo>
                  <a:pt x="893842" y="593598"/>
                </a:lnTo>
                <a:lnTo>
                  <a:pt x="905110" y="549761"/>
                </a:lnTo>
                <a:lnTo>
                  <a:pt x="912039" y="504346"/>
                </a:lnTo>
                <a:lnTo>
                  <a:pt x="914400" y="457581"/>
                </a:lnTo>
                <a:lnTo>
                  <a:pt x="912039" y="410793"/>
                </a:lnTo>
                <a:lnTo>
                  <a:pt x="905110" y="365358"/>
                </a:lnTo>
                <a:lnTo>
                  <a:pt x="893842" y="321504"/>
                </a:lnTo>
                <a:lnTo>
                  <a:pt x="878466" y="279463"/>
                </a:lnTo>
                <a:lnTo>
                  <a:pt x="859212" y="239464"/>
                </a:lnTo>
                <a:lnTo>
                  <a:pt x="836309" y="201736"/>
                </a:lnTo>
                <a:lnTo>
                  <a:pt x="809988" y="166510"/>
                </a:lnTo>
                <a:lnTo>
                  <a:pt x="780478" y="134016"/>
                </a:lnTo>
                <a:lnTo>
                  <a:pt x="748009" y="104484"/>
                </a:lnTo>
                <a:lnTo>
                  <a:pt x="712812" y="78143"/>
                </a:lnTo>
                <a:lnTo>
                  <a:pt x="675116" y="55224"/>
                </a:lnTo>
                <a:lnTo>
                  <a:pt x="635150" y="35956"/>
                </a:lnTo>
                <a:lnTo>
                  <a:pt x="593146" y="20570"/>
                </a:lnTo>
                <a:lnTo>
                  <a:pt x="549333" y="9295"/>
                </a:lnTo>
                <a:lnTo>
                  <a:pt x="503941" y="2362"/>
                </a:lnTo>
                <a:lnTo>
                  <a:pt x="457200" y="0"/>
                </a:lnTo>
                <a:close/>
              </a:path>
            </a:pathLst>
          </a:custGeom>
          <a:ln w="12700">
            <a:solidFill>
              <a:srgbClr val="94B3D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841240" y="1862454"/>
            <a:ext cx="914400" cy="635"/>
          </a:xfrm>
          <a:custGeom>
            <a:avLst/>
            <a:gdLst/>
            <a:ahLst/>
            <a:cxnLst/>
            <a:rect l="l" t="t" r="r" b="b"/>
            <a:pathLst>
              <a:path w="914400" h="635">
                <a:moveTo>
                  <a:pt x="0" y="0"/>
                </a:moveTo>
                <a:lnTo>
                  <a:pt x="914400" y="6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298440" y="1201419"/>
            <a:ext cx="11430" cy="1456055"/>
          </a:xfrm>
          <a:custGeom>
            <a:avLst/>
            <a:gdLst/>
            <a:ahLst/>
            <a:cxnLst/>
            <a:rect l="l" t="t" r="r" b="b"/>
            <a:pathLst>
              <a:path w="11429" h="1456055">
                <a:moveTo>
                  <a:pt x="11430" y="0"/>
                </a:moveTo>
                <a:lnTo>
                  <a:pt x="0" y="145605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787009" y="1881885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240145" y="1807844"/>
            <a:ext cx="570865" cy="375920"/>
          </a:xfrm>
          <a:custGeom>
            <a:avLst/>
            <a:gdLst/>
            <a:ahLst/>
            <a:cxnLst/>
            <a:rect l="l" t="t" r="r" b="b"/>
            <a:pathLst>
              <a:path w="570865" h="375919">
                <a:moveTo>
                  <a:pt x="0" y="375920"/>
                </a:moveTo>
                <a:lnTo>
                  <a:pt x="570865" y="375920"/>
                </a:lnTo>
                <a:lnTo>
                  <a:pt x="570865" y="0"/>
                </a:lnTo>
                <a:lnTo>
                  <a:pt x="0" y="0"/>
                </a:lnTo>
                <a:lnTo>
                  <a:pt x="0" y="3759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320790" y="1825497"/>
            <a:ext cx="3003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Re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735954" y="1292224"/>
            <a:ext cx="844550" cy="375285"/>
          </a:xfrm>
          <a:custGeom>
            <a:avLst/>
            <a:gdLst/>
            <a:ahLst/>
            <a:cxnLst/>
            <a:rect l="l" t="t" r="r" b="b"/>
            <a:pathLst>
              <a:path w="844550" h="375285">
                <a:moveTo>
                  <a:pt x="0" y="375284"/>
                </a:moveTo>
                <a:lnTo>
                  <a:pt x="844550" y="375284"/>
                </a:lnTo>
                <a:lnTo>
                  <a:pt x="844550" y="0"/>
                </a:lnTo>
                <a:lnTo>
                  <a:pt x="0" y="0"/>
                </a:lnTo>
                <a:lnTo>
                  <a:pt x="0" y="3752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001770" y="2091689"/>
            <a:ext cx="844550" cy="375920"/>
          </a:xfrm>
          <a:custGeom>
            <a:avLst/>
            <a:gdLst/>
            <a:ahLst/>
            <a:cxnLst/>
            <a:rect l="l" t="t" r="r" b="b"/>
            <a:pathLst>
              <a:path w="844550" h="375919">
                <a:moveTo>
                  <a:pt x="0" y="375920"/>
                </a:moveTo>
                <a:lnTo>
                  <a:pt x="844550" y="375920"/>
                </a:lnTo>
                <a:lnTo>
                  <a:pt x="844550" y="0"/>
                </a:lnTo>
                <a:lnTo>
                  <a:pt x="0" y="0"/>
                </a:lnTo>
                <a:lnTo>
                  <a:pt x="0" y="3759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081398" y="2110485"/>
            <a:ext cx="533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unstable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59960" y="819657"/>
            <a:ext cx="2089785" cy="699135"/>
          </a:xfrm>
          <a:prstGeom prst="rect">
            <a:avLst/>
          </a:prstGeom>
        </p:spPr>
        <p:txBody>
          <a:bodyPr wrap="square" lIns="0" tIns="35560" rIns="0" bIns="0" rtlCol="0" vert="horz">
            <a:spAutoFit/>
          </a:bodyPr>
          <a:lstStyle/>
          <a:p>
            <a:pPr algn="ctr" marR="94615">
              <a:lnSpc>
                <a:spcPct val="100000"/>
              </a:lnSpc>
              <a:spcBef>
                <a:spcPts val="280"/>
              </a:spcBef>
            </a:pPr>
            <a:r>
              <a:rPr dirty="0" sz="1200" spc="-10">
                <a:latin typeface="Times New Roman"/>
                <a:cs typeface="Times New Roman"/>
              </a:rPr>
              <a:t>Im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200" spc="-5">
                <a:latin typeface="Times New Roman"/>
                <a:cs typeface="Times New Roman"/>
              </a:rPr>
              <a:t>unstable</a:t>
            </a:r>
            <a:endParaRPr sz="12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625"/>
              </a:spcBef>
            </a:pPr>
            <a:r>
              <a:rPr dirty="0" sz="1200">
                <a:latin typeface="Times New Roman"/>
                <a:cs typeface="Times New Roman"/>
              </a:rPr>
              <a:t>unstable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652134" y="2183764"/>
            <a:ext cx="845819" cy="374650"/>
          </a:xfrm>
          <a:custGeom>
            <a:avLst/>
            <a:gdLst/>
            <a:ahLst/>
            <a:cxnLst/>
            <a:rect l="l" t="t" r="r" b="b"/>
            <a:pathLst>
              <a:path w="845820" h="374650">
                <a:moveTo>
                  <a:pt x="0" y="374650"/>
                </a:moveTo>
                <a:lnTo>
                  <a:pt x="845819" y="374650"/>
                </a:lnTo>
                <a:lnTo>
                  <a:pt x="845819" y="0"/>
                </a:lnTo>
                <a:lnTo>
                  <a:pt x="0" y="0"/>
                </a:lnTo>
                <a:lnTo>
                  <a:pt x="0" y="3746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5732145" y="2201926"/>
            <a:ext cx="533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unstable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21716" y="10050102"/>
            <a:ext cx="131445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 sz="1200" spc="30">
                <a:latin typeface="Times New Roman"/>
                <a:cs typeface="Times New Roman"/>
              </a:rPr>
              <a:t>1</a:t>
            </a:fld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047869" y="1827021"/>
            <a:ext cx="4718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Stable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416" y="688339"/>
            <a:ext cx="6356985" cy="260731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1850"/>
              </a:lnSpc>
              <a:spcBef>
                <a:spcPts val="215"/>
              </a:spcBef>
            </a:pPr>
            <a:r>
              <a:rPr dirty="0" sz="1600" spc="-5">
                <a:latin typeface="Times New Roman"/>
                <a:cs typeface="Times New Roman"/>
              </a:rPr>
              <a:t>-unstable due to the </a:t>
            </a:r>
            <a:r>
              <a:rPr dirty="0" sz="1600">
                <a:latin typeface="Times New Roman"/>
                <a:cs typeface="Times New Roman"/>
              </a:rPr>
              <a:t>term </a:t>
            </a:r>
            <a:r>
              <a:rPr dirty="0" sz="1600" spc="-5">
                <a:latin typeface="Times New Roman"/>
                <a:cs typeface="Times New Roman"/>
              </a:rPr>
              <a:t>n </a:t>
            </a:r>
            <a:r>
              <a:rPr dirty="0" sz="1600">
                <a:latin typeface="Times New Roman"/>
                <a:cs typeface="Times New Roman"/>
              </a:rPr>
              <a:t>x(n-2) which </a:t>
            </a:r>
            <a:r>
              <a:rPr dirty="0" sz="1600" spc="-5">
                <a:latin typeface="Times New Roman"/>
                <a:cs typeface="Times New Roman"/>
              </a:rPr>
              <a:t>is unbounded with </a:t>
            </a:r>
            <a:r>
              <a:rPr dirty="0" sz="1600" spc="-10">
                <a:latin typeface="Times New Roman"/>
                <a:cs typeface="Times New Roman"/>
              </a:rPr>
              <a:t>time </a:t>
            </a:r>
            <a:r>
              <a:rPr dirty="0" sz="1600" spc="-5">
                <a:latin typeface="Times New Roman"/>
                <a:cs typeface="Times New Roman"/>
              </a:rPr>
              <a:t>index n even  if x is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bounded.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60"/>
              </a:lnSpc>
            </a:pPr>
            <a:r>
              <a:rPr dirty="0" sz="1600" spc="-5">
                <a:latin typeface="Times New Roman"/>
                <a:cs typeface="Times New Roman"/>
              </a:rPr>
              <a:t>-time variant due </a:t>
            </a:r>
            <a:r>
              <a:rPr dirty="0" sz="1600">
                <a:latin typeface="Times New Roman"/>
                <a:cs typeface="Times New Roman"/>
              </a:rPr>
              <a:t>to </a:t>
            </a:r>
            <a:r>
              <a:rPr dirty="0" sz="1600" spc="-5">
                <a:latin typeface="Times New Roman"/>
                <a:cs typeface="Times New Roman"/>
              </a:rPr>
              <a:t>the n </a:t>
            </a:r>
            <a:r>
              <a:rPr dirty="0" sz="1600">
                <a:latin typeface="Times New Roman"/>
                <a:cs typeface="Times New Roman"/>
              </a:rPr>
              <a:t>x(n-2)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term.</a:t>
            </a:r>
            <a:endParaRPr sz="1600">
              <a:latin typeface="Times New Roman"/>
              <a:cs typeface="Times New Roman"/>
            </a:endParaRPr>
          </a:p>
          <a:p>
            <a:pPr marL="12700" marR="143510">
              <a:lnSpc>
                <a:spcPts val="1850"/>
              </a:lnSpc>
              <a:spcBef>
                <a:spcPts val="95"/>
              </a:spcBef>
            </a:pPr>
            <a:r>
              <a:rPr dirty="0" sz="1600" spc="-5" b="1">
                <a:latin typeface="Times New Roman"/>
                <a:cs typeface="Times New Roman"/>
              </a:rPr>
              <a:t>Homeworks: classify the following DSP systems for linearity, causality,  time-invariance </a:t>
            </a:r>
            <a:r>
              <a:rPr dirty="0" sz="1600" b="1">
                <a:latin typeface="Times New Roman"/>
                <a:cs typeface="Times New Roman"/>
              </a:rPr>
              <a:t>and</a:t>
            </a:r>
            <a:r>
              <a:rPr dirty="0" sz="1600" spc="-10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stability:</a:t>
            </a:r>
            <a:endParaRPr sz="1600">
              <a:latin typeface="Times New Roman"/>
              <a:cs typeface="Times New Roman"/>
            </a:endParaRPr>
          </a:p>
          <a:p>
            <a:pPr marL="469900">
              <a:lnSpc>
                <a:spcPts val="1705"/>
              </a:lnSpc>
            </a:pPr>
            <a:r>
              <a:rPr dirty="0" sz="1600" spc="-5">
                <a:latin typeface="Times New Roman"/>
                <a:cs typeface="Times New Roman"/>
              </a:rPr>
              <a:t>a) y[n] = 3 x(n) – 4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x(n-1)</a:t>
            </a:r>
            <a:endParaRPr sz="1600">
              <a:latin typeface="Times New Roman"/>
              <a:cs typeface="Times New Roman"/>
            </a:endParaRPr>
          </a:p>
          <a:p>
            <a:pPr marL="469900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b) y[n] = 2 y(n-1) + x(n+2)</a:t>
            </a:r>
            <a:endParaRPr sz="1600">
              <a:latin typeface="Times New Roman"/>
              <a:cs typeface="Times New Roman"/>
            </a:endParaRPr>
          </a:p>
          <a:p>
            <a:pPr marL="678180" indent="-208279">
              <a:lnSpc>
                <a:spcPts val="1839"/>
              </a:lnSpc>
              <a:buAutoNum type="alphaLcParenR" startAt="3"/>
              <a:tabLst>
                <a:tab pos="678815" algn="l"/>
              </a:tabLst>
            </a:pPr>
            <a:r>
              <a:rPr dirty="0" sz="1600" spc="-5">
                <a:latin typeface="Times New Roman"/>
                <a:cs typeface="Times New Roman"/>
              </a:rPr>
              <a:t>y[n] = n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x(n)</a:t>
            </a:r>
            <a:endParaRPr sz="1600">
              <a:latin typeface="Times New Roman"/>
              <a:cs typeface="Times New Roman"/>
            </a:endParaRPr>
          </a:p>
          <a:p>
            <a:pPr marL="688975" indent="-219075">
              <a:lnSpc>
                <a:spcPts val="1835"/>
              </a:lnSpc>
              <a:buAutoNum type="alphaLcParenR" startAt="3"/>
              <a:tabLst>
                <a:tab pos="689610" algn="l"/>
              </a:tabLst>
            </a:pPr>
            <a:r>
              <a:rPr dirty="0" sz="1600" spc="-5">
                <a:latin typeface="Times New Roman"/>
                <a:cs typeface="Times New Roman"/>
              </a:rPr>
              <a:t>y[n] = cos </a:t>
            </a:r>
            <a:r>
              <a:rPr dirty="0" sz="1600">
                <a:latin typeface="Times New Roman"/>
                <a:cs typeface="Times New Roman"/>
              </a:rPr>
              <a:t>(x(n))</a:t>
            </a:r>
            <a:endParaRPr sz="1600">
              <a:latin typeface="Times New Roman"/>
              <a:cs typeface="Times New Roman"/>
            </a:endParaRPr>
          </a:p>
          <a:p>
            <a:pPr marL="678180" indent="-208279">
              <a:lnSpc>
                <a:spcPts val="1845"/>
              </a:lnSpc>
              <a:buAutoNum type="alphaLcParenR" startAt="3"/>
              <a:tabLst>
                <a:tab pos="678815" algn="l"/>
              </a:tabLst>
            </a:pPr>
            <a:r>
              <a:rPr dirty="0" sz="1600" spc="-5">
                <a:latin typeface="Times New Roman"/>
                <a:cs typeface="Times New Roman"/>
              </a:rPr>
              <a:t>y[n] = </a:t>
            </a:r>
            <a:r>
              <a:rPr dirty="0" sz="1600">
                <a:latin typeface="Times New Roman"/>
                <a:cs typeface="Times New Roman"/>
              </a:rPr>
              <a:t>log</a:t>
            </a:r>
            <a:r>
              <a:rPr dirty="0" baseline="-13227" sz="1575">
                <a:latin typeface="Times New Roman"/>
                <a:cs typeface="Times New Roman"/>
              </a:rPr>
              <a:t>10</a:t>
            </a:r>
            <a:r>
              <a:rPr dirty="0" baseline="-13227" sz="1575" spc="187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(x(n))</a:t>
            </a:r>
            <a:endParaRPr sz="1600">
              <a:latin typeface="Times New Roman"/>
              <a:cs typeface="Times New Roman"/>
            </a:endParaRPr>
          </a:p>
          <a:p>
            <a:pPr marL="655320" indent="-185420">
              <a:lnSpc>
                <a:spcPts val="1885"/>
              </a:lnSpc>
              <a:buAutoNum type="alphaLcParenR" startAt="3"/>
              <a:tabLst>
                <a:tab pos="655955" algn="l"/>
              </a:tabLst>
            </a:pPr>
            <a:r>
              <a:rPr dirty="0" sz="1600" spc="-5">
                <a:latin typeface="Times New Roman"/>
                <a:cs typeface="Times New Roman"/>
              </a:rPr>
              <a:t>y[n] =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x[n]</a:t>
            </a:r>
            <a:r>
              <a:rPr dirty="0" baseline="39682" sz="1575">
                <a:latin typeface="Times New Roman"/>
                <a:cs typeface="Times New Roman"/>
              </a:rPr>
              <a:t>4</a:t>
            </a:r>
            <a:endParaRPr baseline="39682" sz="1575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416" y="3957954"/>
            <a:ext cx="4603750" cy="1031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Input/output </a:t>
            </a:r>
            <a:r>
              <a:rPr dirty="0" u="sng" sz="18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relations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the </a:t>
            </a:r>
            <a:r>
              <a:rPr dirty="0" u="sng" sz="18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linear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systems: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a)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Analogue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(continuous)systems(review):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If h(t) is the impulse response, </a:t>
            </a:r>
            <a:r>
              <a:rPr dirty="0" sz="1600">
                <a:latin typeface="Times New Roman"/>
                <a:cs typeface="Times New Roman"/>
              </a:rPr>
              <a:t>where </a:t>
            </a:r>
            <a:r>
              <a:rPr dirty="0" sz="1600" spc="-5">
                <a:latin typeface="Times New Roman"/>
                <a:cs typeface="Times New Roman"/>
              </a:rPr>
              <a:t>t is the time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index.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416" y="4954904"/>
            <a:ext cx="3369945" cy="100076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0"/>
              </a:spcBef>
            </a:pPr>
            <a:r>
              <a:rPr dirty="0" sz="1600" spc="-5">
                <a:latin typeface="Times New Roman"/>
                <a:cs typeface="Times New Roman"/>
              </a:rPr>
              <a:t>H(w) is the </a:t>
            </a:r>
            <a:r>
              <a:rPr dirty="0" sz="1600">
                <a:latin typeface="Times New Roman"/>
                <a:cs typeface="Times New Roman"/>
              </a:rPr>
              <a:t>transfer </a:t>
            </a:r>
            <a:r>
              <a:rPr dirty="0" sz="1600" spc="-5">
                <a:latin typeface="Times New Roman"/>
                <a:cs typeface="Times New Roman"/>
              </a:rPr>
              <a:t>function which is the  Fourier transform of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h(t).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905"/>
              </a:lnSpc>
            </a:pPr>
            <a:r>
              <a:rPr dirty="0" sz="1600" spc="-5">
                <a:latin typeface="Times New Roman"/>
                <a:cs typeface="Times New Roman"/>
              </a:rPr>
              <a:t>y(t)=x(t) </a:t>
            </a:r>
            <a:r>
              <a:rPr dirty="0" sz="1600" spc="-5">
                <a:latin typeface="Symbol"/>
                <a:cs typeface="Symbol"/>
              </a:rPr>
              <a:t></a:t>
            </a:r>
            <a:r>
              <a:rPr dirty="0" sz="1600" spc="-5">
                <a:latin typeface="Times New Roman"/>
                <a:cs typeface="Times New Roman"/>
              </a:rPr>
              <a:t> h(t)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600" spc="-5">
                <a:latin typeface="Times New Roman"/>
                <a:cs typeface="Times New Roman"/>
              </a:rPr>
              <a:t>Where </a:t>
            </a:r>
            <a:r>
              <a:rPr dirty="0" sz="1600" spc="-5">
                <a:latin typeface="Symbol"/>
                <a:cs typeface="Symbol"/>
              </a:rPr>
              <a:t></a:t>
            </a:r>
            <a:r>
              <a:rPr dirty="0" sz="1600" spc="-5">
                <a:latin typeface="Times New Roman"/>
                <a:cs typeface="Times New Roman"/>
              </a:rPr>
              <a:t> is the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convolution: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43336" y="6475614"/>
            <a:ext cx="93980" cy="1860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10">
                <a:latin typeface="Times New Roman"/>
                <a:cs typeface="Times New Roman"/>
              </a:rPr>
              <a:t>0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1858" y="5962647"/>
            <a:ext cx="4007485" cy="4921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31825">
              <a:lnSpc>
                <a:spcPts val="844"/>
              </a:lnSpc>
              <a:spcBef>
                <a:spcPts val="100"/>
              </a:spcBef>
              <a:tabLst>
                <a:tab pos="2473960" algn="l"/>
              </a:tabLst>
            </a:pPr>
            <a:r>
              <a:rPr dirty="0" sz="1050" spc="5" i="1">
                <a:latin typeface="Times New Roman"/>
                <a:cs typeface="Times New Roman"/>
              </a:rPr>
              <a:t>t	t</a:t>
            </a: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2825"/>
              </a:lnSpc>
            </a:pPr>
            <a:r>
              <a:rPr dirty="0" sz="1800" spc="50" i="1">
                <a:latin typeface="Times New Roman"/>
                <a:cs typeface="Times New Roman"/>
              </a:rPr>
              <a:t>y</a:t>
            </a:r>
            <a:r>
              <a:rPr dirty="0" sz="1800" spc="50">
                <a:latin typeface="Times New Roman"/>
                <a:cs typeface="Times New Roman"/>
              </a:rPr>
              <a:t>(</a:t>
            </a:r>
            <a:r>
              <a:rPr dirty="0" sz="1800" spc="50" i="1">
                <a:latin typeface="Times New Roman"/>
                <a:cs typeface="Times New Roman"/>
              </a:rPr>
              <a:t>t</a:t>
            </a:r>
            <a:r>
              <a:rPr dirty="0" sz="1800" spc="50">
                <a:latin typeface="Times New Roman"/>
                <a:cs typeface="Times New Roman"/>
              </a:rPr>
              <a:t>)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20">
                <a:latin typeface="Symbol"/>
                <a:cs typeface="Symbol"/>
              </a:rPr>
              <a:t></a:t>
            </a:r>
            <a:r>
              <a:rPr dirty="0" sz="1800" spc="45">
                <a:latin typeface="Times New Roman"/>
                <a:cs typeface="Times New Roman"/>
              </a:rPr>
              <a:t> </a:t>
            </a:r>
            <a:r>
              <a:rPr dirty="0" baseline="-13374" sz="4050" spc="22">
                <a:latin typeface="Symbol"/>
                <a:cs typeface="Symbol"/>
              </a:rPr>
              <a:t></a:t>
            </a:r>
            <a:r>
              <a:rPr dirty="0" baseline="-13374" sz="4050" spc="-465">
                <a:latin typeface="Times New Roman"/>
                <a:cs typeface="Times New Roman"/>
              </a:rPr>
              <a:t> </a:t>
            </a:r>
            <a:r>
              <a:rPr dirty="0" sz="1800" spc="-40" i="1">
                <a:latin typeface="Times New Roman"/>
                <a:cs typeface="Times New Roman"/>
              </a:rPr>
              <a:t>x</a:t>
            </a:r>
            <a:r>
              <a:rPr dirty="0" sz="1800" spc="-40">
                <a:latin typeface="Times New Roman"/>
                <a:cs typeface="Times New Roman"/>
              </a:rPr>
              <a:t>(</a:t>
            </a:r>
            <a:r>
              <a:rPr dirty="0" sz="1900" spc="-40" i="1">
                <a:latin typeface="Symbol"/>
                <a:cs typeface="Symbol"/>
              </a:rPr>
              <a:t></a:t>
            </a:r>
            <a:r>
              <a:rPr dirty="0" sz="1900" spc="-204" i="1">
                <a:latin typeface="Times New Roman"/>
                <a:cs typeface="Times New Roman"/>
              </a:rPr>
              <a:t> </a:t>
            </a:r>
            <a:r>
              <a:rPr dirty="0" sz="1800" spc="10">
                <a:latin typeface="Times New Roman"/>
                <a:cs typeface="Times New Roman"/>
              </a:rPr>
              <a:t>) </a:t>
            </a:r>
            <a:r>
              <a:rPr dirty="0" sz="1800" spc="10" i="1">
                <a:latin typeface="Times New Roman"/>
                <a:cs typeface="Times New Roman"/>
              </a:rPr>
              <a:t>h</a:t>
            </a:r>
            <a:r>
              <a:rPr dirty="0" sz="1800" spc="10">
                <a:latin typeface="Times New Roman"/>
                <a:cs typeface="Times New Roman"/>
              </a:rPr>
              <a:t>(</a:t>
            </a:r>
            <a:r>
              <a:rPr dirty="0" sz="1800" spc="10" i="1">
                <a:latin typeface="Times New Roman"/>
                <a:cs typeface="Times New Roman"/>
              </a:rPr>
              <a:t>t</a:t>
            </a:r>
            <a:r>
              <a:rPr dirty="0" sz="1800" spc="114" i="1">
                <a:latin typeface="Times New Roman"/>
                <a:cs typeface="Times New Roman"/>
              </a:rPr>
              <a:t> </a:t>
            </a:r>
            <a:r>
              <a:rPr dirty="0" sz="1800" spc="75">
                <a:latin typeface="Symbol"/>
                <a:cs typeface="Symbol"/>
              </a:rPr>
              <a:t></a:t>
            </a:r>
            <a:r>
              <a:rPr dirty="0" sz="1900" spc="75" i="1">
                <a:latin typeface="Symbol"/>
                <a:cs typeface="Symbol"/>
              </a:rPr>
              <a:t></a:t>
            </a:r>
            <a:r>
              <a:rPr dirty="0" sz="1900" spc="-204" i="1">
                <a:latin typeface="Times New Roman"/>
                <a:cs typeface="Times New Roman"/>
              </a:rPr>
              <a:t> </a:t>
            </a:r>
            <a:r>
              <a:rPr dirty="0" sz="1800" spc="10">
                <a:latin typeface="Times New Roman"/>
                <a:cs typeface="Times New Roman"/>
              </a:rPr>
              <a:t>)</a:t>
            </a:r>
            <a:r>
              <a:rPr dirty="0" sz="1800" spc="15">
                <a:latin typeface="Times New Roman"/>
                <a:cs typeface="Times New Roman"/>
              </a:rPr>
              <a:t> </a:t>
            </a:r>
            <a:r>
              <a:rPr dirty="0" sz="1800" spc="-10" i="1">
                <a:latin typeface="Times New Roman"/>
                <a:cs typeface="Times New Roman"/>
              </a:rPr>
              <a:t>d</a:t>
            </a:r>
            <a:r>
              <a:rPr dirty="0" sz="1900" spc="-10" i="1">
                <a:latin typeface="Symbol"/>
                <a:cs typeface="Symbol"/>
              </a:rPr>
              <a:t></a:t>
            </a:r>
            <a:r>
              <a:rPr dirty="0" sz="1900" spc="250" i="1">
                <a:latin typeface="Times New Roman"/>
                <a:cs typeface="Times New Roman"/>
              </a:rPr>
              <a:t> </a:t>
            </a:r>
            <a:r>
              <a:rPr dirty="0" sz="1800" spc="20">
                <a:latin typeface="Symbol"/>
                <a:cs typeface="Symbol"/>
              </a:rPr>
              <a:t></a:t>
            </a:r>
            <a:r>
              <a:rPr dirty="0" sz="1800" spc="45">
                <a:latin typeface="Times New Roman"/>
                <a:cs typeface="Times New Roman"/>
              </a:rPr>
              <a:t> </a:t>
            </a:r>
            <a:r>
              <a:rPr dirty="0" baseline="-13374" sz="4050" spc="22">
                <a:latin typeface="Symbol"/>
                <a:cs typeface="Symbol"/>
              </a:rPr>
              <a:t></a:t>
            </a:r>
            <a:r>
              <a:rPr dirty="0" baseline="-13374" sz="4050" spc="-592">
                <a:latin typeface="Times New Roman"/>
                <a:cs typeface="Times New Roman"/>
              </a:rPr>
              <a:t> </a:t>
            </a:r>
            <a:r>
              <a:rPr dirty="0" sz="1800" spc="-45" i="1">
                <a:latin typeface="Times New Roman"/>
                <a:cs typeface="Times New Roman"/>
              </a:rPr>
              <a:t>h</a:t>
            </a:r>
            <a:r>
              <a:rPr dirty="0" sz="1800" spc="-45">
                <a:latin typeface="Times New Roman"/>
                <a:cs typeface="Times New Roman"/>
              </a:rPr>
              <a:t>(</a:t>
            </a:r>
            <a:r>
              <a:rPr dirty="0" sz="1900" spc="-45" i="1">
                <a:latin typeface="Symbol"/>
                <a:cs typeface="Symbol"/>
              </a:rPr>
              <a:t></a:t>
            </a:r>
            <a:r>
              <a:rPr dirty="0" sz="1900" spc="-210" i="1">
                <a:latin typeface="Times New Roman"/>
                <a:cs typeface="Times New Roman"/>
              </a:rPr>
              <a:t> </a:t>
            </a:r>
            <a:r>
              <a:rPr dirty="0" sz="1800" spc="10">
                <a:latin typeface="Times New Roman"/>
                <a:cs typeface="Times New Roman"/>
              </a:rPr>
              <a:t>)</a:t>
            </a:r>
            <a:r>
              <a:rPr dirty="0" sz="1800" spc="100">
                <a:latin typeface="Times New Roman"/>
                <a:cs typeface="Times New Roman"/>
              </a:rPr>
              <a:t> </a:t>
            </a:r>
            <a:r>
              <a:rPr dirty="0" sz="1800" spc="20" i="1">
                <a:latin typeface="Times New Roman"/>
                <a:cs typeface="Times New Roman"/>
              </a:rPr>
              <a:t>x</a:t>
            </a:r>
            <a:r>
              <a:rPr dirty="0" sz="1800" spc="20">
                <a:latin typeface="Times New Roman"/>
                <a:cs typeface="Times New Roman"/>
              </a:rPr>
              <a:t>(</a:t>
            </a:r>
            <a:r>
              <a:rPr dirty="0" sz="1800" spc="20" i="1">
                <a:latin typeface="Times New Roman"/>
                <a:cs typeface="Times New Roman"/>
              </a:rPr>
              <a:t>t</a:t>
            </a:r>
            <a:r>
              <a:rPr dirty="0" sz="1800" i="1">
                <a:latin typeface="Times New Roman"/>
                <a:cs typeface="Times New Roman"/>
              </a:rPr>
              <a:t> </a:t>
            </a:r>
            <a:r>
              <a:rPr dirty="0" sz="1800" spc="75">
                <a:latin typeface="Symbol"/>
                <a:cs typeface="Symbol"/>
              </a:rPr>
              <a:t></a:t>
            </a:r>
            <a:r>
              <a:rPr dirty="0" sz="1900" spc="75" i="1">
                <a:latin typeface="Symbol"/>
                <a:cs typeface="Symbol"/>
              </a:rPr>
              <a:t></a:t>
            </a:r>
            <a:r>
              <a:rPr dirty="0" sz="1900" spc="-204" i="1">
                <a:latin typeface="Times New Roman"/>
                <a:cs typeface="Times New Roman"/>
              </a:rPr>
              <a:t> </a:t>
            </a:r>
            <a:r>
              <a:rPr dirty="0" sz="1800" spc="10">
                <a:latin typeface="Times New Roman"/>
                <a:cs typeface="Times New Roman"/>
              </a:rPr>
              <a:t>)</a:t>
            </a:r>
            <a:r>
              <a:rPr dirty="0" sz="1800" spc="15">
                <a:latin typeface="Times New Roman"/>
                <a:cs typeface="Times New Roman"/>
              </a:rPr>
              <a:t> </a:t>
            </a:r>
            <a:r>
              <a:rPr dirty="0" sz="1800" spc="-10" i="1">
                <a:latin typeface="Times New Roman"/>
                <a:cs typeface="Times New Roman"/>
              </a:rPr>
              <a:t>d</a:t>
            </a:r>
            <a:r>
              <a:rPr dirty="0" sz="1900" spc="-10" i="1">
                <a:latin typeface="Symbol"/>
                <a:cs typeface="Symbol"/>
              </a:rPr>
              <a:t></a:t>
            </a:r>
            <a:endParaRPr sz="19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4416" y="6466736"/>
            <a:ext cx="2498090" cy="68516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679450">
              <a:lnSpc>
                <a:spcPct val="100000"/>
              </a:lnSpc>
              <a:spcBef>
                <a:spcPts val="170"/>
              </a:spcBef>
            </a:pPr>
            <a:r>
              <a:rPr dirty="0" sz="1050" spc="10">
                <a:latin typeface="Times New Roman"/>
                <a:cs typeface="Times New Roman"/>
              </a:rPr>
              <a:t>0</a:t>
            </a: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  <a:spcBef>
                <a:spcPts val="105"/>
              </a:spcBef>
            </a:pPr>
            <a:r>
              <a:rPr dirty="0" sz="1600" spc="-5">
                <a:latin typeface="Times New Roman"/>
                <a:cs typeface="Times New Roman"/>
              </a:rPr>
              <a:t>Also: Y(w)=X(w) H(w)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and:</a:t>
            </a:r>
            <a:endParaRPr sz="1600">
              <a:latin typeface="Times New Roman"/>
              <a:cs typeface="Times New Roman"/>
            </a:endParaRPr>
          </a:p>
          <a:p>
            <a:pPr marL="266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|Y(w)|</a:t>
            </a:r>
            <a:r>
              <a:rPr dirty="0" baseline="39682" sz="1575" spc="-7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= </a:t>
            </a:r>
            <a:r>
              <a:rPr dirty="0" sz="1600">
                <a:latin typeface="Times New Roman"/>
                <a:cs typeface="Times New Roman"/>
              </a:rPr>
              <a:t>|X(w)|</a:t>
            </a:r>
            <a:r>
              <a:rPr dirty="0" baseline="39682" sz="1575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|H(w)|</a:t>
            </a:r>
            <a:r>
              <a:rPr dirty="0" baseline="39682" sz="1575" spc="-7">
                <a:latin typeface="Times New Roman"/>
                <a:cs typeface="Times New Roman"/>
              </a:rPr>
              <a:t>2</a:t>
            </a:r>
            <a:r>
              <a:rPr dirty="0" baseline="39682" sz="1575" spc="-22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or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4416" y="7351014"/>
            <a:ext cx="6253480" cy="113855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0"/>
              </a:spcBef>
            </a:pPr>
            <a:r>
              <a:rPr dirty="0" sz="1600" spc="-5">
                <a:latin typeface="Times New Roman"/>
                <a:cs typeface="Times New Roman"/>
              </a:rPr>
              <a:t>G</a:t>
            </a:r>
            <a:r>
              <a:rPr dirty="0" baseline="-13227" sz="1575" spc="-7">
                <a:latin typeface="Times New Roman"/>
                <a:cs typeface="Times New Roman"/>
              </a:rPr>
              <a:t>y</a:t>
            </a:r>
            <a:r>
              <a:rPr dirty="0" sz="1600" spc="-5">
                <a:latin typeface="Times New Roman"/>
                <a:cs typeface="Times New Roman"/>
              </a:rPr>
              <a:t>(w)=G</a:t>
            </a:r>
            <a:r>
              <a:rPr dirty="0" baseline="-13227" sz="1575" spc="-7">
                <a:latin typeface="Times New Roman"/>
                <a:cs typeface="Times New Roman"/>
              </a:rPr>
              <a:t>x</a:t>
            </a:r>
            <a:r>
              <a:rPr dirty="0" sz="1600" spc="-5">
                <a:latin typeface="Times New Roman"/>
                <a:cs typeface="Times New Roman"/>
              </a:rPr>
              <a:t>(w) |H(w)|</a:t>
            </a:r>
            <a:r>
              <a:rPr dirty="0" baseline="39682" sz="1575" spc="-7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where G</a:t>
            </a:r>
            <a:r>
              <a:rPr dirty="0" baseline="-13227" sz="1575" spc="-7">
                <a:latin typeface="Times New Roman"/>
                <a:cs typeface="Times New Roman"/>
              </a:rPr>
              <a:t>x</a:t>
            </a:r>
            <a:r>
              <a:rPr dirty="0" sz="1600" spc="-5">
                <a:latin typeface="Times New Roman"/>
                <a:cs typeface="Times New Roman"/>
              </a:rPr>
              <a:t>(w) and G</a:t>
            </a:r>
            <a:r>
              <a:rPr dirty="0" baseline="-13227" sz="1575" spc="-7">
                <a:latin typeface="Times New Roman"/>
                <a:cs typeface="Times New Roman"/>
              </a:rPr>
              <a:t>y</a:t>
            </a:r>
            <a:r>
              <a:rPr dirty="0" sz="1600" spc="-5">
                <a:latin typeface="Times New Roman"/>
                <a:cs typeface="Times New Roman"/>
              </a:rPr>
              <a:t>(w) </a:t>
            </a:r>
            <a:r>
              <a:rPr dirty="0" sz="1600">
                <a:latin typeface="Times New Roman"/>
                <a:cs typeface="Times New Roman"/>
              </a:rPr>
              <a:t>are </a:t>
            </a:r>
            <a:r>
              <a:rPr dirty="0" sz="1600" spc="-5">
                <a:latin typeface="Times New Roman"/>
                <a:cs typeface="Times New Roman"/>
              </a:rPr>
              <a:t>spectral densities of x and  y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respectively.</a:t>
            </a:r>
            <a:endParaRPr sz="1600">
              <a:latin typeface="Times New Roman"/>
              <a:cs typeface="Times New Roman"/>
            </a:endParaRPr>
          </a:p>
          <a:p>
            <a:pPr algn="ctr" marR="2176780">
              <a:lnSpc>
                <a:spcPts val="1050"/>
              </a:lnSpc>
              <a:spcBef>
                <a:spcPts val="185"/>
              </a:spcBef>
              <a:tabLst>
                <a:tab pos="541655" algn="l"/>
                <a:tab pos="751840" algn="l"/>
              </a:tabLst>
            </a:pPr>
            <a:r>
              <a:rPr dirty="0" u="sng" sz="950" spc="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50" spc="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950" spc="5">
                <a:latin typeface="Times New Roman"/>
                <a:cs typeface="Times New Roman"/>
              </a:rPr>
              <a:t>	</a:t>
            </a:r>
            <a:r>
              <a:rPr dirty="0" sz="950" spc="20">
                <a:latin typeface="Symbol"/>
                <a:cs typeface="Symbol"/>
              </a:rPr>
              <a:t></a:t>
            </a:r>
            <a:endParaRPr sz="950">
              <a:latin typeface="Symbol"/>
              <a:cs typeface="Symbol"/>
            </a:endParaRPr>
          </a:p>
          <a:p>
            <a:pPr marL="12700">
              <a:lnSpc>
                <a:spcPts val="1805"/>
              </a:lnSpc>
            </a:pPr>
            <a:r>
              <a:rPr dirty="0" baseline="1736" sz="2400" spc="-7">
                <a:latin typeface="Times New Roman"/>
                <a:cs typeface="Times New Roman"/>
              </a:rPr>
              <a:t>Also output power </a:t>
            </a:r>
            <a:r>
              <a:rPr dirty="0" baseline="9523" sz="2625" spc="7" i="1">
                <a:latin typeface="Times New Roman"/>
                <a:cs typeface="Times New Roman"/>
              </a:rPr>
              <a:t>y </a:t>
            </a:r>
            <a:r>
              <a:rPr dirty="0" baseline="61111" sz="1500" spc="22">
                <a:latin typeface="Times New Roman"/>
                <a:cs typeface="Times New Roman"/>
              </a:rPr>
              <a:t>2 </a:t>
            </a:r>
            <a:r>
              <a:rPr dirty="0" baseline="9523" sz="2625" spc="44">
                <a:latin typeface="Times New Roman"/>
                <a:cs typeface="Times New Roman"/>
              </a:rPr>
              <a:t>(</a:t>
            </a:r>
            <a:r>
              <a:rPr dirty="0" baseline="9523" sz="2625" spc="44" i="1">
                <a:latin typeface="Times New Roman"/>
                <a:cs typeface="Times New Roman"/>
              </a:rPr>
              <a:t>t</a:t>
            </a:r>
            <a:r>
              <a:rPr dirty="0" baseline="9523" sz="2625" spc="44">
                <a:latin typeface="Times New Roman"/>
                <a:cs typeface="Times New Roman"/>
              </a:rPr>
              <a:t>) </a:t>
            </a:r>
            <a:r>
              <a:rPr dirty="0" baseline="1736" sz="2400" spc="-7">
                <a:latin typeface="Times New Roman"/>
                <a:cs typeface="Times New Roman"/>
              </a:rPr>
              <a:t>= </a:t>
            </a:r>
            <a:r>
              <a:rPr dirty="0" sz="2450" spc="85">
                <a:latin typeface="Symbol"/>
                <a:cs typeface="Symbol"/>
              </a:rPr>
              <a:t></a:t>
            </a:r>
            <a:r>
              <a:rPr dirty="0" baseline="20833" sz="2400" spc="127">
                <a:latin typeface="Times New Roman"/>
                <a:cs typeface="Times New Roman"/>
              </a:rPr>
              <a:t>| </a:t>
            </a:r>
            <a:r>
              <a:rPr dirty="0" baseline="20833" sz="2400" spc="82" i="1">
                <a:latin typeface="Times New Roman"/>
                <a:cs typeface="Times New Roman"/>
              </a:rPr>
              <a:t>H </a:t>
            </a:r>
            <a:r>
              <a:rPr dirty="0" baseline="20833" sz="2400" spc="52">
                <a:latin typeface="Times New Roman"/>
                <a:cs typeface="Times New Roman"/>
              </a:rPr>
              <a:t>(</a:t>
            </a:r>
            <a:r>
              <a:rPr dirty="0" baseline="20833" sz="2400" spc="52" i="1">
                <a:latin typeface="Times New Roman"/>
                <a:cs typeface="Times New Roman"/>
              </a:rPr>
              <a:t>w</a:t>
            </a:r>
            <a:r>
              <a:rPr dirty="0" baseline="20833" sz="2400" spc="52">
                <a:latin typeface="Times New Roman"/>
                <a:cs typeface="Times New Roman"/>
              </a:rPr>
              <a:t>) </a:t>
            </a:r>
            <a:r>
              <a:rPr dirty="0" baseline="20833" sz="2400" spc="67">
                <a:latin typeface="Times New Roman"/>
                <a:cs typeface="Times New Roman"/>
              </a:rPr>
              <a:t>|</a:t>
            </a:r>
            <a:r>
              <a:rPr dirty="0" baseline="76023" sz="1425" spc="67">
                <a:latin typeface="Times New Roman"/>
                <a:cs typeface="Times New Roman"/>
              </a:rPr>
              <a:t>2 </a:t>
            </a:r>
            <a:r>
              <a:rPr dirty="0" baseline="20833" sz="2400" spc="82" i="1">
                <a:latin typeface="Times New Roman"/>
                <a:cs typeface="Times New Roman"/>
              </a:rPr>
              <a:t>G </a:t>
            </a:r>
            <a:r>
              <a:rPr dirty="0" baseline="20833" sz="2400" spc="52">
                <a:latin typeface="Times New Roman"/>
                <a:cs typeface="Times New Roman"/>
              </a:rPr>
              <a:t>(</a:t>
            </a:r>
            <a:r>
              <a:rPr dirty="0" baseline="20833" sz="2400" spc="52" i="1">
                <a:latin typeface="Times New Roman"/>
                <a:cs typeface="Times New Roman"/>
              </a:rPr>
              <a:t>w</a:t>
            </a:r>
            <a:r>
              <a:rPr dirty="0" baseline="20833" sz="2400" spc="52">
                <a:latin typeface="Times New Roman"/>
                <a:cs typeface="Times New Roman"/>
              </a:rPr>
              <a:t>)</a:t>
            </a:r>
            <a:r>
              <a:rPr dirty="0" baseline="20833" sz="2400" spc="254">
                <a:latin typeface="Times New Roman"/>
                <a:cs typeface="Times New Roman"/>
              </a:rPr>
              <a:t> </a:t>
            </a:r>
            <a:r>
              <a:rPr dirty="0" baseline="20833" sz="2400" spc="127" i="1">
                <a:latin typeface="Times New Roman"/>
                <a:cs typeface="Times New Roman"/>
              </a:rPr>
              <a:t>dw</a:t>
            </a:r>
            <a:endParaRPr baseline="20833" sz="2400">
              <a:latin typeface="Times New Roman"/>
              <a:cs typeface="Times New Roman"/>
            </a:endParaRPr>
          </a:p>
          <a:p>
            <a:pPr algn="ctr" marL="645795">
              <a:lnSpc>
                <a:spcPts val="560"/>
              </a:lnSpc>
            </a:pPr>
            <a:r>
              <a:rPr dirty="0" sz="950" spc="10" i="1">
                <a:latin typeface="Times New Roman"/>
                <a:cs typeface="Times New Roman"/>
              </a:rPr>
              <a:t>x</a:t>
            </a:r>
            <a:endParaRPr sz="950">
              <a:latin typeface="Times New Roman"/>
              <a:cs typeface="Times New Roman"/>
            </a:endParaRPr>
          </a:p>
          <a:p>
            <a:pPr algn="ctr" marR="1423035">
              <a:lnSpc>
                <a:spcPct val="100000"/>
              </a:lnSpc>
              <a:spcBef>
                <a:spcPts val="220"/>
              </a:spcBef>
            </a:pPr>
            <a:r>
              <a:rPr dirty="0" sz="950" spc="25">
                <a:latin typeface="Symbol"/>
                <a:cs typeface="Symbol"/>
              </a:rPr>
              <a:t></a:t>
            </a:r>
            <a:endParaRPr sz="9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19370" y="5213349"/>
            <a:ext cx="914400" cy="6858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36194" rIns="0" bIns="0" rtlCol="0" vert="horz">
            <a:spAutoFit/>
          </a:bodyPr>
          <a:lstStyle/>
          <a:p>
            <a:pPr algn="ctr" marR="36195">
              <a:lnSpc>
                <a:spcPct val="100000"/>
              </a:lnSpc>
              <a:spcBef>
                <a:spcPts val="284"/>
              </a:spcBef>
            </a:pPr>
            <a:r>
              <a:rPr dirty="0" sz="1200" spc="-5">
                <a:latin typeface="Times New Roman"/>
                <a:cs typeface="Times New Roman"/>
              </a:rPr>
              <a:t>h(t)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Times New Roman"/>
              <a:cs typeface="Times New Roman"/>
            </a:endParaRPr>
          </a:p>
          <a:p>
            <a:pPr algn="ctr" marR="1143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H(w)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884420" y="5518149"/>
            <a:ext cx="234950" cy="7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027420" y="5518149"/>
            <a:ext cx="349250" cy="76200"/>
          </a:xfrm>
          <a:custGeom>
            <a:avLst/>
            <a:gdLst/>
            <a:ahLst/>
            <a:cxnLst/>
            <a:rect l="l" t="t" r="r" b="b"/>
            <a:pathLst>
              <a:path w="349250" h="76200">
                <a:moveTo>
                  <a:pt x="273050" y="0"/>
                </a:moveTo>
                <a:lnTo>
                  <a:pt x="273050" y="76200"/>
                </a:lnTo>
                <a:lnTo>
                  <a:pt x="336550" y="44450"/>
                </a:lnTo>
                <a:lnTo>
                  <a:pt x="289305" y="44450"/>
                </a:lnTo>
                <a:lnTo>
                  <a:pt x="292100" y="41656"/>
                </a:lnTo>
                <a:lnTo>
                  <a:pt x="292100" y="34544"/>
                </a:lnTo>
                <a:lnTo>
                  <a:pt x="289305" y="31750"/>
                </a:lnTo>
                <a:lnTo>
                  <a:pt x="336550" y="31750"/>
                </a:lnTo>
                <a:lnTo>
                  <a:pt x="273050" y="0"/>
                </a:lnTo>
                <a:close/>
              </a:path>
              <a:path w="349250" h="76200">
                <a:moveTo>
                  <a:pt x="2730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273050" y="44450"/>
                </a:lnTo>
                <a:lnTo>
                  <a:pt x="273050" y="31750"/>
                </a:lnTo>
                <a:close/>
              </a:path>
              <a:path w="349250" h="76200">
                <a:moveTo>
                  <a:pt x="336550" y="31750"/>
                </a:moveTo>
                <a:lnTo>
                  <a:pt x="289305" y="31750"/>
                </a:lnTo>
                <a:lnTo>
                  <a:pt x="292100" y="34544"/>
                </a:lnTo>
                <a:lnTo>
                  <a:pt x="292100" y="41656"/>
                </a:lnTo>
                <a:lnTo>
                  <a:pt x="289305" y="44450"/>
                </a:lnTo>
                <a:lnTo>
                  <a:pt x="336550" y="44450"/>
                </a:lnTo>
                <a:lnTo>
                  <a:pt x="349250" y="38100"/>
                </a:lnTo>
                <a:lnTo>
                  <a:pt x="3365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398645" y="5232272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(t)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21716" y="10050102"/>
            <a:ext cx="131445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 sz="1200" spc="30">
                <a:latin typeface="Times New Roman"/>
                <a:cs typeface="Times New Roman"/>
              </a:rPr>
              <a:t>1</a:t>
            </a:fld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22445" y="5764148"/>
            <a:ext cx="3467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X</a:t>
            </a:r>
            <a:r>
              <a:rPr dirty="0" sz="1200" spc="-15">
                <a:latin typeface="Times New Roman"/>
                <a:cs typeface="Times New Roman"/>
              </a:rPr>
              <a:t>(</a:t>
            </a:r>
            <a:r>
              <a:rPr dirty="0" sz="1200" spc="-5">
                <a:latin typeface="Times New Roman"/>
                <a:cs typeface="Times New Roman"/>
              </a:rPr>
              <a:t>w)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56426" y="5148452"/>
            <a:ext cx="2438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Times New Roman"/>
                <a:cs typeface="Times New Roman"/>
              </a:rPr>
              <a:t>y</a:t>
            </a:r>
            <a:r>
              <a:rPr dirty="0" sz="1200" spc="5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t)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56426" y="5680328"/>
            <a:ext cx="3467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Y</a:t>
            </a:r>
            <a:r>
              <a:rPr dirty="0" sz="1200" spc="-15">
                <a:latin typeface="Times New Roman"/>
                <a:cs typeface="Times New Roman"/>
              </a:rPr>
              <a:t>(</a:t>
            </a:r>
            <a:r>
              <a:rPr dirty="0" sz="1200" spc="-5">
                <a:latin typeface="Times New Roman"/>
                <a:cs typeface="Times New Roman"/>
              </a:rPr>
              <a:t>w)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416" y="688339"/>
            <a:ext cx="3725545" cy="19672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5"/>
              </a:lnSpc>
              <a:spcBef>
                <a:spcPts val="95"/>
              </a:spcBef>
            </a:pPr>
            <a:r>
              <a:rPr dirty="0" sz="1600">
                <a:latin typeface="Times New Roman"/>
                <a:cs typeface="Times New Roman"/>
              </a:rPr>
              <a:t>b)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Discrete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(digital)</a:t>
            </a:r>
            <a:r>
              <a:rPr dirty="0" u="sng" sz="1600" spc="-2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systems: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90"/>
              </a:spcBef>
            </a:pPr>
            <a:r>
              <a:rPr dirty="0" sz="1600" spc="-5">
                <a:latin typeface="Times New Roman"/>
                <a:cs typeface="Times New Roman"/>
              </a:rPr>
              <a:t>Here </a:t>
            </a:r>
            <a:r>
              <a:rPr dirty="0" sz="1600">
                <a:latin typeface="Times New Roman"/>
                <a:cs typeface="Times New Roman"/>
              </a:rPr>
              <a:t>h(n) </a:t>
            </a:r>
            <a:r>
              <a:rPr dirty="0" sz="1600" spc="-5">
                <a:latin typeface="Times New Roman"/>
                <a:cs typeface="Times New Roman"/>
              </a:rPr>
              <a:t>is the impulse response of </a:t>
            </a:r>
            <a:r>
              <a:rPr dirty="0" sz="1600" spc="-10">
                <a:latin typeface="Times New Roman"/>
                <a:cs typeface="Times New Roman"/>
              </a:rPr>
              <a:t>the  </a:t>
            </a:r>
            <a:r>
              <a:rPr dirty="0" sz="1600" spc="-5">
                <a:latin typeface="Times New Roman"/>
                <a:cs typeface="Times New Roman"/>
              </a:rPr>
              <a:t>System,where n is the </a:t>
            </a:r>
            <a:r>
              <a:rPr dirty="0" sz="1600" spc="-10">
                <a:latin typeface="Times New Roman"/>
                <a:cs typeface="Times New Roman"/>
              </a:rPr>
              <a:t>time </a:t>
            </a:r>
            <a:r>
              <a:rPr dirty="0" sz="1600">
                <a:latin typeface="Times New Roman"/>
                <a:cs typeface="Times New Roman"/>
              </a:rPr>
              <a:t>index, </a:t>
            </a:r>
            <a:r>
              <a:rPr dirty="0" sz="1600" spc="-5">
                <a:latin typeface="Times New Roman"/>
                <a:cs typeface="Times New Roman"/>
              </a:rPr>
              <a:t>and H(z) is  its transfer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function: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50"/>
              </a:lnSpc>
            </a:pPr>
            <a:r>
              <a:rPr dirty="0" sz="1600" spc="-5">
                <a:latin typeface="Times New Roman"/>
                <a:cs typeface="Times New Roman"/>
              </a:rPr>
              <a:t>H(z)=Y(z)/X(z)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And: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  <a:spcBef>
                <a:spcPts val="40"/>
              </a:spcBef>
            </a:pPr>
            <a:r>
              <a:rPr dirty="0" sz="1600" spc="-5">
                <a:latin typeface="Times New Roman"/>
                <a:cs typeface="Times New Roman"/>
              </a:rPr>
              <a:t>y(n)=x(n) </a:t>
            </a:r>
            <a:r>
              <a:rPr dirty="0" sz="1600" spc="-5">
                <a:latin typeface="Symbol"/>
                <a:cs typeface="Symbol"/>
              </a:rPr>
              <a:t></a:t>
            </a:r>
            <a:r>
              <a:rPr dirty="0" sz="1600" spc="-5">
                <a:latin typeface="Times New Roman"/>
                <a:cs typeface="Times New Roman"/>
              </a:rPr>
              <a:t> h(n)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or:</a:t>
            </a:r>
            <a:endParaRPr sz="1600">
              <a:latin typeface="Times New Roman"/>
              <a:cs typeface="Times New Roman"/>
            </a:endParaRPr>
          </a:p>
          <a:p>
            <a:pPr marL="60960">
              <a:lnSpc>
                <a:spcPts val="2485"/>
              </a:lnSpc>
            </a:pPr>
            <a:r>
              <a:rPr dirty="0" sz="1550" spc="25" i="1">
                <a:latin typeface="Times New Roman"/>
                <a:cs typeface="Times New Roman"/>
              </a:rPr>
              <a:t>y</a:t>
            </a:r>
            <a:r>
              <a:rPr dirty="0" sz="1550" spc="25">
                <a:latin typeface="Times New Roman"/>
                <a:cs typeface="Times New Roman"/>
              </a:rPr>
              <a:t>(</a:t>
            </a:r>
            <a:r>
              <a:rPr dirty="0" sz="1550" spc="25" i="1">
                <a:latin typeface="Times New Roman"/>
                <a:cs typeface="Times New Roman"/>
              </a:rPr>
              <a:t>n</a:t>
            </a:r>
            <a:r>
              <a:rPr dirty="0" sz="1550" spc="25">
                <a:latin typeface="Times New Roman"/>
                <a:cs typeface="Times New Roman"/>
              </a:rPr>
              <a:t>)</a:t>
            </a:r>
            <a:r>
              <a:rPr dirty="0" sz="1550" spc="-10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Symbol"/>
                <a:cs typeface="Symbol"/>
              </a:rPr>
              <a:t></a:t>
            </a:r>
            <a:r>
              <a:rPr dirty="0" sz="1550" spc="-25">
                <a:latin typeface="Times New Roman"/>
                <a:cs typeface="Times New Roman"/>
              </a:rPr>
              <a:t> </a:t>
            </a:r>
            <a:r>
              <a:rPr dirty="0" baseline="-8454" sz="3450" spc="82">
                <a:latin typeface="Symbol"/>
                <a:cs typeface="Symbol"/>
              </a:rPr>
              <a:t></a:t>
            </a:r>
            <a:r>
              <a:rPr dirty="0" baseline="-8454" sz="3450" spc="-532">
                <a:latin typeface="Times New Roman"/>
                <a:cs typeface="Times New Roman"/>
              </a:rPr>
              <a:t> </a:t>
            </a:r>
            <a:r>
              <a:rPr dirty="0" sz="1550" spc="20" i="1">
                <a:latin typeface="Times New Roman"/>
                <a:cs typeface="Times New Roman"/>
              </a:rPr>
              <a:t>x</a:t>
            </a:r>
            <a:r>
              <a:rPr dirty="0" sz="1550" spc="20">
                <a:latin typeface="Times New Roman"/>
                <a:cs typeface="Times New Roman"/>
              </a:rPr>
              <a:t>(</a:t>
            </a:r>
            <a:r>
              <a:rPr dirty="0" sz="1550" spc="20" i="1">
                <a:latin typeface="Times New Roman"/>
                <a:cs typeface="Times New Roman"/>
              </a:rPr>
              <a:t>n</a:t>
            </a:r>
            <a:r>
              <a:rPr dirty="0" sz="1550" spc="20">
                <a:latin typeface="Times New Roman"/>
                <a:cs typeface="Times New Roman"/>
              </a:rPr>
              <a:t>)</a:t>
            </a:r>
            <a:r>
              <a:rPr dirty="0" sz="1550" spc="-10">
                <a:latin typeface="Times New Roman"/>
                <a:cs typeface="Times New Roman"/>
              </a:rPr>
              <a:t> </a:t>
            </a:r>
            <a:r>
              <a:rPr dirty="0" sz="1550" spc="20" i="1">
                <a:latin typeface="Times New Roman"/>
                <a:cs typeface="Times New Roman"/>
              </a:rPr>
              <a:t>h</a:t>
            </a:r>
            <a:r>
              <a:rPr dirty="0" sz="1550" spc="20">
                <a:latin typeface="Times New Roman"/>
                <a:cs typeface="Times New Roman"/>
              </a:rPr>
              <a:t>(</a:t>
            </a:r>
            <a:r>
              <a:rPr dirty="0" sz="1550" spc="20" i="1">
                <a:latin typeface="Times New Roman"/>
                <a:cs typeface="Times New Roman"/>
              </a:rPr>
              <a:t>n</a:t>
            </a:r>
            <a:r>
              <a:rPr dirty="0" sz="1550" spc="-105" i="1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Symbol"/>
                <a:cs typeface="Symbol"/>
              </a:rPr>
              <a:t></a:t>
            </a:r>
            <a:r>
              <a:rPr dirty="0" sz="1550" spc="-110">
                <a:latin typeface="Times New Roman"/>
                <a:cs typeface="Times New Roman"/>
              </a:rPr>
              <a:t> </a:t>
            </a:r>
            <a:r>
              <a:rPr dirty="0" sz="1550" spc="65" i="1">
                <a:latin typeface="Times New Roman"/>
                <a:cs typeface="Times New Roman"/>
              </a:rPr>
              <a:t>k</a:t>
            </a:r>
            <a:r>
              <a:rPr dirty="0" sz="1550" spc="65">
                <a:latin typeface="Times New Roman"/>
                <a:cs typeface="Times New Roman"/>
              </a:rPr>
              <a:t>)</a:t>
            </a:r>
            <a:r>
              <a:rPr dirty="0" sz="1550" spc="-15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Symbol"/>
                <a:cs typeface="Symbol"/>
              </a:rPr>
              <a:t></a:t>
            </a:r>
            <a:r>
              <a:rPr dirty="0" sz="1550" spc="-25">
                <a:latin typeface="Times New Roman"/>
                <a:cs typeface="Times New Roman"/>
              </a:rPr>
              <a:t> </a:t>
            </a:r>
            <a:r>
              <a:rPr dirty="0" baseline="-8454" sz="3450" spc="112">
                <a:latin typeface="Symbol"/>
                <a:cs typeface="Symbol"/>
              </a:rPr>
              <a:t></a:t>
            </a:r>
            <a:r>
              <a:rPr dirty="0" sz="1550" spc="75" i="1">
                <a:latin typeface="Times New Roman"/>
                <a:cs typeface="Times New Roman"/>
              </a:rPr>
              <a:t>h</a:t>
            </a:r>
            <a:r>
              <a:rPr dirty="0" sz="1550" spc="75">
                <a:latin typeface="Times New Roman"/>
                <a:cs typeface="Times New Roman"/>
              </a:rPr>
              <a:t>(</a:t>
            </a:r>
            <a:r>
              <a:rPr dirty="0" sz="1550" spc="75" i="1">
                <a:latin typeface="Times New Roman"/>
                <a:cs typeface="Times New Roman"/>
              </a:rPr>
              <a:t>k</a:t>
            </a:r>
            <a:r>
              <a:rPr dirty="0" sz="1550" spc="75">
                <a:latin typeface="Times New Roman"/>
                <a:cs typeface="Times New Roman"/>
              </a:rPr>
              <a:t>)</a:t>
            </a:r>
            <a:r>
              <a:rPr dirty="0" sz="1550" spc="60">
                <a:latin typeface="Times New Roman"/>
                <a:cs typeface="Times New Roman"/>
              </a:rPr>
              <a:t> </a:t>
            </a:r>
            <a:r>
              <a:rPr dirty="0" sz="1550" spc="25" i="1">
                <a:latin typeface="Times New Roman"/>
                <a:cs typeface="Times New Roman"/>
              </a:rPr>
              <a:t>x</a:t>
            </a:r>
            <a:r>
              <a:rPr dirty="0" sz="1550" spc="25">
                <a:latin typeface="Times New Roman"/>
                <a:cs typeface="Times New Roman"/>
              </a:rPr>
              <a:t>(</a:t>
            </a:r>
            <a:r>
              <a:rPr dirty="0" sz="1550" spc="25" i="1">
                <a:latin typeface="Times New Roman"/>
                <a:cs typeface="Times New Roman"/>
              </a:rPr>
              <a:t>n</a:t>
            </a:r>
            <a:r>
              <a:rPr dirty="0" sz="1550" spc="-100" i="1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Symbol"/>
                <a:cs typeface="Symbol"/>
              </a:rPr>
              <a:t></a:t>
            </a:r>
            <a:r>
              <a:rPr dirty="0" sz="1550" spc="-110">
                <a:latin typeface="Times New Roman"/>
                <a:cs typeface="Times New Roman"/>
              </a:rPr>
              <a:t> </a:t>
            </a:r>
            <a:r>
              <a:rPr dirty="0" sz="1550" spc="65" i="1">
                <a:latin typeface="Times New Roman"/>
                <a:cs typeface="Times New Roman"/>
              </a:rPr>
              <a:t>k</a:t>
            </a:r>
            <a:r>
              <a:rPr dirty="0" sz="1550" spc="65">
                <a:latin typeface="Times New Roman"/>
                <a:cs typeface="Times New Roman"/>
              </a:rPr>
              <a:t>)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7996" y="6668414"/>
            <a:ext cx="2252345" cy="641985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  <a:tabLst>
                <a:tab pos="617220" algn="l"/>
                <a:tab pos="922019" algn="l"/>
              </a:tabLst>
            </a:pPr>
            <a:r>
              <a:rPr dirty="0" sz="1600" spc="-5">
                <a:latin typeface="Times New Roman"/>
                <a:cs typeface="Times New Roman"/>
              </a:rPr>
              <a:t>u(n)=	1	for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n=0,1,2,3,…</a:t>
            </a:r>
            <a:endParaRPr sz="1600">
              <a:latin typeface="Times New Roman"/>
              <a:cs typeface="Times New Roman"/>
            </a:endParaRPr>
          </a:p>
          <a:p>
            <a:pPr marL="621665">
              <a:lnSpc>
                <a:spcPct val="100000"/>
              </a:lnSpc>
              <a:spcBef>
                <a:spcPts val="509"/>
              </a:spcBef>
              <a:tabLst>
                <a:tab pos="876300" algn="l"/>
              </a:tabLst>
            </a:pPr>
            <a:r>
              <a:rPr dirty="0" sz="1600" spc="-5">
                <a:latin typeface="Times New Roman"/>
                <a:cs typeface="Times New Roman"/>
              </a:rPr>
              <a:t>0	elsewhere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33670" y="1062989"/>
            <a:ext cx="914400" cy="6858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35560" rIns="0" bIns="0" rtlCol="0" vert="horz">
            <a:spAutoFit/>
          </a:bodyPr>
          <a:lstStyle/>
          <a:p>
            <a:pPr algn="ctr" marR="2540">
              <a:lnSpc>
                <a:spcPct val="100000"/>
              </a:lnSpc>
              <a:spcBef>
                <a:spcPts val="280"/>
              </a:spcBef>
            </a:pPr>
            <a:r>
              <a:rPr dirty="0" sz="1200" spc="-5">
                <a:latin typeface="Times New Roman"/>
                <a:cs typeface="Times New Roman"/>
              </a:rPr>
              <a:t>h(n)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algn="ctr" marR="52705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H(z)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998720" y="1367789"/>
            <a:ext cx="234950" cy="7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141720" y="1367789"/>
            <a:ext cx="349250" cy="76200"/>
          </a:xfrm>
          <a:custGeom>
            <a:avLst/>
            <a:gdLst/>
            <a:ahLst/>
            <a:cxnLst/>
            <a:rect l="l" t="t" r="r" b="b"/>
            <a:pathLst>
              <a:path w="349250" h="76200">
                <a:moveTo>
                  <a:pt x="273050" y="0"/>
                </a:moveTo>
                <a:lnTo>
                  <a:pt x="273050" y="76200"/>
                </a:lnTo>
                <a:lnTo>
                  <a:pt x="336550" y="44450"/>
                </a:lnTo>
                <a:lnTo>
                  <a:pt x="289305" y="44450"/>
                </a:lnTo>
                <a:lnTo>
                  <a:pt x="292100" y="41655"/>
                </a:lnTo>
                <a:lnTo>
                  <a:pt x="292100" y="34544"/>
                </a:lnTo>
                <a:lnTo>
                  <a:pt x="289305" y="31750"/>
                </a:lnTo>
                <a:lnTo>
                  <a:pt x="336550" y="31750"/>
                </a:lnTo>
                <a:lnTo>
                  <a:pt x="273050" y="0"/>
                </a:lnTo>
                <a:close/>
              </a:path>
              <a:path w="349250" h="76200">
                <a:moveTo>
                  <a:pt x="2730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3" y="44450"/>
                </a:lnTo>
                <a:lnTo>
                  <a:pt x="273050" y="44450"/>
                </a:lnTo>
                <a:lnTo>
                  <a:pt x="273050" y="31750"/>
                </a:lnTo>
                <a:close/>
              </a:path>
              <a:path w="349250" h="76200">
                <a:moveTo>
                  <a:pt x="336550" y="31750"/>
                </a:moveTo>
                <a:lnTo>
                  <a:pt x="289305" y="31750"/>
                </a:lnTo>
                <a:lnTo>
                  <a:pt x="292100" y="34544"/>
                </a:lnTo>
                <a:lnTo>
                  <a:pt x="292100" y="41655"/>
                </a:lnTo>
                <a:lnTo>
                  <a:pt x="289305" y="44450"/>
                </a:lnTo>
                <a:lnTo>
                  <a:pt x="336550" y="44450"/>
                </a:lnTo>
                <a:lnTo>
                  <a:pt x="349250" y="38100"/>
                </a:lnTo>
                <a:lnTo>
                  <a:pt x="3365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551045" y="1081785"/>
            <a:ext cx="280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(n)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12945" y="1435353"/>
            <a:ext cx="304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X</a:t>
            </a:r>
            <a:r>
              <a:rPr dirty="0" sz="1200" spc="-15">
                <a:latin typeface="Times New Roman"/>
                <a:cs typeface="Times New Roman"/>
              </a:rPr>
              <a:t>(</a:t>
            </a:r>
            <a:r>
              <a:rPr dirty="0" sz="1200" spc="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70726" y="1081785"/>
            <a:ext cx="2787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Times New Roman"/>
                <a:cs typeface="Times New Roman"/>
              </a:rPr>
              <a:t>y</a:t>
            </a:r>
            <a:r>
              <a:rPr dirty="0" sz="1200" spc="5">
                <a:latin typeface="Times New Roman"/>
                <a:cs typeface="Times New Roman"/>
              </a:rPr>
              <a:t>(</a:t>
            </a:r>
            <a:r>
              <a:rPr dirty="0" sz="1200" spc="10">
                <a:latin typeface="Times New Roman"/>
                <a:cs typeface="Times New Roman"/>
              </a:rPr>
              <a:t>n</a:t>
            </a:r>
            <a:r>
              <a:rPr dirty="0" sz="120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570726" y="1435353"/>
            <a:ext cx="304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Y</a:t>
            </a:r>
            <a:r>
              <a:rPr dirty="0" sz="1200" spc="-15">
                <a:latin typeface="Times New Roman"/>
                <a:cs typeface="Times New Roman"/>
              </a:rPr>
              <a:t>(</a:t>
            </a:r>
            <a:r>
              <a:rPr dirty="0" sz="1200" spc="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716779" y="5690869"/>
            <a:ext cx="2117090" cy="76200"/>
          </a:xfrm>
          <a:custGeom>
            <a:avLst/>
            <a:gdLst/>
            <a:ahLst/>
            <a:cxnLst/>
            <a:rect l="l" t="t" r="r" b="b"/>
            <a:pathLst>
              <a:path w="2117090" h="76200">
                <a:moveTo>
                  <a:pt x="2040890" y="0"/>
                </a:moveTo>
                <a:lnTo>
                  <a:pt x="2040890" y="76200"/>
                </a:lnTo>
                <a:lnTo>
                  <a:pt x="2104390" y="44450"/>
                </a:lnTo>
                <a:lnTo>
                  <a:pt x="2057146" y="44450"/>
                </a:lnTo>
                <a:lnTo>
                  <a:pt x="2059940" y="41655"/>
                </a:lnTo>
                <a:lnTo>
                  <a:pt x="2059940" y="34543"/>
                </a:lnTo>
                <a:lnTo>
                  <a:pt x="2057146" y="31750"/>
                </a:lnTo>
                <a:lnTo>
                  <a:pt x="2104390" y="31750"/>
                </a:lnTo>
                <a:lnTo>
                  <a:pt x="2040890" y="0"/>
                </a:lnTo>
                <a:close/>
              </a:path>
              <a:path w="2117090" h="76200">
                <a:moveTo>
                  <a:pt x="2040890" y="31750"/>
                </a:moveTo>
                <a:lnTo>
                  <a:pt x="2794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4" y="44450"/>
                </a:lnTo>
                <a:lnTo>
                  <a:pt x="2040890" y="44450"/>
                </a:lnTo>
                <a:lnTo>
                  <a:pt x="2040890" y="31750"/>
                </a:lnTo>
                <a:close/>
              </a:path>
              <a:path w="2117090" h="76200">
                <a:moveTo>
                  <a:pt x="2104390" y="31750"/>
                </a:moveTo>
                <a:lnTo>
                  <a:pt x="2057146" y="31750"/>
                </a:lnTo>
                <a:lnTo>
                  <a:pt x="2059940" y="34543"/>
                </a:lnTo>
                <a:lnTo>
                  <a:pt x="2059940" y="41655"/>
                </a:lnTo>
                <a:lnTo>
                  <a:pt x="2057146" y="44450"/>
                </a:lnTo>
                <a:lnTo>
                  <a:pt x="2104390" y="44450"/>
                </a:lnTo>
                <a:lnTo>
                  <a:pt x="2117090" y="38100"/>
                </a:lnTo>
                <a:lnTo>
                  <a:pt x="210439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881370" y="4387849"/>
            <a:ext cx="76200" cy="1377950"/>
          </a:xfrm>
          <a:custGeom>
            <a:avLst/>
            <a:gdLst/>
            <a:ahLst/>
            <a:cxnLst/>
            <a:rect l="l" t="t" r="r" b="b"/>
            <a:pathLst>
              <a:path w="76200" h="1377950">
                <a:moveTo>
                  <a:pt x="41655" y="57150"/>
                </a:moveTo>
                <a:lnTo>
                  <a:pt x="34543" y="57150"/>
                </a:lnTo>
                <a:lnTo>
                  <a:pt x="31750" y="59944"/>
                </a:lnTo>
                <a:lnTo>
                  <a:pt x="31750" y="1375156"/>
                </a:lnTo>
                <a:lnTo>
                  <a:pt x="34543" y="1377950"/>
                </a:lnTo>
                <a:lnTo>
                  <a:pt x="41655" y="1377950"/>
                </a:lnTo>
                <a:lnTo>
                  <a:pt x="44450" y="1375156"/>
                </a:lnTo>
                <a:lnTo>
                  <a:pt x="44450" y="59944"/>
                </a:lnTo>
                <a:lnTo>
                  <a:pt x="41655" y="57150"/>
                </a:lnTo>
                <a:close/>
              </a:path>
              <a:path w="76200" h="13779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1377950">
                <a:moveTo>
                  <a:pt x="66675" y="57150"/>
                </a:moveTo>
                <a:lnTo>
                  <a:pt x="41655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655820" y="7896859"/>
            <a:ext cx="2063750" cy="76200"/>
          </a:xfrm>
          <a:custGeom>
            <a:avLst/>
            <a:gdLst/>
            <a:ahLst/>
            <a:cxnLst/>
            <a:rect l="l" t="t" r="r" b="b"/>
            <a:pathLst>
              <a:path w="2063750" h="76200">
                <a:moveTo>
                  <a:pt x="1987550" y="0"/>
                </a:moveTo>
                <a:lnTo>
                  <a:pt x="1987550" y="76200"/>
                </a:lnTo>
                <a:lnTo>
                  <a:pt x="2051050" y="44450"/>
                </a:lnTo>
                <a:lnTo>
                  <a:pt x="2003805" y="44450"/>
                </a:lnTo>
                <a:lnTo>
                  <a:pt x="2006600" y="41656"/>
                </a:lnTo>
                <a:lnTo>
                  <a:pt x="2006600" y="34543"/>
                </a:lnTo>
                <a:lnTo>
                  <a:pt x="2003805" y="31750"/>
                </a:lnTo>
                <a:lnTo>
                  <a:pt x="2051050" y="31750"/>
                </a:lnTo>
                <a:lnTo>
                  <a:pt x="1987550" y="0"/>
                </a:lnTo>
                <a:close/>
              </a:path>
              <a:path w="2063750" h="76200">
                <a:moveTo>
                  <a:pt x="1987550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6"/>
                </a:lnTo>
                <a:lnTo>
                  <a:pt x="2793" y="44450"/>
                </a:lnTo>
                <a:lnTo>
                  <a:pt x="1987550" y="44450"/>
                </a:lnTo>
                <a:lnTo>
                  <a:pt x="1987550" y="31750"/>
                </a:lnTo>
                <a:close/>
              </a:path>
              <a:path w="2063750" h="76200">
                <a:moveTo>
                  <a:pt x="2051050" y="31750"/>
                </a:moveTo>
                <a:lnTo>
                  <a:pt x="2003805" y="31750"/>
                </a:lnTo>
                <a:lnTo>
                  <a:pt x="2006600" y="34543"/>
                </a:lnTo>
                <a:lnTo>
                  <a:pt x="2006600" y="41656"/>
                </a:lnTo>
                <a:lnTo>
                  <a:pt x="2003805" y="44450"/>
                </a:lnTo>
                <a:lnTo>
                  <a:pt x="2051050" y="44450"/>
                </a:lnTo>
                <a:lnTo>
                  <a:pt x="2063750" y="38100"/>
                </a:lnTo>
                <a:lnTo>
                  <a:pt x="20510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624070" y="7021829"/>
            <a:ext cx="76200" cy="920750"/>
          </a:xfrm>
          <a:custGeom>
            <a:avLst/>
            <a:gdLst/>
            <a:ahLst/>
            <a:cxnLst/>
            <a:rect l="l" t="t" r="r" b="b"/>
            <a:pathLst>
              <a:path w="76200" h="920750">
                <a:moveTo>
                  <a:pt x="41655" y="57150"/>
                </a:moveTo>
                <a:lnTo>
                  <a:pt x="34543" y="57150"/>
                </a:lnTo>
                <a:lnTo>
                  <a:pt x="31750" y="59943"/>
                </a:lnTo>
                <a:lnTo>
                  <a:pt x="31750" y="917955"/>
                </a:lnTo>
                <a:lnTo>
                  <a:pt x="34543" y="920749"/>
                </a:lnTo>
                <a:lnTo>
                  <a:pt x="41655" y="920749"/>
                </a:lnTo>
                <a:lnTo>
                  <a:pt x="44450" y="917955"/>
                </a:lnTo>
                <a:lnTo>
                  <a:pt x="44450" y="59943"/>
                </a:lnTo>
                <a:lnTo>
                  <a:pt x="41655" y="57150"/>
                </a:lnTo>
                <a:close/>
              </a:path>
              <a:path w="76200" h="9207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3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920750">
                <a:moveTo>
                  <a:pt x="66675" y="57150"/>
                </a:moveTo>
                <a:lnTo>
                  <a:pt x="41655" y="57150"/>
                </a:lnTo>
                <a:lnTo>
                  <a:pt x="44450" y="59943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994784" y="9423400"/>
            <a:ext cx="2063750" cy="76200"/>
          </a:xfrm>
          <a:custGeom>
            <a:avLst/>
            <a:gdLst/>
            <a:ahLst/>
            <a:cxnLst/>
            <a:rect l="l" t="t" r="r" b="b"/>
            <a:pathLst>
              <a:path w="2063750" h="76200">
                <a:moveTo>
                  <a:pt x="1987550" y="0"/>
                </a:moveTo>
                <a:lnTo>
                  <a:pt x="1987550" y="76199"/>
                </a:lnTo>
                <a:lnTo>
                  <a:pt x="2051050" y="44449"/>
                </a:lnTo>
                <a:lnTo>
                  <a:pt x="2003805" y="44449"/>
                </a:lnTo>
                <a:lnTo>
                  <a:pt x="2006600" y="41605"/>
                </a:lnTo>
                <a:lnTo>
                  <a:pt x="2006600" y="34594"/>
                </a:lnTo>
                <a:lnTo>
                  <a:pt x="2003805" y="31749"/>
                </a:lnTo>
                <a:lnTo>
                  <a:pt x="2051050" y="31749"/>
                </a:lnTo>
                <a:lnTo>
                  <a:pt x="1987550" y="0"/>
                </a:lnTo>
                <a:close/>
              </a:path>
              <a:path w="2063750" h="76200">
                <a:moveTo>
                  <a:pt x="1987550" y="31749"/>
                </a:moveTo>
                <a:lnTo>
                  <a:pt x="2793" y="31749"/>
                </a:lnTo>
                <a:lnTo>
                  <a:pt x="0" y="34594"/>
                </a:lnTo>
                <a:lnTo>
                  <a:pt x="0" y="41605"/>
                </a:lnTo>
                <a:lnTo>
                  <a:pt x="2793" y="44449"/>
                </a:lnTo>
                <a:lnTo>
                  <a:pt x="1987550" y="44449"/>
                </a:lnTo>
                <a:lnTo>
                  <a:pt x="1987550" y="31749"/>
                </a:lnTo>
                <a:close/>
              </a:path>
              <a:path w="2063750" h="76200">
                <a:moveTo>
                  <a:pt x="2051050" y="31749"/>
                </a:moveTo>
                <a:lnTo>
                  <a:pt x="2003805" y="31749"/>
                </a:lnTo>
                <a:lnTo>
                  <a:pt x="2006600" y="34594"/>
                </a:lnTo>
                <a:lnTo>
                  <a:pt x="2006600" y="41605"/>
                </a:lnTo>
                <a:lnTo>
                  <a:pt x="2003805" y="44449"/>
                </a:lnTo>
                <a:lnTo>
                  <a:pt x="2051050" y="44449"/>
                </a:lnTo>
                <a:lnTo>
                  <a:pt x="2063750" y="38099"/>
                </a:lnTo>
                <a:lnTo>
                  <a:pt x="2051050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624070" y="8244840"/>
            <a:ext cx="76200" cy="1223010"/>
          </a:xfrm>
          <a:custGeom>
            <a:avLst/>
            <a:gdLst/>
            <a:ahLst/>
            <a:cxnLst/>
            <a:rect l="l" t="t" r="r" b="b"/>
            <a:pathLst>
              <a:path w="76200" h="1223009">
                <a:moveTo>
                  <a:pt x="41655" y="57150"/>
                </a:moveTo>
                <a:lnTo>
                  <a:pt x="34543" y="57150"/>
                </a:lnTo>
                <a:lnTo>
                  <a:pt x="31750" y="59944"/>
                </a:lnTo>
                <a:lnTo>
                  <a:pt x="31750" y="1220165"/>
                </a:lnTo>
                <a:lnTo>
                  <a:pt x="34543" y="1223010"/>
                </a:lnTo>
                <a:lnTo>
                  <a:pt x="41655" y="1223010"/>
                </a:lnTo>
                <a:lnTo>
                  <a:pt x="44450" y="1220165"/>
                </a:lnTo>
                <a:lnTo>
                  <a:pt x="44450" y="59944"/>
                </a:lnTo>
                <a:lnTo>
                  <a:pt x="41655" y="57150"/>
                </a:lnTo>
                <a:close/>
              </a:path>
              <a:path w="76200" h="1223009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1223009">
                <a:moveTo>
                  <a:pt x="66675" y="57150"/>
                </a:moveTo>
                <a:lnTo>
                  <a:pt x="41655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23770" y="3971289"/>
            <a:ext cx="76200" cy="234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281170" y="3742689"/>
            <a:ext cx="76200" cy="234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570854" y="4955539"/>
            <a:ext cx="0" cy="803910"/>
          </a:xfrm>
          <a:custGeom>
            <a:avLst/>
            <a:gdLst/>
            <a:ahLst/>
            <a:cxnLst/>
            <a:rect l="l" t="t" r="r" b="b"/>
            <a:pathLst>
              <a:path w="0" h="803910">
                <a:moveTo>
                  <a:pt x="0" y="80391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233670" y="5400039"/>
            <a:ext cx="9525" cy="327660"/>
          </a:xfrm>
          <a:custGeom>
            <a:avLst/>
            <a:gdLst/>
            <a:ahLst/>
            <a:cxnLst/>
            <a:rect l="l" t="t" r="r" b="b"/>
            <a:pathLst>
              <a:path w="9525" h="327660">
                <a:moveTo>
                  <a:pt x="0" y="327660"/>
                </a:moveTo>
                <a:lnTo>
                  <a:pt x="95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942204" y="5587999"/>
            <a:ext cx="0" cy="156210"/>
          </a:xfrm>
          <a:custGeom>
            <a:avLst/>
            <a:gdLst/>
            <a:ahLst/>
            <a:cxnLst/>
            <a:rect l="l" t="t" r="r" b="b"/>
            <a:pathLst>
              <a:path w="0" h="156210">
                <a:moveTo>
                  <a:pt x="0" y="15621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919470" y="5006339"/>
            <a:ext cx="0" cy="565785"/>
          </a:xfrm>
          <a:custGeom>
            <a:avLst/>
            <a:gdLst/>
            <a:ahLst/>
            <a:cxnLst/>
            <a:rect l="l" t="t" r="r" b="b"/>
            <a:pathLst>
              <a:path w="0" h="565785">
                <a:moveTo>
                  <a:pt x="0" y="56578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6137909" y="4974716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723257" y="5296280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023484" y="5053964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561455" y="5573394"/>
            <a:ext cx="0" cy="155575"/>
          </a:xfrm>
          <a:custGeom>
            <a:avLst/>
            <a:gdLst/>
            <a:ahLst/>
            <a:cxnLst/>
            <a:rect l="l" t="t" r="r" b="b"/>
            <a:pathLst>
              <a:path w="0" h="155575">
                <a:moveTo>
                  <a:pt x="0" y="15557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6640830" y="5296280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942204" y="7416165"/>
            <a:ext cx="1905" cy="518159"/>
          </a:xfrm>
          <a:custGeom>
            <a:avLst/>
            <a:gdLst/>
            <a:ahLst/>
            <a:cxnLst/>
            <a:rect l="l" t="t" r="r" b="b"/>
            <a:pathLst>
              <a:path w="1904" h="518159">
                <a:moveTo>
                  <a:pt x="1905" y="51816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233670" y="7416165"/>
            <a:ext cx="0" cy="518795"/>
          </a:xfrm>
          <a:custGeom>
            <a:avLst/>
            <a:gdLst/>
            <a:ahLst/>
            <a:cxnLst/>
            <a:rect l="l" t="t" r="r" b="b"/>
            <a:pathLst>
              <a:path w="0" h="518795">
                <a:moveTo>
                  <a:pt x="0" y="51879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570854" y="7416165"/>
            <a:ext cx="0" cy="518159"/>
          </a:xfrm>
          <a:custGeom>
            <a:avLst/>
            <a:gdLst/>
            <a:ahLst/>
            <a:cxnLst/>
            <a:rect l="l" t="t" r="r" b="b"/>
            <a:pathLst>
              <a:path w="0" h="518159">
                <a:moveTo>
                  <a:pt x="0" y="51816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909945" y="7416800"/>
            <a:ext cx="0" cy="518159"/>
          </a:xfrm>
          <a:custGeom>
            <a:avLst/>
            <a:gdLst/>
            <a:ahLst/>
            <a:cxnLst/>
            <a:rect l="l" t="t" r="r" b="b"/>
            <a:pathLst>
              <a:path w="0" h="518159">
                <a:moveTo>
                  <a:pt x="0" y="51816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4398645" y="7207757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953634" y="8987790"/>
            <a:ext cx="0" cy="464184"/>
          </a:xfrm>
          <a:custGeom>
            <a:avLst/>
            <a:gdLst/>
            <a:ahLst/>
            <a:cxnLst/>
            <a:rect l="l" t="t" r="r" b="b"/>
            <a:pathLst>
              <a:path w="0" h="464184">
                <a:moveTo>
                  <a:pt x="0" y="46418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741670" y="9372600"/>
            <a:ext cx="635" cy="88900"/>
          </a:xfrm>
          <a:custGeom>
            <a:avLst/>
            <a:gdLst/>
            <a:ahLst/>
            <a:cxnLst/>
            <a:rect l="l" t="t" r="r" b="b"/>
            <a:pathLst>
              <a:path w="635" h="88900">
                <a:moveTo>
                  <a:pt x="317" y="-4762"/>
                </a:moveTo>
                <a:lnTo>
                  <a:pt x="317" y="93662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4398645" y="853058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418201" y="8740902"/>
            <a:ext cx="2921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0.25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014340" y="8638793"/>
            <a:ext cx="215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0.5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34416" y="2644160"/>
            <a:ext cx="6201410" cy="20847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73735">
              <a:lnSpc>
                <a:spcPts val="1065"/>
              </a:lnSpc>
              <a:spcBef>
                <a:spcPts val="100"/>
              </a:spcBef>
              <a:tabLst>
                <a:tab pos="2124710" algn="l"/>
              </a:tabLst>
            </a:pPr>
            <a:r>
              <a:rPr dirty="0" sz="900" spc="10" i="1">
                <a:latin typeface="Times New Roman"/>
                <a:cs typeface="Times New Roman"/>
              </a:rPr>
              <a:t>k	k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870"/>
              </a:lnSpc>
            </a:pPr>
            <a:r>
              <a:rPr dirty="0" sz="1600" spc="-5">
                <a:latin typeface="Times New Roman"/>
                <a:cs typeface="Times New Roman"/>
              </a:rPr>
              <a:t>which is called the discrete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convolution.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dirty="0" sz="1600" spc="-5">
                <a:latin typeface="Times New Roman"/>
                <a:cs typeface="Times New Roman"/>
              </a:rPr>
              <a:t>DSP systems are classified according to their impulse responses h(n)</a:t>
            </a:r>
            <a:r>
              <a:rPr dirty="0" sz="1600" spc="9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into: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080">
              <a:lnSpc>
                <a:spcPct val="95900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a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 FIR (Finite Impulse Response):</a:t>
            </a:r>
            <a:r>
              <a:rPr dirty="0" sz="1600" spc="-5">
                <a:latin typeface="Times New Roman"/>
                <a:cs typeface="Times New Roman"/>
              </a:rPr>
              <a:t> where h(n) has finite number of elements  such as: h(n)={1,2,4,3,0,1} where the cursor indicates the position where  n=0.</a:t>
            </a:r>
            <a:endParaRPr sz="1600">
              <a:latin typeface="Times New Roman"/>
              <a:cs typeface="Times New Roman"/>
            </a:endParaRPr>
          </a:p>
          <a:p>
            <a:pPr algn="r" marR="471805">
              <a:lnSpc>
                <a:spcPts val="1035"/>
              </a:lnSpc>
            </a:pPr>
            <a:r>
              <a:rPr dirty="0" sz="1200">
                <a:latin typeface="Times New Roman"/>
                <a:cs typeface="Times New Roman"/>
              </a:rPr>
              <a:t>h</a:t>
            </a:r>
            <a:r>
              <a:rPr dirty="0" sz="1200" spc="-5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n)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algn="r" marR="1221105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34416" y="5590412"/>
            <a:ext cx="6508750" cy="1168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165100">
              <a:lnSpc>
                <a:spcPct val="115599"/>
              </a:lnSpc>
            </a:pPr>
            <a:r>
              <a:rPr dirty="0" sz="1600" spc="-5">
                <a:latin typeface="Times New Roman"/>
                <a:cs typeface="Times New Roman"/>
              </a:rPr>
              <a:t>b)IIR(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nfinite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mpulse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</a:t>
            </a:r>
            <a:r>
              <a:rPr dirty="0" sz="1600" spc="-5">
                <a:latin typeface="Times New Roman"/>
                <a:cs typeface="Times New Roman"/>
              </a:rPr>
              <a:t>esponse): where h(n) has infinite number of elements  such as: h(n)=(</a:t>
            </a:r>
            <a:r>
              <a:rPr dirty="0" sz="1600" spc="-5">
                <a:latin typeface="Tahoma"/>
                <a:cs typeface="Tahoma"/>
              </a:rPr>
              <a:t>½</a:t>
            </a:r>
            <a:r>
              <a:rPr dirty="0" sz="1600" spc="-5">
                <a:latin typeface="Times New Roman"/>
                <a:cs typeface="Times New Roman"/>
              </a:rPr>
              <a:t>)</a:t>
            </a:r>
            <a:r>
              <a:rPr dirty="0" baseline="38461" sz="1950" spc="-7">
                <a:latin typeface="Times New Roman"/>
                <a:cs typeface="Times New Roman"/>
              </a:rPr>
              <a:t>n </a:t>
            </a:r>
            <a:r>
              <a:rPr dirty="0" sz="1600" spc="-5">
                <a:latin typeface="Times New Roman"/>
                <a:cs typeface="Times New Roman"/>
              </a:rPr>
              <a:t>u(n) where u(n) </a:t>
            </a:r>
            <a:r>
              <a:rPr dirty="0" sz="1600">
                <a:latin typeface="Times New Roman"/>
                <a:cs typeface="Times New Roman"/>
              </a:rPr>
              <a:t>is </a:t>
            </a:r>
            <a:r>
              <a:rPr dirty="0" sz="1600" spc="-5">
                <a:latin typeface="Times New Roman"/>
                <a:cs typeface="Times New Roman"/>
              </a:rPr>
              <a:t>the unit step</a:t>
            </a:r>
            <a:r>
              <a:rPr dirty="0" sz="1600" spc="9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function: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802504" y="6823329"/>
            <a:ext cx="279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u</a:t>
            </a:r>
            <a:r>
              <a:rPr dirty="0" sz="1200" spc="-5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n)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843521" y="7811261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837557" y="8263889"/>
            <a:ext cx="279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h</a:t>
            </a:r>
            <a:r>
              <a:rPr dirty="0" sz="1200" spc="-5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n)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338445" y="9254490"/>
            <a:ext cx="0" cy="197485"/>
          </a:xfrm>
          <a:custGeom>
            <a:avLst/>
            <a:gdLst/>
            <a:ahLst/>
            <a:cxnLst/>
            <a:rect l="l" t="t" r="r" b="b"/>
            <a:pathLst>
              <a:path w="0" h="197484">
                <a:moveTo>
                  <a:pt x="0" y="19748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5907404" y="9007855"/>
            <a:ext cx="422275" cy="5410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8419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0.125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21716" y="10050102"/>
            <a:ext cx="131445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 sz="1200" spc="30">
                <a:latin typeface="Times New Roman"/>
                <a:cs typeface="Times New Roman"/>
              </a:rPr>
              <a:t>1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416" y="688339"/>
            <a:ext cx="6341110" cy="7372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5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Discrete convolution</a:t>
            </a:r>
            <a:r>
              <a:rPr dirty="0" u="sng" sz="1600" spc="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Methods: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90"/>
              </a:spcBef>
            </a:pP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1-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Graphical method:</a:t>
            </a:r>
            <a:r>
              <a:rPr dirty="0" sz="1600" spc="-5">
                <a:latin typeface="Times New Roman"/>
                <a:cs typeface="Times New Roman"/>
              </a:rPr>
              <a:t> This includes the basic convolution steps </a:t>
            </a:r>
            <a:r>
              <a:rPr dirty="0" sz="1600" spc="5">
                <a:latin typeface="Times New Roman"/>
                <a:cs typeface="Times New Roman"/>
              </a:rPr>
              <a:t>:- </a:t>
            </a:r>
            <a:r>
              <a:rPr dirty="0" sz="1600">
                <a:latin typeface="Times New Roman"/>
                <a:cs typeface="Times New Roman"/>
              </a:rPr>
              <a:t>reversing </a:t>
            </a:r>
            <a:r>
              <a:rPr dirty="0" sz="1600" spc="-5">
                <a:latin typeface="Times New Roman"/>
                <a:cs typeface="Times New Roman"/>
              </a:rPr>
              <a:t>in  time using k as </a:t>
            </a:r>
            <a:r>
              <a:rPr dirty="0" sz="1600">
                <a:latin typeface="Times New Roman"/>
                <a:cs typeface="Times New Roman"/>
              </a:rPr>
              <a:t>time </a:t>
            </a:r>
            <a:r>
              <a:rPr dirty="0" sz="1600" spc="-5">
                <a:latin typeface="Times New Roman"/>
                <a:cs typeface="Times New Roman"/>
              </a:rPr>
              <a:t>index, -shifting </a:t>
            </a:r>
            <a:r>
              <a:rPr dirty="0" sz="1600" spc="-10">
                <a:latin typeface="Times New Roman"/>
                <a:cs typeface="Times New Roman"/>
              </a:rPr>
              <a:t>by </a:t>
            </a:r>
            <a:r>
              <a:rPr dirty="0" sz="1600" spc="-5">
                <a:latin typeface="Times New Roman"/>
                <a:cs typeface="Times New Roman"/>
              </a:rPr>
              <a:t>n samples, -multiplication of</a:t>
            </a:r>
            <a:r>
              <a:rPr dirty="0" sz="1600" spc="1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416" y="1389634"/>
            <a:ext cx="28301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corresponding samples, -addition 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416" y="1857501"/>
            <a:ext cx="2574290" cy="50228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h(n)={1,-1,2}, x(n)={2,1,-1,3}.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0445" y="3238776"/>
            <a:ext cx="3435350" cy="4629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2525"/>
              </a:lnSpc>
              <a:spcBef>
                <a:spcPts val="105"/>
              </a:spcBef>
            </a:pPr>
            <a:r>
              <a:rPr dirty="0" baseline="13409" sz="2175" spc="30" i="1">
                <a:latin typeface="Times New Roman"/>
                <a:cs typeface="Times New Roman"/>
              </a:rPr>
              <a:t>y</a:t>
            </a:r>
            <a:r>
              <a:rPr dirty="0" baseline="13409" sz="2175" spc="30">
                <a:latin typeface="Times New Roman"/>
                <a:cs typeface="Times New Roman"/>
              </a:rPr>
              <a:t>(0)</a:t>
            </a:r>
            <a:r>
              <a:rPr dirty="0" baseline="13409" sz="2175" spc="-7">
                <a:latin typeface="Times New Roman"/>
                <a:cs typeface="Times New Roman"/>
              </a:rPr>
              <a:t> </a:t>
            </a:r>
            <a:r>
              <a:rPr dirty="0" baseline="13409" sz="2175" spc="44">
                <a:latin typeface="Symbol"/>
                <a:cs typeface="Symbol"/>
              </a:rPr>
              <a:t></a:t>
            </a:r>
            <a:r>
              <a:rPr dirty="0" baseline="13409" sz="2175" spc="-37">
                <a:latin typeface="Times New Roman"/>
                <a:cs typeface="Times New Roman"/>
              </a:rPr>
              <a:t> </a:t>
            </a:r>
            <a:r>
              <a:rPr dirty="0" sz="2200" spc="45">
                <a:latin typeface="Symbol"/>
                <a:cs typeface="Symbol"/>
              </a:rPr>
              <a:t></a:t>
            </a:r>
            <a:r>
              <a:rPr dirty="0" sz="2200" spc="-350">
                <a:latin typeface="Times New Roman"/>
                <a:cs typeface="Times New Roman"/>
              </a:rPr>
              <a:t> </a:t>
            </a:r>
            <a:r>
              <a:rPr dirty="0" baseline="13409" sz="2175" spc="60" i="1">
                <a:latin typeface="Times New Roman"/>
                <a:cs typeface="Times New Roman"/>
              </a:rPr>
              <a:t>x</a:t>
            </a:r>
            <a:r>
              <a:rPr dirty="0" baseline="13409" sz="2175" spc="60">
                <a:latin typeface="Times New Roman"/>
                <a:cs typeface="Times New Roman"/>
              </a:rPr>
              <a:t>(</a:t>
            </a:r>
            <a:r>
              <a:rPr dirty="0" baseline="13409" sz="2175" spc="60" i="1">
                <a:latin typeface="Times New Roman"/>
                <a:cs typeface="Times New Roman"/>
              </a:rPr>
              <a:t>k</a:t>
            </a:r>
            <a:r>
              <a:rPr dirty="0" baseline="13409" sz="2175" spc="60">
                <a:latin typeface="Times New Roman"/>
                <a:cs typeface="Times New Roman"/>
              </a:rPr>
              <a:t>)</a:t>
            </a:r>
            <a:r>
              <a:rPr dirty="0" baseline="13409" sz="2175" spc="60" i="1">
                <a:latin typeface="Times New Roman"/>
                <a:cs typeface="Times New Roman"/>
              </a:rPr>
              <a:t>h</a:t>
            </a:r>
            <a:r>
              <a:rPr dirty="0" baseline="13409" sz="2175" spc="60">
                <a:latin typeface="Times New Roman"/>
                <a:cs typeface="Times New Roman"/>
              </a:rPr>
              <a:t>(0</a:t>
            </a:r>
            <a:r>
              <a:rPr dirty="0" baseline="13409" sz="2175" spc="-179">
                <a:latin typeface="Times New Roman"/>
                <a:cs typeface="Times New Roman"/>
              </a:rPr>
              <a:t> </a:t>
            </a:r>
            <a:r>
              <a:rPr dirty="0" baseline="13409" sz="2175" spc="44">
                <a:latin typeface="Symbol"/>
                <a:cs typeface="Symbol"/>
              </a:rPr>
              <a:t></a:t>
            </a:r>
            <a:r>
              <a:rPr dirty="0" baseline="13409" sz="2175" spc="-157">
                <a:latin typeface="Times New Roman"/>
                <a:cs typeface="Times New Roman"/>
              </a:rPr>
              <a:t> </a:t>
            </a:r>
            <a:r>
              <a:rPr dirty="0" baseline="13409" sz="2175" spc="104" i="1">
                <a:latin typeface="Times New Roman"/>
                <a:cs typeface="Times New Roman"/>
              </a:rPr>
              <a:t>k</a:t>
            </a:r>
            <a:r>
              <a:rPr dirty="0" baseline="13409" sz="2175" spc="104">
                <a:latin typeface="Times New Roman"/>
                <a:cs typeface="Times New Roman"/>
              </a:rPr>
              <a:t>)</a:t>
            </a:r>
            <a:r>
              <a:rPr dirty="0" baseline="13409" sz="2175" spc="-202">
                <a:latin typeface="Times New Roman"/>
                <a:cs typeface="Times New Roman"/>
              </a:rPr>
              <a:t> </a:t>
            </a:r>
            <a:r>
              <a:rPr dirty="0" baseline="1736" sz="2400" spc="-7">
                <a:latin typeface="Times New Roman"/>
                <a:cs typeface="Times New Roman"/>
              </a:rPr>
              <a:t>=2+(-1)(-1)+(1)(3)=6</a:t>
            </a:r>
            <a:endParaRPr baseline="1736" sz="2400">
              <a:latin typeface="Times New Roman"/>
              <a:cs typeface="Times New Roman"/>
            </a:endParaRPr>
          </a:p>
          <a:p>
            <a:pPr marL="586105">
              <a:lnSpc>
                <a:spcPts val="905"/>
              </a:lnSpc>
            </a:pPr>
            <a:r>
              <a:rPr dirty="0" sz="850" spc="10" i="1">
                <a:latin typeface="Times New Roman"/>
                <a:cs typeface="Times New Roman"/>
              </a:rPr>
              <a:t>k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3279" y="3889552"/>
            <a:ext cx="3148330" cy="4826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ts val="2630"/>
              </a:lnSpc>
              <a:spcBef>
                <a:spcPts val="115"/>
              </a:spcBef>
            </a:pPr>
            <a:r>
              <a:rPr dirty="0" baseline="12544" sz="2325" spc="-75" i="1">
                <a:latin typeface="Times New Roman"/>
                <a:cs typeface="Times New Roman"/>
              </a:rPr>
              <a:t>y</a:t>
            </a:r>
            <a:r>
              <a:rPr dirty="0" baseline="12544" sz="2325" spc="-75">
                <a:latin typeface="Times New Roman"/>
                <a:cs typeface="Times New Roman"/>
              </a:rPr>
              <a:t>(1)</a:t>
            </a:r>
            <a:r>
              <a:rPr dirty="0" baseline="12544" sz="2325" spc="-104">
                <a:latin typeface="Times New Roman"/>
                <a:cs typeface="Times New Roman"/>
              </a:rPr>
              <a:t> </a:t>
            </a:r>
            <a:r>
              <a:rPr dirty="0" baseline="12544" sz="2325" spc="30">
                <a:latin typeface="Symbol"/>
                <a:cs typeface="Symbol"/>
              </a:rPr>
              <a:t></a:t>
            </a:r>
            <a:r>
              <a:rPr dirty="0" baseline="12544" sz="2325" spc="-135">
                <a:latin typeface="Times New Roman"/>
                <a:cs typeface="Times New Roman"/>
              </a:rPr>
              <a:t> </a:t>
            </a:r>
            <a:r>
              <a:rPr dirty="0" sz="2300" spc="50">
                <a:latin typeface="Symbol"/>
                <a:cs typeface="Symbol"/>
              </a:rPr>
              <a:t></a:t>
            </a:r>
            <a:r>
              <a:rPr dirty="0" baseline="12544" sz="2325" spc="75" i="1">
                <a:latin typeface="Times New Roman"/>
                <a:cs typeface="Times New Roman"/>
              </a:rPr>
              <a:t>x</a:t>
            </a:r>
            <a:r>
              <a:rPr dirty="0" baseline="12544" sz="2325" spc="75">
                <a:latin typeface="Times New Roman"/>
                <a:cs typeface="Times New Roman"/>
              </a:rPr>
              <a:t>(</a:t>
            </a:r>
            <a:r>
              <a:rPr dirty="0" baseline="12544" sz="2325" spc="75" i="1">
                <a:latin typeface="Times New Roman"/>
                <a:cs typeface="Times New Roman"/>
              </a:rPr>
              <a:t>k</a:t>
            </a:r>
            <a:r>
              <a:rPr dirty="0" baseline="12544" sz="2325" spc="75">
                <a:latin typeface="Times New Roman"/>
                <a:cs typeface="Times New Roman"/>
              </a:rPr>
              <a:t>)</a:t>
            </a:r>
            <a:r>
              <a:rPr dirty="0" baseline="12544" sz="2325" spc="75" i="1">
                <a:latin typeface="Times New Roman"/>
                <a:cs typeface="Times New Roman"/>
              </a:rPr>
              <a:t>h</a:t>
            </a:r>
            <a:r>
              <a:rPr dirty="0" baseline="12544" sz="2325" spc="75">
                <a:latin typeface="Times New Roman"/>
                <a:cs typeface="Times New Roman"/>
              </a:rPr>
              <a:t>(1</a:t>
            </a:r>
            <a:r>
              <a:rPr dirty="0" baseline="12544" sz="2325" spc="75">
                <a:latin typeface="Symbol"/>
                <a:cs typeface="Symbol"/>
              </a:rPr>
              <a:t></a:t>
            </a:r>
            <a:r>
              <a:rPr dirty="0" baseline="12544" sz="2325" spc="-232">
                <a:latin typeface="Times New Roman"/>
                <a:cs typeface="Times New Roman"/>
              </a:rPr>
              <a:t> </a:t>
            </a:r>
            <a:r>
              <a:rPr dirty="0" baseline="12544" sz="2325" spc="97" i="1">
                <a:latin typeface="Times New Roman"/>
                <a:cs typeface="Times New Roman"/>
              </a:rPr>
              <a:t>k</a:t>
            </a:r>
            <a:r>
              <a:rPr dirty="0" baseline="12544" sz="2325" spc="97">
                <a:latin typeface="Times New Roman"/>
                <a:cs typeface="Times New Roman"/>
              </a:rPr>
              <a:t>)</a:t>
            </a:r>
            <a:r>
              <a:rPr dirty="0" baseline="12544" sz="2325" spc="-2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=2(-1)+(-1)(3)=-5</a:t>
            </a:r>
            <a:endParaRPr sz="1600">
              <a:latin typeface="Times New Roman"/>
              <a:cs typeface="Times New Roman"/>
            </a:endParaRPr>
          </a:p>
          <a:p>
            <a:pPr marL="571500">
              <a:lnSpc>
                <a:spcPts val="950"/>
              </a:lnSpc>
            </a:pPr>
            <a:r>
              <a:rPr dirty="0" sz="900" spc="10" i="1">
                <a:latin typeface="Times New Roman"/>
                <a:cs typeface="Times New Roman"/>
              </a:rPr>
              <a:t>k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4416" y="4561022"/>
            <a:ext cx="4079875" cy="11766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59690">
              <a:lnSpc>
                <a:spcPts val="2535"/>
              </a:lnSpc>
              <a:spcBef>
                <a:spcPts val="135"/>
              </a:spcBef>
            </a:pPr>
            <a:r>
              <a:rPr dirty="0" baseline="12962" sz="2250" spc="-15" i="1">
                <a:latin typeface="Times New Roman"/>
                <a:cs typeface="Times New Roman"/>
              </a:rPr>
              <a:t>y</a:t>
            </a:r>
            <a:r>
              <a:rPr dirty="0" baseline="12962" sz="2250" spc="-15">
                <a:latin typeface="Times New Roman"/>
                <a:cs typeface="Times New Roman"/>
              </a:rPr>
              <a:t>(</a:t>
            </a:r>
            <a:r>
              <a:rPr dirty="0" baseline="12962" sz="2250" spc="-15">
                <a:latin typeface="Symbol"/>
                <a:cs typeface="Symbol"/>
              </a:rPr>
              <a:t></a:t>
            </a:r>
            <a:r>
              <a:rPr dirty="0" baseline="12962" sz="2250" spc="-15">
                <a:latin typeface="Times New Roman"/>
                <a:cs typeface="Times New Roman"/>
              </a:rPr>
              <a:t>1)</a:t>
            </a:r>
            <a:r>
              <a:rPr dirty="0" baseline="12962" sz="2250" spc="-7">
                <a:latin typeface="Times New Roman"/>
                <a:cs typeface="Times New Roman"/>
              </a:rPr>
              <a:t> </a:t>
            </a:r>
            <a:r>
              <a:rPr dirty="0" baseline="12962" sz="2250" spc="30">
                <a:latin typeface="Symbol"/>
                <a:cs typeface="Symbol"/>
              </a:rPr>
              <a:t></a:t>
            </a:r>
            <a:r>
              <a:rPr dirty="0" baseline="12962" sz="2250" spc="-22">
                <a:latin typeface="Times New Roman"/>
                <a:cs typeface="Times New Roman"/>
              </a:rPr>
              <a:t> </a:t>
            </a:r>
            <a:r>
              <a:rPr dirty="0" sz="2200" spc="75">
                <a:latin typeface="Symbol"/>
                <a:cs typeface="Symbol"/>
              </a:rPr>
              <a:t></a:t>
            </a:r>
            <a:r>
              <a:rPr dirty="0" sz="2200" spc="-340">
                <a:latin typeface="Times New Roman"/>
                <a:cs typeface="Times New Roman"/>
              </a:rPr>
              <a:t> </a:t>
            </a:r>
            <a:r>
              <a:rPr dirty="0" baseline="12962" sz="2250" spc="67" i="1">
                <a:latin typeface="Times New Roman"/>
                <a:cs typeface="Times New Roman"/>
              </a:rPr>
              <a:t>x</a:t>
            </a:r>
            <a:r>
              <a:rPr dirty="0" baseline="12962" sz="2250" spc="67">
                <a:latin typeface="Times New Roman"/>
                <a:cs typeface="Times New Roman"/>
              </a:rPr>
              <a:t>(</a:t>
            </a:r>
            <a:r>
              <a:rPr dirty="0" baseline="12962" sz="2250" spc="67" i="1">
                <a:latin typeface="Times New Roman"/>
                <a:cs typeface="Times New Roman"/>
              </a:rPr>
              <a:t>k</a:t>
            </a:r>
            <a:r>
              <a:rPr dirty="0" baseline="12962" sz="2250" spc="67">
                <a:latin typeface="Times New Roman"/>
                <a:cs typeface="Times New Roman"/>
              </a:rPr>
              <a:t>)</a:t>
            </a:r>
            <a:r>
              <a:rPr dirty="0" baseline="12962" sz="2250" spc="67" i="1">
                <a:latin typeface="Times New Roman"/>
                <a:cs typeface="Times New Roman"/>
              </a:rPr>
              <a:t>h</a:t>
            </a:r>
            <a:r>
              <a:rPr dirty="0" baseline="12962" sz="2250" spc="67">
                <a:latin typeface="Times New Roman"/>
                <a:cs typeface="Times New Roman"/>
              </a:rPr>
              <a:t>(</a:t>
            </a:r>
            <a:r>
              <a:rPr dirty="0" baseline="12962" sz="2250" spc="67">
                <a:latin typeface="Symbol"/>
                <a:cs typeface="Symbol"/>
              </a:rPr>
              <a:t></a:t>
            </a:r>
            <a:r>
              <a:rPr dirty="0" baseline="12962" sz="2250" spc="67">
                <a:latin typeface="Times New Roman"/>
                <a:cs typeface="Times New Roman"/>
              </a:rPr>
              <a:t>1</a:t>
            </a:r>
            <a:r>
              <a:rPr dirty="0" baseline="12962" sz="2250" spc="67">
                <a:latin typeface="Symbol"/>
                <a:cs typeface="Symbol"/>
              </a:rPr>
              <a:t></a:t>
            </a:r>
            <a:r>
              <a:rPr dirty="0" baseline="12962" sz="2250" spc="-150">
                <a:latin typeface="Times New Roman"/>
                <a:cs typeface="Times New Roman"/>
              </a:rPr>
              <a:t> </a:t>
            </a:r>
            <a:r>
              <a:rPr dirty="0" baseline="12962" sz="2250" spc="97" i="1">
                <a:latin typeface="Times New Roman"/>
                <a:cs typeface="Times New Roman"/>
              </a:rPr>
              <a:t>k</a:t>
            </a:r>
            <a:r>
              <a:rPr dirty="0" baseline="12962" sz="2250" spc="97">
                <a:latin typeface="Times New Roman"/>
                <a:cs typeface="Times New Roman"/>
              </a:rPr>
              <a:t>)</a:t>
            </a:r>
            <a:r>
              <a:rPr dirty="0" baseline="12962" sz="2250" spc="-150">
                <a:latin typeface="Times New Roman"/>
                <a:cs typeface="Times New Roman"/>
              </a:rPr>
              <a:t> </a:t>
            </a:r>
            <a:r>
              <a:rPr dirty="0" baseline="1736" sz="2400" spc="-7">
                <a:latin typeface="Times New Roman"/>
                <a:cs typeface="Times New Roman"/>
              </a:rPr>
              <a:t>=(2)(2)+(-1)(1)+(1)(-1)=2</a:t>
            </a:r>
            <a:endParaRPr baseline="1736" sz="2400">
              <a:latin typeface="Times New Roman"/>
              <a:cs typeface="Times New Roman"/>
            </a:endParaRPr>
          </a:p>
          <a:p>
            <a:pPr marL="737870">
              <a:lnSpc>
                <a:spcPts val="910"/>
              </a:lnSpc>
            </a:pPr>
            <a:r>
              <a:rPr dirty="0" sz="850" spc="20" i="1">
                <a:latin typeface="Times New Roman"/>
                <a:cs typeface="Times New Roman"/>
              </a:rPr>
              <a:t>k</a:t>
            </a:r>
            <a:endParaRPr sz="850">
              <a:latin typeface="Times New Roman"/>
              <a:cs typeface="Times New Roman"/>
            </a:endParaRPr>
          </a:p>
          <a:p>
            <a:pPr marL="12700" marR="342900">
              <a:lnSpc>
                <a:spcPts val="1839"/>
              </a:lnSpc>
              <a:spcBef>
                <a:spcPts val="120"/>
              </a:spcBef>
            </a:pPr>
            <a:r>
              <a:rPr dirty="0" sz="1600" spc="-5">
                <a:latin typeface="Times New Roman"/>
                <a:cs typeface="Times New Roman"/>
              </a:rPr>
              <a:t>And so </a:t>
            </a:r>
            <a:r>
              <a:rPr dirty="0" sz="1600">
                <a:latin typeface="Times New Roman"/>
                <a:cs typeface="Times New Roman"/>
              </a:rPr>
              <a:t>on, </a:t>
            </a:r>
            <a:r>
              <a:rPr dirty="0" sz="1600" spc="-5">
                <a:latin typeface="Times New Roman"/>
                <a:cs typeface="Times New Roman"/>
              </a:rPr>
              <a:t>shifting of h(n) (left and right)  until the overlapping between x(k) and </a:t>
            </a:r>
            <a:r>
              <a:rPr dirty="0" sz="1600">
                <a:latin typeface="Times New Roman"/>
                <a:cs typeface="Times New Roman"/>
              </a:rPr>
              <a:t>h(n-k)  </a:t>
            </a:r>
            <a:r>
              <a:rPr dirty="0" sz="1600" spc="-5">
                <a:latin typeface="Times New Roman"/>
                <a:cs typeface="Times New Roman"/>
              </a:rPr>
              <a:t>disappears giving 0's at the output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y(n).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113020" y="2147569"/>
            <a:ext cx="1949450" cy="76200"/>
          </a:xfrm>
          <a:custGeom>
            <a:avLst/>
            <a:gdLst/>
            <a:ahLst/>
            <a:cxnLst/>
            <a:rect l="l" t="t" r="r" b="b"/>
            <a:pathLst>
              <a:path w="1949450" h="76200">
                <a:moveTo>
                  <a:pt x="1873250" y="0"/>
                </a:moveTo>
                <a:lnTo>
                  <a:pt x="1873250" y="76200"/>
                </a:lnTo>
                <a:lnTo>
                  <a:pt x="1936750" y="44450"/>
                </a:lnTo>
                <a:lnTo>
                  <a:pt x="1889505" y="44450"/>
                </a:lnTo>
                <a:lnTo>
                  <a:pt x="1892300" y="41656"/>
                </a:lnTo>
                <a:lnTo>
                  <a:pt x="1892300" y="34544"/>
                </a:lnTo>
                <a:lnTo>
                  <a:pt x="1889505" y="31750"/>
                </a:lnTo>
                <a:lnTo>
                  <a:pt x="1936750" y="31750"/>
                </a:lnTo>
                <a:lnTo>
                  <a:pt x="1873250" y="0"/>
                </a:lnTo>
                <a:close/>
              </a:path>
              <a:path w="1949450" h="76200">
                <a:moveTo>
                  <a:pt x="18732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1873250" y="44450"/>
                </a:lnTo>
                <a:lnTo>
                  <a:pt x="1873250" y="31750"/>
                </a:lnTo>
                <a:close/>
              </a:path>
              <a:path w="1949450" h="76200">
                <a:moveTo>
                  <a:pt x="1936750" y="31750"/>
                </a:moveTo>
                <a:lnTo>
                  <a:pt x="1889505" y="31750"/>
                </a:lnTo>
                <a:lnTo>
                  <a:pt x="1892300" y="34544"/>
                </a:lnTo>
                <a:lnTo>
                  <a:pt x="1892300" y="41656"/>
                </a:lnTo>
                <a:lnTo>
                  <a:pt x="1889505" y="44450"/>
                </a:lnTo>
                <a:lnTo>
                  <a:pt x="1936750" y="44450"/>
                </a:lnTo>
                <a:lnTo>
                  <a:pt x="1949450" y="38100"/>
                </a:lnTo>
                <a:lnTo>
                  <a:pt x="19367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995670" y="1515109"/>
            <a:ext cx="76200" cy="1377950"/>
          </a:xfrm>
          <a:custGeom>
            <a:avLst/>
            <a:gdLst/>
            <a:ahLst/>
            <a:cxnLst/>
            <a:rect l="l" t="t" r="r" b="b"/>
            <a:pathLst>
              <a:path w="76200" h="1377950">
                <a:moveTo>
                  <a:pt x="41655" y="57150"/>
                </a:moveTo>
                <a:lnTo>
                  <a:pt x="34543" y="57150"/>
                </a:lnTo>
                <a:lnTo>
                  <a:pt x="31750" y="59944"/>
                </a:lnTo>
                <a:lnTo>
                  <a:pt x="31750" y="1375155"/>
                </a:lnTo>
                <a:lnTo>
                  <a:pt x="34543" y="1377950"/>
                </a:lnTo>
                <a:lnTo>
                  <a:pt x="41655" y="1377950"/>
                </a:lnTo>
                <a:lnTo>
                  <a:pt x="44450" y="1375155"/>
                </a:lnTo>
                <a:lnTo>
                  <a:pt x="44450" y="59944"/>
                </a:lnTo>
                <a:lnTo>
                  <a:pt x="41655" y="57150"/>
                </a:lnTo>
                <a:close/>
              </a:path>
              <a:path w="76200" h="13779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1377950">
                <a:moveTo>
                  <a:pt x="66675" y="57150"/>
                </a:moveTo>
                <a:lnTo>
                  <a:pt x="41655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998720" y="4211954"/>
            <a:ext cx="2063750" cy="76200"/>
          </a:xfrm>
          <a:custGeom>
            <a:avLst/>
            <a:gdLst/>
            <a:ahLst/>
            <a:cxnLst/>
            <a:rect l="l" t="t" r="r" b="b"/>
            <a:pathLst>
              <a:path w="2063750" h="76200">
                <a:moveTo>
                  <a:pt x="1987550" y="0"/>
                </a:moveTo>
                <a:lnTo>
                  <a:pt x="1987550" y="76200"/>
                </a:lnTo>
                <a:lnTo>
                  <a:pt x="2051050" y="44450"/>
                </a:lnTo>
                <a:lnTo>
                  <a:pt x="2003805" y="44450"/>
                </a:lnTo>
                <a:lnTo>
                  <a:pt x="2006600" y="41655"/>
                </a:lnTo>
                <a:lnTo>
                  <a:pt x="2006600" y="34543"/>
                </a:lnTo>
                <a:lnTo>
                  <a:pt x="2003805" y="31750"/>
                </a:lnTo>
                <a:lnTo>
                  <a:pt x="2051050" y="31750"/>
                </a:lnTo>
                <a:lnTo>
                  <a:pt x="1987550" y="0"/>
                </a:lnTo>
                <a:close/>
              </a:path>
              <a:path w="2063750" h="76200">
                <a:moveTo>
                  <a:pt x="1987550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1987550" y="44450"/>
                </a:lnTo>
                <a:lnTo>
                  <a:pt x="1987550" y="31750"/>
                </a:lnTo>
                <a:close/>
              </a:path>
              <a:path w="2063750" h="76200">
                <a:moveTo>
                  <a:pt x="2051050" y="31750"/>
                </a:moveTo>
                <a:lnTo>
                  <a:pt x="2003805" y="31750"/>
                </a:lnTo>
                <a:lnTo>
                  <a:pt x="2006600" y="34543"/>
                </a:lnTo>
                <a:lnTo>
                  <a:pt x="2006600" y="41655"/>
                </a:lnTo>
                <a:lnTo>
                  <a:pt x="2003805" y="44450"/>
                </a:lnTo>
                <a:lnTo>
                  <a:pt x="2051050" y="44450"/>
                </a:lnTo>
                <a:lnTo>
                  <a:pt x="2063750" y="38100"/>
                </a:lnTo>
                <a:lnTo>
                  <a:pt x="20510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95670" y="3469004"/>
            <a:ext cx="76200" cy="1720850"/>
          </a:xfrm>
          <a:custGeom>
            <a:avLst/>
            <a:gdLst/>
            <a:ahLst/>
            <a:cxnLst/>
            <a:rect l="l" t="t" r="r" b="b"/>
            <a:pathLst>
              <a:path w="76200" h="1720850">
                <a:moveTo>
                  <a:pt x="41655" y="57150"/>
                </a:moveTo>
                <a:lnTo>
                  <a:pt x="34543" y="57150"/>
                </a:lnTo>
                <a:lnTo>
                  <a:pt x="31750" y="59944"/>
                </a:lnTo>
                <a:lnTo>
                  <a:pt x="31750" y="1718055"/>
                </a:lnTo>
                <a:lnTo>
                  <a:pt x="34543" y="1720850"/>
                </a:lnTo>
                <a:lnTo>
                  <a:pt x="41655" y="1720850"/>
                </a:lnTo>
                <a:lnTo>
                  <a:pt x="44450" y="1718055"/>
                </a:lnTo>
                <a:lnTo>
                  <a:pt x="44450" y="59944"/>
                </a:lnTo>
                <a:lnTo>
                  <a:pt x="41655" y="57150"/>
                </a:lnTo>
                <a:close/>
              </a:path>
              <a:path w="76200" h="17208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1720850">
                <a:moveTo>
                  <a:pt x="66675" y="57150"/>
                </a:moveTo>
                <a:lnTo>
                  <a:pt x="41655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884420" y="6173469"/>
            <a:ext cx="2063750" cy="76200"/>
          </a:xfrm>
          <a:custGeom>
            <a:avLst/>
            <a:gdLst/>
            <a:ahLst/>
            <a:cxnLst/>
            <a:rect l="l" t="t" r="r" b="b"/>
            <a:pathLst>
              <a:path w="2063750" h="76200">
                <a:moveTo>
                  <a:pt x="1987550" y="0"/>
                </a:moveTo>
                <a:lnTo>
                  <a:pt x="1987550" y="76200"/>
                </a:lnTo>
                <a:lnTo>
                  <a:pt x="2051050" y="44450"/>
                </a:lnTo>
                <a:lnTo>
                  <a:pt x="2003805" y="44450"/>
                </a:lnTo>
                <a:lnTo>
                  <a:pt x="2006600" y="41655"/>
                </a:lnTo>
                <a:lnTo>
                  <a:pt x="2006600" y="34543"/>
                </a:lnTo>
                <a:lnTo>
                  <a:pt x="2003805" y="31750"/>
                </a:lnTo>
                <a:lnTo>
                  <a:pt x="2051050" y="31750"/>
                </a:lnTo>
                <a:lnTo>
                  <a:pt x="1987550" y="0"/>
                </a:lnTo>
                <a:close/>
              </a:path>
              <a:path w="2063750" h="76200">
                <a:moveTo>
                  <a:pt x="1987550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1987550" y="44450"/>
                </a:lnTo>
                <a:lnTo>
                  <a:pt x="1987550" y="31750"/>
                </a:lnTo>
                <a:close/>
              </a:path>
              <a:path w="2063750" h="76200">
                <a:moveTo>
                  <a:pt x="2051050" y="31750"/>
                </a:moveTo>
                <a:lnTo>
                  <a:pt x="2003805" y="31750"/>
                </a:lnTo>
                <a:lnTo>
                  <a:pt x="2006600" y="34543"/>
                </a:lnTo>
                <a:lnTo>
                  <a:pt x="2006600" y="41655"/>
                </a:lnTo>
                <a:lnTo>
                  <a:pt x="2003805" y="44450"/>
                </a:lnTo>
                <a:lnTo>
                  <a:pt x="2051050" y="44450"/>
                </a:lnTo>
                <a:lnTo>
                  <a:pt x="2063750" y="38100"/>
                </a:lnTo>
                <a:lnTo>
                  <a:pt x="20510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995670" y="5411469"/>
            <a:ext cx="76200" cy="1720850"/>
          </a:xfrm>
          <a:custGeom>
            <a:avLst/>
            <a:gdLst/>
            <a:ahLst/>
            <a:cxnLst/>
            <a:rect l="l" t="t" r="r" b="b"/>
            <a:pathLst>
              <a:path w="76200" h="1720850">
                <a:moveTo>
                  <a:pt x="41655" y="57150"/>
                </a:moveTo>
                <a:lnTo>
                  <a:pt x="34543" y="57150"/>
                </a:lnTo>
                <a:lnTo>
                  <a:pt x="31750" y="59943"/>
                </a:lnTo>
                <a:lnTo>
                  <a:pt x="31750" y="1718055"/>
                </a:lnTo>
                <a:lnTo>
                  <a:pt x="34543" y="1720850"/>
                </a:lnTo>
                <a:lnTo>
                  <a:pt x="41655" y="1720850"/>
                </a:lnTo>
                <a:lnTo>
                  <a:pt x="44450" y="1718055"/>
                </a:lnTo>
                <a:lnTo>
                  <a:pt x="44450" y="59943"/>
                </a:lnTo>
                <a:lnTo>
                  <a:pt x="41655" y="57150"/>
                </a:lnTo>
                <a:close/>
              </a:path>
              <a:path w="76200" h="17208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3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1720850">
                <a:moveTo>
                  <a:pt x="66675" y="57150"/>
                </a:moveTo>
                <a:lnTo>
                  <a:pt x="41655" y="57150"/>
                </a:lnTo>
                <a:lnTo>
                  <a:pt x="44450" y="59943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884420" y="8231504"/>
            <a:ext cx="2063750" cy="76200"/>
          </a:xfrm>
          <a:custGeom>
            <a:avLst/>
            <a:gdLst/>
            <a:ahLst/>
            <a:cxnLst/>
            <a:rect l="l" t="t" r="r" b="b"/>
            <a:pathLst>
              <a:path w="2063750" h="76200">
                <a:moveTo>
                  <a:pt x="1987550" y="0"/>
                </a:moveTo>
                <a:lnTo>
                  <a:pt x="1987550" y="76199"/>
                </a:lnTo>
                <a:lnTo>
                  <a:pt x="2051050" y="44449"/>
                </a:lnTo>
                <a:lnTo>
                  <a:pt x="2003805" y="44449"/>
                </a:lnTo>
                <a:lnTo>
                  <a:pt x="2006600" y="41655"/>
                </a:lnTo>
                <a:lnTo>
                  <a:pt x="2006600" y="34543"/>
                </a:lnTo>
                <a:lnTo>
                  <a:pt x="2003805" y="31749"/>
                </a:lnTo>
                <a:lnTo>
                  <a:pt x="2051050" y="31749"/>
                </a:lnTo>
                <a:lnTo>
                  <a:pt x="1987550" y="0"/>
                </a:lnTo>
                <a:close/>
              </a:path>
              <a:path w="2063750" h="76200">
                <a:moveTo>
                  <a:pt x="1987550" y="31749"/>
                </a:moveTo>
                <a:lnTo>
                  <a:pt x="2793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49"/>
                </a:lnTo>
                <a:lnTo>
                  <a:pt x="1987550" y="44449"/>
                </a:lnTo>
                <a:lnTo>
                  <a:pt x="1987550" y="31749"/>
                </a:lnTo>
                <a:close/>
              </a:path>
              <a:path w="2063750" h="76200">
                <a:moveTo>
                  <a:pt x="2051050" y="31749"/>
                </a:moveTo>
                <a:lnTo>
                  <a:pt x="2003805" y="31749"/>
                </a:lnTo>
                <a:lnTo>
                  <a:pt x="2006600" y="34543"/>
                </a:lnTo>
                <a:lnTo>
                  <a:pt x="2006600" y="41655"/>
                </a:lnTo>
                <a:lnTo>
                  <a:pt x="2003805" y="44449"/>
                </a:lnTo>
                <a:lnTo>
                  <a:pt x="2051050" y="44449"/>
                </a:lnTo>
                <a:lnTo>
                  <a:pt x="2063750" y="38099"/>
                </a:lnTo>
                <a:lnTo>
                  <a:pt x="2051050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995670" y="7355204"/>
            <a:ext cx="76200" cy="1835150"/>
          </a:xfrm>
          <a:custGeom>
            <a:avLst/>
            <a:gdLst/>
            <a:ahLst/>
            <a:cxnLst/>
            <a:rect l="l" t="t" r="r" b="b"/>
            <a:pathLst>
              <a:path w="76200" h="1835150">
                <a:moveTo>
                  <a:pt x="41655" y="57150"/>
                </a:moveTo>
                <a:lnTo>
                  <a:pt x="34543" y="57150"/>
                </a:lnTo>
                <a:lnTo>
                  <a:pt x="31750" y="59943"/>
                </a:lnTo>
                <a:lnTo>
                  <a:pt x="31750" y="1832355"/>
                </a:lnTo>
                <a:lnTo>
                  <a:pt x="34543" y="1835150"/>
                </a:lnTo>
                <a:lnTo>
                  <a:pt x="41655" y="1835150"/>
                </a:lnTo>
                <a:lnTo>
                  <a:pt x="44450" y="1832355"/>
                </a:lnTo>
                <a:lnTo>
                  <a:pt x="44450" y="59943"/>
                </a:lnTo>
                <a:lnTo>
                  <a:pt x="41655" y="57150"/>
                </a:lnTo>
                <a:close/>
              </a:path>
              <a:path w="76200" h="18351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3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1835150">
                <a:moveTo>
                  <a:pt x="66675" y="57150"/>
                </a:moveTo>
                <a:lnTo>
                  <a:pt x="41655" y="57150"/>
                </a:lnTo>
                <a:lnTo>
                  <a:pt x="44450" y="59943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309369" y="2299969"/>
            <a:ext cx="76200" cy="234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680970" y="2299969"/>
            <a:ext cx="76200" cy="234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6227826" y="3305682"/>
            <a:ext cx="3295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h</a:t>
            </a:r>
            <a:r>
              <a:rPr dirty="0" sz="1200" spc="-5">
                <a:latin typeface="Times New Roman"/>
                <a:cs typeface="Times New Roman"/>
              </a:rPr>
              <a:t>(-</a:t>
            </a:r>
            <a:r>
              <a:rPr dirty="0" sz="1200">
                <a:latin typeface="Times New Roman"/>
                <a:cs typeface="Times New Roman"/>
              </a:rPr>
              <a:t>k)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900420" y="1473834"/>
            <a:ext cx="481330" cy="266700"/>
          </a:xfrm>
          <a:custGeom>
            <a:avLst/>
            <a:gdLst/>
            <a:ahLst/>
            <a:cxnLst/>
            <a:rect l="l" t="t" r="r" b="b"/>
            <a:pathLst>
              <a:path w="481329" h="266700">
                <a:moveTo>
                  <a:pt x="0" y="266700"/>
                </a:moveTo>
                <a:lnTo>
                  <a:pt x="481329" y="266700"/>
                </a:lnTo>
                <a:lnTo>
                  <a:pt x="481329" y="0"/>
                </a:lnTo>
                <a:lnTo>
                  <a:pt x="0" y="0"/>
                </a:lnTo>
                <a:lnTo>
                  <a:pt x="0" y="2667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6227826" y="5316092"/>
            <a:ext cx="4057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h</a:t>
            </a:r>
            <a:r>
              <a:rPr dirty="0" sz="1200" spc="-5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1</a:t>
            </a:r>
            <a:r>
              <a:rPr dirty="0" sz="1200" spc="-5">
                <a:latin typeface="Times New Roman"/>
                <a:cs typeface="Times New Roman"/>
              </a:rPr>
              <a:t>-</a:t>
            </a:r>
            <a:r>
              <a:rPr dirty="0" sz="1200">
                <a:latin typeface="Times New Roman"/>
                <a:cs typeface="Times New Roman"/>
              </a:rPr>
              <a:t>k)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27826" y="7239761"/>
            <a:ext cx="4559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h</a:t>
            </a:r>
            <a:r>
              <a:rPr dirty="0" sz="1200" spc="-5">
                <a:latin typeface="Times New Roman"/>
                <a:cs typeface="Times New Roman"/>
              </a:rPr>
              <a:t>(-</a:t>
            </a:r>
            <a:r>
              <a:rPr dirty="0" sz="1200">
                <a:latin typeface="Times New Roman"/>
                <a:cs typeface="Times New Roman"/>
              </a:rPr>
              <a:t>1</a:t>
            </a:r>
            <a:r>
              <a:rPr dirty="0" sz="1200" spc="-5">
                <a:latin typeface="Times New Roman"/>
                <a:cs typeface="Times New Roman"/>
              </a:rPr>
              <a:t>-</a:t>
            </a:r>
            <a:r>
              <a:rPr dirty="0" sz="1200">
                <a:latin typeface="Times New Roman"/>
                <a:cs typeface="Times New Roman"/>
              </a:rPr>
              <a:t>k)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142226" y="2156205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83536" y="2457674"/>
            <a:ext cx="1762125" cy="567055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550" spc="35" i="1">
                <a:latin typeface="Times New Roman"/>
                <a:cs typeface="Times New Roman"/>
              </a:rPr>
              <a:t>y</a:t>
            </a:r>
            <a:r>
              <a:rPr dirty="0" sz="1550" spc="35">
                <a:latin typeface="Times New Roman"/>
                <a:cs typeface="Times New Roman"/>
              </a:rPr>
              <a:t>(</a:t>
            </a:r>
            <a:r>
              <a:rPr dirty="0" sz="1550" spc="35" i="1">
                <a:latin typeface="Times New Roman"/>
                <a:cs typeface="Times New Roman"/>
              </a:rPr>
              <a:t>n</a:t>
            </a:r>
            <a:r>
              <a:rPr dirty="0" sz="1550" spc="35">
                <a:latin typeface="Times New Roman"/>
                <a:cs typeface="Times New Roman"/>
              </a:rPr>
              <a:t>)</a:t>
            </a:r>
            <a:r>
              <a:rPr dirty="0" sz="1550" spc="-65">
                <a:latin typeface="Times New Roman"/>
                <a:cs typeface="Times New Roman"/>
              </a:rPr>
              <a:t> </a:t>
            </a:r>
            <a:r>
              <a:rPr dirty="0" sz="1550" spc="35">
                <a:latin typeface="Symbol"/>
                <a:cs typeface="Symbol"/>
              </a:rPr>
              <a:t></a:t>
            </a:r>
            <a:r>
              <a:rPr dirty="0" sz="1550" spc="-90">
                <a:latin typeface="Times New Roman"/>
                <a:cs typeface="Times New Roman"/>
              </a:rPr>
              <a:t> </a:t>
            </a:r>
            <a:r>
              <a:rPr dirty="0" baseline="-8454" sz="3450" spc="120">
                <a:latin typeface="Symbol"/>
                <a:cs typeface="Symbol"/>
              </a:rPr>
              <a:t></a:t>
            </a:r>
            <a:r>
              <a:rPr dirty="0" baseline="-8454" sz="3450" spc="-555">
                <a:latin typeface="Times New Roman"/>
                <a:cs typeface="Times New Roman"/>
              </a:rPr>
              <a:t> </a:t>
            </a:r>
            <a:r>
              <a:rPr dirty="0" sz="1550" spc="45" i="1">
                <a:latin typeface="Times New Roman"/>
                <a:cs typeface="Times New Roman"/>
              </a:rPr>
              <a:t>x</a:t>
            </a:r>
            <a:r>
              <a:rPr dirty="0" sz="1550" spc="45">
                <a:latin typeface="Times New Roman"/>
                <a:cs typeface="Times New Roman"/>
              </a:rPr>
              <a:t>(</a:t>
            </a:r>
            <a:r>
              <a:rPr dirty="0" sz="1550" spc="45" i="1">
                <a:latin typeface="Times New Roman"/>
                <a:cs typeface="Times New Roman"/>
              </a:rPr>
              <a:t>k</a:t>
            </a:r>
            <a:r>
              <a:rPr dirty="0" sz="1550" spc="45">
                <a:latin typeface="Times New Roman"/>
                <a:cs typeface="Times New Roman"/>
              </a:rPr>
              <a:t>)</a:t>
            </a:r>
            <a:r>
              <a:rPr dirty="0" sz="1550" spc="45" i="1">
                <a:latin typeface="Times New Roman"/>
                <a:cs typeface="Times New Roman"/>
              </a:rPr>
              <a:t>h</a:t>
            </a:r>
            <a:r>
              <a:rPr dirty="0" sz="1550" spc="45">
                <a:latin typeface="Times New Roman"/>
                <a:cs typeface="Times New Roman"/>
              </a:rPr>
              <a:t>(</a:t>
            </a:r>
            <a:r>
              <a:rPr dirty="0" sz="1550" spc="45" i="1">
                <a:latin typeface="Times New Roman"/>
                <a:cs typeface="Times New Roman"/>
              </a:rPr>
              <a:t>n</a:t>
            </a:r>
            <a:r>
              <a:rPr dirty="0" sz="1550" spc="-165" i="1">
                <a:latin typeface="Times New Roman"/>
                <a:cs typeface="Times New Roman"/>
              </a:rPr>
              <a:t> </a:t>
            </a:r>
            <a:r>
              <a:rPr dirty="0" sz="1550" spc="35">
                <a:latin typeface="Symbol"/>
                <a:cs typeface="Symbol"/>
              </a:rPr>
              <a:t></a:t>
            </a:r>
            <a:r>
              <a:rPr dirty="0" sz="1550" spc="-170">
                <a:latin typeface="Times New Roman"/>
                <a:cs typeface="Times New Roman"/>
              </a:rPr>
              <a:t> </a:t>
            </a:r>
            <a:r>
              <a:rPr dirty="0" sz="1550" spc="75" i="1">
                <a:latin typeface="Times New Roman"/>
                <a:cs typeface="Times New Roman"/>
              </a:rPr>
              <a:t>k</a:t>
            </a:r>
            <a:r>
              <a:rPr dirty="0" sz="1550" spc="75">
                <a:latin typeface="Times New Roman"/>
                <a:cs typeface="Times New Roman"/>
              </a:rPr>
              <a:t>)</a:t>
            </a:r>
            <a:endParaRPr sz="1550">
              <a:latin typeface="Times New Roman"/>
              <a:cs typeface="Times New Roman"/>
            </a:endParaRPr>
          </a:p>
          <a:p>
            <a:pPr algn="ctr" marR="461009">
              <a:lnSpc>
                <a:spcPct val="100000"/>
              </a:lnSpc>
              <a:spcBef>
                <a:spcPts val="120"/>
              </a:spcBef>
            </a:pPr>
            <a:r>
              <a:rPr dirty="0" sz="900" spc="15" i="1">
                <a:latin typeface="Times New Roman"/>
                <a:cs typeface="Times New Roman"/>
              </a:rPr>
              <a:t>k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142226" y="4337430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808469" y="8396478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46572" y="3736975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146928" y="1670050"/>
            <a:ext cx="5422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2755" algn="l"/>
              </a:tabLst>
            </a:pPr>
            <a:r>
              <a:rPr dirty="0" sz="1200">
                <a:latin typeface="Times New Roman"/>
                <a:cs typeface="Times New Roman"/>
              </a:rPr>
              <a:t>2	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386829" y="1552574"/>
            <a:ext cx="0" cy="631190"/>
          </a:xfrm>
          <a:custGeom>
            <a:avLst/>
            <a:gdLst/>
            <a:ahLst/>
            <a:cxnLst/>
            <a:rect l="l" t="t" r="r" b="b"/>
            <a:pathLst>
              <a:path w="0" h="631189">
                <a:moveTo>
                  <a:pt x="0" y="631189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638800" y="1921509"/>
            <a:ext cx="0" cy="264160"/>
          </a:xfrm>
          <a:custGeom>
            <a:avLst/>
            <a:gdLst/>
            <a:ahLst/>
            <a:cxnLst/>
            <a:rect l="l" t="t" r="r" b="b"/>
            <a:pathLst>
              <a:path w="0" h="264160">
                <a:moveTo>
                  <a:pt x="0" y="264159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307965" y="1738629"/>
            <a:ext cx="0" cy="445134"/>
          </a:xfrm>
          <a:custGeom>
            <a:avLst/>
            <a:gdLst/>
            <a:ahLst/>
            <a:cxnLst/>
            <a:rect l="l" t="t" r="r" b="b"/>
            <a:pathLst>
              <a:path w="0" h="445135">
                <a:moveTo>
                  <a:pt x="0" y="44513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5718428" y="2334514"/>
            <a:ext cx="152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-</a:t>
            </a: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980938" y="1491741"/>
            <a:ext cx="6902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0710" algn="l"/>
              </a:tabLst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</a:t>
            </a:r>
            <a:r>
              <a:rPr dirty="0" sz="1200" spc="-5">
                <a:latin typeface="Times New Roman"/>
                <a:cs typeface="Times New Roman"/>
              </a:rPr>
              <a:t>k</a:t>
            </a:r>
            <a:r>
              <a:rPr dirty="0" sz="1200">
                <a:latin typeface="Times New Roman"/>
                <a:cs typeface="Times New Roman"/>
              </a:rPr>
              <a:t>)	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456426" y="3736975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386829" y="3985894"/>
            <a:ext cx="0" cy="264160"/>
          </a:xfrm>
          <a:custGeom>
            <a:avLst/>
            <a:gdLst/>
            <a:ahLst/>
            <a:cxnLst/>
            <a:rect l="l" t="t" r="r" b="b"/>
            <a:pathLst>
              <a:path w="0" h="264160">
                <a:moveTo>
                  <a:pt x="0" y="26416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686425" y="3823334"/>
            <a:ext cx="0" cy="445134"/>
          </a:xfrm>
          <a:custGeom>
            <a:avLst/>
            <a:gdLst/>
            <a:ahLst/>
            <a:cxnLst/>
            <a:rect l="l" t="t" r="r" b="b"/>
            <a:pathLst>
              <a:path w="0" h="445135">
                <a:moveTo>
                  <a:pt x="0" y="44513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5630036" y="4604130"/>
            <a:ext cx="152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-</a:t>
            </a: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729094" y="5947409"/>
            <a:ext cx="0" cy="264160"/>
          </a:xfrm>
          <a:custGeom>
            <a:avLst/>
            <a:gdLst/>
            <a:ahLst/>
            <a:cxnLst/>
            <a:rect l="l" t="t" r="r" b="b"/>
            <a:pathLst>
              <a:path w="0" h="264160">
                <a:moveTo>
                  <a:pt x="0" y="26416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376670" y="6211569"/>
            <a:ext cx="0" cy="264160"/>
          </a:xfrm>
          <a:custGeom>
            <a:avLst/>
            <a:gdLst/>
            <a:ahLst/>
            <a:cxnLst/>
            <a:rect l="l" t="t" r="r" b="b"/>
            <a:pathLst>
              <a:path w="0" h="264160">
                <a:moveTo>
                  <a:pt x="0" y="26416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4906136" y="7696961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765672" y="5582792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215634" y="7696961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849618" y="5698616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587365" y="8527541"/>
            <a:ext cx="152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-</a:t>
            </a: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346697" y="6155816"/>
            <a:ext cx="815340" cy="5924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k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-1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5638800" y="8269604"/>
            <a:ext cx="0" cy="264160"/>
          </a:xfrm>
          <a:custGeom>
            <a:avLst/>
            <a:gdLst/>
            <a:ahLst/>
            <a:cxnLst/>
            <a:rect l="l" t="t" r="r" b="b"/>
            <a:pathLst>
              <a:path w="0" h="264159">
                <a:moveTo>
                  <a:pt x="0" y="264159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191125" y="7712075"/>
            <a:ext cx="0" cy="557530"/>
          </a:xfrm>
          <a:custGeom>
            <a:avLst/>
            <a:gdLst/>
            <a:ahLst/>
            <a:cxnLst/>
            <a:rect l="l" t="t" r="r" b="b"/>
            <a:pathLst>
              <a:path w="0" h="557529">
                <a:moveTo>
                  <a:pt x="0" y="557529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521716" y="10050102"/>
            <a:ext cx="131445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 sz="1200" spc="30">
                <a:latin typeface="Times New Roman"/>
                <a:cs typeface="Times New Roman"/>
              </a:rPr>
              <a:t>1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416" y="688339"/>
            <a:ext cx="6151245" cy="1906270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>
              <a:lnSpc>
                <a:spcPct val="96000"/>
              </a:lnSpc>
              <a:spcBef>
                <a:spcPts val="170"/>
              </a:spcBef>
            </a:pPr>
            <a:r>
              <a:rPr dirty="0" sz="1600" spc="-5">
                <a:latin typeface="Times New Roman"/>
                <a:cs typeface="Times New Roman"/>
              </a:rPr>
              <a:t>2-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Tabular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Method</a:t>
            </a:r>
            <a:r>
              <a:rPr dirty="0" sz="1600">
                <a:latin typeface="Times New Roman"/>
                <a:cs typeface="Times New Roman"/>
              </a:rPr>
              <a:t>: </a:t>
            </a:r>
            <a:r>
              <a:rPr dirty="0" sz="1600" spc="-5">
                <a:latin typeface="Times New Roman"/>
                <a:cs typeface="Times New Roman"/>
              </a:rPr>
              <a:t>This is a very simple </a:t>
            </a:r>
            <a:r>
              <a:rPr dirty="0" sz="1600" spc="-10">
                <a:latin typeface="Times New Roman"/>
                <a:cs typeface="Times New Roman"/>
              </a:rPr>
              <a:t>method </a:t>
            </a:r>
            <a:r>
              <a:rPr dirty="0" sz="1600" spc="-5">
                <a:latin typeface="Times New Roman"/>
                <a:cs typeface="Times New Roman"/>
              </a:rPr>
              <a:t>used for FIR systems with  finite </a:t>
            </a:r>
            <a:r>
              <a:rPr dirty="0" sz="1600" spc="-10">
                <a:latin typeface="Times New Roman"/>
                <a:cs typeface="Times New Roman"/>
              </a:rPr>
              <a:t>number </a:t>
            </a:r>
            <a:r>
              <a:rPr dirty="0" sz="1600" spc="-5">
                <a:latin typeface="Times New Roman"/>
                <a:cs typeface="Times New Roman"/>
              </a:rPr>
              <a:t>of samples x(n). A rectangular table with </a:t>
            </a:r>
            <a:r>
              <a:rPr dirty="0" sz="1600">
                <a:latin typeface="Times New Roman"/>
                <a:cs typeface="Times New Roman"/>
              </a:rPr>
              <a:t>N</a:t>
            </a:r>
            <a:r>
              <a:rPr dirty="0" baseline="-13227" sz="1575">
                <a:latin typeface="Times New Roman"/>
                <a:cs typeface="Times New Roman"/>
              </a:rPr>
              <a:t>1 </a:t>
            </a:r>
            <a:r>
              <a:rPr dirty="0" sz="1600" spc="-5">
                <a:latin typeface="Times New Roman"/>
                <a:cs typeface="Times New Roman"/>
              </a:rPr>
              <a:t>rows </a:t>
            </a:r>
            <a:r>
              <a:rPr dirty="0" sz="1600" spc="-10">
                <a:latin typeface="Times New Roman"/>
                <a:cs typeface="Times New Roman"/>
              </a:rPr>
              <a:t>(no </a:t>
            </a:r>
            <a:r>
              <a:rPr dirty="0" sz="1600" spc="-5">
                <a:latin typeface="Times New Roman"/>
                <a:cs typeface="Times New Roman"/>
              </a:rPr>
              <a:t>of  elements in h(n)) and </a:t>
            </a:r>
            <a:r>
              <a:rPr dirty="0" sz="1600">
                <a:latin typeface="Times New Roman"/>
                <a:cs typeface="Times New Roman"/>
              </a:rPr>
              <a:t>N</a:t>
            </a:r>
            <a:r>
              <a:rPr dirty="0" baseline="-13227" sz="1575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columns(no of elements in x(n)), or visa versa, is  arranged. Then, the cross multiplications are carried out. </a:t>
            </a:r>
            <a:r>
              <a:rPr dirty="0" sz="1600" spc="-10">
                <a:latin typeface="Times New Roman"/>
                <a:cs typeface="Times New Roman"/>
              </a:rPr>
              <a:t>The </a:t>
            </a:r>
            <a:r>
              <a:rPr dirty="0" sz="1600">
                <a:latin typeface="Times New Roman"/>
                <a:cs typeface="Times New Roman"/>
              </a:rPr>
              <a:t>sum </a:t>
            </a:r>
            <a:r>
              <a:rPr dirty="0" sz="1600" spc="-5">
                <a:latin typeface="Times New Roman"/>
                <a:cs typeface="Times New Roman"/>
              </a:rPr>
              <a:t>of  multiplications diagonally will give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values of y(n).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1929764">
              <a:lnSpc>
                <a:spcPts val="185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 Repeat </a:t>
            </a:r>
            <a:r>
              <a:rPr dirty="0" sz="1600">
                <a:latin typeface="Times New Roman"/>
                <a:cs typeface="Times New Roman"/>
              </a:rPr>
              <a:t>previous </a:t>
            </a:r>
            <a:r>
              <a:rPr dirty="0" sz="1600" spc="-5">
                <a:latin typeface="Times New Roman"/>
                <a:cs typeface="Times New Roman"/>
              </a:rPr>
              <a:t>example using tabular method.  h(n)={1,-1,2},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x(n)={2,1,-1,3}.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89019" y="2558541"/>
            <a:ext cx="7366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21665" algn="l"/>
              </a:tabLst>
            </a:pPr>
            <a:r>
              <a:rPr dirty="0" sz="1600" spc="-5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	</a:t>
            </a:r>
            <a:r>
              <a:rPr dirty="0" sz="1600" spc="-5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07889" y="2558541"/>
            <a:ext cx="1943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Times New Roman"/>
                <a:cs typeface="Times New Roman"/>
              </a:rPr>
              <a:t>-</a:t>
            </a:r>
            <a:r>
              <a:rPr dirty="0" sz="1600" spc="-5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86191" y="2558541"/>
            <a:ext cx="1270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885310" y="2822701"/>
          <a:ext cx="2411730" cy="7277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0710"/>
                <a:gridCol w="600710"/>
                <a:gridCol w="600709"/>
                <a:gridCol w="601344"/>
              </a:tblGrid>
              <a:tr h="241172">
                <a:tc>
                  <a:txBody>
                    <a:bodyPr/>
                    <a:lstStyle/>
                    <a:p>
                      <a:pPr algn="r" marR="271780">
                        <a:lnSpc>
                          <a:spcPts val="18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ts val="18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800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-1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9545">
                        <a:lnSpc>
                          <a:spcPts val="18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8">
                <a:tc>
                  <a:txBody>
                    <a:bodyPr/>
                    <a:lstStyle/>
                    <a:p>
                      <a:pPr algn="r" marR="255270">
                        <a:lnSpc>
                          <a:spcPts val="178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ts val="178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-1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4470">
                        <a:lnSpc>
                          <a:spcPts val="178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1">
                <a:tc>
                  <a:txBody>
                    <a:bodyPr/>
                    <a:lstStyle/>
                    <a:p>
                      <a:pPr algn="r" marR="27178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4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-2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6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534416" y="4453254"/>
            <a:ext cx="6351905" cy="44761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Then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y(n)={2,-1,2,6,-5,6}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Note that N=N</a:t>
            </a:r>
            <a:r>
              <a:rPr dirty="0" baseline="-13227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+N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-1=no of </a:t>
            </a:r>
            <a:r>
              <a:rPr dirty="0" sz="1600" spc="-10">
                <a:latin typeface="Times New Roman"/>
                <a:cs typeface="Times New Roman"/>
              </a:rPr>
              <a:t>elements </a:t>
            </a:r>
            <a:r>
              <a:rPr dirty="0" sz="1600" spc="-5">
                <a:latin typeface="Times New Roman"/>
                <a:cs typeface="Times New Roman"/>
              </a:rPr>
              <a:t>in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y(n)</a:t>
            </a:r>
            <a:endParaRPr sz="1600">
              <a:latin typeface="Times New Roman"/>
              <a:cs typeface="Times New Roman"/>
            </a:endParaRPr>
          </a:p>
          <a:p>
            <a:pPr marL="977265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=3+4-1=6</a:t>
            </a:r>
            <a:endParaRPr sz="1600">
              <a:latin typeface="Times New Roman"/>
              <a:cs typeface="Times New Roman"/>
            </a:endParaRPr>
          </a:p>
          <a:p>
            <a:pPr marL="773430" marR="147955" indent="-760730">
              <a:lnSpc>
                <a:spcPts val="1839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If O</a:t>
            </a:r>
            <a:r>
              <a:rPr dirty="0" baseline="-13227" sz="1575" spc="-7">
                <a:latin typeface="Times New Roman"/>
                <a:cs typeface="Times New Roman"/>
              </a:rPr>
              <a:t>1 </a:t>
            </a:r>
            <a:r>
              <a:rPr dirty="0" sz="1600" spc="-5">
                <a:latin typeface="Times New Roman"/>
                <a:cs typeface="Times New Roman"/>
              </a:rPr>
              <a:t>and O</a:t>
            </a:r>
            <a:r>
              <a:rPr dirty="0" baseline="-13227" sz="1575" spc="-7">
                <a:latin typeface="Times New Roman"/>
                <a:cs typeface="Times New Roman"/>
              </a:rPr>
              <a:t>2 </a:t>
            </a:r>
            <a:r>
              <a:rPr dirty="0" sz="1600">
                <a:latin typeface="Times New Roman"/>
                <a:cs typeface="Times New Roman"/>
              </a:rPr>
              <a:t>are positions </a:t>
            </a:r>
            <a:r>
              <a:rPr dirty="0" sz="1600" spc="-10">
                <a:latin typeface="Times New Roman"/>
                <a:cs typeface="Times New Roman"/>
              </a:rPr>
              <a:t>of </a:t>
            </a:r>
            <a:r>
              <a:rPr dirty="0" sz="1600" spc="-5">
                <a:latin typeface="Times New Roman"/>
                <a:cs typeface="Times New Roman"/>
              </a:rPr>
              <a:t>the cursors in h(n) and x(n)(from the left), </a:t>
            </a:r>
            <a:r>
              <a:rPr dirty="0" sz="1600">
                <a:latin typeface="Times New Roman"/>
                <a:cs typeface="Times New Roman"/>
              </a:rPr>
              <a:t>then  </a:t>
            </a:r>
            <a:r>
              <a:rPr dirty="0" sz="1600" spc="-5">
                <a:latin typeface="Times New Roman"/>
                <a:cs typeface="Times New Roman"/>
              </a:rPr>
              <a:t>O=O</a:t>
            </a:r>
            <a:r>
              <a:rPr dirty="0" baseline="-13227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+O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-1=position </a:t>
            </a:r>
            <a:r>
              <a:rPr dirty="0" sz="1600" spc="-10">
                <a:latin typeface="Times New Roman"/>
                <a:cs typeface="Times New Roman"/>
              </a:rPr>
              <a:t>of </a:t>
            </a:r>
            <a:r>
              <a:rPr dirty="0" sz="1600" spc="-5">
                <a:latin typeface="Times New Roman"/>
                <a:cs typeface="Times New Roman"/>
              </a:rPr>
              <a:t>the cursor(position of y(0)) in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y(n)</a:t>
            </a:r>
            <a:endParaRPr sz="1600">
              <a:latin typeface="Times New Roman"/>
              <a:cs typeface="Times New Roman"/>
            </a:endParaRPr>
          </a:p>
          <a:p>
            <a:pPr marL="875030">
              <a:lnSpc>
                <a:spcPts val="1785"/>
              </a:lnSpc>
            </a:pPr>
            <a:r>
              <a:rPr dirty="0" sz="1600" spc="-5">
                <a:latin typeface="Times New Roman"/>
                <a:cs typeface="Times New Roman"/>
              </a:rPr>
              <a:t>=2+3-1=4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>
                <a:latin typeface="Times New Roman"/>
                <a:cs typeface="Times New Roman"/>
              </a:rPr>
              <a:t>3-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Add-overlap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method: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96000"/>
              </a:lnSpc>
              <a:spcBef>
                <a:spcPts val="35"/>
              </a:spcBef>
            </a:pPr>
            <a:r>
              <a:rPr dirty="0" sz="1600" spc="-5">
                <a:latin typeface="Times New Roman"/>
                <a:cs typeface="Times New Roman"/>
              </a:rPr>
              <a:t>This is a modified </a:t>
            </a:r>
            <a:r>
              <a:rPr dirty="0" sz="1600" spc="-10">
                <a:latin typeface="Times New Roman"/>
                <a:cs typeface="Times New Roman"/>
              </a:rPr>
              <a:t>method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the tabular method, when either h(n) or </a:t>
            </a:r>
            <a:r>
              <a:rPr dirty="0" sz="1600">
                <a:latin typeface="Times New Roman"/>
                <a:cs typeface="Times New Roman"/>
              </a:rPr>
              <a:t>x(n)  </a:t>
            </a:r>
            <a:r>
              <a:rPr dirty="0" sz="1600" spc="-5">
                <a:latin typeface="Times New Roman"/>
                <a:cs typeface="Times New Roman"/>
              </a:rPr>
              <a:t>has large no of elements, then this can be divided into </a:t>
            </a:r>
            <a:r>
              <a:rPr dirty="0" sz="1600" spc="-10">
                <a:latin typeface="Times New Roman"/>
                <a:cs typeface="Times New Roman"/>
              </a:rPr>
              <a:t>subsegments </a:t>
            </a:r>
            <a:r>
              <a:rPr dirty="0" sz="1600" spc="-5">
                <a:latin typeface="Times New Roman"/>
                <a:cs typeface="Times New Roman"/>
              </a:rPr>
              <a:t>of smaller  length. This helps to save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memory.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dirty="0" sz="1600" spc="-5">
                <a:latin typeface="Times New Roman"/>
                <a:cs typeface="Times New Roman"/>
              </a:rPr>
              <a:t>Ex: Find the discrete convolution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between:</a:t>
            </a:r>
            <a:endParaRPr sz="1600">
              <a:latin typeface="Times New Roman"/>
              <a:cs typeface="Times New Roman"/>
            </a:endParaRPr>
          </a:p>
          <a:p>
            <a:pPr marL="62865">
              <a:lnSpc>
                <a:spcPts val="1885"/>
              </a:lnSpc>
            </a:pPr>
            <a:r>
              <a:rPr dirty="0" sz="1600" spc="-5">
                <a:latin typeface="Times New Roman"/>
                <a:cs typeface="Times New Roman"/>
              </a:rPr>
              <a:t>h(n)={1,-1,2} and x(n)={1,2,-1,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3,4,-1,0,3}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68910">
              <a:lnSpc>
                <a:spcPct val="9590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r>
              <a:rPr dirty="0" sz="1600" spc="-5">
                <a:latin typeface="Times New Roman"/>
                <a:cs typeface="Times New Roman"/>
              </a:rPr>
              <a:t> Here x(n) is divided into segments of length 3 (say), with the last  segment will be of length 2 (no </a:t>
            </a:r>
            <a:r>
              <a:rPr dirty="0" sz="1600" spc="-10">
                <a:latin typeface="Times New Roman"/>
                <a:cs typeface="Times New Roman"/>
              </a:rPr>
              <a:t>problem). </a:t>
            </a:r>
            <a:r>
              <a:rPr dirty="0" sz="1600" spc="-5">
                <a:latin typeface="Times New Roman"/>
                <a:cs typeface="Times New Roman"/>
              </a:rPr>
              <a:t>Hence previous tabular method is  repeated 3 times: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19170" y="2548889"/>
            <a:ext cx="342900" cy="228600"/>
          </a:xfrm>
          <a:custGeom>
            <a:avLst/>
            <a:gdLst/>
            <a:ahLst/>
            <a:cxnLst/>
            <a:rect l="l" t="t" r="r" b="b"/>
            <a:pathLst>
              <a:path w="342900" h="228600">
                <a:moveTo>
                  <a:pt x="342900" y="2286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482466" y="2793237"/>
            <a:ext cx="194310" cy="7404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2865">
              <a:lnSpc>
                <a:spcPts val="188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55"/>
              </a:lnSpc>
            </a:pPr>
            <a:r>
              <a:rPr dirty="0" sz="1600" spc="-10">
                <a:latin typeface="Times New Roman"/>
                <a:cs typeface="Times New Roman"/>
              </a:rPr>
              <a:t>-</a:t>
            </a:r>
            <a:r>
              <a:rPr dirty="0" sz="1600" spc="-5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  <a:p>
            <a:pPr marL="62865">
              <a:lnSpc>
                <a:spcPts val="1895"/>
              </a:lnSpc>
            </a:pPr>
            <a:r>
              <a:rPr dirty="0" sz="1600" spc="-5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061970" y="2884677"/>
            <a:ext cx="1379220" cy="476884"/>
          </a:xfrm>
          <a:custGeom>
            <a:avLst/>
            <a:gdLst/>
            <a:ahLst/>
            <a:cxnLst/>
            <a:rect l="l" t="t" r="r" b="b"/>
            <a:pathLst>
              <a:path w="1379220" h="476885">
                <a:moveTo>
                  <a:pt x="1372870" y="0"/>
                </a:moveTo>
                <a:lnTo>
                  <a:pt x="1369568" y="1142"/>
                </a:lnTo>
                <a:lnTo>
                  <a:pt x="1330070" y="14224"/>
                </a:lnTo>
                <a:lnTo>
                  <a:pt x="1328293" y="17779"/>
                </a:lnTo>
                <a:lnTo>
                  <a:pt x="1329435" y="21208"/>
                </a:lnTo>
                <a:lnTo>
                  <a:pt x="1330579" y="24510"/>
                </a:lnTo>
                <a:lnTo>
                  <a:pt x="1334134" y="26288"/>
                </a:lnTo>
                <a:lnTo>
                  <a:pt x="1337437" y="25146"/>
                </a:lnTo>
                <a:lnTo>
                  <a:pt x="1373632" y="13080"/>
                </a:lnTo>
                <a:lnTo>
                  <a:pt x="1376933" y="12064"/>
                </a:lnTo>
                <a:lnTo>
                  <a:pt x="1378712" y="8381"/>
                </a:lnTo>
                <a:lnTo>
                  <a:pt x="1377569" y="5079"/>
                </a:lnTo>
                <a:lnTo>
                  <a:pt x="1376553" y="1777"/>
                </a:lnTo>
                <a:lnTo>
                  <a:pt x="1372870" y="0"/>
                </a:lnTo>
                <a:close/>
              </a:path>
              <a:path w="1379220" h="476885">
                <a:moveTo>
                  <a:pt x="1288542" y="28066"/>
                </a:moveTo>
                <a:lnTo>
                  <a:pt x="1285240" y="29209"/>
                </a:lnTo>
                <a:lnTo>
                  <a:pt x="1249045" y="41275"/>
                </a:lnTo>
                <a:lnTo>
                  <a:pt x="1245743" y="42417"/>
                </a:lnTo>
                <a:lnTo>
                  <a:pt x="1243965" y="45974"/>
                </a:lnTo>
                <a:lnTo>
                  <a:pt x="1246251" y="52577"/>
                </a:lnTo>
                <a:lnTo>
                  <a:pt x="1249807" y="54355"/>
                </a:lnTo>
                <a:lnTo>
                  <a:pt x="1253108" y="53339"/>
                </a:lnTo>
                <a:lnTo>
                  <a:pt x="1289304" y="41275"/>
                </a:lnTo>
                <a:lnTo>
                  <a:pt x="1292606" y="40131"/>
                </a:lnTo>
                <a:lnTo>
                  <a:pt x="1294383" y="36575"/>
                </a:lnTo>
                <a:lnTo>
                  <a:pt x="1293241" y="33274"/>
                </a:lnTo>
                <a:lnTo>
                  <a:pt x="1292225" y="29845"/>
                </a:lnTo>
                <a:lnTo>
                  <a:pt x="1288542" y="28066"/>
                </a:lnTo>
                <a:close/>
              </a:path>
              <a:path w="1379220" h="476885">
                <a:moveTo>
                  <a:pt x="1204214" y="56260"/>
                </a:moveTo>
                <a:lnTo>
                  <a:pt x="1200912" y="57276"/>
                </a:lnTo>
                <a:lnTo>
                  <a:pt x="1164717" y="69341"/>
                </a:lnTo>
                <a:lnTo>
                  <a:pt x="1161415" y="70484"/>
                </a:lnTo>
                <a:lnTo>
                  <a:pt x="1159637" y="74040"/>
                </a:lnTo>
                <a:lnTo>
                  <a:pt x="1160780" y="77342"/>
                </a:lnTo>
                <a:lnTo>
                  <a:pt x="1161922" y="80772"/>
                </a:lnTo>
                <a:lnTo>
                  <a:pt x="1165479" y="82550"/>
                </a:lnTo>
                <a:lnTo>
                  <a:pt x="1168781" y="81406"/>
                </a:lnTo>
                <a:lnTo>
                  <a:pt x="1204976" y="69341"/>
                </a:lnTo>
                <a:lnTo>
                  <a:pt x="1208278" y="68199"/>
                </a:lnTo>
                <a:lnTo>
                  <a:pt x="1210056" y="64642"/>
                </a:lnTo>
                <a:lnTo>
                  <a:pt x="1208913" y="61340"/>
                </a:lnTo>
                <a:lnTo>
                  <a:pt x="1207896" y="58038"/>
                </a:lnTo>
                <a:lnTo>
                  <a:pt x="1204214" y="56260"/>
                </a:lnTo>
                <a:close/>
              </a:path>
              <a:path w="1379220" h="476885">
                <a:moveTo>
                  <a:pt x="1119885" y="84327"/>
                </a:moveTo>
                <a:lnTo>
                  <a:pt x="1116583" y="85471"/>
                </a:lnTo>
                <a:lnTo>
                  <a:pt x="1080389" y="97535"/>
                </a:lnTo>
                <a:lnTo>
                  <a:pt x="1077087" y="98551"/>
                </a:lnTo>
                <a:lnTo>
                  <a:pt x="1075308" y="102234"/>
                </a:lnTo>
                <a:lnTo>
                  <a:pt x="1076452" y="105536"/>
                </a:lnTo>
                <a:lnTo>
                  <a:pt x="1077468" y="108838"/>
                </a:lnTo>
                <a:lnTo>
                  <a:pt x="1081151" y="110616"/>
                </a:lnTo>
                <a:lnTo>
                  <a:pt x="1084453" y="109474"/>
                </a:lnTo>
                <a:lnTo>
                  <a:pt x="1120647" y="97535"/>
                </a:lnTo>
                <a:lnTo>
                  <a:pt x="1123950" y="96392"/>
                </a:lnTo>
                <a:lnTo>
                  <a:pt x="1125728" y="92709"/>
                </a:lnTo>
                <a:lnTo>
                  <a:pt x="1123442" y="86105"/>
                </a:lnTo>
                <a:lnTo>
                  <a:pt x="1119885" y="84327"/>
                </a:lnTo>
                <a:close/>
              </a:path>
              <a:path w="1379220" h="476885">
                <a:moveTo>
                  <a:pt x="1035557" y="112395"/>
                </a:moveTo>
                <a:lnTo>
                  <a:pt x="1032256" y="113537"/>
                </a:lnTo>
                <a:lnTo>
                  <a:pt x="996060" y="125602"/>
                </a:lnTo>
                <a:lnTo>
                  <a:pt x="992758" y="126746"/>
                </a:lnTo>
                <a:lnTo>
                  <a:pt x="990981" y="130301"/>
                </a:lnTo>
                <a:lnTo>
                  <a:pt x="992124" y="133603"/>
                </a:lnTo>
                <a:lnTo>
                  <a:pt x="993140" y="136905"/>
                </a:lnTo>
                <a:lnTo>
                  <a:pt x="996822" y="138683"/>
                </a:lnTo>
                <a:lnTo>
                  <a:pt x="1000125" y="137667"/>
                </a:lnTo>
                <a:lnTo>
                  <a:pt x="1039621" y="124459"/>
                </a:lnTo>
                <a:lnTo>
                  <a:pt x="1041400" y="120903"/>
                </a:lnTo>
                <a:lnTo>
                  <a:pt x="1040257" y="117601"/>
                </a:lnTo>
                <a:lnTo>
                  <a:pt x="1039114" y="114173"/>
                </a:lnTo>
                <a:lnTo>
                  <a:pt x="1035557" y="112395"/>
                </a:lnTo>
                <a:close/>
              </a:path>
              <a:path w="1379220" h="476885">
                <a:moveTo>
                  <a:pt x="951230" y="140588"/>
                </a:moveTo>
                <a:lnTo>
                  <a:pt x="947928" y="141604"/>
                </a:lnTo>
                <a:lnTo>
                  <a:pt x="911732" y="153670"/>
                </a:lnTo>
                <a:lnTo>
                  <a:pt x="908431" y="154812"/>
                </a:lnTo>
                <a:lnTo>
                  <a:pt x="906653" y="158369"/>
                </a:lnTo>
                <a:lnTo>
                  <a:pt x="907795" y="161671"/>
                </a:lnTo>
                <a:lnTo>
                  <a:pt x="908812" y="165100"/>
                </a:lnTo>
                <a:lnTo>
                  <a:pt x="912494" y="166877"/>
                </a:lnTo>
                <a:lnTo>
                  <a:pt x="915796" y="165734"/>
                </a:lnTo>
                <a:lnTo>
                  <a:pt x="955294" y="152526"/>
                </a:lnTo>
                <a:lnTo>
                  <a:pt x="957071" y="148971"/>
                </a:lnTo>
                <a:lnTo>
                  <a:pt x="954785" y="142366"/>
                </a:lnTo>
                <a:lnTo>
                  <a:pt x="951230" y="140588"/>
                </a:lnTo>
                <a:close/>
              </a:path>
              <a:path w="1379220" h="476885">
                <a:moveTo>
                  <a:pt x="866902" y="168655"/>
                </a:moveTo>
                <a:lnTo>
                  <a:pt x="863600" y="169799"/>
                </a:lnTo>
                <a:lnTo>
                  <a:pt x="827405" y="181863"/>
                </a:lnTo>
                <a:lnTo>
                  <a:pt x="824103" y="182879"/>
                </a:lnTo>
                <a:lnTo>
                  <a:pt x="822325" y="186562"/>
                </a:lnTo>
                <a:lnTo>
                  <a:pt x="823341" y="189864"/>
                </a:lnTo>
                <a:lnTo>
                  <a:pt x="824483" y="193166"/>
                </a:lnTo>
                <a:lnTo>
                  <a:pt x="828167" y="194945"/>
                </a:lnTo>
                <a:lnTo>
                  <a:pt x="831469" y="193801"/>
                </a:lnTo>
                <a:lnTo>
                  <a:pt x="870966" y="180721"/>
                </a:lnTo>
                <a:lnTo>
                  <a:pt x="872744" y="177164"/>
                </a:lnTo>
                <a:lnTo>
                  <a:pt x="871601" y="173735"/>
                </a:lnTo>
                <a:lnTo>
                  <a:pt x="870457" y="170433"/>
                </a:lnTo>
                <a:lnTo>
                  <a:pt x="866902" y="168655"/>
                </a:lnTo>
                <a:close/>
              </a:path>
              <a:path w="1379220" h="476885">
                <a:moveTo>
                  <a:pt x="782574" y="196723"/>
                </a:moveTo>
                <a:lnTo>
                  <a:pt x="779271" y="197865"/>
                </a:lnTo>
                <a:lnTo>
                  <a:pt x="743077" y="209930"/>
                </a:lnTo>
                <a:lnTo>
                  <a:pt x="739775" y="211074"/>
                </a:lnTo>
                <a:lnTo>
                  <a:pt x="737996" y="214629"/>
                </a:lnTo>
                <a:lnTo>
                  <a:pt x="739013" y="217931"/>
                </a:lnTo>
                <a:lnTo>
                  <a:pt x="740156" y="221233"/>
                </a:lnTo>
                <a:lnTo>
                  <a:pt x="743712" y="223138"/>
                </a:lnTo>
                <a:lnTo>
                  <a:pt x="783208" y="209930"/>
                </a:lnTo>
                <a:lnTo>
                  <a:pt x="786510" y="208787"/>
                </a:lnTo>
                <a:lnTo>
                  <a:pt x="788416" y="205231"/>
                </a:lnTo>
                <a:lnTo>
                  <a:pt x="787272" y="201929"/>
                </a:lnTo>
                <a:lnTo>
                  <a:pt x="786130" y="198500"/>
                </a:lnTo>
                <a:lnTo>
                  <a:pt x="782574" y="196723"/>
                </a:lnTo>
                <a:close/>
              </a:path>
              <a:path w="1379220" h="476885">
                <a:moveTo>
                  <a:pt x="698245" y="224916"/>
                </a:moveTo>
                <a:lnTo>
                  <a:pt x="694944" y="225932"/>
                </a:lnTo>
                <a:lnTo>
                  <a:pt x="658749" y="237998"/>
                </a:lnTo>
                <a:lnTo>
                  <a:pt x="655446" y="239140"/>
                </a:lnTo>
                <a:lnTo>
                  <a:pt x="653669" y="242697"/>
                </a:lnTo>
                <a:lnTo>
                  <a:pt x="654684" y="246125"/>
                </a:lnTo>
                <a:lnTo>
                  <a:pt x="655828" y="249427"/>
                </a:lnTo>
                <a:lnTo>
                  <a:pt x="659383" y="251205"/>
                </a:lnTo>
                <a:lnTo>
                  <a:pt x="698881" y="237998"/>
                </a:lnTo>
                <a:lnTo>
                  <a:pt x="702182" y="236981"/>
                </a:lnTo>
                <a:lnTo>
                  <a:pt x="704088" y="233299"/>
                </a:lnTo>
                <a:lnTo>
                  <a:pt x="701802" y="226695"/>
                </a:lnTo>
                <a:lnTo>
                  <a:pt x="698245" y="224916"/>
                </a:lnTo>
                <a:close/>
              </a:path>
              <a:path w="1379220" h="476885">
                <a:moveTo>
                  <a:pt x="613918" y="252983"/>
                </a:moveTo>
                <a:lnTo>
                  <a:pt x="574420" y="266191"/>
                </a:lnTo>
                <a:lnTo>
                  <a:pt x="571119" y="267207"/>
                </a:lnTo>
                <a:lnTo>
                  <a:pt x="569341" y="270890"/>
                </a:lnTo>
                <a:lnTo>
                  <a:pt x="570357" y="274192"/>
                </a:lnTo>
                <a:lnTo>
                  <a:pt x="571500" y="277495"/>
                </a:lnTo>
                <a:lnTo>
                  <a:pt x="575056" y="279273"/>
                </a:lnTo>
                <a:lnTo>
                  <a:pt x="578357" y="278256"/>
                </a:lnTo>
                <a:lnTo>
                  <a:pt x="614553" y="266191"/>
                </a:lnTo>
                <a:lnTo>
                  <a:pt x="617855" y="265049"/>
                </a:lnTo>
                <a:lnTo>
                  <a:pt x="619632" y="261492"/>
                </a:lnTo>
                <a:lnTo>
                  <a:pt x="618617" y="258063"/>
                </a:lnTo>
                <a:lnTo>
                  <a:pt x="617474" y="254761"/>
                </a:lnTo>
                <a:lnTo>
                  <a:pt x="613918" y="252983"/>
                </a:lnTo>
                <a:close/>
              </a:path>
              <a:path w="1379220" h="476885">
                <a:moveTo>
                  <a:pt x="529590" y="281050"/>
                </a:moveTo>
                <a:lnTo>
                  <a:pt x="490093" y="294258"/>
                </a:lnTo>
                <a:lnTo>
                  <a:pt x="486791" y="295401"/>
                </a:lnTo>
                <a:lnTo>
                  <a:pt x="484885" y="298957"/>
                </a:lnTo>
                <a:lnTo>
                  <a:pt x="487171" y="305561"/>
                </a:lnTo>
                <a:lnTo>
                  <a:pt x="490728" y="307466"/>
                </a:lnTo>
                <a:lnTo>
                  <a:pt x="494030" y="306324"/>
                </a:lnTo>
                <a:lnTo>
                  <a:pt x="530225" y="294258"/>
                </a:lnTo>
                <a:lnTo>
                  <a:pt x="533527" y="293115"/>
                </a:lnTo>
                <a:lnTo>
                  <a:pt x="535305" y="289559"/>
                </a:lnTo>
                <a:lnTo>
                  <a:pt x="534289" y="286257"/>
                </a:lnTo>
                <a:lnTo>
                  <a:pt x="533145" y="282955"/>
                </a:lnTo>
                <a:lnTo>
                  <a:pt x="529590" y="281050"/>
                </a:lnTo>
                <a:close/>
              </a:path>
              <a:path w="1379220" h="476885">
                <a:moveTo>
                  <a:pt x="445262" y="309245"/>
                </a:moveTo>
                <a:lnTo>
                  <a:pt x="405765" y="322325"/>
                </a:lnTo>
                <a:lnTo>
                  <a:pt x="402463" y="323469"/>
                </a:lnTo>
                <a:lnTo>
                  <a:pt x="400557" y="327025"/>
                </a:lnTo>
                <a:lnTo>
                  <a:pt x="401701" y="330453"/>
                </a:lnTo>
                <a:lnTo>
                  <a:pt x="402844" y="333755"/>
                </a:lnTo>
                <a:lnTo>
                  <a:pt x="406400" y="335533"/>
                </a:lnTo>
                <a:lnTo>
                  <a:pt x="409702" y="334390"/>
                </a:lnTo>
                <a:lnTo>
                  <a:pt x="445896" y="322325"/>
                </a:lnTo>
                <a:lnTo>
                  <a:pt x="449199" y="321309"/>
                </a:lnTo>
                <a:lnTo>
                  <a:pt x="450977" y="317626"/>
                </a:lnTo>
                <a:lnTo>
                  <a:pt x="449960" y="314325"/>
                </a:lnTo>
                <a:lnTo>
                  <a:pt x="448818" y="311023"/>
                </a:lnTo>
                <a:lnTo>
                  <a:pt x="445262" y="309245"/>
                </a:lnTo>
                <a:close/>
              </a:path>
              <a:path w="1379220" h="476885">
                <a:moveTo>
                  <a:pt x="360806" y="337311"/>
                </a:moveTo>
                <a:lnTo>
                  <a:pt x="357505" y="338454"/>
                </a:lnTo>
                <a:lnTo>
                  <a:pt x="321437" y="350520"/>
                </a:lnTo>
                <a:lnTo>
                  <a:pt x="318007" y="351535"/>
                </a:lnTo>
                <a:lnTo>
                  <a:pt x="316230" y="355219"/>
                </a:lnTo>
                <a:lnTo>
                  <a:pt x="318516" y="361823"/>
                </a:lnTo>
                <a:lnTo>
                  <a:pt x="322071" y="363600"/>
                </a:lnTo>
                <a:lnTo>
                  <a:pt x="325374" y="362584"/>
                </a:lnTo>
                <a:lnTo>
                  <a:pt x="361569" y="350520"/>
                </a:lnTo>
                <a:lnTo>
                  <a:pt x="364870" y="349376"/>
                </a:lnTo>
                <a:lnTo>
                  <a:pt x="366649" y="345821"/>
                </a:lnTo>
                <a:lnTo>
                  <a:pt x="365506" y="342391"/>
                </a:lnTo>
                <a:lnTo>
                  <a:pt x="364490" y="339089"/>
                </a:lnTo>
                <a:lnTo>
                  <a:pt x="360806" y="337311"/>
                </a:lnTo>
                <a:close/>
              </a:path>
              <a:path w="1379220" h="476885">
                <a:moveTo>
                  <a:pt x="276479" y="365378"/>
                </a:moveTo>
                <a:lnTo>
                  <a:pt x="273177" y="366522"/>
                </a:lnTo>
                <a:lnTo>
                  <a:pt x="233680" y="379729"/>
                </a:lnTo>
                <a:lnTo>
                  <a:pt x="231902" y="383285"/>
                </a:lnTo>
                <a:lnTo>
                  <a:pt x="233044" y="386587"/>
                </a:lnTo>
                <a:lnTo>
                  <a:pt x="234188" y="390016"/>
                </a:lnTo>
                <a:lnTo>
                  <a:pt x="237744" y="391795"/>
                </a:lnTo>
                <a:lnTo>
                  <a:pt x="241045" y="390651"/>
                </a:lnTo>
                <a:lnTo>
                  <a:pt x="277241" y="378586"/>
                </a:lnTo>
                <a:lnTo>
                  <a:pt x="280543" y="377444"/>
                </a:lnTo>
                <a:lnTo>
                  <a:pt x="282320" y="373887"/>
                </a:lnTo>
                <a:lnTo>
                  <a:pt x="281178" y="370585"/>
                </a:lnTo>
                <a:lnTo>
                  <a:pt x="280162" y="367283"/>
                </a:lnTo>
                <a:lnTo>
                  <a:pt x="276479" y="365378"/>
                </a:lnTo>
                <a:close/>
              </a:path>
              <a:path w="1379220" h="476885">
                <a:moveTo>
                  <a:pt x="192151" y="393573"/>
                </a:moveTo>
                <a:lnTo>
                  <a:pt x="188849" y="394715"/>
                </a:lnTo>
                <a:lnTo>
                  <a:pt x="152654" y="406653"/>
                </a:lnTo>
                <a:lnTo>
                  <a:pt x="149352" y="407797"/>
                </a:lnTo>
                <a:lnTo>
                  <a:pt x="147574" y="411479"/>
                </a:lnTo>
                <a:lnTo>
                  <a:pt x="149860" y="418083"/>
                </a:lnTo>
                <a:lnTo>
                  <a:pt x="153416" y="419861"/>
                </a:lnTo>
                <a:lnTo>
                  <a:pt x="156718" y="418719"/>
                </a:lnTo>
                <a:lnTo>
                  <a:pt x="192913" y="406653"/>
                </a:lnTo>
                <a:lnTo>
                  <a:pt x="196215" y="405637"/>
                </a:lnTo>
                <a:lnTo>
                  <a:pt x="197993" y="401954"/>
                </a:lnTo>
                <a:lnTo>
                  <a:pt x="196850" y="398652"/>
                </a:lnTo>
                <a:lnTo>
                  <a:pt x="195833" y="395350"/>
                </a:lnTo>
                <a:lnTo>
                  <a:pt x="192151" y="393573"/>
                </a:lnTo>
                <a:close/>
              </a:path>
              <a:path w="1379220" h="476885">
                <a:moveTo>
                  <a:pt x="60198" y="404113"/>
                </a:moveTo>
                <a:lnTo>
                  <a:pt x="0" y="464311"/>
                </a:lnTo>
                <a:lnTo>
                  <a:pt x="84328" y="476376"/>
                </a:lnTo>
                <a:lnTo>
                  <a:pt x="74828" y="447928"/>
                </a:lnTo>
                <a:lnTo>
                  <a:pt x="69087" y="447928"/>
                </a:lnTo>
                <a:lnTo>
                  <a:pt x="65531" y="446150"/>
                </a:lnTo>
                <a:lnTo>
                  <a:pt x="63246" y="439547"/>
                </a:lnTo>
                <a:lnTo>
                  <a:pt x="65024" y="435990"/>
                </a:lnTo>
                <a:lnTo>
                  <a:pt x="68325" y="434848"/>
                </a:lnTo>
                <a:lnTo>
                  <a:pt x="70246" y="434207"/>
                </a:lnTo>
                <a:lnTo>
                  <a:pt x="60198" y="404113"/>
                </a:lnTo>
                <a:close/>
              </a:path>
              <a:path w="1379220" h="476885">
                <a:moveTo>
                  <a:pt x="70246" y="434207"/>
                </a:moveTo>
                <a:lnTo>
                  <a:pt x="68325" y="434848"/>
                </a:lnTo>
                <a:lnTo>
                  <a:pt x="65024" y="435990"/>
                </a:lnTo>
                <a:lnTo>
                  <a:pt x="63246" y="439547"/>
                </a:lnTo>
                <a:lnTo>
                  <a:pt x="65531" y="446150"/>
                </a:lnTo>
                <a:lnTo>
                  <a:pt x="69087" y="447928"/>
                </a:lnTo>
                <a:lnTo>
                  <a:pt x="72390" y="446912"/>
                </a:lnTo>
                <a:lnTo>
                  <a:pt x="74279" y="446283"/>
                </a:lnTo>
                <a:lnTo>
                  <a:pt x="70246" y="434207"/>
                </a:lnTo>
                <a:close/>
              </a:path>
              <a:path w="1379220" h="476885">
                <a:moveTo>
                  <a:pt x="74279" y="446283"/>
                </a:moveTo>
                <a:lnTo>
                  <a:pt x="72390" y="446912"/>
                </a:lnTo>
                <a:lnTo>
                  <a:pt x="69087" y="447928"/>
                </a:lnTo>
                <a:lnTo>
                  <a:pt x="74828" y="447928"/>
                </a:lnTo>
                <a:lnTo>
                  <a:pt x="74279" y="446283"/>
                </a:lnTo>
                <a:close/>
              </a:path>
              <a:path w="1379220" h="476885">
                <a:moveTo>
                  <a:pt x="107823" y="421639"/>
                </a:moveTo>
                <a:lnTo>
                  <a:pt x="104521" y="422782"/>
                </a:lnTo>
                <a:lnTo>
                  <a:pt x="70246" y="434207"/>
                </a:lnTo>
                <a:lnTo>
                  <a:pt x="74279" y="446283"/>
                </a:lnTo>
                <a:lnTo>
                  <a:pt x="108585" y="434848"/>
                </a:lnTo>
                <a:lnTo>
                  <a:pt x="111887" y="433704"/>
                </a:lnTo>
                <a:lnTo>
                  <a:pt x="113665" y="430149"/>
                </a:lnTo>
                <a:lnTo>
                  <a:pt x="112522" y="426847"/>
                </a:lnTo>
                <a:lnTo>
                  <a:pt x="111506" y="423417"/>
                </a:lnTo>
                <a:lnTo>
                  <a:pt x="107823" y="4216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947670" y="2884677"/>
            <a:ext cx="2179320" cy="706755"/>
          </a:xfrm>
          <a:custGeom>
            <a:avLst/>
            <a:gdLst/>
            <a:ahLst/>
            <a:cxnLst/>
            <a:rect l="l" t="t" r="r" b="b"/>
            <a:pathLst>
              <a:path w="2179320" h="706754">
                <a:moveTo>
                  <a:pt x="2173097" y="0"/>
                </a:moveTo>
                <a:lnTo>
                  <a:pt x="2169795" y="1015"/>
                </a:lnTo>
                <a:lnTo>
                  <a:pt x="2133472" y="12573"/>
                </a:lnTo>
                <a:lnTo>
                  <a:pt x="2130171" y="13588"/>
                </a:lnTo>
                <a:lnTo>
                  <a:pt x="2128266" y="17145"/>
                </a:lnTo>
                <a:lnTo>
                  <a:pt x="2129282" y="20447"/>
                </a:lnTo>
                <a:lnTo>
                  <a:pt x="2130425" y="23875"/>
                </a:lnTo>
                <a:lnTo>
                  <a:pt x="2133981" y="25653"/>
                </a:lnTo>
                <a:lnTo>
                  <a:pt x="2173605" y="13207"/>
                </a:lnTo>
                <a:lnTo>
                  <a:pt x="2176907" y="12064"/>
                </a:lnTo>
                <a:lnTo>
                  <a:pt x="2178812" y="8508"/>
                </a:lnTo>
                <a:lnTo>
                  <a:pt x="2177796" y="5206"/>
                </a:lnTo>
                <a:lnTo>
                  <a:pt x="2176653" y="1904"/>
                </a:lnTo>
                <a:lnTo>
                  <a:pt x="2173097" y="0"/>
                </a:lnTo>
                <a:close/>
              </a:path>
              <a:path w="2179320" h="706754">
                <a:moveTo>
                  <a:pt x="2088388" y="26797"/>
                </a:moveTo>
                <a:lnTo>
                  <a:pt x="2084958" y="27812"/>
                </a:lnTo>
                <a:lnTo>
                  <a:pt x="2048637" y="39242"/>
                </a:lnTo>
                <a:lnTo>
                  <a:pt x="2045334" y="40385"/>
                </a:lnTo>
                <a:lnTo>
                  <a:pt x="2043430" y="43941"/>
                </a:lnTo>
                <a:lnTo>
                  <a:pt x="2044572" y="47244"/>
                </a:lnTo>
                <a:lnTo>
                  <a:pt x="2045589" y="50673"/>
                </a:lnTo>
                <a:lnTo>
                  <a:pt x="2049145" y="52450"/>
                </a:lnTo>
                <a:lnTo>
                  <a:pt x="2092197" y="38861"/>
                </a:lnTo>
                <a:lnTo>
                  <a:pt x="2093976" y="35305"/>
                </a:lnTo>
                <a:lnTo>
                  <a:pt x="2092959" y="32003"/>
                </a:lnTo>
                <a:lnTo>
                  <a:pt x="2091944" y="28575"/>
                </a:lnTo>
                <a:lnTo>
                  <a:pt x="2088388" y="26797"/>
                </a:lnTo>
                <a:close/>
              </a:path>
              <a:path w="2179320" h="706754">
                <a:moveTo>
                  <a:pt x="2003552" y="53594"/>
                </a:moveTo>
                <a:lnTo>
                  <a:pt x="1963928" y="66039"/>
                </a:lnTo>
                <a:lnTo>
                  <a:pt x="1960626" y="67182"/>
                </a:lnTo>
                <a:lnTo>
                  <a:pt x="1958720" y="70738"/>
                </a:lnTo>
                <a:lnTo>
                  <a:pt x="1959737" y="74040"/>
                </a:lnTo>
                <a:lnTo>
                  <a:pt x="1960880" y="77342"/>
                </a:lnTo>
                <a:lnTo>
                  <a:pt x="1964435" y="79248"/>
                </a:lnTo>
                <a:lnTo>
                  <a:pt x="1967738" y="78231"/>
                </a:lnTo>
                <a:lnTo>
                  <a:pt x="2004059" y="66675"/>
                </a:lnTo>
                <a:lnTo>
                  <a:pt x="2007362" y="65658"/>
                </a:lnTo>
                <a:lnTo>
                  <a:pt x="2009267" y="62102"/>
                </a:lnTo>
                <a:lnTo>
                  <a:pt x="2008251" y="58800"/>
                </a:lnTo>
                <a:lnTo>
                  <a:pt x="2007108" y="55372"/>
                </a:lnTo>
                <a:lnTo>
                  <a:pt x="2003552" y="53594"/>
                </a:lnTo>
                <a:close/>
              </a:path>
              <a:path w="2179320" h="706754">
                <a:moveTo>
                  <a:pt x="1918843" y="80263"/>
                </a:moveTo>
                <a:lnTo>
                  <a:pt x="1915414" y="81406"/>
                </a:lnTo>
                <a:lnTo>
                  <a:pt x="1875790" y="93852"/>
                </a:lnTo>
                <a:lnTo>
                  <a:pt x="1873884" y="97408"/>
                </a:lnTo>
                <a:lnTo>
                  <a:pt x="1875028" y="100837"/>
                </a:lnTo>
                <a:lnTo>
                  <a:pt x="1876044" y="104139"/>
                </a:lnTo>
                <a:lnTo>
                  <a:pt x="1879600" y="106045"/>
                </a:lnTo>
                <a:lnTo>
                  <a:pt x="1882902" y="104901"/>
                </a:lnTo>
                <a:lnTo>
                  <a:pt x="1922653" y="92455"/>
                </a:lnTo>
                <a:lnTo>
                  <a:pt x="1924431" y="88900"/>
                </a:lnTo>
                <a:lnTo>
                  <a:pt x="1923415" y="85471"/>
                </a:lnTo>
                <a:lnTo>
                  <a:pt x="1922399" y="82169"/>
                </a:lnTo>
                <a:lnTo>
                  <a:pt x="1918843" y="80263"/>
                </a:lnTo>
                <a:close/>
              </a:path>
              <a:path w="2179320" h="706754">
                <a:moveTo>
                  <a:pt x="1834007" y="107060"/>
                </a:moveTo>
                <a:lnTo>
                  <a:pt x="1830705" y="108076"/>
                </a:lnTo>
                <a:lnTo>
                  <a:pt x="1794383" y="119633"/>
                </a:lnTo>
                <a:lnTo>
                  <a:pt x="1790954" y="120650"/>
                </a:lnTo>
                <a:lnTo>
                  <a:pt x="1789176" y="124205"/>
                </a:lnTo>
                <a:lnTo>
                  <a:pt x="1790192" y="127634"/>
                </a:lnTo>
                <a:lnTo>
                  <a:pt x="1791334" y="130936"/>
                </a:lnTo>
                <a:lnTo>
                  <a:pt x="1794891" y="132714"/>
                </a:lnTo>
                <a:lnTo>
                  <a:pt x="1837817" y="119252"/>
                </a:lnTo>
                <a:lnTo>
                  <a:pt x="1839721" y="115570"/>
                </a:lnTo>
                <a:lnTo>
                  <a:pt x="1838706" y="112267"/>
                </a:lnTo>
                <a:lnTo>
                  <a:pt x="1837563" y="108965"/>
                </a:lnTo>
                <a:lnTo>
                  <a:pt x="1834007" y="107060"/>
                </a:lnTo>
                <a:close/>
              </a:path>
              <a:path w="2179320" h="706754">
                <a:moveTo>
                  <a:pt x="1749297" y="133857"/>
                </a:moveTo>
                <a:lnTo>
                  <a:pt x="1745869" y="134874"/>
                </a:lnTo>
                <a:lnTo>
                  <a:pt x="1709546" y="146430"/>
                </a:lnTo>
                <a:lnTo>
                  <a:pt x="1706245" y="147447"/>
                </a:lnTo>
                <a:lnTo>
                  <a:pt x="1704340" y="151002"/>
                </a:lnTo>
                <a:lnTo>
                  <a:pt x="1705483" y="154304"/>
                </a:lnTo>
                <a:lnTo>
                  <a:pt x="1706499" y="157733"/>
                </a:lnTo>
                <a:lnTo>
                  <a:pt x="1710055" y="159511"/>
                </a:lnTo>
                <a:lnTo>
                  <a:pt x="1749806" y="147065"/>
                </a:lnTo>
                <a:lnTo>
                  <a:pt x="1753108" y="145923"/>
                </a:lnTo>
                <a:lnTo>
                  <a:pt x="1754885" y="142366"/>
                </a:lnTo>
                <a:lnTo>
                  <a:pt x="1752854" y="135762"/>
                </a:lnTo>
                <a:lnTo>
                  <a:pt x="1749297" y="133857"/>
                </a:lnTo>
                <a:close/>
              </a:path>
              <a:path w="2179320" h="706754">
                <a:moveTo>
                  <a:pt x="1664462" y="160654"/>
                </a:moveTo>
                <a:lnTo>
                  <a:pt x="1624838" y="173100"/>
                </a:lnTo>
                <a:lnTo>
                  <a:pt x="1621408" y="174244"/>
                </a:lnTo>
                <a:lnTo>
                  <a:pt x="1619631" y="177800"/>
                </a:lnTo>
                <a:lnTo>
                  <a:pt x="1620646" y="181101"/>
                </a:lnTo>
                <a:lnTo>
                  <a:pt x="1621790" y="184403"/>
                </a:lnTo>
                <a:lnTo>
                  <a:pt x="1625345" y="186308"/>
                </a:lnTo>
                <a:lnTo>
                  <a:pt x="1628647" y="185292"/>
                </a:lnTo>
                <a:lnTo>
                  <a:pt x="1664970" y="173735"/>
                </a:lnTo>
                <a:lnTo>
                  <a:pt x="1668271" y="172720"/>
                </a:lnTo>
                <a:lnTo>
                  <a:pt x="1670177" y="169163"/>
                </a:lnTo>
                <a:lnTo>
                  <a:pt x="1669160" y="165861"/>
                </a:lnTo>
                <a:lnTo>
                  <a:pt x="1668018" y="162432"/>
                </a:lnTo>
                <a:lnTo>
                  <a:pt x="1664462" y="160654"/>
                </a:lnTo>
                <a:close/>
              </a:path>
              <a:path w="2179320" h="706754">
                <a:moveTo>
                  <a:pt x="1579753" y="187451"/>
                </a:moveTo>
                <a:lnTo>
                  <a:pt x="1576324" y="188467"/>
                </a:lnTo>
                <a:lnTo>
                  <a:pt x="1540002" y="199898"/>
                </a:lnTo>
                <a:lnTo>
                  <a:pt x="1536700" y="201040"/>
                </a:lnTo>
                <a:lnTo>
                  <a:pt x="1534795" y="204597"/>
                </a:lnTo>
                <a:lnTo>
                  <a:pt x="1535938" y="207899"/>
                </a:lnTo>
                <a:lnTo>
                  <a:pt x="1536954" y="211200"/>
                </a:lnTo>
                <a:lnTo>
                  <a:pt x="1540509" y="213105"/>
                </a:lnTo>
                <a:lnTo>
                  <a:pt x="1543812" y="212089"/>
                </a:lnTo>
                <a:lnTo>
                  <a:pt x="1580133" y="200532"/>
                </a:lnTo>
                <a:lnTo>
                  <a:pt x="1583563" y="199516"/>
                </a:lnTo>
                <a:lnTo>
                  <a:pt x="1585341" y="195960"/>
                </a:lnTo>
                <a:lnTo>
                  <a:pt x="1584325" y="192531"/>
                </a:lnTo>
                <a:lnTo>
                  <a:pt x="1583308" y="189229"/>
                </a:lnTo>
                <a:lnTo>
                  <a:pt x="1579753" y="187451"/>
                </a:lnTo>
                <a:close/>
              </a:path>
              <a:path w="2179320" h="706754">
                <a:moveTo>
                  <a:pt x="1494917" y="214122"/>
                </a:moveTo>
                <a:lnTo>
                  <a:pt x="1491615" y="215264"/>
                </a:lnTo>
                <a:lnTo>
                  <a:pt x="1455293" y="226695"/>
                </a:lnTo>
                <a:lnTo>
                  <a:pt x="1451864" y="227710"/>
                </a:lnTo>
                <a:lnTo>
                  <a:pt x="1450085" y="231266"/>
                </a:lnTo>
                <a:lnTo>
                  <a:pt x="1451102" y="234696"/>
                </a:lnTo>
                <a:lnTo>
                  <a:pt x="1452118" y="237998"/>
                </a:lnTo>
                <a:lnTo>
                  <a:pt x="1455801" y="239902"/>
                </a:lnTo>
                <a:lnTo>
                  <a:pt x="1459103" y="238759"/>
                </a:lnTo>
                <a:lnTo>
                  <a:pt x="1498727" y="226313"/>
                </a:lnTo>
                <a:lnTo>
                  <a:pt x="1500632" y="222757"/>
                </a:lnTo>
                <a:lnTo>
                  <a:pt x="1499616" y="219328"/>
                </a:lnTo>
                <a:lnTo>
                  <a:pt x="1498472" y="216026"/>
                </a:lnTo>
                <a:lnTo>
                  <a:pt x="1494917" y="214122"/>
                </a:lnTo>
                <a:close/>
              </a:path>
              <a:path w="2179320" h="706754">
                <a:moveTo>
                  <a:pt x="1410208" y="240919"/>
                </a:moveTo>
                <a:lnTo>
                  <a:pt x="1406779" y="241934"/>
                </a:lnTo>
                <a:lnTo>
                  <a:pt x="1370457" y="253491"/>
                </a:lnTo>
                <a:lnTo>
                  <a:pt x="1367155" y="254507"/>
                </a:lnTo>
                <a:lnTo>
                  <a:pt x="1365250" y="258063"/>
                </a:lnTo>
                <a:lnTo>
                  <a:pt x="1366393" y="261492"/>
                </a:lnTo>
                <a:lnTo>
                  <a:pt x="1367408" y="264795"/>
                </a:lnTo>
                <a:lnTo>
                  <a:pt x="1370965" y="266573"/>
                </a:lnTo>
                <a:lnTo>
                  <a:pt x="1410589" y="254126"/>
                </a:lnTo>
                <a:lnTo>
                  <a:pt x="1414018" y="252983"/>
                </a:lnTo>
                <a:lnTo>
                  <a:pt x="1415795" y="249427"/>
                </a:lnTo>
                <a:lnTo>
                  <a:pt x="1413764" y="242824"/>
                </a:lnTo>
                <a:lnTo>
                  <a:pt x="1410208" y="240919"/>
                </a:lnTo>
                <a:close/>
              </a:path>
              <a:path w="2179320" h="706754">
                <a:moveTo>
                  <a:pt x="1325371" y="267715"/>
                </a:moveTo>
                <a:lnTo>
                  <a:pt x="1322070" y="268731"/>
                </a:lnTo>
                <a:lnTo>
                  <a:pt x="1285747" y="280288"/>
                </a:lnTo>
                <a:lnTo>
                  <a:pt x="1282319" y="281304"/>
                </a:lnTo>
                <a:lnTo>
                  <a:pt x="1280541" y="284860"/>
                </a:lnTo>
                <a:lnTo>
                  <a:pt x="1281557" y="288162"/>
                </a:lnTo>
                <a:lnTo>
                  <a:pt x="1282572" y="291591"/>
                </a:lnTo>
                <a:lnTo>
                  <a:pt x="1286256" y="293370"/>
                </a:lnTo>
                <a:lnTo>
                  <a:pt x="1325880" y="280924"/>
                </a:lnTo>
                <a:lnTo>
                  <a:pt x="1329182" y="279780"/>
                </a:lnTo>
                <a:lnTo>
                  <a:pt x="1331087" y="276225"/>
                </a:lnTo>
                <a:lnTo>
                  <a:pt x="1330070" y="272923"/>
                </a:lnTo>
                <a:lnTo>
                  <a:pt x="1328928" y="269621"/>
                </a:lnTo>
                <a:lnTo>
                  <a:pt x="1325371" y="267715"/>
                </a:lnTo>
                <a:close/>
              </a:path>
              <a:path w="2179320" h="706754">
                <a:moveTo>
                  <a:pt x="1240663" y="294512"/>
                </a:moveTo>
                <a:lnTo>
                  <a:pt x="1237233" y="295528"/>
                </a:lnTo>
                <a:lnTo>
                  <a:pt x="1200912" y="306958"/>
                </a:lnTo>
                <a:lnTo>
                  <a:pt x="1197609" y="308101"/>
                </a:lnTo>
                <a:lnTo>
                  <a:pt x="1195705" y="311657"/>
                </a:lnTo>
                <a:lnTo>
                  <a:pt x="1196847" y="314959"/>
                </a:lnTo>
                <a:lnTo>
                  <a:pt x="1197864" y="318261"/>
                </a:lnTo>
                <a:lnTo>
                  <a:pt x="1201420" y="320166"/>
                </a:lnTo>
                <a:lnTo>
                  <a:pt x="1204721" y="319150"/>
                </a:lnTo>
                <a:lnTo>
                  <a:pt x="1241044" y="307594"/>
                </a:lnTo>
                <a:lnTo>
                  <a:pt x="1244472" y="306577"/>
                </a:lnTo>
                <a:lnTo>
                  <a:pt x="1246251" y="303022"/>
                </a:lnTo>
                <a:lnTo>
                  <a:pt x="1245234" y="299720"/>
                </a:lnTo>
                <a:lnTo>
                  <a:pt x="1244219" y="296290"/>
                </a:lnTo>
                <a:lnTo>
                  <a:pt x="1240663" y="294512"/>
                </a:lnTo>
                <a:close/>
              </a:path>
              <a:path w="2179320" h="706754">
                <a:moveTo>
                  <a:pt x="1155827" y="321182"/>
                </a:moveTo>
                <a:lnTo>
                  <a:pt x="1152525" y="322325"/>
                </a:lnTo>
                <a:lnTo>
                  <a:pt x="1116203" y="333755"/>
                </a:lnTo>
                <a:lnTo>
                  <a:pt x="1112774" y="334772"/>
                </a:lnTo>
                <a:lnTo>
                  <a:pt x="1110995" y="338454"/>
                </a:lnTo>
                <a:lnTo>
                  <a:pt x="1113028" y="345058"/>
                </a:lnTo>
                <a:lnTo>
                  <a:pt x="1116710" y="346963"/>
                </a:lnTo>
                <a:lnTo>
                  <a:pt x="1120013" y="345948"/>
                </a:lnTo>
                <a:lnTo>
                  <a:pt x="1156334" y="334390"/>
                </a:lnTo>
                <a:lnTo>
                  <a:pt x="1159637" y="333375"/>
                </a:lnTo>
                <a:lnTo>
                  <a:pt x="1161542" y="329819"/>
                </a:lnTo>
                <a:lnTo>
                  <a:pt x="1160526" y="326389"/>
                </a:lnTo>
                <a:lnTo>
                  <a:pt x="1159383" y="323087"/>
                </a:lnTo>
                <a:lnTo>
                  <a:pt x="1155827" y="321182"/>
                </a:lnTo>
                <a:close/>
              </a:path>
              <a:path w="2179320" h="706754">
                <a:moveTo>
                  <a:pt x="1071118" y="347979"/>
                </a:moveTo>
                <a:lnTo>
                  <a:pt x="1067689" y="349123"/>
                </a:lnTo>
                <a:lnTo>
                  <a:pt x="1028065" y="361569"/>
                </a:lnTo>
                <a:lnTo>
                  <a:pt x="1026159" y="365125"/>
                </a:lnTo>
                <a:lnTo>
                  <a:pt x="1027303" y="368553"/>
                </a:lnTo>
                <a:lnTo>
                  <a:pt x="1028319" y="371855"/>
                </a:lnTo>
                <a:lnTo>
                  <a:pt x="1031875" y="373760"/>
                </a:lnTo>
                <a:lnTo>
                  <a:pt x="1035177" y="372617"/>
                </a:lnTo>
                <a:lnTo>
                  <a:pt x="1071499" y="361187"/>
                </a:lnTo>
                <a:lnTo>
                  <a:pt x="1074928" y="360172"/>
                </a:lnTo>
                <a:lnTo>
                  <a:pt x="1076706" y="356615"/>
                </a:lnTo>
                <a:lnTo>
                  <a:pt x="1075690" y="353186"/>
                </a:lnTo>
                <a:lnTo>
                  <a:pt x="1074674" y="349884"/>
                </a:lnTo>
                <a:lnTo>
                  <a:pt x="1071118" y="347979"/>
                </a:lnTo>
                <a:close/>
              </a:path>
              <a:path w="2179320" h="706754">
                <a:moveTo>
                  <a:pt x="986282" y="374776"/>
                </a:moveTo>
                <a:lnTo>
                  <a:pt x="982980" y="375792"/>
                </a:lnTo>
                <a:lnTo>
                  <a:pt x="946657" y="387350"/>
                </a:lnTo>
                <a:lnTo>
                  <a:pt x="943229" y="388365"/>
                </a:lnTo>
                <a:lnTo>
                  <a:pt x="941451" y="391922"/>
                </a:lnTo>
                <a:lnTo>
                  <a:pt x="942467" y="395224"/>
                </a:lnTo>
                <a:lnTo>
                  <a:pt x="943482" y="398652"/>
                </a:lnTo>
                <a:lnTo>
                  <a:pt x="947166" y="400430"/>
                </a:lnTo>
                <a:lnTo>
                  <a:pt x="986790" y="387984"/>
                </a:lnTo>
                <a:lnTo>
                  <a:pt x="990092" y="386841"/>
                </a:lnTo>
                <a:lnTo>
                  <a:pt x="991996" y="383285"/>
                </a:lnTo>
                <a:lnTo>
                  <a:pt x="990981" y="379983"/>
                </a:lnTo>
                <a:lnTo>
                  <a:pt x="989838" y="376681"/>
                </a:lnTo>
                <a:lnTo>
                  <a:pt x="986282" y="374776"/>
                </a:lnTo>
                <a:close/>
              </a:path>
              <a:path w="2179320" h="706754">
                <a:moveTo>
                  <a:pt x="901572" y="401574"/>
                </a:moveTo>
                <a:lnTo>
                  <a:pt x="898144" y="402589"/>
                </a:lnTo>
                <a:lnTo>
                  <a:pt x="861821" y="414147"/>
                </a:lnTo>
                <a:lnTo>
                  <a:pt x="858519" y="415162"/>
                </a:lnTo>
                <a:lnTo>
                  <a:pt x="856615" y="418719"/>
                </a:lnTo>
                <a:lnTo>
                  <a:pt x="857757" y="422021"/>
                </a:lnTo>
                <a:lnTo>
                  <a:pt x="858774" y="425450"/>
                </a:lnTo>
                <a:lnTo>
                  <a:pt x="862330" y="427227"/>
                </a:lnTo>
                <a:lnTo>
                  <a:pt x="901954" y="414781"/>
                </a:lnTo>
                <a:lnTo>
                  <a:pt x="905382" y="413638"/>
                </a:lnTo>
                <a:lnTo>
                  <a:pt x="907160" y="410082"/>
                </a:lnTo>
                <a:lnTo>
                  <a:pt x="906144" y="406780"/>
                </a:lnTo>
                <a:lnTo>
                  <a:pt x="905129" y="403351"/>
                </a:lnTo>
                <a:lnTo>
                  <a:pt x="901572" y="401574"/>
                </a:lnTo>
                <a:close/>
              </a:path>
              <a:path w="2179320" h="706754">
                <a:moveTo>
                  <a:pt x="816737" y="428371"/>
                </a:moveTo>
                <a:lnTo>
                  <a:pt x="777113" y="440816"/>
                </a:lnTo>
                <a:lnTo>
                  <a:pt x="773683" y="441959"/>
                </a:lnTo>
                <a:lnTo>
                  <a:pt x="771906" y="445515"/>
                </a:lnTo>
                <a:lnTo>
                  <a:pt x="773938" y="452120"/>
                </a:lnTo>
                <a:lnTo>
                  <a:pt x="777620" y="454025"/>
                </a:lnTo>
                <a:lnTo>
                  <a:pt x="780922" y="453008"/>
                </a:lnTo>
                <a:lnTo>
                  <a:pt x="817244" y="441451"/>
                </a:lnTo>
                <a:lnTo>
                  <a:pt x="820546" y="440435"/>
                </a:lnTo>
                <a:lnTo>
                  <a:pt x="822452" y="436879"/>
                </a:lnTo>
                <a:lnTo>
                  <a:pt x="821435" y="433577"/>
                </a:lnTo>
                <a:lnTo>
                  <a:pt x="820293" y="430149"/>
                </a:lnTo>
                <a:lnTo>
                  <a:pt x="816737" y="428371"/>
                </a:lnTo>
                <a:close/>
              </a:path>
              <a:path w="2179320" h="706754">
                <a:moveTo>
                  <a:pt x="732028" y="455040"/>
                </a:moveTo>
                <a:lnTo>
                  <a:pt x="728599" y="456183"/>
                </a:lnTo>
                <a:lnTo>
                  <a:pt x="688975" y="468629"/>
                </a:lnTo>
                <a:lnTo>
                  <a:pt x="687069" y="472312"/>
                </a:lnTo>
                <a:lnTo>
                  <a:pt x="688213" y="475614"/>
                </a:lnTo>
                <a:lnTo>
                  <a:pt x="689229" y="478916"/>
                </a:lnTo>
                <a:lnTo>
                  <a:pt x="692784" y="480822"/>
                </a:lnTo>
                <a:lnTo>
                  <a:pt x="696087" y="479678"/>
                </a:lnTo>
                <a:lnTo>
                  <a:pt x="732408" y="468249"/>
                </a:lnTo>
                <a:lnTo>
                  <a:pt x="735838" y="467232"/>
                </a:lnTo>
                <a:lnTo>
                  <a:pt x="737616" y="463676"/>
                </a:lnTo>
                <a:lnTo>
                  <a:pt x="736600" y="460248"/>
                </a:lnTo>
                <a:lnTo>
                  <a:pt x="735583" y="456946"/>
                </a:lnTo>
                <a:lnTo>
                  <a:pt x="732028" y="455040"/>
                </a:lnTo>
                <a:close/>
              </a:path>
              <a:path w="2179320" h="706754">
                <a:moveTo>
                  <a:pt x="647192" y="481837"/>
                </a:moveTo>
                <a:lnTo>
                  <a:pt x="643890" y="482980"/>
                </a:lnTo>
                <a:lnTo>
                  <a:pt x="607568" y="494410"/>
                </a:lnTo>
                <a:lnTo>
                  <a:pt x="604139" y="495426"/>
                </a:lnTo>
                <a:lnTo>
                  <a:pt x="602360" y="498982"/>
                </a:lnTo>
                <a:lnTo>
                  <a:pt x="603377" y="502411"/>
                </a:lnTo>
                <a:lnTo>
                  <a:pt x="604393" y="505713"/>
                </a:lnTo>
                <a:lnTo>
                  <a:pt x="607949" y="507619"/>
                </a:lnTo>
                <a:lnTo>
                  <a:pt x="611378" y="506475"/>
                </a:lnTo>
                <a:lnTo>
                  <a:pt x="651002" y="494029"/>
                </a:lnTo>
                <a:lnTo>
                  <a:pt x="652907" y="490474"/>
                </a:lnTo>
                <a:lnTo>
                  <a:pt x="651891" y="487045"/>
                </a:lnTo>
                <a:lnTo>
                  <a:pt x="650747" y="483742"/>
                </a:lnTo>
                <a:lnTo>
                  <a:pt x="647192" y="481837"/>
                </a:lnTo>
                <a:close/>
              </a:path>
              <a:path w="2179320" h="706754">
                <a:moveTo>
                  <a:pt x="562482" y="508634"/>
                </a:moveTo>
                <a:lnTo>
                  <a:pt x="559054" y="509650"/>
                </a:lnTo>
                <a:lnTo>
                  <a:pt x="522731" y="521207"/>
                </a:lnTo>
                <a:lnTo>
                  <a:pt x="519430" y="522224"/>
                </a:lnTo>
                <a:lnTo>
                  <a:pt x="517525" y="525779"/>
                </a:lnTo>
                <a:lnTo>
                  <a:pt x="518668" y="529081"/>
                </a:lnTo>
                <a:lnTo>
                  <a:pt x="519683" y="532510"/>
                </a:lnTo>
                <a:lnTo>
                  <a:pt x="523240" y="534288"/>
                </a:lnTo>
                <a:lnTo>
                  <a:pt x="562864" y="521842"/>
                </a:lnTo>
                <a:lnTo>
                  <a:pt x="566293" y="520700"/>
                </a:lnTo>
                <a:lnTo>
                  <a:pt x="568070" y="517144"/>
                </a:lnTo>
                <a:lnTo>
                  <a:pt x="566039" y="510539"/>
                </a:lnTo>
                <a:lnTo>
                  <a:pt x="562482" y="508634"/>
                </a:lnTo>
                <a:close/>
              </a:path>
              <a:path w="2179320" h="706754">
                <a:moveTo>
                  <a:pt x="477646" y="535431"/>
                </a:moveTo>
                <a:lnTo>
                  <a:pt x="438022" y="547877"/>
                </a:lnTo>
                <a:lnTo>
                  <a:pt x="434594" y="549021"/>
                </a:lnTo>
                <a:lnTo>
                  <a:pt x="432816" y="552576"/>
                </a:lnTo>
                <a:lnTo>
                  <a:pt x="433831" y="555878"/>
                </a:lnTo>
                <a:lnTo>
                  <a:pt x="434847" y="559307"/>
                </a:lnTo>
                <a:lnTo>
                  <a:pt x="438404" y="561085"/>
                </a:lnTo>
                <a:lnTo>
                  <a:pt x="441832" y="560070"/>
                </a:lnTo>
                <a:lnTo>
                  <a:pt x="478155" y="548639"/>
                </a:lnTo>
                <a:lnTo>
                  <a:pt x="481456" y="547497"/>
                </a:lnTo>
                <a:lnTo>
                  <a:pt x="483362" y="543940"/>
                </a:lnTo>
                <a:lnTo>
                  <a:pt x="482219" y="540638"/>
                </a:lnTo>
                <a:lnTo>
                  <a:pt x="481203" y="537209"/>
                </a:lnTo>
                <a:lnTo>
                  <a:pt x="477646" y="535431"/>
                </a:lnTo>
                <a:close/>
              </a:path>
              <a:path w="2179320" h="706754">
                <a:moveTo>
                  <a:pt x="392938" y="562228"/>
                </a:moveTo>
                <a:lnTo>
                  <a:pt x="389508" y="563245"/>
                </a:lnTo>
                <a:lnTo>
                  <a:pt x="353187" y="574675"/>
                </a:lnTo>
                <a:lnTo>
                  <a:pt x="349884" y="575817"/>
                </a:lnTo>
                <a:lnTo>
                  <a:pt x="347980" y="579374"/>
                </a:lnTo>
                <a:lnTo>
                  <a:pt x="349122" y="582676"/>
                </a:lnTo>
                <a:lnTo>
                  <a:pt x="350139" y="585977"/>
                </a:lnTo>
                <a:lnTo>
                  <a:pt x="353694" y="587882"/>
                </a:lnTo>
                <a:lnTo>
                  <a:pt x="356996" y="586866"/>
                </a:lnTo>
                <a:lnTo>
                  <a:pt x="393319" y="575309"/>
                </a:lnTo>
                <a:lnTo>
                  <a:pt x="396747" y="574294"/>
                </a:lnTo>
                <a:lnTo>
                  <a:pt x="398526" y="570737"/>
                </a:lnTo>
                <a:lnTo>
                  <a:pt x="397509" y="567435"/>
                </a:lnTo>
                <a:lnTo>
                  <a:pt x="396494" y="564006"/>
                </a:lnTo>
                <a:lnTo>
                  <a:pt x="392938" y="562228"/>
                </a:lnTo>
                <a:close/>
              </a:path>
              <a:path w="2179320" h="706754">
                <a:moveTo>
                  <a:pt x="308102" y="588899"/>
                </a:moveTo>
                <a:lnTo>
                  <a:pt x="304800" y="590041"/>
                </a:lnTo>
                <a:lnTo>
                  <a:pt x="268478" y="601472"/>
                </a:lnTo>
                <a:lnTo>
                  <a:pt x="265049" y="602487"/>
                </a:lnTo>
                <a:lnTo>
                  <a:pt x="263271" y="606044"/>
                </a:lnTo>
                <a:lnTo>
                  <a:pt x="264287" y="609473"/>
                </a:lnTo>
                <a:lnTo>
                  <a:pt x="265303" y="612775"/>
                </a:lnTo>
                <a:lnTo>
                  <a:pt x="268859" y="614679"/>
                </a:lnTo>
                <a:lnTo>
                  <a:pt x="272288" y="613536"/>
                </a:lnTo>
                <a:lnTo>
                  <a:pt x="311912" y="601090"/>
                </a:lnTo>
                <a:lnTo>
                  <a:pt x="313817" y="597534"/>
                </a:lnTo>
                <a:lnTo>
                  <a:pt x="312674" y="594105"/>
                </a:lnTo>
                <a:lnTo>
                  <a:pt x="311657" y="590803"/>
                </a:lnTo>
                <a:lnTo>
                  <a:pt x="308102" y="588899"/>
                </a:lnTo>
                <a:close/>
              </a:path>
              <a:path w="2179320" h="706754">
                <a:moveTo>
                  <a:pt x="223393" y="615696"/>
                </a:moveTo>
                <a:lnTo>
                  <a:pt x="219963" y="616838"/>
                </a:lnTo>
                <a:lnTo>
                  <a:pt x="180340" y="629284"/>
                </a:lnTo>
                <a:lnTo>
                  <a:pt x="178435" y="632840"/>
                </a:lnTo>
                <a:lnTo>
                  <a:pt x="179578" y="636270"/>
                </a:lnTo>
                <a:lnTo>
                  <a:pt x="180594" y="639572"/>
                </a:lnTo>
                <a:lnTo>
                  <a:pt x="184150" y="641476"/>
                </a:lnTo>
                <a:lnTo>
                  <a:pt x="187452" y="640333"/>
                </a:lnTo>
                <a:lnTo>
                  <a:pt x="223774" y="628903"/>
                </a:lnTo>
                <a:lnTo>
                  <a:pt x="227203" y="627887"/>
                </a:lnTo>
                <a:lnTo>
                  <a:pt x="228981" y="624204"/>
                </a:lnTo>
                <a:lnTo>
                  <a:pt x="226949" y="617601"/>
                </a:lnTo>
                <a:lnTo>
                  <a:pt x="223393" y="615696"/>
                </a:lnTo>
                <a:close/>
              </a:path>
              <a:path w="2179320" h="706754">
                <a:moveTo>
                  <a:pt x="138556" y="642492"/>
                </a:moveTo>
                <a:lnTo>
                  <a:pt x="135255" y="643508"/>
                </a:lnTo>
                <a:lnTo>
                  <a:pt x="98932" y="655065"/>
                </a:lnTo>
                <a:lnTo>
                  <a:pt x="95504" y="656081"/>
                </a:lnTo>
                <a:lnTo>
                  <a:pt x="93725" y="659637"/>
                </a:lnTo>
                <a:lnTo>
                  <a:pt x="94742" y="662939"/>
                </a:lnTo>
                <a:lnTo>
                  <a:pt x="95757" y="666369"/>
                </a:lnTo>
                <a:lnTo>
                  <a:pt x="99313" y="668147"/>
                </a:lnTo>
                <a:lnTo>
                  <a:pt x="102743" y="667130"/>
                </a:lnTo>
                <a:lnTo>
                  <a:pt x="139065" y="655701"/>
                </a:lnTo>
                <a:lnTo>
                  <a:pt x="142367" y="654557"/>
                </a:lnTo>
                <a:lnTo>
                  <a:pt x="144272" y="651001"/>
                </a:lnTo>
                <a:lnTo>
                  <a:pt x="143129" y="647700"/>
                </a:lnTo>
                <a:lnTo>
                  <a:pt x="142112" y="644398"/>
                </a:lnTo>
                <a:lnTo>
                  <a:pt x="138556" y="642492"/>
                </a:lnTo>
                <a:close/>
              </a:path>
              <a:path w="2179320" h="706754">
                <a:moveTo>
                  <a:pt x="61213" y="633602"/>
                </a:moveTo>
                <a:lnTo>
                  <a:pt x="0" y="692911"/>
                </a:lnTo>
                <a:lnTo>
                  <a:pt x="84074" y="706247"/>
                </a:lnTo>
                <a:lnTo>
                  <a:pt x="61213" y="6336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947670" y="2770250"/>
            <a:ext cx="2750820" cy="1156335"/>
          </a:xfrm>
          <a:custGeom>
            <a:avLst/>
            <a:gdLst/>
            <a:ahLst/>
            <a:cxnLst/>
            <a:rect l="l" t="t" r="r" b="b"/>
            <a:pathLst>
              <a:path w="2750820" h="1156335">
                <a:moveTo>
                  <a:pt x="2743962" y="0"/>
                </a:moveTo>
                <a:lnTo>
                  <a:pt x="2740787" y="1397"/>
                </a:lnTo>
                <a:lnTo>
                  <a:pt x="2702306" y="17399"/>
                </a:lnTo>
                <a:lnTo>
                  <a:pt x="2700782" y="21081"/>
                </a:lnTo>
                <a:lnTo>
                  <a:pt x="2702179" y="24383"/>
                </a:lnTo>
                <a:lnTo>
                  <a:pt x="2703576" y="27558"/>
                </a:lnTo>
                <a:lnTo>
                  <a:pt x="2707259" y="29082"/>
                </a:lnTo>
                <a:lnTo>
                  <a:pt x="2710434" y="27812"/>
                </a:lnTo>
                <a:lnTo>
                  <a:pt x="2745613" y="13080"/>
                </a:lnTo>
                <a:lnTo>
                  <a:pt x="2748915" y="11810"/>
                </a:lnTo>
                <a:lnTo>
                  <a:pt x="2750439" y="8000"/>
                </a:lnTo>
                <a:lnTo>
                  <a:pt x="2749042" y="4825"/>
                </a:lnTo>
                <a:lnTo>
                  <a:pt x="2747772" y="1524"/>
                </a:lnTo>
                <a:lnTo>
                  <a:pt x="2743962" y="0"/>
                </a:lnTo>
                <a:close/>
              </a:path>
              <a:path w="2750820" h="1156335">
                <a:moveTo>
                  <a:pt x="2661920" y="34162"/>
                </a:moveTo>
                <a:lnTo>
                  <a:pt x="2658745" y="35559"/>
                </a:lnTo>
                <a:lnTo>
                  <a:pt x="2620264" y="51561"/>
                </a:lnTo>
                <a:lnTo>
                  <a:pt x="2618740" y="55244"/>
                </a:lnTo>
                <a:lnTo>
                  <a:pt x="2620137" y="58547"/>
                </a:lnTo>
                <a:lnTo>
                  <a:pt x="2621407" y="61722"/>
                </a:lnTo>
                <a:lnTo>
                  <a:pt x="2625217" y="63246"/>
                </a:lnTo>
                <a:lnTo>
                  <a:pt x="2628392" y="61975"/>
                </a:lnTo>
                <a:lnTo>
                  <a:pt x="2663571" y="47243"/>
                </a:lnTo>
                <a:lnTo>
                  <a:pt x="2666872" y="45974"/>
                </a:lnTo>
                <a:lnTo>
                  <a:pt x="2668397" y="42163"/>
                </a:lnTo>
                <a:lnTo>
                  <a:pt x="2665603" y="35813"/>
                </a:lnTo>
                <a:lnTo>
                  <a:pt x="2661920" y="34162"/>
                </a:lnTo>
                <a:close/>
              </a:path>
              <a:path w="2750820" h="1156335">
                <a:moveTo>
                  <a:pt x="2579878" y="68452"/>
                </a:moveTo>
                <a:lnTo>
                  <a:pt x="2576576" y="69723"/>
                </a:lnTo>
                <a:lnTo>
                  <a:pt x="2541524" y="84454"/>
                </a:lnTo>
                <a:lnTo>
                  <a:pt x="2538222" y="85725"/>
                </a:lnTo>
                <a:lnTo>
                  <a:pt x="2536697" y="89534"/>
                </a:lnTo>
                <a:lnTo>
                  <a:pt x="2538095" y="92709"/>
                </a:lnTo>
                <a:lnTo>
                  <a:pt x="2539365" y="96011"/>
                </a:lnTo>
                <a:lnTo>
                  <a:pt x="2543047" y="97535"/>
                </a:lnTo>
                <a:lnTo>
                  <a:pt x="2581529" y="81533"/>
                </a:lnTo>
                <a:lnTo>
                  <a:pt x="2584704" y="80136"/>
                </a:lnTo>
                <a:lnTo>
                  <a:pt x="2586228" y="76453"/>
                </a:lnTo>
                <a:lnTo>
                  <a:pt x="2584958" y="73151"/>
                </a:lnTo>
                <a:lnTo>
                  <a:pt x="2583560" y="69976"/>
                </a:lnTo>
                <a:lnTo>
                  <a:pt x="2579878" y="68452"/>
                </a:lnTo>
                <a:close/>
              </a:path>
              <a:path w="2750820" h="1156335">
                <a:moveTo>
                  <a:pt x="2497835" y="102615"/>
                </a:moveTo>
                <a:lnTo>
                  <a:pt x="2459355" y="118617"/>
                </a:lnTo>
                <a:lnTo>
                  <a:pt x="2456180" y="120014"/>
                </a:lnTo>
                <a:lnTo>
                  <a:pt x="2454656" y="123698"/>
                </a:lnTo>
                <a:lnTo>
                  <a:pt x="2455926" y="126873"/>
                </a:lnTo>
                <a:lnTo>
                  <a:pt x="2457322" y="130175"/>
                </a:lnTo>
                <a:lnTo>
                  <a:pt x="2461006" y="131699"/>
                </a:lnTo>
                <a:lnTo>
                  <a:pt x="2499487" y="115697"/>
                </a:lnTo>
                <a:lnTo>
                  <a:pt x="2502662" y="114300"/>
                </a:lnTo>
                <a:lnTo>
                  <a:pt x="2504185" y="110616"/>
                </a:lnTo>
                <a:lnTo>
                  <a:pt x="2502916" y="107314"/>
                </a:lnTo>
                <a:lnTo>
                  <a:pt x="2501519" y="104139"/>
                </a:lnTo>
                <a:lnTo>
                  <a:pt x="2497835" y="102615"/>
                </a:lnTo>
                <a:close/>
              </a:path>
              <a:path w="2750820" h="1156335">
                <a:moveTo>
                  <a:pt x="2415794" y="136778"/>
                </a:moveTo>
                <a:lnTo>
                  <a:pt x="2377313" y="152780"/>
                </a:lnTo>
                <a:lnTo>
                  <a:pt x="2374138" y="154177"/>
                </a:lnTo>
                <a:lnTo>
                  <a:pt x="2372614" y="157860"/>
                </a:lnTo>
                <a:lnTo>
                  <a:pt x="2373884" y="161162"/>
                </a:lnTo>
                <a:lnTo>
                  <a:pt x="2375281" y="164337"/>
                </a:lnTo>
                <a:lnTo>
                  <a:pt x="2378964" y="165861"/>
                </a:lnTo>
                <a:lnTo>
                  <a:pt x="2417445" y="149859"/>
                </a:lnTo>
                <a:lnTo>
                  <a:pt x="2420620" y="148462"/>
                </a:lnTo>
                <a:lnTo>
                  <a:pt x="2422144" y="144779"/>
                </a:lnTo>
                <a:lnTo>
                  <a:pt x="2420874" y="141604"/>
                </a:lnTo>
                <a:lnTo>
                  <a:pt x="2419477" y="138302"/>
                </a:lnTo>
                <a:lnTo>
                  <a:pt x="2415794" y="136778"/>
                </a:lnTo>
                <a:close/>
              </a:path>
              <a:path w="2750820" h="1156335">
                <a:moveTo>
                  <a:pt x="2333625" y="170941"/>
                </a:moveTo>
                <a:lnTo>
                  <a:pt x="2330450" y="172338"/>
                </a:lnTo>
                <a:lnTo>
                  <a:pt x="2295271" y="186943"/>
                </a:lnTo>
                <a:lnTo>
                  <a:pt x="2292096" y="188340"/>
                </a:lnTo>
                <a:lnTo>
                  <a:pt x="2290572" y="192024"/>
                </a:lnTo>
                <a:lnTo>
                  <a:pt x="2291842" y="195325"/>
                </a:lnTo>
                <a:lnTo>
                  <a:pt x="2293239" y="198500"/>
                </a:lnTo>
                <a:lnTo>
                  <a:pt x="2296922" y="200025"/>
                </a:lnTo>
                <a:lnTo>
                  <a:pt x="2300224" y="198754"/>
                </a:lnTo>
                <a:lnTo>
                  <a:pt x="2335276" y="184023"/>
                </a:lnTo>
                <a:lnTo>
                  <a:pt x="2338578" y="182752"/>
                </a:lnTo>
                <a:lnTo>
                  <a:pt x="2340102" y="178942"/>
                </a:lnTo>
                <a:lnTo>
                  <a:pt x="2338705" y="175767"/>
                </a:lnTo>
                <a:lnTo>
                  <a:pt x="2337435" y="172465"/>
                </a:lnTo>
                <a:lnTo>
                  <a:pt x="2333625" y="170941"/>
                </a:lnTo>
                <a:close/>
              </a:path>
              <a:path w="2750820" h="1156335">
                <a:moveTo>
                  <a:pt x="2251583" y="205231"/>
                </a:moveTo>
                <a:lnTo>
                  <a:pt x="2248408" y="206501"/>
                </a:lnTo>
                <a:lnTo>
                  <a:pt x="2213229" y="221233"/>
                </a:lnTo>
                <a:lnTo>
                  <a:pt x="2209927" y="222503"/>
                </a:lnTo>
                <a:lnTo>
                  <a:pt x="2208403" y="226313"/>
                </a:lnTo>
                <a:lnTo>
                  <a:pt x="2211197" y="232663"/>
                </a:lnTo>
                <a:lnTo>
                  <a:pt x="2214880" y="234314"/>
                </a:lnTo>
                <a:lnTo>
                  <a:pt x="2218055" y="232917"/>
                </a:lnTo>
                <a:lnTo>
                  <a:pt x="2256535" y="216915"/>
                </a:lnTo>
                <a:lnTo>
                  <a:pt x="2258060" y="213232"/>
                </a:lnTo>
                <a:lnTo>
                  <a:pt x="2256663" y="209930"/>
                </a:lnTo>
                <a:lnTo>
                  <a:pt x="2255393" y="206755"/>
                </a:lnTo>
                <a:lnTo>
                  <a:pt x="2251583" y="205231"/>
                </a:lnTo>
                <a:close/>
              </a:path>
              <a:path w="2750820" h="1156335">
                <a:moveTo>
                  <a:pt x="2169541" y="239394"/>
                </a:moveTo>
                <a:lnTo>
                  <a:pt x="2166366" y="240664"/>
                </a:lnTo>
                <a:lnTo>
                  <a:pt x="2131187" y="255397"/>
                </a:lnTo>
                <a:lnTo>
                  <a:pt x="2127885" y="256666"/>
                </a:lnTo>
                <a:lnTo>
                  <a:pt x="2126360" y="260476"/>
                </a:lnTo>
                <a:lnTo>
                  <a:pt x="2127758" y="263651"/>
                </a:lnTo>
                <a:lnTo>
                  <a:pt x="2129028" y="266953"/>
                </a:lnTo>
                <a:lnTo>
                  <a:pt x="2132838" y="268477"/>
                </a:lnTo>
                <a:lnTo>
                  <a:pt x="2136013" y="267080"/>
                </a:lnTo>
                <a:lnTo>
                  <a:pt x="2174494" y="251078"/>
                </a:lnTo>
                <a:lnTo>
                  <a:pt x="2176018" y="247396"/>
                </a:lnTo>
                <a:lnTo>
                  <a:pt x="2174621" y="244093"/>
                </a:lnTo>
                <a:lnTo>
                  <a:pt x="2173224" y="240918"/>
                </a:lnTo>
                <a:lnTo>
                  <a:pt x="2169541" y="239394"/>
                </a:lnTo>
                <a:close/>
              </a:path>
              <a:path w="2750820" h="1156335">
                <a:moveTo>
                  <a:pt x="2087499" y="273557"/>
                </a:moveTo>
                <a:lnTo>
                  <a:pt x="2084324" y="274954"/>
                </a:lnTo>
                <a:lnTo>
                  <a:pt x="2045843" y="290956"/>
                </a:lnTo>
                <a:lnTo>
                  <a:pt x="2044319" y="294639"/>
                </a:lnTo>
                <a:lnTo>
                  <a:pt x="2045716" y="297814"/>
                </a:lnTo>
                <a:lnTo>
                  <a:pt x="2046985" y="301116"/>
                </a:lnTo>
                <a:lnTo>
                  <a:pt x="2050795" y="302640"/>
                </a:lnTo>
                <a:lnTo>
                  <a:pt x="2053970" y="301243"/>
                </a:lnTo>
                <a:lnTo>
                  <a:pt x="2089150" y="286638"/>
                </a:lnTo>
                <a:lnTo>
                  <a:pt x="2092325" y="285241"/>
                </a:lnTo>
                <a:lnTo>
                  <a:pt x="2093976" y="281558"/>
                </a:lnTo>
                <a:lnTo>
                  <a:pt x="2092579" y="278383"/>
                </a:lnTo>
                <a:lnTo>
                  <a:pt x="2091182" y="275081"/>
                </a:lnTo>
                <a:lnTo>
                  <a:pt x="2087499" y="273557"/>
                </a:lnTo>
                <a:close/>
              </a:path>
              <a:path w="2750820" h="1156335">
                <a:moveTo>
                  <a:pt x="2005457" y="307721"/>
                </a:moveTo>
                <a:lnTo>
                  <a:pt x="1966976" y="323723"/>
                </a:lnTo>
                <a:lnTo>
                  <a:pt x="1963801" y="325119"/>
                </a:lnTo>
                <a:lnTo>
                  <a:pt x="1962277" y="328802"/>
                </a:lnTo>
                <a:lnTo>
                  <a:pt x="1963674" y="332104"/>
                </a:lnTo>
                <a:lnTo>
                  <a:pt x="1964944" y="335279"/>
                </a:lnTo>
                <a:lnTo>
                  <a:pt x="1968627" y="336803"/>
                </a:lnTo>
                <a:lnTo>
                  <a:pt x="1971929" y="335533"/>
                </a:lnTo>
                <a:lnTo>
                  <a:pt x="2007108" y="320801"/>
                </a:lnTo>
                <a:lnTo>
                  <a:pt x="2010283" y="319531"/>
                </a:lnTo>
                <a:lnTo>
                  <a:pt x="2011807" y="315722"/>
                </a:lnTo>
                <a:lnTo>
                  <a:pt x="2010537" y="312547"/>
                </a:lnTo>
                <a:lnTo>
                  <a:pt x="2009140" y="309244"/>
                </a:lnTo>
                <a:lnTo>
                  <a:pt x="2005457" y="307721"/>
                </a:lnTo>
                <a:close/>
              </a:path>
              <a:path w="2750820" h="1156335">
                <a:moveTo>
                  <a:pt x="1923415" y="342010"/>
                </a:moveTo>
                <a:lnTo>
                  <a:pt x="1920113" y="343280"/>
                </a:lnTo>
                <a:lnTo>
                  <a:pt x="1884933" y="358012"/>
                </a:lnTo>
                <a:lnTo>
                  <a:pt x="1881758" y="359282"/>
                </a:lnTo>
                <a:lnTo>
                  <a:pt x="1880234" y="362965"/>
                </a:lnTo>
                <a:lnTo>
                  <a:pt x="1881505" y="366267"/>
                </a:lnTo>
                <a:lnTo>
                  <a:pt x="1882902" y="369442"/>
                </a:lnTo>
                <a:lnTo>
                  <a:pt x="1886584" y="370966"/>
                </a:lnTo>
                <a:lnTo>
                  <a:pt x="1889887" y="369697"/>
                </a:lnTo>
                <a:lnTo>
                  <a:pt x="1925066" y="354964"/>
                </a:lnTo>
                <a:lnTo>
                  <a:pt x="1928241" y="353694"/>
                </a:lnTo>
                <a:lnTo>
                  <a:pt x="1929765" y="350011"/>
                </a:lnTo>
                <a:lnTo>
                  <a:pt x="1928495" y="346709"/>
                </a:lnTo>
                <a:lnTo>
                  <a:pt x="1927097" y="343534"/>
                </a:lnTo>
                <a:lnTo>
                  <a:pt x="1923415" y="342010"/>
                </a:lnTo>
                <a:close/>
              </a:path>
              <a:path w="2750820" h="1156335">
                <a:moveTo>
                  <a:pt x="1841372" y="376174"/>
                </a:moveTo>
                <a:lnTo>
                  <a:pt x="1838070" y="377443"/>
                </a:lnTo>
                <a:lnTo>
                  <a:pt x="1802892" y="392175"/>
                </a:lnTo>
                <a:lnTo>
                  <a:pt x="1799717" y="393446"/>
                </a:lnTo>
                <a:lnTo>
                  <a:pt x="1798193" y="397255"/>
                </a:lnTo>
                <a:lnTo>
                  <a:pt x="1799463" y="400430"/>
                </a:lnTo>
                <a:lnTo>
                  <a:pt x="1800859" y="403732"/>
                </a:lnTo>
                <a:lnTo>
                  <a:pt x="1804543" y="405256"/>
                </a:lnTo>
                <a:lnTo>
                  <a:pt x="1843024" y="389254"/>
                </a:lnTo>
                <a:lnTo>
                  <a:pt x="1846199" y="387857"/>
                </a:lnTo>
                <a:lnTo>
                  <a:pt x="1847722" y="384175"/>
                </a:lnTo>
                <a:lnTo>
                  <a:pt x="1846326" y="380873"/>
                </a:lnTo>
                <a:lnTo>
                  <a:pt x="1845056" y="377698"/>
                </a:lnTo>
                <a:lnTo>
                  <a:pt x="1841372" y="376174"/>
                </a:lnTo>
                <a:close/>
              </a:path>
              <a:path w="2750820" h="1156335">
                <a:moveTo>
                  <a:pt x="1759204" y="410336"/>
                </a:moveTo>
                <a:lnTo>
                  <a:pt x="1756029" y="411733"/>
                </a:lnTo>
                <a:lnTo>
                  <a:pt x="1717547" y="427735"/>
                </a:lnTo>
                <a:lnTo>
                  <a:pt x="1716024" y="431418"/>
                </a:lnTo>
                <a:lnTo>
                  <a:pt x="1717420" y="434593"/>
                </a:lnTo>
                <a:lnTo>
                  <a:pt x="1718818" y="437896"/>
                </a:lnTo>
                <a:lnTo>
                  <a:pt x="1722501" y="439419"/>
                </a:lnTo>
                <a:lnTo>
                  <a:pt x="1725676" y="438023"/>
                </a:lnTo>
                <a:lnTo>
                  <a:pt x="1764157" y="422021"/>
                </a:lnTo>
                <a:lnTo>
                  <a:pt x="1765681" y="418337"/>
                </a:lnTo>
                <a:lnTo>
                  <a:pt x="1764283" y="415162"/>
                </a:lnTo>
                <a:lnTo>
                  <a:pt x="1763014" y="411860"/>
                </a:lnTo>
                <a:lnTo>
                  <a:pt x="1759204" y="410336"/>
                </a:lnTo>
                <a:close/>
              </a:path>
              <a:path w="2750820" h="1156335">
                <a:moveTo>
                  <a:pt x="1677162" y="444500"/>
                </a:moveTo>
                <a:lnTo>
                  <a:pt x="1673987" y="445897"/>
                </a:lnTo>
                <a:lnTo>
                  <a:pt x="1635506" y="461899"/>
                </a:lnTo>
                <a:lnTo>
                  <a:pt x="1633982" y="465581"/>
                </a:lnTo>
                <a:lnTo>
                  <a:pt x="1635379" y="468883"/>
                </a:lnTo>
                <a:lnTo>
                  <a:pt x="1636776" y="472058"/>
                </a:lnTo>
                <a:lnTo>
                  <a:pt x="1640458" y="473582"/>
                </a:lnTo>
                <a:lnTo>
                  <a:pt x="1643633" y="472312"/>
                </a:lnTo>
                <a:lnTo>
                  <a:pt x="1678813" y="457580"/>
                </a:lnTo>
                <a:lnTo>
                  <a:pt x="1682115" y="456310"/>
                </a:lnTo>
                <a:lnTo>
                  <a:pt x="1683639" y="452500"/>
                </a:lnTo>
                <a:lnTo>
                  <a:pt x="1682242" y="449325"/>
                </a:lnTo>
                <a:lnTo>
                  <a:pt x="1680845" y="446024"/>
                </a:lnTo>
                <a:lnTo>
                  <a:pt x="1677162" y="444500"/>
                </a:lnTo>
                <a:close/>
              </a:path>
              <a:path w="2750820" h="1156335">
                <a:moveTo>
                  <a:pt x="1595120" y="478662"/>
                </a:moveTo>
                <a:lnTo>
                  <a:pt x="1591945" y="480059"/>
                </a:lnTo>
                <a:lnTo>
                  <a:pt x="1553464" y="496061"/>
                </a:lnTo>
                <a:lnTo>
                  <a:pt x="1551940" y="499744"/>
                </a:lnTo>
                <a:lnTo>
                  <a:pt x="1553337" y="503047"/>
                </a:lnTo>
                <a:lnTo>
                  <a:pt x="1554607" y="506222"/>
                </a:lnTo>
                <a:lnTo>
                  <a:pt x="1558417" y="507746"/>
                </a:lnTo>
                <a:lnTo>
                  <a:pt x="1561592" y="506475"/>
                </a:lnTo>
                <a:lnTo>
                  <a:pt x="1596770" y="491743"/>
                </a:lnTo>
                <a:lnTo>
                  <a:pt x="1600072" y="490474"/>
                </a:lnTo>
                <a:lnTo>
                  <a:pt x="1601596" y="486663"/>
                </a:lnTo>
                <a:lnTo>
                  <a:pt x="1600200" y="483488"/>
                </a:lnTo>
                <a:lnTo>
                  <a:pt x="1598803" y="480186"/>
                </a:lnTo>
                <a:lnTo>
                  <a:pt x="1595120" y="478662"/>
                </a:lnTo>
                <a:close/>
              </a:path>
              <a:path w="2750820" h="1156335">
                <a:moveTo>
                  <a:pt x="1513078" y="512952"/>
                </a:moveTo>
                <a:lnTo>
                  <a:pt x="1509776" y="514223"/>
                </a:lnTo>
                <a:lnTo>
                  <a:pt x="1474596" y="528954"/>
                </a:lnTo>
                <a:lnTo>
                  <a:pt x="1471421" y="530225"/>
                </a:lnTo>
                <a:lnTo>
                  <a:pt x="1469897" y="534034"/>
                </a:lnTo>
                <a:lnTo>
                  <a:pt x="1471295" y="537209"/>
                </a:lnTo>
                <a:lnTo>
                  <a:pt x="1472565" y="540511"/>
                </a:lnTo>
                <a:lnTo>
                  <a:pt x="1476247" y="542035"/>
                </a:lnTo>
                <a:lnTo>
                  <a:pt x="1514729" y="526033"/>
                </a:lnTo>
                <a:lnTo>
                  <a:pt x="1517904" y="524636"/>
                </a:lnTo>
                <a:lnTo>
                  <a:pt x="1519428" y="520953"/>
                </a:lnTo>
                <a:lnTo>
                  <a:pt x="1518158" y="517651"/>
                </a:lnTo>
                <a:lnTo>
                  <a:pt x="1516760" y="514476"/>
                </a:lnTo>
                <a:lnTo>
                  <a:pt x="1513078" y="512952"/>
                </a:lnTo>
                <a:close/>
              </a:path>
              <a:path w="2750820" h="1156335">
                <a:moveTo>
                  <a:pt x="1431035" y="547115"/>
                </a:moveTo>
                <a:lnTo>
                  <a:pt x="1392555" y="563117"/>
                </a:lnTo>
                <a:lnTo>
                  <a:pt x="1389380" y="564514"/>
                </a:lnTo>
                <a:lnTo>
                  <a:pt x="1387856" y="568198"/>
                </a:lnTo>
                <a:lnTo>
                  <a:pt x="1389126" y="571373"/>
                </a:lnTo>
                <a:lnTo>
                  <a:pt x="1390522" y="574675"/>
                </a:lnTo>
                <a:lnTo>
                  <a:pt x="1394206" y="576199"/>
                </a:lnTo>
                <a:lnTo>
                  <a:pt x="1432687" y="560197"/>
                </a:lnTo>
                <a:lnTo>
                  <a:pt x="1435862" y="558800"/>
                </a:lnTo>
                <a:lnTo>
                  <a:pt x="1437385" y="555116"/>
                </a:lnTo>
                <a:lnTo>
                  <a:pt x="1436116" y="551814"/>
                </a:lnTo>
                <a:lnTo>
                  <a:pt x="1434719" y="548639"/>
                </a:lnTo>
                <a:lnTo>
                  <a:pt x="1431035" y="547115"/>
                </a:lnTo>
                <a:close/>
              </a:path>
              <a:path w="2750820" h="1156335">
                <a:moveTo>
                  <a:pt x="1348994" y="581278"/>
                </a:moveTo>
                <a:lnTo>
                  <a:pt x="1310513" y="597280"/>
                </a:lnTo>
                <a:lnTo>
                  <a:pt x="1307338" y="598677"/>
                </a:lnTo>
                <a:lnTo>
                  <a:pt x="1305814" y="602360"/>
                </a:lnTo>
                <a:lnTo>
                  <a:pt x="1307083" y="605662"/>
                </a:lnTo>
                <a:lnTo>
                  <a:pt x="1308481" y="608837"/>
                </a:lnTo>
                <a:lnTo>
                  <a:pt x="1312164" y="610361"/>
                </a:lnTo>
                <a:lnTo>
                  <a:pt x="1350645" y="594359"/>
                </a:lnTo>
                <a:lnTo>
                  <a:pt x="1353820" y="592962"/>
                </a:lnTo>
                <a:lnTo>
                  <a:pt x="1355344" y="589279"/>
                </a:lnTo>
                <a:lnTo>
                  <a:pt x="1353946" y="586104"/>
                </a:lnTo>
                <a:lnTo>
                  <a:pt x="1352677" y="582802"/>
                </a:lnTo>
                <a:lnTo>
                  <a:pt x="1348994" y="581278"/>
                </a:lnTo>
                <a:close/>
              </a:path>
              <a:path w="2750820" h="1156335">
                <a:moveTo>
                  <a:pt x="1266825" y="615441"/>
                </a:moveTo>
                <a:lnTo>
                  <a:pt x="1263650" y="616838"/>
                </a:lnTo>
                <a:lnTo>
                  <a:pt x="1228470" y="631443"/>
                </a:lnTo>
                <a:lnTo>
                  <a:pt x="1225295" y="632840"/>
                </a:lnTo>
                <a:lnTo>
                  <a:pt x="1223645" y="636524"/>
                </a:lnTo>
                <a:lnTo>
                  <a:pt x="1225042" y="639826"/>
                </a:lnTo>
                <a:lnTo>
                  <a:pt x="1226439" y="643001"/>
                </a:lnTo>
                <a:lnTo>
                  <a:pt x="1230121" y="644525"/>
                </a:lnTo>
                <a:lnTo>
                  <a:pt x="1233296" y="643254"/>
                </a:lnTo>
                <a:lnTo>
                  <a:pt x="1268476" y="628523"/>
                </a:lnTo>
                <a:lnTo>
                  <a:pt x="1271778" y="627252"/>
                </a:lnTo>
                <a:lnTo>
                  <a:pt x="1273302" y="623442"/>
                </a:lnTo>
                <a:lnTo>
                  <a:pt x="1271905" y="620267"/>
                </a:lnTo>
                <a:lnTo>
                  <a:pt x="1270634" y="616965"/>
                </a:lnTo>
                <a:lnTo>
                  <a:pt x="1266825" y="615441"/>
                </a:lnTo>
                <a:close/>
              </a:path>
              <a:path w="2750820" h="1156335">
                <a:moveTo>
                  <a:pt x="1184783" y="649731"/>
                </a:moveTo>
                <a:lnTo>
                  <a:pt x="1181608" y="651001"/>
                </a:lnTo>
                <a:lnTo>
                  <a:pt x="1146429" y="665733"/>
                </a:lnTo>
                <a:lnTo>
                  <a:pt x="1143127" y="667003"/>
                </a:lnTo>
                <a:lnTo>
                  <a:pt x="1141603" y="670686"/>
                </a:lnTo>
                <a:lnTo>
                  <a:pt x="1143000" y="673988"/>
                </a:lnTo>
                <a:lnTo>
                  <a:pt x="1144396" y="677163"/>
                </a:lnTo>
                <a:lnTo>
                  <a:pt x="1148080" y="678814"/>
                </a:lnTo>
                <a:lnTo>
                  <a:pt x="1151255" y="677417"/>
                </a:lnTo>
                <a:lnTo>
                  <a:pt x="1189735" y="661415"/>
                </a:lnTo>
                <a:lnTo>
                  <a:pt x="1191259" y="657732"/>
                </a:lnTo>
                <a:lnTo>
                  <a:pt x="1189863" y="654430"/>
                </a:lnTo>
                <a:lnTo>
                  <a:pt x="1188593" y="651255"/>
                </a:lnTo>
                <a:lnTo>
                  <a:pt x="1184783" y="649731"/>
                </a:lnTo>
                <a:close/>
              </a:path>
              <a:path w="2750820" h="1156335">
                <a:moveTo>
                  <a:pt x="1102741" y="683894"/>
                </a:moveTo>
                <a:lnTo>
                  <a:pt x="1099566" y="685164"/>
                </a:lnTo>
                <a:lnTo>
                  <a:pt x="1064387" y="699897"/>
                </a:lnTo>
                <a:lnTo>
                  <a:pt x="1061084" y="701166"/>
                </a:lnTo>
                <a:lnTo>
                  <a:pt x="1059560" y="704976"/>
                </a:lnTo>
                <a:lnTo>
                  <a:pt x="1060958" y="708151"/>
                </a:lnTo>
                <a:lnTo>
                  <a:pt x="1062228" y="711453"/>
                </a:lnTo>
                <a:lnTo>
                  <a:pt x="1066038" y="712977"/>
                </a:lnTo>
                <a:lnTo>
                  <a:pt x="1069213" y="711580"/>
                </a:lnTo>
                <a:lnTo>
                  <a:pt x="1107694" y="695578"/>
                </a:lnTo>
                <a:lnTo>
                  <a:pt x="1109218" y="691896"/>
                </a:lnTo>
                <a:lnTo>
                  <a:pt x="1107820" y="688593"/>
                </a:lnTo>
                <a:lnTo>
                  <a:pt x="1106424" y="685418"/>
                </a:lnTo>
                <a:lnTo>
                  <a:pt x="1102741" y="683894"/>
                </a:lnTo>
                <a:close/>
              </a:path>
              <a:path w="2750820" h="1156335">
                <a:moveTo>
                  <a:pt x="1020699" y="718057"/>
                </a:moveTo>
                <a:lnTo>
                  <a:pt x="979043" y="735456"/>
                </a:lnTo>
                <a:lnTo>
                  <a:pt x="977519" y="739139"/>
                </a:lnTo>
                <a:lnTo>
                  <a:pt x="978916" y="742314"/>
                </a:lnTo>
                <a:lnTo>
                  <a:pt x="980185" y="745616"/>
                </a:lnTo>
                <a:lnTo>
                  <a:pt x="983995" y="747140"/>
                </a:lnTo>
                <a:lnTo>
                  <a:pt x="987170" y="745743"/>
                </a:lnTo>
                <a:lnTo>
                  <a:pt x="1022350" y="731138"/>
                </a:lnTo>
                <a:lnTo>
                  <a:pt x="1025525" y="729741"/>
                </a:lnTo>
                <a:lnTo>
                  <a:pt x="1027049" y="726058"/>
                </a:lnTo>
                <a:lnTo>
                  <a:pt x="1025779" y="722883"/>
                </a:lnTo>
                <a:lnTo>
                  <a:pt x="1024382" y="719581"/>
                </a:lnTo>
                <a:lnTo>
                  <a:pt x="1020699" y="718057"/>
                </a:lnTo>
                <a:close/>
              </a:path>
              <a:path w="2750820" h="1156335">
                <a:moveTo>
                  <a:pt x="938657" y="752221"/>
                </a:moveTo>
                <a:lnTo>
                  <a:pt x="900176" y="768223"/>
                </a:lnTo>
                <a:lnTo>
                  <a:pt x="897001" y="769619"/>
                </a:lnTo>
                <a:lnTo>
                  <a:pt x="895477" y="773302"/>
                </a:lnTo>
                <a:lnTo>
                  <a:pt x="896746" y="776604"/>
                </a:lnTo>
                <a:lnTo>
                  <a:pt x="898144" y="779779"/>
                </a:lnTo>
                <a:lnTo>
                  <a:pt x="901827" y="781303"/>
                </a:lnTo>
                <a:lnTo>
                  <a:pt x="905129" y="780033"/>
                </a:lnTo>
                <a:lnTo>
                  <a:pt x="940307" y="765301"/>
                </a:lnTo>
                <a:lnTo>
                  <a:pt x="943482" y="764031"/>
                </a:lnTo>
                <a:lnTo>
                  <a:pt x="945007" y="760222"/>
                </a:lnTo>
                <a:lnTo>
                  <a:pt x="943737" y="757047"/>
                </a:lnTo>
                <a:lnTo>
                  <a:pt x="942340" y="753744"/>
                </a:lnTo>
                <a:lnTo>
                  <a:pt x="938657" y="752221"/>
                </a:lnTo>
                <a:close/>
              </a:path>
              <a:path w="2750820" h="1156335">
                <a:moveTo>
                  <a:pt x="856615" y="786510"/>
                </a:moveTo>
                <a:lnTo>
                  <a:pt x="853313" y="787780"/>
                </a:lnTo>
                <a:lnTo>
                  <a:pt x="818133" y="802512"/>
                </a:lnTo>
                <a:lnTo>
                  <a:pt x="814958" y="803782"/>
                </a:lnTo>
                <a:lnTo>
                  <a:pt x="813434" y="807465"/>
                </a:lnTo>
                <a:lnTo>
                  <a:pt x="814705" y="810767"/>
                </a:lnTo>
                <a:lnTo>
                  <a:pt x="816102" y="813942"/>
                </a:lnTo>
                <a:lnTo>
                  <a:pt x="819784" y="815466"/>
                </a:lnTo>
                <a:lnTo>
                  <a:pt x="823087" y="814197"/>
                </a:lnTo>
                <a:lnTo>
                  <a:pt x="858266" y="799464"/>
                </a:lnTo>
                <a:lnTo>
                  <a:pt x="861441" y="798194"/>
                </a:lnTo>
                <a:lnTo>
                  <a:pt x="862965" y="794511"/>
                </a:lnTo>
                <a:lnTo>
                  <a:pt x="861694" y="791209"/>
                </a:lnTo>
                <a:lnTo>
                  <a:pt x="860297" y="788034"/>
                </a:lnTo>
                <a:lnTo>
                  <a:pt x="856615" y="786510"/>
                </a:lnTo>
                <a:close/>
              </a:path>
              <a:path w="2750820" h="1156335">
                <a:moveTo>
                  <a:pt x="774572" y="820674"/>
                </a:moveTo>
                <a:lnTo>
                  <a:pt x="771270" y="821943"/>
                </a:lnTo>
                <a:lnTo>
                  <a:pt x="736092" y="836676"/>
                </a:lnTo>
                <a:lnTo>
                  <a:pt x="732917" y="837946"/>
                </a:lnTo>
                <a:lnTo>
                  <a:pt x="731393" y="841755"/>
                </a:lnTo>
                <a:lnTo>
                  <a:pt x="732663" y="844930"/>
                </a:lnTo>
                <a:lnTo>
                  <a:pt x="734059" y="848232"/>
                </a:lnTo>
                <a:lnTo>
                  <a:pt x="737743" y="849756"/>
                </a:lnTo>
                <a:lnTo>
                  <a:pt x="779399" y="832357"/>
                </a:lnTo>
                <a:lnTo>
                  <a:pt x="780922" y="828675"/>
                </a:lnTo>
                <a:lnTo>
                  <a:pt x="779526" y="825373"/>
                </a:lnTo>
                <a:lnTo>
                  <a:pt x="778256" y="822198"/>
                </a:lnTo>
                <a:lnTo>
                  <a:pt x="774572" y="820674"/>
                </a:lnTo>
                <a:close/>
              </a:path>
              <a:path w="2750820" h="1156335">
                <a:moveTo>
                  <a:pt x="692404" y="854836"/>
                </a:moveTo>
                <a:lnTo>
                  <a:pt x="689229" y="856233"/>
                </a:lnTo>
                <a:lnTo>
                  <a:pt x="650747" y="872235"/>
                </a:lnTo>
                <a:lnTo>
                  <a:pt x="649224" y="875918"/>
                </a:lnTo>
                <a:lnTo>
                  <a:pt x="650620" y="879093"/>
                </a:lnTo>
                <a:lnTo>
                  <a:pt x="652018" y="882396"/>
                </a:lnTo>
                <a:lnTo>
                  <a:pt x="655701" y="883919"/>
                </a:lnTo>
                <a:lnTo>
                  <a:pt x="658876" y="882523"/>
                </a:lnTo>
                <a:lnTo>
                  <a:pt x="697357" y="866521"/>
                </a:lnTo>
                <a:lnTo>
                  <a:pt x="698881" y="862837"/>
                </a:lnTo>
                <a:lnTo>
                  <a:pt x="697483" y="859662"/>
                </a:lnTo>
                <a:lnTo>
                  <a:pt x="696214" y="856360"/>
                </a:lnTo>
                <a:lnTo>
                  <a:pt x="692404" y="854836"/>
                </a:lnTo>
                <a:close/>
              </a:path>
              <a:path w="2750820" h="1156335">
                <a:moveTo>
                  <a:pt x="610362" y="889000"/>
                </a:moveTo>
                <a:lnTo>
                  <a:pt x="607187" y="890397"/>
                </a:lnTo>
                <a:lnTo>
                  <a:pt x="568706" y="906399"/>
                </a:lnTo>
                <a:lnTo>
                  <a:pt x="567182" y="910081"/>
                </a:lnTo>
                <a:lnTo>
                  <a:pt x="568579" y="913383"/>
                </a:lnTo>
                <a:lnTo>
                  <a:pt x="569849" y="916558"/>
                </a:lnTo>
                <a:lnTo>
                  <a:pt x="573658" y="918082"/>
                </a:lnTo>
                <a:lnTo>
                  <a:pt x="576833" y="916812"/>
                </a:lnTo>
                <a:lnTo>
                  <a:pt x="612013" y="902080"/>
                </a:lnTo>
                <a:lnTo>
                  <a:pt x="615315" y="900810"/>
                </a:lnTo>
                <a:lnTo>
                  <a:pt x="616839" y="897001"/>
                </a:lnTo>
                <a:lnTo>
                  <a:pt x="615442" y="893826"/>
                </a:lnTo>
                <a:lnTo>
                  <a:pt x="614044" y="890524"/>
                </a:lnTo>
                <a:lnTo>
                  <a:pt x="610362" y="889000"/>
                </a:lnTo>
                <a:close/>
              </a:path>
              <a:path w="2750820" h="1156335">
                <a:moveTo>
                  <a:pt x="528319" y="923162"/>
                </a:moveTo>
                <a:lnTo>
                  <a:pt x="525144" y="924559"/>
                </a:lnTo>
                <a:lnTo>
                  <a:pt x="486664" y="940561"/>
                </a:lnTo>
                <a:lnTo>
                  <a:pt x="485140" y="944244"/>
                </a:lnTo>
                <a:lnTo>
                  <a:pt x="486537" y="947547"/>
                </a:lnTo>
                <a:lnTo>
                  <a:pt x="487806" y="950722"/>
                </a:lnTo>
                <a:lnTo>
                  <a:pt x="491617" y="952246"/>
                </a:lnTo>
                <a:lnTo>
                  <a:pt x="494792" y="950976"/>
                </a:lnTo>
                <a:lnTo>
                  <a:pt x="529970" y="936243"/>
                </a:lnTo>
                <a:lnTo>
                  <a:pt x="533272" y="934974"/>
                </a:lnTo>
                <a:lnTo>
                  <a:pt x="534796" y="931163"/>
                </a:lnTo>
                <a:lnTo>
                  <a:pt x="533400" y="927988"/>
                </a:lnTo>
                <a:lnTo>
                  <a:pt x="532003" y="924686"/>
                </a:lnTo>
                <a:lnTo>
                  <a:pt x="528319" y="923162"/>
                </a:lnTo>
                <a:close/>
              </a:path>
              <a:path w="2750820" h="1156335">
                <a:moveTo>
                  <a:pt x="446278" y="957452"/>
                </a:moveTo>
                <a:lnTo>
                  <a:pt x="442976" y="958723"/>
                </a:lnTo>
                <a:lnTo>
                  <a:pt x="407796" y="973454"/>
                </a:lnTo>
                <a:lnTo>
                  <a:pt x="404621" y="974725"/>
                </a:lnTo>
                <a:lnTo>
                  <a:pt x="403097" y="978534"/>
                </a:lnTo>
                <a:lnTo>
                  <a:pt x="404494" y="981709"/>
                </a:lnTo>
                <a:lnTo>
                  <a:pt x="405765" y="985011"/>
                </a:lnTo>
                <a:lnTo>
                  <a:pt x="409447" y="986535"/>
                </a:lnTo>
                <a:lnTo>
                  <a:pt x="447929" y="970533"/>
                </a:lnTo>
                <a:lnTo>
                  <a:pt x="451104" y="969136"/>
                </a:lnTo>
                <a:lnTo>
                  <a:pt x="452628" y="965453"/>
                </a:lnTo>
                <a:lnTo>
                  <a:pt x="451357" y="962151"/>
                </a:lnTo>
                <a:lnTo>
                  <a:pt x="449960" y="958976"/>
                </a:lnTo>
                <a:lnTo>
                  <a:pt x="446278" y="957452"/>
                </a:lnTo>
                <a:close/>
              </a:path>
              <a:path w="2750820" h="1156335">
                <a:moveTo>
                  <a:pt x="364235" y="991615"/>
                </a:moveTo>
                <a:lnTo>
                  <a:pt x="325755" y="1007617"/>
                </a:lnTo>
                <a:lnTo>
                  <a:pt x="322580" y="1009014"/>
                </a:lnTo>
                <a:lnTo>
                  <a:pt x="321056" y="1012698"/>
                </a:lnTo>
                <a:lnTo>
                  <a:pt x="322326" y="1015873"/>
                </a:lnTo>
                <a:lnTo>
                  <a:pt x="323722" y="1019175"/>
                </a:lnTo>
                <a:lnTo>
                  <a:pt x="327406" y="1020699"/>
                </a:lnTo>
                <a:lnTo>
                  <a:pt x="365887" y="1004697"/>
                </a:lnTo>
                <a:lnTo>
                  <a:pt x="369062" y="1003300"/>
                </a:lnTo>
                <a:lnTo>
                  <a:pt x="370585" y="999616"/>
                </a:lnTo>
                <a:lnTo>
                  <a:pt x="369316" y="996314"/>
                </a:lnTo>
                <a:lnTo>
                  <a:pt x="367919" y="993139"/>
                </a:lnTo>
                <a:lnTo>
                  <a:pt x="364235" y="991615"/>
                </a:lnTo>
                <a:close/>
              </a:path>
              <a:path w="2750820" h="1156335">
                <a:moveTo>
                  <a:pt x="282194" y="1025778"/>
                </a:moveTo>
                <a:lnTo>
                  <a:pt x="243712" y="1041780"/>
                </a:lnTo>
                <a:lnTo>
                  <a:pt x="240537" y="1043177"/>
                </a:lnTo>
                <a:lnTo>
                  <a:pt x="239013" y="1046860"/>
                </a:lnTo>
                <a:lnTo>
                  <a:pt x="240284" y="1050162"/>
                </a:lnTo>
                <a:lnTo>
                  <a:pt x="241681" y="1053337"/>
                </a:lnTo>
                <a:lnTo>
                  <a:pt x="245363" y="1054861"/>
                </a:lnTo>
                <a:lnTo>
                  <a:pt x="283844" y="1038859"/>
                </a:lnTo>
                <a:lnTo>
                  <a:pt x="287019" y="1037462"/>
                </a:lnTo>
                <a:lnTo>
                  <a:pt x="288544" y="1033779"/>
                </a:lnTo>
                <a:lnTo>
                  <a:pt x="287147" y="1030604"/>
                </a:lnTo>
                <a:lnTo>
                  <a:pt x="285877" y="1027302"/>
                </a:lnTo>
                <a:lnTo>
                  <a:pt x="282194" y="1025778"/>
                </a:lnTo>
                <a:close/>
              </a:path>
              <a:path w="2750820" h="1156335">
                <a:moveTo>
                  <a:pt x="200025" y="1059941"/>
                </a:moveTo>
                <a:lnTo>
                  <a:pt x="196850" y="1061338"/>
                </a:lnTo>
                <a:lnTo>
                  <a:pt x="161671" y="1075943"/>
                </a:lnTo>
                <a:lnTo>
                  <a:pt x="158496" y="1077340"/>
                </a:lnTo>
                <a:lnTo>
                  <a:pt x="156844" y="1081024"/>
                </a:lnTo>
                <a:lnTo>
                  <a:pt x="158242" y="1084326"/>
                </a:lnTo>
                <a:lnTo>
                  <a:pt x="159638" y="1087501"/>
                </a:lnTo>
                <a:lnTo>
                  <a:pt x="163322" y="1089025"/>
                </a:lnTo>
                <a:lnTo>
                  <a:pt x="166497" y="1087754"/>
                </a:lnTo>
                <a:lnTo>
                  <a:pt x="201675" y="1073023"/>
                </a:lnTo>
                <a:lnTo>
                  <a:pt x="204978" y="1071752"/>
                </a:lnTo>
                <a:lnTo>
                  <a:pt x="206502" y="1067942"/>
                </a:lnTo>
                <a:lnTo>
                  <a:pt x="205105" y="1064767"/>
                </a:lnTo>
                <a:lnTo>
                  <a:pt x="203835" y="1061465"/>
                </a:lnTo>
                <a:lnTo>
                  <a:pt x="200025" y="1059941"/>
                </a:lnTo>
                <a:close/>
              </a:path>
              <a:path w="2750820" h="1156335">
                <a:moveTo>
                  <a:pt x="55625" y="1085723"/>
                </a:moveTo>
                <a:lnTo>
                  <a:pt x="0" y="1150238"/>
                </a:lnTo>
                <a:lnTo>
                  <a:pt x="84962" y="1156080"/>
                </a:lnTo>
                <a:lnTo>
                  <a:pt x="55625" y="1085723"/>
                </a:lnTo>
                <a:close/>
              </a:path>
              <a:path w="2750820" h="1156335">
                <a:moveTo>
                  <a:pt x="117982" y="1094231"/>
                </a:moveTo>
                <a:lnTo>
                  <a:pt x="114807" y="1095502"/>
                </a:lnTo>
                <a:lnTo>
                  <a:pt x="79629" y="1110233"/>
                </a:lnTo>
                <a:lnTo>
                  <a:pt x="76327" y="1111503"/>
                </a:lnTo>
                <a:lnTo>
                  <a:pt x="74803" y="1115313"/>
                </a:lnTo>
                <a:lnTo>
                  <a:pt x="77597" y="1121663"/>
                </a:lnTo>
                <a:lnTo>
                  <a:pt x="81280" y="1123314"/>
                </a:lnTo>
                <a:lnTo>
                  <a:pt x="84455" y="1121917"/>
                </a:lnTo>
                <a:lnTo>
                  <a:pt x="122936" y="1105915"/>
                </a:lnTo>
                <a:lnTo>
                  <a:pt x="124460" y="1102232"/>
                </a:lnTo>
                <a:lnTo>
                  <a:pt x="123062" y="1098930"/>
                </a:lnTo>
                <a:lnTo>
                  <a:pt x="121793" y="1095755"/>
                </a:lnTo>
                <a:lnTo>
                  <a:pt x="117982" y="10942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947670" y="2884550"/>
            <a:ext cx="3322320" cy="1273175"/>
          </a:xfrm>
          <a:custGeom>
            <a:avLst/>
            <a:gdLst/>
            <a:ahLst/>
            <a:cxnLst/>
            <a:rect l="l" t="t" r="r" b="b"/>
            <a:pathLst>
              <a:path w="3322320" h="1273175">
                <a:moveTo>
                  <a:pt x="3315716" y="0"/>
                </a:moveTo>
                <a:lnTo>
                  <a:pt x="3276854" y="14858"/>
                </a:lnTo>
                <a:lnTo>
                  <a:pt x="3273552" y="16001"/>
                </a:lnTo>
                <a:lnTo>
                  <a:pt x="3271901" y="19684"/>
                </a:lnTo>
                <a:lnTo>
                  <a:pt x="3274441" y="26288"/>
                </a:lnTo>
                <a:lnTo>
                  <a:pt x="3277997" y="27939"/>
                </a:lnTo>
                <a:lnTo>
                  <a:pt x="3320288" y="11937"/>
                </a:lnTo>
                <a:lnTo>
                  <a:pt x="3321939" y="8254"/>
                </a:lnTo>
                <a:lnTo>
                  <a:pt x="3319399" y="1650"/>
                </a:lnTo>
                <a:lnTo>
                  <a:pt x="3315716" y="0"/>
                </a:lnTo>
                <a:close/>
              </a:path>
              <a:path w="3322320" h="1273175">
                <a:moveTo>
                  <a:pt x="3232658" y="31623"/>
                </a:moveTo>
                <a:lnTo>
                  <a:pt x="3190367" y="47625"/>
                </a:lnTo>
                <a:lnTo>
                  <a:pt x="3188716" y="51307"/>
                </a:lnTo>
                <a:lnTo>
                  <a:pt x="3189985" y="54482"/>
                </a:lnTo>
                <a:lnTo>
                  <a:pt x="3191256" y="57784"/>
                </a:lnTo>
                <a:lnTo>
                  <a:pt x="3194939" y="59435"/>
                </a:lnTo>
                <a:lnTo>
                  <a:pt x="3237103" y="43433"/>
                </a:lnTo>
                <a:lnTo>
                  <a:pt x="3238754" y="39750"/>
                </a:lnTo>
                <a:lnTo>
                  <a:pt x="3237484" y="36575"/>
                </a:lnTo>
                <a:lnTo>
                  <a:pt x="3236214" y="33274"/>
                </a:lnTo>
                <a:lnTo>
                  <a:pt x="3232658" y="31623"/>
                </a:lnTo>
                <a:close/>
              </a:path>
              <a:path w="3322320" h="1273175">
                <a:moveTo>
                  <a:pt x="3149472" y="63118"/>
                </a:moveTo>
                <a:lnTo>
                  <a:pt x="3107309" y="79121"/>
                </a:lnTo>
                <a:lnTo>
                  <a:pt x="3105658" y="82803"/>
                </a:lnTo>
                <a:lnTo>
                  <a:pt x="3106928" y="86105"/>
                </a:lnTo>
                <a:lnTo>
                  <a:pt x="3108197" y="89280"/>
                </a:lnTo>
                <a:lnTo>
                  <a:pt x="3111754" y="90931"/>
                </a:lnTo>
                <a:lnTo>
                  <a:pt x="3115056" y="89788"/>
                </a:lnTo>
                <a:lnTo>
                  <a:pt x="3154045" y="74929"/>
                </a:lnTo>
                <a:lnTo>
                  <a:pt x="3155696" y="71374"/>
                </a:lnTo>
                <a:lnTo>
                  <a:pt x="3153156" y="64769"/>
                </a:lnTo>
                <a:lnTo>
                  <a:pt x="3149472" y="63118"/>
                </a:lnTo>
                <a:close/>
              </a:path>
              <a:path w="3322320" h="1273175">
                <a:moveTo>
                  <a:pt x="3066415" y="94614"/>
                </a:moveTo>
                <a:lnTo>
                  <a:pt x="3024124" y="110616"/>
                </a:lnTo>
                <a:lnTo>
                  <a:pt x="3022472" y="114300"/>
                </a:lnTo>
                <a:lnTo>
                  <a:pt x="3025013" y="120903"/>
                </a:lnTo>
                <a:lnTo>
                  <a:pt x="3028696" y="122554"/>
                </a:lnTo>
                <a:lnTo>
                  <a:pt x="3070860" y="106552"/>
                </a:lnTo>
                <a:lnTo>
                  <a:pt x="3072510" y="102869"/>
                </a:lnTo>
                <a:lnTo>
                  <a:pt x="3069971" y="96265"/>
                </a:lnTo>
                <a:lnTo>
                  <a:pt x="3066415" y="94614"/>
                </a:lnTo>
                <a:close/>
              </a:path>
              <a:path w="3322320" h="1273175">
                <a:moveTo>
                  <a:pt x="2983230" y="126110"/>
                </a:moveTo>
                <a:lnTo>
                  <a:pt x="2944368" y="140969"/>
                </a:lnTo>
                <a:lnTo>
                  <a:pt x="2941066" y="142112"/>
                </a:lnTo>
                <a:lnTo>
                  <a:pt x="2939415" y="145796"/>
                </a:lnTo>
                <a:lnTo>
                  <a:pt x="2941955" y="152400"/>
                </a:lnTo>
                <a:lnTo>
                  <a:pt x="2945510" y="154050"/>
                </a:lnTo>
                <a:lnTo>
                  <a:pt x="2987802" y="138049"/>
                </a:lnTo>
                <a:lnTo>
                  <a:pt x="2989453" y="134365"/>
                </a:lnTo>
                <a:lnTo>
                  <a:pt x="2986913" y="127761"/>
                </a:lnTo>
                <a:lnTo>
                  <a:pt x="2983230" y="126110"/>
                </a:lnTo>
                <a:close/>
              </a:path>
              <a:path w="3322320" h="1273175">
                <a:moveTo>
                  <a:pt x="2900172" y="157733"/>
                </a:moveTo>
                <a:lnTo>
                  <a:pt x="2857881" y="173735"/>
                </a:lnTo>
                <a:lnTo>
                  <a:pt x="2856230" y="177418"/>
                </a:lnTo>
                <a:lnTo>
                  <a:pt x="2857500" y="180593"/>
                </a:lnTo>
                <a:lnTo>
                  <a:pt x="2858770" y="183896"/>
                </a:lnTo>
                <a:lnTo>
                  <a:pt x="2862453" y="185547"/>
                </a:lnTo>
                <a:lnTo>
                  <a:pt x="2904617" y="169544"/>
                </a:lnTo>
                <a:lnTo>
                  <a:pt x="2906268" y="165861"/>
                </a:lnTo>
                <a:lnTo>
                  <a:pt x="2904997" y="162686"/>
                </a:lnTo>
                <a:lnTo>
                  <a:pt x="2903728" y="159384"/>
                </a:lnTo>
                <a:lnTo>
                  <a:pt x="2900172" y="157733"/>
                </a:lnTo>
                <a:close/>
              </a:path>
              <a:path w="3322320" h="1273175">
                <a:moveTo>
                  <a:pt x="2816987" y="189229"/>
                </a:moveTo>
                <a:lnTo>
                  <a:pt x="2774822" y="205231"/>
                </a:lnTo>
                <a:lnTo>
                  <a:pt x="2773172" y="208914"/>
                </a:lnTo>
                <a:lnTo>
                  <a:pt x="2774442" y="212216"/>
                </a:lnTo>
                <a:lnTo>
                  <a:pt x="2775712" y="215391"/>
                </a:lnTo>
                <a:lnTo>
                  <a:pt x="2779268" y="217042"/>
                </a:lnTo>
                <a:lnTo>
                  <a:pt x="2782570" y="215900"/>
                </a:lnTo>
                <a:lnTo>
                  <a:pt x="2821559" y="201040"/>
                </a:lnTo>
                <a:lnTo>
                  <a:pt x="2823210" y="197484"/>
                </a:lnTo>
                <a:lnTo>
                  <a:pt x="2820670" y="190880"/>
                </a:lnTo>
                <a:lnTo>
                  <a:pt x="2816987" y="189229"/>
                </a:lnTo>
                <a:close/>
              </a:path>
              <a:path w="3322320" h="1273175">
                <a:moveTo>
                  <a:pt x="2733929" y="220725"/>
                </a:moveTo>
                <a:lnTo>
                  <a:pt x="2691638" y="236727"/>
                </a:lnTo>
                <a:lnTo>
                  <a:pt x="2689987" y="240410"/>
                </a:lnTo>
                <a:lnTo>
                  <a:pt x="2692527" y="247014"/>
                </a:lnTo>
                <a:lnTo>
                  <a:pt x="2696210" y="248665"/>
                </a:lnTo>
                <a:lnTo>
                  <a:pt x="2738374" y="232663"/>
                </a:lnTo>
                <a:lnTo>
                  <a:pt x="2740025" y="228980"/>
                </a:lnTo>
                <a:lnTo>
                  <a:pt x="2737485" y="222376"/>
                </a:lnTo>
                <a:lnTo>
                  <a:pt x="2733929" y="220725"/>
                </a:lnTo>
                <a:close/>
              </a:path>
              <a:path w="3322320" h="1273175">
                <a:moveTo>
                  <a:pt x="2650744" y="252349"/>
                </a:moveTo>
                <a:lnTo>
                  <a:pt x="2647442" y="253491"/>
                </a:lnTo>
                <a:lnTo>
                  <a:pt x="2611882" y="267080"/>
                </a:lnTo>
                <a:lnTo>
                  <a:pt x="2608580" y="268224"/>
                </a:lnTo>
                <a:lnTo>
                  <a:pt x="2606929" y="271906"/>
                </a:lnTo>
                <a:lnTo>
                  <a:pt x="2609469" y="278510"/>
                </a:lnTo>
                <a:lnTo>
                  <a:pt x="2613025" y="280161"/>
                </a:lnTo>
                <a:lnTo>
                  <a:pt x="2655316" y="264159"/>
                </a:lnTo>
                <a:lnTo>
                  <a:pt x="2656967" y="260476"/>
                </a:lnTo>
                <a:lnTo>
                  <a:pt x="2655697" y="257175"/>
                </a:lnTo>
                <a:lnTo>
                  <a:pt x="2654427" y="254000"/>
                </a:lnTo>
                <a:lnTo>
                  <a:pt x="2650744" y="252349"/>
                </a:lnTo>
                <a:close/>
              </a:path>
              <a:path w="3322320" h="1273175">
                <a:moveTo>
                  <a:pt x="2567685" y="283844"/>
                </a:moveTo>
                <a:lnTo>
                  <a:pt x="2525395" y="299847"/>
                </a:lnTo>
                <a:lnTo>
                  <a:pt x="2523744" y="303529"/>
                </a:lnTo>
                <a:lnTo>
                  <a:pt x="2525014" y="306704"/>
                </a:lnTo>
                <a:lnTo>
                  <a:pt x="2526284" y="310006"/>
                </a:lnTo>
                <a:lnTo>
                  <a:pt x="2529967" y="311657"/>
                </a:lnTo>
                <a:lnTo>
                  <a:pt x="2572131" y="295655"/>
                </a:lnTo>
                <a:lnTo>
                  <a:pt x="2573782" y="291973"/>
                </a:lnTo>
                <a:lnTo>
                  <a:pt x="2572512" y="288798"/>
                </a:lnTo>
                <a:lnTo>
                  <a:pt x="2571242" y="285496"/>
                </a:lnTo>
                <a:lnTo>
                  <a:pt x="2567685" y="283844"/>
                </a:lnTo>
                <a:close/>
              </a:path>
              <a:path w="3322320" h="1273175">
                <a:moveTo>
                  <a:pt x="2484501" y="315340"/>
                </a:moveTo>
                <a:lnTo>
                  <a:pt x="2442337" y="331342"/>
                </a:lnTo>
                <a:lnTo>
                  <a:pt x="2440685" y="335025"/>
                </a:lnTo>
                <a:lnTo>
                  <a:pt x="2443226" y="341629"/>
                </a:lnTo>
                <a:lnTo>
                  <a:pt x="2446782" y="343280"/>
                </a:lnTo>
                <a:lnTo>
                  <a:pt x="2485771" y="328422"/>
                </a:lnTo>
                <a:lnTo>
                  <a:pt x="2489072" y="327278"/>
                </a:lnTo>
                <a:lnTo>
                  <a:pt x="2490724" y="323596"/>
                </a:lnTo>
                <a:lnTo>
                  <a:pt x="2488184" y="316991"/>
                </a:lnTo>
                <a:lnTo>
                  <a:pt x="2484501" y="315340"/>
                </a:lnTo>
                <a:close/>
              </a:path>
              <a:path w="3322320" h="1273175">
                <a:moveTo>
                  <a:pt x="2401443" y="346836"/>
                </a:moveTo>
                <a:lnTo>
                  <a:pt x="2359152" y="362838"/>
                </a:lnTo>
                <a:lnTo>
                  <a:pt x="2357501" y="366522"/>
                </a:lnTo>
                <a:lnTo>
                  <a:pt x="2360041" y="373125"/>
                </a:lnTo>
                <a:lnTo>
                  <a:pt x="2363724" y="374776"/>
                </a:lnTo>
                <a:lnTo>
                  <a:pt x="2405888" y="358775"/>
                </a:lnTo>
                <a:lnTo>
                  <a:pt x="2407539" y="355091"/>
                </a:lnTo>
                <a:lnTo>
                  <a:pt x="2404999" y="348487"/>
                </a:lnTo>
                <a:lnTo>
                  <a:pt x="2401443" y="346836"/>
                </a:lnTo>
                <a:close/>
              </a:path>
              <a:path w="3322320" h="1273175">
                <a:moveTo>
                  <a:pt x="2318258" y="378459"/>
                </a:moveTo>
                <a:lnTo>
                  <a:pt x="2314956" y="379602"/>
                </a:lnTo>
                <a:lnTo>
                  <a:pt x="2276094" y="394461"/>
                </a:lnTo>
                <a:lnTo>
                  <a:pt x="2274443" y="398017"/>
                </a:lnTo>
                <a:lnTo>
                  <a:pt x="2276983" y="404622"/>
                </a:lnTo>
                <a:lnTo>
                  <a:pt x="2280539" y="406273"/>
                </a:lnTo>
                <a:lnTo>
                  <a:pt x="2322830" y="390271"/>
                </a:lnTo>
                <a:lnTo>
                  <a:pt x="2324481" y="386587"/>
                </a:lnTo>
                <a:lnTo>
                  <a:pt x="2323210" y="383285"/>
                </a:lnTo>
                <a:lnTo>
                  <a:pt x="2321941" y="380110"/>
                </a:lnTo>
                <a:lnTo>
                  <a:pt x="2318258" y="378459"/>
                </a:lnTo>
                <a:close/>
              </a:path>
              <a:path w="3322320" h="1273175">
                <a:moveTo>
                  <a:pt x="2235200" y="409955"/>
                </a:moveTo>
                <a:lnTo>
                  <a:pt x="2192909" y="425957"/>
                </a:lnTo>
                <a:lnTo>
                  <a:pt x="2191258" y="429640"/>
                </a:lnTo>
                <a:lnTo>
                  <a:pt x="2192528" y="432815"/>
                </a:lnTo>
                <a:lnTo>
                  <a:pt x="2193797" y="436117"/>
                </a:lnTo>
                <a:lnTo>
                  <a:pt x="2197481" y="437768"/>
                </a:lnTo>
                <a:lnTo>
                  <a:pt x="2239645" y="421766"/>
                </a:lnTo>
                <a:lnTo>
                  <a:pt x="2241296" y="418083"/>
                </a:lnTo>
                <a:lnTo>
                  <a:pt x="2240026" y="414908"/>
                </a:lnTo>
                <a:lnTo>
                  <a:pt x="2238756" y="411606"/>
                </a:lnTo>
                <a:lnTo>
                  <a:pt x="2235200" y="409955"/>
                </a:lnTo>
                <a:close/>
              </a:path>
              <a:path w="3322320" h="1273175">
                <a:moveTo>
                  <a:pt x="2152015" y="441451"/>
                </a:moveTo>
                <a:lnTo>
                  <a:pt x="2109851" y="457453"/>
                </a:lnTo>
                <a:lnTo>
                  <a:pt x="2108200" y="461136"/>
                </a:lnTo>
                <a:lnTo>
                  <a:pt x="2110740" y="467740"/>
                </a:lnTo>
                <a:lnTo>
                  <a:pt x="2114296" y="469391"/>
                </a:lnTo>
                <a:lnTo>
                  <a:pt x="2153285" y="454532"/>
                </a:lnTo>
                <a:lnTo>
                  <a:pt x="2156587" y="453389"/>
                </a:lnTo>
                <a:lnTo>
                  <a:pt x="2158238" y="449706"/>
                </a:lnTo>
                <a:lnTo>
                  <a:pt x="2155697" y="443102"/>
                </a:lnTo>
                <a:lnTo>
                  <a:pt x="2152015" y="441451"/>
                </a:lnTo>
                <a:close/>
              </a:path>
              <a:path w="3322320" h="1273175">
                <a:moveTo>
                  <a:pt x="2068957" y="472948"/>
                </a:moveTo>
                <a:lnTo>
                  <a:pt x="2026666" y="488950"/>
                </a:lnTo>
                <a:lnTo>
                  <a:pt x="2025015" y="492632"/>
                </a:lnTo>
                <a:lnTo>
                  <a:pt x="2027555" y="499236"/>
                </a:lnTo>
                <a:lnTo>
                  <a:pt x="2031238" y="500887"/>
                </a:lnTo>
                <a:lnTo>
                  <a:pt x="2073402" y="484885"/>
                </a:lnTo>
                <a:lnTo>
                  <a:pt x="2075053" y="481202"/>
                </a:lnTo>
                <a:lnTo>
                  <a:pt x="2072513" y="474599"/>
                </a:lnTo>
                <a:lnTo>
                  <a:pt x="2068957" y="472948"/>
                </a:lnTo>
                <a:close/>
              </a:path>
              <a:path w="3322320" h="1273175">
                <a:moveTo>
                  <a:pt x="1985771" y="504571"/>
                </a:moveTo>
                <a:lnTo>
                  <a:pt x="1982470" y="505713"/>
                </a:lnTo>
                <a:lnTo>
                  <a:pt x="1943608" y="520573"/>
                </a:lnTo>
                <a:lnTo>
                  <a:pt x="1941957" y="524128"/>
                </a:lnTo>
                <a:lnTo>
                  <a:pt x="1944496" y="530732"/>
                </a:lnTo>
                <a:lnTo>
                  <a:pt x="1948053" y="532383"/>
                </a:lnTo>
                <a:lnTo>
                  <a:pt x="1990344" y="516381"/>
                </a:lnTo>
                <a:lnTo>
                  <a:pt x="1991995" y="512699"/>
                </a:lnTo>
                <a:lnTo>
                  <a:pt x="1990725" y="509397"/>
                </a:lnTo>
                <a:lnTo>
                  <a:pt x="1989455" y="506222"/>
                </a:lnTo>
                <a:lnTo>
                  <a:pt x="1985771" y="504571"/>
                </a:lnTo>
                <a:close/>
              </a:path>
              <a:path w="3322320" h="1273175">
                <a:moveTo>
                  <a:pt x="1902714" y="536066"/>
                </a:moveTo>
                <a:lnTo>
                  <a:pt x="1860422" y="552068"/>
                </a:lnTo>
                <a:lnTo>
                  <a:pt x="1858771" y="555751"/>
                </a:lnTo>
                <a:lnTo>
                  <a:pt x="1860042" y="558926"/>
                </a:lnTo>
                <a:lnTo>
                  <a:pt x="1861312" y="562228"/>
                </a:lnTo>
                <a:lnTo>
                  <a:pt x="1864995" y="563879"/>
                </a:lnTo>
                <a:lnTo>
                  <a:pt x="1868296" y="562736"/>
                </a:lnTo>
                <a:lnTo>
                  <a:pt x="1907158" y="547877"/>
                </a:lnTo>
                <a:lnTo>
                  <a:pt x="1908809" y="544194"/>
                </a:lnTo>
                <a:lnTo>
                  <a:pt x="1907540" y="541019"/>
                </a:lnTo>
                <a:lnTo>
                  <a:pt x="1906270" y="537717"/>
                </a:lnTo>
                <a:lnTo>
                  <a:pt x="1902714" y="536066"/>
                </a:lnTo>
                <a:close/>
              </a:path>
              <a:path w="3322320" h="1273175">
                <a:moveTo>
                  <a:pt x="1819529" y="567562"/>
                </a:moveTo>
                <a:lnTo>
                  <a:pt x="1777365" y="583564"/>
                </a:lnTo>
                <a:lnTo>
                  <a:pt x="1775714" y="587248"/>
                </a:lnTo>
                <a:lnTo>
                  <a:pt x="1778254" y="593851"/>
                </a:lnTo>
                <a:lnTo>
                  <a:pt x="1781809" y="595502"/>
                </a:lnTo>
                <a:lnTo>
                  <a:pt x="1820799" y="580643"/>
                </a:lnTo>
                <a:lnTo>
                  <a:pt x="1824101" y="579501"/>
                </a:lnTo>
                <a:lnTo>
                  <a:pt x="1825752" y="575817"/>
                </a:lnTo>
                <a:lnTo>
                  <a:pt x="1823212" y="569213"/>
                </a:lnTo>
                <a:lnTo>
                  <a:pt x="1819529" y="567562"/>
                </a:lnTo>
                <a:close/>
              </a:path>
              <a:path w="3322320" h="1273175">
                <a:moveTo>
                  <a:pt x="1736470" y="599058"/>
                </a:moveTo>
                <a:lnTo>
                  <a:pt x="1697482" y="613917"/>
                </a:lnTo>
                <a:lnTo>
                  <a:pt x="1694180" y="615060"/>
                </a:lnTo>
                <a:lnTo>
                  <a:pt x="1692529" y="618743"/>
                </a:lnTo>
                <a:lnTo>
                  <a:pt x="1695069" y="625348"/>
                </a:lnTo>
                <a:lnTo>
                  <a:pt x="1698752" y="626999"/>
                </a:lnTo>
                <a:lnTo>
                  <a:pt x="1740916" y="610997"/>
                </a:lnTo>
                <a:lnTo>
                  <a:pt x="1742567" y="607313"/>
                </a:lnTo>
                <a:lnTo>
                  <a:pt x="1740027" y="600709"/>
                </a:lnTo>
                <a:lnTo>
                  <a:pt x="1736470" y="599058"/>
                </a:lnTo>
                <a:close/>
              </a:path>
              <a:path w="3322320" h="1273175">
                <a:moveTo>
                  <a:pt x="1653285" y="630681"/>
                </a:moveTo>
                <a:lnTo>
                  <a:pt x="1649983" y="631825"/>
                </a:lnTo>
                <a:lnTo>
                  <a:pt x="1611121" y="646683"/>
                </a:lnTo>
                <a:lnTo>
                  <a:pt x="1609470" y="650239"/>
                </a:lnTo>
                <a:lnTo>
                  <a:pt x="1612010" y="656843"/>
                </a:lnTo>
                <a:lnTo>
                  <a:pt x="1615567" y="658494"/>
                </a:lnTo>
                <a:lnTo>
                  <a:pt x="1657858" y="642492"/>
                </a:lnTo>
                <a:lnTo>
                  <a:pt x="1659508" y="638809"/>
                </a:lnTo>
                <a:lnTo>
                  <a:pt x="1658239" y="635507"/>
                </a:lnTo>
                <a:lnTo>
                  <a:pt x="1656969" y="632332"/>
                </a:lnTo>
                <a:lnTo>
                  <a:pt x="1653285" y="630681"/>
                </a:lnTo>
                <a:close/>
              </a:path>
              <a:path w="3322320" h="1273175">
                <a:moveTo>
                  <a:pt x="1570228" y="662177"/>
                </a:moveTo>
                <a:lnTo>
                  <a:pt x="1527937" y="678179"/>
                </a:lnTo>
                <a:lnTo>
                  <a:pt x="1526285" y="681862"/>
                </a:lnTo>
                <a:lnTo>
                  <a:pt x="1527556" y="685164"/>
                </a:lnTo>
                <a:lnTo>
                  <a:pt x="1528826" y="688339"/>
                </a:lnTo>
                <a:lnTo>
                  <a:pt x="1532508" y="689990"/>
                </a:lnTo>
                <a:lnTo>
                  <a:pt x="1535810" y="688848"/>
                </a:lnTo>
                <a:lnTo>
                  <a:pt x="1574672" y="673988"/>
                </a:lnTo>
                <a:lnTo>
                  <a:pt x="1576324" y="670305"/>
                </a:lnTo>
                <a:lnTo>
                  <a:pt x="1575054" y="667130"/>
                </a:lnTo>
                <a:lnTo>
                  <a:pt x="1573783" y="663828"/>
                </a:lnTo>
                <a:lnTo>
                  <a:pt x="1570228" y="662177"/>
                </a:lnTo>
                <a:close/>
              </a:path>
              <a:path w="3322320" h="1273175">
                <a:moveTo>
                  <a:pt x="1487043" y="693674"/>
                </a:moveTo>
                <a:lnTo>
                  <a:pt x="1444879" y="709676"/>
                </a:lnTo>
                <a:lnTo>
                  <a:pt x="1443228" y="713358"/>
                </a:lnTo>
                <a:lnTo>
                  <a:pt x="1445768" y="719962"/>
                </a:lnTo>
                <a:lnTo>
                  <a:pt x="1449324" y="721613"/>
                </a:lnTo>
                <a:lnTo>
                  <a:pt x="1488313" y="706754"/>
                </a:lnTo>
                <a:lnTo>
                  <a:pt x="1491615" y="705611"/>
                </a:lnTo>
                <a:lnTo>
                  <a:pt x="1493266" y="701928"/>
                </a:lnTo>
                <a:lnTo>
                  <a:pt x="1490726" y="695325"/>
                </a:lnTo>
                <a:lnTo>
                  <a:pt x="1487043" y="693674"/>
                </a:lnTo>
                <a:close/>
              </a:path>
              <a:path w="3322320" h="1273175">
                <a:moveTo>
                  <a:pt x="1403984" y="725169"/>
                </a:moveTo>
                <a:lnTo>
                  <a:pt x="1364995" y="740028"/>
                </a:lnTo>
                <a:lnTo>
                  <a:pt x="1361694" y="741172"/>
                </a:lnTo>
                <a:lnTo>
                  <a:pt x="1360043" y="744854"/>
                </a:lnTo>
                <a:lnTo>
                  <a:pt x="1362583" y="751458"/>
                </a:lnTo>
                <a:lnTo>
                  <a:pt x="1366266" y="753109"/>
                </a:lnTo>
                <a:lnTo>
                  <a:pt x="1408430" y="737107"/>
                </a:lnTo>
                <a:lnTo>
                  <a:pt x="1410081" y="733425"/>
                </a:lnTo>
                <a:lnTo>
                  <a:pt x="1407541" y="726821"/>
                </a:lnTo>
                <a:lnTo>
                  <a:pt x="1403984" y="725169"/>
                </a:lnTo>
                <a:close/>
              </a:path>
              <a:path w="3322320" h="1273175">
                <a:moveTo>
                  <a:pt x="1320800" y="756792"/>
                </a:moveTo>
                <a:lnTo>
                  <a:pt x="1317497" y="757935"/>
                </a:lnTo>
                <a:lnTo>
                  <a:pt x="1278635" y="772794"/>
                </a:lnTo>
                <a:lnTo>
                  <a:pt x="1276984" y="776351"/>
                </a:lnTo>
                <a:lnTo>
                  <a:pt x="1279525" y="782954"/>
                </a:lnTo>
                <a:lnTo>
                  <a:pt x="1283081" y="784605"/>
                </a:lnTo>
                <a:lnTo>
                  <a:pt x="1325371" y="768603"/>
                </a:lnTo>
                <a:lnTo>
                  <a:pt x="1327022" y="764921"/>
                </a:lnTo>
                <a:lnTo>
                  <a:pt x="1325753" y="761618"/>
                </a:lnTo>
                <a:lnTo>
                  <a:pt x="1324483" y="758443"/>
                </a:lnTo>
                <a:lnTo>
                  <a:pt x="1320800" y="756792"/>
                </a:lnTo>
                <a:close/>
              </a:path>
              <a:path w="3322320" h="1273175">
                <a:moveTo>
                  <a:pt x="1237742" y="788288"/>
                </a:moveTo>
                <a:lnTo>
                  <a:pt x="1195451" y="804290"/>
                </a:lnTo>
                <a:lnTo>
                  <a:pt x="1193800" y="807974"/>
                </a:lnTo>
                <a:lnTo>
                  <a:pt x="1195070" y="811276"/>
                </a:lnTo>
                <a:lnTo>
                  <a:pt x="1196340" y="814451"/>
                </a:lnTo>
                <a:lnTo>
                  <a:pt x="1200022" y="816101"/>
                </a:lnTo>
                <a:lnTo>
                  <a:pt x="1203325" y="814958"/>
                </a:lnTo>
                <a:lnTo>
                  <a:pt x="1242187" y="800100"/>
                </a:lnTo>
                <a:lnTo>
                  <a:pt x="1243838" y="796543"/>
                </a:lnTo>
                <a:lnTo>
                  <a:pt x="1241297" y="789939"/>
                </a:lnTo>
                <a:lnTo>
                  <a:pt x="1237742" y="788288"/>
                </a:lnTo>
                <a:close/>
              </a:path>
              <a:path w="3322320" h="1273175">
                <a:moveTo>
                  <a:pt x="1154557" y="819784"/>
                </a:moveTo>
                <a:lnTo>
                  <a:pt x="1112393" y="835786"/>
                </a:lnTo>
                <a:lnTo>
                  <a:pt x="1110742" y="839469"/>
                </a:lnTo>
                <a:lnTo>
                  <a:pt x="1113282" y="846074"/>
                </a:lnTo>
                <a:lnTo>
                  <a:pt x="1116838" y="847725"/>
                </a:lnTo>
                <a:lnTo>
                  <a:pt x="1155827" y="832865"/>
                </a:lnTo>
                <a:lnTo>
                  <a:pt x="1159129" y="831723"/>
                </a:lnTo>
                <a:lnTo>
                  <a:pt x="1160780" y="828039"/>
                </a:lnTo>
                <a:lnTo>
                  <a:pt x="1158240" y="821435"/>
                </a:lnTo>
                <a:lnTo>
                  <a:pt x="1154557" y="819784"/>
                </a:lnTo>
                <a:close/>
              </a:path>
              <a:path w="3322320" h="1273175">
                <a:moveTo>
                  <a:pt x="1071499" y="851280"/>
                </a:moveTo>
                <a:lnTo>
                  <a:pt x="1032509" y="866139"/>
                </a:lnTo>
                <a:lnTo>
                  <a:pt x="1029207" y="867282"/>
                </a:lnTo>
                <a:lnTo>
                  <a:pt x="1027557" y="870965"/>
                </a:lnTo>
                <a:lnTo>
                  <a:pt x="1030096" y="877569"/>
                </a:lnTo>
                <a:lnTo>
                  <a:pt x="1033780" y="879221"/>
                </a:lnTo>
                <a:lnTo>
                  <a:pt x="1075944" y="863218"/>
                </a:lnTo>
                <a:lnTo>
                  <a:pt x="1077595" y="859535"/>
                </a:lnTo>
                <a:lnTo>
                  <a:pt x="1075055" y="852931"/>
                </a:lnTo>
                <a:lnTo>
                  <a:pt x="1071499" y="851280"/>
                </a:lnTo>
                <a:close/>
              </a:path>
              <a:path w="3322320" h="1273175">
                <a:moveTo>
                  <a:pt x="988314" y="882903"/>
                </a:moveTo>
                <a:lnTo>
                  <a:pt x="985012" y="884047"/>
                </a:lnTo>
                <a:lnTo>
                  <a:pt x="946150" y="898905"/>
                </a:lnTo>
                <a:lnTo>
                  <a:pt x="944499" y="902588"/>
                </a:lnTo>
                <a:lnTo>
                  <a:pt x="945769" y="905763"/>
                </a:lnTo>
                <a:lnTo>
                  <a:pt x="947039" y="909065"/>
                </a:lnTo>
                <a:lnTo>
                  <a:pt x="950594" y="910716"/>
                </a:lnTo>
                <a:lnTo>
                  <a:pt x="992885" y="894714"/>
                </a:lnTo>
                <a:lnTo>
                  <a:pt x="994537" y="891031"/>
                </a:lnTo>
                <a:lnTo>
                  <a:pt x="993267" y="887729"/>
                </a:lnTo>
                <a:lnTo>
                  <a:pt x="991996" y="884554"/>
                </a:lnTo>
                <a:lnTo>
                  <a:pt x="988314" y="882903"/>
                </a:lnTo>
                <a:close/>
              </a:path>
              <a:path w="3322320" h="1273175">
                <a:moveTo>
                  <a:pt x="905256" y="914400"/>
                </a:moveTo>
                <a:lnTo>
                  <a:pt x="862965" y="930401"/>
                </a:lnTo>
                <a:lnTo>
                  <a:pt x="861314" y="934084"/>
                </a:lnTo>
                <a:lnTo>
                  <a:pt x="862583" y="937386"/>
                </a:lnTo>
                <a:lnTo>
                  <a:pt x="863854" y="940561"/>
                </a:lnTo>
                <a:lnTo>
                  <a:pt x="867537" y="942212"/>
                </a:lnTo>
                <a:lnTo>
                  <a:pt x="870839" y="941069"/>
                </a:lnTo>
                <a:lnTo>
                  <a:pt x="909701" y="926210"/>
                </a:lnTo>
                <a:lnTo>
                  <a:pt x="911352" y="922654"/>
                </a:lnTo>
                <a:lnTo>
                  <a:pt x="908812" y="916051"/>
                </a:lnTo>
                <a:lnTo>
                  <a:pt x="905256" y="914400"/>
                </a:lnTo>
                <a:close/>
              </a:path>
              <a:path w="3322320" h="1273175">
                <a:moveTo>
                  <a:pt x="822070" y="945896"/>
                </a:moveTo>
                <a:lnTo>
                  <a:pt x="779907" y="961898"/>
                </a:lnTo>
                <a:lnTo>
                  <a:pt x="778256" y="965580"/>
                </a:lnTo>
                <a:lnTo>
                  <a:pt x="780795" y="972184"/>
                </a:lnTo>
                <a:lnTo>
                  <a:pt x="784352" y="973835"/>
                </a:lnTo>
                <a:lnTo>
                  <a:pt x="823341" y="958976"/>
                </a:lnTo>
                <a:lnTo>
                  <a:pt x="826643" y="957833"/>
                </a:lnTo>
                <a:lnTo>
                  <a:pt x="828294" y="954151"/>
                </a:lnTo>
                <a:lnTo>
                  <a:pt x="825754" y="947547"/>
                </a:lnTo>
                <a:lnTo>
                  <a:pt x="822070" y="945896"/>
                </a:lnTo>
                <a:close/>
              </a:path>
              <a:path w="3322320" h="1273175">
                <a:moveTo>
                  <a:pt x="739013" y="977391"/>
                </a:moveTo>
                <a:lnTo>
                  <a:pt x="700024" y="992251"/>
                </a:lnTo>
                <a:lnTo>
                  <a:pt x="696721" y="993393"/>
                </a:lnTo>
                <a:lnTo>
                  <a:pt x="695070" y="997076"/>
                </a:lnTo>
                <a:lnTo>
                  <a:pt x="697610" y="1003680"/>
                </a:lnTo>
                <a:lnTo>
                  <a:pt x="701294" y="1005331"/>
                </a:lnTo>
                <a:lnTo>
                  <a:pt x="743457" y="989329"/>
                </a:lnTo>
                <a:lnTo>
                  <a:pt x="745108" y="985647"/>
                </a:lnTo>
                <a:lnTo>
                  <a:pt x="742569" y="979042"/>
                </a:lnTo>
                <a:lnTo>
                  <a:pt x="739013" y="977391"/>
                </a:lnTo>
                <a:close/>
              </a:path>
              <a:path w="3322320" h="1273175">
                <a:moveTo>
                  <a:pt x="655828" y="1009014"/>
                </a:moveTo>
                <a:lnTo>
                  <a:pt x="652526" y="1010157"/>
                </a:lnTo>
                <a:lnTo>
                  <a:pt x="613664" y="1025016"/>
                </a:lnTo>
                <a:lnTo>
                  <a:pt x="612013" y="1028700"/>
                </a:lnTo>
                <a:lnTo>
                  <a:pt x="613282" y="1031875"/>
                </a:lnTo>
                <a:lnTo>
                  <a:pt x="614553" y="1035176"/>
                </a:lnTo>
                <a:lnTo>
                  <a:pt x="618108" y="1036827"/>
                </a:lnTo>
                <a:lnTo>
                  <a:pt x="660400" y="1020826"/>
                </a:lnTo>
                <a:lnTo>
                  <a:pt x="662051" y="1017142"/>
                </a:lnTo>
                <a:lnTo>
                  <a:pt x="660781" y="1013967"/>
                </a:lnTo>
                <a:lnTo>
                  <a:pt x="659510" y="1010665"/>
                </a:lnTo>
                <a:lnTo>
                  <a:pt x="655828" y="1009014"/>
                </a:lnTo>
                <a:close/>
              </a:path>
              <a:path w="3322320" h="1273175">
                <a:moveTo>
                  <a:pt x="572769" y="1040510"/>
                </a:moveTo>
                <a:lnTo>
                  <a:pt x="530479" y="1056512"/>
                </a:lnTo>
                <a:lnTo>
                  <a:pt x="528828" y="1060196"/>
                </a:lnTo>
                <a:lnTo>
                  <a:pt x="530097" y="1063498"/>
                </a:lnTo>
                <a:lnTo>
                  <a:pt x="531368" y="1066673"/>
                </a:lnTo>
                <a:lnTo>
                  <a:pt x="535051" y="1068324"/>
                </a:lnTo>
                <a:lnTo>
                  <a:pt x="538353" y="1067180"/>
                </a:lnTo>
                <a:lnTo>
                  <a:pt x="577215" y="1052322"/>
                </a:lnTo>
                <a:lnTo>
                  <a:pt x="578866" y="1048765"/>
                </a:lnTo>
                <a:lnTo>
                  <a:pt x="576326" y="1042161"/>
                </a:lnTo>
                <a:lnTo>
                  <a:pt x="572769" y="1040510"/>
                </a:lnTo>
                <a:close/>
              </a:path>
              <a:path w="3322320" h="1273175">
                <a:moveTo>
                  <a:pt x="489584" y="1072006"/>
                </a:moveTo>
                <a:lnTo>
                  <a:pt x="447420" y="1088008"/>
                </a:lnTo>
                <a:lnTo>
                  <a:pt x="445769" y="1091691"/>
                </a:lnTo>
                <a:lnTo>
                  <a:pt x="448309" y="1098296"/>
                </a:lnTo>
                <a:lnTo>
                  <a:pt x="451866" y="1099947"/>
                </a:lnTo>
                <a:lnTo>
                  <a:pt x="494156" y="1083944"/>
                </a:lnTo>
                <a:lnTo>
                  <a:pt x="495807" y="1080261"/>
                </a:lnTo>
                <a:lnTo>
                  <a:pt x="493268" y="1073657"/>
                </a:lnTo>
                <a:lnTo>
                  <a:pt x="489584" y="1072006"/>
                </a:lnTo>
                <a:close/>
              </a:path>
              <a:path w="3322320" h="1273175">
                <a:moveTo>
                  <a:pt x="406527" y="1103502"/>
                </a:moveTo>
                <a:lnTo>
                  <a:pt x="367538" y="1118361"/>
                </a:lnTo>
                <a:lnTo>
                  <a:pt x="364235" y="1119504"/>
                </a:lnTo>
                <a:lnTo>
                  <a:pt x="362584" y="1123187"/>
                </a:lnTo>
                <a:lnTo>
                  <a:pt x="365125" y="1129791"/>
                </a:lnTo>
                <a:lnTo>
                  <a:pt x="368807" y="1131442"/>
                </a:lnTo>
                <a:lnTo>
                  <a:pt x="410971" y="1115440"/>
                </a:lnTo>
                <a:lnTo>
                  <a:pt x="412622" y="1111757"/>
                </a:lnTo>
                <a:lnTo>
                  <a:pt x="410082" y="1105153"/>
                </a:lnTo>
                <a:lnTo>
                  <a:pt x="406527" y="1103502"/>
                </a:lnTo>
                <a:close/>
              </a:path>
              <a:path w="3322320" h="1273175">
                <a:moveTo>
                  <a:pt x="323342" y="1135126"/>
                </a:moveTo>
                <a:lnTo>
                  <a:pt x="281178" y="1151127"/>
                </a:lnTo>
                <a:lnTo>
                  <a:pt x="279527" y="1154810"/>
                </a:lnTo>
                <a:lnTo>
                  <a:pt x="280797" y="1157985"/>
                </a:lnTo>
                <a:lnTo>
                  <a:pt x="282067" y="1161287"/>
                </a:lnTo>
                <a:lnTo>
                  <a:pt x="285623" y="1162938"/>
                </a:lnTo>
                <a:lnTo>
                  <a:pt x="327914" y="1146936"/>
                </a:lnTo>
                <a:lnTo>
                  <a:pt x="329565" y="1143253"/>
                </a:lnTo>
                <a:lnTo>
                  <a:pt x="328294" y="1140078"/>
                </a:lnTo>
                <a:lnTo>
                  <a:pt x="327025" y="1136777"/>
                </a:lnTo>
                <a:lnTo>
                  <a:pt x="323342" y="1135126"/>
                </a:lnTo>
                <a:close/>
              </a:path>
              <a:path w="3322320" h="1273175">
                <a:moveTo>
                  <a:pt x="240284" y="1166622"/>
                </a:moveTo>
                <a:lnTo>
                  <a:pt x="197993" y="1182624"/>
                </a:lnTo>
                <a:lnTo>
                  <a:pt x="196342" y="1186306"/>
                </a:lnTo>
                <a:lnTo>
                  <a:pt x="197612" y="1189608"/>
                </a:lnTo>
                <a:lnTo>
                  <a:pt x="198881" y="1192783"/>
                </a:lnTo>
                <a:lnTo>
                  <a:pt x="202565" y="1194434"/>
                </a:lnTo>
                <a:lnTo>
                  <a:pt x="205867" y="1193291"/>
                </a:lnTo>
                <a:lnTo>
                  <a:pt x="244729" y="1178432"/>
                </a:lnTo>
                <a:lnTo>
                  <a:pt x="246380" y="1174877"/>
                </a:lnTo>
                <a:lnTo>
                  <a:pt x="243840" y="1168273"/>
                </a:lnTo>
                <a:lnTo>
                  <a:pt x="240284" y="1166622"/>
                </a:lnTo>
                <a:close/>
              </a:path>
              <a:path w="3322320" h="1273175">
                <a:moveTo>
                  <a:pt x="157099" y="1198117"/>
                </a:moveTo>
                <a:lnTo>
                  <a:pt x="114935" y="1214119"/>
                </a:lnTo>
                <a:lnTo>
                  <a:pt x="113284" y="1217802"/>
                </a:lnTo>
                <a:lnTo>
                  <a:pt x="115824" y="1224406"/>
                </a:lnTo>
                <a:lnTo>
                  <a:pt x="119380" y="1226057"/>
                </a:lnTo>
                <a:lnTo>
                  <a:pt x="161671" y="1210055"/>
                </a:lnTo>
                <a:lnTo>
                  <a:pt x="163322" y="1206373"/>
                </a:lnTo>
                <a:lnTo>
                  <a:pt x="160781" y="1199768"/>
                </a:lnTo>
                <a:lnTo>
                  <a:pt x="157099" y="1198117"/>
                </a:lnTo>
                <a:close/>
              </a:path>
              <a:path w="3322320" h="1273175">
                <a:moveTo>
                  <a:pt x="57785" y="1201927"/>
                </a:moveTo>
                <a:lnTo>
                  <a:pt x="0" y="1264538"/>
                </a:lnTo>
                <a:lnTo>
                  <a:pt x="84709" y="1273175"/>
                </a:lnTo>
                <a:lnTo>
                  <a:pt x="75638" y="1249172"/>
                </a:lnTo>
                <a:lnTo>
                  <a:pt x="58293" y="1249172"/>
                </a:lnTo>
                <a:lnTo>
                  <a:pt x="54737" y="1247521"/>
                </a:lnTo>
                <a:lnTo>
                  <a:pt x="53467" y="1244218"/>
                </a:lnTo>
                <a:lnTo>
                  <a:pt x="52197" y="1241043"/>
                </a:lnTo>
                <a:lnTo>
                  <a:pt x="53848" y="1237360"/>
                </a:lnTo>
                <a:lnTo>
                  <a:pt x="68981" y="1231557"/>
                </a:lnTo>
                <a:lnTo>
                  <a:pt x="57785" y="1201927"/>
                </a:lnTo>
                <a:close/>
              </a:path>
              <a:path w="3322320" h="1273175">
                <a:moveTo>
                  <a:pt x="68981" y="1231557"/>
                </a:moveTo>
                <a:lnTo>
                  <a:pt x="53848" y="1237360"/>
                </a:lnTo>
                <a:lnTo>
                  <a:pt x="52197" y="1241043"/>
                </a:lnTo>
                <a:lnTo>
                  <a:pt x="53467" y="1244218"/>
                </a:lnTo>
                <a:lnTo>
                  <a:pt x="54737" y="1247521"/>
                </a:lnTo>
                <a:lnTo>
                  <a:pt x="58293" y="1249172"/>
                </a:lnTo>
                <a:lnTo>
                  <a:pt x="61594" y="1247902"/>
                </a:lnTo>
                <a:lnTo>
                  <a:pt x="73479" y="1243459"/>
                </a:lnTo>
                <a:lnTo>
                  <a:pt x="68981" y="1231557"/>
                </a:lnTo>
                <a:close/>
              </a:path>
              <a:path w="3322320" h="1273175">
                <a:moveTo>
                  <a:pt x="73479" y="1243459"/>
                </a:moveTo>
                <a:lnTo>
                  <a:pt x="61594" y="1247902"/>
                </a:lnTo>
                <a:lnTo>
                  <a:pt x="58293" y="1249172"/>
                </a:lnTo>
                <a:lnTo>
                  <a:pt x="75638" y="1249172"/>
                </a:lnTo>
                <a:lnTo>
                  <a:pt x="73479" y="1243459"/>
                </a:lnTo>
                <a:close/>
              </a:path>
              <a:path w="3322320" h="1273175">
                <a:moveTo>
                  <a:pt x="74041" y="1229740"/>
                </a:moveTo>
                <a:lnTo>
                  <a:pt x="70738" y="1230883"/>
                </a:lnTo>
                <a:lnTo>
                  <a:pt x="68981" y="1231557"/>
                </a:lnTo>
                <a:lnTo>
                  <a:pt x="73479" y="1243459"/>
                </a:lnTo>
                <a:lnTo>
                  <a:pt x="78486" y="1241552"/>
                </a:lnTo>
                <a:lnTo>
                  <a:pt x="80137" y="1237868"/>
                </a:lnTo>
                <a:lnTo>
                  <a:pt x="78867" y="1234566"/>
                </a:lnTo>
                <a:lnTo>
                  <a:pt x="77597" y="1231391"/>
                </a:lnTo>
                <a:lnTo>
                  <a:pt x="74041" y="12297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176270" y="2998850"/>
            <a:ext cx="3208020" cy="1272540"/>
          </a:xfrm>
          <a:custGeom>
            <a:avLst/>
            <a:gdLst/>
            <a:ahLst/>
            <a:cxnLst/>
            <a:rect l="l" t="t" r="r" b="b"/>
            <a:pathLst>
              <a:path w="3208020" h="1272539">
                <a:moveTo>
                  <a:pt x="3201289" y="0"/>
                </a:moveTo>
                <a:lnTo>
                  <a:pt x="3159379" y="16509"/>
                </a:lnTo>
                <a:lnTo>
                  <a:pt x="3157728" y="20192"/>
                </a:lnTo>
                <a:lnTo>
                  <a:pt x="3160268" y="26797"/>
                </a:lnTo>
                <a:lnTo>
                  <a:pt x="3163951" y="28321"/>
                </a:lnTo>
                <a:lnTo>
                  <a:pt x="3202685" y="13207"/>
                </a:lnTo>
                <a:lnTo>
                  <a:pt x="3205988" y="11810"/>
                </a:lnTo>
                <a:lnTo>
                  <a:pt x="3207639" y="8127"/>
                </a:lnTo>
                <a:lnTo>
                  <a:pt x="3206369" y="4952"/>
                </a:lnTo>
                <a:lnTo>
                  <a:pt x="3204972" y="1650"/>
                </a:lnTo>
                <a:lnTo>
                  <a:pt x="3201289" y="0"/>
                </a:lnTo>
                <a:close/>
              </a:path>
              <a:path w="3208020" h="1272539">
                <a:moveTo>
                  <a:pt x="3118612" y="32511"/>
                </a:moveTo>
                <a:lnTo>
                  <a:pt x="3076575" y="49022"/>
                </a:lnTo>
                <a:lnTo>
                  <a:pt x="3075051" y="52704"/>
                </a:lnTo>
                <a:lnTo>
                  <a:pt x="3077591" y="59308"/>
                </a:lnTo>
                <a:lnTo>
                  <a:pt x="3081274" y="60832"/>
                </a:lnTo>
                <a:lnTo>
                  <a:pt x="3123184" y="44323"/>
                </a:lnTo>
                <a:lnTo>
                  <a:pt x="3124835" y="40639"/>
                </a:lnTo>
                <a:lnTo>
                  <a:pt x="3123565" y="37464"/>
                </a:lnTo>
                <a:lnTo>
                  <a:pt x="3122295" y="34162"/>
                </a:lnTo>
                <a:lnTo>
                  <a:pt x="3118612" y="32511"/>
                </a:lnTo>
                <a:close/>
              </a:path>
              <a:path w="3208020" h="1272539">
                <a:moveTo>
                  <a:pt x="3035808" y="65024"/>
                </a:moveTo>
                <a:lnTo>
                  <a:pt x="2993897" y="81533"/>
                </a:lnTo>
                <a:lnTo>
                  <a:pt x="2992247" y="85216"/>
                </a:lnTo>
                <a:lnTo>
                  <a:pt x="2994787" y="91821"/>
                </a:lnTo>
                <a:lnTo>
                  <a:pt x="2998470" y="93344"/>
                </a:lnTo>
                <a:lnTo>
                  <a:pt x="3040507" y="76834"/>
                </a:lnTo>
                <a:lnTo>
                  <a:pt x="3042158" y="73151"/>
                </a:lnTo>
                <a:lnTo>
                  <a:pt x="3040760" y="69976"/>
                </a:lnTo>
                <a:lnTo>
                  <a:pt x="3039491" y="66675"/>
                </a:lnTo>
                <a:lnTo>
                  <a:pt x="3035808" y="65024"/>
                </a:lnTo>
                <a:close/>
              </a:path>
              <a:path w="3208020" h="1272539">
                <a:moveTo>
                  <a:pt x="2953131" y="97535"/>
                </a:moveTo>
                <a:lnTo>
                  <a:pt x="2911094" y="114046"/>
                </a:lnTo>
                <a:lnTo>
                  <a:pt x="2909570" y="117728"/>
                </a:lnTo>
                <a:lnTo>
                  <a:pt x="2912110" y="124332"/>
                </a:lnTo>
                <a:lnTo>
                  <a:pt x="2915793" y="125856"/>
                </a:lnTo>
                <a:lnTo>
                  <a:pt x="2957703" y="109347"/>
                </a:lnTo>
                <a:lnTo>
                  <a:pt x="2959354" y="105663"/>
                </a:lnTo>
                <a:lnTo>
                  <a:pt x="2958084" y="102488"/>
                </a:lnTo>
                <a:lnTo>
                  <a:pt x="2956814" y="99186"/>
                </a:lnTo>
                <a:lnTo>
                  <a:pt x="2953131" y="97535"/>
                </a:lnTo>
                <a:close/>
              </a:path>
              <a:path w="3208020" h="1272539">
                <a:moveTo>
                  <a:pt x="2870327" y="130048"/>
                </a:moveTo>
                <a:lnTo>
                  <a:pt x="2828417" y="146557"/>
                </a:lnTo>
                <a:lnTo>
                  <a:pt x="2826766" y="150240"/>
                </a:lnTo>
                <a:lnTo>
                  <a:pt x="2828035" y="153542"/>
                </a:lnTo>
                <a:lnTo>
                  <a:pt x="2829306" y="156717"/>
                </a:lnTo>
                <a:lnTo>
                  <a:pt x="2832989" y="158368"/>
                </a:lnTo>
                <a:lnTo>
                  <a:pt x="2875026" y="141858"/>
                </a:lnTo>
                <a:lnTo>
                  <a:pt x="2876677" y="138175"/>
                </a:lnTo>
                <a:lnTo>
                  <a:pt x="2875280" y="135000"/>
                </a:lnTo>
                <a:lnTo>
                  <a:pt x="2874010" y="131699"/>
                </a:lnTo>
                <a:lnTo>
                  <a:pt x="2870327" y="130048"/>
                </a:lnTo>
                <a:close/>
              </a:path>
              <a:path w="3208020" h="1272539">
                <a:moveTo>
                  <a:pt x="2787650" y="162559"/>
                </a:moveTo>
                <a:lnTo>
                  <a:pt x="2745613" y="179069"/>
                </a:lnTo>
                <a:lnTo>
                  <a:pt x="2743962" y="182752"/>
                </a:lnTo>
                <a:lnTo>
                  <a:pt x="2745359" y="186054"/>
                </a:lnTo>
                <a:lnTo>
                  <a:pt x="2746629" y="189229"/>
                </a:lnTo>
                <a:lnTo>
                  <a:pt x="2750312" y="190880"/>
                </a:lnTo>
                <a:lnTo>
                  <a:pt x="2792222" y="174371"/>
                </a:lnTo>
                <a:lnTo>
                  <a:pt x="2793872" y="170687"/>
                </a:lnTo>
                <a:lnTo>
                  <a:pt x="2792603" y="167385"/>
                </a:lnTo>
                <a:lnTo>
                  <a:pt x="2791333" y="164210"/>
                </a:lnTo>
                <a:lnTo>
                  <a:pt x="2787650" y="162559"/>
                </a:lnTo>
                <a:close/>
              </a:path>
              <a:path w="3208020" h="1272539">
                <a:moveTo>
                  <a:pt x="2704846" y="195072"/>
                </a:moveTo>
                <a:lnTo>
                  <a:pt x="2662935" y="211581"/>
                </a:lnTo>
                <a:lnTo>
                  <a:pt x="2661285" y="215264"/>
                </a:lnTo>
                <a:lnTo>
                  <a:pt x="2662555" y="218566"/>
                </a:lnTo>
                <a:lnTo>
                  <a:pt x="2663825" y="221741"/>
                </a:lnTo>
                <a:lnTo>
                  <a:pt x="2667508" y="223392"/>
                </a:lnTo>
                <a:lnTo>
                  <a:pt x="2709545" y="206882"/>
                </a:lnTo>
                <a:lnTo>
                  <a:pt x="2711069" y="203200"/>
                </a:lnTo>
                <a:lnTo>
                  <a:pt x="2709799" y="199898"/>
                </a:lnTo>
                <a:lnTo>
                  <a:pt x="2708529" y="196723"/>
                </a:lnTo>
                <a:lnTo>
                  <a:pt x="2704846" y="195072"/>
                </a:lnTo>
                <a:close/>
              </a:path>
              <a:path w="3208020" h="1272539">
                <a:moveTo>
                  <a:pt x="2622169" y="227583"/>
                </a:moveTo>
                <a:lnTo>
                  <a:pt x="2580132" y="244093"/>
                </a:lnTo>
                <a:lnTo>
                  <a:pt x="2578481" y="247776"/>
                </a:lnTo>
                <a:lnTo>
                  <a:pt x="2579878" y="251078"/>
                </a:lnTo>
                <a:lnTo>
                  <a:pt x="2581147" y="254253"/>
                </a:lnTo>
                <a:lnTo>
                  <a:pt x="2584831" y="255904"/>
                </a:lnTo>
                <a:lnTo>
                  <a:pt x="2626741" y="239394"/>
                </a:lnTo>
                <a:lnTo>
                  <a:pt x="2628392" y="235711"/>
                </a:lnTo>
                <a:lnTo>
                  <a:pt x="2627122" y="232409"/>
                </a:lnTo>
                <a:lnTo>
                  <a:pt x="2625852" y="229234"/>
                </a:lnTo>
                <a:lnTo>
                  <a:pt x="2622169" y="227583"/>
                </a:lnTo>
                <a:close/>
              </a:path>
              <a:path w="3208020" h="1272539">
                <a:moveTo>
                  <a:pt x="2539365" y="260096"/>
                </a:moveTo>
                <a:lnTo>
                  <a:pt x="2536063" y="261365"/>
                </a:lnTo>
                <a:lnTo>
                  <a:pt x="2497455" y="276605"/>
                </a:lnTo>
                <a:lnTo>
                  <a:pt x="2495804" y="280288"/>
                </a:lnTo>
                <a:lnTo>
                  <a:pt x="2497074" y="283590"/>
                </a:lnTo>
                <a:lnTo>
                  <a:pt x="2498344" y="286765"/>
                </a:lnTo>
                <a:lnTo>
                  <a:pt x="2502027" y="288416"/>
                </a:lnTo>
                <a:lnTo>
                  <a:pt x="2544064" y="271906"/>
                </a:lnTo>
                <a:lnTo>
                  <a:pt x="2545588" y="268224"/>
                </a:lnTo>
                <a:lnTo>
                  <a:pt x="2544318" y="264922"/>
                </a:lnTo>
                <a:lnTo>
                  <a:pt x="2543047" y="261747"/>
                </a:lnTo>
                <a:lnTo>
                  <a:pt x="2539365" y="260096"/>
                </a:lnTo>
                <a:close/>
              </a:path>
              <a:path w="3208020" h="1272539">
                <a:moveTo>
                  <a:pt x="2456688" y="292607"/>
                </a:moveTo>
                <a:lnTo>
                  <a:pt x="2414651" y="309117"/>
                </a:lnTo>
                <a:lnTo>
                  <a:pt x="2413000" y="312800"/>
                </a:lnTo>
                <a:lnTo>
                  <a:pt x="2414270" y="316102"/>
                </a:lnTo>
                <a:lnTo>
                  <a:pt x="2415667" y="319277"/>
                </a:lnTo>
                <a:lnTo>
                  <a:pt x="2419350" y="320928"/>
                </a:lnTo>
                <a:lnTo>
                  <a:pt x="2461260" y="304418"/>
                </a:lnTo>
                <a:lnTo>
                  <a:pt x="2462910" y="300735"/>
                </a:lnTo>
                <a:lnTo>
                  <a:pt x="2461641" y="297433"/>
                </a:lnTo>
                <a:lnTo>
                  <a:pt x="2460371" y="294258"/>
                </a:lnTo>
                <a:lnTo>
                  <a:pt x="2456688" y="292607"/>
                </a:lnTo>
                <a:close/>
              </a:path>
              <a:path w="3208020" h="1272539">
                <a:moveTo>
                  <a:pt x="2373884" y="325119"/>
                </a:moveTo>
                <a:lnTo>
                  <a:pt x="2370582" y="326389"/>
                </a:lnTo>
                <a:lnTo>
                  <a:pt x="2331974" y="341629"/>
                </a:lnTo>
                <a:lnTo>
                  <a:pt x="2330322" y="345312"/>
                </a:lnTo>
                <a:lnTo>
                  <a:pt x="2331593" y="348614"/>
                </a:lnTo>
                <a:lnTo>
                  <a:pt x="2332863" y="351789"/>
                </a:lnTo>
                <a:lnTo>
                  <a:pt x="2336546" y="353440"/>
                </a:lnTo>
                <a:lnTo>
                  <a:pt x="2378583" y="336930"/>
                </a:lnTo>
                <a:lnTo>
                  <a:pt x="2380107" y="333248"/>
                </a:lnTo>
                <a:lnTo>
                  <a:pt x="2378837" y="329946"/>
                </a:lnTo>
                <a:lnTo>
                  <a:pt x="2377567" y="326771"/>
                </a:lnTo>
                <a:lnTo>
                  <a:pt x="2373884" y="325119"/>
                </a:lnTo>
                <a:close/>
              </a:path>
              <a:path w="3208020" h="1272539">
                <a:moveTo>
                  <a:pt x="2291207" y="357631"/>
                </a:moveTo>
                <a:lnTo>
                  <a:pt x="2249170" y="374141"/>
                </a:lnTo>
                <a:lnTo>
                  <a:pt x="2247519" y="377825"/>
                </a:lnTo>
                <a:lnTo>
                  <a:pt x="2248789" y="381000"/>
                </a:lnTo>
                <a:lnTo>
                  <a:pt x="2250185" y="384301"/>
                </a:lnTo>
                <a:lnTo>
                  <a:pt x="2253869" y="385952"/>
                </a:lnTo>
                <a:lnTo>
                  <a:pt x="2292477" y="370712"/>
                </a:lnTo>
                <a:lnTo>
                  <a:pt x="2295779" y="369442"/>
                </a:lnTo>
                <a:lnTo>
                  <a:pt x="2297430" y="365759"/>
                </a:lnTo>
                <a:lnTo>
                  <a:pt x="2296160" y="362457"/>
                </a:lnTo>
                <a:lnTo>
                  <a:pt x="2294890" y="359282"/>
                </a:lnTo>
                <a:lnTo>
                  <a:pt x="2291207" y="357631"/>
                </a:lnTo>
                <a:close/>
              </a:path>
              <a:path w="3208020" h="1272539">
                <a:moveTo>
                  <a:pt x="2208403" y="390143"/>
                </a:moveTo>
                <a:lnTo>
                  <a:pt x="2166366" y="406653"/>
                </a:lnTo>
                <a:lnTo>
                  <a:pt x="2164842" y="410336"/>
                </a:lnTo>
                <a:lnTo>
                  <a:pt x="2166112" y="413511"/>
                </a:lnTo>
                <a:lnTo>
                  <a:pt x="2167382" y="416813"/>
                </a:lnTo>
                <a:lnTo>
                  <a:pt x="2171065" y="418464"/>
                </a:lnTo>
                <a:lnTo>
                  <a:pt x="2213102" y="401954"/>
                </a:lnTo>
                <a:lnTo>
                  <a:pt x="2214626" y="398272"/>
                </a:lnTo>
                <a:lnTo>
                  <a:pt x="2212085" y="391667"/>
                </a:lnTo>
                <a:lnTo>
                  <a:pt x="2208403" y="390143"/>
                </a:lnTo>
                <a:close/>
              </a:path>
              <a:path w="3208020" h="1272539">
                <a:moveTo>
                  <a:pt x="2125726" y="422655"/>
                </a:moveTo>
                <a:lnTo>
                  <a:pt x="2083689" y="439165"/>
                </a:lnTo>
                <a:lnTo>
                  <a:pt x="2082038" y="442849"/>
                </a:lnTo>
                <a:lnTo>
                  <a:pt x="2083308" y="446024"/>
                </a:lnTo>
                <a:lnTo>
                  <a:pt x="2084578" y="449325"/>
                </a:lnTo>
                <a:lnTo>
                  <a:pt x="2088260" y="450976"/>
                </a:lnTo>
                <a:lnTo>
                  <a:pt x="2130297" y="434466"/>
                </a:lnTo>
                <a:lnTo>
                  <a:pt x="2131949" y="430783"/>
                </a:lnTo>
                <a:lnTo>
                  <a:pt x="2129409" y="424179"/>
                </a:lnTo>
                <a:lnTo>
                  <a:pt x="2125726" y="422655"/>
                </a:lnTo>
                <a:close/>
              </a:path>
              <a:path w="3208020" h="1272539">
                <a:moveTo>
                  <a:pt x="2042921" y="455167"/>
                </a:moveTo>
                <a:lnTo>
                  <a:pt x="2000884" y="471677"/>
                </a:lnTo>
                <a:lnTo>
                  <a:pt x="1999360" y="475360"/>
                </a:lnTo>
                <a:lnTo>
                  <a:pt x="2000631" y="478535"/>
                </a:lnTo>
                <a:lnTo>
                  <a:pt x="2001901" y="481837"/>
                </a:lnTo>
                <a:lnTo>
                  <a:pt x="2005583" y="483488"/>
                </a:lnTo>
                <a:lnTo>
                  <a:pt x="2047620" y="466978"/>
                </a:lnTo>
                <a:lnTo>
                  <a:pt x="2049145" y="463296"/>
                </a:lnTo>
                <a:lnTo>
                  <a:pt x="2046605" y="456691"/>
                </a:lnTo>
                <a:lnTo>
                  <a:pt x="2042921" y="455167"/>
                </a:lnTo>
                <a:close/>
              </a:path>
              <a:path w="3208020" h="1272539">
                <a:moveTo>
                  <a:pt x="1960118" y="487679"/>
                </a:moveTo>
                <a:lnTo>
                  <a:pt x="1921509" y="502792"/>
                </a:lnTo>
                <a:lnTo>
                  <a:pt x="1918208" y="504189"/>
                </a:lnTo>
                <a:lnTo>
                  <a:pt x="1916557" y="507873"/>
                </a:lnTo>
                <a:lnTo>
                  <a:pt x="1917827" y="511048"/>
                </a:lnTo>
                <a:lnTo>
                  <a:pt x="1919096" y="514350"/>
                </a:lnTo>
                <a:lnTo>
                  <a:pt x="1922780" y="516000"/>
                </a:lnTo>
                <a:lnTo>
                  <a:pt x="1964817" y="499490"/>
                </a:lnTo>
                <a:lnTo>
                  <a:pt x="1966468" y="495807"/>
                </a:lnTo>
                <a:lnTo>
                  <a:pt x="1963928" y="489203"/>
                </a:lnTo>
                <a:lnTo>
                  <a:pt x="1960118" y="487679"/>
                </a:lnTo>
                <a:close/>
              </a:path>
              <a:path w="3208020" h="1272539">
                <a:moveTo>
                  <a:pt x="1877441" y="520191"/>
                </a:moveTo>
                <a:lnTo>
                  <a:pt x="1838706" y="535304"/>
                </a:lnTo>
                <a:lnTo>
                  <a:pt x="1835404" y="536701"/>
                </a:lnTo>
                <a:lnTo>
                  <a:pt x="1833880" y="540384"/>
                </a:lnTo>
                <a:lnTo>
                  <a:pt x="1835150" y="543559"/>
                </a:lnTo>
                <a:lnTo>
                  <a:pt x="1836420" y="546861"/>
                </a:lnTo>
                <a:lnTo>
                  <a:pt x="1840103" y="548512"/>
                </a:lnTo>
                <a:lnTo>
                  <a:pt x="1882140" y="532002"/>
                </a:lnTo>
                <a:lnTo>
                  <a:pt x="1883664" y="528319"/>
                </a:lnTo>
                <a:lnTo>
                  <a:pt x="1881124" y="521715"/>
                </a:lnTo>
                <a:lnTo>
                  <a:pt x="1877441" y="520191"/>
                </a:lnTo>
                <a:close/>
              </a:path>
              <a:path w="3208020" h="1272539">
                <a:moveTo>
                  <a:pt x="1794637" y="552703"/>
                </a:moveTo>
                <a:lnTo>
                  <a:pt x="1752727" y="569086"/>
                </a:lnTo>
                <a:lnTo>
                  <a:pt x="1751076" y="572897"/>
                </a:lnTo>
                <a:lnTo>
                  <a:pt x="1752345" y="576072"/>
                </a:lnTo>
                <a:lnTo>
                  <a:pt x="1753616" y="579374"/>
                </a:lnTo>
                <a:lnTo>
                  <a:pt x="1757299" y="581025"/>
                </a:lnTo>
                <a:lnTo>
                  <a:pt x="1760601" y="579627"/>
                </a:lnTo>
                <a:lnTo>
                  <a:pt x="1799335" y="564514"/>
                </a:lnTo>
                <a:lnTo>
                  <a:pt x="1800987" y="560831"/>
                </a:lnTo>
                <a:lnTo>
                  <a:pt x="1799717" y="557529"/>
                </a:lnTo>
                <a:lnTo>
                  <a:pt x="1798320" y="554227"/>
                </a:lnTo>
                <a:lnTo>
                  <a:pt x="1794637" y="552703"/>
                </a:lnTo>
                <a:close/>
              </a:path>
              <a:path w="3208020" h="1272539">
                <a:moveTo>
                  <a:pt x="1711959" y="585215"/>
                </a:moveTo>
                <a:lnTo>
                  <a:pt x="1669922" y="601599"/>
                </a:lnTo>
                <a:lnTo>
                  <a:pt x="1668399" y="605281"/>
                </a:lnTo>
                <a:lnTo>
                  <a:pt x="1670939" y="611885"/>
                </a:lnTo>
                <a:lnTo>
                  <a:pt x="1674621" y="613536"/>
                </a:lnTo>
                <a:lnTo>
                  <a:pt x="1677924" y="612139"/>
                </a:lnTo>
                <a:lnTo>
                  <a:pt x="1716532" y="597026"/>
                </a:lnTo>
                <a:lnTo>
                  <a:pt x="1718183" y="593343"/>
                </a:lnTo>
                <a:lnTo>
                  <a:pt x="1715643" y="586739"/>
                </a:lnTo>
                <a:lnTo>
                  <a:pt x="1711959" y="585215"/>
                </a:lnTo>
                <a:close/>
              </a:path>
              <a:path w="3208020" h="1272539">
                <a:moveTo>
                  <a:pt x="1629156" y="617727"/>
                </a:moveTo>
                <a:lnTo>
                  <a:pt x="1625981" y="618998"/>
                </a:lnTo>
                <a:lnTo>
                  <a:pt x="1590420" y="632840"/>
                </a:lnTo>
                <a:lnTo>
                  <a:pt x="1587245" y="634110"/>
                </a:lnTo>
                <a:lnTo>
                  <a:pt x="1585595" y="637793"/>
                </a:lnTo>
                <a:lnTo>
                  <a:pt x="1588134" y="644398"/>
                </a:lnTo>
                <a:lnTo>
                  <a:pt x="1591818" y="645922"/>
                </a:lnTo>
                <a:lnTo>
                  <a:pt x="1633855" y="629538"/>
                </a:lnTo>
                <a:lnTo>
                  <a:pt x="1635506" y="625855"/>
                </a:lnTo>
                <a:lnTo>
                  <a:pt x="1634108" y="622553"/>
                </a:lnTo>
                <a:lnTo>
                  <a:pt x="1632839" y="619251"/>
                </a:lnTo>
                <a:lnTo>
                  <a:pt x="1629156" y="617727"/>
                </a:lnTo>
                <a:close/>
              </a:path>
              <a:path w="3208020" h="1272539">
                <a:moveTo>
                  <a:pt x="1546479" y="650112"/>
                </a:moveTo>
                <a:lnTo>
                  <a:pt x="1543177" y="651509"/>
                </a:lnTo>
                <a:lnTo>
                  <a:pt x="1504442" y="666623"/>
                </a:lnTo>
                <a:lnTo>
                  <a:pt x="1502918" y="670305"/>
                </a:lnTo>
                <a:lnTo>
                  <a:pt x="1505458" y="676909"/>
                </a:lnTo>
                <a:lnTo>
                  <a:pt x="1509141" y="678433"/>
                </a:lnTo>
                <a:lnTo>
                  <a:pt x="1512316" y="677163"/>
                </a:lnTo>
                <a:lnTo>
                  <a:pt x="1547876" y="663321"/>
                </a:lnTo>
                <a:lnTo>
                  <a:pt x="1551051" y="662051"/>
                </a:lnTo>
                <a:lnTo>
                  <a:pt x="1552702" y="658367"/>
                </a:lnTo>
                <a:lnTo>
                  <a:pt x="1550162" y="651763"/>
                </a:lnTo>
                <a:lnTo>
                  <a:pt x="1546479" y="650112"/>
                </a:lnTo>
                <a:close/>
              </a:path>
              <a:path w="3208020" h="1272539">
                <a:moveTo>
                  <a:pt x="1463675" y="682625"/>
                </a:moveTo>
                <a:lnTo>
                  <a:pt x="1460500" y="684022"/>
                </a:lnTo>
                <a:lnTo>
                  <a:pt x="1424940" y="697864"/>
                </a:lnTo>
                <a:lnTo>
                  <a:pt x="1421765" y="699134"/>
                </a:lnTo>
                <a:lnTo>
                  <a:pt x="1420114" y="702817"/>
                </a:lnTo>
                <a:lnTo>
                  <a:pt x="1422654" y="709422"/>
                </a:lnTo>
                <a:lnTo>
                  <a:pt x="1426337" y="710946"/>
                </a:lnTo>
                <a:lnTo>
                  <a:pt x="1468374" y="694562"/>
                </a:lnTo>
                <a:lnTo>
                  <a:pt x="1470025" y="690752"/>
                </a:lnTo>
                <a:lnTo>
                  <a:pt x="1468628" y="687577"/>
                </a:lnTo>
                <a:lnTo>
                  <a:pt x="1467358" y="684276"/>
                </a:lnTo>
                <a:lnTo>
                  <a:pt x="1463675" y="682625"/>
                </a:lnTo>
                <a:close/>
              </a:path>
              <a:path w="3208020" h="1272539">
                <a:moveTo>
                  <a:pt x="1380997" y="715136"/>
                </a:moveTo>
                <a:lnTo>
                  <a:pt x="1338960" y="731647"/>
                </a:lnTo>
                <a:lnTo>
                  <a:pt x="1337437" y="735329"/>
                </a:lnTo>
                <a:lnTo>
                  <a:pt x="1339977" y="741933"/>
                </a:lnTo>
                <a:lnTo>
                  <a:pt x="1343659" y="743457"/>
                </a:lnTo>
                <a:lnTo>
                  <a:pt x="1346834" y="742187"/>
                </a:lnTo>
                <a:lnTo>
                  <a:pt x="1382395" y="728344"/>
                </a:lnTo>
                <a:lnTo>
                  <a:pt x="1385570" y="726948"/>
                </a:lnTo>
                <a:lnTo>
                  <a:pt x="1387220" y="723264"/>
                </a:lnTo>
                <a:lnTo>
                  <a:pt x="1385951" y="720089"/>
                </a:lnTo>
                <a:lnTo>
                  <a:pt x="1384681" y="716787"/>
                </a:lnTo>
                <a:lnTo>
                  <a:pt x="1380997" y="715136"/>
                </a:lnTo>
                <a:close/>
              </a:path>
              <a:path w="3208020" h="1272539">
                <a:moveTo>
                  <a:pt x="1298194" y="747649"/>
                </a:moveTo>
                <a:lnTo>
                  <a:pt x="1256283" y="764158"/>
                </a:lnTo>
                <a:lnTo>
                  <a:pt x="1254633" y="767841"/>
                </a:lnTo>
                <a:lnTo>
                  <a:pt x="1257172" y="774446"/>
                </a:lnTo>
                <a:lnTo>
                  <a:pt x="1260856" y="775969"/>
                </a:lnTo>
                <a:lnTo>
                  <a:pt x="1299591" y="760856"/>
                </a:lnTo>
                <a:lnTo>
                  <a:pt x="1302893" y="759459"/>
                </a:lnTo>
                <a:lnTo>
                  <a:pt x="1304417" y="755776"/>
                </a:lnTo>
                <a:lnTo>
                  <a:pt x="1303146" y="752601"/>
                </a:lnTo>
                <a:lnTo>
                  <a:pt x="1301877" y="749300"/>
                </a:lnTo>
                <a:lnTo>
                  <a:pt x="1298194" y="747649"/>
                </a:lnTo>
                <a:close/>
              </a:path>
              <a:path w="3208020" h="1272539">
                <a:moveTo>
                  <a:pt x="1215517" y="780160"/>
                </a:moveTo>
                <a:lnTo>
                  <a:pt x="1173480" y="796671"/>
                </a:lnTo>
                <a:lnTo>
                  <a:pt x="1171829" y="800353"/>
                </a:lnTo>
                <a:lnTo>
                  <a:pt x="1173226" y="803655"/>
                </a:lnTo>
                <a:lnTo>
                  <a:pt x="1174495" y="806957"/>
                </a:lnTo>
                <a:lnTo>
                  <a:pt x="1178179" y="808481"/>
                </a:lnTo>
                <a:lnTo>
                  <a:pt x="1220089" y="791972"/>
                </a:lnTo>
                <a:lnTo>
                  <a:pt x="1221740" y="788288"/>
                </a:lnTo>
                <a:lnTo>
                  <a:pt x="1220470" y="785113"/>
                </a:lnTo>
                <a:lnTo>
                  <a:pt x="1219200" y="781811"/>
                </a:lnTo>
                <a:lnTo>
                  <a:pt x="1215517" y="780160"/>
                </a:lnTo>
                <a:close/>
              </a:path>
              <a:path w="3208020" h="1272539">
                <a:moveTo>
                  <a:pt x="1132713" y="812673"/>
                </a:moveTo>
                <a:lnTo>
                  <a:pt x="1090803" y="829182"/>
                </a:lnTo>
                <a:lnTo>
                  <a:pt x="1089152" y="832865"/>
                </a:lnTo>
                <a:lnTo>
                  <a:pt x="1091692" y="839469"/>
                </a:lnTo>
                <a:lnTo>
                  <a:pt x="1095375" y="840993"/>
                </a:lnTo>
                <a:lnTo>
                  <a:pt x="1137412" y="824483"/>
                </a:lnTo>
                <a:lnTo>
                  <a:pt x="1138935" y="820801"/>
                </a:lnTo>
                <a:lnTo>
                  <a:pt x="1137666" y="817626"/>
                </a:lnTo>
                <a:lnTo>
                  <a:pt x="1136395" y="814324"/>
                </a:lnTo>
                <a:lnTo>
                  <a:pt x="1132713" y="812673"/>
                </a:lnTo>
                <a:close/>
              </a:path>
              <a:path w="3208020" h="1272539">
                <a:moveTo>
                  <a:pt x="1050035" y="845184"/>
                </a:moveTo>
                <a:lnTo>
                  <a:pt x="1007999" y="861694"/>
                </a:lnTo>
                <a:lnTo>
                  <a:pt x="1006347" y="865377"/>
                </a:lnTo>
                <a:lnTo>
                  <a:pt x="1007744" y="868679"/>
                </a:lnTo>
                <a:lnTo>
                  <a:pt x="1009015" y="871981"/>
                </a:lnTo>
                <a:lnTo>
                  <a:pt x="1012697" y="873505"/>
                </a:lnTo>
                <a:lnTo>
                  <a:pt x="1054608" y="856996"/>
                </a:lnTo>
                <a:lnTo>
                  <a:pt x="1056258" y="853312"/>
                </a:lnTo>
                <a:lnTo>
                  <a:pt x="1054989" y="850137"/>
                </a:lnTo>
                <a:lnTo>
                  <a:pt x="1053719" y="846835"/>
                </a:lnTo>
                <a:lnTo>
                  <a:pt x="1050035" y="845184"/>
                </a:lnTo>
                <a:close/>
              </a:path>
              <a:path w="3208020" h="1272539">
                <a:moveTo>
                  <a:pt x="967232" y="877697"/>
                </a:moveTo>
                <a:lnTo>
                  <a:pt x="963930" y="878966"/>
                </a:lnTo>
                <a:lnTo>
                  <a:pt x="925321" y="894206"/>
                </a:lnTo>
                <a:lnTo>
                  <a:pt x="923670" y="897889"/>
                </a:lnTo>
                <a:lnTo>
                  <a:pt x="926210" y="904493"/>
                </a:lnTo>
                <a:lnTo>
                  <a:pt x="929894" y="906017"/>
                </a:lnTo>
                <a:lnTo>
                  <a:pt x="971931" y="889507"/>
                </a:lnTo>
                <a:lnTo>
                  <a:pt x="973455" y="885825"/>
                </a:lnTo>
                <a:lnTo>
                  <a:pt x="972184" y="882650"/>
                </a:lnTo>
                <a:lnTo>
                  <a:pt x="970915" y="879348"/>
                </a:lnTo>
                <a:lnTo>
                  <a:pt x="967232" y="877697"/>
                </a:lnTo>
                <a:close/>
              </a:path>
              <a:path w="3208020" h="1272539">
                <a:moveTo>
                  <a:pt x="884555" y="910208"/>
                </a:moveTo>
                <a:lnTo>
                  <a:pt x="842518" y="926718"/>
                </a:lnTo>
                <a:lnTo>
                  <a:pt x="840867" y="930401"/>
                </a:lnTo>
                <a:lnTo>
                  <a:pt x="842137" y="933703"/>
                </a:lnTo>
                <a:lnTo>
                  <a:pt x="843533" y="936878"/>
                </a:lnTo>
                <a:lnTo>
                  <a:pt x="847217" y="938529"/>
                </a:lnTo>
                <a:lnTo>
                  <a:pt x="885825" y="923289"/>
                </a:lnTo>
                <a:lnTo>
                  <a:pt x="889127" y="922019"/>
                </a:lnTo>
                <a:lnTo>
                  <a:pt x="890778" y="918336"/>
                </a:lnTo>
                <a:lnTo>
                  <a:pt x="889507" y="915034"/>
                </a:lnTo>
                <a:lnTo>
                  <a:pt x="888238" y="911859"/>
                </a:lnTo>
                <a:lnTo>
                  <a:pt x="884555" y="910208"/>
                </a:lnTo>
                <a:close/>
              </a:path>
              <a:path w="3208020" h="1272539">
                <a:moveTo>
                  <a:pt x="801751" y="942721"/>
                </a:moveTo>
                <a:lnTo>
                  <a:pt x="759714" y="959230"/>
                </a:lnTo>
                <a:lnTo>
                  <a:pt x="758190" y="962913"/>
                </a:lnTo>
                <a:lnTo>
                  <a:pt x="759459" y="966215"/>
                </a:lnTo>
                <a:lnTo>
                  <a:pt x="760730" y="969390"/>
                </a:lnTo>
                <a:lnTo>
                  <a:pt x="764413" y="971041"/>
                </a:lnTo>
                <a:lnTo>
                  <a:pt x="806450" y="954531"/>
                </a:lnTo>
                <a:lnTo>
                  <a:pt x="807974" y="950849"/>
                </a:lnTo>
                <a:lnTo>
                  <a:pt x="806704" y="947547"/>
                </a:lnTo>
                <a:lnTo>
                  <a:pt x="805433" y="944372"/>
                </a:lnTo>
                <a:lnTo>
                  <a:pt x="801751" y="942721"/>
                </a:lnTo>
                <a:close/>
              </a:path>
              <a:path w="3208020" h="1272539">
                <a:moveTo>
                  <a:pt x="719074" y="975232"/>
                </a:moveTo>
                <a:lnTo>
                  <a:pt x="677037" y="991742"/>
                </a:lnTo>
                <a:lnTo>
                  <a:pt x="675385" y="995426"/>
                </a:lnTo>
                <a:lnTo>
                  <a:pt x="676656" y="998727"/>
                </a:lnTo>
                <a:lnTo>
                  <a:pt x="677926" y="1001902"/>
                </a:lnTo>
                <a:lnTo>
                  <a:pt x="681735" y="1003553"/>
                </a:lnTo>
                <a:lnTo>
                  <a:pt x="720344" y="988313"/>
                </a:lnTo>
                <a:lnTo>
                  <a:pt x="723645" y="987043"/>
                </a:lnTo>
                <a:lnTo>
                  <a:pt x="725296" y="983360"/>
                </a:lnTo>
                <a:lnTo>
                  <a:pt x="724027" y="980058"/>
                </a:lnTo>
                <a:lnTo>
                  <a:pt x="722757" y="976883"/>
                </a:lnTo>
                <a:lnTo>
                  <a:pt x="719074" y="975232"/>
                </a:lnTo>
                <a:close/>
              </a:path>
              <a:path w="3208020" h="1272539">
                <a:moveTo>
                  <a:pt x="636269" y="1007744"/>
                </a:moveTo>
                <a:lnTo>
                  <a:pt x="594232" y="1024254"/>
                </a:lnTo>
                <a:lnTo>
                  <a:pt x="592708" y="1027937"/>
                </a:lnTo>
                <a:lnTo>
                  <a:pt x="593979" y="1031239"/>
                </a:lnTo>
                <a:lnTo>
                  <a:pt x="595249" y="1034414"/>
                </a:lnTo>
                <a:lnTo>
                  <a:pt x="598932" y="1036065"/>
                </a:lnTo>
                <a:lnTo>
                  <a:pt x="640969" y="1019555"/>
                </a:lnTo>
                <a:lnTo>
                  <a:pt x="642493" y="1015873"/>
                </a:lnTo>
                <a:lnTo>
                  <a:pt x="641222" y="1012571"/>
                </a:lnTo>
                <a:lnTo>
                  <a:pt x="639953" y="1009396"/>
                </a:lnTo>
                <a:lnTo>
                  <a:pt x="636269" y="1007744"/>
                </a:lnTo>
                <a:close/>
              </a:path>
              <a:path w="3208020" h="1272539">
                <a:moveTo>
                  <a:pt x="553593" y="1040256"/>
                </a:moveTo>
                <a:lnTo>
                  <a:pt x="511556" y="1056766"/>
                </a:lnTo>
                <a:lnTo>
                  <a:pt x="509905" y="1060450"/>
                </a:lnTo>
                <a:lnTo>
                  <a:pt x="511175" y="1063752"/>
                </a:lnTo>
                <a:lnTo>
                  <a:pt x="512444" y="1066927"/>
                </a:lnTo>
                <a:lnTo>
                  <a:pt x="516128" y="1068577"/>
                </a:lnTo>
                <a:lnTo>
                  <a:pt x="558165" y="1052067"/>
                </a:lnTo>
                <a:lnTo>
                  <a:pt x="559816" y="1048384"/>
                </a:lnTo>
                <a:lnTo>
                  <a:pt x="558545" y="1045082"/>
                </a:lnTo>
                <a:lnTo>
                  <a:pt x="557276" y="1041907"/>
                </a:lnTo>
                <a:lnTo>
                  <a:pt x="553593" y="1040256"/>
                </a:lnTo>
                <a:close/>
              </a:path>
              <a:path w="3208020" h="1272539">
                <a:moveTo>
                  <a:pt x="470789" y="1072768"/>
                </a:moveTo>
                <a:lnTo>
                  <a:pt x="428752" y="1089278"/>
                </a:lnTo>
                <a:lnTo>
                  <a:pt x="427228" y="1092961"/>
                </a:lnTo>
                <a:lnTo>
                  <a:pt x="428497" y="1096263"/>
                </a:lnTo>
                <a:lnTo>
                  <a:pt x="429768" y="1099438"/>
                </a:lnTo>
                <a:lnTo>
                  <a:pt x="433451" y="1101089"/>
                </a:lnTo>
                <a:lnTo>
                  <a:pt x="475488" y="1084579"/>
                </a:lnTo>
                <a:lnTo>
                  <a:pt x="477012" y="1080897"/>
                </a:lnTo>
                <a:lnTo>
                  <a:pt x="475742" y="1077594"/>
                </a:lnTo>
                <a:lnTo>
                  <a:pt x="474471" y="1074419"/>
                </a:lnTo>
                <a:lnTo>
                  <a:pt x="470789" y="1072768"/>
                </a:lnTo>
                <a:close/>
              </a:path>
              <a:path w="3208020" h="1272539">
                <a:moveTo>
                  <a:pt x="387984" y="1105280"/>
                </a:moveTo>
                <a:lnTo>
                  <a:pt x="346075" y="1121790"/>
                </a:lnTo>
                <a:lnTo>
                  <a:pt x="344424" y="1125474"/>
                </a:lnTo>
                <a:lnTo>
                  <a:pt x="345694" y="1128776"/>
                </a:lnTo>
                <a:lnTo>
                  <a:pt x="346964" y="1131951"/>
                </a:lnTo>
                <a:lnTo>
                  <a:pt x="350646" y="1133602"/>
                </a:lnTo>
                <a:lnTo>
                  <a:pt x="392683" y="1117091"/>
                </a:lnTo>
                <a:lnTo>
                  <a:pt x="394334" y="1113408"/>
                </a:lnTo>
                <a:lnTo>
                  <a:pt x="393065" y="1110106"/>
                </a:lnTo>
                <a:lnTo>
                  <a:pt x="391668" y="1106931"/>
                </a:lnTo>
                <a:lnTo>
                  <a:pt x="387984" y="1105280"/>
                </a:lnTo>
                <a:close/>
              </a:path>
              <a:path w="3208020" h="1272539">
                <a:moveTo>
                  <a:pt x="305307" y="1137792"/>
                </a:moveTo>
                <a:lnTo>
                  <a:pt x="263270" y="1154302"/>
                </a:lnTo>
                <a:lnTo>
                  <a:pt x="261746" y="1157985"/>
                </a:lnTo>
                <a:lnTo>
                  <a:pt x="263017" y="1161160"/>
                </a:lnTo>
                <a:lnTo>
                  <a:pt x="264287" y="1164462"/>
                </a:lnTo>
                <a:lnTo>
                  <a:pt x="267969" y="1166113"/>
                </a:lnTo>
                <a:lnTo>
                  <a:pt x="310006" y="1149603"/>
                </a:lnTo>
                <a:lnTo>
                  <a:pt x="311531" y="1145921"/>
                </a:lnTo>
                <a:lnTo>
                  <a:pt x="308991" y="1139316"/>
                </a:lnTo>
                <a:lnTo>
                  <a:pt x="305307" y="1137792"/>
                </a:lnTo>
                <a:close/>
              </a:path>
              <a:path w="3208020" h="1272539">
                <a:moveTo>
                  <a:pt x="222504" y="1170304"/>
                </a:moveTo>
                <a:lnTo>
                  <a:pt x="180594" y="1186814"/>
                </a:lnTo>
                <a:lnTo>
                  <a:pt x="178943" y="1190498"/>
                </a:lnTo>
                <a:lnTo>
                  <a:pt x="180213" y="1193672"/>
                </a:lnTo>
                <a:lnTo>
                  <a:pt x="181482" y="1196974"/>
                </a:lnTo>
                <a:lnTo>
                  <a:pt x="185166" y="1198625"/>
                </a:lnTo>
                <a:lnTo>
                  <a:pt x="227203" y="1182115"/>
                </a:lnTo>
                <a:lnTo>
                  <a:pt x="228854" y="1178432"/>
                </a:lnTo>
                <a:lnTo>
                  <a:pt x="227583" y="1175130"/>
                </a:lnTo>
                <a:lnTo>
                  <a:pt x="226187" y="1171828"/>
                </a:lnTo>
                <a:lnTo>
                  <a:pt x="222504" y="1170304"/>
                </a:lnTo>
                <a:close/>
              </a:path>
              <a:path w="3208020" h="1272539">
                <a:moveTo>
                  <a:pt x="139827" y="1202816"/>
                </a:moveTo>
                <a:lnTo>
                  <a:pt x="97790" y="1219327"/>
                </a:lnTo>
                <a:lnTo>
                  <a:pt x="96266" y="1223009"/>
                </a:lnTo>
                <a:lnTo>
                  <a:pt x="97535" y="1226184"/>
                </a:lnTo>
                <a:lnTo>
                  <a:pt x="98806" y="1229486"/>
                </a:lnTo>
                <a:lnTo>
                  <a:pt x="102489" y="1231137"/>
                </a:lnTo>
                <a:lnTo>
                  <a:pt x="144399" y="1214627"/>
                </a:lnTo>
                <a:lnTo>
                  <a:pt x="146050" y="1210944"/>
                </a:lnTo>
                <a:lnTo>
                  <a:pt x="143509" y="1204340"/>
                </a:lnTo>
                <a:lnTo>
                  <a:pt x="139827" y="1202816"/>
                </a:lnTo>
                <a:close/>
              </a:path>
              <a:path w="3208020" h="1272539">
                <a:moveTo>
                  <a:pt x="57023" y="1201165"/>
                </a:moveTo>
                <a:lnTo>
                  <a:pt x="0" y="1264538"/>
                </a:lnTo>
                <a:lnTo>
                  <a:pt x="84835" y="1272158"/>
                </a:lnTo>
                <a:lnTo>
                  <a:pt x="57023" y="12011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519170" y="3341750"/>
            <a:ext cx="2750820" cy="1045210"/>
          </a:xfrm>
          <a:custGeom>
            <a:avLst/>
            <a:gdLst/>
            <a:ahLst/>
            <a:cxnLst/>
            <a:rect l="l" t="t" r="r" b="b"/>
            <a:pathLst>
              <a:path w="2750820" h="1045210">
                <a:moveTo>
                  <a:pt x="2744216" y="0"/>
                </a:moveTo>
                <a:lnTo>
                  <a:pt x="2705354" y="14731"/>
                </a:lnTo>
                <a:lnTo>
                  <a:pt x="2702052" y="15875"/>
                </a:lnTo>
                <a:lnTo>
                  <a:pt x="2700401" y="19557"/>
                </a:lnTo>
                <a:lnTo>
                  <a:pt x="2701543" y="22859"/>
                </a:lnTo>
                <a:lnTo>
                  <a:pt x="2702814" y="26161"/>
                </a:lnTo>
                <a:lnTo>
                  <a:pt x="2706496" y="27812"/>
                </a:lnTo>
                <a:lnTo>
                  <a:pt x="2709799" y="26542"/>
                </a:lnTo>
                <a:lnTo>
                  <a:pt x="2745485" y="13207"/>
                </a:lnTo>
                <a:lnTo>
                  <a:pt x="2748660" y="11937"/>
                </a:lnTo>
                <a:lnTo>
                  <a:pt x="2750439" y="8254"/>
                </a:lnTo>
                <a:lnTo>
                  <a:pt x="2749168" y="4952"/>
                </a:lnTo>
                <a:lnTo>
                  <a:pt x="2747899" y="1777"/>
                </a:lnTo>
                <a:lnTo>
                  <a:pt x="2744216" y="0"/>
                </a:lnTo>
                <a:close/>
              </a:path>
              <a:path w="2750820" h="1045210">
                <a:moveTo>
                  <a:pt x="2661030" y="31241"/>
                </a:moveTo>
                <a:lnTo>
                  <a:pt x="2657729" y="32511"/>
                </a:lnTo>
                <a:lnTo>
                  <a:pt x="2622041" y="45847"/>
                </a:lnTo>
                <a:lnTo>
                  <a:pt x="2618740" y="47116"/>
                </a:lnTo>
                <a:lnTo>
                  <a:pt x="2617089" y="50800"/>
                </a:lnTo>
                <a:lnTo>
                  <a:pt x="2619629" y="57403"/>
                </a:lnTo>
                <a:lnTo>
                  <a:pt x="2623184" y="59054"/>
                </a:lnTo>
                <a:lnTo>
                  <a:pt x="2626487" y="57784"/>
                </a:lnTo>
                <a:lnTo>
                  <a:pt x="2662174" y="44450"/>
                </a:lnTo>
                <a:lnTo>
                  <a:pt x="2665476" y="43179"/>
                </a:lnTo>
                <a:lnTo>
                  <a:pt x="2667127" y="39497"/>
                </a:lnTo>
                <a:lnTo>
                  <a:pt x="2665856" y="36194"/>
                </a:lnTo>
                <a:lnTo>
                  <a:pt x="2664714" y="32892"/>
                </a:lnTo>
                <a:lnTo>
                  <a:pt x="2661030" y="31241"/>
                </a:lnTo>
                <a:close/>
              </a:path>
              <a:path w="2750820" h="1045210">
                <a:moveTo>
                  <a:pt x="2577718" y="62483"/>
                </a:moveTo>
                <a:lnTo>
                  <a:pt x="2574543" y="63753"/>
                </a:lnTo>
                <a:lnTo>
                  <a:pt x="2538856" y="77088"/>
                </a:lnTo>
                <a:lnTo>
                  <a:pt x="2535554" y="78358"/>
                </a:lnTo>
                <a:lnTo>
                  <a:pt x="2533904" y="82041"/>
                </a:lnTo>
                <a:lnTo>
                  <a:pt x="2535046" y="85216"/>
                </a:lnTo>
                <a:lnTo>
                  <a:pt x="2536316" y="88518"/>
                </a:lnTo>
                <a:lnTo>
                  <a:pt x="2540000" y="90169"/>
                </a:lnTo>
                <a:lnTo>
                  <a:pt x="2543302" y="89026"/>
                </a:lnTo>
                <a:lnTo>
                  <a:pt x="2578989" y="75564"/>
                </a:lnTo>
                <a:lnTo>
                  <a:pt x="2582291" y="74422"/>
                </a:lnTo>
                <a:lnTo>
                  <a:pt x="2583941" y="70738"/>
                </a:lnTo>
                <a:lnTo>
                  <a:pt x="2581402" y="64134"/>
                </a:lnTo>
                <a:lnTo>
                  <a:pt x="2577718" y="62483"/>
                </a:lnTo>
                <a:close/>
              </a:path>
              <a:path w="2750820" h="1045210">
                <a:moveTo>
                  <a:pt x="2494533" y="93725"/>
                </a:moveTo>
                <a:lnTo>
                  <a:pt x="2491231" y="94996"/>
                </a:lnTo>
                <a:lnTo>
                  <a:pt x="2455544" y="108330"/>
                </a:lnTo>
                <a:lnTo>
                  <a:pt x="2452242" y="109600"/>
                </a:lnTo>
                <a:lnTo>
                  <a:pt x="2450591" y="113156"/>
                </a:lnTo>
                <a:lnTo>
                  <a:pt x="2453131" y="119760"/>
                </a:lnTo>
                <a:lnTo>
                  <a:pt x="2456688" y="121411"/>
                </a:lnTo>
                <a:lnTo>
                  <a:pt x="2459990" y="120268"/>
                </a:lnTo>
                <a:lnTo>
                  <a:pt x="2498979" y="105536"/>
                </a:lnTo>
                <a:lnTo>
                  <a:pt x="2500629" y="101980"/>
                </a:lnTo>
                <a:lnTo>
                  <a:pt x="2499487" y="98678"/>
                </a:lnTo>
                <a:lnTo>
                  <a:pt x="2498216" y="95376"/>
                </a:lnTo>
                <a:lnTo>
                  <a:pt x="2494533" y="93725"/>
                </a:lnTo>
                <a:close/>
              </a:path>
              <a:path w="2750820" h="1045210">
                <a:moveTo>
                  <a:pt x="2411349" y="124967"/>
                </a:moveTo>
                <a:lnTo>
                  <a:pt x="2408046" y="126110"/>
                </a:lnTo>
                <a:lnTo>
                  <a:pt x="2372359" y="139573"/>
                </a:lnTo>
                <a:lnTo>
                  <a:pt x="2369057" y="140715"/>
                </a:lnTo>
                <a:lnTo>
                  <a:pt x="2367406" y="144399"/>
                </a:lnTo>
                <a:lnTo>
                  <a:pt x="2368677" y="147700"/>
                </a:lnTo>
                <a:lnTo>
                  <a:pt x="2369819" y="151002"/>
                </a:lnTo>
                <a:lnTo>
                  <a:pt x="2373503" y="152653"/>
                </a:lnTo>
                <a:lnTo>
                  <a:pt x="2376804" y="151383"/>
                </a:lnTo>
                <a:lnTo>
                  <a:pt x="2412491" y="138049"/>
                </a:lnTo>
                <a:lnTo>
                  <a:pt x="2415793" y="136778"/>
                </a:lnTo>
                <a:lnTo>
                  <a:pt x="2417444" y="133096"/>
                </a:lnTo>
                <a:lnTo>
                  <a:pt x="2416175" y="129921"/>
                </a:lnTo>
                <a:lnTo>
                  <a:pt x="2414904" y="126618"/>
                </a:lnTo>
                <a:lnTo>
                  <a:pt x="2411349" y="124967"/>
                </a:lnTo>
                <a:close/>
              </a:path>
              <a:path w="2750820" h="1045210">
                <a:moveTo>
                  <a:pt x="2328037" y="156082"/>
                </a:moveTo>
                <a:lnTo>
                  <a:pt x="2324734" y="157352"/>
                </a:lnTo>
                <a:lnTo>
                  <a:pt x="2289047" y="170687"/>
                </a:lnTo>
                <a:lnTo>
                  <a:pt x="2285872" y="171957"/>
                </a:lnTo>
                <a:lnTo>
                  <a:pt x="2284094" y="175640"/>
                </a:lnTo>
                <a:lnTo>
                  <a:pt x="2286634" y="182244"/>
                </a:lnTo>
                <a:lnTo>
                  <a:pt x="2290317" y="183896"/>
                </a:lnTo>
                <a:lnTo>
                  <a:pt x="2293492" y="182625"/>
                </a:lnTo>
                <a:lnTo>
                  <a:pt x="2329179" y="169290"/>
                </a:lnTo>
                <a:lnTo>
                  <a:pt x="2332481" y="168021"/>
                </a:lnTo>
                <a:lnTo>
                  <a:pt x="2334132" y="164337"/>
                </a:lnTo>
                <a:lnTo>
                  <a:pt x="2332990" y="161035"/>
                </a:lnTo>
                <a:lnTo>
                  <a:pt x="2331719" y="157860"/>
                </a:lnTo>
                <a:lnTo>
                  <a:pt x="2328037" y="156082"/>
                </a:lnTo>
                <a:close/>
              </a:path>
              <a:path w="2750820" h="1045210">
                <a:moveTo>
                  <a:pt x="2244852" y="187325"/>
                </a:moveTo>
                <a:lnTo>
                  <a:pt x="2241550" y="188594"/>
                </a:lnTo>
                <a:lnTo>
                  <a:pt x="2205863" y="201929"/>
                </a:lnTo>
                <a:lnTo>
                  <a:pt x="2202560" y="203200"/>
                </a:lnTo>
                <a:lnTo>
                  <a:pt x="2200909" y="206882"/>
                </a:lnTo>
                <a:lnTo>
                  <a:pt x="2202179" y="210184"/>
                </a:lnTo>
                <a:lnTo>
                  <a:pt x="2203322" y="213359"/>
                </a:lnTo>
                <a:lnTo>
                  <a:pt x="2207005" y="215137"/>
                </a:lnTo>
                <a:lnTo>
                  <a:pt x="2210307" y="213867"/>
                </a:lnTo>
                <a:lnTo>
                  <a:pt x="2245994" y="200532"/>
                </a:lnTo>
                <a:lnTo>
                  <a:pt x="2249296" y="199262"/>
                </a:lnTo>
                <a:lnTo>
                  <a:pt x="2250947" y="195579"/>
                </a:lnTo>
                <a:lnTo>
                  <a:pt x="2248407" y="188975"/>
                </a:lnTo>
                <a:lnTo>
                  <a:pt x="2244852" y="187325"/>
                </a:lnTo>
                <a:close/>
              </a:path>
              <a:path w="2750820" h="1045210">
                <a:moveTo>
                  <a:pt x="2161540" y="218566"/>
                </a:moveTo>
                <a:lnTo>
                  <a:pt x="2158238" y="219836"/>
                </a:lnTo>
                <a:lnTo>
                  <a:pt x="2122551" y="233172"/>
                </a:lnTo>
                <a:lnTo>
                  <a:pt x="2119376" y="234441"/>
                </a:lnTo>
                <a:lnTo>
                  <a:pt x="2117725" y="238125"/>
                </a:lnTo>
                <a:lnTo>
                  <a:pt x="2118867" y="241300"/>
                </a:lnTo>
                <a:lnTo>
                  <a:pt x="2120138" y="244601"/>
                </a:lnTo>
                <a:lnTo>
                  <a:pt x="2123820" y="246252"/>
                </a:lnTo>
                <a:lnTo>
                  <a:pt x="2127122" y="245109"/>
                </a:lnTo>
                <a:lnTo>
                  <a:pt x="2162809" y="231648"/>
                </a:lnTo>
                <a:lnTo>
                  <a:pt x="2165984" y="230504"/>
                </a:lnTo>
                <a:lnTo>
                  <a:pt x="2167635" y="226822"/>
                </a:lnTo>
                <a:lnTo>
                  <a:pt x="2166492" y="223519"/>
                </a:lnTo>
                <a:lnTo>
                  <a:pt x="2165222" y="220217"/>
                </a:lnTo>
                <a:lnTo>
                  <a:pt x="2161540" y="218566"/>
                </a:lnTo>
                <a:close/>
              </a:path>
              <a:path w="2750820" h="1045210">
                <a:moveTo>
                  <a:pt x="2078354" y="249808"/>
                </a:moveTo>
                <a:lnTo>
                  <a:pt x="2075052" y="250951"/>
                </a:lnTo>
                <a:lnTo>
                  <a:pt x="2039365" y="264413"/>
                </a:lnTo>
                <a:lnTo>
                  <a:pt x="2036064" y="265556"/>
                </a:lnTo>
                <a:lnTo>
                  <a:pt x="2034413" y="269239"/>
                </a:lnTo>
                <a:lnTo>
                  <a:pt x="2035682" y="272541"/>
                </a:lnTo>
                <a:lnTo>
                  <a:pt x="2036826" y="275843"/>
                </a:lnTo>
                <a:lnTo>
                  <a:pt x="2040508" y="277494"/>
                </a:lnTo>
                <a:lnTo>
                  <a:pt x="2043810" y="276225"/>
                </a:lnTo>
                <a:lnTo>
                  <a:pt x="2079497" y="262889"/>
                </a:lnTo>
                <a:lnTo>
                  <a:pt x="2082800" y="261619"/>
                </a:lnTo>
                <a:lnTo>
                  <a:pt x="2084451" y="258063"/>
                </a:lnTo>
                <a:lnTo>
                  <a:pt x="2083180" y="254761"/>
                </a:lnTo>
                <a:lnTo>
                  <a:pt x="2082038" y="251459"/>
                </a:lnTo>
                <a:lnTo>
                  <a:pt x="2078354" y="249808"/>
                </a:lnTo>
                <a:close/>
              </a:path>
              <a:path w="2750820" h="1045210">
                <a:moveTo>
                  <a:pt x="1995042" y="281050"/>
                </a:moveTo>
                <a:lnTo>
                  <a:pt x="1991867" y="282193"/>
                </a:lnTo>
                <a:lnTo>
                  <a:pt x="1956180" y="295655"/>
                </a:lnTo>
                <a:lnTo>
                  <a:pt x="1952878" y="296799"/>
                </a:lnTo>
                <a:lnTo>
                  <a:pt x="1951227" y="300481"/>
                </a:lnTo>
                <a:lnTo>
                  <a:pt x="1952370" y="303783"/>
                </a:lnTo>
                <a:lnTo>
                  <a:pt x="1953640" y="307085"/>
                </a:lnTo>
                <a:lnTo>
                  <a:pt x="1957324" y="308736"/>
                </a:lnTo>
                <a:lnTo>
                  <a:pt x="1960626" y="307466"/>
                </a:lnTo>
                <a:lnTo>
                  <a:pt x="1996313" y="294131"/>
                </a:lnTo>
                <a:lnTo>
                  <a:pt x="1999488" y="292861"/>
                </a:lnTo>
                <a:lnTo>
                  <a:pt x="2001265" y="289178"/>
                </a:lnTo>
                <a:lnTo>
                  <a:pt x="1999995" y="286003"/>
                </a:lnTo>
                <a:lnTo>
                  <a:pt x="1998726" y="282701"/>
                </a:lnTo>
                <a:lnTo>
                  <a:pt x="1995042" y="281050"/>
                </a:lnTo>
                <a:close/>
              </a:path>
              <a:path w="2750820" h="1045210">
                <a:moveTo>
                  <a:pt x="1911857" y="312165"/>
                </a:moveTo>
                <a:lnTo>
                  <a:pt x="1908555" y="313435"/>
                </a:lnTo>
                <a:lnTo>
                  <a:pt x="1872868" y="326771"/>
                </a:lnTo>
                <a:lnTo>
                  <a:pt x="1869566" y="328040"/>
                </a:lnTo>
                <a:lnTo>
                  <a:pt x="1867915" y="331724"/>
                </a:lnTo>
                <a:lnTo>
                  <a:pt x="1870455" y="338327"/>
                </a:lnTo>
                <a:lnTo>
                  <a:pt x="1874012" y="339978"/>
                </a:lnTo>
                <a:lnTo>
                  <a:pt x="1877314" y="338708"/>
                </a:lnTo>
                <a:lnTo>
                  <a:pt x="1913001" y="325374"/>
                </a:lnTo>
                <a:lnTo>
                  <a:pt x="1916302" y="324103"/>
                </a:lnTo>
                <a:lnTo>
                  <a:pt x="1917953" y="320421"/>
                </a:lnTo>
                <a:lnTo>
                  <a:pt x="1916683" y="317118"/>
                </a:lnTo>
                <a:lnTo>
                  <a:pt x="1915540" y="313816"/>
                </a:lnTo>
                <a:lnTo>
                  <a:pt x="1911857" y="312165"/>
                </a:lnTo>
                <a:close/>
              </a:path>
              <a:path w="2750820" h="1045210">
                <a:moveTo>
                  <a:pt x="1828672" y="343407"/>
                </a:moveTo>
                <a:lnTo>
                  <a:pt x="1825370" y="344677"/>
                </a:lnTo>
                <a:lnTo>
                  <a:pt x="1789683" y="358012"/>
                </a:lnTo>
                <a:lnTo>
                  <a:pt x="1786381" y="359282"/>
                </a:lnTo>
                <a:lnTo>
                  <a:pt x="1784730" y="362965"/>
                </a:lnTo>
                <a:lnTo>
                  <a:pt x="1786001" y="366267"/>
                </a:lnTo>
                <a:lnTo>
                  <a:pt x="1787143" y="369442"/>
                </a:lnTo>
                <a:lnTo>
                  <a:pt x="1790827" y="371093"/>
                </a:lnTo>
                <a:lnTo>
                  <a:pt x="1794128" y="369950"/>
                </a:lnTo>
                <a:lnTo>
                  <a:pt x="1829815" y="356488"/>
                </a:lnTo>
                <a:lnTo>
                  <a:pt x="1833117" y="355346"/>
                </a:lnTo>
                <a:lnTo>
                  <a:pt x="1834768" y="351662"/>
                </a:lnTo>
                <a:lnTo>
                  <a:pt x="1832228" y="345058"/>
                </a:lnTo>
                <a:lnTo>
                  <a:pt x="1828672" y="343407"/>
                </a:lnTo>
                <a:close/>
              </a:path>
              <a:path w="2750820" h="1045210">
                <a:moveTo>
                  <a:pt x="1745360" y="374650"/>
                </a:moveTo>
                <a:lnTo>
                  <a:pt x="1742058" y="375919"/>
                </a:lnTo>
                <a:lnTo>
                  <a:pt x="1706371" y="389254"/>
                </a:lnTo>
                <a:lnTo>
                  <a:pt x="1703069" y="390525"/>
                </a:lnTo>
                <a:lnTo>
                  <a:pt x="1701418" y="394080"/>
                </a:lnTo>
                <a:lnTo>
                  <a:pt x="1703958" y="400684"/>
                </a:lnTo>
                <a:lnTo>
                  <a:pt x="1707641" y="402335"/>
                </a:lnTo>
                <a:lnTo>
                  <a:pt x="1710816" y="401192"/>
                </a:lnTo>
                <a:lnTo>
                  <a:pt x="1746503" y="387730"/>
                </a:lnTo>
                <a:lnTo>
                  <a:pt x="1749805" y="386587"/>
                </a:lnTo>
                <a:lnTo>
                  <a:pt x="1751456" y="382904"/>
                </a:lnTo>
                <a:lnTo>
                  <a:pt x="1750314" y="379602"/>
                </a:lnTo>
                <a:lnTo>
                  <a:pt x="1749043" y="376300"/>
                </a:lnTo>
                <a:lnTo>
                  <a:pt x="1745360" y="374650"/>
                </a:lnTo>
                <a:close/>
              </a:path>
              <a:path w="2750820" h="1045210">
                <a:moveTo>
                  <a:pt x="1662176" y="405891"/>
                </a:moveTo>
                <a:lnTo>
                  <a:pt x="1658874" y="407034"/>
                </a:lnTo>
                <a:lnTo>
                  <a:pt x="1623187" y="420497"/>
                </a:lnTo>
                <a:lnTo>
                  <a:pt x="1619884" y="421639"/>
                </a:lnTo>
                <a:lnTo>
                  <a:pt x="1618233" y="425323"/>
                </a:lnTo>
                <a:lnTo>
                  <a:pt x="1619503" y="428625"/>
                </a:lnTo>
                <a:lnTo>
                  <a:pt x="1620646" y="431926"/>
                </a:lnTo>
                <a:lnTo>
                  <a:pt x="1624329" y="433577"/>
                </a:lnTo>
                <a:lnTo>
                  <a:pt x="1627631" y="432307"/>
                </a:lnTo>
                <a:lnTo>
                  <a:pt x="1663318" y="418973"/>
                </a:lnTo>
                <a:lnTo>
                  <a:pt x="1666620" y="417702"/>
                </a:lnTo>
                <a:lnTo>
                  <a:pt x="1668271" y="414147"/>
                </a:lnTo>
                <a:lnTo>
                  <a:pt x="1665731" y="407542"/>
                </a:lnTo>
                <a:lnTo>
                  <a:pt x="1662176" y="405891"/>
                </a:lnTo>
                <a:close/>
              </a:path>
              <a:path w="2750820" h="1045210">
                <a:moveTo>
                  <a:pt x="1578864" y="437006"/>
                </a:moveTo>
                <a:lnTo>
                  <a:pt x="1539875" y="451738"/>
                </a:lnTo>
                <a:lnTo>
                  <a:pt x="1536700" y="452881"/>
                </a:lnTo>
                <a:lnTo>
                  <a:pt x="1535049" y="456564"/>
                </a:lnTo>
                <a:lnTo>
                  <a:pt x="1536191" y="459866"/>
                </a:lnTo>
                <a:lnTo>
                  <a:pt x="1537462" y="463168"/>
                </a:lnTo>
                <a:lnTo>
                  <a:pt x="1541144" y="464819"/>
                </a:lnTo>
                <a:lnTo>
                  <a:pt x="1583308" y="448944"/>
                </a:lnTo>
                <a:lnTo>
                  <a:pt x="1584959" y="445261"/>
                </a:lnTo>
                <a:lnTo>
                  <a:pt x="1583816" y="441959"/>
                </a:lnTo>
                <a:lnTo>
                  <a:pt x="1582546" y="438784"/>
                </a:lnTo>
                <a:lnTo>
                  <a:pt x="1578864" y="437006"/>
                </a:lnTo>
                <a:close/>
              </a:path>
              <a:path w="2750820" h="1045210">
                <a:moveTo>
                  <a:pt x="1495678" y="468249"/>
                </a:moveTo>
                <a:lnTo>
                  <a:pt x="1492377" y="469518"/>
                </a:lnTo>
                <a:lnTo>
                  <a:pt x="1456689" y="482853"/>
                </a:lnTo>
                <a:lnTo>
                  <a:pt x="1453388" y="484124"/>
                </a:lnTo>
                <a:lnTo>
                  <a:pt x="1451737" y="487806"/>
                </a:lnTo>
                <a:lnTo>
                  <a:pt x="1453006" y="491108"/>
                </a:lnTo>
                <a:lnTo>
                  <a:pt x="1454150" y="494410"/>
                </a:lnTo>
                <a:lnTo>
                  <a:pt x="1457832" y="496061"/>
                </a:lnTo>
                <a:lnTo>
                  <a:pt x="1461134" y="494791"/>
                </a:lnTo>
                <a:lnTo>
                  <a:pt x="1496821" y="481456"/>
                </a:lnTo>
                <a:lnTo>
                  <a:pt x="1500124" y="480186"/>
                </a:lnTo>
                <a:lnTo>
                  <a:pt x="1501775" y="476503"/>
                </a:lnTo>
                <a:lnTo>
                  <a:pt x="1500504" y="473201"/>
                </a:lnTo>
                <a:lnTo>
                  <a:pt x="1499362" y="469900"/>
                </a:lnTo>
                <a:lnTo>
                  <a:pt x="1495678" y="468249"/>
                </a:lnTo>
                <a:close/>
              </a:path>
              <a:path w="2750820" h="1045210">
                <a:moveTo>
                  <a:pt x="1412366" y="499490"/>
                </a:moveTo>
                <a:lnTo>
                  <a:pt x="1409191" y="500760"/>
                </a:lnTo>
                <a:lnTo>
                  <a:pt x="1373504" y="514096"/>
                </a:lnTo>
                <a:lnTo>
                  <a:pt x="1370202" y="515365"/>
                </a:lnTo>
                <a:lnTo>
                  <a:pt x="1368552" y="519049"/>
                </a:lnTo>
                <a:lnTo>
                  <a:pt x="1369694" y="522224"/>
                </a:lnTo>
                <a:lnTo>
                  <a:pt x="1370964" y="525526"/>
                </a:lnTo>
                <a:lnTo>
                  <a:pt x="1374647" y="527176"/>
                </a:lnTo>
                <a:lnTo>
                  <a:pt x="1377950" y="526033"/>
                </a:lnTo>
                <a:lnTo>
                  <a:pt x="1413637" y="512572"/>
                </a:lnTo>
                <a:lnTo>
                  <a:pt x="1416812" y="511428"/>
                </a:lnTo>
                <a:lnTo>
                  <a:pt x="1418589" y="507746"/>
                </a:lnTo>
                <a:lnTo>
                  <a:pt x="1416050" y="501141"/>
                </a:lnTo>
                <a:lnTo>
                  <a:pt x="1412366" y="499490"/>
                </a:lnTo>
                <a:close/>
              </a:path>
              <a:path w="2750820" h="1045210">
                <a:moveTo>
                  <a:pt x="1329181" y="530732"/>
                </a:moveTo>
                <a:lnTo>
                  <a:pt x="1325879" y="532002"/>
                </a:lnTo>
                <a:lnTo>
                  <a:pt x="1290192" y="545337"/>
                </a:lnTo>
                <a:lnTo>
                  <a:pt x="1286890" y="546607"/>
                </a:lnTo>
                <a:lnTo>
                  <a:pt x="1285239" y="550163"/>
                </a:lnTo>
                <a:lnTo>
                  <a:pt x="1287779" y="556767"/>
                </a:lnTo>
                <a:lnTo>
                  <a:pt x="1291335" y="558418"/>
                </a:lnTo>
                <a:lnTo>
                  <a:pt x="1294638" y="557276"/>
                </a:lnTo>
                <a:lnTo>
                  <a:pt x="1333627" y="542543"/>
                </a:lnTo>
                <a:lnTo>
                  <a:pt x="1335277" y="538987"/>
                </a:lnTo>
                <a:lnTo>
                  <a:pt x="1334007" y="535685"/>
                </a:lnTo>
                <a:lnTo>
                  <a:pt x="1332864" y="532383"/>
                </a:lnTo>
                <a:lnTo>
                  <a:pt x="1329181" y="530732"/>
                </a:lnTo>
                <a:close/>
              </a:path>
              <a:path w="2750820" h="1045210">
                <a:moveTo>
                  <a:pt x="1245996" y="561975"/>
                </a:moveTo>
                <a:lnTo>
                  <a:pt x="1242694" y="563117"/>
                </a:lnTo>
                <a:lnTo>
                  <a:pt x="1207007" y="576579"/>
                </a:lnTo>
                <a:lnTo>
                  <a:pt x="1203705" y="577723"/>
                </a:lnTo>
                <a:lnTo>
                  <a:pt x="1202054" y="581405"/>
                </a:lnTo>
                <a:lnTo>
                  <a:pt x="1203197" y="584707"/>
                </a:lnTo>
                <a:lnTo>
                  <a:pt x="1204467" y="588009"/>
                </a:lnTo>
                <a:lnTo>
                  <a:pt x="1208151" y="589660"/>
                </a:lnTo>
                <a:lnTo>
                  <a:pt x="1211452" y="588390"/>
                </a:lnTo>
                <a:lnTo>
                  <a:pt x="1247139" y="575055"/>
                </a:lnTo>
                <a:lnTo>
                  <a:pt x="1250441" y="573785"/>
                </a:lnTo>
                <a:lnTo>
                  <a:pt x="1252092" y="570102"/>
                </a:lnTo>
                <a:lnTo>
                  <a:pt x="1250822" y="566927"/>
                </a:lnTo>
                <a:lnTo>
                  <a:pt x="1249552" y="563626"/>
                </a:lnTo>
                <a:lnTo>
                  <a:pt x="1245996" y="561975"/>
                </a:lnTo>
                <a:close/>
              </a:path>
              <a:path w="2750820" h="1045210">
                <a:moveTo>
                  <a:pt x="1162684" y="593089"/>
                </a:moveTo>
                <a:lnTo>
                  <a:pt x="1159382" y="594359"/>
                </a:lnTo>
                <a:lnTo>
                  <a:pt x="1123695" y="607694"/>
                </a:lnTo>
                <a:lnTo>
                  <a:pt x="1120393" y="608964"/>
                </a:lnTo>
                <a:lnTo>
                  <a:pt x="1118742" y="612648"/>
                </a:lnTo>
                <a:lnTo>
                  <a:pt x="1121282" y="619251"/>
                </a:lnTo>
                <a:lnTo>
                  <a:pt x="1124965" y="620902"/>
                </a:lnTo>
                <a:lnTo>
                  <a:pt x="1128140" y="619632"/>
                </a:lnTo>
                <a:lnTo>
                  <a:pt x="1163827" y="606298"/>
                </a:lnTo>
                <a:lnTo>
                  <a:pt x="1167129" y="605027"/>
                </a:lnTo>
                <a:lnTo>
                  <a:pt x="1168780" y="601344"/>
                </a:lnTo>
                <a:lnTo>
                  <a:pt x="1167638" y="598042"/>
                </a:lnTo>
                <a:lnTo>
                  <a:pt x="1166367" y="594867"/>
                </a:lnTo>
                <a:lnTo>
                  <a:pt x="1162684" y="593089"/>
                </a:lnTo>
                <a:close/>
              </a:path>
              <a:path w="2750820" h="1045210">
                <a:moveTo>
                  <a:pt x="1079500" y="624331"/>
                </a:moveTo>
                <a:lnTo>
                  <a:pt x="1076197" y="625601"/>
                </a:lnTo>
                <a:lnTo>
                  <a:pt x="1040510" y="638936"/>
                </a:lnTo>
                <a:lnTo>
                  <a:pt x="1037208" y="640206"/>
                </a:lnTo>
                <a:lnTo>
                  <a:pt x="1035557" y="643889"/>
                </a:lnTo>
                <a:lnTo>
                  <a:pt x="1036827" y="647191"/>
                </a:lnTo>
                <a:lnTo>
                  <a:pt x="1037970" y="650366"/>
                </a:lnTo>
                <a:lnTo>
                  <a:pt x="1041653" y="652144"/>
                </a:lnTo>
                <a:lnTo>
                  <a:pt x="1044955" y="650875"/>
                </a:lnTo>
                <a:lnTo>
                  <a:pt x="1080642" y="637539"/>
                </a:lnTo>
                <a:lnTo>
                  <a:pt x="1083944" y="636269"/>
                </a:lnTo>
                <a:lnTo>
                  <a:pt x="1085595" y="632586"/>
                </a:lnTo>
                <a:lnTo>
                  <a:pt x="1083055" y="625982"/>
                </a:lnTo>
                <a:lnTo>
                  <a:pt x="1079500" y="624331"/>
                </a:lnTo>
                <a:close/>
              </a:path>
              <a:path w="2750820" h="1045210">
                <a:moveTo>
                  <a:pt x="996188" y="655574"/>
                </a:moveTo>
                <a:lnTo>
                  <a:pt x="992885" y="656843"/>
                </a:lnTo>
                <a:lnTo>
                  <a:pt x="957199" y="670178"/>
                </a:lnTo>
                <a:lnTo>
                  <a:pt x="954024" y="671449"/>
                </a:lnTo>
                <a:lnTo>
                  <a:pt x="952245" y="675131"/>
                </a:lnTo>
                <a:lnTo>
                  <a:pt x="953515" y="678306"/>
                </a:lnTo>
                <a:lnTo>
                  <a:pt x="954785" y="681608"/>
                </a:lnTo>
                <a:lnTo>
                  <a:pt x="958468" y="683259"/>
                </a:lnTo>
                <a:lnTo>
                  <a:pt x="961770" y="682116"/>
                </a:lnTo>
                <a:lnTo>
                  <a:pt x="997330" y="668654"/>
                </a:lnTo>
                <a:lnTo>
                  <a:pt x="1000632" y="667511"/>
                </a:lnTo>
                <a:lnTo>
                  <a:pt x="1002283" y="663828"/>
                </a:lnTo>
                <a:lnTo>
                  <a:pt x="1001140" y="660526"/>
                </a:lnTo>
                <a:lnTo>
                  <a:pt x="999870" y="657225"/>
                </a:lnTo>
                <a:lnTo>
                  <a:pt x="996188" y="655574"/>
                </a:lnTo>
                <a:close/>
              </a:path>
              <a:path w="2750820" h="1045210">
                <a:moveTo>
                  <a:pt x="913002" y="686815"/>
                </a:moveTo>
                <a:lnTo>
                  <a:pt x="909701" y="687958"/>
                </a:lnTo>
                <a:lnTo>
                  <a:pt x="870712" y="702690"/>
                </a:lnTo>
                <a:lnTo>
                  <a:pt x="869060" y="706247"/>
                </a:lnTo>
                <a:lnTo>
                  <a:pt x="870330" y="709549"/>
                </a:lnTo>
                <a:lnTo>
                  <a:pt x="871474" y="712851"/>
                </a:lnTo>
                <a:lnTo>
                  <a:pt x="875156" y="714501"/>
                </a:lnTo>
                <a:lnTo>
                  <a:pt x="878458" y="713231"/>
                </a:lnTo>
                <a:lnTo>
                  <a:pt x="914145" y="699897"/>
                </a:lnTo>
                <a:lnTo>
                  <a:pt x="917447" y="698626"/>
                </a:lnTo>
                <a:lnTo>
                  <a:pt x="919099" y="695071"/>
                </a:lnTo>
                <a:lnTo>
                  <a:pt x="917828" y="691768"/>
                </a:lnTo>
                <a:lnTo>
                  <a:pt x="916685" y="688466"/>
                </a:lnTo>
                <a:lnTo>
                  <a:pt x="913002" y="686815"/>
                </a:lnTo>
                <a:close/>
              </a:path>
              <a:path w="2750820" h="1045210">
                <a:moveTo>
                  <a:pt x="829690" y="718057"/>
                </a:moveTo>
                <a:lnTo>
                  <a:pt x="826388" y="719201"/>
                </a:lnTo>
                <a:lnTo>
                  <a:pt x="790828" y="732662"/>
                </a:lnTo>
                <a:lnTo>
                  <a:pt x="787526" y="733805"/>
                </a:lnTo>
                <a:lnTo>
                  <a:pt x="785876" y="737488"/>
                </a:lnTo>
                <a:lnTo>
                  <a:pt x="787018" y="740790"/>
                </a:lnTo>
                <a:lnTo>
                  <a:pt x="788288" y="744092"/>
                </a:lnTo>
                <a:lnTo>
                  <a:pt x="791971" y="745743"/>
                </a:lnTo>
                <a:lnTo>
                  <a:pt x="795274" y="744474"/>
                </a:lnTo>
                <a:lnTo>
                  <a:pt x="830960" y="731138"/>
                </a:lnTo>
                <a:lnTo>
                  <a:pt x="834135" y="729868"/>
                </a:lnTo>
                <a:lnTo>
                  <a:pt x="835913" y="726185"/>
                </a:lnTo>
                <a:lnTo>
                  <a:pt x="834643" y="723010"/>
                </a:lnTo>
                <a:lnTo>
                  <a:pt x="833374" y="719708"/>
                </a:lnTo>
                <a:lnTo>
                  <a:pt x="829690" y="718057"/>
                </a:lnTo>
                <a:close/>
              </a:path>
              <a:path w="2750820" h="1045210">
                <a:moveTo>
                  <a:pt x="746505" y="749173"/>
                </a:moveTo>
                <a:lnTo>
                  <a:pt x="743203" y="750442"/>
                </a:lnTo>
                <a:lnTo>
                  <a:pt x="707516" y="763777"/>
                </a:lnTo>
                <a:lnTo>
                  <a:pt x="704214" y="765048"/>
                </a:lnTo>
                <a:lnTo>
                  <a:pt x="702563" y="768730"/>
                </a:lnTo>
                <a:lnTo>
                  <a:pt x="705103" y="775334"/>
                </a:lnTo>
                <a:lnTo>
                  <a:pt x="708659" y="776985"/>
                </a:lnTo>
                <a:lnTo>
                  <a:pt x="711962" y="775715"/>
                </a:lnTo>
                <a:lnTo>
                  <a:pt x="747649" y="762380"/>
                </a:lnTo>
                <a:lnTo>
                  <a:pt x="750951" y="761110"/>
                </a:lnTo>
                <a:lnTo>
                  <a:pt x="752601" y="757427"/>
                </a:lnTo>
                <a:lnTo>
                  <a:pt x="751331" y="754126"/>
                </a:lnTo>
                <a:lnTo>
                  <a:pt x="750188" y="750824"/>
                </a:lnTo>
                <a:lnTo>
                  <a:pt x="746505" y="749173"/>
                </a:lnTo>
                <a:close/>
              </a:path>
              <a:path w="2750820" h="1045210">
                <a:moveTo>
                  <a:pt x="663193" y="780414"/>
                </a:moveTo>
                <a:lnTo>
                  <a:pt x="660018" y="781684"/>
                </a:lnTo>
                <a:lnTo>
                  <a:pt x="624331" y="795019"/>
                </a:lnTo>
                <a:lnTo>
                  <a:pt x="621029" y="796289"/>
                </a:lnTo>
                <a:lnTo>
                  <a:pt x="619378" y="799973"/>
                </a:lnTo>
                <a:lnTo>
                  <a:pt x="620521" y="803275"/>
                </a:lnTo>
                <a:lnTo>
                  <a:pt x="621791" y="806450"/>
                </a:lnTo>
                <a:lnTo>
                  <a:pt x="625475" y="808101"/>
                </a:lnTo>
                <a:lnTo>
                  <a:pt x="628776" y="806957"/>
                </a:lnTo>
                <a:lnTo>
                  <a:pt x="664463" y="793496"/>
                </a:lnTo>
                <a:lnTo>
                  <a:pt x="667765" y="792352"/>
                </a:lnTo>
                <a:lnTo>
                  <a:pt x="669416" y="788669"/>
                </a:lnTo>
                <a:lnTo>
                  <a:pt x="666876" y="782065"/>
                </a:lnTo>
                <a:lnTo>
                  <a:pt x="663193" y="780414"/>
                </a:lnTo>
                <a:close/>
              </a:path>
              <a:path w="2750820" h="1045210">
                <a:moveTo>
                  <a:pt x="580008" y="811656"/>
                </a:moveTo>
                <a:lnTo>
                  <a:pt x="576706" y="812926"/>
                </a:lnTo>
                <a:lnTo>
                  <a:pt x="541019" y="826261"/>
                </a:lnTo>
                <a:lnTo>
                  <a:pt x="537717" y="827531"/>
                </a:lnTo>
                <a:lnTo>
                  <a:pt x="536066" y="831087"/>
                </a:lnTo>
                <a:lnTo>
                  <a:pt x="538606" y="837691"/>
                </a:lnTo>
                <a:lnTo>
                  <a:pt x="542289" y="839342"/>
                </a:lnTo>
                <a:lnTo>
                  <a:pt x="545464" y="838200"/>
                </a:lnTo>
                <a:lnTo>
                  <a:pt x="581151" y="824737"/>
                </a:lnTo>
                <a:lnTo>
                  <a:pt x="584453" y="823594"/>
                </a:lnTo>
                <a:lnTo>
                  <a:pt x="586104" y="819911"/>
                </a:lnTo>
                <a:lnTo>
                  <a:pt x="584962" y="816609"/>
                </a:lnTo>
                <a:lnTo>
                  <a:pt x="583691" y="813307"/>
                </a:lnTo>
                <a:lnTo>
                  <a:pt x="580008" y="811656"/>
                </a:lnTo>
                <a:close/>
              </a:path>
              <a:path w="2750820" h="1045210">
                <a:moveTo>
                  <a:pt x="496824" y="842899"/>
                </a:moveTo>
                <a:lnTo>
                  <a:pt x="493521" y="844041"/>
                </a:lnTo>
                <a:lnTo>
                  <a:pt x="457834" y="857503"/>
                </a:lnTo>
                <a:lnTo>
                  <a:pt x="454532" y="858646"/>
                </a:lnTo>
                <a:lnTo>
                  <a:pt x="452881" y="862329"/>
                </a:lnTo>
                <a:lnTo>
                  <a:pt x="454151" y="865631"/>
                </a:lnTo>
                <a:lnTo>
                  <a:pt x="455294" y="868933"/>
                </a:lnTo>
                <a:lnTo>
                  <a:pt x="458977" y="870584"/>
                </a:lnTo>
                <a:lnTo>
                  <a:pt x="462279" y="869314"/>
                </a:lnTo>
                <a:lnTo>
                  <a:pt x="497966" y="855979"/>
                </a:lnTo>
                <a:lnTo>
                  <a:pt x="501268" y="854709"/>
                </a:lnTo>
                <a:lnTo>
                  <a:pt x="502919" y="851153"/>
                </a:lnTo>
                <a:lnTo>
                  <a:pt x="500379" y="844550"/>
                </a:lnTo>
                <a:lnTo>
                  <a:pt x="496824" y="842899"/>
                </a:lnTo>
                <a:close/>
              </a:path>
              <a:path w="2750820" h="1045210">
                <a:moveTo>
                  <a:pt x="413512" y="874013"/>
                </a:moveTo>
                <a:lnTo>
                  <a:pt x="374522" y="888745"/>
                </a:lnTo>
                <a:lnTo>
                  <a:pt x="371347" y="889888"/>
                </a:lnTo>
                <a:lnTo>
                  <a:pt x="369569" y="893571"/>
                </a:lnTo>
                <a:lnTo>
                  <a:pt x="372109" y="900175"/>
                </a:lnTo>
                <a:lnTo>
                  <a:pt x="375792" y="901826"/>
                </a:lnTo>
                <a:lnTo>
                  <a:pt x="417956" y="885951"/>
                </a:lnTo>
                <a:lnTo>
                  <a:pt x="419607" y="882268"/>
                </a:lnTo>
                <a:lnTo>
                  <a:pt x="418464" y="878966"/>
                </a:lnTo>
                <a:lnTo>
                  <a:pt x="417194" y="875791"/>
                </a:lnTo>
                <a:lnTo>
                  <a:pt x="413512" y="874013"/>
                </a:lnTo>
                <a:close/>
              </a:path>
              <a:path w="2750820" h="1045210">
                <a:moveTo>
                  <a:pt x="330326" y="905255"/>
                </a:moveTo>
                <a:lnTo>
                  <a:pt x="327025" y="906525"/>
                </a:lnTo>
                <a:lnTo>
                  <a:pt x="291338" y="919860"/>
                </a:lnTo>
                <a:lnTo>
                  <a:pt x="288035" y="921130"/>
                </a:lnTo>
                <a:lnTo>
                  <a:pt x="286384" y="924813"/>
                </a:lnTo>
                <a:lnTo>
                  <a:pt x="287654" y="928115"/>
                </a:lnTo>
                <a:lnTo>
                  <a:pt x="288797" y="931417"/>
                </a:lnTo>
                <a:lnTo>
                  <a:pt x="292480" y="933068"/>
                </a:lnTo>
                <a:lnTo>
                  <a:pt x="295782" y="931798"/>
                </a:lnTo>
                <a:lnTo>
                  <a:pt x="331469" y="918463"/>
                </a:lnTo>
                <a:lnTo>
                  <a:pt x="334771" y="917193"/>
                </a:lnTo>
                <a:lnTo>
                  <a:pt x="336422" y="913510"/>
                </a:lnTo>
                <a:lnTo>
                  <a:pt x="335152" y="910208"/>
                </a:lnTo>
                <a:lnTo>
                  <a:pt x="334009" y="906906"/>
                </a:lnTo>
                <a:lnTo>
                  <a:pt x="330326" y="905255"/>
                </a:lnTo>
                <a:close/>
              </a:path>
              <a:path w="2750820" h="1045210">
                <a:moveTo>
                  <a:pt x="247014" y="936497"/>
                </a:moveTo>
                <a:lnTo>
                  <a:pt x="204850" y="952372"/>
                </a:lnTo>
                <a:lnTo>
                  <a:pt x="203200" y="956055"/>
                </a:lnTo>
                <a:lnTo>
                  <a:pt x="204342" y="959230"/>
                </a:lnTo>
                <a:lnTo>
                  <a:pt x="205612" y="962532"/>
                </a:lnTo>
                <a:lnTo>
                  <a:pt x="209295" y="964183"/>
                </a:lnTo>
                <a:lnTo>
                  <a:pt x="212597" y="963040"/>
                </a:lnTo>
                <a:lnTo>
                  <a:pt x="248284" y="949578"/>
                </a:lnTo>
                <a:lnTo>
                  <a:pt x="251459" y="948435"/>
                </a:lnTo>
                <a:lnTo>
                  <a:pt x="253237" y="944752"/>
                </a:lnTo>
                <a:lnTo>
                  <a:pt x="250697" y="938148"/>
                </a:lnTo>
                <a:lnTo>
                  <a:pt x="247014" y="936497"/>
                </a:lnTo>
                <a:close/>
              </a:path>
              <a:path w="2750820" h="1045210">
                <a:moveTo>
                  <a:pt x="163829" y="967739"/>
                </a:moveTo>
                <a:lnTo>
                  <a:pt x="160527" y="969009"/>
                </a:lnTo>
                <a:lnTo>
                  <a:pt x="124840" y="982344"/>
                </a:lnTo>
                <a:lnTo>
                  <a:pt x="121538" y="983614"/>
                </a:lnTo>
                <a:lnTo>
                  <a:pt x="119887" y="987170"/>
                </a:lnTo>
                <a:lnTo>
                  <a:pt x="122427" y="993774"/>
                </a:lnTo>
                <a:lnTo>
                  <a:pt x="125983" y="995425"/>
                </a:lnTo>
                <a:lnTo>
                  <a:pt x="129285" y="994282"/>
                </a:lnTo>
                <a:lnTo>
                  <a:pt x="168275" y="979550"/>
                </a:lnTo>
                <a:lnTo>
                  <a:pt x="169925" y="975994"/>
                </a:lnTo>
                <a:lnTo>
                  <a:pt x="168655" y="972692"/>
                </a:lnTo>
                <a:lnTo>
                  <a:pt x="167512" y="969390"/>
                </a:lnTo>
                <a:lnTo>
                  <a:pt x="163829" y="967739"/>
                </a:lnTo>
                <a:close/>
              </a:path>
              <a:path w="2750820" h="1045210">
                <a:moveTo>
                  <a:pt x="57912" y="973454"/>
                </a:moveTo>
                <a:lnTo>
                  <a:pt x="0" y="1035938"/>
                </a:lnTo>
                <a:lnTo>
                  <a:pt x="84708" y="1044828"/>
                </a:lnTo>
                <a:lnTo>
                  <a:pt x="75697" y="1020825"/>
                </a:lnTo>
                <a:lnTo>
                  <a:pt x="58419" y="1020825"/>
                </a:lnTo>
                <a:lnTo>
                  <a:pt x="54737" y="1019174"/>
                </a:lnTo>
                <a:lnTo>
                  <a:pt x="53466" y="1015872"/>
                </a:lnTo>
                <a:lnTo>
                  <a:pt x="52324" y="1012570"/>
                </a:lnTo>
                <a:lnTo>
                  <a:pt x="53975" y="1008887"/>
                </a:lnTo>
                <a:lnTo>
                  <a:pt x="57276" y="1007744"/>
                </a:lnTo>
                <a:lnTo>
                  <a:pt x="69100" y="1003255"/>
                </a:lnTo>
                <a:lnTo>
                  <a:pt x="57912" y="973454"/>
                </a:lnTo>
                <a:close/>
              </a:path>
              <a:path w="2750820" h="1045210">
                <a:moveTo>
                  <a:pt x="69100" y="1003255"/>
                </a:moveTo>
                <a:lnTo>
                  <a:pt x="57276" y="1007744"/>
                </a:lnTo>
                <a:lnTo>
                  <a:pt x="53975" y="1008887"/>
                </a:lnTo>
                <a:lnTo>
                  <a:pt x="52324" y="1012570"/>
                </a:lnTo>
                <a:lnTo>
                  <a:pt x="53466" y="1015872"/>
                </a:lnTo>
                <a:lnTo>
                  <a:pt x="54737" y="1019174"/>
                </a:lnTo>
                <a:lnTo>
                  <a:pt x="58419" y="1020825"/>
                </a:lnTo>
                <a:lnTo>
                  <a:pt x="61721" y="1019555"/>
                </a:lnTo>
                <a:lnTo>
                  <a:pt x="73560" y="1015135"/>
                </a:lnTo>
                <a:lnTo>
                  <a:pt x="69100" y="1003255"/>
                </a:lnTo>
                <a:close/>
              </a:path>
              <a:path w="2750820" h="1045210">
                <a:moveTo>
                  <a:pt x="73560" y="1015135"/>
                </a:moveTo>
                <a:lnTo>
                  <a:pt x="61721" y="1019555"/>
                </a:lnTo>
                <a:lnTo>
                  <a:pt x="58419" y="1020825"/>
                </a:lnTo>
                <a:lnTo>
                  <a:pt x="75697" y="1020825"/>
                </a:lnTo>
                <a:lnTo>
                  <a:pt x="73560" y="1015135"/>
                </a:lnTo>
                <a:close/>
              </a:path>
              <a:path w="2750820" h="1045210">
                <a:moveTo>
                  <a:pt x="80517" y="998981"/>
                </a:moveTo>
                <a:lnTo>
                  <a:pt x="77342" y="1000124"/>
                </a:lnTo>
                <a:lnTo>
                  <a:pt x="69100" y="1003255"/>
                </a:lnTo>
                <a:lnTo>
                  <a:pt x="73560" y="1015135"/>
                </a:lnTo>
                <a:lnTo>
                  <a:pt x="81787" y="1012062"/>
                </a:lnTo>
                <a:lnTo>
                  <a:pt x="85089" y="1010792"/>
                </a:lnTo>
                <a:lnTo>
                  <a:pt x="86740" y="1007109"/>
                </a:lnTo>
                <a:lnTo>
                  <a:pt x="85470" y="1003934"/>
                </a:lnTo>
                <a:lnTo>
                  <a:pt x="84200" y="1000632"/>
                </a:lnTo>
                <a:lnTo>
                  <a:pt x="80517" y="9989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309369" y="2548889"/>
            <a:ext cx="76200" cy="234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660650" y="2492374"/>
            <a:ext cx="76200" cy="234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09369" y="7936229"/>
            <a:ext cx="76200" cy="234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252470" y="7936229"/>
            <a:ext cx="76200" cy="234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09470" y="4720589"/>
            <a:ext cx="76200" cy="234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521716" y="10050102"/>
            <a:ext cx="131445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 sz="1200" spc="30">
                <a:latin typeface="Times New Roman"/>
                <a:cs typeface="Times New Roman"/>
              </a:rPr>
              <a:t>1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58180" y="688339"/>
            <a:ext cx="1270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17489" y="688339"/>
            <a:ext cx="1943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Times New Roman"/>
                <a:cs typeface="Times New Roman"/>
              </a:rPr>
              <a:t>-</a:t>
            </a:r>
            <a:r>
              <a:rPr dirty="0" sz="1600" spc="-5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43569" y="688339"/>
            <a:ext cx="1270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084953" y="954023"/>
          <a:ext cx="1791335" cy="7258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4360"/>
                <a:gridCol w="593090"/>
                <a:gridCol w="594360"/>
              </a:tblGrid>
              <a:tr h="239522"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47650">
                        <a:lnSpc>
                          <a:spcPts val="178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1432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2"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47650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1432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4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7"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-1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6479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97815">
                        <a:lnSpc>
                          <a:spcPts val="178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5258180" y="1883410"/>
            <a:ext cx="1270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67780" y="1883410"/>
            <a:ext cx="1943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Times New Roman"/>
                <a:cs typeface="Times New Roman"/>
              </a:rPr>
              <a:t>-</a:t>
            </a:r>
            <a:r>
              <a:rPr dirty="0" sz="1600" spc="-5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93456" y="1883410"/>
            <a:ext cx="1270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5008753" y="2147569"/>
          <a:ext cx="1859914" cy="727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5950"/>
                <a:gridCol w="617855"/>
                <a:gridCol w="617219"/>
              </a:tblGrid>
              <a:tr h="240791">
                <a:tc>
                  <a:txBody>
                    <a:bodyPr/>
                    <a:lstStyle/>
                    <a:p>
                      <a:pPr algn="r" marR="28702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979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-3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921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6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8">
                <a:tc>
                  <a:txBody>
                    <a:bodyPr/>
                    <a:lstStyle/>
                    <a:p>
                      <a:pPr algn="r" marR="28702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4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979">
                        <a:lnSpc>
                          <a:spcPts val="178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-4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921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8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1">
                <a:tc>
                  <a:txBody>
                    <a:bodyPr/>
                    <a:lstStyle/>
                    <a:p>
                      <a:pPr algn="r" marR="271145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979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-2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5258180" y="3077082"/>
            <a:ext cx="1270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67780" y="3077082"/>
            <a:ext cx="1943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Times New Roman"/>
                <a:cs typeface="Times New Roman"/>
              </a:rPr>
              <a:t>-</a:t>
            </a:r>
            <a:r>
              <a:rPr dirty="0" sz="1600" spc="-5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93456" y="3077082"/>
            <a:ext cx="1270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5008753" y="3341242"/>
          <a:ext cx="1859914" cy="495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5950"/>
                <a:gridCol w="617855"/>
                <a:gridCol w="617219"/>
              </a:tblGrid>
              <a:tr h="240791">
                <a:tc>
                  <a:txBody>
                    <a:bodyPr/>
                    <a:lstStyle/>
                    <a:p>
                      <a:pPr marL="2190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8765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8411">
                <a:tc>
                  <a:txBody>
                    <a:bodyPr/>
                    <a:lstStyle/>
                    <a:p>
                      <a:pPr marL="2190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70510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6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534416" y="4040251"/>
            <a:ext cx="6130925" cy="502284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5"/>
              </a:spcBef>
            </a:pPr>
            <a:r>
              <a:rPr dirty="0" sz="1600" spc="-5">
                <a:latin typeface="Times New Roman"/>
                <a:cs typeface="Times New Roman"/>
              </a:rPr>
              <a:t>Then, add y</a:t>
            </a:r>
            <a:r>
              <a:rPr dirty="0" baseline="-13227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, y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, and y</a:t>
            </a:r>
            <a:r>
              <a:rPr dirty="0" baseline="-13227" sz="1575" spc="-7">
                <a:latin typeface="Times New Roman"/>
                <a:cs typeface="Times New Roman"/>
              </a:rPr>
              <a:t>3 </a:t>
            </a:r>
            <a:r>
              <a:rPr dirty="0" sz="1600" spc="-5">
                <a:latin typeface="Times New Roman"/>
                <a:cs typeface="Times New Roman"/>
              </a:rPr>
              <a:t>, with y</a:t>
            </a:r>
            <a:r>
              <a:rPr dirty="0" baseline="-13227" sz="1575" spc="-7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shifted to the left by 3 elements(length of  each segment) and y</a:t>
            </a:r>
            <a:r>
              <a:rPr dirty="0" baseline="-13227" sz="1575" spc="-7">
                <a:latin typeface="Times New Roman"/>
                <a:cs typeface="Times New Roman"/>
              </a:rPr>
              <a:t>3 </a:t>
            </a:r>
            <a:r>
              <a:rPr dirty="0" sz="1600" spc="-5">
                <a:latin typeface="Times New Roman"/>
                <a:cs typeface="Times New Roman"/>
              </a:rPr>
              <a:t>shifted to the </a:t>
            </a:r>
            <a:r>
              <a:rPr dirty="0" sz="1600">
                <a:latin typeface="Times New Roman"/>
                <a:cs typeface="Times New Roman"/>
              </a:rPr>
              <a:t>left </a:t>
            </a:r>
            <a:r>
              <a:rPr dirty="0" sz="1600" spc="-5">
                <a:latin typeface="Times New Roman"/>
                <a:cs typeface="Times New Roman"/>
              </a:rPr>
              <a:t>by 6 elements</a:t>
            </a:r>
            <a:r>
              <a:rPr dirty="0" sz="1600" spc="-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,i.e.: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59254" y="4741290"/>
            <a:ext cx="193040" cy="735330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algn="just" marL="12700" marR="5080">
              <a:lnSpc>
                <a:spcPct val="95700"/>
              </a:lnSpc>
              <a:spcBef>
                <a:spcPts val="175"/>
              </a:spcBef>
            </a:pPr>
            <a:r>
              <a:rPr dirty="0" sz="1600" spc="-15">
                <a:latin typeface="Times New Roman"/>
                <a:cs typeface="Times New Roman"/>
              </a:rPr>
              <a:t>y</a:t>
            </a:r>
            <a:r>
              <a:rPr dirty="0" baseline="-13227" sz="1575">
                <a:latin typeface="Times New Roman"/>
                <a:cs typeface="Times New Roman"/>
              </a:rPr>
              <a:t>1  </a:t>
            </a:r>
            <a:r>
              <a:rPr dirty="0" sz="1600" spc="-15">
                <a:latin typeface="Times New Roman"/>
                <a:cs typeface="Times New Roman"/>
              </a:rPr>
              <a:t>y</a:t>
            </a:r>
            <a:r>
              <a:rPr dirty="0" baseline="-13227" sz="1575">
                <a:latin typeface="Times New Roman"/>
                <a:cs typeface="Times New Roman"/>
              </a:rPr>
              <a:t>2  </a:t>
            </a:r>
            <a:r>
              <a:rPr dirty="0" sz="1600" spc="-15">
                <a:latin typeface="Times New Roman"/>
                <a:cs typeface="Times New Roman"/>
              </a:rPr>
              <a:t>y</a:t>
            </a:r>
            <a:r>
              <a:rPr dirty="0" baseline="-13227" sz="1575">
                <a:latin typeface="Times New Roman"/>
                <a:cs typeface="Times New Roman"/>
              </a:rPr>
              <a:t>3</a:t>
            </a:r>
            <a:endParaRPr baseline="-13227" sz="1575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91382" y="4741290"/>
            <a:ext cx="2632710" cy="7353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  <a:tabLst>
                <a:tab pos="943610" algn="l"/>
              </a:tabLst>
            </a:pPr>
            <a:r>
              <a:rPr dirty="0" sz="1600" spc="-5">
                <a:latin typeface="Times New Roman"/>
                <a:cs typeface="Times New Roman"/>
              </a:rPr>
              <a:t>1  1 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-1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5	-2</a:t>
            </a:r>
            <a:endParaRPr sz="1600">
              <a:latin typeface="Times New Roman"/>
              <a:cs typeface="Times New Roman"/>
            </a:endParaRPr>
          </a:p>
          <a:p>
            <a:pPr marL="672465">
              <a:lnSpc>
                <a:spcPts val="1835"/>
              </a:lnSpc>
              <a:tabLst>
                <a:tab pos="977265" algn="l"/>
                <a:tab pos="1281430" algn="l"/>
                <a:tab pos="1789430" algn="l"/>
              </a:tabLst>
            </a:pPr>
            <a:r>
              <a:rPr dirty="0" sz="1600" spc="-5">
                <a:latin typeface="Times New Roman"/>
                <a:cs typeface="Times New Roman"/>
              </a:rPr>
              <a:t>3	1	1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9	-2</a:t>
            </a:r>
            <a:endParaRPr sz="1600">
              <a:latin typeface="Times New Roman"/>
              <a:cs typeface="Times New Roman"/>
            </a:endParaRPr>
          </a:p>
          <a:p>
            <a:pPr marL="1484630">
              <a:lnSpc>
                <a:spcPts val="1880"/>
              </a:lnSpc>
              <a:tabLst>
                <a:tab pos="1839595" algn="l"/>
                <a:tab pos="2146300" algn="l"/>
                <a:tab pos="2517775" algn="l"/>
              </a:tabLst>
            </a:pPr>
            <a:r>
              <a:rPr dirty="0" sz="1600" spc="-5">
                <a:latin typeface="Times New Roman"/>
                <a:cs typeface="Times New Roman"/>
              </a:rPr>
              <a:t>0</a:t>
            </a:r>
            <a:r>
              <a:rPr dirty="0" sz="1600" spc="-5">
                <a:latin typeface="Times New Roman"/>
                <a:cs typeface="Times New Roman"/>
              </a:rPr>
              <a:t>	</a:t>
            </a:r>
            <a:r>
              <a:rPr dirty="0" sz="1600" spc="-5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	</a:t>
            </a:r>
            <a:r>
              <a:rPr dirty="0" sz="1600" spc="-10">
                <a:latin typeface="Times New Roman"/>
                <a:cs typeface="Times New Roman"/>
              </a:rPr>
              <a:t>-</a:t>
            </a:r>
            <a:r>
              <a:rPr dirty="0" sz="1600" spc="-5">
                <a:latin typeface="Times New Roman"/>
                <a:cs typeface="Times New Roman"/>
              </a:rPr>
              <a:t>3</a:t>
            </a: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sz="1600" spc="-5">
                <a:latin typeface="Times New Roman"/>
                <a:cs typeface="Times New Roman"/>
              </a:rPr>
              <a:t>6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4416" y="5445632"/>
            <a:ext cx="6383020" cy="3479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5800">
              <a:lnSpc>
                <a:spcPts val="1395"/>
              </a:lnSpc>
              <a:spcBef>
                <a:spcPts val="100"/>
              </a:spcBef>
              <a:tabLst>
                <a:tab pos="584200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200" spc="8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sum	</a:t>
            </a:r>
            <a:endParaRPr sz="1200">
              <a:latin typeface="Times New Roman"/>
              <a:cs typeface="Times New Roman"/>
            </a:endParaRPr>
          </a:p>
          <a:p>
            <a:pPr marL="1841500">
              <a:lnSpc>
                <a:spcPts val="1875"/>
              </a:lnSpc>
              <a:tabLst>
                <a:tab pos="4609465" algn="l"/>
              </a:tabLst>
            </a:pPr>
            <a:r>
              <a:rPr dirty="0" sz="1600" spc="-5">
                <a:latin typeface="Times New Roman"/>
                <a:cs typeface="Times New Roman"/>
              </a:rPr>
              <a:t>y(n)={ 1,  1,  -1,8 ,  -1,  1, 9, </a:t>
            </a:r>
            <a:r>
              <a:rPr dirty="0" sz="1600" spc="9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1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,	-3,</a:t>
            </a:r>
            <a:r>
              <a:rPr dirty="0" sz="1600" spc="3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6}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3253740">
              <a:lnSpc>
                <a:spcPct val="191300"/>
              </a:lnSpc>
            </a:pPr>
            <a:r>
              <a:rPr dirty="0" sz="1600" spc="-5">
                <a:latin typeface="Times New Roman"/>
                <a:cs typeface="Times New Roman"/>
              </a:rPr>
              <a:t>with the cursor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y(n) at </a:t>
            </a:r>
            <a:r>
              <a:rPr dirty="0" sz="1600">
                <a:latin typeface="Times New Roman"/>
                <a:cs typeface="Times New Roman"/>
              </a:rPr>
              <a:t>O=2+4-1=5  4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-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Matrix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method</a:t>
            </a:r>
            <a:r>
              <a:rPr dirty="0" sz="1600" spc="-5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99060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Here, [Y]=[A][h], where [Y]</a:t>
            </a:r>
            <a:r>
              <a:rPr dirty="0" baseline="39682" sz="1575" spc="-7">
                <a:latin typeface="Times New Roman"/>
                <a:cs typeface="Times New Roman"/>
              </a:rPr>
              <a:t>T</a:t>
            </a:r>
            <a:r>
              <a:rPr dirty="0" sz="1600" spc="-5">
                <a:latin typeface="Times New Roman"/>
                <a:cs typeface="Times New Roman"/>
              </a:rPr>
              <a:t>=[y(n)]=output, [h]</a:t>
            </a:r>
            <a:r>
              <a:rPr dirty="0" baseline="39682" sz="1575" spc="-7">
                <a:latin typeface="Times New Roman"/>
                <a:cs typeface="Times New Roman"/>
              </a:rPr>
              <a:t>T</a:t>
            </a:r>
            <a:r>
              <a:rPr dirty="0" sz="1600" spc="-5">
                <a:latin typeface="Times New Roman"/>
                <a:cs typeface="Times New Roman"/>
              </a:rPr>
              <a:t>=[h(n)] and the matrix [A]  has N=N</a:t>
            </a:r>
            <a:r>
              <a:rPr dirty="0" baseline="-13227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+N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-1 rows and </a:t>
            </a:r>
            <a:r>
              <a:rPr dirty="0" sz="1600">
                <a:latin typeface="Times New Roman"/>
                <a:cs typeface="Times New Roman"/>
              </a:rPr>
              <a:t>N</a:t>
            </a:r>
            <a:r>
              <a:rPr dirty="0" baseline="-13227" sz="1575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columns(no of elements of h(n)). The </a:t>
            </a:r>
            <a:r>
              <a:rPr dirty="0" sz="1600" spc="5">
                <a:latin typeface="Times New Roman"/>
                <a:cs typeface="Times New Roman"/>
              </a:rPr>
              <a:t>1</a:t>
            </a:r>
            <a:r>
              <a:rPr dirty="0" baseline="39682" sz="1575" spc="7">
                <a:latin typeface="Times New Roman"/>
                <a:cs typeface="Times New Roman"/>
              </a:rPr>
              <a:t>st </a:t>
            </a:r>
            <a:r>
              <a:rPr dirty="0" sz="1600" spc="-5">
                <a:latin typeface="Times New Roman"/>
                <a:cs typeface="Times New Roman"/>
              </a:rPr>
              <a:t>row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in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50"/>
              </a:lnSpc>
            </a:pPr>
            <a:r>
              <a:rPr dirty="0" sz="1600" spc="-5">
                <a:latin typeface="Times New Roman"/>
                <a:cs typeface="Times New Roman"/>
              </a:rPr>
              <a:t>[A] is the </a:t>
            </a:r>
            <a:r>
              <a:rPr dirty="0" sz="1600">
                <a:latin typeface="Times New Roman"/>
                <a:cs typeface="Times New Roman"/>
              </a:rPr>
              <a:t>1</a:t>
            </a:r>
            <a:r>
              <a:rPr dirty="0" baseline="39682" sz="1575">
                <a:latin typeface="Times New Roman"/>
                <a:cs typeface="Times New Roman"/>
              </a:rPr>
              <a:t>st </a:t>
            </a:r>
            <a:r>
              <a:rPr dirty="0" sz="1600" spc="-5">
                <a:latin typeface="Times New Roman"/>
                <a:cs typeface="Times New Roman"/>
              </a:rPr>
              <a:t>element in x(n)(from the left) and the remaining elements are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0's.</a:t>
            </a:r>
            <a:endParaRPr sz="1600">
              <a:latin typeface="Times New Roman"/>
              <a:cs typeface="Times New Roman"/>
            </a:endParaRPr>
          </a:p>
          <a:p>
            <a:pPr marL="12700" marR="160655">
              <a:lnSpc>
                <a:spcPct val="95800"/>
              </a:lnSpc>
              <a:spcBef>
                <a:spcPts val="45"/>
              </a:spcBef>
            </a:pPr>
            <a:r>
              <a:rPr dirty="0" sz="1600" spc="-5">
                <a:latin typeface="Times New Roman"/>
                <a:cs typeface="Times New Roman"/>
              </a:rPr>
              <a:t>The </a:t>
            </a:r>
            <a:r>
              <a:rPr dirty="0" sz="1600">
                <a:latin typeface="Times New Roman"/>
                <a:cs typeface="Times New Roman"/>
              </a:rPr>
              <a:t>2</a:t>
            </a:r>
            <a:r>
              <a:rPr dirty="0" baseline="39682" sz="1575">
                <a:latin typeface="Times New Roman"/>
                <a:cs typeface="Times New Roman"/>
              </a:rPr>
              <a:t>nd </a:t>
            </a:r>
            <a:r>
              <a:rPr dirty="0" sz="1600" spc="-5">
                <a:latin typeface="Times New Roman"/>
                <a:cs typeface="Times New Roman"/>
              </a:rPr>
              <a:t>row in [A] is the </a:t>
            </a:r>
            <a:r>
              <a:rPr dirty="0" sz="1600">
                <a:latin typeface="Times New Roman"/>
                <a:cs typeface="Times New Roman"/>
              </a:rPr>
              <a:t>2</a:t>
            </a:r>
            <a:r>
              <a:rPr dirty="0" baseline="39682" sz="1575">
                <a:latin typeface="Times New Roman"/>
                <a:cs typeface="Times New Roman"/>
              </a:rPr>
              <a:t>nd </a:t>
            </a:r>
            <a:r>
              <a:rPr dirty="0" sz="1600" spc="-5">
                <a:latin typeface="Times New Roman"/>
                <a:cs typeface="Times New Roman"/>
              </a:rPr>
              <a:t>element in x(n), then the </a:t>
            </a:r>
            <a:r>
              <a:rPr dirty="0" sz="1600">
                <a:latin typeface="Times New Roman"/>
                <a:cs typeface="Times New Roman"/>
              </a:rPr>
              <a:t>1</a:t>
            </a:r>
            <a:r>
              <a:rPr dirty="0" baseline="39682" sz="1575">
                <a:latin typeface="Times New Roman"/>
                <a:cs typeface="Times New Roman"/>
              </a:rPr>
              <a:t>st </a:t>
            </a:r>
            <a:r>
              <a:rPr dirty="0" sz="1600" spc="-5">
                <a:latin typeface="Times New Roman"/>
                <a:cs typeface="Times New Roman"/>
              </a:rPr>
              <a:t>element in x(n) </a:t>
            </a:r>
            <a:r>
              <a:rPr dirty="0" sz="1600">
                <a:latin typeface="Times New Roman"/>
                <a:cs typeface="Times New Roman"/>
              </a:rPr>
              <a:t>and  </a:t>
            </a:r>
            <a:r>
              <a:rPr dirty="0" sz="1600" spc="-5">
                <a:latin typeface="Times New Roman"/>
                <a:cs typeface="Times New Roman"/>
              </a:rPr>
              <a:t>the remaining elements </a:t>
            </a:r>
            <a:r>
              <a:rPr dirty="0" sz="1600">
                <a:latin typeface="Times New Roman"/>
                <a:cs typeface="Times New Roman"/>
              </a:rPr>
              <a:t>are </a:t>
            </a:r>
            <a:r>
              <a:rPr dirty="0" sz="1600" spc="-5">
                <a:latin typeface="Times New Roman"/>
                <a:cs typeface="Times New Roman"/>
              </a:rPr>
              <a:t>0's. and so on until the last element in </a:t>
            </a:r>
            <a:r>
              <a:rPr dirty="0" sz="1600">
                <a:latin typeface="Times New Roman"/>
                <a:cs typeface="Times New Roman"/>
              </a:rPr>
              <a:t>x(n) </a:t>
            </a:r>
            <a:r>
              <a:rPr dirty="0" sz="1600" spc="-5">
                <a:latin typeface="Times New Roman"/>
                <a:cs typeface="Times New Roman"/>
              </a:rPr>
              <a:t>is  entered at the </a:t>
            </a:r>
            <a:r>
              <a:rPr dirty="0" sz="1600">
                <a:latin typeface="Times New Roman"/>
                <a:cs typeface="Times New Roman"/>
              </a:rPr>
              <a:t>N</a:t>
            </a:r>
            <a:r>
              <a:rPr dirty="0" baseline="-13227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th </a:t>
            </a:r>
            <a:r>
              <a:rPr dirty="0" sz="1600" spc="-5">
                <a:latin typeface="Times New Roman"/>
                <a:cs typeface="Times New Roman"/>
              </a:rPr>
              <a:t>row( </a:t>
            </a:r>
            <a:r>
              <a:rPr dirty="0" sz="1600">
                <a:latin typeface="Times New Roman"/>
                <a:cs typeface="Times New Roman"/>
              </a:rPr>
              <a:t>N</a:t>
            </a:r>
            <a:r>
              <a:rPr dirty="0" baseline="-13227" sz="1575">
                <a:latin typeface="Times New Roman"/>
                <a:cs typeface="Times New Roman"/>
              </a:rPr>
              <a:t>1 </a:t>
            </a:r>
            <a:r>
              <a:rPr dirty="0" sz="1600" spc="-5">
                <a:latin typeface="Times New Roman"/>
                <a:cs typeface="Times New Roman"/>
              </a:rPr>
              <a:t>is the no of elements in x(n)). After that 0's </a:t>
            </a:r>
            <a:r>
              <a:rPr dirty="0" sz="1600">
                <a:latin typeface="Times New Roman"/>
                <a:cs typeface="Times New Roman"/>
              </a:rPr>
              <a:t>are  </a:t>
            </a:r>
            <a:r>
              <a:rPr dirty="0" sz="1600" spc="-5">
                <a:latin typeface="Times New Roman"/>
                <a:cs typeface="Times New Roman"/>
              </a:rPr>
              <a:t>applied in stead of the elements of x(n) until the last </a:t>
            </a:r>
            <a:r>
              <a:rPr dirty="0" sz="1600">
                <a:latin typeface="Times New Roman"/>
                <a:cs typeface="Times New Roman"/>
              </a:rPr>
              <a:t>row </a:t>
            </a:r>
            <a:r>
              <a:rPr dirty="0" sz="1600" spc="-5">
                <a:latin typeface="Times New Roman"/>
                <a:cs typeface="Times New Roman"/>
              </a:rPr>
              <a:t>at</a:t>
            </a:r>
            <a:r>
              <a:rPr dirty="0" sz="1600" spc="7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N=N</a:t>
            </a:r>
            <a:r>
              <a:rPr dirty="0" baseline="-13227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+N</a:t>
            </a:r>
            <a:r>
              <a:rPr dirty="0" baseline="-13227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-1.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52569" y="847090"/>
            <a:ext cx="215900" cy="824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2384">
              <a:lnSpc>
                <a:spcPts val="2110"/>
              </a:lnSpc>
              <a:spcBef>
                <a:spcPts val="100"/>
              </a:spcBef>
            </a:pPr>
            <a:r>
              <a:rPr dirty="0" sz="1800"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  <a:p>
            <a:pPr marL="32384">
              <a:lnSpc>
                <a:spcPts val="2065"/>
              </a:lnSpc>
            </a:pPr>
            <a:r>
              <a:rPr dirty="0" sz="180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2110"/>
              </a:lnSpc>
            </a:pPr>
            <a:r>
              <a:rPr dirty="0" sz="1800">
                <a:latin typeface="Times New Roman"/>
                <a:cs typeface="Times New Roman"/>
              </a:rPr>
              <a:t>-1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70857" y="2131821"/>
            <a:ext cx="215900" cy="8255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0485">
              <a:lnSpc>
                <a:spcPts val="2110"/>
              </a:lnSpc>
              <a:spcBef>
                <a:spcPts val="100"/>
              </a:spcBef>
            </a:pPr>
            <a:r>
              <a:rPr dirty="0" sz="1800"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  <a:p>
            <a:pPr marL="70485">
              <a:lnSpc>
                <a:spcPts val="2070"/>
              </a:lnSpc>
            </a:pPr>
            <a:r>
              <a:rPr dirty="0" sz="1800">
                <a:latin typeface="Times New Roman"/>
                <a:cs typeface="Times New Roman"/>
              </a:rPr>
              <a:t>4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2120"/>
              </a:lnSpc>
            </a:pPr>
            <a:r>
              <a:rPr dirty="0" sz="1800">
                <a:latin typeface="Times New Roman"/>
                <a:cs typeface="Times New Roman"/>
              </a:rPr>
              <a:t>-1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628769" y="3183763"/>
            <a:ext cx="139700" cy="566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130"/>
              </a:lnSpc>
              <a:spcBef>
                <a:spcPts val="100"/>
              </a:spcBef>
            </a:pPr>
            <a:r>
              <a:rPr dirty="0" sz="1800">
                <a:latin typeface="Times New Roman"/>
                <a:cs typeface="Times New Roman"/>
              </a:rPr>
              <a:t>0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2130"/>
              </a:lnSpc>
            </a:pPr>
            <a:r>
              <a:rPr dirty="0" sz="1800"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83360" y="1202181"/>
            <a:ext cx="15900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y</a:t>
            </a:r>
            <a:r>
              <a:rPr dirty="0" baseline="-13227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(n)={1,1,-1,5,-2}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83360" y="2604261"/>
            <a:ext cx="15195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y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(n)={3,1,1,9,-2}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083360" y="3311778"/>
            <a:ext cx="13658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y</a:t>
            </a:r>
            <a:r>
              <a:rPr dirty="0" baseline="-13227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(n)={0,3,-3,6}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052570" y="5810249"/>
            <a:ext cx="76200" cy="234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521716" y="10050102"/>
            <a:ext cx="131445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 sz="1200" spc="30">
                <a:latin typeface="Times New Roman"/>
                <a:cs typeface="Times New Roman"/>
              </a:rPr>
              <a:t>1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Maher</dc:creator>
  <dc:title>Introduction to Digital Signal Processing (DSP)</dc:title>
  <dcterms:created xsi:type="dcterms:W3CDTF">2019-01-19T20:11:13Z</dcterms:created>
  <dcterms:modified xsi:type="dcterms:W3CDTF">2019-01-19T20:11:13Z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2018-03-16T00:00:00Z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2019-01-19T00:00:00Z</vt:filetime>
  </property>
</Properties>
</file>