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png" ContentType="image/png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6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Relationship Id="rId9" Type="http://schemas.openxmlformats.org/officeDocument/2006/relationships/image" Target="../media/image15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29259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07173" y="10033507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602995"/>
            <a:ext cx="6628765" cy="89433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73045">
              <a:lnSpc>
                <a:spcPct val="100000"/>
              </a:lnSpc>
              <a:spcBef>
                <a:spcPts val="100"/>
              </a:spcBef>
            </a:pPr>
            <a:r>
              <a:rPr dirty="0" u="heavy" sz="18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Cyclic</a:t>
            </a:r>
            <a:r>
              <a:rPr dirty="0" u="heavy" sz="18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8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codes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67310">
              <a:lnSpc>
                <a:spcPct val="95800"/>
              </a:lnSpc>
            </a:pPr>
            <a:r>
              <a:rPr dirty="0" sz="1600" spc="-5">
                <a:latin typeface="Times New Roman"/>
                <a:cs typeface="Times New Roman"/>
              </a:rPr>
              <a:t>These are subclass </a:t>
            </a: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the linear </a:t>
            </a:r>
            <a:r>
              <a:rPr dirty="0" sz="1600">
                <a:latin typeface="Times New Roman"/>
                <a:cs typeface="Times New Roman"/>
              </a:rPr>
              <a:t>block </a:t>
            </a:r>
            <a:r>
              <a:rPr dirty="0" sz="1600" spc="-5">
                <a:latin typeface="Times New Roman"/>
                <a:cs typeface="Times New Roman"/>
              </a:rPr>
              <a:t>codes. </a:t>
            </a:r>
            <a:r>
              <a:rPr dirty="0" sz="1600" spc="-1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name cyclic comes </a:t>
            </a: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the  fact that any cyclic shift of a codeword is another codeword. i.e, if  [C</a:t>
            </a:r>
            <a:r>
              <a:rPr dirty="0" baseline="-13227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]=[0011010] is a codeword then [C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]=[0001101] is another codeword  obtained </a:t>
            </a:r>
            <a:r>
              <a:rPr dirty="0" sz="1600">
                <a:latin typeface="Times New Roman"/>
                <a:cs typeface="Times New Roman"/>
              </a:rPr>
              <a:t>from [C</a:t>
            </a:r>
            <a:r>
              <a:rPr dirty="0" baseline="-13227" sz="1575">
                <a:latin typeface="Times New Roman"/>
                <a:cs typeface="Times New Roman"/>
              </a:rPr>
              <a:t>1</a:t>
            </a:r>
            <a:r>
              <a:rPr dirty="0" sz="1600">
                <a:latin typeface="Times New Roman"/>
                <a:cs typeface="Times New Roman"/>
              </a:rPr>
              <a:t>] </a:t>
            </a:r>
            <a:r>
              <a:rPr dirty="0" sz="1600" spc="-5">
                <a:latin typeface="Times New Roman"/>
                <a:cs typeface="Times New Roman"/>
              </a:rPr>
              <a:t>by a right circular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shift.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Generation of cyclic</a:t>
            </a:r>
            <a:r>
              <a:rPr dirty="0" u="heavy" sz="16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codes: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a)Nonsystematic cyclic codes: (multiplicative</a:t>
            </a:r>
            <a:r>
              <a:rPr dirty="0" u="heavy" sz="1600" spc="2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78740">
              <a:lnSpc>
                <a:spcPts val="1839"/>
              </a:lnSpc>
            </a:pPr>
            <a:r>
              <a:rPr dirty="0" sz="1600" spc="-5">
                <a:latin typeface="Times New Roman"/>
                <a:cs typeface="Times New Roman"/>
              </a:rPr>
              <a:t>As mentioned before a nonsystematic code is that code </a:t>
            </a:r>
            <a:r>
              <a:rPr dirty="0" sz="1600">
                <a:latin typeface="Times New Roman"/>
                <a:cs typeface="Times New Roman"/>
              </a:rPr>
              <a:t>in </a:t>
            </a:r>
            <a:r>
              <a:rPr dirty="0" sz="1600" spc="-5">
                <a:latin typeface="Times New Roman"/>
                <a:cs typeface="Times New Roman"/>
              </a:rPr>
              <a:t>which the information  and parity bits </a:t>
            </a:r>
            <a:r>
              <a:rPr dirty="0" sz="1600">
                <a:latin typeface="Times New Roman"/>
                <a:cs typeface="Times New Roman"/>
              </a:rPr>
              <a:t>are </a:t>
            </a:r>
            <a:r>
              <a:rPr dirty="0" sz="1600" spc="-5">
                <a:latin typeface="Times New Roman"/>
                <a:cs typeface="Times New Roman"/>
              </a:rPr>
              <a:t>mixed and </a:t>
            </a:r>
            <a:r>
              <a:rPr dirty="0" sz="1600">
                <a:latin typeface="Times New Roman"/>
                <a:cs typeface="Times New Roman"/>
              </a:rPr>
              <a:t>not </a:t>
            </a:r>
            <a:r>
              <a:rPr dirty="0" sz="1600" spc="-5">
                <a:latin typeface="Times New Roman"/>
                <a:cs typeface="Times New Roman"/>
              </a:rPr>
              <a:t>separated at the output codeword [C]. A  nonsystematic cyclic code is generated using polynomial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multiplication: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Procedure: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95900"/>
              </a:lnSpc>
              <a:buAutoNum type="arabicParenBoth"/>
              <a:tabLst>
                <a:tab pos="299720" algn="l"/>
              </a:tabLst>
            </a:pPr>
            <a:r>
              <a:rPr dirty="0" sz="1600" spc="-5">
                <a:latin typeface="Times New Roman"/>
                <a:cs typeface="Times New Roman"/>
              </a:rPr>
              <a:t>For </a:t>
            </a:r>
            <a:r>
              <a:rPr dirty="0" sz="1600">
                <a:latin typeface="Times New Roman"/>
                <a:cs typeface="Times New Roman"/>
              </a:rPr>
              <a:t>[D]=[a</a:t>
            </a:r>
            <a:r>
              <a:rPr dirty="0" baseline="-13227" sz="1575">
                <a:latin typeface="Times New Roman"/>
                <a:cs typeface="Times New Roman"/>
              </a:rPr>
              <a:t>1 </a:t>
            </a:r>
            <a:r>
              <a:rPr dirty="0" sz="1600" spc="-5">
                <a:latin typeface="Times New Roman"/>
                <a:cs typeface="Times New Roman"/>
              </a:rPr>
              <a:t>a</a:t>
            </a:r>
            <a:r>
              <a:rPr dirty="0" baseline="-13227" sz="1575" spc="-7">
                <a:latin typeface="Times New Roman"/>
                <a:cs typeface="Times New Roman"/>
              </a:rPr>
              <a:t>2 </a:t>
            </a:r>
            <a:r>
              <a:rPr dirty="0" sz="1600" spc="-5">
                <a:latin typeface="Times New Roman"/>
                <a:cs typeface="Times New Roman"/>
              </a:rPr>
              <a:t>….. </a:t>
            </a:r>
            <a:r>
              <a:rPr dirty="0" sz="1600">
                <a:latin typeface="Times New Roman"/>
                <a:cs typeface="Times New Roman"/>
              </a:rPr>
              <a:t>a</a:t>
            </a:r>
            <a:r>
              <a:rPr dirty="0" baseline="-13227" sz="1575">
                <a:latin typeface="Times New Roman"/>
                <a:cs typeface="Times New Roman"/>
              </a:rPr>
              <a:t>k</a:t>
            </a:r>
            <a:r>
              <a:rPr dirty="0" sz="1600">
                <a:latin typeface="Times New Roman"/>
                <a:cs typeface="Times New Roman"/>
              </a:rPr>
              <a:t>] </a:t>
            </a:r>
            <a:r>
              <a:rPr dirty="0" sz="1600" spc="-5">
                <a:latin typeface="Times New Roman"/>
                <a:cs typeface="Times New Roman"/>
              </a:rPr>
              <a:t>data word, write the data </a:t>
            </a:r>
            <a:r>
              <a:rPr dirty="0" sz="1600">
                <a:latin typeface="Times New Roman"/>
                <a:cs typeface="Times New Roman"/>
              </a:rPr>
              <a:t>word </a:t>
            </a:r>
            <a:r>
              <a:rPr dirty="0" sz="1600" spc="-5">
                <a:latin typeface="Times New Roman"/>
                <a:cs typeface="Times New Roman"/>
              </a:rPr>
              <a:t>in terms of a power of a  </a:t>
            </a:r>
            <a:r>
              <a:rPr dirty="0" sz="1600" spc="-10">
                <a:latin typeface="Times New Roman"/>
                <a:cs typeface="Times New Roman"/>
              </a:rPr>
              <a:t>dummy </a:t>
            </a:r>
            <a:r>
              <a:rPr dirty="0" sz="1600" spc="-5">
                <a:latin typeface="Times New Roman"/>
                <a:cs typeface="Times New Roman"/>
              </a:rPr>
              <a:t>variable x with </a:t>
            </a:r>
            <a:r>
              <a:rPr dirty="0" sz="1600" spc="5">
                <a:latin typeface="Times New Roman"/>
                <a:cs typeface="Times New Roman"/>
              </a:rPr>
              <a:t>a</a:t>
            </a:r>
            <a:r>
              <a:rPr dirty="0" baseline="-13227" sz="1575" spc="7">
                <a:latin typeface="Times New Roman"/>
                <a:cs typeface="Times New Roman"/>
              </a:rPr>
              <a:t>1 </a:t>
            </a:r>
            <a:r>
              <a:rPr dirty="0" sz="1600" spc="-5">
                <a:latin typeface="Times New Roman"/>
                <a:cs typeface="Times New Roman"/>
              </a:rPr>
              <a:t>weighted </a:t>
            </a:r>
            <a:r>
              <a:rPr dirty="0" sz="1600">
                <a:latin typeface="Times New Roman"/>
                <a:cs typeface="Times New Roman"/>
              </a:rPr>
              <a:t>as </a:t>
            </a:r>
            <a:r>
              <a:rPr dirty="0" sz="1600" spc="-5">
                <a:latin typeface="Times New Roman"/>
                <a:cs typeface="Times New Roman"/>
              </a:rPr>
              <a:t>MSB (Most </a:t>
            </a:r>
            <a:r>
              <a:rPr dirty="0" sz="1600">
                <a:latin typeface="Times New Roman"/>
                <a:cs typeface="Times New Roman"/>
              </a:rPr>
              <a:t>Significant </a:t>
            </a:r>
            <a:r>
              <a:rPr dirty="0" sz="1600" spc="-5">
                <a:latin typeface="Times New Roman"/>
                <a:cs typeface="Times New Roman"/>
              </a:rPr>
              <a:t>Bit) and </a:t>
            </a:r>
            <a:r>
              <a:rPr dirty="0" sz="1600" spc="10">
                <a:latin typeface="Times New Roman"/>
                <a:cs typeface="Times New Roman"/>
              </a:rPr>
              <a:t>a</a:t>
            </a:r>
            <a:r>
              <a:rPr dirty="0" baseline="-13227" sz="1575" spc="15">
                <a:latin typeface="Times New Roman"/>
                <a:cs typeface="Times New Roman"/>
              </a:rPr>
              <a:t>k </a:t>
            </a:r>
            <a:r>
              <a:rPr dirty="0" sz="1600" spc="-5">
                <a:latin typeface="Times New Roman"/>
                <a:cs typeface="Times New Roman"/>
              </a:rPr>
              <a:t>as  LSB(Least Significant Bit). This arrangement is chosen similar to what we have  in logic where the LSB lies in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right and the MSB lies in the left. Hence:  D(x)=a</a:t>
            </a:r>
            <a:r>
              <a:rPr dirty="0" baseline="-13227" sz="1575" spc="-7">
                <a:latin typeface="Times New Roman"/>
                <a:cs typeface="Times New Roman"/>
              </a:rPr>
              <a:t>k</a:t>
            </a:r>
            <a:r>
              <a:rPr dirty="0" sz="1600" spc="-5">
                <a:latin typeface="Times New Roman"/>
                <a:cs typeface="Times New Roman"/>
              </a:rPr>
              <a:t>+a</a:t>
            </a:r>
            <a:r>
              <a:rPr dirty="0" baseline="-13227" sz="1575" spc="-7">
                <a:latin typeface="Times New Roman"/>
                <a:cs typeface="Times New Roman"/>
              </a:rPr>
              <a:t>k-1 </a:t>
            </a:r>
            <a:r>
              <a:rPr dirty="0" sz="1600">
                <a:latin typeface="Times New Roman"/>
                <a:cs typeface="Times New Roman"/>
              </a:rPr>
              <a:t>x+a</a:t>
            </a:r>
            <a:r>
              <a:rPr dirty="0" baseline="-13227" sz="1575">
                <a:latin typeface="Times New Roman"/>
                <a:cs typeface="Times New Roman"/>
              </a:rPr>
              <a:t>k-2 </a:t>
            </a:r>
            <a:r>
              <a:rPr dirty="0" sz="1600" spc="-5">
                <a:latin typeface="Times New Roman"/>
                <a:cs typeface="Times New Roman"/>
              </a:rPr>
              <a:t>x</a:t>
            </a:r>
            <a:r>
              <a:rPr dirty="0" baseline="39682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+…….+a</a:t>
            </a:r>
            <a:r>
              <a:rPr dirty="0" baseline="-13227" sz="1575" spc="-7">
                <a:latin typeface="Times New Roman"/>
                <a:cs typeface="Times New Roman"/>
              </a:rPr>
              <a:t>2 </a:t>
            </a:r>
            <a:r>
              <a:rPr dirty="0" sz="1600" spc="-5">
                <a:latin typeface="Times New Roman"/>
                <a:cs typeface="Times New Roman"/>
              </a:rPr>
              <a:t>x</a:t>
            </a:r>
            <a:r>
              <a:rPr dirty="0" baseline="39682" sz="1575" spc="-7">
                <a:latin typeface="Times New Roman"/>
                <a:cs typeface="Times New Roman"/>
              </a:rPr>
              <a:t>k-2</a:t>
            </a:r>
            <a:r>
              <a:rPr dirty="0" sz="1600" spc="-5">
                <a:latin typeface="Times New Roman"/>
                <a:cs typeface="Times New Roman"/>
              </a:rPr>
              <a:t>+ a</a:t>
            </a:r>
            <a:r>
              <a:rPr dirty="0" baseline="-13227" sz="1575" spc="-7">
                <a:latin typeface="Times New Roman"/>
                <a:cs typeface="Times New Roman"/>
              </a:rPr>
              <a:t>1 </a:t>
            </a:r>
            <a:r>
              <a:rPr dirty="0" sz="1600" spc="-5">
                <a:latin typeface="Times New Roman"/>
                <a:cs typeface="Times New Roman"/>
              </a:rPr>
              <a:t>x</a:t>
            </a:r>
            <a:r>
              <a:rPr dirty="0" baseline="39682" sz="1575" spc="-7">
                <a:latin typeface="Times New Roman"/>
                <a:cs typeface="Times New Roman"/>
              </a:rPr>
              <a:t>k-1 </a:t>
            </a:r>
            <a:r>
              <a:rPr dirty="0" sz="1600" spc="-5">
                <a:latin typeface="Times New Roman"/>
                <a:cs typeface="Times New Roman"/>
              </a:rPr>
              <a:t>where ''+'' sign is </a:t>
            </a:r>
            <a:r>
              <a:rPr dirty="0" sz="1600" spc="-10">
                <a:latin typeface="Times New Roman"/>
                <a:cs typeface="Times New Roman"/>
              </a:rPr>
              <a:t>mod-2  </a:t>
            </a:r>
            <a:r>
              <a:rPr dirty="0" sz="1600" spc="-5">
                <a:latin typeface="Times New Roman"/>
                <a:cs typeface="Times New Roman"/>
              </a:rPr>
              <a:t>addition(Ex-OR). For example if [D]=[11101], then D(x)=1+x</a:t>
            </a:r>
            <a:r>
              <a:rPr dirty="0" baseline="39682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+x</a:t>
            </a:r>
            <a:r>
              <a:rPr dirty="0" baseline="39682" sz="1575" spc="-7">
                <a:latin typeface="Times New Roman"/>
                <a:cs typeface="Times New Roman"/>
              </a:rPr>
              <a:t>3</a:t>
            </a:r>
            <a:r>
              <a:rPr dirty="0" sz="1600" spc="-5">
                <a:latin typeface="Times New Roman"/>
                <a:cs typeface="Times New Roman"/>
              </a:rPr>
              <a:t>+x</a:t>
            </a:r>
            <a:r>
              <a:rPr dirty="0" baseline="39682" sz="1575" spc="-7">
                <a:latin typeface="Times New Roman"/>
                <a:cs typeface="Times New Roman"/>
              </a:rPr>
              <a:t>4 </a:t>
            </a:r>
            <a:r>
              <a:rPr dirty="0" sz="1600" spc="-10">
                <a:latin typeface="Times New Roman"/>
                <a:cs typeface="Times New Roman"/>
              </a:rPr>
              <a:t>and </a:t>
            </a:r>
            <a:r>
              <a:rPr dirty="0" sz="1600" spc="-5">
                <a:latin typeface="Times New Roman"/>
                <a:cs typeface="Times New Roman"/>
              </a:rPr>
              <a:t>if  D(x)= x</a:t>
            </a:r>
            <a:r>
              <a:rPr dirty="0" baseline="39682" sz="1575" spc="-7">
                <a:latin typeface="Times New Roman"/>
                <a:cs typeface="Times New Roman"/>
              </a:rPr>
              <a:t>6</a:t>
            </a:r>
            <a:r>
              <a:rPr dirty="0" sz="1600" spc="-5">
                <a:latin typeface="Times New Roman"/>
                <a:cs typeface="Times New Roman"/>
              </a:rPr>
              <a:t>+x</a:t>
            </a:r>
            <a:r>
              <a:rPr dirty="0" baseline="39682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+1 then [D]=[1000101], and so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on.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Times New Roman"/>
              <a:buAutoNum type="arabicParenBoth"/>
            </a:pPr>
            <a:endParaRPr sz="1550">
              <a:latin typeface="Times New Roman"/>
              <a:cs typeface="Times New Roman"/>
            </a:endParaRPr>
          </a:p>
          <a:p>
            <a:pPr marL="12700" marR="88900">
              <a:lnSpc>
                <a:spcPct val="95900"/>
              </a:lnSpc>
              <a:buAutoNum type="arabicParenBoth"/>
              <a:tabLst>
                <a:tab pos="250190" algn="l"/>
              </a:tabLst>
            </a:pPr>
            <a:r>
              <a:rPr dirty="0" sz="1600" spc="-5">
                <a:latin typeface="Times New Roman"/>
                <a:cs typeface="Times New Roman"/>
              </a:rPr>
              <a:t>Multiply D(x) by what is called generator polynomial g(x) of order </a:t>
            </a:r>
            <a:r>
              <a:rPr dirty="0" sz="1600" spc="5">
                <a:latin typeface="Times New Roman"/>
                <a:cs typeface="Times New Roman"/>
              </a:rPr>
              <a:t>r=n-k.  </a:t>
            </a:r>
            <a:r>
              <a:rPr dirty="0" sz="1600" spc="-5">
                <a:latin typeface="Times New Roman"/>
                <a:cs typeface="Times New Roman"/>
              </a:rPr>
              <a:t>This g(x) is one or the multiplication of </a:t>
            </a:r>
            <a:r>
              <a:rPr dirty="0" sz="1600" spc="-10">
                <a:latin typeface="Times New Roman"/>
                <a:cs typeface="Times New Roman"/>
              </a:rPr>
              <a:t>some </a:t>
            </a:r>
            <a:r>
              <a:rPr dirty="0" sz="1600" spc="-5">
                <a:latin typeface="Times New Roman"/>
                <a:cs typeface="Times New Roman"/>
              </a:rPr>
              <a:t>factors of </a:t>
            </a:r>
            <a:r>
              <a:rPr dirty="0" sz="1600" spc="5">
                <a:latin typeface="Times New Roman"/>
                <a:cs typeface="Times New Roman"/>
              </a:rPr>
              <a:t>x</a:t>
            </a:r>
            <a:r>
              <a:rPr dirty="0" baseline="39682" sz="1575" spc="7">
                <a:latin typeface="Times New Roman"/>
                <a:cs typeface="Times New Roman"/>
              </a:rPr>
              <a:t>n</a:t>
            </a:r>
            <a:r>
              <a:rPr dirty="0" sz="1600" spc="5">
                <a:latin typeface="Times New Roman"/>
                <a:cs typeface="Times New Roman"/>
              </a:rPr>
              <a:t>+1. </a:t>
            </a:r>
            <a:r>
              <a:rPr dirty="0" sz="1600" spc="-5">
                <a:latin typeface="Times New Roman"/>
                <a:cs typeface="Times New Roman"/>
              </a:rPr>
              <a:t>Factorization of 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39682" sz="1575">
                <a:latin typeface="Times New Roman"/>
                <a:cs typeface="Times New Roman"/>
              </a:rPr>
              <a:t>n</a:t>
            </a:r>
            <a:r>
              <a:rPr dirty="0" sz="1600">
                <a:latin typeface="Times New Roman"/>
                <a:cs typeface="Times New Roman"/>
              </a:rPr>
              <a:t>+1 </a:t>
            </a:r>
            <a:r>
              <a:rPr dirty="0" sz="1600" spc="-5">
                <a:latin typeface="Times New Roman"/>
                <a:cs typeface="Times New Roman"/>
              </a:rPr>
              <a:t>is </a:t>
            </a:r>
            <a:r>
              <a:rPr dirty="0" sz="1600">
                <a:latin typeface="Times New Roman"/>
                <a:cs typeface="Times New Roman"/>
              </a:rPr>
              <a:t>not </a:t>
            </a:r>
            <a:r>
              <a:rPr dirty="0" sz="1600" spc="-5">
                <a:latin typeface="Times New Roman"/>
                <a:cs typeface="Times New Roman"/>
              </a:rPr>
              <a:t>always easy and is usually taken </a:t>
            </a:r>
            <a:r>
              <a:rPr dirty="0" sz="1600">
                <a:latin typeface="Times New Roman"/>
                <a:cs typeface="Times New Roman"/>
              </a:rPr>
              <a:t>from tables. </a:t>
            </a:r>
            <a:r>
              <a:rPr dirty="0" sz="1600" spc="-5">
                <a:latin typeface="Times New Roman"/>
                <a:cs typeface="Times New Roman"/>
              </a:rPr>
              <a:t>For example if </a:t>
            </a:r>
            <a:r>
              <a:rPr dirty="0" sz="1600">
                <a:latin typeface="Times New Roman"/>
                <a:cs typeface="Times New Roman"/>
              </a:rPr>
              <a:t>n=7,  </a:t>
            </a:r>
            <a:r>
              <a:rPr dirty="0" sz="1600" spc="-5">
                <a:latin typeface="Times New Roman"/>
                <a:cs typeface="Times New Roman"/>
              </a:rPr>
              <a:t>then x</a:t>
            </a:r>
            <a:r>
              <a:rPr dirty="0" baseline="39682" sz="1575" spc="-7">
                <a:latin typeface="Times New Roman"/>
                <a:cs typeface="Times New Roman"/>
              </a:rPr>
              <a:t>7</a:t>
            </a:r>
            <a:r>
              <a:rPr dirty="0" sz="1600" spc="-5">
                <a:latin typeface="Times New Roman"/>
                <a:cs typeface="Times New Roman"/>
              </a:rPr>
              <a:t>+1=(x+1)(x</a:t>
            </a:r>
            <a:r>
              <a:rPr dirty="0" baseline="39682" sz="1575" spc="-7">
                <a:latin typeface="Times New Roman"/>
                <a:cs typeface="Times New Roman"/>
              </a:rPr>
              <a:t>3</a:t>
            </a:r>
            <a:r>
              <a:rPr dirty="0" sz="1600" spc="-5">
                <a:latin typeface="Times New Roman"/>
                <a:cs typeface="Times New Roman"/>
              </a:rPr>
              <a:t>+x</a:t>
            </a:r>
            <a:r>
              <a:rPr dirty="0" baseline="39682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+1)(x</a:t>
            </a:r>
            <a:r>
              <a:rPr dirty="0" baseline="39682" sz="1575" spc="-7">
                <a:latin typeface="Times New Roman"/>
                <a:cs typeface="Times New Roman"/>
              </a:rPr>
              <a:t>3</a:t>
            </a:r>
            <a:r>
              <a:rPr dirty="0" sz="1600" spc="-5">
                <a:latin typeface="Times New Roman"/>
                <a:cs typeface="Times New Roman"/>
              </a:rPr>
              <a:t>+x+1) in </a:t>
            </a:r>
            <a:r>
              <a:rPr dirty="0" sz="1600" spc="-10">
                <a:latin typeface="Times New Roman"/>
                <a:cs typeface="Times New Roman"/>
              </a:rPr>
              <a:t>mod-2 </a:t>
            </a:r>
            <a:r>
              <a:rPr dirty="0" sz="1600" spc="-5">
                <a:latin typeface="Times New Roman"/>
                <a:cs typeface="Times New Roman"/>
              </a:rPr>
              <a:t>addition, (i.e. these terms are  multiplied together and similar terms cancels each </a:t>
            </a:r>
            <a:r>
              <a:rPr dirty="0" sz="1600">
                <a:latin typeface="Times New Roman"/>
                <a:cs typeface="Times New Roman"/>
              </a:rPr>
              <a:t>other). </a:t>
            </a:r>
            <a:r>
              <a:rPr dirty="0" sz="1600" spc="-5">
                <a:latin typeface="Times New Roman"/>
                <a:cs typeface="Times New Roman"/>
              </a:rPr>
              <a:t>Then for n=7, </a:t>
            </a:r>
            <a:r>
              <a:rPr dirty="0" sz="1600">
                <a:latin typeface="Times New Roman"/>
                <a:cs typeface="Times New Roman"/>
              </a:rPr>
              <a:t>r=3, </a:t>
            </a:r>
            <a:r>
              <a:rPr dirty="0" sz="1600" spc="-5">
                <a:latin typeface="Times New Roman"/>
                <a:cs typeface="Times New Roman"/>
              </a:rPr>
              <a:t>we  can choose either </a:t>
            </a:r>
            <a:r>
              <a:rPr dirty="0" sz="1600">
                <a:latin typeface="Times New Roman"/>
                <a:cs typeface="Times New Roman"/>
              </a:rPr>
              <a:t>g</a:t>
            </a:r>
            <a:r>
              <a:rPr dirty="0" baseline="-13227" sz="1575">
                <a:latin typeface="Times New Roman"/>
                <a:cs typeface="Times New Roman"/>
              </a:rPr>
              <a:t>1</a:t>
            </a:r>
            <a:r>
              <a:rPr dirty="0" sz="1600">
                <a:latin typeface="Times New Roman"/>
                <a:cs typeface="Times New Roman"/>
              </a:rPr>
              <a:t>(x)= x</a:t>
            </a:r>
            <a:r>
              <a:rPr dirty="0" baseline="39682" sz="1575">
                <a:latin typeface="Times New Roman"/>
                <a:cs typeface="Times New Roman"/>
              </a:rPr>
              <a:t>3</a:t>
            </a:r>
            <a:r>
              <a:rPr dirty="0" sz="1600">
                <a:latin typeface="Times New Roman"/>
                <a:cs typeface="Times New Roman"/>
              </a:rPr>
              <a:t>+x</a:t>
            </a:r>
            <a:r>
              <a:rPr dirty="0" baseline="39682" sz="1575">
                <a:latin typeface="Times New Roman"/>
                <a:cs typeface="Times New Roman"/>
              </a:rPr>
              <a:t>2</a:t>
            </a:r>
            <a:r>
              <a:rPr dirty="0" sz="1600">
                <a:latin typeface="Times New Roman"/>
                <a:cs typeface="Times New Roman"/>
              </a:rPr>
              <a:t>+1 </a:t>
            </a:r>
            <a:r>
              <a:rPr dirty="0" sz="1600" spc="-5">
                <a:latin typeface="Times New Roman"/>
                <a:cs typeface="Times New Roman"/>
              </a:rPr>
              <a:t>or g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(x)= x</a:t>
            </a:r>
            <a:r>
              <a:rPr dirty="0" baseline="39682" sz="1575" spc="-7">
                <a:latin typeface="Times New Roman"/>
                <a:cs typeface="Times New Roman"/>
              </a:rPr>
              <a:t>3</a:t>
            </a:r>
            <a:r>
              <a:rPr dirty="0" sz="1600" spc="-5">
                <a:latin typeface="Times New Roman"/>
                <a:cs typeface="Times New Roman"/>
              </a:rPr>
              <a:t>+x+1. </a:t>
            </a:r>
            <a:r>
              <a:rPr dirty="0" sz="1600">
                <a:latin typeface="Times New Roman"/>
                <a:cs typeface="Times New Roman"/>
              </a:rPr>
              <a:t>Also </a:t>
            </a:r>
            <a:r>
              <a:rPr dirty="0" sz="1600" spc="-5">
                <a:latin typeface="Times New Roman"/>
                <a:cs typeface="Times New Roman"/>
              </a:rPr>
              <a:t>note that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n=7, r=4,  we can choose </a:t>
            </a:r>
            <a:r>
              <a:rPr dirty="0" sz="1600">
                <a:latin typeface="Times New Roman"/>
                <a:cs typeface="Times New Roman"/>
              </a:rPr>
              <a:t>either g</a:t>
            </a:r>
            <a:r>
              <a:rPr dirty="0" baseline="-13227" sz="1575">
                <a:latin typeface="Times New Roman"/>
                <a:cs typeface="Times New Roman"/>
              </a:rPr>
              <a:t>1</a:t>
            </a:r>
            <a:r>
              <a:rPr dirty="0" sz="1600">
                <a:latin typeface="Times New Roman"/>
                <a:cs typeface="Times New Roman"/>
              </a:rPr>
              <a:t>(x)=(x+1)(x</a:t>
            </a:r>
            <a:r>
              <a:rPr dirty="0" baseline="39682" sz="1575">
                <a:latin typeface="Times New Roman"/>
                <a:cs typeface="Times New Roman"/>
              </a:rPr>
              <a:t>3</a:t>
            </a:r>
            <a:r>
              <a:rPr dirty="0" sz="1600">
                <a:latin typeface="Times New Roman"/>
                <a:cs typeface="Times New Roman"/>
              </a:rPr>
              <a:t>+x</a:t>
            </a:r>
            <a:r>
              <a:rPr dirty="0" baseline="39682" sz="1575">
                <a:latin typeface="Times New Roman"/>
                <a:cs typeface="Times New Roman"/>
              </a:rPr>
              <a:t>2</a:t>
            </a:r>
            <a:r>
              <a:rPr dirty="0" sz="1600">
                <a:latin typeface="Times New Roman"/>
                <a:cs typeface="Times New Roman"/>
              </a:rPr>
              <a:t>+1) </a:t>
            </a:r>
            <a:r>
              <a:rPr dirty="0" sz="1600" spc="-5">
                <a:latin typeface="Times New Roman"/>
                <a:cs typeface="Times New Roman"/>
              </a:rPr>
              <a:t>or </a:t>
            </a:r>
            <a:r>
              <a:rPr dirty="0" sz="1600">
                <a:latin typeface="Times New Roman"/>
                <a:cs typeface="Times New Roman"/>
              </a:rPr>
              <a:t>g</a:t>
            </a:r>
            <a:r>
              <a:rPr dirty="0" baseline="-13227" sz="1575">
                <a:latin typeface="Times New Roman"/>
                <a:cs typeface="Times New Roman"/>
              </a:rPr>
              <a:t>2</a:t>
            </a:r>
            <a:r>
              <a:rPr dirty="0" sz="1600">
                <a:latin typeface="Times New Roman"/>
                <a:cs typeface="Times New Roman"/>
              </a:rPr>
              <a:t>(x)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=(x+1)(x</a:t>
            </a:r>
            <a:r>
              <a:rPr dirty="0" baseline="39682" sz="1575" spc="-7">
                <a:latin typeface="Times New Roman"/>
                <a:cs typeface="Times New Roman"/>
              </a:rPr>
              <a:t>3</a:t>
            </a:r>
            <a:r>
              <a:rPr dirty="0" sz="1600" spc="-5">
                <a:latin typeface="Times New Roman"/>
                <a:cs typeface="Times New Roman"/>
              </a:rPr>
              <a:t>+x+1).</a:t>
            </a:r>
            <a:endParaRPr sz="1600">
              <a:latin typeface="Times New Roman"/>
              <a:cs typeface="Times New Roman"/>
            </a:endParaRPr>
          </a:p>
          <a:p>
            <a:pPr marL="12700" marR="76835">
              <a:lnSpc>
                <a:spcPts val="1839"/>
              </a:lnSpc>
              <a:spcBef>
                <a:spcPts val="1895"/>
              </a:spcBef>
              <a:buAutoNum type="arabicParenBoth"/>
              <a:tabLst>
                <a:tab pos="299720" algn="l"/>
                <a:tab pos="2788285" algn="l"/>
              </a:tabLst>
            </a:pPr>
            <a:r>
              <a:rPr dirty="0" sz="1600" spc="-1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output codeword polynomial will be C(x)=D(x) g(x) </a:t>
            </a: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which </a:t>
            </a:r>
            <a:r>
              <a:rPr dirty="0" sz="1600">
                <a:latin typeface="Times New Roman"/>
                <a:cs typeface="Times New Roman"/>
              </a:rPr>
              <a:t>we </a:t>
            </a:r>
            <a:r>
              <a:rPr dirty="0" sz="1600" spc="-5">
                <a:latin typeface="Times New Roman"/>
                <a:cs typeface="Times New Roman"/>
              </a:rPr>
              <a:t>can  find the output</a:t>
            </a:r>
            <a:r>
              <a:rPr dirty="0" sz="1600" spc="4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codeword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[C]	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 marR="509905">
              <a:lnSpc>
                <a:spcPts val="1839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Ex: </a:t>
            </a:r>
            <a:r>
              <a:rPr dirty="0" sz="1600" spc="-5">
                <a:latin typeface="Times New Roman"/>
                <a:cs typeface="Times New Roman"/>
              </a:rPr>
              <a:t>Write down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code table </a:t>
            </a:r>
            <a:r>
              <a:rPr dirty="0" sz="1600" spc="5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the (7,4) nonsystematic cyclic code with  generator polynomial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g(x)=x</a:t>
            </a:r>
            <a:r>
              <a:rPr dirty="0" baseline="39682" sz="1575" spc="-7">
                <a:latin typeface="Times New Roman"/>
                <a:cs typeface="Times New Roman"/>
              </a:rPr>
              <a:t>3</a:t>
            </a:r>
            <a:r>
              <a:rPr dirty="0" sz="1600" spc="-5">
                <a:latin typeface="Times New Roman"/>
                <a:cs typeface="Times New Roman"/>
              </a:rPr>
              <a:t>+x+1.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0033507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29259"/>
            <a:ext cx="6673215" cy="13754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11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ts val="1864"/>
              </a:lnSpc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Implementation </a:t>
            </a:r>
            <a:r>
              <a:rPr dirty="0" u="heavy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systematic cyclic</a:t>
            </a:r>
            <a:r>
              <a:rPr dirty="0" u="heavy" sz="1600" spc="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decoder:</a:t>
            </a:r>
            <a:endParaRPr sz="1600">
              <a:latin typeface="Times New Roman"/>
              <a:cs typeface="Times New Roman"/>
            </a:endParaRPr>
          </a:p>
          <a:p>
            <a:pPr marL="12700" marR="63500">
              <a:lnSpc>
                <a:spcPts val="1839"/>
              </a:lnSpc>
              <a:spcBef>
                <a:spcPts val="75"/>
              </a:spcBef>
            </a:pPr>
            <a:r>
              <a:rPr dirty="0" sz="1600" spc="-5">
                <a:latin typeface="Times New Roman"/>
                <a:cs typeface="Times New Roman"/>
              </a:rPr>
              <a:t>The long division of R(x) by g(x) to obtain the remainder is implemented using a  modular feedback shift register as </a:t>
            </a:r>
            <a:r>
              <a:rPr dirty="0" sz="1600">
                <a:latin typeface="Times New Roman"/>
                <a:cs typeface="Times New Roman"/>
              </a:rPr>
              <a:t>shown. </a:t>
            </a:r>
            <a:r>
              <a:rPr dirty="0" sz="1600" spc="-5">
                <a:latin typeface="Times New Roman"/>
                <a:cs typeface="Times New Roman"/>
              </a:rPr>
              <a:t>The control Z is set (Z=1)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n clock  pulses and reset (Z=0)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r clock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pulses.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4285614"/>
            <a:ext cx="6628765" cy="14382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5"/>
              </a:lnSpc>
              <a:spcBef>
                <a:spcPts val="9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Ex: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39"/>
              </a:lnSpc>
              <a:spcBef>
                <a:spcPts val="90"/>
              </a:spcBef>
            </a:pPr>
            <a:r>
              <a:rPr dirty="0" sz="1600" spc="-5">
                <a:latin typeface="Times New Roman"/>
                <a:cs typeface="Times New Roman"/>
              </a:rPr>
              <a:t>Use the decoder circuit to find the syndrome and hence correct the received word  [R]=[1011010]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generator polynomial</a:t>
            </a:r>
            <a:r>
              <a:rPr dirty="0" sz="1600" spc="-3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g(x)=x</a:t>
            </a:r>
            <a:r>
              <a:rPr dirty="0" baseline="39682" sz="1575">
                <a:latin typeface="Times New Roman"/>
                <a:cs typeface="Times New Roman"/>
              </a:rPr>
              <a:t>3</a:t>
            </a:r>
            <a:r>
              <a:rPr dirty="0" sz="1600">
                <a:latin typeface="Times New Roman"/>
                <a:cs typeface="Times New Roman"/>
              </a:rPr>
              <a:t>+x</a:t>
            </a:r>
            <a:r>
              <a:rPr dirty="0" baseline="39682" sz="1575">
                <a:latin typeface="Times New Roman"/>
                <a:cs typeface="Times New Roman"/>
              </a:rPr>
              <a:t>2</a:t>
            </a:r>
            <a:r>
              <a:rPr dirty="0" sz="1600">
                <a:latin typeface="Times New Roman"/>
                <a:cs typeface="Times New Roman"/>
              </a:rPr>
              <a:t>+1.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5"/>
              </a:lnSpc>
              <a:spcBef>
                <a:spcPts val="170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5"/>
              </a:lnSpc>
            </a:pPr>
            <a:r>
              <a:rPr dirty="0" sz="1600" spc="-5">
                <a:latin typeface="Times New Roman"/>
                <a:cs typeface="Times New Roman"/>
              </a:rPr>
              <a:t>Above circuit will be as shown for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g(x)=x</a:t>
            </a:r>
            <a:r>
              <a:rPr dirty="0" baseline="39682" sz="1575">
                <a:latin typeface="Times New Roman"/>
                <a:cs typeface="Times New Roman"/>
              </a:rPr>
              <a:t>3</a:t>
            </a:r>
            <a:r>
              <a:rPr dirty="0" sz="1600">
                <a:latin typeface="Times New Roman"/>
                <a:cs typeface="Times New Roman"/>
              </a:rPr>
              <a:t>+x</a:t>
            </a:r>
            <a:r>
              <a:rPr dirty="0" baseline="39682" sz="1575">
                <a:latin typeface="Times New Roman"/>
                <a:cs typeface="Times New Roman"/>
              </a:rPr>
              <a:t>2</a:t>
            </a:r>
            <a:r>
              <a:rPr dirty="0" sz="1600">
                <a:latin typeface="Times New Roman"/>
                <a:cs typeface="Times New Roman"/>
              </a:rPr>
              <a:t>+1.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2019" y="8243937"/>
            <a:ext cx="3254375" cy="9747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550"/>
              </a:lnSpc>
              <a:spcBef>
                <a:spcPts val="125"/>
              </a:spcBef>
            </a:pPr>
            <a:r>
              <a:rPr dirty="0" sz="1650" spc="105" i="1">
                <a:latin typeface="Times New Roman"/>
                <a:cs typeface="Times New Roman"/>
              </a:rPr>
              <a:t>s</a:t>
            </a:r>
            <a:r>
              <a:rPr dirty="0" baseline="43859" sz="1425" spc="157">
                <a:latin typeface="Symbol"/>
                <a:cs typeface="Symbol"/>
              </a:rPr>
              <a:t></a:t>
            </a:r>
            <a:r>
              <a:rPr dirty="0" baseline="43859" sz="1425" spc="157">
                <a:latin typeface="Times New Roman"/>
                <a:cs typeface="Times New Roman"/>
              </a:rPr>
              <a:t>  </a:t>
            </a:r>
            <a:r>
              <a:rPr dirty="0" sz="1650" spc="65">
                <a:latin typeface="Symbol"/>
                <a:cs typeface="Symbol"/>
              </a:rPr>
              <a:t></a:t>
            </a:r>
            <a:r>
              <a:rPr dirty="0" sz="1650" spc="65">
                <a:latin typeface="Times New Roman"/>
                <a:cs typeface="Times New Roman"/>
              </a:rPr>
              <a:t> </a:t>
            </a:r>
            <a:r>
              <a:rPr dirty="0" sz="1650" spc="45" i="1">
                <a:latin typeface="Times New Roman"/>
                <a:cs typeface="Times New Roman"/>
              </a:rPr>
              <a:t>r </a:t>
            </a:r>
            <a:r>
              <a:rPr dirty="0" sz="1650" spc="65">
                <a:latin typeface="Symbol"/>
                <a:cs typeface="Symbol"/>
              </a:rPr>
              <a:t></a:t>
            </a:r>
            <a:r>
              <a:rPr dirty="0" sz="1650" spc="-70">
                <a:latin typeface="Times New Roman"/>
                <a:cs typeface="Times New Roman"/>
              </a:rPr>
              <a:t> </a:t>
            </a:r>
            <a:r>
              <a:rPr dirty="0" sz="1650" spc="105" i="1">
                <a:latin typeface="Times New Roman"/>
                <a:cs typeface="Times New Roman"/>
              </a:rPr>
              <a:t>s</a:t>
            </a:r>
            <a:r>
              <a:rPr dirty="0" baseline="43859" sz="1425" spc="157">
                <a:latin typeface="Symbol"/>
                <a:cs typeface="Symbol"/>
              </a:rPr>
              <a:t></a:t>
            </a:r>
            <a:endParaRPr baseline="43859" sz="1425">
              <a:latin typeface="Symbol"/>
              <a:cs typeface="Symbol"/>
            </a:endParaRPr>
          </a:p>
          <a:p>
            <a:pPr marL="100330">
              <a:lnSpc>
                <a:spcPts val="710"/>
              </a:lnSpc>
              <a:tabLst>
                <a:tab pos="510540" algn="l"/>
                <a:tab pos="862330" algn="l"/>
              </a:tabLst>
            </a:pPr>
            <a:r>
              <a:rPr dirty="0" sz="950" spc="40">
                <a:latin typeface="Times New Roman"/>
                <a:cs typeface="Times New Roman"/>
              </a:rPr>
              <a:t>3	</a:t>
            </a:r>
            <a:r>
              <a:rPr dirty="0" sz="950" spc="20" i="1">
                <a:latin typeface="Times New Roman"/>
                <a:cs typeface="Times New Roman"/>
              </a:rPr>
              <a:t>i	</a:t>
            </a:r>
            <a:r>
              <a:rPr dirty="0" sz="950" spc="40">
                <a:latin typeface="Times New Roman"/>
                <a:cs typeface="Times New Roman"/>
              </a:rPr>
              <a:t>1</a:t>
            </a: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ts val="1485"/>
              </a:lnSpc>
              <a:spcBef>
                <a:spcPts val="340"/>
              </a:spcBef>
            </a:pPr>
            <a:r>
              <a:rPr dirty="0" sz="1600" spc="5" i="1">
                <a:latin typeface="Times New Roman"/>
                <a:cs typeface="Times New Roman"/>
              </a:rPr>
              <a:t>s </a:t>
            </a:r>
            <a:r>
              <a:rPr dirty="0" baseline="43859" sz="1425" spc="-7">
                <a:latin typeface="Symbol"/>
                <a:cs typeface="Symbol"/>
              </a:rPr>
              <a:t></a:t>
            </a:r>
            <a:r>
              <a:rPr dirty="0" baseline="43859" sz="1425" spc="-7">
                <a:latin typeface="Times New Roman"/>
                <a:cs typeface="Times New Roman"/>
              </a:rPr>
              <a:t>  </a:t>
            </a:r>
            <a:r>
              <a:rPr dirty="0" sz="1600" spc="10">
                <a:latin typeface="Symbol"/>
                <a:cs typeface="Symbol"/>
              </a:rPr>
              <a:t></a:t>
            </a:r>
            <a:r>
              <a:rPr dirty="0" sz="1600" spc="-180">
                <a:latin typeface="Times New Roman"/>
                <a:cs typeface="Times New Roman"/>
              </a:rPr>
              <a:t> </a:t>
            </a:r>
            <a:r>
              <a:rPr dirty="0" sz="1600" spc="70" i="1">
                <a:latin typeface="Times New Roman"/>
                <a:cs typeface="Times New Roman"/>
              </a:rPr>
              <a:t>s</a:t>
            </a:r>
            <a:r>
              <a:rPr dirty="0" baseline="43859" sz="1425" spc="104">
                <a:latin typeface="Symbol"/>
                <a:cs typeface="Symbol"/>
              </a:rPr>
              <a:t></a:t>
            </a:r>
            <a:endParaRPr baseline="43859" sz="1425">
              <a:latin typeface="Symbol"/>
              <a:cs typeface="Symbol"/>
            </a:endParaRPr>
          </a:p>
          <a:p>
            <a:pPr marL="98425">
              <a:lnSpc>
                <a:spcPts val="705"/>
              </a:lnSpc>
              <a:tabLst>
                <a:tab pos="503555" algn="l"/>
              </a:tabLst>
            </a:pPr>
            <a:r>
              <a:rPr dirty="0" sz="950" spc="-5">
                <a:latin typeface="Times New Roman"/>
                <a:cs typeface="Times New Roman"/>
              </a:rPr>
              <a:t>2	3</a:t>
            </a: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ts val="1445"/>
              </a:lnSpc>
              <a:spcBef>
                <a:spcPts val="600"/>
              </a:spcBef>
            </a:pPr>
            <a:r>
              <a:rPr dirty="0" baseline="6734" sz="2475" spc="104" i="1">
                <a:latin typeface="Times New Roman"/>
                <a:cs typeface="Times New Roman"/>
              </a:rPr>
              <a:t>s</a:t>
            </a:r>
            <a:r>
              <a:rPr dirty="0" baseline="55555" sz="1425" spc="104">
                <a:latin typeface="Symbol"/>
                <a:cs typeface="Symbol"/>
              </a:rPr>
              <a:t></a:t>
            </a:r>
            <a:r>
              <a:rPr dirty="0" baseline="55555" sz="1425" spc="104">
                <a:latin typeface="Times New Roman"/>
                <a:cs typeface="Times New Roman"/>
              </a:rPr>
              <a:t> </a:t>
            </a:r>
            <a:r>
              <a:rPr dirty="0" baseline="6734" sz="2475" spc="22">
                <a:latin typeface="Symbol"/>
                <a:cs typeface="Symbol"/>
              </a:rPr>
              <a:t></a:t>
            </a:r>
            <a:r>
              <a:rPr dirty="0" baseline="6734" sz="2475" spc="22">
                <a:latin typeface="Times New Roman"/>
                <a:cs typeface="Times New Roman"/>
              </a:rPr>
              <a:t> </a:t>
            </a:r>
            <a:r>
              <a:rPr dirty="0" baseline="6734" sz="2475" spc="104" i="1">
                <a:latin typeface="Times New Roman"/>
                <a:cs typeface="Times New Roman"/>
              </a:rPr>
              <a:t>s</a:t>
            </a:r>
            <a:r>
              <a:rPr dirty="0" baseline="55555" sz="1425" spc="104">
                <a:latin typeface="Symbol"/>
                <a:cs typeface="Symbol"/>
              </a:rPr>
              <a:t></a:t>
            </a:r>
            <a:r>
              <a:rPr dirty="0" baseline="55555" sz="1425" spc="104">
                <a:latin typeface="Times New Roman"/>
                <a:cs typeface="Times New Roman"/>
              </a:rPr>
              <a:t> </a:t>
            </a:r>
            <a:r>
              <a:rPr dirty="0" baseline="6734" sz="2475" spc="22">
                <a:latin typeface="Symbol"/>
                <a:cs typeface="Symbol"/>
              </a:rPr>
              <a:t></a:t>
            </a:r>
            <a:r>
              <a:rPr dirty="0" baseline="6734" sz="2475" spc="22">
                <a:latin typeface="Times New Roman"/>
                <a:cs typeface="Times New Roman"/>
              </a:rPr>
              <a:t> </a:t>
            </a:r>
            <a:r>
              <a:rPr dirty="0" baseline="6734" sz="2475" spc="104" i="1">
                <a:latin typeface="Times New Roman"/>
                <a:cs typeface="Times New Roman"/>
              </a:rPr>
              <a:t>s</a:t>
            </a:r>
            <a:r>
              <a:rPr dirty="0" baseline="55555" sz="1425" spc="104">
                <a:latin typeface="Symbol"/>
                <a:cs typeface="Symbol"/>
              </a:rPr>
              <a:t></a:t>
            </a:r>
            <a:r>
              <a:rPr dirty="0" baseline="55555" sz="1425" spc="104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zero initial </a:t>
            </a:r>
            <a:r>
              <a:rPr dirty="0" sz="1600">
                <a:latin typeface="Times New Roman"/>
                <a:cs typeface="Times New Roman"/>
              </a:rPr>
              <a:t>states,</a:t>
            </a:r>
            <a:r>
              <a:rPr dirty="0" sz="1600" spc="-19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  <a:p>
            <a:pPr marL="84455">
              <a:lnSpc>
                <a:spcPts val="605"/>
              </a:lnSpc>
              <a:tabLst>
                <a:tab pos="508634" algn="l"/>
                <a:tab pos="885825" algn="l"/>
              </a:tabLst>
            </a:pPr>
            <a:r>
              <a:rPr dirty="0" sz="950" spc="15">
                <a:latin typeface="Times New Roman"/>
                <a:cs typeface="Times New Roman"/>
              </a:rPr>
              <a:t>1	2	1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56577" y="6824217"/>
            <a:ext cx="349250" cy="76200"/>
          </a:xfrm>
          <a:custGeom>
            <a:avLst/>
            <a:gdLst/>
            <a:ahLst/>
            <a:cxnLst/>
            <a:rect l="l" t="t" r="r" b="b"/>
            <a:pathLst>
              <a:path w="349250" h="76200">
                <a:moveTo>
                  <a:pt x="272415" y="44420"/>
                </a:moveTo>
                <a:lnTo>
                  <a:pt x="272351" y="76199"/>
                </a:lnTo>
                <a:lnTo>
                  <a:pt x="336127" y="44449"/>
                </a:lnTo>
                <a:lnTo>
                  <a:pt x="288620" y="44449"/>
                </a:lnTo>
                <a:lnTo>
                  <a:pt x="272415" y="44420"/>
                </a:lnTo>
                <a:close/>
              </a:path>
              <a:path w="349250" h="76200">
                <a:moveTo>
                  <a:pt x="272440" y="31726"/>
                </a:moveTo>
                <a:lnTo>
                  <a:pt x="272415" y="44420"/>
                </a:lnTo>
                <a:lnTo>
                  <a:pt x="288620" y="44449"/>
                </a:lnTo>
                <a:lnTo>
                  <a:pt x="291465" y="41655"/>
                </a:lnTo>
                <a:lnTo>
                  <a:pt x="291490" y="34670"/>
                </a:lnTo>
                <a:lnTo>
                  <a:pt x="288645" y="31749"/>
                </a:lnTo>
                <a:lnTo>
                  <a:pt x="272440" y="31726"/>
                </a:lnTo>
                <a:close/>
              </a:path>
              <a:path w="349250" h="76200">
                <a:moveTo>
                  <a:pt x="272503" y="0"/>
                </a:moveTo>
                <a:lnTo>
                  <a:pt x="272440" y="31726"/>
                </a:lnTo>
                <a:lnTo>
                  <a:pt x="285140" y="31749"/>
                </a:lnTo>
                <a:lnTo>
                  <a:pt x="288645" y="31749"/>
                </a:lnTo>
                <a:lnTo>
                  <a:pt x="291490" y="34670"/>
                </a:lnTo>
                <a:lnTo>
                  <a:pt x="291465" y="41655"/>
                </a:lnTo>
                <a:lnTo>
                  <a:pt x="288620" y="44449"/>
                </a:lnTo>
                <a:lnTo>
                  <a:pt x="336127" y="44449"/>
                </a:lnTo>
                <a:lnTo>
                  <a:pt x="348627" y="38226"/>
                </a:lnTo>
                <a:lnTo>
                  <a:pt x="272503" y="0"/>
                </a:lnTo>
                <a:close/>
              </a:path>
              <a:path w="349250" h="76200">
                <a:moveTo>
                  <a:pt x="6375" y="31241"/>
                </a:moveTo>
                <a:lnTo>
                  <a:pt x="2870" y="31241"/>
                </a:lnTo>
                <a:lnTo>
                  <a:pt x="25" y="34035"/>
                </a:lnTo>
                <a:lnTo>
                  <a:pt x="0" y="41147"/>
                </a:lnTo>
                <a:lnTo>
                  <a:pt x="2844" y="43941"/>
                </a:lnTo>
                <a:lnTo>
                  <a:pt x="272415" y="44420"/>
                </a:lnTo>
                <a:lnTo>
                  <a:pt x="272440" y="31726"/>
                </a:lnTo>
                <a:lnTo>
                  <a:pt x="6375" y="312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01712" y="6742747"/>
            <a:ext cx="347027" cy="238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348739" y="6631940"/>
            <a:ext cx="800100" cy="457834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38100" rIns="0" bIns="0" rtlCol="0" vert="horz">
            <a:spAutoFit/>
          </a:bodyPr>
          <a:lstStyle/>
          <a:p>
            <a:pPr marL="514984">
              <a:lnSpc>
                <a:spcPct val="100000"/>
              </a:lnSpc>
              <a:spcBef>
                <a:spcPts val="300"/>
              </a:spcBef>
            </a:pPr>
            <a:r>
              <a:rPr dirty="0" sz="1400" spc="-5">
                <a:latin typeface="Times New Roman"/>
                <a:cs typeface="Times New Roman"/>
              </a:rPr>
              <a:t>S</a:t>
            </a:r>
            <a:r>
              <a:rPr dirty="0" baseline="-12345" sz="1350" spc="-7">
                <a:latin typeface="Times New Roman"/>
                <a:cs typeface="Times New Roman"/>
              </a:rPr>
              <a:t>3</a:t>
            </a:r>
            <a:endParaRPr baseline="-12345" sz="13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142489" y="6742747"/>
            <a:ext cx="468947" cy="2368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834639" y="6631940"/>
            <a:ext cx="800100" cy="457834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63500" rIns="0" bIns="0" rtlCol="0" vert="horz">
            <a:spAutoFit/>
          </a:bodyPr>
          <a:lstStyle/>
          <a:p>
            <a:pPr marL="439420">
              <a:lnSpc>
                <a:spcPct val="100000"/>
              </a:lnSpc>
              <a:spcBef>
                <a:spcPts val="500"/>
              </a:spcBef>
            </a:pPr>
            <a:r>
              <a:rPr dirty="0" sz="1200" spc="-5">
                <a:latin typeface="Times New Roman"/>
                <a:cs typeface="Times New Roman"/>
              </a:rPr>
              <a:t>S</a:t>
            </a:r>
            <a:r>
              <a:rPr dirty="0" baseline="-12345" sz="1350" spc="-7">
                <a:latin typeface="Times New Roman"/>
                <a:cs typeface="Times New Roman"/>
              </a:rPr>
              <a:t>2</a:t>
            </a:r>
            <a:endParaRPr baseline="-12345" sz="13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599054" y="6823709"/>
            <a:ext cx="235584" cy="76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628390" y="6742747"/>
            <a:ext cx="468947" cy="23685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4663440" y="6631940"/>
            <a:ext cx="914400" cy="457834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algn="r" marR="101600">
              <a:lnSpc>
                <a:spcPct val="100000"/>
              </a:lnSpc>
              <a:spcBef>
                <a:spcPts val="320"/>
              </a:spcBef>
            </a:pPr>
            <a:r>
              <a:rPr dirty="0" sz="1200" spc="-5">
                <a:latin typeface="Times New Roman"/>
                <a:cs typeface="Times New Roman"/>
              </a:rPr>
              <a:t>S</a:t>
            </a:r>
            <a:r>
              <a:rPr dirty="0" baseline="-10416" sz="1200">
                <a:latin typeface="Times New Roman"/>
                <a:cs typeface="Times New Roman"/>
              </a:rPr>
              <a:t>1</a:t>
            </a:r>
            <a:endParaRPr baseline="-10416"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577840" y="6861809"/>
            <a:ext cx="114300" cy="635"/>
          </a:xfrm>
          <a:custGeom>
            <a:avLst/>
            <a:gdLst/>
            <a:ahLst/>
            <a:cxnLst/>
            <a:rect l="l" t="t" r="r" b="b"/>
            <a:pathLst>
              <a:path w="114300" h="634">
                <a:moveTo>
                  <a:pt x="0" y="635"/>
                </a:moveTo>
                <a:lnTo>
                  <a:pt x="1143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692140" y="6517640"/>
            <a:ext cx="635" cy="344805"/>
          </a:xfrm>
          <a:custGeom>
            <a:avLst/>
            <a:gdLst/>
            <a:ahLst/>
            <a:cxnLst/>
            <a:rect l="l" t="t" r="r" b="b"/>
            <a:pathLst>
              <a:path w="635" h="344804">
                <a:moveTo>
                  <a:pt x="0" y="344805"/>
                </a:moveTo>
                <a:lnTo>
                  <a:pt x="635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920104" y="6289674"/>
            <a:ext cx="229235" cy="342265"/>
          </a:xfrm>
          <a:custGeom>
            <a:avLst/>
            <a:gdLst/>
            <a:ahLst/>
            <a:cxnLst/>
            <a:rect l="l" t="t" r="r" b="b"/>
            <a:pathLst>
              <a:path w="229235" h="342265">
                <a:moveTo>
                  <a:pt x="114554" y="0"/>
                </a:moveTo>
                <a:lnTo>
                  <a:pt x="182298" y="33003"/>
                </a:lnTo>
                <a:lnTo>
                  <a:pt x="207118" y="70033"/>
                </a:lnTo>
                <a:lnTo>
                  <a:pt x="223391" y="116994"/>
                </a:lnTo>
                <a:lnTo>
                  <a:pt x="229235" y="171069"/>
                </a:lnTo>
                <a:lnTo>
                  <a:pt x="223391" y="225205"/>
                </a:lnTo>
                <a:lnTo>
                  <a:pt x="207118" y="272203"/>
                </a:lnTo>
                <a:lnTo>
                  <a:pt x="182298" y="309253"/>
                </a:lnTo>
                <a:lnTo>
                  <a:pt x="150816" y="333543"/>
                </a:lnTo>
                <a:lnTo>
                  <a:pt x="114554" y="342264"/>
                </a:lnTo>
                <a:lnTo>
                  <a:pt x="0" y="342264"/>
                </a:lnTo>
                <a:lnTo>
                  <a:pt x="0" y="0"/>
                </a:lnTo>
                <a:lnTo>
                  <a:pt x="114554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692140" y="6517640"/>
            <a:ext cx="227965" cy="1270"/>
          </a:xfrm>
          <a:custGeom>
            <a:avLst/>
            <a:gdLst/>
            <a:ahLst/>
            <a:cxnLst/>
            <a:rect l="l" t="t" r="r" b="b"/>
            <a:pathLst>
              <a:path w="227964" h="1270">
                <a:moveTo>
                  <a:pt x="0" y="1270"/>
                </a:moveTo>
                <a:lnTo>
                  <a:pt x="227964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577840" y="6403974"/>
            <a:ext cx="342265" cy="0"/>
          </a:xfrm>
          <a:custGeom>
            <a:avLst/>
            <a:gdLst/>
            <a:ahLst/>
            <a:cxnLst/>
            <a:rect l="l" t="t" r="r" b="b"/>
            <a:pathLst>
              <a:path w="342264" h="0">
                <a:moveTo>
                  <a:pt x="342264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149340" y="6403974"/>
            <a:ext cx="342900" cy="1270"/>
          </a:xfrm>
          <a:custGeom>
            <a:avLst/>
            <a:gdLst/>
            <a:ahLst/>
            <a:cxnLst/>
            <a:rect l="l" t="t" r="r" b="b"/>
            <a:pathLst>
              <a:path w="342900" h="1270">
                <a:moveTo>
                  <a:pt x="0" y="0"/>
                </a:moveTo>
                <a:lnTo>
                  <a:pt x="342900" y="127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120139" y="6061074"/>
            <a:ext cx="5372100" cy="342900"/>
          </a:xfrm>
          <a:custGeom>
            <a:avLst/>
            <a:gdLst/>
            <a:ahLst/>
            <a:cxnLst/>
            <a:rect l="l" t="t" r="r" b="b"/>
            <a:pathLst>
              <a:path w="5372100" h="342900">
                <a:moveTo>
                  <a:pt x="5372100" y="342900"/>
                </a:moveTo>
                <a:lnTo>
                  <a:pt x="5372100" y="0"/>
                </a:lnTo>
                <a:lnTo>
                  <a:pt x="0" y="63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083170" y="6054724"/>
            <a:ext cx="76200" cy="692785"/>
          </a:xfrm>
          <a:custGeom>
            <a:avLst/>
            <a:gdLst/>
            <a:ahLst/>
            <a:cxnLst/>
            <a:rect l="l" t="t" r="r" b="b"/>
            <a:pathLst>
              <a:path w="76200" h="692784">
                <a:moveTo>
                  <a:pt x="31745" y="616606"/>
                </a:moveTo>
                <a:lnTo>
                  <a:pt x="0" y="616712"/>
                </a:lnTo>
                <a:lnTo>
                  <a:pt x="38239" y="692785"/>
                </a:lnTo>
                <a:lnTo>
                  <a:pt x="66662" y="635635"/>
                </a:lnTo>
                <a:lnTo>
                  <a:pt x="34632" y="635635"/>
                </a:lnTo>
                <a:lnTo>
                  <a:pt x="31775" y="632841"/>
                </a:lnTo>
                <a:lnTo>
                  <a:pt x="31745" y="616606"/>
                </a:lnTo>
                <a:close/>
              </a:path>
              <a:path w="76200" h="692784">
                <a:moveTo>
                  <a:pt x="44451" y="616563"/>
                </a:moveTo>
                <a:lnTo>
                  <a:pt x="31745" y="616606"/>
                </a:lnTo>
                <a:lnTo>
                  <a:pt x="31775" y="632841"/>
                </a:lnTo>
                <a:lnTo>
                  <a:pt x="34632" y="635635"/>
                </a:lnTo>
                <a:lnTo>
                  <a:pt x="41643" y="635635"/>
                </a:lnTo>
                <a:lnTo>
                  <a:pt x="44475" y="632841"/>
                </a:lnTo>
                <a:lnTo>
                  <a:pt x="44451" y="616563"/>
                </a:lnTo>
                <a:close/>
              </a:path>
              <a:path w="76200" h="692784">
                <a:moveTo>
                  <a:pt x="76200" y="616458"/>
                </a:moveTo>
                <a:lnTo>
                  <a:pt x="44451" y="616563"/>
                </a:lnTo>
                <a:lnTo>
                  <a:pt x="44475" y="632841"/>
                </a:lnTo>
                <a:lnTo>
                  <a:pt x="41643" y="635635"/>
                </a:lnTo>
                <a:lnTo>
                  <a:pt x="66662" y="635635"/>
                </a:lnTo>
                <a:lnTo>
                  <a:pt x="76200" y="616458"/>
                </a:lnTo>
                <a:close/>
              </a:path>
              <a:path w="76200" h="692784">
                <a:moveTo>
                  <a:pt x="40462" y="0"/>
                </a:moveTo>
                <a:lnTo>
                  <a:pt x="33451" y="0"/>
                </a:lnTo>
                <a:lnTo>
                  <a:pt x="30606" y="2794"/>
                </a:lnTo>
                <a:lnTo>
                  <a:pt x="31745" y="616606"/>
                </a:lnTo>
                <a:lnTo>
                  <a:pt x="44451" y="616563"/>
                </a:lnTo>
                <a:lnTo>
                  <a:pt x="43306" y="2794"/>
                </a:lnTo>
                <a:lnTo>
                  <a:pt x="4046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491739" y="6061074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453639" y="6511290"/>
            <a:ext cx="76200" cy="23622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977640" y="6061074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939540" y="6511290"/>
            <a:ext cx="76200" cy="23622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535940" y="7108697"/>
            <a:ext cx="3472815" cy="1134745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03505" marR="2724785">
              <a:lnSpc>
                <a:spcPts val="1380"/>
              </a:lnSpc>
              <a:spcBef>
                <a:spcPts val="195"/>
              </a:spcBef>
            </a:pPr>
            <a:r>
              <a:rPr dirty="0" sz="1200" spc="-5">
                <a:latin typeface="Times New Roman"/>
                <a:cs typeface="Times New Roman"/>
              </a:rPr>
              <a:t>[R]  </a:t>
            </a:r>
            <a:r>
              <a:rPr dirty="0" sz="1200" spc="5">
                <a:latin typeface="Times New Roman"/>
                <a:cs typeface="Times New Roman"/>
              </a:rPr>
              <a:t>[</a:t>
            </a:r>
            <a:r>
              <a:rPr dirty="0" sz="1200">
                <a:latin typeface="Times New Roman"/>
                <a:cs typeface="Times New Roman"/>
              </a:rPr>
              <a:t>1011010]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Times New Roman"/>
              <a:cs typeface="Times New Roman"/>
            </a:endParaRPr>
          </a:p>
          <a:p>
            <a:pPr marL="103505">
              <a:lnSpc>
                <a:spcPct val="100000"/>
              </a:lnSpc>
              <a:tabLst>
                <a:tab pos="695960" algn="l"/>
              </a:tabLst>
            </a:pPr>
            <a:r>
              <a:rPr dirty="0" sz="1200" spc="-5">
                <a:latin typeface="Times New Roman"/>
                <a:cs typeface="Times New Roman"/>
              </a:rPr>
              <a:t>Start	</a:t>
            </a:r>
            <a:r>
              <a:rPr dirty="0" sz="1200">
                <a:latin typeface="Times New Roman"/>
                <a:cs typeface="Times New Roman"/>
              </a:rPr>
              <a:t>end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5">
                <a:latin typeface="Times New Roman"/>
                <a:cs typeface="Times New Roman"/>
              </a:rPr>
              <a:t>When Z=1, the </a:t>
            </a:r>
            <a:r>
              <a:rPr dirty="0" sz="1600">
                <a:latin typeface="Times New Roman"/>
                <a:cs typeface="Times New Roman"/>
              </a:rPr>
              <a:t>transition </a:t>
            </a:r>
            <a:r>
              <a:rPr dirty="0" sz="1600" spc="-5">
                <a:latin typeface="Times New Roman"/>
                <a:cs typeface="Times New Roman"/>
              </a:rPr>
              <a:t>eqs for s will</a:t>
            </a:r>
            <a:r>
              <a:rPr dirty="0" sz="1600" spc="-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be: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234940" y="6289674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228600"/>
                </a:moveTo>
                <a:lnTo>
                  <a:pt x="228600" y="228600"/>
                </a:lnTo>
                <a:lnTo>
                  <a:pt x="2286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5314569" y="6308216"/>
            <a:ext cx="1187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Z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720339" y="6175374"/>
            <a:ext cx="457200" cy="342900"/>
          </a:xfrm>
          <a:custGeom>
            <a:avLst/>
            <a:gdLst/>
            <a:ahLst/>
            <a:cxnLst/>
            <a:rect l="l" t="t" r="r" b="b"/>
            <a:pathLst>
              <a:path w="457200" h="342900">
                <a:moveTo>
                  <a:pt x="0" y="342900"/>
                </a:moveTo>
                <a:lnTo>
                  <a:pt x="457200" y="342900"/>
                </a:lnTo>
                <a:lnTo>
                  <a:pt x="457200" y="0"/>
                </a:lnTo>
                <a:lnTo>
                  <a:pt x="0" y="0"/>
                </a:lnTo>
                <a:lnTo>
                  <a:pt x="0" y="3429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2799714" y="6218300"/>
            <a:ext cx="2609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6944" sz="1800" spc="-22">
                <a:latin typeface="Times New Roman"/>
                <a:cs typeface="Times New Roman"/>
              </a:rPr>
              <a:t>g</a:t>
            </a:r>
            <a:r>
              <a:rPr dirty="0" sz="800">
                <a:latin typeface="Times New Roman"/>
                <a:cs typeface="Times New Roman"/>
              </a:rPr>
              <a:t>1=0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091940" y="6289674"/>
            <a:ext cx="457200" cy="342900"/>
          </a:xfrm>
          <a:custGeom>
            <a:avLst/>
            <a:gdLst/>
            <a:ahLst/>
            <a:cxnLst/>
            <a:rect l="l" t="t" r="r" b="b"/>
            <a:pathLst>
              <a:path w="457200" h="342900">
                <a:moveTo>
                  <a:pt x="0" y="342900"/>
                </a:moveTo>
                <a:lnTo>
                  <a:pt x="457200" y="342900"/>
                </a:lnTo>
                <a:lnTo>
                  <a:pt x="457200" y="0"/>
                </a:lnTo>
                <a:lnTo>
                  <a:pt x="0" y="0"/>
                </a:lnTo>
                <a:lnTo>
                  <a:pt x="0" y="3429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4171315" y="6332600"/>
            <a:ext cx="2609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6944" sz="1800" spc="-15">
                <a:latin typeface="Times New Roman"/>
                <a:cs typeface="Times New Roman"/>
              </a:rPr>
              <a:t>g</a:t>
            </a:r>
            <a:r>
              <a:rPr dirty="0" sz="800">
                <a:latin typeface="Times New Roman"/>
                <a:cs typeface="Times New Roman"/>
              </a:rPr>
              <a:t>2=1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886069" y="7113269"/>
            <a:ext cx="7810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[s]=[s</a:t>
            </a:r>
            <a:r>
              <a:rPr dirty="0" baseline="-10416" sz="1200" spc="-7">
                <a:latin typeface="Times New Roman"/>
                <a:cs typeface="Times New Roman"/>
              </a:rPr>
              <a:t>1 </a:t>
            </a:r>
            <a:r>
              <a:rPr dirty="0" sz="1200">
                <a:latin typeface="Times New Roman"/>
                <a:cs typeface="Times New Roman"/>
              </a:rPr>
              <a:t>s</a:t>
            </a:r>
            <a:r>
              <a:rPr dirty="0" baseline="-10416" sz="1200">
                <a:latin typeface="Times New Roman"/>
                <a:cs typeface="Times New Roman"/>
              </a:rPr>
              <a:t>2</a:t>
            </a:r>
            <a:r>
              <a:rPr dirty="0" baseline="-10416" sz="1200" spc="-52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</a:t>
            </a:r>
            <a:r>
              <a:rPr dirty="0" baseline="-10416" sz="1200" spc="-15">
                <a:latin typeface="Times New Roman"/>
                <a:cs typeface="Times New Roman"/>
              </a:rPr>
              <a:t>3</a:t>
            </a:r>
            <a:r>
              <a:rPr dirty="0" sz="1200" spc="-10">
                <a:latin typeface="Times New Roman"/>
                <a:cs typeface="Times New Roman"/>
              </a:rPr>
              <a:t>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692140" y="6861175"/>
            <a:ext cx="571500" cy="0"/>
          </a:xfrm>
          <a:custGeom>
            <a:avLst/>
            <a:gdLst/>
            <a:ahLst/>
            <a:cxnLst/>
            <a:rect l="l" t="t" r="r" b="b"/>
            <a:pathLst>
              <a:path w="571500" h="0">
                <a:moveTo>
                  <a:pt x="0" y="0"/>
                </a:moveTo>
                <a:lnTo>
                  <a:pt x="5715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913754" y="6861175"/>
            <a:ext cx="235585" cy="23558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085590" y="6823075"/>
            <a:ext cx="577850" cy="76200"/>
          </a:xfrm>
          <a:custGeom>
            <a:avLst/>
            <a:gdLst/>
            <a:ahLst/>
            <a:cxnLst/>
            <a:rect l="l" t="t" r="r" b="b"/>
            <a:pathLst>
              <a:path w="577850" h="76200">
                <a:moveTo>
                  <a:pt x="501650" y="0"/>
                </a:moveTo>
                <a:lnTo>
                  <a:pt x="501650" y="76200"/>
                </a:lnTo>
                <a:lnTo>
                  <a:pt x="565150" y="44450"/>
                </a:lnTo>
                <a:lnTo>
                  <a:pt x="517906" y="44450"/>
                </a:lnTo>
                <a:lnTo>
                  <a:pt x="520700" y="41656"/>
                </a:lnTo>
                <a:lnTo>
                  <a:pt x="520700" y="34544"/>
                </a:lnTo>
                <a:lnTo>
                  <a:pt x="517906" y="31750"/>
                </a:lnTo>
                <a:lnTo>
                  <a:pt x="565150" y="31750"/>
                </a:lnTo>
                <a:lnTo>
                  <a:pt x="501650" y="0"/>
                </a:lnTo>
                <a:close/>
              </a:path>
              <a:path w="577850" h="76200">
                <a:moveTo>
                  <a:pt x="501650" y="31750"/>
                </a:moveTo>
                <a:lnTo>
                  <a:pt x="2794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4" y="44450"/>
                </a:lnTo>
                <a:lnTo>
                  <a:pt x="501650" y="44450"/>
                </a:lnTo>
                <a:lnTo>
                  <a:pt x="501650" y="31750"/>
                </a:lnTo>
                <a:close/>
              </a:path>
              <a:path w="577850" h="76200">
                <a:moveTo>
                  <a:pt x="565150" y="31750"/>
                </a:moveTo>
                <a:lnTo>
                  <a:pt x="517906" y="31750"/>
                </a:lnTo>
                <a:lnTo>
                  <a:pt x="520700" y="34544"/>
                </a:lnTo>
                <a:lnTo>
                  <a:pt x="520700" y="41656"/>
                </a:lnTo>
                <a:lnTo>
                  <a:pt x="517906" y="44450"/>
                </a:lnTo>
                <a:lnTo>
                  <a:pt x="565150" y="44450"/>
                </a:lnTo>
                <a:lnTo>
                  <a:pt x="577850" y="38100"/>
                </a:lnTo>
                <a:lnTo>
                  <a:pt x="5651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977640" y="6289674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56577" y="2906902"/>
            <a:ext cx="349250" cy="76200"/>
          </a:xfrm>
          <a:custGeom>
            <a:avLst/>
            <a:gdLst/>
            <a:ahLst/>
            <a:cxnLst/>
            <a:rect l="l" t="t" r="r" b="b"/>
            <a:pathLst>
              <a:path w="349250" h="76200">
                <a:moveTo>
                  <a:pt x="272415" y="44420"/>
                </a:moveTo>
                <a:lnTo>
                  <a:pt x="272351" y="76200"/>
                </a:lnTo>
                <a:lnTo>
                  <a:pt x="336127" y="44450"/>
                </a:lnTo>
                <a:lnTo>
                  <a:pt x="288620" y="44450"/>
                </a:lnTo>
                <a:lnTo>
                  <a:pt x="272415" y="44420"/>
                </a:lnTo>
                <a:close/>
              </a:path>
              <a:path w="349250" h="76200">
                <a:moveTo>
                  <a:pt x="272440" y="31726"/>
                </a:moveTo>
                <a:lnTo>
                  <a:pt x="272415" y="44420"/>
                </a:lnTo>
                <a:lnTo>
                  <a:pt x="288620" y="44450"/>
                </a:lnTo>
                <a:lnTo>
                  <a:pt x="291465" y="41655"/>
                </a:lnTo>
                <a:lnTo>
                  <a:pt x="291490" y="34671"/>
                </a:lnTo>
                <a:lnTo>
                  <a:pt x="288645" y="31750"/>
                </a:lnTo>
                <a:lnTo>
                  <a:pt x="272440" y="31726"/>
                </a:lnTo>
                <a:close/>
              </a:path>
              <a:path w="349250" h="76200">
                <a:moveTo>
                  <a:pt x="272503" y="0"/>
                </a:moveTo>
                <a:lnTo>
                  <a:pt x="272440" y="31726"/>
                </a:lnTo>
                <a:lnTo>
                  <a:pt x="285140" y="31750"/>
                </a:lnTo>
                <a:lnTo>
                  <a:pt x="288645" y="31750"/>
                </a:lnTo>
                <a:lnTo>
                  <a:pt x="291490" y="34671"/>
                </a:lnTo>
                <a:lnTo>
                  <a:pt x="291465" y="41655"/>
                </a:lnTo>
                <a:lnTo>
                  <a:pt x="288620" y="44450"/>
                </a:lnTo>
                <a:lnTo>
                  <a:pt x="336127" y="44450"/>
                </a:lnTo>
                <a:lnTo>
                  <a:pt x="348627" y="38226"/>
                </a:lnTo>
                <a:lnTo>
                  <a:pt x="272503" y="0"/>
                </a:lnTo>
                <a:close/>
              </a:path>
              <a:path w="349250" h="76200">
                <a:moveTo>
                  <a:pt x="6375" y="31241"/>
                </a:moveTo>
                <a:lnTo>
                  <a:pt x="2870" y="31241"/>
                </a:lnTo>
                <a:lnTo>
                  <a:pt x="25" y="34035"/>
                </a:lnTo>
                <a:lnTo>
                  <a:pt x="0" y="41148"/>
                </a:lnTo>
                <a:lnTo>
                  <a:pt x="2844" y="43941"/>
                </a:lnTo>
                <a:lnTo>
                  <a:pt x="272415" y="44420"/>
                </a:lnTo>
                <a:lnTo>
                  <a:pt x="272440" y="31726"/>
                </a:lnTo>
                <a:lnTo>
                  <a:pt x="6375" y="312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001712" y="2825432"/>
            <a:ext cx="347027" cy="238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1348739" y="2714624"/>
            <a:ext cx="800100" cy="457834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algn="r" marR="92710">
              <a:lnSpc>
                <a:spcPct val="100000"/>
              </a:lnSpc>
              <a:spcBef>
                <a:spcPts val="315"/>
              </a:spcBef>
            </a:pPr>
            <a:r>
              <a:rPr dirty="0" sz="1400" spc="5">
                <a:latin typeface="Times New Roman"/>
                <a:cs typeface="Times New Roman"/>
              </a:rPr>
              <a:t>s</a:t>
            </a:r>
            <a:r>
              <a:rPr dirty="0" baseline="-12345" sz="1350">
                <a:latin typeface="Times New Roman"/>
                <a:cs typeface="Times New Roman"/>
              </a:rPr>
              <a:t>r</a:t>
            </a:r>
            <a:endParaRPr baseline="-12345" sz="13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2142489" y="2825432"/>
            <a:ext cx="468947" cy="23685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2834639" y="2714624"/>
            <a:ext cx="800100" cy="457834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91440" rIns="0" bIns="0" rtlCol="0" vert="horz">
            <a:spAutoFit/>
          </a:bodyPr>
          <a:lstStyle/>
          <a:p>
            <a:pPr marL="439420">
              <a:lnSpc>
                <a:spcPct val="100000"/>
              </a:lnSpc>
              <a:spcBef>
                <a:spcPts val="720"/>
              </a:spcBef>
            </a:pPr>
            <a:r>
              <a:rPr dirty="0" baseline="9259" sz="1800" spc="-7">
                <a:latin typeface="Times New Roman"/>
                <a:cs typeface="Times New Roman"/>
              </a:rPr>
              <a:t>S</a:t>
            </a:r>
            <a:r>
              <a:rPr dirty="0" sz="900" spc="-5">
                <a:latin typeface="Times New Roman"/>
                <a:cs typeface="Times New Roman"/>
              </a:rPr>
              <a:t>r-1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2599054" y="2906394"/>
            <a:ext cx="235584" cy="76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863340" y="2830194"/>
            <a:ext cx="229235" cy="227329"/>
          </a:xfrm>
          <a:custGeom>
            <a:avLst/>
            <a:gdLst/>
            <a:ahLst/>
            <a:cxnLst/>
            <a:rect l="l" t="t" r="r" b="b"/>
            <a:pathLst>
              <a:path w="229235" h="227330">
                <a:moveTo>
                  <a:pt x="114554" y="0"/>
                </a:moveTo>
                <a:lnTo>
                  <a:pt x="69973" y="8937"/>
                </a:lnTo>
                <a:lnTo>
                  <a:pt x="33559" y="33305"/>
                </a:lnTo>
                <a:lnTo>
                  <a:pt x="9005" y="69437"/>
                </a:lnTo>
                <a:lnTo>
                  <a:pt x="0" y="113665"/>
                </a:lnTo>
                <a:lnTo>
                  <a:pt x="9005" y="157892"/>
                </a:lnTo>
                <a:lnTo>
                  <a:pt x="33559" y="194024"/>
                </a:lnTo>
                <a:lnTo>
                  <a:pt x="69973" y="218392"/>
                </a:lnTo>
                <a:lnTo>
                  <a:pt x="114554" y="227330"/>
                </a:lnTo>
                <a:lnTo>
                  <a:pt x="159208" y="218392"/>
                </a:lnTo>
                <a:lnTo>
                  <a:pt x="195659" y="194024"/>
                </a:lnTo>
                <a:lnTo>
                  <a:pt x="220227" y="157892"/>
                </a:lnTo>
                <a:lnTo>
                  <a:pt x="229235" y="113665"/>
                </a:lnTo>
                <a:lnTo>
                  <a:pt x="220227" y="69437"/>
                </a:lnTo>
                <a:lnTo>
                  <a:pt x="195659" y="33305"/>
                </a:lnTo>
                <a:lnTo>
                  <a:pt x="159208" y="8937"/>
                </a:lnTo>
                <a:lnTo>
                  <a:pt x="114554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863340" y="2943859"/>
            <a:ext cx="229235" cy="0"/>
          </a:xfrm>
          <a:custGeom>
            <a:avLst/>
            <a:gdLst/>
            <a:ahLst/>
            <a:cxnLst/>
            <a:rect l="l" t="t" r="r" b="b"/>
            <a:pathLst>
              <a:path w="229235" h="0">
                <a:moveTo>
                  <a:pt x="0" y="0"/>
                </a:moveTo>
                <a:lnTo>
                  <a:pt x="22923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977894" y="2830194"/>
            <a:ext cx="0" cy="227329"/>
          </a:xfrm>
          <a:custGeom>
            <a:avLst/>
            <a:gdLst/>
            <a:ahLst/>
            <a:cxnLst/>
            <a:rect l="l" t="t" r="r" b="b"/>
            <a:pathLst>
              <a:path w="0" h="227330">
                <a:moveTo>
                  <a:pt x="0" y="0"/>
                </a:moveTo>
                <a:lnTo>
                  <a:pt x="0" y="22733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628390" y="2906394"/>
            <a:ext cx="234950" cy="76200"/>
          </a:xfrm>
          <a:custGeom>
            <a:avLst/>
            <a:gdLst/>
            <a:ahLst/>
            <a:cxnLst/>
            <a:rect l="l" t="t" r="r" b="b"/>
            <a:pathLst>
              <a:path w="234950" h="76200">
                <a:moveTo>
                  <a:pt x="158750" y="0"/>
                </a:moveTo>
                <a:lnTo>
                  <a:pt x="158750" y="76200"/>
                </a:lnTo>
                <a:lnTo>
                  <a:pt x="222250" y="44450"/>
                </a:lnTo>
                <a:lnTo>
                  <a:pt x="175006" y="44450"/>
                </a:lnTo>
                <a:lnTo>
                  <a:pt x="177800" y="41656"/>
                </a:lnTo>
                <a:lnTo>
                  <a:pt x="177800" y="34544"/>
                </a:lnTo>
                <a:lnTo>
                  <a:pt x="175006" y="31750"/>
                </a:lnTo>
                <a:lnTo>
                  <a:pt x="222250" y="31750"/>
                </a:lnTo>
                <a:lnTo>
                  <a:pt x="158750" y="0"/>
                </a:lnTo>
                <a:close/>
              </a:path>
              <a:path w="234950" h="76200">
                <a:moveTo>
                  <a:pt x="158750" y="31750"/>
                </a:moveTo>
                <a:lnTo>
                  <a:pt x="2794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4" y="44450"/>
                </a:lnTo>
                <a:lnTo>
                  <a:pt x="158750" y="44450"/>
                </a:lnTo>
                <a:lnTo>
                  <a:pt x="158750" y="31750"/>
                </a:lnTo>
                <a:close/>
              </a:path>
              <a:path w="234950" h="76200">
                <a:moveTo>
                  <a:pt x="222250" y="31750"/>
                </a:moveTo>
                <a:lnTo>
                  <a:pt x="175006" y="31750"/>
                </a:lnTo>
                <a:lnTo>
                  <a:pt x="177800" y="34544"/>
                </a:lnTo>
                <a:lnTo>
                  <a:pt x="177800" y="41656"/>
                </a:lnTo>
                <a:lnTo>
                  <a:pt x="175006" y="44450"/>
                </a:lnTo>
                <a:lnTo>
                  <a:pt x="222250" y="44450"/>
                </a:lnTo>
                <a:lnTo>
                  <a:pt x="234950" y="38100"/>
                </a:lnTo>
                <a:lnTo>
                  <a:pt x="2222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091940" y="2944494"/>
            <a:ext cx="113664" cy="635"/>
          </a:xfrm>
          <a:custGeom>
            <a:avLst/>
            <a:gdLst/>
            <a:ahLst/>
            <a:cxnLst/>
            <a:rect l="l" t="t" r="r" b="b"/>
            <a:pathLst>
              <a:path w="113664" h="635">
                <a:moveTo>
                  <a:pt x="0" y="635"/>
                </a:moveTo>
                <a:lnTo>
                  <a:pt x="113664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205604" y="2944494"/>
            <a:ext cx="457200" cy="635"/>
          </a:xfrm>
          <a:custGeom>
            <a:avLst/>
            <a:gdLst/>
            <a:ahLst/>
            <a:cxnLst/>
            <a:rect l="l" t="t" r="r" b="b"/>
            <a:pathLst>
              <a:path w="457200" h="635">
                <a:moveTo>
                  <a:pt x="0" y="0"/>
                </a:moveTo>
                <a:lnTo>
                  <a:pt x="457200" y="635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4663440" y="2714624"/>
            <a:ext cx="914400" cy="457834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2544" rIns="0" bIns="0" rtlCol="0" vert="horz">
            <a:spAutoFit/>
          </a:bodyPr>
          <a:lstStyle/>
          <a:p>
            <a:pPr algn="r" marR="101600">
              <a:lnSpc>
                <a:spcPct val="100000"/>
              </a:lnSpc>
              <a:spcBef>
                <a:spcPts val="334"/>
              </a:spcBef>
            </a:pPr>
            <a:r>
              <a:rPr dirty="0" sz="1200" spc="-5">
                <a:latin typeface="Times New Roman"/>
                <a:cs typeface="Times New Roman"/>
              </a:rPr>
              <a:t>S</a:t>
            </a:r>
            <a:r>
              <a:rPr dirty="0" baseline="-10416" sz="1200">
                <a:latin typeface="Times New Roman"/>
                <a:cs typeface="Times New Roman"/>
              </a:rPr>
              <a:t>1</a:t>
            </a:r>
            <a:endParaRPr baseline="-10416" sz="12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5577840" y="2944494"/>
            <a:ext cx="114300" cy="635"/>
          </a:xfrm>
          <a:custGeom>
            <a:avLst/>
            <a:gdLst/>
            <a:ahLst/>
            <a:cxnLst/>
            <a:rect l="l" t="t" r="r" b="b"/>
            <a:pathLst>
              <a:path w="114300" h="635">
                <a:moveTo>
                  <a:pt x="0" y="635"/>
                </a:moveTo>
                <a:lnTo>
                  <a:pt x="1143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5692140" y="2600324"/>
            <a:ext cx="635" cy="344805"/>
          </a:xfrm>
          <a:custGeom>
            <a:avLst/>
            <a:gdLst/>
            <a:ahLst/>
            <a:cxnLst/>
            <a:rect l="l" t="t" r="r" b="b"/>
            <a:pathLst>
              <a:path w="635" h="344805">
                <a:moveTo>
                  <a:pt x="0" y="344804"/>
                </a:moveTo>
                <a:lnTo>
                  <a:pt x="635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920104" y="2372359"/>
            <a:ext cx="229235" cy="342265"/>
          </a:xfrm>
          <a:custGeom>
            <a:avLst/>
            <a:gdLst/>
            <a:ahLst/>
            <a:cxnLst/>
            <a:rect l="l" t="t" r="r" b="b"/>
            <a:pathLst>
              <a:path w="229235" h="342264">
                <a:moveTo>
                  <a:pt x="114554" y="0"/>
                </a:moveTo>
                <a:lnTo>
                  <a:pt x="182298" y="33003"/>
                </a:lnTo>
                <a:lnTo>
                  <a:pt x="207118" y="70033"/>
                </a:lnTo>
                <a:lnTo>
                  <a:pt x="223391" y="116994"/>
                </a:lnTo>
                <a:lnTo>
                  <a:pt x="229235" y="171069"/>
                </a:lnTo>
                <a:lnTo>
                  <a:pt x="223391" y="225205"/>
                </a:lnTo>
                <a:lnTo>
                  <a:pt x="207118" y="272203"/>
                </a:lnTo>
                <a:lnTo>
                  <a:pt x="182298" y="309253"/>
                </a:lnTo>
                <a:lnTo>
                  <a:pt x="150816" y="333543"/>
                </a:lnTo>
                <a:lnTo>
                  <a:pt x="114554" y="342265"/>
                </a:lnTo>
                <a:lnTo>
                  <a:pt x="0" y="342265"/>
                </a:lnTo>
                <a:lnTo>
                  <a:pt x="0" y="0"/>
                </a:lnTo>
                <a:lnTo>
                  <a:pt x="114554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5692140" y="2600324"/>
            <a:ext cx="227965" cy="1270"/>
          </a:xfrm>
          <a:custGeom>
            <a:avLst/>
            <a:gdLst/>
            <a:ahLst/>
            <a:cxnLst/>
            <a:rect l="l" t="t" r="r" b="b"/>
            <a:pathLst>
              <a:path w="227964" h="1269">
                <a:moveTo>
                  <a:pt x="0" y="1269"/>
                </a:moveTo>
                <a:lnTo>
                  <a:pt x="227964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5577840" y="2486659"/>
            <a:ext cx="342265" cy="0"/>
          </a:xfrm>
          <a:custGeom>
            <a:avLst/>
            <a:gdLst/>
            <a:ahLst/>
            <a:cxnLst/>
            <a:rect l="l" t="t" r="r" b="b"/>
            <a:pathLst>
              <a:path w="342264" h="0">
                <a:moveTo>
                  <a:pt x="342264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149340" y="2486659"/>
            <a:ext cx="342900" cy="1270"/>
          </a:xfrm>
          <a:custGeom>
            <a:avLst/>
            <a:gdLst/>
            <a:ahLst/>
            <a:cxnLst/>
            <a:rect l="l" t="t" r="r" b="b"/>
            <a:pathLst>
              <a:path w="342900" h="1269">
                <a:moveTo>
                  <a:pt x="0" y="0"/>
                </a:moveTo>
                <a:lnTo>
                  <a:pt x="342900" y="127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120139" y="2143759"/>
            <a:ext cx="5372100" cy="342900"/>
          </a:xfrm>
          <a:custGeom>
            <a:avLst/>
            <a:gdLst/>
            <a:ahLst/>
            <a:cxnLst/>
            <a:rect l="l" t="t" r="r" b="b"/>
            <a:pathLst>
              <a:path w="5372100" h="342900">
                <a:moveTo>
                  <a:pt x="5372100" y="342900"/>
                </a:moveTo>
                <a:lnTo>
                  <a:pt x="5372100" y="0"/>
                </a:lnTo>
                <a:lnTo>
                  <a:pt x="0" y="63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083170" y="2137409"/>
            <a:ext cx="76200" cy="692785"/>
          </a:xfrm>
          <a:custGeom>
            <a:avLst/>
            <a:gdLst/>
            <a:ahLst/>
            <a:cxnLst/>
            <a:rect l="l" t="t" r="r" b="b"/>
            <a:pathLst>
              <a:path w="76200" h="692785">
                <a:moveTo>
                  <a:pt x="31745" y="616606"/>
                </a:moveTo>
                <a:lnTo>
                  <a:pt x="0" y="616712"/>
                </a:lnTo>
                <a:lnTo>
                  <a:pt x="38239" y="692784"/>
                </a:lnTo>
                <a:lnTo>
                  <a:pt x="66662" y="635634"/>
                </a:lnTo>
                <a:lnTo>
                  <a:pt x="34632" y="635634"/>
                </a:lnTo>
                <a:lnTo>
                  <a:pt x="31775" y="632841"/>
                </a:lnTo>
                <a:lnTo>
                  <a:pt x="31745" y="616606"/>
                </a:lnTo>
                <a:close/>
              </a:path>
              <a:path w="76200" h="692785">
                <a:moveTo>
                  <a:pt x="44451" y="616563"/>
                </a:moveTo>
                <a:lnTo>
                  <a:pt x="31745" y="616606"/>
                </a:lnTo>
                <a:lnTo>
                  <a:pt x="31775" y="632841"/>
                </a:lnTo>
                <a:lnTo>
                  <a:pt x="34632" y="635634"/>
                </a:lnTo>
                <a:lnTo>
                  <a:pt x="41643" y="635634"/>
                </a:lnTo>
                <a:lnTo>
                  <a:pt x="44475" y="632841"/>
                </a:lnTo>
                <a:lnTo>
                  <a:pt x="44451" y="616563"/>
                </a:lnTo>
                <a:close/>
              </a:path>
              <a:path w="76200" h="692785">
                <a:moveTo>
                  <a:pt x="76200" y="616457"/>
                </a:moveTo>
                <a:lnTo>
                  <a:pt x="44451" y="616563"/>
                </a:lnTo>
                <a:lnTo>
                  <a:pt x="44475" y="632841"/>
                </a:lnTo>
                <a:lnTo>
                  <a:pt x="41643" y="635634"/>
                </a:lnTo>
                <a:lnTo>
                  <a:pt x="66662" y="635634"/>
                </a:lnTo>
                <a:lnTo>
                  <a:pt x="76200" y="616457"/>
                </a:lnTo>
                <a:close/>
              </a:path>
              <a:path w="76200" h="692785">
                <a:moveTo>
                  <a:pt x="40462" y="0"/>
                </a:moveTo>
                <a:lnTo>
                  <a:pt x="33451" y="0"/>
                </a:lnTo>
                <a:lnTo>
                  <a:pt x="30606" y="2794"/>
                </a:lnTo>
                <a:lnTo>
                  <a:pt x="31745" y="616606"/>
                </a:lnTo>
                <a:lnTo>
                  <a:pt x="44451" y="616563"/>
                </a:lnTo>
                <a:lnTo>
                  <a:pt x="43306" y="2794"/>
                </a:lnTo>
                <a:lnTo>
                  <a:pt x="4046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491739" y="2143759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453639" y="2593974"/>
            <a:ext cx="76200" cy="23621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977640" y="2143759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939540" y="2593974"/>
            <a:ext cx="76200" cy="23621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2491739" y="2372359"/>
            <a:ext cx="113664" cy="114300"/>
          </a:xfrm>
          <a:custGeom>
            <a:avLst/>
            <a:gdLst/>
            <a:ahLst/>
            <a:cxnLst/>
            <a:rect l="l" t="t" r="r" b="b"/>
            <a:pathLst>
              <a:path w="113664" h="114300">
                <a:moveTo>
                  <a:pt x="0" y="0"/>
                </a:moveTo>
                <a:lnTo>
                  <a:pt x="113665" y="1143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3977640" y="2372359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627380" y="3191382"/>
            <a:ext cx="852169" cy="3835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41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[R]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  <a:tabLst>
                <a:tab pos="687705" algn="l"/>
              </a:tabLst>
            </a:pPr>
            <a:r>
              <a:rPr dirty="0" sz="1200" spc="5">
                <a:latin typeface="Times New Roman"/>
                <a:cs typeface="Times New Roman"/>
              </a:rPr>
              <a:t>[</a:t>
            </a:r>
            <a:r>
              <a:rPr dirty="0" sz="1200" spc="-5">
                <a:latin typeface="Times New Roman"/>
                <a:cs typeface="Times New Roman"/>
              </a:rPr>
              <a:t>r</a:t>
            </a:r>
            <a:r>
              <a:rPr dirty="0" baseline="-10416" sz="1200">
                <a:latin typeface="Times New Roman"/>
                <a:cs typeface="Times New Roman"/>
              </a:rPr>
              <a:t>1</a:t>
            </a:r>
            <a:r>
              <a:rPr dirty="0" baseline="-10416" sz="1200">
                <a:latin typeface="Times New Roman"/>
                <a:cs typeface="Times New Roman"/>
              </a:rPr>
              <a:t> </a:t>
            </a:r>
            <a:r>
              <a:rPr dirty="0" baseline="-10416" sz="1200" spc="-142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</a:t>
            </a:r>
            <a:r>
              <a:rPr dirty="0" baseline="-10416" sz="1200">
                <a:latin typeface="Times New Roman"/>
                <a:cs typeface="Times New Roman"/>
              </a:rPr>
              <a:t>2</a:t>
            </a:r>
            <a:r>
              <a:rPr dirty="0" baseline="-10416" sz="1200">
                <a:latin typeface="Times New Roman"/>
                <a:cs typeface="Times New Roman"/>
              </a:rPr>
              <a:t> </a:t>
            </a:r>
            <a:r>
              <a:rPr dirty="0" baseline="-10416" sz="1200" spc="-142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….	</a:t>
            </a:r>
            <a:r>
              <a:rPr dirty="0" sz="1200" spc="-20">
                <a:latin typeface="Times New Roman"/>
                <a:cs typeface="Times New Roman"/>
              </a:rPr>
              <a:t>r</a:t>
            </a:r>
            <a:r>
              <a:rPr dirty="0" baseline="-10416" sz="1200" spc="7">
                <a:latin typeface="Times New Roman"/>
                <a:cs typeface="Times New Roman"/>
              </a:rPr>
              <a:t>n</a:t>
            </a:r>
            <a:r>
              <a:rPr dirty="0" sz="1200">
                <a:latin typeface="Times New Roman"/>
                <a:cs typeface="Times New Roman"/>
              </a:rPr>
              <a:t>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27380" y="3723258"/>
            <a:ext cx="3130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S</a:t>
            </a:r>
            <a:r>
              <a:rPr dirty="0" sz="1200">
                <a:latin typeface="Times New Roman"/>
                <a:cs typeface="Times New Roman"/>
              </a:rPr>
              <a:t>ta</a:t>
            </a:r>
            <a:r>
              <a:rPr dirty="0" sz="1200" spc="-10">
                <a:latin typeface="Times New Roman"/>
                <a:cs typeface="Times New Roman"/>
              </a:rPr>
              <a:t>r</a:t>
            </a:r>
            <a:r>
              <a:rPr dirty="0" sz="1200">
                <a:latin typeface="Times New Roman"/>
                <a:cs typeface="Times New Roman"/>
              </a:rPr>
              <a:t>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219748" y="3723258"/>
            <a:ext cx="2457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end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5234940" y="2372359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228600"/>
                </a:moveTo>
                <a:lnTo>
                  <a:pt x="228600" y="228600"/>
                </a:lnTo>
                <a:lnTo>
                  <a:pt x="2286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 txBox="1"/>
          <p:nvPr/>
        </p:nvSpPr>
        <p:spPr>
          <a:xfrm>
            <a:off x="5314569" y="2390902"/>
            <a:ext cx="1187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Z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2720339" y="2258059"/>
            <a:ext cx="457200" cy="342900"/>
          </a:xfrm>
          <a:custGeom>
            <a:avLst/>
            <a:gdLst/>
            <a:ahLst/>
            <a:cxnLst/>
            <a:rect l="l" t="t" r="r" b="b"/>
            <a:pathLst>
              <a:path w="457200" h="342900">
                <a:moveTo>
                  <a:pt x="0" y="342900"/>
                </a:moveTo>
                <a:lnTo>
                  <a:pt x="457200" y="342900"/>
                </a:lnTo>
                <a:lnTo>
                  <a:pt x="457200" y="0"/>
                </a:lnTo>
                <a:lnTo>
                  <a:pt x="0" y="0"/>
                </a:lnTo>
                <a:lnTo>
                  <a:pt x="0" y="3429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 txBox="1"/>
          <p:nvPr/>
        </p:nvSpPr>
        <p:spPr>
          <a:xfrm>
            <a:off x="2799714" y="2282697"/>
            <a:ext cx="1511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5">
                <a:latin typeface="Times New Roman"/>
                <a:cs typeface="Times New Roman"/>
              </a:rPr>
              <a:t>g</a:t>
            </a:r>
            <a:r>
              <a:rPr dirty="0" baseline="-10416" sz="1200">
                <a:latin typeface="Times New Roman"/>
                <a:cs typeface="Times New Roman"/>
              </a:rPr>
              <a:t>1</a:t>
            </a:r>
            <a:endParaRPr baseline="-10416" sz="12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4091940" y="2372359"/>
            <a:ext cx="457200" cy="342900"/>
          </a:xfrm>
          <a:custGeom>
            <a:avLst/>
            <a:gdLst/>
            <a:ahLst/>
            <a:cxnLst/>
            <a:rect l="l" t="t" r="r" b="b"/>
            <a:pathLst>
              <a:path w="457200" h="342900">
                <a:moveTo>
                  <a:pt x="0" y="342900"/>
                </a:moveTo>
                <a:lnTo>
                  <a:pt x="457200" y="342900"/>
                </a:lnTo>
                <a:lnTo>
                  <a:pt x="457200" y="0"/>
                </a:lnTo>
                <a:lnTo>
                  <a:pt x="0" y="0"/>
                </a:lnTo>
                <a:lnTo>
                  <a:pt x="0" y="3429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4171315" y="2396997"/>
            <a:ext cx="1517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g</a:t>
            </a:r>
            <a:r>
              <a:rPr dirty="0" baseline="-10416" sz="1200">
                <a:latin typeface="Times New Roman"/>
                <a:cs typeface="Times New Roman"/>
              </a:rPr>
              <a:t>2</a:t>
            </a:r>
            <a:endParaRPr baseline="-10416" sz="12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5886069" y="3197478"/>
            <a:ext cx="8540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[s]=[s</a:t>
            </a:r>
            <a:r>
              <a:rPr dirty="0" baseline="-10416" sz="1200" spc="-7">
                <a:latin typeface="Times New Roman"/>
                <a:cs typeface="Times New Roman"/>
              </a:rPr>
              <a:t>1 </a:t>
            </a:r>
            <a:r>
              <a:rPr dirty="0" sz="1200">
                <a:latin typeface="Times New Roman"/>
                <a:cs typeface="Times New Roman"/>
              </a:rPr>
              <a:t>s</a:t>
            </a:r>
            <a:r>
              <a:rPr dirty="0" baseline="-10416" sz="1200">
                <a:latin typeface="Times New Roman"/>
                <a:cs typeface="Times New Roman"/>
              </a:rPr>
              <a:t>2</a:t>
            </a:r>
            <a:r>
              <a:rPr dirty="0" baseline="-10416" sz="1200" spc="-225">
                <a:latin typeface="Times New Roman"/>
                <a:cs typeface="Times New Roman"/>
              </a:rPr>
              <a:t> </a:t>
            </a:r>
            <a:r>
              <a:rPr dirty="0" baseline="-10416" sz="1200">
                <a:latin typeface="Times New Roman"/>
                <a:cs typeface="Times New Roman"/>
              </a:rPr>
              <a:t>…</a:t>
            </a:r>
            <a:r>
              <a:rPr dirty="0" sz="1200">
                <a:latin typeface="Times New Roman"/>
                <a:cs typeface="Times New Roman"/>
              </a:rPr>
              <a:t>s</a:t>
            </a:r>
            <a:r>
              <a:rPr dirty="0" baseline="-10416" sz="1200">
                <a:latin typeface="Times New Roman"/>
                <a:cs typeface="Times New Roman"/>
              </a:rPr>
              <a:t>r</a:t>
            </a:r>
            <a:r>
              <a:rPr dirty="0" sz="1200">
                <a:latin typeface="Times New Roman"/>
                <a:cs typeface="Times New Roman"/>
              </a:rPr>
              <a:t>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5692140" y="2943859"/>
            <a:ext cx="571500" cy="0"/>
          </a:xfrm>
          <a:custGeom>
            <a:avLst/>
            <a:gdLst/>
            <a:ahLst/>
            <a:cxnLst/>
            <a:rect l="l" t="t" r="r" b="b"/>
            <a:pathLst>
              <a:path w="571500" h="0">
                <a:moveTo>
                  <a:pt x="0" y="0"/>
                </a:moveTo>
                <a:lnTo>
                  <a:pt x="5715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5913754" y="2943859"/>
            <a:ext cx="235585" cy="2355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30973" y="10033507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11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23766" y="1019809"/>
          <a:ext cx="1642110" cy="2176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4195"/>
                <a:gridCol w="544195"/>
                <a:gridCol w="544195"/>
              </a:tblGrid>
              <a:tr h="239268">
                <a:tc>
                  <a:txBody>
                    <a:bodyPr/>
                    <a:lstStyle/>
                    <a:p>
                      <a:pPr algn="r" marR="32131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baseline="-13227" sz="1575">
                          <a:latin typeface="Times New Roman"/>
                          <a:cs typeface="Times New Roman"/>
                        </a:rPr>
                        <a:t>3</a:t>
                      </a:r>
                      <a:endParaRPr baseline="-13227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baseline="-13227" sz="1575">
                          <a:latin typeface="Times New Roman"/>
                          <a:cs typeface="Times New Roman"/>
                        </a:rPr>
                        <a:t>2</a:t>
                      </a:r>
                      <a:endParaRPr baseline="-13227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baseline="-13227" sz="1575">
                          <a:latin typeface="Times New Roman"/>
                          <a:cs typeface="Times New Roman"/>
                        </a:rPr>
                        <a:t>1</a:t>
                      </a:r>
                      <a:endParaRPr baseline="-13227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1">
                <a:tc>
                  <a:txBody>
                    <a:bodyPr/>
                    <a:lstStyle/>
                    <a:p>
                      <a:pPr algn="r" marR="31623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268">
                <a:tc>
                  <a:txBody>
                    <a:bodyPr/>
                    <a:lstStyle/>
                    <a:p>
                      <a:pPr algn="r" marR="31623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2">
                <a:tc>
                  <a:txBody>
                    <a:bodyPr/>
                    <a:lstStyle/>
                    <a:p>
                      <a:pPr algn="r" marR="31623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267">
                <a:tc>
                  <a:txBody>
                    <a:bodyPr/>
                    <a:lstStyle/>
                    <a:p>
                      <a:pPr algn="r" marR="31623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1">
                <a:tc>
                  <a:txBody>
                    <a:bodyPr/>
                    <a:lstStyle/>
                    <a:p>
                      <a:pPr algn="r" marR="31623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268">
                <a:tc>
                  <a:txBody>
                    <a:bodyPr/>
                    <a:lstStyle/>
                    <a:p>
                      <a:pPr algn="r" marR="31623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1">
                <a:tc>
                  <a:txBody>
                    <a:bodyPr/>
                    <a:lstStyle/>
                    <a:p>
                      <a:pPr algn="r" marR="31623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0317">
                <a:tc>
                  <a:txBody>
                    <a:bodyPr/>
                    <a:lstStyle/>
                    <a:p>
                      <a:pPr algn="r" marR="316230">
                        <a:lnSpc>
                          <a:spcPts val="180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80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80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894585" y="1051813"/>
          <a:ext cx="504825" cy="19265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5300"/>
              </a:tblGrid>
              <a:tr h="239268"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[R]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1"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268"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1"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268"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1"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267"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2"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1006475" y="6687184"/>
            <a:ext cx="800100" cy="10287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00">
              <a:latin typeface="Times New Roman"/>
              <a:cs typeface="Times New Roman"/>
            </a:endParaRPr>
          </a:p>
          <a:p>
            <a:pPr marL="97155" marR="179705">
              <a:lnSpc>
                <a:spcPts val="1420"/>
              </a:lnSpc>
            </a:pPr>
            <a:r>
              <a:rPr dirty="0" sz="1200" spc="-5">
                <a:latin typeface="Times New Roman"/>
                <a:cs typeface="Times New Roman"/>
              </a:rPr>
              <a:t>D</a:t>
            </a:r>
            <a:r>
              <a:rPr dirty="0" sz="1200" spc="-15">
                <a:latin typeface="Times New Roman"/>
                <a:cs typeface="Times New Roman"/>
              </a:rPr>
              <a:t>e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od</a:t>
            </a:r>
            <a:r>
              <a:rPr dirty="0" sz="1200" spc="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r 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ir</a:t>
            </a:r>
            <a:r>
              <a:rPr dirty="0" sz="1200" spc="-10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uit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00225" y="6878319"/>
            <a:ext cx="462915" cy="76200"/>
          </a:xfrm>
          <a:custGeom>
            <a:avLst/>
            <a:gdLst/>
            <a:ahLst/>
            <a:cxnLst/>
            <a:rect l="l" t="t" r="r" b="b"/>
            <a:pathLst>
              <a:path w="462914" h="76200">
                <a:moveTo>
                  <a:pt x="386714" y="0"/>
                </a:moveTo>
                <a:lnTo>
                  <a:pt x="386714" y="76199"/>
                </a:lnTo>
                <a:lnTo>
                  <a:pt x="450214" y="44449"/>
                </a:lnTo>
                <a:lnTo>
                  <a:pt x="402970" y="44449"/>
                </a:lnTo>
                <a:lnTo>
                  <a:pt x="405764" y="41655"/>
                </a:lnTo>
                <a:lnTo>
                  <a:pt x="405764" y="34543"/>
                </a:lnTo>
                <a:lnTo>
                  <a:pt x="402970" y="31749"/>
                </a:lnTo>
                <a:lnTo>
                  <a:pt x="450214" y="31749"/>
                </a:lnTo>
                <a:lnTo>
                  <a:pt x="386714" y="0"/>
                </a:lnTo>
                <a:close/>
              </a:path>
              <a:path w="462914" h="76200">
                <a:moveTo>
                  <a:pt x="386714" y="31749"/>
                </a:moveTo>
                <a:lnTo>
                  <a:pt x="2793" y="31749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49"/>
                </a:lnTo>
                <a:lnTo>
                  <a:pt x="386714" y="44449"/>
                </a:lnTo>
                <a:lnTo>
                  <a:pt x="386714" y="31749"/>
                </a:lnTo>
                <a:close/>
              </a:path>
              <a:path w="462914" h="76200">
                <a:moveTo>
                  <a:pt x="450214" y="31749"/>
                </a:moveTo>
                <a:lnTo>
                  <a:pt x="402970" y="31749"/>
                </a:lnTo>
                <a:lnTo>
                  <a:pt x="405764" y="34543"/>
                </a:lnTo>
                <a:lnTo>
                  <a:pt x="405764" y="41655"/>
                </a:lnTo>
                <a:lnTo>
                  <a:pt x="402970" y="44449"/>
                </a:lnTo>
                <a:lnTo>
                  <a:pt x="450214" y="44449"/>
                </a:lnTo>
                <a:lnTo>
                  <a:pt x="462914" y="38099"/>
                </a:lnTo>
                <a:lnTo>
                  <a:pt x="450214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800225" y="7106919"/>
            <a:ext cx="462915" cy="76200"/>
          </a:xfrm>
          <a:custGeom>
            <a:avLst/>
            <a:gdLst/>
            <a:ahLst/>
            <a:cxnLst/>
            <a:rect l="l" t="t" r="r" b="b"/>
            <a:pathLst>
              <a:path w="462914" h="76200">
                <a:moveTo>
                  <a:pt x="386714" y="0"/>
                </a:moveTo>
                <a:lnTo>
                  <a:pt x="386714" y="76199"/>
                </a:lnTo>
                <a:lnTo>
                  <a:pt x="450214" y="44449"/>
                </a:lnTo>
                <a:lnTo>
                  <a:pt x="402970" y="44449"/>
                </a:lnTo>
                <a:lnTo>
                  <a:pt x="405764" y="41655"/>
                </a:lnTo>
                <a:lnTo>
                  <a:pt x="405764" y="34543"/>
                </a:lnTo>
                <a:lnTo>
                  <a:pt x="402970" y="31749"/>
                </a:lnTo>
                <a:lnTo>
                  <a:pt x="450214" y="31749"/>
                </a:lnTo>
                <a:lnTo>
                  <a:pt x="386714" y="0"/>
                </a:lnTo>
                <a:close/>
              </a:path>
              <a:path w="462914" h="76200">
                <a:moveTo>
                  <a:pt x="386714" y="31749"/>
                </a:moveTo>
                <a:lnTo>
                  <a:pt x="2793" y="31749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49"/>
                </a:lnTo>
                <a:lnTo>
                  <a:pt x="386714" y="44449"/>
                </a:lnTo>
                <a:lnTo>
                  <a:pt x="386714" y="31749"/>
                </a:lnTo>
                <a:close/>
              </a:path>
              <a:path w="462914" h="76200">
                <a:moveTo>
                  <a:pt x="450214" y="31749"/>
                </a:moveTo>
                <a:lnTo>
                  <a:pt x="402970" y="31749"/>
                </a:lnTo>
                <a:lnTo>
                  <a:pt x="405764" y="34543"/>
                </a:lnTo>
                <a:lnTo>
                  <a:pt x="405764" y="41655"/>
                </a:lnTo>
                <a:lnTo>
                  <a:pt x="402970" y="44449"/>
                </a:lnTo>
                <a:lnTo>
                  <a:pt x="450214" y="44449"/>
                </a:lnTo>
                <a:lnTo>
                  <a:pt x="462914" y="38099"/>
                </a:lnTo>
                <a:lnTo>
                  <a:pt x="450214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800225" y="7335519"/>
            <a:ext cx="462915" cy="76200"/>
          </a:xfrm>
          <a:custGeom>
            <a:avLst/>
            <a:gdLst/>
            <a:ahLst/>
            <a:cxnLst/>
            <a:rect l="l" t="t" r="r" b="b"/>
            <a:pathLst>
              <a:path w="462914" h="76200">
                <a:moveTo>
                  <a:pt x="386714" y="0"/>
                </a:moveTo>
                <a:lnTo>
                  <a:pt x="386714" y="76199"/>
                </a:lnTo>
                <a:lnTo>
                  <a:pt x="450214" y="44449"/>
                </a:lnTo>
                <a:lnTo>
                  <a:pt x="402970" y="44449"/>
                </a:lnTo>
                <a:lnTo>
                  <a:pt x="405764" y="41655"/>
                </a:lnTo>
                <a:lnTo>
                  <a:pt x="405764" y="34543"/>
                </a:lnTo>
                <a:lnTo>
                  <a:pt x="402970" y="31749"/>
                </a:lnTo>
                <a:lnTo>
                  <a:pt x="450214" y="31749"/>
                </a:lnTo>
                <a:lnTo>
                  <a:pt x="386714" y="0"/>
                </a:lnTo>
                <a:close/>
              </a:path>
              <a:path w="462914" h="76200">
                <a:moveTo>
                  <a:pt x="386714" y="31749"/>
                </a:moveTo>
                <a:lnTo>
                  <a:pt x="2793" y="31749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49"/>
                </a:lnTo>
                <a:lnTo>
                  <a:pt x="386714" y="44449"/>
                </a:lnTo>
                <a:lnTo>
                  <a:pt x="386714" y="31749"/>
                </a:lnTo>
                <a:close/>
              </a:path>
              <a:path w="462914" h="76200">
                <a:moveTo>
                  <a:pt x="450214" y="31749"/>
                </a:moveTo>
                <a:lnTo>
                  <a:pt x="402970" y="31749"/>
                </a:lnTo>
                <a:lnTo>
                  <a:pt x="405764" y="34543"/>
                </a:lnTo>
                <a:lnTo>
                  <a:pt x="405764" y="41655"/>
                </a:lnTo>
                <a:lnTo>
                  <a:pt x="402970" y="44449"/>
                </a:lnTo>
                <a:lnTo>
                  <a:pt x="450214" y="44449"/>
                </a:lnTo>
                <a:lnTo>
                  <a:pt x="462914" y="38099"/>
                </a:lnTo>
                <a:lnTo>
                  <a:pt x="450214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148839" y="6572884"/>
            <a:ext cx="800100" cy="1143000"/>
          </a:xfrm>
          <a:custGeom>
            <a:avLst/>
            <a:gdLst/>
            <a:ahLst/>
            <a:cxnLst/>
            <a:rect l="l" t="t" r="r" b="b"/>
            <a:pathLst>
              <a:path w="800100" h="1143000">
                <a:moveTo>
                  <a:pt x="0" y="1143000"/>
                </a:moveTo>
                <a:lnTo>
                  <a:pt x="800100" y="1143000"/>
                </a:lnTo>
                <a:lnTo>
                  <a:pt x="8001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148839" y="6572884"/>
            <a:ext cx="800100" cy="11430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63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1400">
              <a:latin typeface="Times New Roman"/>
              <a:cs typeface="Times New Roman"/>
            </a:endParaRPr>
          </a:p>
          <a:p>
            <a:pPr marL="95885">
              <a:lnSpc>
                <a:spcPts val="1410"/>
              </a:lnSpc>
              <a:spcBef>
                <a:spcPts val="5"/>
              </a:spcBef>
            </a:pPr>
            <a:r>
              <a:rPr dirty="0" sz="1200" spc="-10">
                <a:latin typeface="Times New Roman"/>
                <a:cs typeface="Times New Roman"/>
              </a:rPr>
              <a:t>A0</a:t>
            </a:r>
            <a:endParaRPr sz="1200">
              <a:latin typeface="Times New Roman"/>
              <a:cs typeface="Times New Roman"/>
            </a:endParaRPr>
          </a:p>
          <a:p>
            <a:pPr marL="324485">
              <a:lnSpc>
                <a:spcPts val="1380"/>
              </a:lnSpc>
            </a:pPr>
            <a:r>
              <a:rPr dirty="0" sz="1200" spc="-5">
                <a:latin typeface="Times New Roman"/>
                <a:cs typeface="Times New Roman"/>
              </a:rPr>
              <a:t>ROM</a:t>
            </a:r>
            <a:endParaRPr sz="1200">
              <a:latin typeface="Times New Roman"/>
              <a:cs typeface="Times New Roman"/>
            </a:endParaRPr>
          </a:p>
          <a:p>
            <a:pPr marL="95885" marR="510540">
              <a:lnSpc>
                <a:spcPts val="1420"/>
              </a:lnSpc>
              <a:spcBef>
                <a:spcPts val="30"/>
              </a:spcBef>
            </a:pPr>
            <a:r>
              <a:rPr dirty="0" sz="1200" spc="-10">
                <a:latin typeface="Times New Roman"/>
                <a:cs typeface="Times New Roman"/>
              </a:rPr>
              <a:t>A1 A2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948939" y="6687184"/>
            <a:ext cx="800100" cy="914400"/>
          </a:xfrm>
          <a:custGeom>
            <a:avLst/>
            <a:gdLst/>
            <a:ahLst/>
            <a:cxnLst/>
            <a:rect l="l" t="t" r="r" b="b"/>
            <a:pathLst>
              <a:path w="800100" h="914400">
                <a:moveTo>
                  <a:pt x="600075" y="0"/>
                </a:moveTo>
                <a:lnTo>
                  <a:pt x="600075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600075" y="685800"/>
                </a:lnTo>
                <a:lnTo>
                  <a:pt x="600075" y="914400"/>
                </a:lnTo>
                <a:lnTo>
                  <a:pt x="800100" y="457200"/>
                </a:lnTo>
                <a:lnTo>
                  <a:pt x="60007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749040" y="6802119"/>
            <a:ext cx="800100" cy="798830"/>
          </a:xfrm>
          <a:custGeom>
            <a:avLst/>
            <a:gdLst/>
            <a:ahLst/>
            <a:cxnLst/>
            <a:rect l="l" t="t" r="r" b="b"/>
            <a:pathLst>
              <a:path w="800100" h="798829">
                <a:moveTo>
                  <a:pt x="400050" y="0"/>
                </a:moveTo>
                <a:lnTo>
                  <a:pt x="353388" y="2687"/>
                </a:lnTo>
                <a:lnTo>
                  <a:pt x="308310" y="10548"/>
                </a:lnTo>
                <a:lnTo>
                  <a:pt x="265114" y="23284"/>
                </a:lnTo>
                <a:lnTo>
                  <a:pt x="224101" y="40595"/>
                </a:lnTo>
                <a:lnTo>
                  <a:pt x="185570" y="62182"/>
                </a:lnTo>
                <a:lnTo>
                  <a:pt x="149822" y="87744"/>
                </a:lnTo>
                <a:lnTo>
                  <a:pt x="117157" y="116982"/>
                </a:lnTo>
                <a:lnTo>
                  <a:pt x="87874" y="149597"/>
                </a:lnTo>
                <a:lnTo>
                  <a:pt x="62273" y="185289"/>
                </a:lnTo>
                <a:lnTo>
                  <a:pt x="40654" y="223758"/>
                </a:lnTo>
                <a:lnTo>
                  <a:pt x="23318" y="264705"/>
                </a:lnTo>
                <a:lnTo>
                  <a:pt x="10563" y="307830"/>
                </a:lnTo>
                <a:lnTo>
                  <a:pt x="2690" y="352833"/>
                </a:lnTo>
                <a:lnTo>
                  <a:pt x="0" y="399414"/>
                </a:lnTo>
                <a:lnTo>
                  <a:pt x="2690" y="445996"/>
                </a:lnTo>
                <a:lnTo>
                  <a:pt x="10563" y="490999"/>
                </a:lnTo>
                <a:lnTo>
                  <a:pt x="23318" y="534124"/>
                </a:lnTo>
                <a:lnTo>
                  <a:pt x="40654" y="575071"/>
                </a:lnTo>
                <a:lnTo>
                  <a:pt x="62273" y="613540"/>
                </a:lnTo>
                <a:lnTo>
                  <a:pt x="87874" y="649232"/>
                </a:lnTo>
                <a:lnTo>
                  <a:pt x="117157" y="681847"/>
                </a:lnTo>
                <a:lnTo>
                  <a:pt x="149822" y="711085"/>
                </a:lnTo>
                <a:lnTo>
                  <a:pt x="185570" y="736647"/>
                </a:lnTo>
                <a:lnTo>
                  <a:pt x="224101" y="758234"/>
                </a:lnTo>
                <a:lnTo>
                  <a:pt x="265114" y="775545"/>
                </a:lnTo>
                <a:lnTo>
                  <a:pt x="308310" y="788281"/>
                </a:lnTo>
                <a:lnTo>
                  <a:pt x="353388" y="796142"/>
                </a:lnTo>
                <a:lnTo>
                  <a:pt x="400050" y="798829"/>
                </a:lnTo>
                <a:lnTo>
                  <a:pt x="446711" y="796142"/>
                </a:lnTo>
                <a:lnTo>
                  <a:pt x="491789" y="788281"/>
                </a:lnTo>
                <a:lnTo>
                  <a:pt x="534985" y="775545"/>
                </a:lnTo>
                <a:lnTo>
                  <a:pt x="575998" y="758234"/>
                </a:lnTo>
                <a:lnTo>
                  <a:pt x="614529" y="736647"/>
                </a:lnTo>
                <a:lnTo>
                  <a:pt x="650277" y="711085"/>
                </a:lnTo>
                <a:lnTo>
                  <a:pt x="682942" y="681847"/>
                </a:lnTo>
                <a:lnTo>
                  <a:pt x="712225" y="649232"/>
                </a:lnTo>
                <a:lnTo>
                  <a:pt x="737826" y="613540"/>
                </a:lnTo>
                <a:lnTo>
                  <a:pt x="759445" y="575071"/>
                </a:lnTo>
                <a:lnTo>
                  <a:pt x="776781" y="534124"/>
                </a:lnTo>
                <a:lnTo>
                  <a:pt x="789536" y="490999"/>
                </a:lnTo>
                <a:lnTo>
                  <a:pt x="797409" y="445996"/>
                </a:lnTo>
                <a:lnTo>
                  <a:pt x="800100" y="399414"/>
                </a:lnTo>
                <a:lnTo>
                  <a:pt x="797409" y="352833"/>
                </a:lnTo>
                <a:lnTo>
                  <a:pt x="789536" y="307830"/>
                </a:lnTo>
                <a:lnTo>
                  <a:pt x="776781" y="264705"/>
                </a:lnTo>
                <a:lnTo>
                  <a:pt x="759445" y="223758"/>
                </a:lnTo>
                <a:lnTo>
                  <a:pt x="737826" y="185289"/>
                </a:lnTo>
                <a:lnTo>
                  <a:pt x="712225" y="149597"/>
                </a:lnTo>
                <a:lnTo>
                  <a:pt x="682942" y="116982"/>
                </a:lnTo>
                <a:lnTo>
                  <a:pt x="650277" y="87744"/>
                </a:lnTo>
                <a:lnTo>
                  <a:pt x="614529" y="62182"/>
                </a:lnTo>
                <a:lnTo>
                  <a:pt x="575998" y="40595"/>
                </a:lnTo>
                <a:lnTo>
                  <a:pt x="534985" y="23284"/>
                </a:lnTo>
                <a:lnTo>
                  <a:pt x="491789" y="10548"/>
                </a:lnTo>
                <a:lnTo>
                  <a:pt x="446711" y="2687"/>
                </a:lnTo>
                <a:lnTo>
                  <a:pt x="40005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749040" y="7201534"/>
            <a:ext cx="800100" cy="0"/>
          </a:xfrm>
          <a:custGeom>
            <a:avLst/>
            <a:gdLst/>
            <a:ahLst/>
            <a:cxnLst/>
            <a:rect l="l" t="t" r="r" b="b"/>
            <a:pathLst>
              <a:path w="800100" h="0">
                <a:moveTo>
                  <a:pt x="0" y="0"/>
                </a:moveTo>
                <a:lnTo>
                  <a:pt x="8001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49090" y="6802119"/>
            <a:ext cx="0" cy="798830"/>
          </a:xfrm>
          <a:custGeom>
            <a:avLst/>
            <a:gdLst/>
            <a:ahLst/>
            <a:cxnLst/>
            <a:rect l="l" t="t" r="r" b="b"/>
            <a:pathLst>
              <a:path w="0" h="798829">
                <a:moveTo>
                  <a:pt x="0" y="0"/>
                </a:moveTo>
                <a:lnTo>
                  <a:pt x="0" y="79882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120139" y="6229984"/>
            <a:ext cx="570865" cy="457200"/>
          </a:xfrm>
          <a:custGeom>
            <a:avLst/>
            <a:gdLst/>
            <a:ahLst/>
            <a:cxnLst/>
            <a:rect l="l" t="t" r="r" b="b"/>
            <a:pathLst>
              <a:path w="570864" h="457200">
                <a:moveTo>
                  <a:pt x="0" y="342900"/>
                </a:moveTo>
                <a:lnTo>
                  <a:pt x="142709" y="342900"/>
                </a:lnTo>
                <a:lnTo>
                  <a:pt x="142709" y="0"/>
                </a:lnTo>
                <a:lnTo>
                  <a:pt x="428116" y="0"/>
                </a:lnTo>
                <a:lnTo>
                  <a:pt x="428116" y="342900"/>
                </a:lnTo>
                <a:lnTo>
                  <a:pt x="570865" y="342900"/>
                </a:lnTo>
                <a:lnTo>
                  <a:pt x="285496" y="457200"/>
                </a:lnTo>
                <a:lnTo>
                  <a:pt x="0" y="3429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977640" y="6229984"/>
            <a:ext cx="457200" cy="572135"/>
          </a:xfrm>
          <a:custGeom>
            <a:avLst/>
            <a:gdLst/>
            <a:ahLst/>
            <a:cxnLst/>
            <a:rect l="l" t="t" r="r" b="b"/>
            <a:pathLst>
              <a:path w="457200" h="572134">
                <a:moveTo>
                  <a:pt x="0" y="429133"/>
                </a:moveTo>
                <a:lnTo>
                  <a:pt x="114300" y="429133"/>
                </a:lnTo>
                <a:lnTo>
                  <a:pt x="114300" y="0"/>
                </a:lnTo>
                <a:lnTo>
                  <a:pt x="342900" y="0"/>
                </a:lnTo>
                <a:lnTo>
                  <a:pt x="342900" y="429133"/>
                </a:lnTo>
                <a:lnTo>
                  <a:pt x="457200" y="429133"/>
                </a:lnTo>
                <a:lnTo>
                  <a:pt x="228600" y="572135"/>
                </a:lnTo>
                <a:lnTo>
                  <a:pt x="0" y="429133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549140" y="6802119"/>
            <a:ext cx="1028700" cy="799465"/>
          </a:xfrm>
          <a:custGeom>
            <a:avLst/>
            <a:gdLst/>
            <a:ahLst/>
            <a:cxnLst/>
            <a:rect l="l" t="t" r="r" b="b"/>
            <a:pathLst>
              <a:path w="1028700" h="799465">
                <a:moveTo>
                  <a:pt x="771525" y="0"/>
                </a:moveTo>
                <a:lnTo>
                  <a:pt x="771525" y="199897"/>
                </a:lnTo>
                <a:lnTo>
                  <a:pt x="0" y="199897"/>
                </a:lnTo>
                <a:lnTo>
                  <a:pt x="0" y="599566"/>
                </a:lnTo>
                <a:lnTo>
                  <a:pt x="771525" y="599566"/>
                </a:lnTo>
                <a:lnTo>
                  <a:pt x="771525" y="799464"/>
                </a:lnTo>
                <a:lnTo>
                  <a:pt x="1028700" y="399795"/>
                </a:lnTo>
                <a:lnTo>
                  <a:pt x="77152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535940" y="3406266"/>
            <a:ext cx="6630670" cy="2712720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2700" marR="273685">
              <a:lnSpc>
                <a:spcPts val="1839"/>
              </a:lnSpc>
              <a:spcBef>
                <a:spcPts val="225"/>
              </a:spcBef>
            </a:pPr>
            <a:r>
              <a:rPr dirty="0" sz="1600" spc="-5">
                <a:latin typeface="Times New Roman"/>
                <a:cs typeface="Times New Roman"/>
              </a:rPr>
              <a:t>Then </a:t>
            </a:r>
            <a:r>
              <a:rPr dirty="0" sz="1600">
                <a:latin typeface="Times New Roman"/>
                <a:cs typeface="Times New Roman"/>
              </a:rPr>
              <a:t>[s]=[s</a:t>
            </a:r>
            <a:r>
              <a:rPr dirty="0" baseline="-13227" sz="1575">
                <a:latin typeface="Times New Roman"/>
                <a:cs typeface="Times New Roman"/>
              </a:rPr>
              <a:t>1 </a:t>
            </a:r>
            <a:r>
              <a:rPr dirty="0" sz="1600">
                <a:latin typeface="Times New Roman"/>
                <a:cs typeface="Times New Roman"/>
              </a:rPr>
              <a:t>s</a:t>
            </a:r>
            <a:r>
              <a:rPr dirty="0" baseline="-13227" sz="1575">
                <a:latin typeface="Times New Roman"/>
                <a:cs typeface="Times New Roman"/>
              </a:rPr>
              <a:t>2 </a:t>
            </a:r>
            <a:r>
              <a:rPr dirty="0" sz="1600" spc="-5">
                <a:latin typeface="Times New Roman"/>
                <a:cs typeface="Times New Roman"/>
              </a:rPr>
              <a:t>s</a:t>
            </a:r>
            <a:r>
              <a:rPr dirty="0" baseline="-13227" sz="1575" spc="-7">
                <a:latin typeface="Times New Roman"/>
                <a:cs typeface="Times New Roman"/>
              </a:rPr>
              <a:t>3</a:t>
            </a:r>
            <a:r>
              <a:rPr dirty="0" sz="1600" spc="-5">
                <a:latin typeface="Times New Roman"/>
                <a:cs typeface="Times New Roman"/>
              </a:rPr>
              <a:t>]=[110] and using previous syndrome table then:  [E]=[1000000] single error at the </a:t>
            </a:r>
            <a:r>
              <a:rPr dirty="0" sz="1600" spc="5">
                <a:latin typeface="Times New Roman"/>
                <a:cs typeface="Times New Roman"/>
              </a:rPr>
              <a:t>1</a:t>
            </a:r>
            <a:r>
              <a:rPr dirty="0" baseline="39682" sz="1575" spc="7">
                <a:latin typeface="Times New Roman"/>
                <a:cs typeface="Times New Roman"/>
              </a:rPr>
              <a:t>st </a:t>
            </a:r>
            <a:r>
              <a:rPr dirty="0" sz="1600" spc="-5">
                <a:latin typeface="Times New Roman"/>
                <a:cs typeface="Times New Roman"/>
              </a:rPr>
              <a:t>position </a:t>
            </a: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the </a:t>
            </a:r>
            <a:r>
              <a:rPr dirty="0" sz="1600">
                <a:latin typeface="Times New Roman"/>
                <a:cs typeface="Times New Roman"/>
              </a:rPr>
              <a:t>left, </a:t>
            </a:r>
            <a:r>
              <a:rPr dirty="0" sz="1600" spc="-5">
                <a:latin typeface="Times New Roman"/>
                <a:cs typeface="Times New Roman"/>
              </a:rPr>
              <a:t>i.e. corrected word  will be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[0011010].</a:t>
            </a:r>
            <a:endParaRPr sz="1600">
              <a:latin typeface="Times New Roman"/>
              <a:cs typeface="Times New Roman"/>
            </a:endParaRPr>
          </a:p>
          <a:p>
            <a:pPr marL="12700" marR="1982470">
              <a:lnSpc>
                <a:spcPts val="3679"/>
              </a:lnSpc>
              <a:spcBef>
                <a:spcPts val="360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Homework:</a:t>
            </a:r>
            <a:r>
              <a:rPr dirty="0" sz="1600" spc="-5">
                <a:latin typeface="Times New Roman"/>
                <a:cs typeface="Times New Roman"/>
              </a:rPr>
              <a:t> repeat previous example </a:t>
            </a:r>
            <a:r>
              <a:rPr dirty="0" sz="1600" spc="5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[R]=[1110110]. 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Note: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385"/>
              </a:lnSpc>
            </a:pPr>
            <a:r>
              <a:rPr dirty="0" sz="1600" spc="-5" b="1">
                <a:latin typeface="Times New Roman"/>
                <a:cs typeface="Times New Roman"/>
              </a:rPr>
              <a:t>The complete circuit </a:t>
            </a:r>
            <a:r>
              <a:rPr dirty="0" sz="1600" b="1">
                <a:latin typeface="Times New Roman"/>
                <a:cs typeface="Times New Roman"/>
              </a:rPr>
              <a:t>diagram </a:t>
            </a:r>
            <a:r>
              <a:rPr dirty="0" sz="1600" spc="-5">
                <a:latin typeface="Times New Roman"/>
                <a:cs typeface="Times New Roman"/>
              </a:rPr>
              <a:t>of the systematic cyclic decoder that includes</a:t>
            </a:r>
            <a:r>
              <a:rPr dirty="0" sz="1600" spc="1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</a:t>
            </a:r>
            <a:endParaRPr sz="1600">
              <a:latin typeface="Times New Roman"/>
              <a:cs typeface="Times New Roman"/>
            </a:endParaRPr>
          </a:p>
          <a:p>
            <a:pPr marL="12700" marR="180975">
              <a:lnSpc>
                <a:spcPts val="1850"/>
              </a:lnSpc>
              <a:spcBef>
                <a:spcPts val="80"/>
              </a:spcBef>
            </a:pPr>
            <a:r>
              <a:rPr dirty="0" sz="1600" spc="-5">
                <a:latin typeface="Times New Roman"/>
                <a:cs typeface="Times New Roman"/>
              </a:rPr>
              <a:t>syndrome generator logic circuit and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look up table that stores the syndrome  table will be as shown:</a:t>
            </a:r>
            <a:endParaRPr sz="1600">
              <a:latin typeface="Times New Roman"/>
              <a:cs typeface="Times New Roman"/>
            </a:endParaRPr>
          </a:p>
          <a:p>
            <a:pPr marL="789940">
              <a:lnSpc>
                <a:spcPct val="100000"/>
              </a:lnSpc>
              <a:spcBef>
                <a:spcPts val="1185"/>
              </a:spcBef>
              <a:tabLst>
                <a:tab pos="3533140" algn="l"/>
              </a:tabLst>
            </a:pPr>
            <a:r>
              <a:rPr dirty="0" sz="1200" spc="-5">
                <a:latin typeface="Times New Roman"/>
                <a:cs typeface="Times New Roman"/>
              </a:rPr>
              <a:t>[R]	[R]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771769" y="7049261"/>
            <a:ext cx="624840" cy="38862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12700" marR="5080">
              <a:lnSpc>
                <a:spcPts val="1420"/>
              </a:lnSpc>
              <a:spcBef>
                <a:spcPts val="160"/>
              </a:spcBef>
            </a:pPr>
            <a:r>
              <a:rPr dirty="0" sz="1200">
                <a:latin typeface="Times New Roman"/>
                <a:cs typeface="Times New Roman"/>
              </a:rPr>
              <a:t>Co</a:t>
            </a:r>
            <a:r>
              <a:rPr dirty="0" sz="1200" spc="-5">
                <a:latin typeface="Times New Roman"/>
                <a:cs typeface="Times New Roman"/>
              </a:rPr>
              <a:t>r</a:t>
            </a:r>
            <a:r>
              <a:rPr dirty="0" sz="1200">
                <a:latin typeface="Times New Roman"/>
                <a:cs typeface="Times New Roman"/>
              </a:rPr>
              <a:t>r</a:t>
            </a:r>
            <a:r>
              <a:rPr dirty="0" sz="1200" spc="-10">
                <a:latin typeface="Times New Roman"/>
                <a:cs typeface="Times New Roman"/>
              </a:rPr>
              <a:t>e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ted  </a:t>
            </a:r>
            <a:r>
              <a:rPr dirty="0" sz="1200" spc="-5">
                <a:latin typeface="Times New Roman"/>
                <a:cs typeface="Times New Roman"/>
              </a:rPr>
              <a:t>word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884933" y="7853933"/>
            <a:ext cx="1873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latin typeface="Times New Roman"/>
                <a:cs typeface="Times New Roman"/>
              </a:rPr>
              <a:t>[</a:t>
            </a:r>
            <a:r>
              <a:rPr dirty="0" sz="1200" spc="-5">
                <a:latin typeface="Times New Roman"/>
                <a:cs typeface="Times New Roman"/>
              </a:rPr>
              <a:t>s]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902332" y="7373619"/>
            <a:ext cx="139700" cy="463550"/>
          </a:xfrm>
          <a:custGeom>
            <a:avLst/>
            <a:gdLst/>
            <a:ahLst/>
            <a:cxnLst/>
            <a:rect l="l" t="t" r="r" b="b"/>
            <a:pathLst>
              <a:path w="139700" h="463550">
                <a:moveTo>
                  <a:pt x="43089" y="72449"/>
                </a:moveTo>
                <a:lnTo>
                  <a:pt x="30771" y="75518"/>
                </a:lnTo>
                <a:lnTo>
                  <a:pt x="126082" y="458469"/>
                </a:lnTo>
                <a:lnTo>
                  <a:pt x="126873" y="461517"/>
                </a:lnTo>
                <a:lnTo>
                  <a:pt x="130302" y="463549"/>
                </a:lnTo>
                <a:lnTo>
                  <a:pt x="133731" y="462787"/>
                </a:lnTo>
                <a:lnTo>
                  <a:pt x="137160" y="461898"/>
                </a:lnTo>
                <a:lnTo>
                  <a:pt x="139192" y="458469"/>
                </a:lnTo>
                <a:lnTo>
                  <a:pt x="138430" y="455040"/>
                </a:lnTo>
                <a:lnTo>
                  <a:pt x="43089" y="72449"/>
                </a:lnTo>
                <a:close/>
              </a:path>
              <a:path w="139700" h="463550">
                <a:moveTo>
                  <a:pt x="18542" y="0"/>
                </a:moveTo>
                <a:lnTo>
                  <a:pt x="0" y="83184"/>
                </a:lnTo>
                <a:lnTo>
                  <a:pt x="30771" y="75518"/>
                </a:lnTo>
                <a:lnTo>
                  <a:pt x="27686" y="63118"/>
                </a:lnTo>
                <a:lnTo>
                  <a:pt x="26924" y="59689"/>
                </a:lnTo>
                <a:lnTo>
                  <a:pt x="28956" y="56260"/>
                </a:lnTo>
                <a:lnTo>
                  <a:pt x="32385" y="55498"/>
                </a:lnTo>
                <a:lnTo>
                  <a:pt x="35814" y="54609"/>
                </a:lnTo>
                <a:lnTo>
                  <a:pt x="65228" y="54609"/>
                </a:lnTo>
                <a:lnTo>
                  <a:pt x="18542" y="0"/>
                </a:lnTo>
                <a:close/>
              </a:path>
              <a:path w="139700" h="463550">
                <a:moveTo>
                  <a:pt x="35814" y="54609"/>
                </a:moveTo>
                <a:lnTo>
                  <a:pt x="32385" y="55498"/>
                </a:lnTo>
                <a:lnTo>
                  <a:pt x="28956" y="56260"/>
                </a:lnTo>
                <a:lnTo>
                  <a:pt x="26924" y="59689"/>
                </a:lnTo>
                <a:lnTo>
                  <a:pt x="27686" y="63118"/>
                </a:lnTo>
                <a:lnTo>
                  <a:pt x="30771" y="75518"/>
                </a:lnTo>
                <a:lnTo>
                  <a:pt x="43089" y="72449"/>
                </a:lnTo>
                <a:lnTo>
                  <a:pt x="39920" y="59689"/>
                </a:lnTo>
                <a:lnTo>
                  <a:pt x="39243" y="56641"/>
                </a:lnTo>
                <a:lnTo>
                  <a:pt x="35814" y="54609"/>
                </a:lnTo>
                <a:close/>
              </a:path>
              <a:path w="139700" h="463550">
                <a:moveTo>
                  <a:pt x="65228" y="54609"/>
                </a:moveTo>
                <a:lnTo>
                  <a:pt x="35814" y="54609"/>
                </a:lnTo>
                <a:lnTo>
                  <a:pt x="39243" y="56641"/>
                </a:lnTo>
                <a:lnTo>
                  <a:pt x="40005" y="60070"/>
                </a:lnTo>
                <a:lnTo>
                  <a:pt x="43089" y="72449"/>
                </a:lnTo>
                <a:lnTo>
                  <a:pt x="73914" y="64769"/>
                </a:lnTo>
                <a:lnTo>
                  <a:pt x="65228" y="546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3142614" y="7739633"/>
            <a:ext cx="22097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latin typeface="Times New Roman"/>
                <a:cs typeface="Times New Roman"/>
              </a:rPr>
              <a:t>[</a:t>
            </a:r>
            <a:r>
              <a:rPr dirty="0" sz="1200">
                <a:latin typeface="Times New Roman"/>
                <a:cs typeface="Times New Roman"/>
              </a:rPr>
              <a:t>E]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051175" y="7373619"/>
            <a:ext cx="133985" cy="349885"/>
          </a:xfrm>
          <a:custGeom>
            <a:avLst/>
            <a:gdLst/>
            <a:ahLst/>
            <a:cxnLst/>
            <a:rect l="l" t="t" r="r" b="b"/>
            <a:pathLst>
              <a:path w="133985" h="349884">
                <a:moveTo>
                  <a:pt x="42256" y="70242"/>
                </a:moveTo>
                <a:lnTo>
                  <a:pt x="30183" y="74266"/>
                </a:lnTo>
                <a:lnTo>
                  <a:pt x="120395" y="344296"/>
                </a:lnTo>
                <a:lnTo>
                  <a:pt x="121412" y="347598"/>
                </a:lnTo>
                <a:lnTo>
                  <a:pt x="125094" y="349376"/>
                </a:lnTo>
                <a:lnTo>
                  <a:pt x="128397" y="348233"/>
                </a:lnTo>
                <a:lnTo>
                  <a:pt x="131699" y="347217"/>
                </a:lnTo>
                <a:lnTo>
                  <a:pt x="133476" y="343534"/>
                </a:lnTo>
                <a:lnTo>
                  <a:pt x="132333" y="340232"/>
                </a:lnTo>
                <a:lnTo>
                  <a:pt x="42256" y="70242"/>
                </a:lnTo>
                <a:close/>
              </a:path>
              <a:path w="133985" h="349884">
                <a:moveTo>
                  <a:pt x="12064" y="0"/>
                </a:moveTo>
                <a:lnTo>
                  <a:pt x="0" y="84327"/>
                </a:lnTo>
                <a:lnTo>
                  <a:pt x="30183" y="74266"/>
                </a:lnTo>
                <a:lnTo>
                  <a:pt x="26162" y="62229"/>
                </a:lnTo>
                <a:lnTo>
                  <a:pt x="25018" y="58927"/>
                </a:lnTo>
                <a:lnTo>
                  <a:pt x="26797" y="55371"/>
                </a:lnTo>
                <a:lnTo>
                  <a:pt x="30225" y="54228"/>
                </a:lnTo>
                <a:lnTo>
                  <a:pt x="33527" y="53085"/>
                </a:lnTo>
                <a:lnTo>
                  <a:pt x="65262" y="53085"/>
                </a:lnTo>
                <a:lnTo>
                  <a:pt x="12064" y="0"/>
                </a:lnTo>
                <a:close/>
              </a:path>
              <a:path w="133985" h="349884">
                <a:moveTo>
                  <a:pt x="33527" y="53085"/>
                </a:moveTo>
                <a:lnTo>
                  <a:pt x="30225" y="54228"/>
                </a:lnTo>
                <a:lnTo>
                  <a:pt x="26797" y="55371"/>
                </a:lnTo>
                <a:lnTo>
                  <a:pt x="25018" y="58927"/>
                </a:lnTo>
                <a:lnTo>
                  <a:pt x="26162" y="62229"/>
                </a:lnTo>
                <a:lnTo>
                  <a:pt x="30183" y="74266"/>
                </a:lnTo>
                <a:lnTo>
                  <a:pt x="42256" y="70242"/>
                </a:lnTo>
                <a:lnTo>
                  <a:pt x="38226" y="58165"/>
                </a:lnTo>
                <a:lnTo>
                  <a:pt x="37083" y="54863"/>
                </a:lnTo>
                <a:lnTo>
                  <a:pt x="33527" y="53085"/>
                </a:lnTo>
                <a:close/>
              </a:path>
              <a:path w="133985" h="349884">
                <a:moveTo>
                  <a:pt x="65262" y="53085"/>
                </a:moveTo>
                <a:lnTo>
                  <a:pt x="33527" y="53085"/>
                </a:lnTo>
                <a:lnTo>
                  <a:pt x="37083" y="54863"/>
                </a:lnTo>
                <a:lnTo>
                  <a:pt x="38226" y="58165"/>
                </a:lnTo>
                <a:lnTo>
                  <a:pt x="42256" y="70242"/>
                </a:lnTo>
                <a:lnTo>
                  <a:pt x="72389" y="60197"/>
                </a:lnTo>
                <a:lnTo>
                  <a:pt x="65262" y="530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6055614" y="1196085"/>
            <a:ext cx="3816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initial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518784" y="1356359"/>
            <a:ext cx="349250" cy="76200"/>
          </a:xfrm>
          <a:custGeom>
            <a:avLst/>
            <a:gdLst/>
            <a:ahLst/>
            <a:cxnLst/>
            <a:rect l="l" t="t" r="r" b="b"/>
            <a:pathLst>
              <a:path w="34925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43" y="44450"/>
                </a:lnTo>
                <a:lnTo>
                  <a:pt x="57150" y="41655"/>
                </a:lnTo>
                <a:lnTo>
                  <a:pt x="57150" y="34544"/>
                </a:lnTo>
                <a:lnTo>
                  <a:pt x="59943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349250" h="76200">
                <a:moveTo>
                  <a:pt x="76200" y="31750"/>
                </a:moveTo>
                <a:lnTo>
                  <a:pt x="59943" y="31750"/>
                </a:lnTo>
                <a:lnTo>
                  <a:pt x="57150" y="34544"/>
                </a:lnTo>
                <a:lnTo>
                  <a:pt x="57150" y="41655"/>
                </a:lnTo>
                <a:lnTo>
                  <a:pt x="59943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349250" h="76200">
                <a:moveTo>
                  <a:pt x="346455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346455" y="44450"/>
                </a:lnTo>
                <a:lnTo>
                  <a:pt x="349250" y="41655"/>
                </a:lnTo>
                <a:lnTo>
                  <a:pt x="349250" y="34544"/>
                </a:lnTo>
                <a:lnTo>
                  <a:pt x="34645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07173" y="429259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0033507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069593"/>
            <a:ext cx="5110480" cy="970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0"/>
              </a:lnSpc>
              <a:spcBef>
                <a:spcPts val="9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sz="1600" spc="-5">
                <a:latin typeface="Times New Roman"/>
                <a:cs typeface="Times New Roman"/>
              </a:rPr>
              <a:t>Here n=7, k=4, r=3, </a:t>
            </a:r>
            <a:r>
              <a:rPr dirty="0" sz="1600">
                <a:latin typeface="Times New Roman"/>
                <a:cs typeface="Times New Roman"/>
              </a:rPr>
              <a:t>[D]=[a</a:t>
            </a:r>
            <a:r>
              <a:rPr dirty="0" baseline="-13227" sz="1575">
                <a:latin typeface="Times New Roman"/>
                <a:cs typeface="Times New Roman"/>
              </a:rPr>
              <a:t>1 </a:t>
            </a:r>
            <a:r>
              <a:rPr dirty="0" sz="1600" spc="-5">
                <a:latin typeface="Times New Roman"/>
                <a:cs typeface="Times New Roman"/>
              </a:rPr>
              <a:t>a</a:t>
            </a:r>
            <a:r>
              <a:rPr dirty="0" baseline="-13227" sz="1575" spc="-7">
                <a:latin typeface="Times New Roman"/>
                <a:cs typeface="Times New Roman"/>
              </a:rPr>
              <a:t>2 </a:t>
            </a:r>
            <a:r>
              <a:rPr dirty="0" sz="1600" spc="-5">
                <a:latin typeface="Times New Roman"/>
                <a:cs typeface="Times New Roman"/>
              </a:rPr>
              <a:t>a</a:t>
            </a:r>
            <a:r>
              <a:rPr dirty="0" baseline="-13227" sz="1575" spc="-7">
                <a:latin typeface="Times New Roman"/>
                <a:cs typeface="Times New Roman"/>
              </a:rPr>
              <a:t>3 </a:t>
            </a:r>
            <a:r>
              <a:rPr dirty="0" sz="1600" spc="-5">
                <a:latin typeface="Times New Roman"/>
                <a:cs typeface="Times New Roman"/>
              </a:rPr>
              <a:t>a</a:t>
            </a:r>
            <a:r>
              <a:rPr dirty="0" baseline="-13227" sz="1575" spc="-7">
                <a:latin typeface="Times New Roman"/>
                <a:cs typeface="Times New Roman"/>
              </a:rPr>
              <a:t>4</a:t>
            </a:r>
            <a:r>
              <a:rPr dirty="0" sz="1600" spc="-5">
                <a:latin typeface="Times New Roman"/>
                <a:cs typeface="Times New Roman"/>
              </a:rPr>
              <a:t>],</a:t>
            </a:r>
            <a:r>
              <a:rPr dirty="0" sz="1600" spc="7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so the table has </a:t>
            </a:r>
            <a:r>
              <a:rPr dirty="0" sz="1600">
                <a:latin typeface="Times New Roman"/>
                <a:cs typeface="Times New Roman"/>
              </a:rPr>
              <a:t>16 </a:t>
            </a:r>
            <a:r>
              <a:rPr dirty="0" sz="1600" spc="-5">
                <a:latin typeface="Times New Roman"/>
                <a:cs typeface="Times New Roman"/>
              </a:rPr>
              <a:t>rows: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Times New Roman"/>
              <a:cs typeface="Times New Roman"/>
            </a:endParaRPr>
          </a:p>
          <a:p>
            <a:pPr marL="875030">
              <a:lnSpc>
                <a:spcPct val="100000"/>
              </a:lnSpc>
              <a:tabLst>
                <a:tab pos="3912870" algn="l"/>
              </a:tabLst>
            </a:pPr>
            <a:r>
              <a:rPr dirty="0" sz="1600" spc="-5">
                <a:latin typeface="Times New Roman"/>
                <a:cs typeface="Times New Roman"/>
              </a:rPr>
              <a:t>i/p 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[D]	o/p [C]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6558152"/>
            <a:ext cx="6606540" cy="28403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Where: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45"/>
              </a:lnSpc>
            </a:pPr>
            <a:r>
              <a:rPr dirty="0" sz="1600" spc="-5">
                <a:latin typeface="Times New Roman"/>
                <a:cs typeface="Times New Roman"/>
              </a:rPr>
              <a:t>--if [D]=[0001], then D(x)=1 and </a:t>
            </a:r>
            <a:r>
              <a:rPr dirty="0" sz="1600">
                <a:latin typeface="Times New Roman"/>
                <a:cs typeface="Times New Roman"/>
              </a:rPr>
              <a:t>C(x)=D(x)g(x)=x</a:t>
            </a:r>
            <a:r>
              <a:rPr dirty="0" baseline="39682" sz="1575">
                <a:latin typeface="Times New Roman"/>
                <a:cs typeface="Times New Roman"/>
              </a:rPr>
              <a:t>3</a:t>
            </a:r>
            <a:r>
              <a:rPr dirty="0" sz="1600">
                <a:latin typeface="Times New Roman"/>
                <a:cs typeface="Times New Roman"/>
              </a:rPr>
              <a:t>+x+1 </a:t>
            </a:r>
            <a:r>
              <a:rPr dirty="0" sz="1600" spc="-5">
                <a:latin typeface="Times New Roman"/>
                <a:cs typeface="Times New Roman"/>
              </a:rPr>
              <a:t>or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[C]=[0001011]</a:t>
            </a:r>
            <a:endParaRPr sz="1600">
              <a:latin typeface="Times New Roman"/>
              <a:cs typeface="Times New Roman"/>
            </a:endParaRPr>
          </a:p>
          <a:p>
            <a:pPr marL="12700" marR="623570">
              <a:lnSpc>
                <a:spcPts val="1839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--if [D]=[0010], then D(x)=x and C(x)=D(x)g(x)=x(x</a:t>
            </a:r>
            <a:r>
              <a:rPr dirty="0" baseline="39682" sz="1575" spc="-7">
                <a:latin typeface="Times New Roman"/>
                <a:cs typeface="Times New Roman"/>
              </a:rPr>
              <a:t>3</a:t>
            </a:r>
            <a:r>
              <a:rPr dirty="0" sz="1600" spc="-5">
                <a:latin typeface="Times New Roman"/>
                <a:cs typeface="Times New Roman"/>
              </a:rPr>
              <a:t>+x+1)=x</a:t>
            </a:r>
            <a:r>
              <a:rPr dirty="0" baseline="39682" sz="1575" spc="-7">
                <a:latin typeface="Times New Roman"/>
                <a:cs typeface="Times New Roman"/>
              </a:rPr>
              <a:t>4</a:t>
            </a:r>
            <a:r>
              <a:rPr dirty="0" sz="1600" spc="-5">
                <a:latin typeface="Times New Roman"/>
                <a:cs typeface="Times New Roman"/>
              </a:rPr>
              <a:t>+x</a:t>
            </a:r>
            <a:r>
              <a:rPr dirty="0" baseline="39682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+x or  [C]=[0010110].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50"/>
              </a:lnSpc>
            </a:pPr>
            <a:r>
              <a:rPr dirty="0" sz="1600" spc="-5">
                <a:latin typeface="Times New Roman"/>
                <a:cs typeface="Times New Roman"/>
              </a:rPr>
              <a:t>--if [D]=[0011], then D(x)=1+x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and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39"/>
              </a:lnSpc>
            </a:pPr>
            <a:r>
              <a:rPr dirty="0" sz="1600" spc="-5">
                <a:latin typeface="Times New Roman"/>
                <a:cs typeface="Times New Roman"/>
              </a:rPr>
              <a:t>C(x)=D(x)g(x)=(1+x)(x</a:t>
            </a:r>
            <a:r>
              <a:rPr dirty="0" baseline="39682" sz="1575" spc="-7">
                <a:latin typeface="Times New Roman"/>
                <a:cs typeface="Times New Roman"/>
              </a:rPr>
              <a:t>3</a:t>
            </a:r>
            <a:r>
              <a:rPr dirty="0" sz="1600" spc="-5">
                <a:latin typeface="Times New Roman"/>
                <a:cs typeface="Times New Roman"/>
              </a:rPr>
              <a:t>+x+1)=x</a:t>
            </a:r>
            <a:r>
              <a:rPr dirty="0" baseline="39682" sz="1575" spc="-7">
                <a:latin typeface="Times New Roman"/>
                <a:cs typeface="Times New Roman"/>
              </a:rPr>
              <a:t>3</a:t>
            </a:r>
            <a:r>
              <a:rPr dirty="0" sz="1600" spc="-5">
                <a:latin typeface="Times New Roman"/>
                <a:cs typeface="Times New Roman"/>
              </a:rPr>
              <a:t>+x+1+x</a:t>
            </a:r>
            <a:r>
              <a:rPr dirty="0" baseline="39682" sz="1575" spc="-7">
                <a:latin typeface="Times New Roman"/>
                <a:cs typeface="Times New Roman"/>
              </a:rPr>
              <a:t>4</a:t>
            </a:r>
            <a:r>
              <a:rPr dirty="0" sz="1600" spc="-5">
                <a:latin typeface="Times New Roman"/>
                <a:cs typeface="Times New Roman"/>
              </a:rPr>
              <a:t>+x</a:t>
            </a:r>
            <a:r>
              <a:rPr dirty="0" baseline="39682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+x=x</a:t>
            </a:r>
            <a:r>
              <a:rPr dirty="0" baseline="39682" sz="1575" spc="-7">
                <a:latin typeface="Times New Roman"/>
                <a:cs typeface="Times New Roman"/>
              </a:rPr>
              <a:t>4</a:t>
            </a:r>
            <a:r>
              <a:rPr dirty="0" sz="1600" spc="-5">
                <a:latin typeface="Times New Roman"/>
                <a:cs typeface="Times New Roman"/>
              </a:rPr>
              <a:t>+x</a:t>
            </a:r>
            <a:r>
              <a:rPr dirty="0" baseline="39682" sz="1575" spc="-7">
                <a:latin typeface="Times New Roman"/>
                <a:cs typeface="Times New Roman"/>
              </a:rPr>
              <a:t>3</a:t>
            </a:r>
            <a:r>
              <a:rPr dirty="0" sz="1600" spc="-5">
                <a:latin typeface="Times New Roman"/>
                <a:cs typeface="Times New Roman"/>
              </a:rPr>
              <a:t>+x</a:t>
            </a:r>
            <a:r>
              <a:rPr dirty="0" baseline="39682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+1 or</a:t>
            </a:r>
            <a:r>
              <a:rPr dirty="0" sz="1600" spc="9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[C]=[0011101]</a:t>
            </a:r>
            <a:endParaRPr sz="1600">
              <a:latin typeface="Times New Roman"/>
              <a:cs typeface="Times New Roman"/>
            </a:endParaRPr>
          </a:p>
          <a:p>
            <a:pPr marL="12700" marR="424180">
              <a:lnSpc>
                <a:spcPts val="1839"/>
              </a:lnSpc>
              <a:spcBef>
                <a:spcPts val="85"/>
              </a:spcBef>
            </a:pPr>
            <a:r>
              <a:rPr dirty="0" sz="1600" spc="-5">
                <a:latin typeface="Times New Roman"/>
                <a:cs typeface="Times New Roman"/>
              </a:rPr>
              <a:t>--if [D]=[0100], then D(x)=x</a:t>
            </a:r>
            <a:r>
              <a:rPr dirty="0" baseline="39682" sz="1575" spc="-7">
                <a:latin typeface="Times New Roman"/>
                <a:cs typeface="Times New Roman"/>
              </a:rPr>
              <a:t>2 </a:t>
            </a:r>
            <a:r>
              <a:rPr dirty="0" sz="1600" spc="-5">
                <a:latin typeface="Times New Roman"/>
                <a:cs typeface="Times New Roman"/>
              </a:rPr>
              <a:t>and C(x)=D(x)g(x)=x</a:t>
            </a:r>
            <a:r>
              <a:rPr dirty="0" baseline="39682" sz="1575" spc="-7">
                <a:latin typeface="Times New Roman"/>
                <a:cs typeface="Times New Roman"/>
              </a:rPr>
              <a:t>2 </a:t>
            </a:r>
            <a:r>
              <a:rPr dirty="0" sz="1600" spc="-5">
                <a:latin typeface="Times New Roman"/>
                <a:cs typeface="Times New Roman"/>
              </a:rPr>
              <a:t>(x</a:t>
            </a:r>
            <a:r>
              <a:rPr dirty="0" baseline="39682" sz="1575" spc="-7">
                <a:latin typeface="Times New Roman"/>
                <a:cs typeface="Times New Roman"/>
              </a:rPr>
              <a:t>3</a:t>
            </a:r>
            <a:r>
              <a:rPr dirty="0" sz="1600" spc="-5">
                <a:latin typeface="Times New Roman"/>
                <a:cs typeface="Times New Roman"/>
              </a:rPr>
              <a:t>+x+1)=x</a:t>
            </a:r>
            <a:r>
              <a:rPr dirty="0" baseline="39682" sz="1575" spc="-7">
                <a:latin typeface="Times New Roman"/>
                <a:cs typeface="Times New Roman"/>
              </a:rPr>
              <a:t>5</a:t>
            </a:r>
            <a:r>
              <a:rPr dirty="0" sz="1600" spc="-5">
                <a:latin typeface="Times New Roman"/>
                <a:cs typeface="Times New Roman"/>
              </a:rPr>
              <a:t>+x</a:t>
            </a:r>
            <a:r>
              <a:rPr dirty="0" baseline="39682" sz="1575" spc="-7">
                <a:latin typeface="Times New Roman"/>
                <a:cs typeface="Times New Roman"/>
              </a:rPr>
              <a:t>3</a:t>
            </a:r>
            <a:r>
              <a:rPr dirty="0" sz="1600" spc="-5">
                <a:latin typeface="Times New Roman"/>
                <a:cs typeface="Times New Roman"/>
              </a:rPr>
              <a:t>+x</a:t>
            </a:r>
            <a:r>
              <a:rPr dirty="0" baseline="39682" sz="1575" spc="-7">
                <a:latin typeface="Times New Roman"/>
                <a:cs typeface="Times New Roman"/>
              </a:rPr>
              <a:t>2 </a:t>
            </a:r>
            <a:r>
              <a:rPr dirty="0" sz="1600" spc="-5">
                <a:latin typeface="Times New Roman"/>
                <a:cs typeface="Times New Roman"/>
              </a:rPr>
              <a:t>or  [C]=[0101100].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39"/>
              </a:lnSpc>
              <a:spcBef>
                <a:spcPts val="5"/>
              </a:spcBef>
            </a:pPr>
            <a:r>
              <a:rPr dirty="0" sz="1600" spc="-5">
                <a:latin typeface="Times New Roman"/>
                <a:cs typeface="Times New Roman"/>
              </a:rPr>
              <a:t>--if [D]=[0101], then D(x)=1+x</a:t>
            </a:r>
            <a:r>
              <a:rPr dirty="0" baseline="39682" sz="1575" spc="-7">
                <a:latin typeface="Times New Roman"/>
                <a:cs typeface="Times New Roman"/>
              </a:rPr>
              <a:t>2 </a:t>
            </a:r>
            <a:r>
              <a:rPr dirty="0" sz="1600" spc="-5">
                <a:latin typeface="Times New Roman"/>
                <a:cs typeface="Times New Roman"/>
              </a:rPr>
              <a:t>and  C(x)=D(x)g(x)=(1+x</a:t>
            </a:r>
            <a:r>
              <a:rPr dirty="0" baseline="39682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)(x</a:t>
            </a:r>
            <a:r>
              <a:rPr dirty="0" baseline="39682" sz="1575" spc="-7">
                <a:latin typeface="Times New Roman"/>
                <a:cs typeface="Times New Roman"/>
              </a:rPr>
              <a:t>3</a:t>
            </a:r>
            <a:r>
              <a:rPr dirty="0" sz="1600" spc="-5">
                <a:latin typeface="Times New Roman"/>
                <a:cs typeface="Times New Roman"/>
              </a:rPr>
              <a:t>+x+1)=x</a:t>
            </a:r>
            <a:r>
              <a:rPr dirty="0" baseline="39682" sz="1575" spc="-7">
                <a:latin typeface="Times New Roman"/>
                <a:cs typeface="Times New Roman"/>
              </a:rPr>
              <a:t>3</a:t>
            </a:r>
            <a:r>
              <a:rPr dirty="0" sz="1600" spc="-5">
                <a:latin typeface="Times New Roman"/>
                <a:cs typeface="Times New Roman"/>
              </a:rPr>
              <a:t>+x+1+x</a:t>
            </a:r>
            <a:r>
              <a:rPr dirty="0" baseline="39682" sz="1575" spc="-7">
                <a:latin typeface="Times New Roman"/>
                <a:cs typeface="Times New Roman"/>
              </a:rPr>
              <a:t>5 </a:t>
            </a:r>
            <a:r>
              <a:rPr dirty="0" sz="1600" spc="-5">
                <a:latin typeface="Times New Roman"/>
                <a:cs typeface="Times New Roman"/>
              </a:rPr>
              <a:t>+x</a:t>
            </a:r>
            <a:r>
              <a:rPr dirty="0" baseline="39682" sz="1575" spc="-7">
                <a:latin typeface="Times New Roman"/>
                <a:cs typeface="Times New Roman"/>
              </a:rPr>
              <a:t>3</a:t>
            </a:r>
            <a:r>
              <a:rPr dirty="0" baseline="39682" sz="1575" spc="24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+x</a:t>
            </a:r>
            <a:r>
              <a:rPr dirty="0" baseline="39682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=x</a:t>
            </a:r>
            <a:r>
              <a:rPr dirty="0" baseline="39682" sz="1575" spc="-7">
                <a:latin typeface="Times New Roman"/>
                <a:cs typeface="Times New Roman"/>
              </a:rPr>
              <a:t>5</a:t>
            </a:r>
            <a:r>
              <a:rPr dirty="0" sz="1600" spc="-5">
                <a:latin typeface="Times New Roman"/>
                <a:cs typeface="Times New Roman"/>
              </a:rPr>
              <a:t>+x</a:t>
            </a:r>
            <a:r>
              <a:rPr dirty="0" baseline="39682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+x+1,[C]=[0100111].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50"/>
              </a:lnSpc>
            </a:pPr>
            <a:r>
              <a:rPr dirty="0" sz="1600" spc="-5">
                <a:latin typeface="Times New Roman"/>
                <a:cs typeface="Times New Roman"/>
              </a:rPr>
              <a:t>And so </a:t>
            </a:r>
            <a:r>
              <a:rPr dirty="0" sz="1600">
                <a:latin typeface="Times New Roman"/>
                <a:cs typeface="Times New Roman"/>
              </a:rPr>
              <a:t>on, </a:t>
            </a:r>
            <a:r>
              <a:rPr dirty="0" sz="1600" spc="-5">
                <a:latin typeface="Times New Roman"/>
                <a:cs typeface="Times New Roman"/>
              </a:rPr>
              <a:t>the rest of the table is left as a homework. Note that the</a:t>
            </a:r>
            <a:r>
              <a:rPr dirty="0" sz="1600" spc="9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Hamming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5"/>
              </a:lnSpc>
            </a:pPr>
            <a:r>
              <a:rPr dirty="0" sz="1600" spc="-5">
                <a:latin typeface="Times New Roman"/>
                <a:cs typeface="Times New Roman"/>
              </a:rPr>
              <a:t>weight w</a:t>
            </a:r>
            <a:r>
              <a:rPr dirty="0" baseline="-13227" sz="1575" spc="-7">
                <a:latin typeface="Times New Roman"/>
                <a:cs typeface="Times New Roman"/>
              </a:rPr>
              <a:t>i </a:t>
            </a:r>
            <a:r>
              <a:rPr dirty="0" sz="1600" spc="-5">
                <a:latin typeface="Times New Roman"/>
                <a:cs typeface="Times New Roman"/>
              </a:rPr>
              <a:t>is found </a:t>
            </a: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the output codeword</a:t>
            </a:r>
            <a:r>
              <a:rPr dirty="0" sz="1600" spc="-14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[C].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34340" y="1981199"/>
            <a:ext cx="920750" cy="76200"/>
          </a:xfrm>
          <a:custGeom>
            <a:avLst/>
            <a:gdLst/>
            <a:ahLst/>
            <a:cxnLst/>
            <a:rect l="l" t="t" r="r" b="b"/>
            <a:pathLst>
              <a:path w="92075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94" y="44450"/>
                </a:lnTo>
                <a:lnTo>
                  <a:pt x="57150" y="41655"/>
                </a:lnTo>
                <a:lnTo>
                  <a:pt x="57150" y="34543"/>
                </a:lnTo>
                <a:lnTo>
                  <a:pt x="59994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920750" h="76200">
                <a:moveTo>
                  <a:pt x="76200" y="31750"/>
                </a:moveTo>
                <a:lnTo>
                  <a:pt x="59994" y="31750"/>
                </a:lnTo>
                <a:lnTo>
                  <a:pt x="57150" y="34543"/>
                </a:lnTo>
                <a:lnTo>
                  <a:pt x="57150" y="41655"/>
                </a:lnTo>
                <a:lnTo>
                  <a:pt x="59994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920750" h="76200">
                <a:moveTo>
                  <a:pt x="917956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917956" y="44450"/>
                </a:lnTo>
                <a:lnTo>
                  <a:pt x="920750" y="41655"/>
                </a:lnTo>
                <a:lnTo>
                  <a:pt x="920750" y="34543"/>
                </a:lnTo>
                <a:lnTo>
                  <a:pt x="917956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028189" y="1980691"/>
            <a:ext cx="692150" cy="76200"/>
          </a:xfrm>
          <a:custGeom>
            <a:avLst/>
            <a:gdLst/>
            <a:ahLst/>
            <a:cxnLst/>
            <a:rect l="l" t="t" r="r" b="b"/>
            <a:pathLst>
              <a:path w="692150" h="76200">
                <a:moveTo>
                  <a:pt x="616204" y="0"/>
                </a:moveTo>
                <a:lnTo>
                  <a:pt x="615992" y="31657"/>
                </a:lnTo>
                <a:lnTo>
                  <a:pt x="628650" y="31750"/>
                </a:lnTo>
                <a:lnTo>
                  <a:pt x="632206" y="31750"/>
                </a:lnTo>
                <a:lnTo>
                  <a:pt x="635000" y="34671"/>
                </a:lnTo>
                <a:lnTo>
                  <a:pt x="635000" y="41656"/>
                </a:lnTo>
                <a:lnTo>
                  <a:pt x="632079" y="44450"/>
                </a:lnTo>
                <a:lnTo>
                  <a:pt x="615907" y="44450"/>
                </a:lnTo>
                <a:lnTo>
                  <a:pt x="615696" y="76200"/>
                </a:lnTo>
                <a:lnTo>
                  <a:pt x="680268" y="44450"/>
                </a:lnTo>
                <a:lnTo>
                  <a:pt x="628650" y="44450"/>
                </a:lnTo>
                <a:lnTo>
                  <a:pt x="680459" y="44356"/>
                </a:lnTo>
                <a:lnTo>
                  <a:pt x="692150" y="38608"/>
                </a:lnTo>
                <a:lnTo>
                  <a:pt x="616204" y="0"/>
                </a:lnTo>
                <a:close/>
              </a:path>
              <a:path w="692150" h="76200">
                <a:moveTo>
                  <a:pt x="615992" y="31657"/>
                </a:moveTo>
                <a:lnTo>
                  <a:pt x="615908" y="44356"/>
                </a:lnTo>
                <a:lnTo>
                  <a:pt x="628650" y="44450"/>
                </a:lnTo>
                <a:lnTo>
                  <a:pt x="632079" y="44450"/>
                </a:lnTo>
                <a:lnTo>
                  <a:pt x="635000" y="41656"/>
                </a:lnTo>
                <a:lnTo>
                  <a:pt x="635000" y="34671"/>
                </a:lnTo>
                <a:lnTo>
                  <a:pt x="632206" y="31750"/>
                </a:lnTo>
                <a:lnTo>
                  <a:pt x="628650" y="31750"/>
                </a:lnTo>
                <a:lnTo>
                  <a:pt x="615992" y="31657"/>
                </a:lnTo>
                <a:close/>
              </a:path>
              <a:path w="692150" h="76200">
                <a:moveTo>
                  <a:pt x="6350" y="27177"/>
                </a:moveTo>
                <a:lnTo>
                  <a:pt x="2921" y="27177"/>
                </a:lnTo>
                <a:lnTo>
                  <a:pt x="0" y="29972"/>
                </a:lnTo>
                <a:lnTo>
                  <a:pt x="0" y="36957"/>
                </a:lnTo>
                <a:lnTo>
                  <a:pt x="2793" y="39877"/>
                </a:lnTo>
                <a:lnTo>
                  <a:pt x="615908" y="44356"/>
                </a:lnTo>
                <a:lnTo>
                  <a:pt x="615992" y="31657"/>
                </a:lnTo>
                <a:lnTo>
                  <a:pt x="6350" y="2717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477012" y="2267965"/>
          <a:ext cx="6793865" cy="40881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5785"/>
                <a:gridCol w="565150"/>
                <a:gridCol w="565150"/>
                <a:gridCol w="553085"/>
                <a:gridCol w="576580"/>
                <a:gridCol w="565784"/>
                <a:gridCol w="565785"/>
                <a:gridCol w="565785"/>
                <a:gridCol w="565785"/>
                <a:gridCol w="564514"/>
                <a:gridCol w="567054"/>
                <a:gridCol w="565785"/>
              </a:tblGrid>
              <a:tr h="240792"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13227" sz="1575" spc="-7">
                          <a:latin typeface="Times New Roman"/>
                          <a:cs typeface="Times New Roman"/>
                        </a:rPr>
                        <a:t>1</a:t>
                      </a:r>
                      <a:endParaRPr baseline="-13227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13227" sz="1575" spc="-7">
                          <a:latin typeface="Times New Roman"/>
                          <a:cs typeface="Times New Roman"/>
                        </a:rPr>
                        <a:t>2</a:t>
                      </a:r>
                      <a:endParaRPr baseline="-13227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13227" sz="1575" spc="-7">
                          <a:latin typeface="Times New Roman"/>
                          <a:cs typeface="Times New Roman"/>
                        </a:rPr>
                        <a:t>3</a:t>
                      </a:r>
                      <a:endParaRPr baseline="-13227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7005">
                        <a:lnSpc>
                          <a:spcPts val="179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13227" sz="1575" spc="-7">
                          <a:latin typeface="Times New Roman"/>
                          <a:cs typeface="Times New Roman"/>
                        </a:rPr>
                        <a:t>4</a:t>
                      </a:r>
                      <a:endParaRPr baseline="-13227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ts val="179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13227" sz="1575" spc="-7">
                          <a:latin typeface="Times New Roman"/>
                          <a:cs typeface="Times New Roman"/>
                        </a:rPr>
                        <a:t>1</a:t>
                      </a:r>
                      <a:endParaRPr baseline="-13227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13227" sz="1575" spc="-7">
                          <a:latin typeface="Times New Roman"/>
                          <a:cs typeface="Times New Roman"/>
                        </a:rPr>
                        <a:t>2</a:t>
                      </a:r>
                      <a:endParaRPr baseline="-13227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2230">
                        <a:lnSpc>
                          <a:spcPts val="179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13227" sz="1575" spc="-7">
                          <a:latin typeface="Times New Roman"/>
                          <a:cs typeface="Times New Roman"/>
                        </a:rPr>
                        <a:t>3</a:t>
                      </a:r>
                      <a:endParaRPr baseline="-13227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2230">
                        <a:lnSpc>
                          <a:spcPts val="179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13227" sz="1575" spc="-7">
                          <a:latin typeface="Times New Roman"/>
                          <a:cs typeface="Times New Roman"/>
                        </a:rPr>
                        <a:t>4</a:t>
                      </a:r>
                      <a:endParaRPr baseline="-13227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82575">
                        <a:lnSpc>
                          <a:spcPts val="179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13227" sz="1575">
                          <a:latin typeface="Times New Roman"/>
                          <a:cs typeface="Times New Roman"/>
                        </a:rPr>
                        <a:t>5</a:t>
                      </a:r>
                      <a:endParaRPr baseline="-13227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ts val="179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13227" sz="1575" spc="-7">
                          <a:latin typeface="Times New Roman"/>
                          <a:cs typeface="Times New Roman"/>
                        </a:rPr>
                        <a:t>6</a:t>
                      </a:r>
                      <a:endParaRPr baseline="-13227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13227" sz="1575" spc="-7">
                          <a:latin typeface="Times New Roman"/>
                          <a:cs typeface="Times New Roman"/>
                        </a:rPr>
                        <a:t>7</a:t>
                      </a:r>
                      <a:endParaRPr baseline="-13227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baseline="-13227" sz="1575" spc="-7">
                          <a:latin typeface="Times New Roman"/>
                          <a:cs typeface="Times New Roman"/>
                        </a:rPr>
                        <a:t>i</a:t>
                      </a:r>
                      <a:endParaRPr baseline="-13227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268">
                <a:tc>
                  <a:txBody>
                    <a:bodyPr/>
                    <a:lstStyle/>
                    <a:p>
                      <a:pPr marL="16891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1811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8702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 spc="-10">
                          <a:latin typeface="Times New Roman"/>
                          <a:cs typeface="Times New Roman"/>
                        </a:rPr>
                        <a:t>---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1"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181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8702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649">
                <a:tc>
                  <a:txBody>
                    <a:bodyPr/>
                    <a:lstStyle/>
                    <a:p>
                      <a:pPr marL="16891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1811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8702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1"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181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8702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4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268">
                <a:tc>
                  <a:txBody>
                    <a:bodyPr/>
                    <a:lstStyle/>
                    <a:p>
                      <a:pPr marL="16891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1811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8702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2"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181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8702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4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268">
                <a:tc>
                  <a:txBody>
                    <a:bodyPr/>
                    <a:lstStyle/>
                    <a:p>
                      <a:pPr marL="16891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1"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268">
                <a:tc>
                  <a:txBody>
                    <a:bodyPr/>
                    <a:lstStyle/>
                    <a:p>
                      <a:pPr marL="16891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1"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522">
                <a:tc>
                  <a:txBody>
                    <a:bodyPr/>
                    <a:lstStyle/>
                    <a:p>
                      <a:pPr marL="16891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1"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268">
                <a:tc>
                  <a:txBody>
                    <a:bodyPr/>
                    <a:lstStyle/>
                    <a:p>
                      <a:pPr marL="16891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2"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268">
                <a:tc>
                  <a:txBody>
                    <a:bodyPr/>
                    <a:lstStyle/>
                    <a:p>
                      <a:pPr marL="16891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1"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2720339" y="1976119"/>
            <a:ext cx="1720850" cy="76200"/>
          </a:xfrm>
          <a:custGeom>
            <a:avLst/>
            <a:gdLst/>
            <a:ahLst/>
            <a:cxnLst/>
            <a:rect l="l" t="t" r="r" b="b"/>
            <a:pathLst>
              <a:path w="172085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43" y="44450"/>
                </a:lnTo>
                <a:lnTo>
                  <a:pt x="57150" y="41656"/>
                </a:lnTo>
                <a:lnTo>
                  <a:pt x="57150" y="34544"/>
                </a:lnTo>
                <a:lnTo>
                  <a:pt x="59943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1720850" h="76200">
                <a:moveTo>
                  <a:pt x="76200" y="31750"/>
                </a:moveTo>
                <a:lnTo>
                  <a:pt x="59943" y="31750"/>
                </a:lnTo>
                <a:lnTo>
                  <a:pt x="57150" y="34544"/>
                </a:lnTo>
                <a:lnTo>
                  <a:pt x="57150" y="41656"/>
                </a:lnTo>
                <a:lnTo>
                  <a:pt x="59943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1720850" h="76200">
                <a:moveTo>
                  <a:pt x="1718056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1718056" y="44450"/>
                </a:lnTo>
                <a:lnTo>
                  <a:pt x="1720850" y="41656"/>
                </a:lnTo>
                <a:lnTo>
                  <a:pt x="1720850" y="34544"/>
                </a:lnTo>
                <a:lnTo>
                  <a:pt x="1718056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114290" y="1980945"/>
            <a:ext cx="1606550" cy="76200"/>
          </a:xfrm>
          <a:custGeom>
            <a:avLst/>
            <a:gdLst/>
            <a:ahLst/>
            <a:cxnLst/>
            <a:rect l="l" t="t" r="r" b="b"/>
            <a:pathLst>
              <a:path w="1606550" h="76200">
                <a:moveTo>
                  <a:pt x="1530329" y="44399"/>
                </a:moveTo>
                <a:lnTo>
                  <a:pt x="1530223" y="76200"/>
                </a:lnTo>
                <a:lnTo>
                  <a:pt x="1594255" y="44450"/>
                </a:lnTo>
                <a:lnTo>
                  <a:pt x="1546479" y="44450"/>
                </a:lnTo>
                <a:lnTo>
                  <a:pt x="1530329" y="44399"/>
                </a:lnTo>
                <a:close/>
              </a:path>
              <a:path w="1606550" h="76200">
                <a:moveTo>
                  <a:pt x="1530371" y="31710"/>
                </a:moveTo>
                <a:lnTo>
                  <a:pt x="1530329" y="44399"/>
                </a:lnTo>
                <a:lnTo>
                  <a:pt x="1546479" y="44450"/>
                </a:lnTo>
                <a:lnTo>
                  <a:pt x="1549400" y="41656"/>
                </a:lnTo>
                <a:lnTo>
                  <a:pt x="1549400" y="34671"/>
                </a:lnTo>
                <a:lnTo>
                  <a:pt x="1546606" y="31750"/>
                </a:lnTo>
                <a:lnTo>
                  <a:pt x="1530371" y="31710"/>
                </a:lnTo>
                <a:close/>
              </a:path>
              <a:path w="1606550" h="76200">
                <a:moveTo>
                  <a:pt x="1530477" y="0"/>
                </a:moveTo>
                <a:lnTo>
                  <a:pt x="1530371" y="31710"/>
                </a:lnTo>
                <a:lnTo>
                  <a:pt x="1543050" y="31750"/>
                </a:lnTo>
                <a:lnTo>
                  <a:pt x="1546606" y="31750"/>
                </a:lnTo>
                <a:lnTo>
                  <a:pt x="1549400" y="34671"/>
                </a:lnTo>
                <a:lnTo>
                  <a:pt x="1549400" y="41656"/>
                </a:lnTo>
                <a:lnTo>
                  <a:pt x="1546479" y="44450"/>
                </a:lnTo>
                <a:lnTo>
                  <a:pt x="1594255" y="44450"/>
                </a:lnTo>
                <a:lnTo>
                  <a:pt x="1606550" y="38354"/>
                </a:lnTo>
                <a:lnTo>
                  <a:pt x="1530477" y="0"/>
                </a:lnTo>
                <a:close/>
              </a:path>
              <a:path w="1606550" h="76200">
                <a:moveTo>
                  <a:pt x="6350" y="26924"/>
                </a:moveTo>
                <a:lnTo>
                  <a:pt x="2921" y="26924"/>
                </a:lnTo>
                <a:lnTo>
                  <a:pt x="0" y="29718"/>
                </a:lnTo>
                <a:lnTo>
                  <a:pt x="0" y="36703"/>
                </a:lnTo>
                <a:lnTo>
                  <a:pt x="2794" y="39624"/>
                </a:lnTo>
                <a:lnTo>
                  <a:pt x="1530329" y="44399"/>
                </a:lnTo>
                <a:lnTo>
                  <a:pt x="1530371" y="31710"/>
                </a:lnTo>
                <a:lnTo>
                  <a:pt x="6350" y="269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720339" y="1899919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720840" y="1899919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07173" y="10033507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29259"/>
            <a:ext cx="6638290" cy="18434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415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  <a:p>
            <a:pPr marL="88900">
              <a:lnSpc>
                <a:spcPts val="1835"/>
              </a:lnSpc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b) Systematic Cyclic codes (Division):</a:t>
            </a:r>
            <a:endParaRPr sz="1600">
              <a:latin typeface="Times New Roman"/>
              <a:cs typeface="Times New Roman"/>
            </a:endParaRPr>
          </a:p>
          <a:p>
            <a:pPr marL="12700" marR="375920">
              <a:lnSpc>
                <a:spcPct val="95900"/>
              </a:lnSpc>
              <a:spcBef>
                <a:spcPts val="20"/>
              </a:spcBef>
            </a:pPr>
            <a:r>
              <a:rPr dirty="0" sz="1600" spc="-5">
                <a:latin typeface="Times New Roman"/>
                <a:cs typeface="Times New Roman"/>
              </a:rPr>
              <a:t>The polynomial representation is also used here. The </a:t>
            </a:r>
            <a:r>
              <a:rPr dirty="0" sz="1600" spc="-10">
                <a:latin typeface="Times New Roman"/>
                <a:cs typeface="Times New Roman"/>
              </a:rPr>
              <a:t>same method </a:t>
            </a:r>
            <a:r>
              <a:rPr dirty="0" sz="1600" spc="-5">
                <a:latin typeface="Times New Roman"/>
                <a:cs typeface="Times New Roman"/>
              </a:rPr>
              <a:t>is used to  choose the generator polynomial g(x) as in nonsystematic cyclic code. </a:t>
            </a:r>
            <a:r>
              <a:rPr dirty="0" sz="1600" spc="-10">
                <a:latin typeface="Times New Roman"/>
                <a:cs typeface="Times New Roman"/>
              </a:rPr>
              <a:t>The  </a:t>
            </a:r>
            <a:r>
              <a:rPr dirty="0" sz="1600" spc="-5">
                <a:latin typeface="Times New Roman"/>
                <a:cs typeface="Times New Roman"/>
              </a:rPr>
              <a:t>procedure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the generation of (n,k) systematic cyclic </a:t>
            </a:r>
            <a:r>
              <a:rPr dirty="0" sz="1600">
                <a:latin typeface="Times New Roman"/>
                <a:cs typeface="Times New Roman"/>
              </a:rPr>
              <a:t>code </a:t>
            </a:r>
            <a:r>
              <a:rPr dirty="0" sz="1600" spc="-5">
                <a:latin typeface="Times New Roman"/>
                <a:cs typeface="Times New Roman"/>
              </a:rPr>
              <a:t>is as</a:t>
            </a:r>
            <a:r>
              <a:rPr dirty="0" sz="1600" spc="5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follows:</a:t>
            </a:r>
            <a:endParaRPr sz="1600">
              <a:latin typeface="Times New Roman"/>
              <a:cs typeface="Times New Roman"/>
            </a:endParaRPr>
          </a:p>
          <a:p>
            <a:pPr marL="299085" indent="-286385">
              <a:lnSpc>
                <a:spcPts val="1800"/>
              </a:lnSpc>
              <a:buAutoNum type="arabicParenBoth"/>
              <a:tabLst>
                <a:tab pos="299720" algn="l"/>
              </a:tabLst>
            </a:pPr>
            <a:r>
              <a:rPr dirty="0" sz="1600" spc="-5">
                <a:latin typeface="Times New Roman"/>
                <a:cs typeface="Times New Roman"/>
              </a:rPr>
              <a:t>Find D(x) </a:t>
            </a: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[D] as before.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39"/>
              </a:lnSpc>
              <a:spcBef>
                <a:spcPts val="90"/>
              </a:spcBef>
              <a:buAutoNum type="arabicParenBoth"/>
              <a:tabLst>
                <a:tab pos="299720" algn="l"/>
              </a:tabLst>
            </a:pPr>
            <a:r>
              <a:rPr dirty="0" sz="1600" spc="-5">
                <a:latin typeface="Times New Roman"/>
                <a:cs typeface="Times New Roman"/>
              </a:rPr>
              <a:t>As before, select a generator polynomial g(x) of order r </a:t>
            </a: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the </a:t>
            </a:r>
            <a:r>
              <a:rPr dirty="0" sz="1600">
                <a:latin typeface="Times New Roman"/>
                <a:cs typeface="Times New Roman"/>
              </a:rPr>
              <a:t>factorization  </a:t>
            </a:r>
            <a:r>
              <a:rPr dirty="0" sz="1600" spc="-5">
                <a:latin typeface="Times New Roman"/>
                <a:cs typeface="Times New Roman"/>
              </a:rPr>
              <a:t>table of</a:t>
            </a:r>
            <a:r>
              <a:rPr dirty="0" sz="1600">
                <a:latin typeface="Times New Roman"/>
                <a:cs typeface="Times New Roman"/>
              </a:rPr>
              <a:t> x</a:t>
            </a:r>
            <a:r>
              <a:rPr dirty="0" baseline="39682" sz="1575">
                <a:latin typeface="Times New Roman"/>
                <a:cs typeface="Times New Roman"/>
              </a:rPr>
              <a:t>n</a:t>
            </a:r>
            <a:r>
              <a:rPr dirty="0" sz="1600">
                <a:latin typeface="Times New Roman"/>
                <a:cs typeface="Times New Roman"/>
              </a:rPr>
              <a:t>+1.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456433"/>
            <a:ext cx="26638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(3)The output codeword will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be: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441690" y="2568724"/>
            <a:ext cx="671830" cy="0"/>
          </a:xfrm>
          <a:custGeom>
            <a:avLst/>
            <a:gdLst/>
            <a:ahLst/>
            <a:cxnLst/>
            <a:rect l="l" t="t" r="r" b="b"/>
            <a:pathLst>
              <a:path w="671829" h="0">
                <a:moveTo>
                  <a:pt x="0" y="0"/>
                </a:moveTo>
                <a:lnTo>
                  <a:pt x="671632" y="0"/>
                </a:lnTo>
              </a:path>
            </a:pathLst>
          </a:custGeom>
          <a:ln w="800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592791" y="2562662"/>
            <a:ext cx="384810" cy="2654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50" spc="130" i="1">
                <a:latin typeface="Times New Roman"/>
                <a:cs typeface="Times New Roman"/>
              </a:rPr>
              <a:t>g</a:t>
            </a:r>
            <a:r>
              <a:rPr dirty="0" sz="1550" spc="120">
                <a:latin typeface="Times New Roman"/>
                <a:cs typeface="Times New Roman"/>
              </a:rPr>
              <a:t>(</a:t>
            </a:r>
            <a:r>
              <a:rPr dirty="0" sz="1550" spc="45" i="1">
                <a:latin typeface="Times New Roman"/>
                <a:cs typeface="Times New Roman"/>
              </a:rPr>
              <a:t>x</a:t>
            </a:r>
            <a:r>
              <a:rPr dirty="0" sz="1550" spc="15">
                <a:latin typeface="Times New Roman"/>
                <a:cs typeface="Times New Roman"/>
              </a:rPr>
              <a:t>)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98673" y="2277930"/>
            <a:ext cx="419734" cy="2654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50" spc="60" i="1">
                <a:latin typeface="Times New Roman"/>
                <a:cs typeface="Times New Roman"/>
              </a:rPr>
              <a:t>D</a:t>
            </a:r>
            <a:r>
              <a:rPr dirty="0" sz="1550" spc="120">
                <a:latin typeface="Times New Roman"/>
                <a:cs typeface="Times New Roman"/>
              </a:rPr>
              <a:t>(</a:t>
            </a:r>
            <a:r>
              <a:rPr dirty="0" sz="1550" spc="45" i="1">
                <a:latin typeface="Times New Roman"/>
                <a:cs typeface="Times New Roman"/>
              </a:rPr>
              <a:t>x</a:t>
            </a:r>
            <a:r>
              <a:rPr dirty="0" sz="1550" spc="15">
                <a:latin typeface="Times New Roman"/>
                <a:cs typeface="Times New Roman"/>
              </a:rPr>
              <a:t>)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52391" y="2188376"/>
            <a:ext cx="179705" cy="2654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baseline="-25089" sz="2325" spc="232" i="1">
                <a:latin typeface="Times New Roman"/>
                <a:cs typeface="Times New Roman"/>
              </a:rPr>
              <a:t>x</a:t>
            </a:r>
            <a:r>
              <a:rPr dirty="0" sz="900" spc="10" i="1">
                <a:latin typeface="Times New Roman"/>
                <a:cs typeface="Times New Roman"/>
              </a:rPr>
              <a:t>r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28831" y="2399751"/>
            <a:ext cx="71755" cy="16573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00" spc="10" i="1">
                <a:latin typeface="Times New Roman"/>
                <a:cs typeface="Times New Roman"/>
              </a:rPr>
              <a:t>r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06569" y="2406437"/>
            <a:ext cx="1895475" cy="2654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872490" algn="l"/>
              </a:tabLst>
            </a:pPr>
            <a:r>
              <a:rPr dirty="0" sz="1550" spc="75" i="1">
                <a:latin typeface="Times New Roman"/>
                <a:cs typeface="Times New Roman"/>
              </a:rPr>
              <a:t>C</a:t>
            </a:r>
            <a:r>
              <a:rPr dirty="0" sz="1550" spc="75">
                <a:latin typeface="Times New Roman"/>
                <a:cs typeface="Times New Roman"/>
              </a:rPr>
              <a:t>(</a:t>
            </a:r>
            <a:r>
              <a:rPr dirty="0" sz="1550" spc="75" i="1">
                <a:latin typeface="Times New Roman"/>
                <a:cs typeface="Times New Roman"/>
              </a:rPr>
              <a:t>x</a:t>
            </a:r>
            <a:r>
              <a:rPr dirty="0" sz="1550" spc="75">
                <a:latin typeface="Times New Roman"/>
                <a:cs typeface="Times New Roman"/>
              </a:rPr>
              <a:t>)</a:t>
            </a:r>
            <a:r>
              <a:rPr dirty="0" sz="1550" spc="10">
                <a:latin typeface="Times New Roman"/>
                <a:cs typeface="Times New Roman"/>
              </a:rPr>
              <a:t> </a:t>
            </a:r>
            <a:r>
              <a:rPr dirty="0" sz="1550" spc="30">
                <a:latin typeface="Symbol"/>
                <a:cs typeface="Symbol"/>
              </a:rPr>
              <a:t></a:t>
            </a:r>
            <a:r>
              <a:rPr dirty="0" sz="1550" spc="90">
                <a:latin typeface="Times New Roman"/>
                <a:cs typeface="Times New Roman"/>
              </a:rPr>
              <a:t> </a:t>
            </a:r>
            <a:r>
              <a:rPr dirty="0" sz="1550" spc="20" i="1">
                <a:latin typeface="Times New Roman"/>
                <a:cs typeface="Times New Roman"/>
              </a:rPr>
              <a:t>x	</a:t>
            </a:r>
            <a:r>
              <a:rPr dirty="0" sz="1550" spc="60" i="1">
                <a:latin typeface="Times New Roman"/>
                <a:cs typeface="Times New Roman"/>
              </a:rPr>
              <a:t>D</a:t>
            </a:r>
            <a:r>
              <a:rPr dirty="0" sz="1550" spc="60">
                <a:latin typeface="Times New Roman"/>
                <a:cs typeface="Times New Roman"/>
              </a:rPr>
              <a:t>(</a:t>
            </a:r>
            <a:r>
              <a:rPr dirty="0" sz="1550" spc="60" i="1">
                <a:latin typeface="Times New Roman"/>
                <a:cs typeface="Times New Roman"/>
              </a:rPr>
              <a:t>x</a:t>
            </a:r>
            <a:r>
              <a:rPr dirty="0" sz="1550" spc="60">
                <a:latin typeface="Times New Roman"/>
                <a:cs typeface="Times New Roman"/>
              </a:rPr>
              <a:t>) </a:t>
            </a:r>
            <a:r>
              <a:rPr dirty="0" sz="1550" spc="30">
                <a:latin typeface="Symbol"/>
                <a:cs typeface="Symbol"/>
              </a:rPr>
              <a:t></a:t>
            </a:r>
            <a:r>
              <a:rPr dirty="0" sz="1550" spc="30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Times New Roman"/>
                <a:cs typeface="Times New Roman"/>
              </a:rPr>
              <a:t>Re</a:t>
            </a:r>
            <a:r>
              <a:rPr dirty="0" sz="1550" spc="-270">
                <a:latin typeface="Times New Roman"/>
                <a:cs typeface="Times New Roman"/>
              </a:rPr>
              <a:t> </a:t>
            </a:r>
            <a:r>
              <a:rPr dirty="0" sz="1550" spc="35" i="1">
                <a:latin typeface="Times New Roman"/>
                <a:cs typeface="Times New Roman"/>
              </a:rPr>
              <a:t>m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86678" y="2456433"/>
            <a:ext cx="956944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where</a:t>
            </a:r>
            <a:r>
              <a:rPr dirty="0" sz="1600" spc="-75">
                <a:latin typeface="Times New Roman"/>
                <a:cs typeface="Times New Roman"/>
              </a:rPr>
              <a:t> </a:t>
            </a:r>
            <a:r>
              <a:rPr dirty="0" sz="1600" spc="5">
                <a:latin typeface="Times New Roman"/>
                <a:cs typeface="Times New Roman"/>
              </a:rPr>
              <a:t>Rem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2821050"/>
            <a:ext cx="6501765" cy="28384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is the remainder of the long division of </a:t>
            </a:r>
            <a:r>
              <a:rPr dirty="0" sz="1600" spc="10">
                <a:latin typeface="Times New Roman"/>
                <a:cs typeface="Times New Roman"/>
              </a:rPr>
              <a:t>x</a:t>
            </a:r>
            <a:r>
              <a:rPr dirty="0" baseline="39682" sz="1575" spc="15">
                <a:latin typeface="Times New Roman"/>
                <a:cs typeface="Times New Roman"/>
              </a:rPr>
              <a:t>r </a:t>
            </a:r>
            <a:r>
              <a:rPr dirty="0" sz="1600" spc="-5">
                <a:latin typeface="Times New Roman"/>
                <a:cs typeface="Times New Roman"/>
              </a:rPr>
              <a:t>D(x) by</a:t>
            </a:r>
            <a:r>
              <a:rPr dirty="0" sz="1600" spc="-15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g(x).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35"/>
              </a:lnSpc>
            </a:pPr>
            <a:r>
              <a:rPr dirty="0" sz="1600" spc="-5">
                <a:latin typeface="Times New Roman"/>
                <a:cs typeface="Times New Roman"/>
              </a:rPr>
              <a:t>(4) Use C(x) to find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[C].</a:t>
            </a:r>
            <a:endParaRPr sz="1600">
              <a:latin typeface="Times New Roman"/>
              <a:cs typeface="Times New Roman"/>
            </a:endParaRPr>
          </a:p>
          <a:p>
            <a:pPr marL="12700" marR="22225">
              <a:lnSpc>
                <a:spcPct val="95900"/>
              </a:lnSpc>
              <a:spcBef>
                <a:spcPts val="35"/>
              </a:spcBef>
            </a:pPr>
            <a:r>
              <a:rPr dirty="0" sz="1600" spc="-5">
                <a:latin typeface="Times New Roman"/>
                <a:cs typeface="Times New Roman"/>
              </a:rPr>
              <a:t>The output codeword [C] is now in systematic </a:t>
            </a:r>
            <a:r>
              <a:rPr dirty="0" sz="1600">
                <a:latin typeface="Times New Roman"/>
                <a:cs typeface="Times New Roman"/>
              </a:rPr>
              <a:t>form </a:t>
            </a:r>
            <a:r>
              <a:rPr dirty="0" sz="1600" spc="-5">
                <a:latin typeface="Times New Roman"/>
                <a:cs typeface="Times New Roman"/>
              </a:rPr>
              <a:t>since C(x) consists of two  parts, the </a:t>
            </a:r>
            <a:r>
              <a:rPr dirty="0" sz="1600">
                <a:latin typeface="Times New Roman"/>
                <a:cs typeface="Times New Roman"/>
              </a:rPr>
              <a:t>1</a:t>
            </a:r>
            <a:r>
              <a:rPr dirty="0" baseline="39682" sz="1575">
                <a:latin typeface="Times New Roman"/>
                <a:cs typeface="Times New Roman"/>
              </a:rPr>
              <a:t>st </a:t>
            </a:r>
            <a:r>
              <a:rPr dirty="0" sz="1600" spc="-5">
                <a:latin typeface="Times New Roman"/>
                <a:cs typeface="Times New Roman"/>
              </a:rPr>
              <a:t>is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39682" sz="1575">
                <a:latin typeface="Times New Roman"/>
                <a:cs typeface="Times New Roman"/>
              </a:rPr>
              <a:t>r </a:t>
            </a:r>
            <a:r>
              <a:rPr dirty="0" sz="1600" spc="-5">
                <a:latin typeface="Times New Roman"/>
                <a:cs typeface="Times New Roman"/>
              </a:rPr>
              <a:t>D(x) which is the same as information data bits shifted to the  left by r positions. The </a:t>
            </a:r>
            <a:r>
              <a:rPr dirty="0" sz="1600" spc="5">
                <a:latin typeface="Times New Roman"/>
                <a:cs typeface="Times New Roman"/>
              </a:rPr>
              <a:t>2</a:t>
            </a:r>
            <a:r>
              <a:rPr dirty="0" baseline="39682" sz="1575" spc="7">
                <a:latin typeface="Times New Roman"/>
                <a:cs typeface="Times New Roman"/>
              </a:rPr>
              <a:t>nd </a:t>
            </a:r>
            <a:r>
              <a:rPr dirty="0" sz="1600" spc="-5">
                <a:latin typeface="Times New Roman"/>
                <a:cs typeface="Times New Roman"/>
              </a:rPr>
              <a:t>is the remainder of the long division </a:t>
            </a:r>
            <a:r>
              <a:rPr dirty="0" sz="1600" spc="-10">
                <a:latin typeface="Times New Roman"/>
                <a:cs typeface="Times New Roman"/>
              </a:rPr>
              <a:t>of </a:t>
            </a:r>
            <a:r>
              <a:rPr dirty="0" sz="1600" spc="-5">
                <a:latin typeface="Times New Roman"/>
                <a:cs typeface="Times New Roman"/>
              </a:rPr>
              <a:t>[x</a:t>
            </a:r>
            <a:r>
              <a:rPr dirty="0" baseline="39682" sz="1575" spc="-7">
                <a:latin typeface="Times New Roman"/>
                <a:cs typeface="Times New Roman"/>
              </a:rPr>
              <a:t>r</a:t>
            </a:r>
            <a:r>
              <a:rPr dirty="0" sz="1600" spc="-5">
                <a:latin typeface="Times New Roman"/>
                <a:cs typeface="Times New Roman"/>
              </a:rPr>
              <a:t>D(x)/g(x)]  of order (r-1) which is the r LSB bits of the output codeword or the parity bits,  hence:[C]=[a</a:t>
            </a:r>
            <a:r>
              <a:rPr dirty="0" baseline="-13227" sz="1575" spc="-7">
                <a:latin typeface="Times New Roman"/>
                <a:cs typeface="Times New Roman"/>
              </a:rPr>
              <a:t>1 </a:t>
            </a:r>
            <a:r>
              <a:rPr dirty="0" sz="1600" spc="-5">
                <a:latin typeface="Times New Roman"/>
                <a:cs typeface="Times New Roman"/>
              </a:rPr>
              <a:t>a</a:t>
            </a:r>
            <a:r>
              <a:rPr dirty="0" baseline="-13227" sz="1575" spc="-7">
                <a:latin typeface="Times New Roman"/>
                <a:cs typeface="Times New Roman"/>
              </a:rPr>
              <a:t>2 </a:t>
            </a:r>
            <a:r>
              <a:rPr dirty="0" sz="1600" spc="-5">
                <a:latin typeface="Times New Roman"/>
                <a:cs typeface="Times New Roman"/>
              </a:rPr>
              <a:t>……a</a:t>
            </a:r>
            <a:r>
              <a:rPr dirty="0" baseline="-13227" sz="1575" spc="-7">
                <a:latin typeface="Times New Roman"/>
                <a:cs typeface="Times New Roman"/>
              </a:rPr>
              <a:t>k </a:t>
            </a:r>
            <a:r>
              <a:rPr dirty="0" sz="1600" spc="-5">
                <a:latin typeface="Times New Roman"/>
                <a:cs typeface="Times New Roman"/>
              </a:rPr>
              <a:t>c</a:t>
            </a:r>
            <a:r>
              <a:rPr dirty="0" baseline="-13227" sz="1575" spc="-7">
                <a:latin typeface="Times New Roman"/>
                <a:cs typeface="Times New Roman"/>
              </a:rPr>
              <a:t>1 </a:t>
            </a:r>
            <a:r>
              <a:rPr dirty="0" sz="1600" spc="-5">
                <a:latin typeface="Times New Roman"/>
                <a:cs typeface="Times New Roman"/>
              </a:rPr>
              <a:t>c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…….c</a:t>
            </a:r>
            <a:r>
              <a:rPr dirty="0" baseline="-13227" sz="1575" spc="-7">
                <a:latin typeface="Times New Roman"/>
                <a:cs typeface="Times New Roman"/>
              </a:rPr>
              <a:t>r</a:t>
            </a:r>
            <a:r>
              <a:rPr dirty="0" sz="1600" spc="-5">
                <a:latin typeface="Times New Roman"/>
                <a:cs typeface="Times New Roman"/>
              </a:rPr>
              <a:t>]</a:t>
            </a:r>
            <a:r>
              <a:rPr dirty="0" sz="1600" spc="17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which in systematic form.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39"/>
              </a:lnSpc>
              <a:spcBef>
                <a:spcPts val="4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dirty="0" sz="1600" spc="-5">
                <a:latin typeface="Times New Roman"/>
                <a:cs typeface="Times New Roman"/>
              </a:rPr>
              <a:t>: Write down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code table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the (7,4) systematic cyclic code generated by  the generator polynomial</a:t>
            </a:r>
            <a:r>
              <a:rPr dirty="0" sz="1600">
                <a:latin typeface="Times New Roman"/>
                <a:cs typeface="Times New Roman"/>
              </a:rPr>
              <a:t> g(x)=x</a:t>
            </a:r>
            <a:r>
              <a:rPr dirty="0" baseline="39682" sz="1575">
                <a:latin typeface="Times New Roman"/>
                <a:cs typeface="Times New Roman"/>
              </a:rPr>
              <a:t>3</a:t>
            </a:r>
            <a:r>
              <a:rPr dirty="0" sz="1600">
                <a:latin typeface="Times New Roman"/>
                <a:cs typeface="Times New Roman"/>
              </a:rPr>
              <a:t>+x</a:t>
            </a:r>
            <a:r>
              <a:rPr dirty="0" baseline="39682" sz="1575">
                <a:latin typeface="Times New Roman"/>
                <a:cs typeface="Times New Roman"/>
              </a:rPr>
              <a:t>2</a:t>
            </a:r>
            <a:r>
              <a:rPr dirty="0" sz="1600">
                <a:latin typeface="Times New Roman"/>
                <a:cs typeface="Times New Roman"/>
              </a:rPr>
              <a:t>+1.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5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39"/>
              </a:lnSpc>
            </a:pPr>
            <a:r>
              <a:rPr dirty="0" sz="1600" spc="-5">
                <a:latin typeface="Times New Roman"/>
                <a:cs typeface="Times New Roman"/>
              </a:rPr>
              <a:t>Here n=7, k=4,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r=3:</a:t>
            </a:r>
            <a:endParaRPr sz="1600">
              <a:latin typeface="Times New Roman"/>
              <a:cs typeface="Times New Roman"/>
            </a:endParaRPr>
          </a:p>
          <a:p>
            <a:pPr algn="ctr" marR="2079625">
              <a:lnSpc>
                <a:spcPts val="1880"/>
              </a:lnSpc>
            </a:pPr>
            <a:r>
              <a:rPr dirty="0" sz="1600">
                <a:latin typeface="Times New Roman"/>
                <a:cs typeface="Times New Roman"/>
              </a:rPr>
              <a:t>o/p</a:t>
            </a:r>
            <a:r>
              <a:rPr dirty="0" sz="1600" spc="39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[C]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34340" y="5758179"/>
            <a:ext cx="920750" cy="76200"/>
          </a:xfrm>
          <a:custGeom>
            <a:avLst/>
            <a:gdLst/>
            <a:ahLst/>
            <a:cxnLst/>
            <a:rect l="l" t="t" r="r" b="b"/>
            <a:pathLst>
              <a:path w="92075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94" y="44450"/>
                </a:lnTo>
                <a:lnTo>
                  <a:pt x="57150" y="41655"/>
                </a:lnTo>
                <a:lnTo>
                  <a:pt x="57150" y="34543"/>
                </a:lnTo>
                <a:lnTo>
                  <a:pt x="59994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920750" h="76200">
                <a:moveTo>
                  <a:pt x="76200" y="31750"/>
                </a:moveTo>
                <a:lnTo>
                  <a:pt x="59994" y="31750"/>
                </a:lnTo>
                <a:lnTo>
                  <a:pt x="57150" y="34543"/>
                </a:lnTo>
                <a:lnTo>
                  <a:pt x="57150" y="41655"/>
                </a:lnTo>
                <a:lnTo>
                  <a:pt x="59994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920750" h="76200">
                <a:moveTo>
                  <a:pt x="917956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917956" y="44450"/>
                </a:lnTo>
                <a:lnTo>
                  <a:pt x="920750" y="41655"/>
                </a:lnTo>
                <a:lnTo>
                  <a:pt x="920750" y="34543"/>
                </a:lnTo>
                <a:lnTo>
                  <a:pt x="917956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028189" y="5758179"/>
            <a:ext cx="692150" cy="76200"/>
          </a:xfrm>
          <a:custGeom>
            <a:avLst/>
            <a:gdLst/>
            <a:ahLst/>
            <a:cxnLst/>
            <a:rect l="l" t="t" r="r" b="b"/>
            <a:pathLst>
              <a:path w="692150" h="76200">
                <a:moveTo>
                  <a:pt x="615950" y="0"/>
                </a:moveTo>
                <a:lnTo>
                  <a:pt x="615950" y="76200"/>
                </a:lnTo>
                <a:lnTo>
                  <a:pt x="679450" y="44450"/>
                </a:lnTo>
                <a:lnTo>
                  <a:pt x="632206" y="44450"/>
                </a:lnTo>
                <a:lnTo>
                  <a:pt x="635000" y="41655"/>
                </a:lnTo>
                <a:lnTo>
                  <a:pt x="635000" y="34543"/>
                </a:lnTo>
                <a:lnTo>
                  <a:pt x="632206" y="31750"/>
                </a:lnTo>
                <a:lnTo>
                  <a:pt x="679450" y="31750"/>
                </a:lnTo>
                <a:lnTo>
                  <a:pt x="615950" y="0"/>
                </a:lnTo>
                <a:close/>
              </a:path>
              <a:path w="692150" h="76200">
                <a:moveTo>
                  <a:pt x="615950" y="31750"/>
                </a:moveTo>
                <a:lnTo>
                  <a:pt x="2793" y="31750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50"/>
                </a:lnTo>
                <a:lnTo>
                  <a:pt x="615950" y="44450"/>
                </a:lnTo>
                <a:lnTo>
                  <a:pt x="615950" y="31750"/>
                </a:lnTo>
                <a:close/>
              </a:path>
              <a:path w="692150" h="76200">
                <a:moveTo>
                  <a:pt x="679450" y="31750"/>
                </a:moveTo>
                <a:lnTo>
                  <a:pt x="632206" y="31750"/>
                </a:lnTo>
                <a:lnTo>
                  <a:pt x="635000" y="34543"/>
                </a:lnTo>
                <a:lnTo>
                  <a:pt x="635000" y="41655"/>
                </a:lnTo>
                <a:lnTo>
                  <a:pt x="632206" y="44450"/>
                </a:lnTo>
                <a:lnTo>
                  <a:pt x="679450" y="44450"/>
                </a:lnTo>
                <a:lnTo>
                  <a:pt x="692150" y="38100"/>
                </a:lnTo>
                <a:lnTo>
                  <a:pt x="6794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34340" y="5529579"/>
            <a:ext cx="1949450" cy="76200"/>
          </a:xfrm>
          <a:custGeom>
            <a:avLst/>
            <a:gdLst/>
            <a:ahLst/>
            <a:cxnLst/>
            <a:rect l="l" t="t" r="r" b="b"/>
            <a:pathLst>
              <a:path w="194945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94" y="44450"/>
                </a:lnTo>
                <a:lnTo>
                  <a:pt x="57150" y="41655"/>
                </a:lnTo>
                <a:lnTo>
                  <a:pt x="57150" y="34543"/>
                </a:lnTo>
                <a:lnTo>
                  <a:pt x="59994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1949450" h="76200">
                <a:moveTo>
                  <a:pt x="76200" y="31750"/>
                </a:moveTo>
                <a:lnTo>
                  <a:pt x="59994" y="31750"/>
                </a:lnTo>
                <a:lnTo>
                  <a:pt x="57150" y="34543"/>
                </a:lnTo>
                <a:lnTo>
                  <a:pt x="57150" y="41655"/>
                </a:lnTo>
                <a:lnTo>
                  <a:pt x="59994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1949450" h="76200">
                <a:moveTo>
                  <a:pt x="1946655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1946655" y="44450"/>
                </a:lnTo>
                <a:lnTo>
                  <a:pt x="1949450" y="41655"/>
                </a:lnTo>
                <a:lnTo>
                  <a:pt x="1949450" y="34543"/>
                </a:lnTo>
                <a:lnTo>
                  <a:pt x="194665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171189" y="5529579"/>
            <a:ext cx="1263650" cy="76200"/>
          </a:xfrm>
          <a:custGeom>
            <a:avLst/>
            <a:gdLst/>
            <a:ahLst/>
            <a:cxnLst/>
            <a:rect l="l" t="t" r="r" b="b"/>
            <a:pathLst>
              <a:path w="1263650" h="76200">
                <a:moveTo>
                  <a:pt x="1187450" y="0"/>
                </a:moveTo>
                <a:lnTo>
                  <a:pt x="1187450" y="76200"/>
                </a:lnTo>
                <a:lnTo>
                  <a:pt x="1250950" y="44450"/>
                </a:lnTo>
                <a:lnTo>
                  <a:pt x="1203706" y="44450"/>
                </a:lnTo>
                <a:lnTo>
                  <a:pt x="1206500" y="41655"/>
                </a:lnTo>
                <a:lnTo>
                  <a:pt x="1206500" y="34543"/>
                </a:lnTo>
                <a:lnTo>
                  <a:pt x="1203706" y="31750"/>
                </a:lnTo>
                <a:lnTo>
                  <a:pt x="1250950" y="31750"/>
                </a:lnTo>
                <a:lnTo>
                  <a:pt x="1187450" y="0"/>
                </a:lnTo>
                <a:close/>
              </a:path>
              <a:path w="1263650" h="76200">
                <a:moveTo>
                  <a:pt x="1187450" y="31750"/>
                </a:moveTo>
                <a:lnTo>
                  <a:pt x="2793" y="31750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50"/>
                </a:lnTo>
                <a:lnTo>
                  <a:pt x="1187450" y="44450"/>
                </a:lnTo>
                <a:lnTo>
                  <a:pt x="1187450" y="31750"/>
                </a:lnTo>
                <a:close/>
              </a:path>
              <a:path w="1263650" h="76200">
                <a:moveTo>
                  <a:pt x="1250950" y="31750"/>
                </a:moveTo>
                <a:lnTo>
                  <a:pt x="1203706" y="31750"/>
                </a:lnTo>
                <a:lnTo>
                  <a:pt x="1206500" y="34543"/>
                </a:lnTo>
                <a:lnTo>
                  <a:pt x="1206500" y="41655"/>
                </a:lnTo>
                <a:lnTo>
                  <a:pt x="1203706" y="44450"/>
                </a:lnTo>
                <a:lnTo>
                  <a:pt x="1250950" y="44450"/>
                </a:lnTo>
                <a:lnTo>
                  <a:pt x="1263650" y="38100"/>
                </a:lnTo>
                <a:lnTo>
                  <a:pt x="12509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34340" y="5453379"/>
            <a:ext cx="0" cy="342900"/>
          </a:xfrm>
          <a:custGeom>
            <a:avLst/>
            <a:gdLst/>
            <a:ahLst/>
            <a:cxnLst/>
            <a:rect l="l" t="t" r="r" b="b"/>
            <a:pathLst>
              <a:path w="0" h="342900">
                <a:moveTo>
                  <a:pt x="0" y="0"/>
                </a:moveTo>
                <a:lnTo>
                  <a:pt x="0" y="342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477012" y="5681979"/>
          <a:ext cx="4542790" cy="42957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7055"/>
                <a:gridCol w="565150"/>
                <a:gridCol w="566419"/>
                <a:gridCol w="567055"/>
                <a:gridCol w="565150"/>
                <a:gridCol w="566419"/>
                <a:gridCol w="566420"/>
                <a:gridCol w="566420"/>
              </a:tblGrid>
              <a:tr h="210693">
                <a:tc gridSpan="4">
                  <a:txBody>
                    <a:bodyPr/>
                    <a:lstStyle/>
                    <a:p>
                      <a:pPr algn="ctr" marL="142875">
                        <a:lnSpc>
                          <a:spcPts val="1560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i/p [D]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39267"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13227" sz="1575" spc="-7">
                          <a:latin typeface="Times New Roman"/>
                          <a:cs typeface="Times New Roman"/>
                        </a:rPr>
                        <a:t>1</a:t>
                      </a:r>
                      <a:endParaRPr baseline="-13227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13227" sz="1575" spc="-7">
                          <a:latin typeface="Times New Roman"/>
                          <a:cs typeface="Times New Roman"/>
                        </a:rPr>
                        <a:t>2</a:t>
                      </a:r>
                      <a:endParaRPr baseline="-13227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13227" sz="1575" spc="-7">
                          <a:latin typeface="Times New Roman"/>
                          <a:cs typeface="Times New Roman"/>
                        </a:rPr>
                        <a:t>3</a:t>
                      </a:r>
                      <a:endParaRPr baseline="-13227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13227" sz="1575" spc="-7">
                          <a:latin typeface="Times New Roman"/>
                          <a:cs typeface="Times New Roman"/>
                        </a:rPr>
                        <a:t>4</a:t>
                      </a:r>
                      <a:endParaRPr baseline="-13227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8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13227" sz="1575" spc="-7">
                          <a:latin typeface="Times New Roman"/>
                          <a:cs typeface="Times New Roman"/>
                        </a:rPr>
                        <a:t>1</a:t>
                      </a:r>
                      <a:endParaRPr baseline="-13227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13227" sz="1575" spc="-7">
                          <a:latin typeface="Times New Roman"/>
                          <a:cs typeface="Times New Roman"/>
                        </a:rPr>
                        <a:t>2</a:t>
                      </a:r>
                      <a:endParaRPr baseline="-13227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13227" sz="1575" spc="-7">
                          <a:latin typeface="Times New Roman"/>
                          <a:cs typeface="Times New Roman"/>
                        </a:rPr>
                        <a:t>3</a:t>
                      </a:r>
                      <a:endParaRPr baseline="-13227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baseline="-13227" sz="1575" spc="-7">
                          <a:latin typeface="Times New Roman"/>
                          <a:cs typeface="Times New Roman"/>
                        </a:rPr>
                        <a:t>i</a:t>
                      </a:r>
                      <a:endParaRPr baseline="-13227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1"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795"/>
                        </a:lnSpc>
                      </a:pPr>
                      <a:r>
                        <a:rPr dirty="0" sz="1600" spc="-10">
                          <a:latin typeface="Times New Roman"/>
                          <a:cs typeface="Times New Roman"/>
                        </a:rPr>
                        <a:t>---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268"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1"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4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649"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2"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267"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4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2"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267"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2"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268"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1"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268"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1046">
                <a:tc>
                  <a:txBody>
                    <a:bodyPr/>
                    <a:lstStyle/>
                    <a:p>
                      <a:pPr marL="118745">
                        <a:lnSpc>
                          <a:spcPts val="180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80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80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80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267"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2"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1"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9" name="object 19"/>
          <p:cNvSpPr/>
          <p:nvPr/>
        </p:nvSpPr>
        <p:spPr>
          <a:xfrm>
            <a:off x="4434840" y="5453379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07173" y="429259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0033507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61813" y="1304289"/>
            <a:ext cx="1149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1506981"/>
            <a:ext cx="30714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---for [D]=[0001], D(x)=1,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39682" sz="1575">
                <a:latin typeface="Times New Roman"/>
                <a:cs typeface="Times New Roman"/>
              </a:rPr>
              <a:t>r</a:t>
            </a:r>
            <a:r>
              <a:rPr dirty="0" sz="1600">
                <a:latin typeface="Times New Roman"/>
                <a:cs typeface="Times New Roman"/>
              </a:rPr>
              <a:t>D(x)=x</a:t>
            </a:r>
            <a:r>
              <a:rPr dirty="0" baseline="39682" sz="1575">
                <a:latin typeface="Times New Roman"/>
                <a:cs typeface="Times New Roman"/>
              </a:rPr>
              <a:t>3</a:t>
            </a:r>
            <a:endParaRPr baseline="39682" sz="1575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93489" y="1531365"/>
            <a:ext cx="6089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latin typeface="Times New Roman"/>
                <a:cs typeface="Times New Roman"/>
              </a:rPr>
              <a:t>x</a:t>
            </a:r>
            <a:r>
              <a:rPr dirty="0" baseline="40123" sz="1350" spc="7">
                <a:latin typeface="Times New Roman"/>
                <a:cs typeface="Times New Roman"/>
              </a:rPr>
              <a:t>3</a:t>
            </a:r>
            <a:r>
              <a:rPr dirty="0" sz="1400">
                <a:latin typeface="Times New Roman"/>
                <a:cs typeface="Times New Roman"/>
              </a:rPr>
              <a:t>+</a:t>
            </a:r>
            <a:r>
              <a:rPr dirty="0" sz="1400" spc="-10">
                <a:latin typeface="Times New Roman"/>
                <a:cs typeface="Times New Roman"/>
              </a:rPr>
              <a:t>x</a:t>
            </a:r>
            <a:r>
              <a:rPr dirty="0" baseline="40123" sz="1350" spc="7">
                <a:latin typeface="Times New Roman"/>
                <a:cs typeface="Times New Roman"/>
              </a:rPr>
              <a:t>2</a:t>
            </a:r>
            <a:r>
              <a:rPr dirty="0" sz="1400" spc="-15">
                <a:latin typeface="Times New Roman"/>
                <a:cs typeface="Times New Roman"/>
              </a:rPr>
              <a:t>+</a:t>
            </a:r>
            <a:r>
              <a:rPr dirty="0" sz="140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86929" y="1449069"/>
            <a:ext cx="1720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>
                <a:latin typeface="Times New Roman"/>
                <a:cs typeface="Times New Roman"/>
              </a:rPr>
              <a:t>x</a:t>
            </a:r>
            <a:r>
              <a:rPr dirty="0" sz="900">
                <a:latin typeface="Times New Roman"/>
                <a:cs typeface="Times New Roman"/>
              </a:rPr>
              <a:t>3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1741677"/>
            <a:ext cx="6588759" cy="16122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1313180">
              <a:lnSpc>
                <a:spcPts val="1650"/>
              </a:lnSpc>
              <a:spcBef>
                <a:spcPts val="100"/>
              </a:spcBef>
            </a:pPr>
            <a:r>
              <a:rPr dirty="0" sz="1400" spc="5">
                <a:latin typeface="Times New Roman"/>
                <a:cs typeface="Times New Roman"/>
              </a:rPr>
              <a:t>x</a:t>
            </a:r>
            <a:r>
              <a:rPr dirty="0" baseline="40123" sz="1350" spc="7">
                <a:latin typeface="Times New Roman"/>
                <a:cs typeface="Times New Roman"/>
              </a:rPr>
              <a:t>3</a:t>
            </a:r>
            <a:r>
              <a:rPr dirty="0" sz="1400">
                <a:latin typeface="Times New Roman"/>
                <a:cs typeface="Times New Roman"/>
              </a:rPr>
              <a:t>+</a:t>
            </a:r>
            <a:r>
              <a:rPr dirty="0" sz="1400" spc="-10">
                <a:latin typeface="Times New Roman"/>
                <a:cs typeface="Times New Roman"/>
              </a:rPr>
              <a:t>x</a:t>
            </a:r>
            <a:r>
              <a:rPr dirty="0" baseline="40123" sz="1350" spc="7">
                <a:latin typeface="Times New Roman"/>
                <a:cs typeface="Times New Roman"/>
              </a:rPr>
              <a:t>2</a:t>
            </a:r>
            <a:r>
              <a:rPr dirty="0" sz="1400" spc="-15">
                <a:latin typeface="Times New Roman"/>
                <a:cs typeface="Times New Roman"/>
              </a:rPr>
              <a:t>+1</a:t>
            </a:r>
            <a:endParaRPr sz="1400">
              <a:latin typeface="Times New Roman"/>
              <a:cs typeface="Times New Roman"/>
            </a:endParaRPr>
          </a:p>
          <a:p>
            <a:pPr algn="r" marR="1303655">
              <a:lnSpc>
                <a:spcPts val="1605"/>
              </a:lnSpc>
            </a:pPr>
            <a:r>
              <a:rPr dirty="0" sz="1400" spc="5">
                <a:latin typeface="Times New Roman"/>
                <a:cs typeface="Times New Roman"/>
              </a:rPr>
              <a:t>x</a:t>
            </a:r>
            <a:r>
              <a:rPr dirty="0" baseline="40123" sz="1350" spc="7">
                <a:latin typeface="Times New Roman"/>
                <a:cs typeface="Times New Roman"/>
              </a:rPr>
              <a:t>2</a:t>
            </a:r>
            <a:r>
              <a:rPr dirty="0" sz="1400">
                <a:latin typeface="Times New Roman"/>
                <a:cs typeface="Times New Roman"/>
              </a:rPr>
              <a:t>+1</a:t>
            </a:r>
            <a:endParaRPr sz="1400">
              <a:latin typeface="Times New Roman"/>
              <a:cs typeface="Times New Roman"/>
            </a:endParaRPr>
          </a:p>
          <a:p>
            <a:pPr marL="12700" marR="5080" indent="150495">
              <a:lnSpc>
                <a:spcPts val="1839"/>
              </a:lnSpc>
              <a:spcBef>
                <a:spcPts val="85"/>
              </a:spcBef>
            </a:pPr>
            <a:r>
              <a:rPr dirty="0" sz="1600" spc="-5">
                <a:latin typeface="Times New Roman"/>
                <a:cs typeface="Times New Roman"/>
              </a:rPr>
              <a:t>(x</a:t>
            </a:r>
            <a:r>
              <a:rPr dirty="0" baseline="39682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+1) is the remainder and the long division stops since </a:t>
            </a:r>
            <a:r>
              <a:rPr dirty="0" sz="1600" spc="5">
                <a:latin typeface="Times New Roman"/>
                <a:cs typeface="Times New Roman"/>
              </a:rPr>
              <a:t>x</a:t>
            </a:r>
            <a:r>
              <a:rPr dirty="0" baseline="39682" sz="1575" spc="7">
                <a:latin typeface="Times New Roman"/>
                <a:cs typeface="Times New Roman"/>
              </a:rPr>
              <a:t>2</a:t>
            </a:r>
            <a:r>
              <a:rPr dirty="0" sz="1600" spc="5">
                <a:latin typeface="Times New Roman"/>
                <a:cs typeface="Times New Roman"/>
              </a:rPr>
              <a:t>+1 </a:t>
            </a:r>
            <a:r>
              <a:rPr dirty="0" sz="1600" spc="-5">
                <a:latin typeface="Times New Roman"/>
                <a:cs typeface="Times New Roman"/>
              </a:rPr>
              <a:t>has an order less  than </a:t>
            </a:r>
            <a:r>
              <a:rPr dirty="0" sz="1600" spc="-10">
                <a:latin typeface="Times New Roman"/>
                <a:cs typeface="Times New Roman"/>
              </a:rPr>
              <a:t>r. </a:t>
            </a:r>
            <a:r>
              <a:rPr dirty="0" sz="1600" spc="-5">
                <a:latin typeface="Times New Roman"/>
                <a:cs typeface="Times New Roman"/>
              </a:rPr>
              <a:t>Hence: C(x)=x</a:t>
            </a:r>
            <a:r>
              <a:rPr dirty="0" baseline="39682" sz="1575" spc="-7">
                <a:latin typeface="Times New Roman"/>
                <a:cs typeface="Times New Roman"/>
              </a:rPr>
              <a:t>3</a:t>
            </a:r>
            <a:r>
              <a:rPr dirty="0" sz="1600" spc="-5">
                <a:latin typeface="Times New Roman"/>
                <a:cs typeface="Times New Roman"/>
              </a:rPr>
              <a:t>+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39682" sz="1575">
                <a:latin typeface="Times New Roman"/>
                <a:cs typeface="Times New Roman"/>
              </a:rPr>
              <a:t>2</a:t>
            </a:r>
            <a:r>
              <a:rPr dirty="0" sz="1600">
                <a:latin typeface="Times New Roman"/>
                <a:cs typeface="Times New Roman"/>
              </a:rPr>
              <a:t>+1, </a:t>
            </a:r>
            <a:r>
              <a:rPr dirty="0" sz="1600" spc="-5">
                <a:latin typeface="Times New Roman"/>
                <a:cs typeface="Times New Roman"/>
              </a:rPr>
              <a:t>or </a:t>
            </a:r>
            <a:r>
              <a:rPr dirty="0" sz="1600">
                <a:latin typeface="Times New Roman"/>
                <a:cs typeface="Times New Roman"/>
              </a:rPr>
              <a:t>[C]=[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0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0 0 1</a:t>
            </a:r>
            <a:r>
              <a:rPr dirty="0" sz="1600" spc="-5">
                <a:latin typeface="Times New Roman"/>
                <a:cs typeface="Times New Roman"/>
              </a:rPr>
              <a:t> 1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0</a:t>
            </a:r>
            <a:r>
              <a:rPr dirty="0" u="sng" sz="1600" spc="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].</a:t>
            </a:r>
            <a:endParaRPr sz="1600">
              <a:latin typeface="Times New Roman"/>
              <a:cs typeface="Times New Roman"/>
            </a:endParaRPr>
          </a:p>
          <a:p>
            <a:pPr marL="2602230">
              <a:lnSpc>
                <a:spcPts val="1785"/>
              </a:lnSpc>
              <a:tabLst>
                <a:tab pos="4456430" algn="l"/>
              </a:tabLst>
            </a:pPr>
            <a:r>
              <a:rPr dirty="0" sz="1600" spc="-5">
                <a:latin typeface="Times New Roman"/>
                <a:cs typeface="Times New Roman"/>
              </a:rPr>
              <a:t>Data	</a:t>
            </a:r>
            <a:r>
              <a:rPr dirty="0" sz="1600">
                <a:latin typeface="Times New Roman"/>
                <a:cs typeface="Times New Roman"/>
              </a:rPr>
              <a:t>parity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00" spc="-5">
                <a:latin typeface="Times New Roman"/>
                <a:cs typeface="Times New Roman"/>
              </a:rPr>
              <a:t>Note that the remainder directly gives the r parity bits if written in binary</a:t>
            </a:r>
            <a:r>
              <a:rPr dirty="0" sz="1600" spc="114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form.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3522090"/>
            <a:ext cx="30714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---for [D]=[0010], D(x)=x,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39682" sz="1575">
                <a:latin typeface="Times New Roman"/>
                <a:cs typeface="Times New Roman"/>
              </a:rPr>
              <a:t>r</a:t>
            </a:r>
            <a:r>
              <a:rPr dirty="0" sz="1600">
                <a:latin typeface="Times New Roman"/>
                <a:cs typeface="Times New Roman"/>
              </a:rPr>
              <a:t>D(x)=x</a:t>
            </a:r>
            <a:r>
              <a:rPr dirty="0" baseline="39682" sz="1575">
                <a:latin typeface="Times New Roman"/>
                <a:cs typeface="Times New Roman"/>
              </a:rPr>
              <a:t>4</a:t>
            </a:r>
            <a:endParaRPr baseline="39682" sz="1575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93489" y="3546474"/>
            <a:ext cx="6089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latin typeface="Times New Roman"/>
                <a:cs typeface="Times New Roman"/>
              </a:rPr>
              <a:t>x</a:t>
            </a:r>
            <a:r>
              <a:rPr dirty="0" baseline="40123" sz="1350" spc="7">
                <a:latin typeface="Times New Roman"/>
                <a:cs typeface="Times New Roman"/>
              </a:rPr>
              <a:t>3</a:t>
            </a:r>
            <a:r>
              <a:rPr dirty="0" sz="1400">
                <a:latin typeface="Times New Roman"/>
                <a:cs typeface="Times New Roman"/>
              </a:rPr>
              <a:t>+</a:t>
            </a:r>
            <a:r>
              <a:rPr dirty="0" sz="1400" spc="-10">
                <a:latin typeface="Times New Roman"/>
                <a:cs typeface="Times New Roman"/>
              </a:rPr>
              <a:t>x</a:t>
            </a:r>
            <a:r>
              <a:rPr dirty="0" baseline="40123" sz="1350" spc="7">
                <a:latin typeface="Times New Roman"/>
                <a:cs typeface="Times New Roman"/>
              </a:rPr>
              <a:t>2</a:t>
            </a:r>
            <a:r>
              <a:rPr dirty="0" sz="1400" spc="-15">
                <a:latin typeface="Times New Roman"/>
                <a:cs typeface="Times New Roman"/>
              </a:rPr>
              <a:t>+</a:t>
            </a:r>
            <a:r>
              <a:rPr dirty="0" sz="140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86929" y="3319398"/>
            <a:ext cx="427990" cy="384175"/>
          </a:xfrm>
          <a:prstGeom prst="rect">
            <a:avLst/>
          </a:prstGeom>
        </p:spPr>
        <p:txBody>
          <a:bodyPr wrap="square" lIns="0" tIns="81280" rIns="0" bIns="0" rtlCol="0" vert="horz">
            <a:spAutoFit/>
          </a:bodyPr>
          <a:lstStyle/>
          <a:p>
            <a:pPr marL="12700" marR="5080" indent="122555">
              <a:lnSpc>
                <a:spcPct val="67900"/>
              </a:lnSpc>
              <a:spcBef>
                <a:spcPts val="640"/>
              </a:spcBef>
            </a:pPr>
            <a:r>
              <a:rPr dirty="0" sz="1400">
                <a:latin typeface="Times New Roman"/>
                <a:cs typeface="Times New Roman"/>
              </a:rPr>
              <a:t>x+1  </a:t>
            </a:r>
            <a:r>
              <a:rPr dirty="0" baseline="-25793" sz="2100">
                <a:latin typeface="Times New Roman"/>
                <a:cs typeface="Times New Roman"/>
              </a:rPr>
              <a:t>x</a:t>
            </a:r>
            <a:r>
              <a:rPr dirty="0" sz="900">
                <a:latin typeface="Times New Roman"/>
                <a:cs typeface="Times New Roman"/>
              </a:rPr>
              <a:t>4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160645" y="3758310"/>
            <a:ext cx="872490" cy="85216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645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x</a:t>
            </a:r>
            <a:r>
              <a:rPr dirty="0" baseline="40123" sz="1350">
                <a:latin typeface="Times New Roman"/>
                <a:cs typeface="Times New Roman"/>
              </a:rPr>
              <a:t>4</a:t>
            </a:r>
            <a:r>
              <a:rPr dirty="0" baseline="40123" sz="1350" spc="1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+x</a:t>
            </a:r>
            <a:r>
              <a:rPr dirty="0" baseline="40123" sz="1350" spc="-7">
                <a:latin typeface="Times New Roman"/>
                <a:cs typeface="Times New Roman"/>
              </a:rPr>
              <a:t>3</a:t>
            </a:r>
            <a:r>
              <a:rPr dirty="0" sz="1400" spc="-5">
                <a:latin typeface="Times New Roman"/>
                <a:cs typeface="Times New Roman"/>
              </a:rPr>
              <a:t>+x</a:t>
            </a:r>
            <a:endParaRPr sz="1400">
              <a:latin typeface="Times New Roman"/>
              <a:cs typeface="Times New Roman"/>
            </a:endParaRPr>
          </a:p>
          <a:p>
            <a:pPr marL="277495" marR="5080">
              <a:lnSpc>
                <a:spcPts val="1610"/>
              </a:lnSpc>
              <a:spcBef>
                <a:spcPts val="80"/>
              </a:spcBef>
            </a:pPr>
            <a:r>
              <a:rPr dirty="0" sz="1400">
                <a:latin typeface="Times New Roman"/>
                <a:cs typeface="Times New Roman"/>
              </a:rPr>
              <a:t>x</a:t>
            </a:r>
            <a:r>
              <a:rPr dirty="0" baseline="40123" sz="1350">
                <a:latin typeface="Times New Roman"/>
                <a:cs typeface="Times New Roman"/>
              </a:rPr>
              <a:t>3</a:t>
            </a:r>
            <a:r>
              <a:rPr dirty="0" sz="1400">
                <a:latin typeface="Times New Roman"/>
                <a:cs typeface="Times New Roman"/>
              </a:rPr>
              <a:t>+x  </a:t>
            </a:r>
            <a:r>
              <a:rPr dirty="0" sz="1400" spc="5">
                <a:latin typeface="Times New Roman"/>
                <a:cs typeface="Times New Roman"/>
              </a:rPr>
              <a:t>x</a:t>
            </a:r>
            <a:r>
              <a:rPr dirty="0" baseline="40123" sz="1350" spc="7">
                <a:latin typeface="Times New Roman"/>
                <a:cs typeface="Times New Roman"/>
              </a:rPr>
              <a:t>3</a:t>
            </a:r>
            <a:r>
              <a:rPr dirty="0" sz="1400">
                <a:latin typeface="Times New Roman"/>
                <a:cs typeface="Times New Roman"/>
              </a:rPr>
              <a:t>+</a:t>
            </a:r>
            <a:r>
              <a:rPr dirty="0" sz="1400" spc="-10">
                <a:latin typeface="Times New Roman"/>
                <a:cs typeface="Times New Roman"/>
              </a:rPr>
              <a:t>x</a:t>
            </a:r>
            <a:r>
              <a:rPr dirty="0" baseline="40123" sz="1350" spc="7">
                <a:latin typeface="Times New Roman"/>
                <a:cs typeface="Times New Roman"/>
              </a:rPr>
              <a:t>2</a:t>
            </a:r>
            <a:r>
              <a:rPr dirty="0" sz="1400" spc="-15">
                <a:latin typeface="Times New Roman"/>
                <a:cs typeface="Times New Roman"/>
              </a:rPr>
              <a:t>+1</a:t>
            </a:r>
            <a:endParaRPr sz="1400">
              <a:latin typeface="Times New Roman"/>
              <a:cs typeface="Times New Roman"/>
            </a:endParaRPr>
          </a:p>
          <a:p>
            <a:pPr marL="314325">
              <a:lnSpc>
                <a:spcPts val="1565"/>
              </a:lnSpc>
            </a:pPr>
            <a:r>
              <a:rPr dirty="0" sz="1400">
                <a:latin typeface="Times New Roman"/>
                <a:cs typeface="Times New Roman"/>
              </a:rPr>
              <a:t>x</a:t>
            </a:r>
            <a:r>
              <a:rPr dirty="0" baseline="40123" sz="1350">
                <a:latin typeface="Times New Roman"/>
                <a:cs typeface="Times New Roman"/>
              </a:rPr>
              <a:t>2</a:t>
            </a:r>
            <a:r>
              <a:rPr dirty="0" sz="1400">
                <a:latin typeface="Times New Roman"/>
                <a:cs typeface="Times New Roman"/>
              </a:rPr>
              <a:t>+x+1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4573651"/>
            <a:ext cx="4359275" cy="7372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37540" algn="l"/>
              </a:tabLst>
            </a:pPr>
            <a:r>
              <a:rPr dirty="0" sz="1600" spc="-5">
                <a:latin typeface="Times New Roman"/>
                <a:cs typeface="Times New Roman"/>
              </a:rPr>
              <a:t>hence	C(x)=x</a:t>
            </a:r>
            <a:r>
              <a:rPr dirty="0" baseline="39682" sz="1575" spc="-7">
                <a:latin typeface="Times New Roman"/>
                <a:cs typeface="Times New Roman"/>
              </a:rPr>
              <a:t>4</a:t>
            </a:r>
            <a:r>
              <a:rPr dirty="0" sz="1600" spc="-5">
                <a:latin typeface="Times New Roman"/>
                <a:cs typeface="Times New Roman"/>
              </a:rPr>
              <a:t>+ x</a:t>
            </a:r>
            <a:r>
              <a:rPr dirty="0" baseline="39682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+x+1, or [C]=[0 0 1 0 1 1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1].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64"/>
              </a:spcBef>
            </a:pPr>
            <a:r>
              <a:rPr dirty="0" sz="1600" spc="-5">
                <a:latin typeface="Times New Roman"/>
                <a:cs typeface="Times New Roman"/>
              </a:rPr>
              <a:t>---for [D]=[0011], D(x)=1+x,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39682" sz="1575">
                <a:latin typeface="Times New Roman"/>
                <a:cs typeface="Times New Roman"/>
              </a:rPr>
              <a:t>r</a:t>
            </a:r>
            <a:r>
              <a:rPr dirty="0" sz="1600">
                <a:latin typeface="Times New Roman"/>
                <a:cs typeface="Times New Roman"/>
              </a:rPr>
              <a:t>D(x)=x</a:t>
            </a:r>
            <a:r>
              <a:rPr dirty="0" baseline="39682" sz="1575">
                <a:latin typeface="Times New Roman"/>
                <a:cs typeface="Times New Roman"/>
              </a:rPr>
              <a:t>3</a:t>
            </a:r>
            <a:r>
              <a:rPr dirty="0" sz="1600">
                <a:latin typeface="Times New Roman"/>
                <a:cs typeface="Times New Roman"/>
              </a:rPr>
              <a:t>(1+x)=x</a:t>
            </a:r>
            <a:r>
              <a:rPr dirty="0" baseline="39682" sz="1575">
                <a:latin typeface="Times New Roman"/>
                <a:cs typeface="Times New Roman"/>
              </a:rPr>
              <a:t>4</a:t>
            </a:r>
            <a:r>
              <a:rPr dirty="0" sz="1600">
                <a:latin typeface="Times New Roman"/>
                <a:cs typeface="Times New Roman"/>
              </a:rPr>
              <a:t>+x</a:t>
            </a:r>
            <a:r>
              <a:rPr dirty="0" baseline="39682" sz="1575">
                <a:latin typeface="Times New Roman"/>
                <a:cs typeface="Times New Roman"/>
              </a:rPr>
              <a:t>3</a:t>
            </a:r>
            <a:endParaRPr baseline="39682" sz="1575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58536" y="5066156"/>
            <a:ext cx="1223010" cy="450215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marL="12700" marR="5080" indent="810260">
              <a:lnSpc>
                <a:spcPts val="1660"/>
              </a:lnSpc>
              <a:spcBef>
                <a:spcPts val="175"/>
              </a:spcBef>
              <a:tabLst>
                <a:tab pos="817244" algn="l"/>
              </a:tabLst>
            </a:pPr>
            <a:r>
              <a:rPr dirty="0" sz="1400">
                <a:latin typeface="Times New Roman"/>
                <a:cs typeface="Times New Roman"/>
              </a:rPr>
              <a:t>x  </a:t>
            </a:r>
            <a:r>
              <a:rPr dirty="0" sz="1400" spc="5">
                <a:latin typeface="Times New Roman"/>
                <a:cs typeface="Times New Roman"/>
              </a:rPr>
              <a:t>x</a:t>
            </a:r>
            <a:r>
              <a:rPr dirty="0" baseline="40123" sz="1350" spc="7">
                <a:latin typeface="Times New Roman"/>
                <a:cs typeface="Times New Roman"/>
              </a:rPr>
              <a:t>3</a:t>
            </a:r>
            <a:r>
              <a:rPr dirty="0" sz="1400" spc="-15">
                <a:latin typeface="Times New Roman"/>
                <a:cs typeface="Times New Roman"/>
              </a:rPr>
              <a:t>+</a:t>
            </a:r>
            <a:r>
              <a:rPr dirty="0" sz="1400" spc="-10">
                <a:latin typeface="Times New Roman"/>
                <a:cs typeface="Times New Roman"/>
              </a:rPr>
              <a:t>x</a:t>
            </a:r>
            <a:r>
              <a:rPr dirty="0" baseline="40123" sz="1350" spc="7">
                <a:latin typeface="Times New Roman"/>
                <a:cs typeface="Times New Roman"/>
              </a:rPr>
              <a:t>2</a:t>
            </a:r>
            <a:r>
              <a:rPr dirty="0" sz="1400">
                <a:latin typeface="Times New Roman"/>
                <a:cs typeface="Times New Roman"/>
              </a:rPr>
              <a:t>+1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5">
                <a:latin typeface="Times New Roman"/>
                <a:cs typeface="Times New Roman"/>
              </a:rPr>
              <a:t>x</a:t>
            </a:r>
            <a:r>
              <a:rPr dirty="0" baseline="40123" sz="1350" spc="7">
                <a:latin typeface="Times New Roman"/>
                <a:cs typeface="Times New Roman"/>
              </a:rPr>
              <a:t>4</a:t>
            </a:r>
            <a:r>
              <a:rPr dirty="0" sz="1400" spc="-15">
                <a:latin typeface="Times New Roman"/>
                <a:cs typeface="Times New Roman"/>
              </a:rPr>
              <a:t>+</a:t>
            </a:r>
            <a:r>
              <a:rPr dirty="0" sz="1400" spc="5">
                <a:latin typeface="Times New Roman"/>
                <a:cs typeface="Times New Roman"/>
              </a:rPr>
              <a:t>x</a:t>
            </a:r>
            <a:r>
              <a:rPr dirty="0" baseline="40123" sz="1350">
                <a:latin typeface="Times New Roman"/>
                <a:cs typeface="Times New Roman"/>
              </a:rPr>
              <a:t>3</a:t>
            </a:r>
            <a:endParaRPr baseline="40123" sz="13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870828" y="5482208"/>
            <a:ext cx="608965" cy="4438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r" marR="5080">
              <a:lnSpc>
                <a:spcPts val="1645"/>
              </a:lnSpc>
              <a:spcBef>
                <a:spcPts val="105"/>
              </a:spcBef>
            </a:pPr>
            <a:r>
              <a:rPr dirty="0" sz="1400" spc="5">
                <a:latin typeface="Times New Roman"/>
                <a:cs typeface="Times New Roman"/>
              </a:rPr>
              <a:t>x</a:t>
            </a:r>
            <a:r>
              <a:rPr dirty="0" baseline="40123" sz="1350" spc="7">
                <a:latin typeface="Times New Roman"/>
                <a:cs typeface="Times New Roman"/>
              </a:rPr>
              <a:t>4</a:t>
            </a:r>
            <a:r>
              <a:rPr dirty="0" sz="1400">
                <a:latin typeface="Times New Roman"/>
                <a:cs typeface="Times New Roman"/>
              </a:rPr>
              <a:t>+</a:t>
            </a:r>
            <a:r>
              <a:rPr dirty="0" sz="1400" spc="-10">
                <a:latin typeface="Times New Roman"/>
                <a:cs typeface="Times New Roman"/>
              </a:rPr>
              <a:t>x</a:t>
            </a:r>
            <a:r>
              <a:rPr dirty="0" baseline="40123" sz="1350" spc="7">
                <a:latin typeface="Times New Roman"/>
                <a:cs typeface="Times New Roman"/>
              </a:rPr>
              <a:t>3</a:t>
            </a:r>
            <a:r>
              <a:rPr dirty="0" sz="1400" spc="-15">
                <a:latin typeface="Times New Roman"/>
                <a:cs typeface="Times New Roman"/>
              </a:rPr>
              <a:t>+</a:t>
            </a:r>
            <a:r>
              <a:rPr dirty="0" sz="1400">
                <a:latin typeface="Times New Roman"/>
                <a:cs typeface="Times New Roman"/>
              </a:rPr>
              <a:t>x</a:t>
            </a:r>
            <a:endParaRPr sz="1400">
              <a:latin typeface="Times New Roman"/>
              <a:cs typeface="Times New Roman"/>
            </a:endParaRPr>
          </a:p>
          <a:p>
            <a:pPr algn="r" marR="55244">
              <a:lnSpc>
                <a:spcPts val="1645"/>
              </a:lnSpc>
            </a:pPr>
            <a:r>
              <a:rPr dirty="0" sz="1400">
                <a:latin typeface="Times New Roman"/>
                <a:cs typeface="Times New Roman"/>
              </a:rPr>
              <a:t>x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40" y="5889116"/>
            <a:ext cx="6504305" cy="28390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36905" algn="l"/>
              </a:tabLst>
            </a:pPr>
            <a:r>
              <a:rPr dirty="0" sz="1600" spc="-5">
                <a:latin typeface="Times New Roman"/>
                <a:cs typeface="Times New Roman"/>
              </a:rPr>
              <a:t>hence	</a:t>
            </a:r>
            <a:r>
              <a:rPr dirty="0" sz="1600">
                <a:latin typeface="Times New Roman"/>
                <a:cs typeface="Times New Roman"/>
              </a:rPr>
              <a:t>C(x)=x</a:t>
            </a:r>
            <a:r>
              <a:rPr dirty="0" baseline="39682" sz="1575">
                <a:latin typeface="Times New Roman"/>
                <a:cs typeface="Times New Roman"/>
              </a:rPr>
              <a:t>4</a:t>
            </a:r>
            <a:r>
              <a:rPr dirty="0" sz="1600">
                <a:latin typeface="Times New Roman"/>
                <a:cs typeface="Times New Roman"/>
              </a:rPr>
              <a:t>+ x</a:t>
            </a:r>
            <a:r>
              <a:rPr dirty="0" baseline="39682" sz="1575">
                <a:latin typeface="Times New Roman"/>
                <a:cs typeface="Times New Roman"/>
              </a:rPr>
              <a:t>3</a:t>
            </a:r>
            <a:r>
              <a:rPr dirty="0" sz="1600">
                <a:latin typeface="Times New Roman"/>
                <a:cs typeface="Times New Roman"/>
              </a:rPr>
              <a:t>+x, </a:t>
            </a:r>
            <a:r>
              <a:rPr dirty="0" sz="1600" spc="-5">
                <a:latin typeface="Times New Roman"/>
                <a:cs typeface="Times New Roman"/>
              </a:rPr>
              <a:t>or [C]=[0 0 1 1 0 1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0].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182880">
              <a:lnSpc>
                <a:spcPts val="1839"/>
              </a:lnSpc>
            </a:pPr>
            <a:r>
              <a:rPr dirty="0" sz="1600" spc="-5">
                <a:latin typeface="Times New Roman"/>
                <a:cs typeface="Times New Roman"/>
              </a:rPr>
              <a:t>And so </a:t>
            </a:r>
            <a:r>
              <a:rPr dirty="0" sz="1600">
                <a:latin typeface="Times New Roman"/>
                <a:cs typeface="Times New Roman"/>
              </a:rPr>
              <a:t>on, </a:t>
            </a:r>
            <a:r>
              <a:rPr dirty="0" sz="1600" spc="-5">
                <a:latin typeface="Times New Roman"/>
                <a:cs typeface="Times New Roman"/>
              </a:rPr>
              <a:t>the rest of the table is left as a homework. Note that the Hamming  weight w</a:t>
            </a:r>
            <a:r>
              <a:rPr dirty="0" baseline="-13227" sz="1575" spc="-7">
                <a:latin typeface="Times New Roman"/>
                <a:cs typeface="Times New Roman"/>
              </a:rPr>
              <a:t>i </a:t>
            </a:r>
            <a:r>
              <a:rPr dirty="0" sz="1600" spc="-5">
                <a:latin typeface="Times New Roman"/>
                <a:cs typeface="Times New Roman"/>
              </a:rPr>
              <a:t>is found </a:t>
            </a: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the output codeword</a:t>
            </a:r>
            <a:r>
              <a:rPr dirty="0" sz="1600" spc="-14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[C].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50">
              <a:latin typeface="Times New Roman"/>
              <a:cs typeface="Times New Roman"/>
            </a:endParaRPr>
          </a:p>
          <a:p>
            <a:pPr marL="12700" marR="5080">
              <a:lnSpc>
                <a:spcPct val="95900"/>
              </a:lnSpc>
              <a:tabLst>
                <a:tab pos="5112385" algn="l"/>
              </a:tabLst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Note:</a:t>
            </a:r>
            <a:r>
              <a:rPr dirty="0" sz="1600" spc="-5">
                <a:latin typeface="Times New Roman"/>
                <a:cs typeface="Times New Roman"/>
              </a:rPr>
              <a:t> Previous encoding procedure can also be done faster without polynomial  representation if g(x) is converted to binary form called the divisor of the cyclic  code. For example if </a:t>
            </a:r>
            <a:r>
              <a:rPr dirty="0" sz="1600">
                <a:latin typeface="Times New Roman"/>
                <a:cs typeface="Times New Roman"/>
              </a:rPr>
              <a:t>g(x)=x</a:t>
            </a:r>
            <a:r>
              <a:rPr dirty="0" baseline="39682" sz="1575">
                <a:latin typeface="Times New Roman"/>
                <a:cs typeface="Times New Roman"/>
              </a:rPr>
              <a:t>3</a:t>
            </a:r>
            <a:r>
              <a:rPr dirty="0" sz="1600">
                <a:latin typeface="Times New Roman"/>
                <a:cs typeface="Times New Roman"/>
              </a:rPr>
              <a:t>+x</a:t>
            </a:r>
            <a:r>
              <a:rPr dirty="0" baseline="39682" sz="1575">
                <a:latin typeface="Times New Roman"/>
                <a:cs typeface="Times New Roman"/>
              </a:rPr>
              <a:t>2</a:t>
            </a:r>
            <a:r>
              <a:rPr dirty="0" sz="1600">
                <a:latin typeface="Times New Roman"/>
                <a:cs typeface="Times New Roman"/>
              </a:rPr>
              <a:t>+1, </a:t>
            </a:r>
            <a:r>
              <a:rPr dirty="0" sz="1600" spc="-5">
                <a:latin typeface="Times New Roman"/>
                <a:cs typeface="Times New Roman"/>
              </a:rPr>
              <a:t>then the divisor [G]=[1101] consisting of  (r+1) bits. Next to find </a:t>
            </a:r>
            <a:r>
              <a:rPr dirty="0" sz="1600" spc="-10">
                <a:latin typeface="Times New Roman"/>
                <a:cs typeface="Times New Roman"/>
              </a:rPr>
              <a:t>[C] </a:t>
            </a:r>
            <a:r>
              <a:rPr dirty="0" sz="1600" spc="-5">
                <a:latin typeface="Times New Roman"/>
                <a:cs typeface="Times New Roman"/>
              </a:rPr>
              <a:t>for </a:t>
            </a:r>
            <a:r>
              <a:rPr dirty="0" sz="1600">
                <a:latin typeface="Times New Roman"/>
                <a:cs typeface="Times New Roman"/>
              </a:rPr>
              <a:t>[D]=[a</a:t>
            </a:r>
            <a:r>
              <a:rPr dirty="0" baseline="-13227" sz="1575">
                <a:latin typeface="Times New Roman"/>
                <a:cs typeface="Times New Roman"/>
              </a:rPr>
              <a:t>1  </a:t>
            </a:r>
            <a:r>
              <a:rPr dirty="0" sz="1600" spc="-5">
                <a:latin typeface="Times New Roman"/>
                <a:cs typeface="Times New Roman"/>
              </a:rPr>
              <a:t>a</a:t>
            </a:r>
            <a:r>
              <a:rPr dirty="0" baseline="-13227" sz="1575" spc="-7">
                <a:latin typeface="Times New Roman"/>
                <a:cs typeface="Times New Roman"/>
              </a:rPr>
              <a:t>2  </a:t>
            </a:r>
            <a:r>
              <a:rPr dirty="0" sz="1600" spc="-5">
                <a:latin typeface="Times New Roman"/>
                <a:cs typeface="Times New Roman"/>
              </a:rPr>
              <a:t>…….a</a:t>
            </a:r>
            <a:r>
              <a:rPr dirty="0" baseline="-13227" sz="1575" spc="-7">
                <a:latin typeface="Times New Roman"/>
                <a:cs typeface="Times New Roman"/>
              </a:rPr>
              <a:t>k</a:t>
            </a:r>
            <a:r>
              <a:rPr dirty="0" sz="1600" spc="-5">
                <a:latin typeface="Times New Roman"/>
                <a:cs typeface="Times New Roman"/>
              </a:rPr>
              <a:t>], then</a:t>
            </a:r>
            <a:r>
              <a:rPr dirty="0" sz="1600" spc="-8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put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	0's as LSB </a:t>
            </a:r>
            <a:r>
              <a:rPr dirty="0" sz="1600">
                <a:latin typeface="Times New Roman"/>
                <a:cs typeface="Times New Roman"/>
              </a:rPr>
              <a:t>to </a:t>
            </a:r>
            <a:r>
              <a:rPr dirty="0" sz="1600" spc="-5">
                <a:latin typeface="Times New Roman"/>
                <a:cs typeface="Times New Roman"/>
              </a:rPr>
              <a:t>get  </a:t>
            </a:r>
            <a:r>
              <a:rPr dirty="0" sz="1600">
                <a:latin typeface="Times New Roman"/>
                <a:cs typeface="Times New Roman"/>
              </a:rPr>
              <a:t>[a</a:t>
            </a:r>
            <a:r>
              <a:rPr dirty="0" baseline="-13227" sz="1575">
                <a:latin typeface="Times New Roman"/>
                <a:cs typeface="Times New Roman"/>
              </a:rPr>
              <a:t>1 </a:t>
            </a:r>
            <a:r>
              <a:rPr dirty="0" sz="1600">
                <a:latin typeface="Times New Roman"/>
                <a:cs typeface="Times New Roman"/>
              </a:rPr>
              <a:t>a</a:t>
            </a:r>
            <a:r>
              <a:rPr dirty="0" baseline="-13227" sz="1575">
                <a:latin typeface="Times New Roman"/>
                <a:cs typeface="Times New Roman"/>
              </a:rPr>
              <a:t>2 </a:t>
            </a:r>
            <a:r>
              <a:rPr dirty="0" sz="1600" spc="-5">
                <a:latin typeface="Times New Roman"/>
                <a:cs typeface="Times New Roman"/>
              </a:rPr>
              <a:t>…….a</a:t>
            </a:r>
            <a:r>
              <a:rPr dirty="0" baseline="-13227" sz="1575" spc="-7">
                <a:latin typeface="Times New Roman"/>
                <a:cs typeface="Times New Roman"/>
              </a:rPr>
              <a:t>k </a:t>
            </a:r>
            <a:r>
              <a:rPr dirty="0" sz="1600" spc="-5">
                <a:latin typeface="Times New Roman"/>
                <a:cs typeface="Times New Roman"/>
              </a:rPr>
              <a:t>0 0 0 …0], then </a:t>
            </a:r>
            <a:r>
              <a:rPr dirty="0" sz="1600">
                <a:latin typeface="Times New Roman"/>
                <a:cs typeface="Times New Roman"/>
              </a:rPr>
              <a:t>divide </a:t>
            </a:r>
            <a:r>
              <a:rPr dirty="0" sz="1600" spc="-5">
                <a:latin typeface="Times New Roman"/>
                <a:cs typeface="Times New Roman"/>
              </a:rPr>
              <a:t>this by</a:t>
            </a:r>
            <a:r>
              <a:rPr dirty="0" sz="1600" spc="-26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[G].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algn="ctr" marR="1360170">
              <a:lnSpc>
                <a:spcPct val="100000"/>
              </a:lnSpc>
              <a:spcBef>
                <a:spcPts val="5"/>
              </a:spcBef>
              <a:tabLst>
                <a:tab pos="219075" algn="l"/>
              </a:tabLst>
            </a:pPr>
            <a:r>
              <a:rPr dirty="0" sz="1600" spc="-5">
                <a:latin typeface="Times New Roman"/>
                <a:cs typeface="Times New Roman"/>
              </a:rPr>
              <a:t>r	0's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206240" y="1537969"/>
            <a:ext cx="2057400" cy="342900"/>
          </a:xfrm>
          <a:custGeom>
            <a:avLst/>
            <a:gdLst/>
            <a:ahLst/>
            <a:cxnLst/>
            <a:rect l="l" t="t" r="r" b="b"/>
            <a:pathLst>
              <a:path w="2057400" h="342900">
                <a:moveTo>
                  <a:pt x="2057400" y="0"/>
                </a:moveTo>
                <a:lnTo>
                  <a:pt x="800100" y="0"/>
                </a:lnTo>
                <a:lnTo>
                  <a:pt x="800100" y="342900"/>
                </a:lnTo>
                <a:lnTo>
                  <a:pt x="0" y="342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006340" y="1995169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 h="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513201" y="2622549"/>
            <a:ext cx="350520" cy="236220"/>
          </a:xfrm>
          <a:custGeom>
            <a:avLst/>
            <a:gdLst/>
            <a:ahLst/>
            <a:cxnLst/>
            <a:rect l="l" t="t" r="r" b="b"/>
            <a:pathLst>
              <a:path w="350520" h="236219">
                <a:moveTo>
                  <a:pt x="283211" y="36995"/>
                </a:moveTo>
                <a:lnTo>
                  <a:pt x="3683" y="223265"/>
                </a:lnTo>
                <a:lnTo>
                  <a:pt x="762" y="225298"/>
                </a:lnTo>
                <a:lnTo>
                  <a:pt x="0" y="229234"/>
                </a:lnTo>
                <a:lnTo>
                  <a:pt x="1904" y="232155"/>
                </a:lnTo>
                <a:lnTo>
                  <a:pt x="3937" y="235076"/>
                </a:lnTo>
                <a:lnTo>
                  <a:pt x="7874" y="235838"/>
                </a:lnTo>
                <a:lnTo>
                  <a:pt x="10795" y="233933"/>
                </a:lnTo>
                <a:lnTo>
                  <a:pt x="290271" y="47575"/>
                </a:lnTo>
                <a:lnTo>
                  <a:pt x="283211" y="36995"/>
                </a:lnTo>
                <a:close/>
              </a:path>
              <a:path w="350520" h="236219">
                <a:moveTo>
                  <a:pt x="334152" y="27939"/>
                </a:moveTo>
                <a:lnTo>
                  <a:pt x="296672" y="27939"/>
                </a:lnTo>
                <a:lnTo>
                  <a:pt x="300609" y="28828"/>
                </a:lnTo>
                <a:lnTo>
                  <a:pt x="302640" y="31750"/>
                </a:lnTo>
                <a:lnTo>
                  <a:pt x="304546" y="34670"/>
                </a:lnTo>
                <a:lnTo>
                  <a:pt x="303784" y="38607"/>
                </a:lnTo>
                <a:lnTo>
                  <a:pt x="300863" y="40512"/>
                </a:lnTo>
                <a:lnTo>
                  <a:pt x="290271" y="47575"/>
                </a:lnTo>
                <a:lnTo>
                  <a:pt x="307848" y="73913"/>
                </a:lnTo>
                <a:lnTo>
                  <a:pt x="334152" y="27939"/>
                </a:lnTo>
                <a:close/>
              </a:path>
              <a:path w="350520" h="236219">
                <a:moveTo>
                  <a:pt x="296672" y="27939"/>
                </a:moveTo>
                <a:lnTo>
                  <a:pt x="293750" y="29972"/>
                </a:lnTo>
                <a:lnTo>
                  <a:pt x="283211" y="36995"/>
                </a:lnTo>
                <a:lnTo>
                  <a:pt x="290271" y="47575"/>
                </a:lnTo>
                <a:lnTo>
                  <a:pt x="300863" y="40512"/>
                </a:lnTo>
                <a:lnTo>
                  <a:pt x="303784" y="38607"/>
                </a:lnTo>
                <a:lnTo>
                  <a:pt x="304546" y="34670"/>
                </a:lnTo>
                <a:lnTo>
                  <a:pt x="302640" y="31750"/>
                </a:lnTo>
                <a:lnTo>
                  <a:pt x="300609" y="28828"/>
                </a:lnTo>
                <a:lnTo>
                  <a:pt x="296672" y="27939"/>
                </a:lnTo>
                <a:close/>
              </a:path>
              <a:path w="350520" h="236219">
                <a:moveTo>
                  <a:pt x="350138" y="0"/>
                </a:moveTo>
                <a:lnTo>
                  <a:pt x="265557" y="10540"/>
                </a:lnTo>
                <a:lnTo>
                  <a:pt x="283211" y="36995"/>
                </a:lnTo>
                <a:lnTo>
                  <a:pt x="293750" y="29972"/>
                </a:lnTo>
                <a:lnTo>
                  <a:pt x="296672" y="27939"/>
                </a:lnTo>
                <a:lnTo>
                  <a:pt x="334152" y="27939"/>
                </a:lnTo>
                <a:lnTo>
                  <a:pt x="3501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663440" y="2622549"/>
            <a:ext cx="235585" cy="235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206240" y="3553459"/>
            <a:ext cx="2057400" cy="342900"/>
          </a:xfrm>
          <a:custGeom>
            <a:avLst/>
            <a:gdLst/>
            <a:ahLst/>
            <a:cxnLst/>
            <a:rect l="l" t="t" r="r" b="b"/>
            <a:pathLst>
              <a:path w="2057400" h="342900">
                <a:moveTo>
                  <a:pt x="2057400" y="0"/>
                </a:moveTo>
                <a:lnTo>
                  <a:pt x="800100" y="0"/>
                </a:lnTo>
                <a:lnTo>
                  <a:pt x="800100" y="342900"/>
                </a:lnTo>
                <a:lnTo>
                  <a:pt x="0" y="342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120640" y="3962399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 h="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349240" y="4418964"/>
            <a:ext cx="800100" cy="0"/>
          </a:xfrm>
          <a:custGeom>
            <a:avLst/>
            <a:gdLst/>
            <a:ahLst/>
            <a:cxnLst/>
            <a:rect l="l" t="t" r="r" b="b"/>
            <a:pathLst>
              <a:path w="800100" h="0">
                <a:moveTo>
                  <a:pt x="0" y="0"/>
                </a:moveTo>
                <a:lnTo>
                  <a:pt x="8001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892040" y="5333999"/>
            <a:ext cx="2057400" cy="228600"/>
          </a:xfrm>
          <a:custGeom>
            <a:avLst/>
            <a:gdLst/>
            <a:ahLst/>
            <a:cxnLst/>
            <a:rect l="l" t="t" r="r" b="b"/>
            <a:pathLst>
              <a:path w="2057400" h="228600">
                <a:moveTo>
                  <a:pt x="2057400" y="0"/>
                </a:moveTo>
                <a:lnTo>
                  <a:pt x="800100" y="0"/>
                </a:lnTo>
                <a:lnTo>
                  <a:pt x="800100" y="228600"/>
                </a:lnTo>
                <a:lnTo>
                  <a:pt x="0" y="2286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692140" y="5676899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 h="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805939" y="8305800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 h="0">
                <a:moveTo>
                  <a:pt x="0" y="0"/>
                </a:moveTo>
                <a:lnTo>
                  <a:pt x="6858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377439" y="8305800"/>
            <a:ext cx="349885" cy="349885"/>
          </a:xfrm>
          <a:custGeom>
            <a:avLst/>
            <a:gdLst/>
            <a:ahLst/>
            <a:cxnLst/>
            <a:rect l="l" t="t" r="r" b="b"/>
            <a:pathLst>
              <a:path w="349885" h="349884">
                <a:moveTo>
                  <a:pt x="58354" y="49341"/>
                </a:moveTo>
                <a:lnTo>
                  <a:pt x="49341" y="58354"/>
                </a:lnTo>
                <a:lnTo>
                  <a:pt x="338455" y="347344"/>
                </a:lnTo>
                <a:lnTo>
                  <a:pt x="340868" y="349884"/>
                </a:lnTo>
                <a:lnTo>
                  <a:pt x="344932" y="349884"/>
                </a:lnTo>
                <a:lnTo>
                  <a:pt x="347345" y="347344"/>
                </a:lnTo>
                <a:lnTo>
                  <a:pt x="349885" y="344931"/>
                </a:lnTo>
                <a:lnTo>
                  <a:pt x="349885" y="340867"/>
                </a:lnTo>
                <a:lnTo>
                  <a:pt x="347345" y="338454"/>
                </a:lnTo>
                <a:lnTo>
                  <a:pt x="58354" y="49341"/>
                </a:lnTo>
                <a:close/>
              </a:path>
              <a:path w="349885" h="349884">
                <a:moveTo>
                  <a:pt x="0" y="0"/>
                </a:moveTo>
                <a:lnTo>
                  <a:pt x="26924" y="80771"/>
                </a:lnTo>
                <a:lnTo>
                  <a:pt x="49341" y="58354"/>
                </a:lnTo>
                <a:lnTo>
                  <a:pt x="40327" y="49341"/>
                </a:lnTo>
                <a:lnTo>
                  <a:pt x="37973" y="46862"/>
                </a:lnTo>
                <a:lnTo>
                  <a:pt x="37973" y="42925"/>
                </a:lnTo>
                <a:lnTo>
                  <a:pt x="40386" y="40385"/>
                </a:lnTo>
                <a:lnTo>
                  <a:pt x="42926" y="37972"/>
                </a:lnTo>
                <a:lnTo>
                  <a:pt x="69723" y="37972"/>
                </a:lnTo>
                <a:lnTo>
                  <a:pt x="80772" y="26923"/>
                </a:lnTo>
                <a:lnTo>
                  <a:pt x="0" y="0"/>
                </a:lnTo>
                <a:close/>
              </a:path>
              <a:path w="349885" h="349884">
                <a:moveTo>
                  <a:pt x="46862" y="37972"/>
                </a:moveTo>
                <a:lnTo>
                  <a:pt x="42926" y="37972"/>
                </a:lnTo>
                <a:lnTo>
                  <a:pt x="40386" y="40385"/>
                </a:lnTo>
                <a:lnTo>
                  <a:pt x="37973" y="42925"/>
                </a:lnTo>
                <a:lnTo>
                  <a:pt x="37973" y="46862"/>
                </a:lnTo>
                <a:lnTo>
                  <a:pt x="40386" y="49402"/>
                </a:lnTo>
                <a:lnTo>
                  <a:pt x="49341" y="58354"/>
                </a:lnTo>
                <a:lnTo>
                  <a:pt x="58354" y="49341"/>
                </a:lnTo>
                <a:lnTo>
                  <a:pt x="49403" y="40385"/>
                </a:lnTo>
                <a:lnTo>
                  <a:pt x="46862" y="37972"/>
                </a:lnTo>
                <a:close/>
              </a:path>
              <a:path w="349885" h="349884">
                <a:moveTo>
                  <a:pt x="69723" y="37972"/>
                </a:moveTo>
                <a:lnTo>
                  <a:pt x="46862" y="37972"/>
                </a:lnTo>
                <a:lnTo>
                  <a:pt x="49403" y="40385"/>
                </a:lnTo>
                <a:lnTo>
                  <a:pt x="58354" y="49341"/>
                </a:lnTo>
                <a:lnTo>
                  <a:pt x="69723" y="379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07173" y="10033507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29259"/>
            <a:ext cx="6665595" cy="90931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5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5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Ex: </a:t>
            </a:r>
            <a:r>
              <a:rPr dirty="0" sz="1600" spc="-5">
                <a:latin typeface="Times New Roman"/>
                <a:cs typeface="Times New Roman"/>
              </a:rPr>
              <a:t>Using the </a:t>
            </a:r>
            <a:r>
              <a:rPr dirty="0" sz="1600">
                <a:latin typeface="Times New Roman"/>
                <a:cs typeface="Times New Roman"/>
              </a:rPr>
              <a:t>generator </a:t>
            </a:r>
            <a:r>
              <a:rPr dirty="0" sz="1600" spc="-5">
                <a:latin typeface="Times New Roman"/>
                <a:cs typeface="Times New Roman"/>
              </a:rPr>
              <a:t>polynomial of previous </a:t>
            </a:r>
            <a:r>
              <a:rPr dirty="0" sz="1600" spc="-10">
                <a:latin typeface="Times New Roman"/>
                <a:cs typeface="Times New Roman"/>
              </a:rPr>
              <a:t>example, </a:t>
            </a:r>
            <a:r>
              <a:rPr dirty="0" sz="1600" spc="-5">
                <a:latin typeface="Times New Roman"/>
                <a:cs typeface="Times New Roman"/>
              </a:rPr>
              <a:t>then </a:t>
            </a:r>
            <a:r>
              <a:rPr dirty="0" sz="1600">
                <a:latin typeface="Times New Roman"/>
                <a:cs typeface="Times New Roman"/>
              </a:rPr>
              <a:t>g(x)=x</a:t>
            </a:r>
            <a:r>
              <a:rPr dirty="0" baseline="39682" sz="1575">
                <a:latin typeface="Times New Roman"/>
                <a:cs typeface="Times New Roman"/>
              </a:rPr>
              <a:t>3</a:t>
            </a:r>
            <a:r>
              <a:rPr dirty="0" sz="1600">
                <a:latin typeface="Times New Roman"/>
                <a:cs typeface="Times New Roman"/>
              </a:rPr>
              <a:t>+x</a:t>
            </a:r>
            <a:r>
              <a:rPr dirty="0" baseline="39682" sz="1575">
                <a:latin typeface="Times New Roman"/>
                <a:cs typeface="Times New Roman"/>
              </a:rPr>
              <a:t>2</a:t>
            </a:r>
            <a:r>
              <a:rPr dirty="0" sz="1600">
                <a:latin typeface="Times New Roman"/>
                <a:cs typeface="Times New Roman"/>
              </a:rPr>
              <a:t>+1 </a:t>
            </a:r>
            <a:r>
              <a:rPr dirty="0" sz="1600" spc="-5">
                <a:latin typeface="Times New Roman"/>
                <a:cs typeface="Times New Roman"/>
              </a:rPr>
              <a:t>and  [G]=[1101]. For [D]=[0011], then divide [0011000] by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[1101]: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50104" y="1535937"/>
            <a:ext cx="1511935" cy="736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5"/>
              </a:lnSpc>
              <a:spcBef>
                <a:spcPts val="95"/>
              </a:spcBef>
              <a:tabLst>
                <a:tab pos="621665" algn="l"/>
              </a:tabLst>
            </a:pPr>
            <a:r>
              <a:rPr dirty="0" sz="1600">
                <a:latin typeface="Times New Roman"/>
                <a:cs typeface="Times New Roman"/>
              </a:rPr>
              <a:t>1101	0011000</a:t>
            </a:r>
            <a:endParaRPr sz="1600">
              <a:latin typeface="Times New Roman"/>
              <a:cs typeface="Times New Roman"/>
            </a:endParaRPr>
          </a:p>
          <a:p>
            <a:pPr algn="ctr" marL="686435">
              <a:lnSpc>
                <a:spcPts val="1839"/>
              </a:lnSpc>
              <a:tabLst>
                <a:tab pos="1485900" algn="l"/>
              </a:tabLst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19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1101	</a:t>
            </a:r>
            <a:endParaRPr sz="1600">
              <a:latin typeface="Times New Roman"/>
              <a:cs typeface="Times New Roman"/>
            </a:endParaRPr>
          </a:p>
          <a:p>
            <a:pPr algn="ctr" marL="697230">
              <a:lnSpc>
                <a:spcPts val="1880"/>
              </a:lnSpc>
            </a:pPr>
            <a:r>
              <a:rPr dirty="0" sz="1600" spc="-5">
                <a:latin typeface="Times New Roman"/>
                <a:cs typeface="Times New Roman"/>
              </a:rPr>
              <a:t>00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010 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6231" y="2003805"/>
            <a:ext cx="2569845" cy="502284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2700" marR="5080">
              <a:lnSpc>
                <a:spcPts val="1839"/>
              </a:lnSpc>
              <a:spcBef>
                <a:spcPts val="225"/>
              </a:spcBef>
            </a:pPr>
            <a:r>
              <a:rPr dirty="0" sz="1600" spc="-5">
                <a:latin typeface="Times New Roman"/>
                <a:cs typeface="Times New Roman"/>
              </a:rPr>
              <a:t>remainder since significant bits  are </a:t>
            </a:r>
            <a:r>
              <a:rPr dirty="0" sz="1600">
                <a:latin typeface="Times New Roman"/>
                <a:cs typeface="Times New Roman"/>
              </a:rPr>
              <a:t>less </a:t>
            </a:r>
            <a:r>
              <a:rPr dirty="0" sz="1600" spc="-5">
                <a:latin typeface="Times New Roman"/>
                <a:cs typeface="Times New Roman"/>
              </a:rPr>
              <a:t>then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(r+1)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2471673"/>
            <a:ext cx="6442710" cy="970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latin typeface="Times New Roman"/>
                <a:cs typeface="Times New Roman"/>
              </a:rPr>
              <a:t>take </a:t>
            </a:r>
            <a:r>
              <a:rPr dirty="0" sz="1600" spc="-5">
                <a:latin typeface="Times New Roman"/>
                <a:cs typeface="Times New Roman"/>
              </a:rPr>
              <a:t>r bits as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remainder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2444750">
              <a:lnSpc>
                <a:spcPts val="1850"/>
              </a:lnSpc>
            </a:pPr>
            <a:r>
              <a:rPr dirty="0" sz="1600" spc="-5">
                <a:latin typeface="Times New Roman"/>
                <a:cs typeface="Times New Roman"/>
              </a:rPr>
              <a:t>[C]=[0011010], check with previous code table. 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[D]=[0010], then divide </a:t>
            </a:r>
            <a:r>
              <a:rPr dirty="0" sz="1600" spc="-10">
                <a:latin typeface="Times New Roman"/>
                <a:cs typeface="Times New Roman"/>
              </a:rPr>
              <a:t>[0010000] </a:t>
            </a:r>
            <a:r>
              <a:rPr dirty="0" sz="1600" spc="-5">
                <a:latin typeface="Times New Roman"/>
                <a:cs typeface="Times New Roman"/>
              </a:rPr>
              <a:t>by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[1101]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50104" y="3639438"/>
            <a:ext cx="1511935" cy="12033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0"/>
              </a:lnSpc>
              <a:spcBef>
                <a:spcPts val="95"/>
              </a:spcBef>
              <a:tabLst>
                <a:tab pos="621030" algn="l"/>
              </a:tabLst>
            </a:pPr>
            <a:r>
              <a:rPr dirty="0" sz="1600" spc="-5">
                <a:latin typeface="Times New Roman"/>
                <a:cs typeface="Times New Roman"/>
              </a:rPr>
              <a:t>1101	</a:t>
            </a:r>
            <a:r>
              <a:rPr dirty="0" sz="1600">
                <a:latin typeface="Times New Roman"/>
                <a:cs typeface="Times New Roman"/>
              </a:rPr>
              <a:t>0010000</a:t>
            </a:r>
            <a:endParaRPr sz="1600">
              <a:latin typeface="Times New Roman"/>
              <a:cs typeface="Times New Roman"/>
            </a:endParaRPr>
          </a:p>
          <a:p>
            <a:pPr algn="ctr" marL="686435">
              <a:lnSpc>
                <a:spcPts val="1839"/>
              </a:lnSpc>
              <a:tabLst>
                <a:tab pos="1485900" algn="l"/>
              </a:tabLst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19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1101	</a:t>
            </a:r>
            <a:endParaRPr sz="1600">
              <a:latin typeface="Times New Roman"/>
              <a:cs typeface="Times New Roman"/>
            </a:endParaRPr>
          </a:p>
          <a:p>
            <a:pPr marL="824865">
              <a:lnSpc>
                <a:spcPts val="1839"/>
              </a:lnSpc>
            </a:pPr>
            <a:r>
              <a:rPr dirty="0" sz="1600">
                <a:latin typeface="Times New Roman"/>
                <a:cs typeface="Times New Roman"/>
              </a:rPr>
              <a:t>01010</a:t>
            </a:r>
            <a:endParaRPr sz="1600">
              <a:latin typeface="Times New Roman"/>
              <a:cs typeface="Times New Roman"/>
            </a:endParaRPr>
          </a:p>
          <a:p>
            <a:pPr marL="813435">
              <a:lnSpc>
                <a:spcPts val="1835"/>
              </a:lnSpc>
              <a:tabLst>
                <a:tab pos="1498600" algn="l"/>
              </a:tabLst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9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1101	</a:t>
            </a:r>
            <a:endParaRPr sz="1600">
              <a:latin typeface="Times New Roman"/>
              <a:cs typeface="Times New Roman"/>
            </a:endParaRPr>
          </a:p>
          <a:p>
            <a:pPr marL="830580">
              <a:lnSpc>
                <a:spcPts val="1880"/>
              </a:lnSpc>
            </a:pPr>
            <a:r>
              <a:rPr dirty="0" sz="1600" spc="-5">
                <a:latin typeface="Times New Roman"/>
                <a:cs typeface="Times New Roman"/>
              </a:rPr>
              <a:t>00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111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573651"/>
            <a:ext cx="2569210" cy="50355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5080">
              <a:lnSpc>
                <a:spcPts val="1850"/>
              </a:lnSpc>
              <a:spcBef>
                <a:spcPts val="215"/>
              </a:spcBef>
            </a:pPr>
            <a:r>
              <a:rPr dirty="0" sz="1600" spc="-5">
                <a:latin typeface="Times New Roman"/>
                <a:cs typeface="Times New Roman"/>
              </a:rPr>
              <a:t>remainder since significant bits  are less then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(r+1)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5041772"/>
            <a:ext cx="6663690" cy="44761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225425">
              <a:lnSpc>
                <a:spcPts val="1880"/>
              </a:lnSpc>
              <a:spcBef>
                <a:spcPts val="95"/>
              </a:spcBef>
            </a:pPr>
            <a:r>
              <a:rPr dirty="0" sz="1600">
                <a:latin typeface="Times New Roman"/>
                <a:cs typeface="Times New Roman"/>
              </a:rPr>
              <a:t>take </a:t>
            </a:r>
            <a:r>
              <a:rPr dirty="0" sz="1600" spc="-5">
                <a:latin typeface="Times New Roman"/>
                <a:cs typeface="Times New Roman"/>
              </a:rPr>
              <a:t>r bits as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remainder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sz="1600" spc="-5">
                <a:latin typeface="Times New Roman"/>
                <a:cs typeface="Times New Roman"/>
              </a:rPr>
              <a:t>[C]=[0010111] as before(check with the code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table).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Note:</a:t>
            </a:r>
            <a:endParaRPr sz="1600">
              <a:latin typeface="Times New Roman"/>
              <a:cs typeface="Times New Roman"/>
            </a:endParaRPr>
          </a:p>
          <a:p>
            <a:pPr marL="12700" marR="113664">
              <a:lnSpc>
                <a:spcPts val="1850"/>
              </a:lnSpc>
              <a:spcBef>
                <a:spcPts val="75"/>
              </a:spcBef>
            </a:pPr>
            <a:r>
              <a:rPr dirty="0" sz="1600" spc="-5">
                <a:latin typeface="Times New Roman"/>
                <a:cs typeface="Times New Roman"/>
              </a:rPr>
              <a:t>Since the remainder is put as LSB of [C] then </a:t>
            </a:r>
            <a:r>
              <a:rPr dirty="0" sz="1600" spc="5">
                <a:latin typeface="Times New Roman"/>
                <a:cs typeface="Times New Roman"/>
              </a:rPr>
              <a:t>we </a:t>
            </a:r>
            <a:r>
              <a:rPr dirty="0" sz="1600" spc="-5">
                <a:latin typeface="Times New Roman"/>
                <a:cs typeface="Times New Roman"/>
              </a:rPr>
              <a:t>expect that if [C] is divided by  g(x) or [G], then the result is always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[0].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85"/>
              </a:lnSpc>
            </a:pPr>
            <a:r>
              <a:rPr dirty="0" sz="1600" spc="-5">
                <a:latin typeface="Times New Roman"/>
                <a:cs typeface="Times New Roman"/>
              </a:rPr>
              <a:t>Check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note by selecting any [C] </a:t>
            </a: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precious table and divide by</a:t>
            </a:r>
            <a:r>
              <a:rPr dirty="0" sz="1600" spc="4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[G]: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00">
              <a:latin typeface="Times New Roman"/>
              <a:cs typeface="Times New Roman"/>
            </a:endParaRPr>
          </a:p>
          <a:p>
            <a:pPr algn="r" marR="1258570">
              <a:lnSpc>
                <a:spcPts val="1880"/>
              </a:lnSpc>
              <a:tabLst>
                <a:tab pos="710565" algn="l"/>
              </a:tabLst>
            </a:pPr>
            <a:r>
              <a:rPr dirty="0" sz="1600" spc="-5">
                <a:latin typeface="Times New Roman"/>
                <a:cs typeface="Times New Roman"/>
              </a:rPr>
              <a:t>1101</a:t>
            </a:r>
            <a:r>
              <a:rPr dirty="0" sz="1600" spc="-5">
                <a:latin typeface="Times New Roman"/>
                <a:cs typeface="Times New Roman"/>
              </a:rPr>
              <a:t>	</a:t>
            </a:r>
            <a:r>
              <a:rPr dirty="0" sz="1600" spc="-5">
                <a:latin typeface="Times New Roman"/>
                <a:cs typeface="Times New Roman"/>
              </a:rPr>
              <a:t>01011</a:t>
            </a:r>
            <a:r>
              <a:rPr dirty="0" sz="1600" spc="-15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  <a:p>
            <a:pPr algn="r" marR="1460500">
              <a:lnSpc>
                <a:spcPts val="1835"/>
              </a:lnSpc>
            </a:pPr>
            <a:r>
              <a:rPr dirty="0" sz="1600">
                <a:latin typeface="Times New Roman"/>
                <a:cs typeface="Times New Roman"/>
              </a:rPr>
              <a:t>1101</a:t>
            </a:r>
            <a:endParaRPr sz="1600">
              <a:latin typeface="Times New Roman"/>
              <a:cs typeface="Times New Roman"/>
            </a:endParaRPr>
          </a:p>
          <a:p>
            <a:pPr algn="r" marR="1358265">
              <a:lnSpc>
                <a:spcPts val="1839"/>
              </a:lnSpc>
            </a:pPr>
            <a:r>
              <a:rPr dirty="0" sz="1600">
                <a:latin typeface="Times New Roman"/>
                <a:cs typeface="Times New Roman"/>
              </a:rPr>
              <a:t>01101</a:t>
            </a:r>
            <a:endParaRPr sz="1600">
              <a:latin typeface="Times New Roman"/>
              <a:cs typeface="Times New Roman"/>
            </a:endParaRPr>
          </a:p>
          <a:p>
            <a:pPr algn="r" marR="1156335">
              <a:lnSpc>
                <a:spcPts val="1839"/>
              </a:lnSpc>
              <a:tabLst>
                <a:tab pos="189230" algn="l"/>
                <a:tab pos="799465" algn="l"/>
              </a:tabLst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110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600">
              <a:latin typeface="Times New Roman"/>
              <a:cs typeface="Times New Roman"/>
            </a:endParaRPr>
          </a:p>
          <a:p>
            <a:pPr algn="r" marR="1256030">
              <a:lnSpc>
                <a:spcPts val="1880"/>
              </a:lnSpc>
            </a:pPr>
            <a:r>
              <a:rPr dirty="0" sz="1600">
                <a:latin typeface="Times New Roman"/>
                <a:cs typeface="Times New Roman"/>
              </a:rPr>
              <a:t>00000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ts val="1860"/>
              </a:lnSpc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Implementation </a:t>
            </a:r>
            <a:r>
              <a:rPr dirty="0" u="heavy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systematic cyclic</a:t>
            </a:r>
            <a:r>
              <a:rPr dirty="0" u="heavy" sz="1600" spc="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encoder:</a:t>
            </a:r>
            <a:endParaRPr sz="1600">
              <a:latin typeface="Times New Roman"/>
              <a:cs typeface="Times New Roman"/>
            </a:endParaRPr>
          </a:p>
          <a:p>
            <a:pPr marL="12700" marR="384175">
              <a:lnSpc>
                <a:spcPts val="1839"/>
              </a:lnSpc>
              <a:spcBef>
                <a:spcPts val="70"/>
              </a:spcBef>
            </a:pPr>
            <a:r>
              <a:rPr dirty="0" sz="1600" spc="-5">
                <a:latin typeface="Times New Roman"/>
                <a:cs typeface="Times New Roman"/>
              </a:rPr>
              <a:t>Practically, the previous long division required in long division is done </a:t>
            </a:r>
            <a:r>
              <a:rPr dirty="0" sz="1600" spc="-10">
                <a:latin typeface="Times New Roman"/>
                <a:cs typeface="Times New Roman"/>
              </a:rPr>
              <a:t>using  </a:t>
            </a:r>
            <a:r>
              <a:rPr dirty="0" sz="1600" spc="-5">
                <a:latin typeface="Times New Roman"/>
                <a:cs typeface="Times New Roman"/>
              </a:rPr>
              <a:t>logic circuit that implements the division by g(x). In general,</a:t>
            </a:r>
            <a:r>
              <a:rPr dirty="0" sz="1600" spc="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if:</a:t>
            </a:r>
            <a:endParaRPr sz="1600">
              <a:latin typeface="Times New Roman"/>
              <a:cs typeface="Times New Roman"/>
            </a:endParaRPr>
          </a:p>
          <a:p>
            <a:pPr marL="12700" marR="5080" indent="100330">
              <a:lnSpc>
                <a:spcPts val="1839"/>
              </a:lnSpc>
              <a:spcBef>
                <a:spcPts val="5"/>
              </a:spcBef>
            </a:pPr>
            <a:r>
              <a:rPr dirty="0" sz="1600" spc="-5">
                <a:latin typeface="Times New Roman"/>
                <a:cs typeface="Times New Roman"/>
              </a:rPr>
              <a:t>g(x)=g</a:t>
            </a:r>
            <a:r>
              <a:rPr dirty="0" baseline="-13227" sz="1575" spc="-7">
                <a:latin typeface="Times New Roman"/>
                <a:cs typeface="Times New Roman"/>
              </a:rPr>
              <a:t>o</a:t>
            </a:r>
            <a:r>
              <a:rPr dirty="0" sz="1600" spc="-5">
                <a:latin typeface="Times New Roman"/>
                <a:cs typeface="Times New Roman"/>
              </a:rPr>
              <a:t>+g</a:t>
            </a:r>
            <a:r>
              <a:rPr dirty="0" baseline="-13227" sz="1575" spc="-7">
                <a:latin typeface="Times New Roman"/>
                <a:cs typeface="Times New Roman"/>
              </a:rPr>
              <a:t>1 </a:t>
            </a:r>
            <a:r>
              <a:rPr dirty="0" sz="1600" spc="-5">
                <a:latin typeface="Times New Roman"/>
                <a:cs typeface="Times New Roman"/>
              </a:rPr>
              <a:t>x +g</a:t>
            </a:r>
            <a:r>
              <a:rPr dirty="0" baseline="-13227" sz="1575" spc="-7">
                <a:latin typeface="Times New Roman"/>
                <a:cs typeface="Times New Roman"/>
              </a:rPr>
              <a:t>2 </a:t>
            </a:r>
            <a:r>
              <a:rPr dirty="0" sz="1600" spc="-5">
                <a:latin typeface="Times New Roman"/>
                <a:cs typeface="Times New Roman"/>
              </a:rPr>
              <a:t>x</a:t>
            </a:r>
            <a:r>
              <a:rPr dirty="0" baseline="39682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+………+g</a:t>
            </a:r>
            <a:r>
              <a:rPr dirty="0" baseline="-13227" sz="1575" spc="-7">
                <a:latin typeface="Times New Roman"/>
                <a:cs typeface="Times New Roman"/>
              </a:rPr>
              <a:t>r </a:t>
            </a:r>
            <a:r>
              <a:rPr dirty="0" sz="1600" spc="-5">
                <a:latin typeface="Times New Roman"/>
                <a:cs typeface="Times New Roman"/>
              </a:rPr>
              <a:t>x</a:t>
            </a:r>
            <a:r>
              <a:rPr dirty="0" baseline="39682" sz="1575" spc="-7">
                <a:latin typeface="Times New Roman"/>
                <a:cs typeface="Times New Roman"/>
              </a:rPr>
              <a:t>r</a:t>
            </a:r>
            <a:r>
              <a:rPr dirty="0" sz="1600" spc="-5">
                <a:latin typeface="Times New Roman"/>
                <a:cs typeface="Times New Roman"/>
              </a:rPr>
              <a:t>, </a:t>
            </a:r>
            <a:r>
              <a:rPr dirty="0" sz="1600">
                <a:latin typeface="Times New Roman"/>
                <a:cs typeface="Times New Roman"/>
              </a:rPr>
              <a:t>then </a:t>
            </a:r>
            <a:r>
              <a:rPr dirty="0" sz="1600" spc="-5">
                <a:latin typeface="Times New Roman"/>
                <a:cs typeface="Times New Roman"/>
              </a:rPr>
              <a:t>we </a:t>
            </a:r>
            <a:r>
              <a:rPr dirty="0" sz="1600" spc="-10">
                <a:latin typeface="Times New Roman"/>
                <a:cs typeface="Times New Roman"/>
              </a:rPr>
              <a:t>must </a:t>
            </a:r>
            <a:r>
              <a:rPr dirty="0" sz="1600" spc="-5">
                <a:latin typeface="Times New Roman"/>
                <a:cs typeface="Times New Roman"/>
              </a:rPr>
              <a:t>note that for any factorization  of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39682" sz="1575">
                <a:latin typeface="Times New Roman"/>
                <a:cs typeface="Times New Roman"/>
              </a:rPr>
              <a:t>n</a:t>
            </a:r>
            <a:r>
              <a:rPr dirty="0" sz="1600">
                <a:latin typeface="Times New Roman"/>
                <a:cs typeface="Times New Roman"/>
              </a:rPr>
              <a:t>+1, </a:t>
            </a:r>
            <a:r>
              <a:rPr dirty="0" sz="1600" spc="-5">
                <a:latin typeface="Times New Roman"/>
                <a:cs typeface="Times New Roman"/>
              </a:rPr>
              <a:t>g</a:t>
            </a:r>
            <a:r>
              <a:rPr dirty="0" baseline="-13227" sz="1575" spc="-7">
                <a:latin typeface="Times New Roman"/>
                <a:cs typeface="Times New Roman"/>
              </a:rPr>
              <a:t>o</a:t>
            </a:r>
            <a:r>
              <a:rPr dirty="0" sz="1600" spc="-5">
                <a:latin typeface="Times New Roman"/>
                <a:cs typeface="Times New Roman"/>
              </a:rPr>
              <a:t>=g</a:t>
            </a:r>
            <a:r>
              <a:rPr dirty="0" baseline="-13227" sz="1575" spc="-7">
                <a:latin typeface="Times New Roman"/>
                <a:cs typeface="Times New Roman"/>
              </a:rPr>
              <a:t>r</a:t>
            </a:r>
            <a:r>
              <a:rPr dirty="0" sz="1600" spc="-5">
                <a:latin typeface="Times New Roman"/>
                <a:cs typeface="Times New Roman"/>
              </a:rPr>
              <a:t>=1 </a:t>
            </a:r>
            <a:r>
              <a:rPr dirty="0" sz="1600" spc="-10">
                <a:latin typeface="Times New Roman"/>
                <a:cs typeface="Times New Roman"/>
              </a:rPr>
              <a:t>always, </a:t>
            </a:r>
            <a:r>
              <a:rPr dirty="0" sz="1600" spc="-5">
                <a:latin typeface="Times New Roman"/>
                <a:cs typeface="Times New Roman"/>
              </a:rPr>
              <a:t>hence only </a:t>
            </a:r>
            <a:r>
              <a:rPr dirty="0" sz="1600" spc="5">
                <a:latin typeface="Times New Roman"/>
                <a:cs typeface="Times New Roman"/>
              </a:rPr>
              <a:t>g</a:t>
            </a:r>
            <a:r>
              <a:rPr dirty="0" baseline="-13227" sz="1575" spc="7">
                <a:latin typeface="Times New Roman"/>
                <a:cs typeface="Times New Roman"/>
              </a:rPr>
              <a:t>1</a:t>
            </a:r>
            <a:r>
              <a:rPr dirty="0" sz="1600" spc="5">
                <a:latin typeface="Times New Roman"/>
                <a:cs typeface="Times New Roman"/>
              </a:rPr>
              <a:t>, </a:t>
            </a:r>
            <a:r>
              <a:rPr dirty="0" sz="1600">
                <a:latin typeface="Times New Roman"/>
                <a:cs typeface="Times New Roman"/>
              </a:rPr>
              <a:t>g</a:t>
            </a:r>
            <a:r>
              <a:rPr dirty="0" baseline="-13227" sz="1575">
                <a:latin typeface="Times New Roman"/>
                <a:cs typeface="Times New Roman"/>
              </a:rPr>
              <a:t>2</a:t>
            </a:r>
            <a:r>
              <a:rPr dirty="0" sz="1600">
                <a:latin typeface="Times New Roman"/>
                <a:cs typeface="Times New Roman"/>
              </a:rPr>
              <a:t>, </a:t>
            </a:r>
            <a:r>
              <a:rPr dirty="0" sz="1600" spc="-5">
                <a:latin typeface="Times New Roman"/>
                <a:cs typeface="Times New Roman"/>
              </a:rPr>
              <a:t>….g</a:t>
            </a:r>
            <a:r>
              <a:rPr dirty="0" baseline="-13227" sz="1575" spc="-7">
                <a:latin typeface="Times New Roman"/>
                <a:cs typeface="Times New Roman"/>
              </a:rPr>
              <a:t>r-1 </a:t>
            </a:r>
            <a:r>
              <a:rPr dirty="0" sz="1600" spc="-5">
                <a:latin typeface="Times New Roman"/>
                <a:cs typeface="Times New Roman"/>
              </a:rPr>
              <a:t>is shown in the</a:t>
            </a:r>
            <a:r>
              <a:rPr dirty="0" sz="1600" spc="1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implementation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234940" y="1586864"/>
            <a:ext cx="800100" cy="0"/>
          </a:xfrm>
          <a:custGeom>
            <a:avLst/>
            <a:gdLst/>
            <a:ahLst/>
            <a:cxnLst/>
            <a:rect l="l" t="t" r="r" b="b"/>
            <a:pathLst>
              <a:path w="800100" h="0">
                <a:moveTo>
                  <a:pt x="0" y="0"/>
                </a:moveTo>
                <a:lnTo>
                  <a:pt x="8001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49140" y="1586864"/>
            <a:ext cx="685800" cy="228600"/>
          </a:xfrm>
          <a:custGeom>
            <a:avLst/>
            <a:gdLst/>
            <a:ahLst/>
            <a:cxnLst/>
            <a:rect l="l" t="t" r="r" b="b"/>
            <a:pathLst>
              <a:path w="685800" h="228600">
                <a:moveTo>
                  <a:pt x="685800" y="0"/>
                </a:moveTo>
                <a:lnTo>
                  <a:pt x="685800" y="228600"/>
                </a:lnTo>
                <a:lnTo>
                  <a:pt x="0" y="2286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882640" y="1694814"/>
            <a:ext cx="76200" cy="349250"/>
          </a:xfrm>
          <a:custGeom>
            <a:avLst/>
            <a:gdLst/>
            <a:ahLst/>
            <a:cxnLst/>
            <a:rect l="l" t="t" r="r" b="b"/>
            <a:pathLst>
              <a:path w="76200" h="349250">
                <a:moveTo>
                  <a:pt x="31750" y="273050"/>
                </a:moveTo>
                <a:lnTo>
                  <a:pt x="0" y="273050"/>
                </a:lnTo>
                <a:lnTo>
                  <a:pt x="38100" y="349250"/>
                </a:lnTo>
                <a:lnTo>
                  <a:pt x="66675" y="292100"/>
                </a:lnTo>
                <a:lnTo>
                  <a:pt x="34544" y="292100"/>
                </a:lnTo>
                <a:lnTo>
                  <a:pt x="31750" y="289305"/>
                </a:lnTo>
                <a:lnTo>
                  <a:pt x="31750" y="273050"/>
                </a:lnTo>
                <a:close/>
              </a:path>
              <a:path w="76200" h="349250">
                <a:moveTo>
                  <a:pt x="41656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289305"/>
                </a:lnTo>
                <a:lnTo>
                  <a:pt x="34544" y="292100"/>
                </a:lnTo>
                <a:lnTo>
                  <a:pt x="41656" y="292100"/>
                </a:lnTo>
                <a:lnTo>
                  <a:pt x="44450" y="289305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349250">
                <a:moveTo>
                  <a:pt x="76200" y="273050"/>
                </a:moveTo>
                <a:lnTo>
                  <a:pt x="44450" y="273050"/>
                </a:lnTo>
                <a:lnTo>
                  <a:pt x="44450" y="289305"/>
                </a:lnTo>
                <a:lnTo>
                  <a:pt x="41656" y="292100"/>
                </a:lnTo>
                <a:lnTo>
                  <a:pt x="66675" y="292100"/>
                </a:lnTo>
                <a:lnTo>
                  <a:pt x="76200" y="273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920740" y="2272664"/>
            <a:ext cx="464820" cy="350520"/>
          </a:xfrm>
          <a:custGeom>
            <a:avLst/>
            <a:gdLst/>
            <a:ahLst/>
            <a:cxnLst/>
            <a:rect l="l" t="t" r="r" b="b"/>
            <a:pathLst>
              <a:path w="464820" h="350519">
                <a:moveTo>
                  <a:pt x="64770" y="40640"/>
                </a:moveTo>
                <a:lnTo>
                  <a:pt x="57150" y="50800"/>
                </a:lnTo>
                <a:lnTo>
                  <a:pt x="453389" y="347979"/>
                </a:lnTo>
                <a:lnTo>
                  <a:pt x="456184" y="350139"/>
                </a:lnTo>
                <a:lnTo>
                  <a:pt x="460121" y="349503"/>
                </a:lnTo>
                <a:lnTo>
                  <a:pt x="464438" y="343916"/>
                </a:lnTo>
                <a:lnTo>
                  <a:pt x="463804" y="339978"/>
                </a:lnTo>
                <a:lnTo>
                  <a:pt x="461010" y="337820"/>
                </a:lnTo>
                <a:lnTo>
                  <a:pt x="64770" y="40640"/>
                </a:lnTo>
                <a:close/>
              </a:path>
              <a:path w="464820" h="350519">
                <a:moveTo>
                  <a:pt x="0" y="0"/>
                </a:moveTo>
                <a:lnTo>
                  <a:pt x="38100" y="76200"/>
                </a:lnTo>
                <a:lnTo>
                  <a:pt x="57150" y="50800"/>
                </a:lnTo>
                <a:lnTo>
                  <a:pt x="46989" y="43179"/>
                </a:lnTo>
                <a:lnTo>
                  <a:pt x="44196" y="41021"/>
                </a:lnTo>
                <a:lnTo>
                  <a:pt x="43561" y="37084"/>
                </a:lnTo>
                <a:lnTo>
                  <a:pt x="47879" y="31496"/>
                </a:lnTo>
                <a:lnTo>
                  <a:pt x="51815" y="30861"/>
                </a:lnTo>
                <a:lnTo>
                  <a:pt x="72104" y="30861"/>
                </a:lnTo>
                <a:lnTo>
                  <a:pt x="83820" y="15240"/>
                </a:lnTo>
                <a:lnTo>
                  <a:pt x="0" y="0"/>
                </a:lnTo>
                <a:close/>
              </a:path>
              <a:path w="464820" h="350519">
                <a:moveTo>
                  <a:pt x="51815" y="30861"/>
                </a:moveTo>
                <a:lnTo>
                  <a:pt x="47879" y="31496"/>
                </a:lnTo>
                <a:lnTo>
                  <a:pt x="43561" y="37084"/>
                </a:lnTo>
                <a:lnTo>
                  <a:pt x="44196" y="41021"/>
                </a:lnTo>
                <a:lnTo>
                  <a:pt x="46989" y="43179"/>
                </a:lnTo>
                <a:lnTo>
                  <a:pt x="57150" y="50800"/>
                </a:lnTo>
                <a:lnTo>
                  <a:pt x="64770" y="40640"/>
                </a:lnTo>
                <a:lnTo>
                  <a:pt x="54610" y="33020"/>
                </a:lnTo>
                <a:lnTo>
                  <a:pt x="51815" y="30861"/>
                </a:lnTo>
                <a:close/>
              </a:path>
              <a:path w="464820" h="350519">
                <a:moveTo>
                  <a:pt x="72104" y="30861"/>
                </a:moveTo>
                <a:lnTo>
                  <a:pt x="51815" y="30861"/>
                </a:lnTo>
                <a:lnTo>
                  <a:pt x="54610" y="33020"/>
                </a:lnTo>
                <a:lnTo>
                  <a:pt x="64770" y="40640"/>
                </a:lnTo>
                <a:lnTo>
                  <a:pt x="72104" y="308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285490" y="2120264"/>
            <a:ext cx="2063750" cy="76200"/>
          </a:xfrm>
          <a:custGeom>
            <a:avLst/>
            <a:gdLst/>
            <a:ahLst/>
            <a:cxnLst/>
            <a:rect l="l" t="t" r="r" b="b"/>
            <a:pathLst>
              <a:path w="2063750" h="76200">
                <a:moveTo>
                  <a:pt x="1987550" y="0"/>
                </a:moveTo>
                <a:lnTo>
                  <a:pt x="1987550" y="76200"/>
                </a:lnTo>
                <a:lnTo>
                  <a:pt x="2051050" y="44450"/>
                </a:lnTo>
                <a:lnTo>
                  <a:pt x="2003806" y="44450"/>
                </a:lnTo>
                <a:lnTo>
                  <a:pt x="2006600" y="41655"/>
                </a:lnTo>
                <a:lnTo>
                  <a:pt x="2006600" y="34544"/>
                </a:lnTo>
                <a:lnTo>
                  <a:pt x="2003806" y="31750"/>
                </a:lnTo>
                <a:lnTo>
                  <a:pt x="2051050" y="31750"/>
                </a:lnTo>
                <a:lnTo>
                  <a:pt x="1987550" y="0"/>
                </a:lnTo>
                <a:close/>
              </a:path>
              <a:path w="2063750" h="76200">
                <a:moveTo>
                  <a:pt x="1987550" y="31750"/>
                </a:moveTo>
                <a:lnTo>
                  <a:pt x="2794" y="31750"/>
                </a:lnTo>
                <a:lnTo>
                  <a:pt x="0" y="34544"/>
                </a:lnTo>
                <a:lnTo>
                  <a:pt x="0" y="41655"/>
                </a:lnTo>
                <a:lnTo>
                  <a:pt x="2794" y="44450"/>
                </a:lnTo>
                <a:lnTo>
                  <a:pt x="1987550" y="44450"/>
                </a:lnTo>
                <a:lnTo>
                  <a:pt x="1987550" y="31750"/>
                </a:lnTo>
                <a:close/>
              </a:path>
              <a:path w="2063750" h="76200">
                <a:moveTo>
                  <a:pt x="2051050" y="31750"/>
                </a:moveTo>
                <a:lnTo>
                  <a:pt x="2003806" y="31750"/>
                </a:lnTo>
                <a:lnTo>
                  <a:pt x="2006600" y="34544"/>
                </a:lnTo>
                <a:lnTo>
                  <a:pt x="2006600" y="41655"/>
                </a:lnTo>
                <a:lnTo>
                  <a:pt x="2003806" y="44450"/>
                </a:lnTo>
                <a:lnTo>
                  <a:pt x="2051050" y="44450"/>
                </a:lnTo>
                <a:lnTo>
                  <a:pt x="2063750" y="38100"/>
                </a:lnTo>
                <a:lnTo>
                  <a:pt x="20510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234940" y="3689984"/>
            <a:ext cx="800100" cy="0"/>
          </a:xfrm>
          <a:custGeom>
            <a:avLst/>
            <a:gdLst/>
            <a:ahLst/>
            <a:cxnLst/>
            <a:rect l="l" t="t" r="r" b="b"/>
            <a:pathLst>
              <a:path w="800100" h="0">
                <a:moveTo>
                  <a:pt x="0" y="0"/>
                </a:moveTo>
                <a:lnTo>
                  <a:pt x="8001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49140" y="3689984"/>
            <a:ext cx="685800" cy="228600"/>
          </a:xfrm>
          <a:custGeom>
            <a:avLst/>
            <a:gdLst/>
            <a:ahLst/>
            <a:cxnLst/>
            <a:rect l="l" t="t" r="r" b="b"/>
            <a:pathLst>
              <a:path w="685800" h="228600">
                <a:moveTo>
                  <a:pt x="685800" y="0"/>
                </a:moveTo>
                <a:lnTo>
                  <a:pt x="685800" y="228600"/>
                </a:lnTo>
                <a:lnTo>
                  <a:pt x="0" y="2286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882640" y="3797934"/>
            <a:ext cx="76200" cy="349250"/>
          </a:xfrm>
          <a:custGeom>
            <a:avLst/>
            <a:gdLst/>
            <a:ahLst/>
            <a:cxnLst/>
            <a:rect l="l" t="t" r="r" b="b"/>
            <a:pathLst>
              <a:path w="76200" h="349250">
                <a:moveTo>
                  <a:pt x="31750" y="273050"/>
                </a:moveTo>
                <a:lnTo>
                  <a:pt x="0" y="273050"/>
                </a:lnTo>
                <a:lnTo>
                  <a:pt x="38100" y="349250"/>
                </a:lnTo>
                <a:lnTo>
                  <a:pt x="66675" y="292100"/>
                </a:lnTo>
                <a:lnTo>
                  <a:pt x="34544" y="292100"/>
                </a:lnTo>
                <a:lnTo>
                  <a:pt x="31750" y="289305"/>
                </a:lnTo>
                <a:lnTo>
                  <a:pt x="31750" y="273050"/>
                </a:lnTo>
                <a:close/>
              </a:path>
              <a:path w="76200" h="349250">
                <a:moveTo>
                  <a:pt x="41656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289305"/>
                </a:lnTo>
                <a:lnTo>
                  <a:pt x="34544" y="292100"/>
                </a:lnTo>
                <a:lnTo>
                  <a:pt x="41656" y="292100"/>
                </a:lnTo>
                <a:lnTo>
                  <a:pt x="44450" y="289305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349250">
                <a:moveTo>
                  <a:pt x="76200" y="273050"/>
                </a:moveTo>
                <a:lnTo>
                  <a:pt x="44450" y="273050"/>
                </a:lnTo>
                <a:lnTo>
                  <a:pt x="44450" y="289305"/>
                </a:lnTo>
                <a:lnTo>
                  <a:pt x="41656" y="292100"/>
                </a:lnTo>
                <a:lnTo>
                  <a:pt x="66675" y="292100"/>
                </a:lnTo>
                <a:lnTo>
                  <a:pt x="76200" y="273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806440" y="4802504"/>
            <a:ext cx="464820" cy="350520"/>
          </a:xfrm>
          <a:custGeom>
            <a:avLst/>
            <a:gdLst/>
            <a:ahLst/>
            <a:cxnLst/>
            <a:rect l="l" t="t" r="r" b="b"/>
            <a:pathLst>
              <a:path w="464820" h="350520">
                <a:moveTo>
                  <a:pt x="64770" y="40639"/>
                </a:moveTo>
                <a:lnTo>
                  <a:pt x="57150" y="50800"/>
                </a:lnTo>
                <a:lnTo>
                  <a:pt x="453389" y="347979"/>
                </a:lnTo>
                <a:lnTo>
                  <a:pt x="456184" y="350138"/>
                </a:lnTo>
                <a:lnTo>
                  <a:pt x="460121" y="349503"/>
                </a:lnTo>
                <a:lnTo>
                  <a:pt x="464438" y="343915"/>
                </a:lnTo>
                <a:lnTo>
                  <a:pt x="463804" y="339978"/>
                </a:lnTo>
                <a:lnTo>
                  <a:pt x="461010" y="337819"/>
                </a:lnTo>
                <a:lnTo>
                  <a:pt x="64770" y="40639"/>
                </a:lnTo>
                <a:close/>
              </a:path>
              <a:path w="464820" h="350520">
                <a:moveTo>
                  <a:pt x="0" y="0"/>
                </a:moveTo>
                <a:lnTo>
                  <a:pt x="38100" y="76200"/>
                </a:lnTo>
                <a:lnTo>
                  <a:pt x="57150" y="50800"/>
                </a:lnTo>
                <a:lnTo>
                  <a:pt x="46989" y="43179"/>
                </a:lnTo>
                <a:lnTo>
                  <a:pt x="44196" y="41020"/>
                </a:lnTo>
                <a:lnTo>
                  <a:pt x="43561" y="37083"/>
                </a:lnTo>
                <a:lnTo>
                  <a:pt x="47879" y="31495"/>
                </a:lnTo>
                <a:lnTo>
                  <a:pt x="51815" y="30861"/>
                </a:lnTo>
                <a:lnTo>
                  <a:pt x="72104" y="30861"/>
                </a:lnTo>
                <a:lnTo>
                  <a:pt x="83820" y="15239"/>
                </a:lnTo>
                <a:lnTo>
                  <a:pt x="0" y="0"/>
                </a:lnTo>
                <a:close/>
              </a:path>
              <a:path w="464820" h="350520">
                <a:moveTo>
                  <a:pt x="51815" y="30861"/>
                </a:moveTo>
                <a:lnTo>
                  <a:pt x="47879" y="31495"/>
                </a:lnTo>
                <a:lnTo>
                  <a:pt x="43561" y="37083"/>
                </a:lnTo>
                <a:lnTo>
                  <a:pt x="44196" y="41020"/>
                </a:lnTo>
                <a:lnTo>
                  <a:pt x="46989" y="43179"/>
                </a:lnTo>
                <a:lnTo>
                  <a:pt x="57150" y="50800"/>
                </a:lnTo>
                <a:lnTo>
                  <a:pt x="64770" y="40639"/>
                </a:lnTo>
                <a:lnTo>
                  <a:pt x="54610" y="33019"/>
                </a:lnTo>
                <a:lnTo>
                  <a:pt x="51815" y="30861"/>
                </a:lnTo>
                <a:close/>
              </a:path>
              <a:path w="464820" h="350520">
                <a:moveTo>
                  <a:pt x="72104" y="30861"/>
                </a:moveTo>
                <a:lnTo>
                  <a:pt x="51815" y="30861"/>
                </a:lnTo>
                <a:lnTo>
                  <a:pt x="54610" y="33019"/>
                </a:lnTo>
                <a:lnTo>
                  <a:pt x="64770" y="40639"/>
                </a:lnTo>
                <a:lnTo>
                  <a:pt x="72104" y="308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285490" y="4650104"/>
            <a:ext cx="2063750" cy="76200"/>
          </a:xfrm>
          <a:custGeom>
            <a:avLst/>
            <a:gdLst/>
            <a:ahLst/>
            <a:cxnLst/>
            <a:rect l="l" t="t" r="r" b="b"/>
            <a:pathLst>
              <a:path w="2063750" h="76200">
                <a:moveTo>
                  <a:pt x="1987550" y="0"/>
                </a:moveTo>
                <a:lnTo>
                  <a:pt x="1987550" y="76200"/>
                </a:lnTo>
                <a:lnTo>
                  <a:pt x="2051050" y="44450"/>
                </a:lnTo>
                <a:lnTo>
                  <a:pt x="2003806" y="44450"/>
                </a:lnTo>
                <a:lnTo>
                  <a:pt x="2006600" y="41655"/>
                </a:lnTo>
                <a:lnTo>
                  <a:pt x="2006600" y="34543"/>
                </a:lnTo>
                <a:lnTo>
                  <a:pt x="2003806" y="31750"/>
                </a:lnTo>
                <a:lnTo>
                  <a:pt x="2051050" y="31750"/>
                </a:lnTo>
                <a:lnTo>
                  <a:pt x="1987550" y="0"/>
                </a:lnTo>
                <a:close/>
              </a:path>
              <a:path w="2063750" h="76200">
                <a:moveTo>
                  <a:pt x="1987550" y="31750"/>
                </a:moveTo>
                <a:lnTo>
                  <a:pt x="2794" y="31750"/>
                </a:lnTo>
                <a:lnTo>
                  <a:pt x="0" y="34543"/>
                </a:lnTo>
                <a:lnTo>
                  <a:pt x="0" y="41655"/>
                </a:lnTo>
                <a:lnTo>
                  <a:pt x="2794" y="44450"/>
                </a:lnTo>
                <a:lnTo>
                  <a:pt x="1987550" y="44450"/>
                </a:lnTo>
                <a:lnTo>
                  <a:pt x="1987550" y="31750"/>
                </a:lnTo>
                <a:close/>
              </a:path>
              <a:path w="2063750" h="76200">
                <a:moveTo>
                  <a:pt x="2051050" y="31750"/>
                </a:moveTo>
                <a:lnTo>
                  <a:pt x="2003806" y="31750"/>
                </a:lnTo>
                <a:lnTo>
                  <a:pt x="2006600" y="34543"/>
                </a:lnTo>
                <a:lnTo>
                  <a:pt x="2006600" y="41655"/>
                </a:lnTo>
                <a:lnTo>
                  <a:pt x="2003806" y="44450"/>
                </a:lnTo>
                <a:lnTo>
                  <a:pt x="2051050" y="44450"/>
                </a:lnTo>
                <a:lnTo>
                  <a:pt x="2063750" y="38100"/>
                </a:lnTo>
                <a:lnTo>
                  <a:pt x="20510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006340" y="6859904"/>
            <a:ext cx="914400" cy="342900"/>
          </a:xfrm>
          <a:custGeom>
            <a:avLst/>
            <a:gdLst/>
            <a:ahLst/>
            <a:cxnLst/>
            <a:rect l="l" t="t" r="r" b="b"/>
            <a:pathLst>
              <a:path w="914400" h="342900">
                <a:moveTo>
                  <a:pt x="914400" y="0"/>
                </a:moveTo>
                <a:lnTo>
                  <a:pt x="0" y="0"/>
                </a:lnTo>
                <a:lnTo>
                  <a:pt x="0" y="342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434840" y="7203440"/>
            <a:ext cx="571500" cy="0"/>
          </a:xfrm>
          <a:custGeom>
            <a:avLst/>
            <a:gdLst/>
            <a:ahLst/>
            <a:cxnLst/>
            <a:rect l="l" t="t" r="r" b="b"/>
            <a:pathLst>
              <a:path w="571500" h="0">
                <a:moveTo>
                  <a:pt x="5715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120640" y="7432040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 h="0">
                <a:moveTo>
                  <a:pt x="0" y="0"/>
                </a:moveTo>
                <a:lnTo>
                  <a:pt x="6858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768340" y="7197090"/>
            <a:ext cx="76200" cy="2349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882640" y="7197090"/>
            <a:ext cx="76200" cy="692150"/>
          </a:xfrm>
          <a:custGeom>
            <a:avLst/>
            <a:gdLst/>
            <a:ahLst/>
            <a:cxnLst/>
            <a:rect l="l" t="t" r="r" b="b"/>
            <a:pathLst>
              <a:path w="76200" h="692150">
                <a:moveTo>
                  <a:pt x="31750" y="615950"/>
                </a:moveTo>
                <a:lnTo>
                  <a:pt x="0" y="615950"/>
                </a:lnTo>
                <a:lnTo>
                  <a:pt x="38100" y="692150"/>
                </a:lnTo>
                <a:lnTo>
                  <a:pt x="66675" y="635000"/>
                </a:lnTo>
                <a:lnTo>
                  <a:pt x="34544" y="635000"/>
                </a:lnTo>
                <a:lnTo>
                  <a:pt x="31750" y="632206"/>
                </a:lnTo>
                <a:lnTo>
                  <a:pt x="31750" y="615950"/>
                </a:lnTo>
                <a:close/>
              </a:path>
              <a:path w="76200" h="692150">
                <a:moveTo>
                  <a:pt x="41656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632206"/>
                </a:lnTo>
                <a:lnTo>
                  <a:pt x="34544" y="635000"/>
                </a:lnTo>
                <a:lnTo>
                  <a:pt x="41656" y="635000"/>
                </a:lnTo>
                <a:lnTo>
                  <a:pt x="44450" y="632206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692150">
                <a:moveTo>
                  <a:pt x="76200" y="615950"/>
                </a:moveTo>
                <a:lnTo>
                  <a:pt x="44450" y="615950"/>
                </a:lnTo>
                <a:lnTo>
                  <a:pt x="44450" y="632206"/>
                </a:lnTo>
                <a:lnTo>
                  <a:pt x="41656" y="635000"/>
                </a:lnTo>
                <a:lnTo>
                  <a:pt x="66675" y="635000"/>
                </a:lnTo>
                <a:lnTo>
                  <a:pt x="76200" y="6159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07173" y="429259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6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0033507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6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601472"/>
            <a:ext cx="5784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belo</a:t>
            </a:r>
            <a:r>
              <a:rPr dirty="0" sz="1600" spc="-5">
                <a:latin typeface="Times New Roman"/>
                <a:cs typeface="Times New Roman"/>
              </a:rPr>
              <a:t>w: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235578"/>
            <a:ext cx="6626225" cy="330644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312420">
              <a:lnSpc>
                <a:spcPts val="1850"/>
              </a:lnSpc>
              <a:spcBef>
                <a:spcPts val="215"/>
              </a:spcBef>
            </a:pPr>
            <a:r>
              <a:rPr dirty="0" sz="1600" spc="-5">
                <a:latin typeface="Times New Roman"/>
                <a:cs typeface="Times New Roman"/>
              </a:rPr>
              <a:t>This logic circuit </a:t>
            </a:r>
            <a:r>
              <a:rPr dirty="0" sz="1600">
                <a:latin typeface="Times New Roman"/>
                <a:cs typeface="Times New Roman"/>
              </a:rPr>
              <a:t>is </a:t>
            </a:r>
            <a:r>
              <a:rPr dirty="0" sz="1600" spc="-5">
                <a:latin typeface="Times New Roman"/>
                <a:cs typeface="Times New Roman"/>
              </a:rPr>
              <a:t>called </a:t>
            </a:r>
            <a:r>
              <a:rPr dirty="0" sz="1600" spc="-10">
                <a:latin typeface="Times New Roman"/>
                <a:cs typeface="Times New Roman"/>
              </a:rPr>
              <a:t>modular </a:t>
            </a:r>
            <a:r>
              <a:rPr dirty="0" sz="1600" spc="-5">
                <a:latin typeface="Times New Roman"/>
                <a:cs typeface="Times New Roman"/>
              </a:rPr>
              <a:t>feedback shift register implemented </a:t>
            </a:r>
            <a:r>
              <a:rPr dirty="0" sz="1600">
                <a:latin typeface="Times New Roman"/>
                <a:cs typeface="Times New Roman"/>
              </a:rPr>
              <a:t>using  </a:t>
            </a:r>
            <a:r>
              <a:rPr dirty="0" sz="1600" spc="-10">
                <a:latin typeface="Times New Roman"/>
                <a:cs typeface="Times New Roman"/>
              </a:rPr>
              <a:t>D-type </a:t>
            </a:r>
            <a:r>
              <a:rPr dirty="0" sz="1600">
                <a:latin typeface="Times New Roman"/>
                <a:cs typeface="Times New Roman"/>
              </a:rPr>
              <a:t>flip-flop </a:t>
            </a:r>
            <a:r>
              <a:rPr dirty="0" sz="1600" spc="-5">
                <a:latin typeface="Times New Roman"/>
                <a:cs typeface="Times New Roman"/>
              </a:rPr>
              <a:t>with synchronized master data clock (not</a:t>
            </a:r>
            <a:r>
              <a:rPr dirty="0" sz="1600" spc="6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shown).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ct val="9580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Circuit operation</a:t>
            </a:r>
            <a:r>
              <a:rPr dirty="0" sz="1600" spc="-5">
                <a:latin typeface="Times New Roman"/>
                <a:cs typeface="Times New Roman"/>
              </a:rPr>
              <a:t>: Switch S at position (1) giving the data bits to [C] output and  at the same time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k clock pulses the control Z is enabled (Z=1) to feedback </a:t>
            </a:r>
            <a:r>
              <a:rPr dirty="0" sz="1600">
                <a:latin typeface="Times New Roman"/>
                <a:cs typeface="Times New Roman"/>
              </a:rPr>
              <a:t>the  </a:t>
            </a:r>
            <a:r>
              <a:rPr dirty="0" sz="1600" spc="-5">
                <a:latin typeface="Times New Roman"/>
                <a:cs typeface="Times New Roman"/>
              </a:rPr>
              <a:t>content to the register to produce </a:t>
            </a:r>
            <a:r>
              <a:rPr dirty="0" sz="1600">
                <a:latin typeface="Times New Roman"/>
                <a:cs typeface="Times New Roman"/>
              </a:rPr>
              <a:t>c</a:t>
            </a:r>
            <a:r>
              <a:rPr dirty="0" baseline="-13227" sz="1575">
                <a:latin typeface="Times New Roman"/>
                <a:cs typeface="Times New Roman"/>
              </a:rPr>
              <a:t>1</a:t>
            </a:r>
            <a:r>
              <a:rPr dirty="0" sz="1600">
                <a:latin typeface="Times New Roman"/>
                <a:cs typeface="Times New Roman"/>
              </a:rPr>
              <a:t>c</a:t>
            </a:r>
            <a:r>
              <a:rPr dirty="0" baseline="-13227" sz="1575">
                <a:latin typeface="Times New Roman"/>
                <a:cs typeface="Times New Roman"/>
              </a:rPr>
              <a:t>2</a:t>
            </a:r>
            <a:r>
              <a:rPr dirty="0" sz="1600">
                <a:latin typeface="Times New Roman"/>
                <a:cs typeface="Times New Roman"/>
              </a:rPr>
              <a:t>….c</a:t>
            </a:r>
            <a:r>
              <a:rPr dirty="0" baseline="-13227" sz="1575">
                <a:latin typeface="Times New Roman"/>
                <a:cs typeface="Times New Roman"/>
              </a:rPr>
              <a:t>r </a:t>
            </a:r>
            <a:r>
              <a:rPr dirty="0" sz="1600" spc="-5">
                <a:latin typeface="Times New Roman"/>
                <a:cs typeface="Times New Roman"/>
              </a:rPr>
              <a:t>bits at the </a:t>
            </a:r>
            <a:r>
              <a:rPr dirty="0" sz="1600">
                <a:latin typeface="Times New Roman"/>
                <a:cs typeface="Times New Roman"/>
              </a:rPr>
              <a:t>end </a:t>
            </a:r>
            <a:r>
              <a:rPr dirty="0" sz="1600" spc="-5">
                <a:latin typeface="Times New Roman"/>
                <a:cs typeface="Times New Roman"/>
              </a:rPr>
              <a:t>of the last </a:t>
            </a:r>
            <a:r>
              <a:rPr dirty="0" sz="1600">
                <a:latin typeface="Times New Roman"/>
                <a:cs typeface="Times New Roman"/>
              </a:rPr>
              <a:t>k</a:t>
            </a:r>
            <a:r>
              <a:rPr dirty="0" baseline="39682" sz="1575">
                <a:latin typeface="Times New Roman"/>
                <a:cs typeface="Times New Roman"/>
              </a:rPr>
              <a:t>th </a:t>
            </a:r>
            <a:r>
              <a:rPr dirty="0" sz="1600" spc="-5">
                <a:latin typeface="Times New Roman"/>
                <a:cs typeface="Times New Roman"/>
              </a:rPr>
              <a:t>clock  pulse. Then Z is disabled (Z=0) and switch S is changed to position (2) to shift  out the r parity bits to [C] and at the same time r 0's will be </a:t>
            </a:r>
            <a:r>
              <a:rPr dirty="0" sz="1600">
                <a:latin typeface="Times New Roman"/>
                <a:cs typeface="Times New Roman"/>
              </a:rPr>
              <a:t>fed </a:t>
            </a:r>
            <a:r>
              <a:rPr dirty="0" sz="1600" spc="-5">
                <a:latin typeface="Times New Roman"/>
                <a:cs typeface="Times New Roman"/>
              </a:rPr>
              <a:t>back to the  register to </a:t>
            </a:r>
            <a:r>
              <a:rPr dirty="0" sz="1600">
                <a:latin typeface="Times New Roman"/>
                <a:cs typeface="Times New Roman"/>
              </a:rPr>
              <a:t>initialize </a:t>
            </a:r>
            <a:r>
              <a:rPr dirty="0" sz="1600" spc="-5">
                <a:latin typeface="Times New Roman"/>
                <a:cs typeface="Times New Roman"/>
              </a:rPr>
              <a:t>the register to the next data</a:t>
            </a:r>
            <a:r>
              <a:rPr dirty="0" sz="1600" spc="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block.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345440">
              <a:lnSpc>
                <a:spcPts val="1839"/>
              </a:lnSpc>
              <a:spcBef>
                <a:spcPts val="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dirty="0" sz="1600" spc="-5">
                <a:latin typeface="Times New Roman"/>
                <a:cs typeface="Times New Roman"/>
              </a:rPr>
              <a:t>: Using the encoder circuit, find the output codeword for systematic </a:t>
            </a:r>
            <a:r>
              <a:rPr dirty="0" sz="1600">
                <a:latin typeface="Times New Roman"/>
                <a:cs typeface="Times New Roman"/>
              </a:rPr>
              <a:t>cyclic  </a:t>
            </a:r>
            <a:r>
              <a:rPr dirty="0" sz="1600" spc="-5">
                <a:latin typeface="Times New Roman"/>
                <a:cs typeface="Times New Roman"/>
              </a:rPr>
              <a:t>code with g(x)=x</a:t>
            </a:r>
            <a:r>
              <a:rPr dirty="0" baseline="39682" sz="1575" spc="-7">
                <a:latin typeface="Times New Roman"/>
                <a:cs typeface="Times New Roman"/>
              </a:rPr>
              <a:t>3</a:t>
            </a:r>
            <a:r>
              <a:rPr dirty="0" sz="1600" spc="-5">
                <a:latin typeface="Times New Roman"/>
                <a:cs typeface="Times New Roman"/>
              </a:rPr>
              <a:t>+x</a:t>
            </a:r>
            <a:r>
              <a:rPr dirty="0" baseline="39682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+1 for data words [D]=[0101] and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[0010].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85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r>
              <a:rPr dirty="0" sz="1600" spc="-5">
                <a:latin typeface="Times New Roman"/>
                <a:cs typeface="Times New Roman"/>
              </a:rPr>
              <a:t> for r=3, we need 3 flip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flops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8908795"/>
            <a:ext cx="49961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Here </a:t>
            </a:r>
            <a:r>
              <a:rPr dirty="0" sz="1600">
                <a:latin typeface="Times New Roman"/>
                <a:cs typeface="Times New Roman"/>
              </a:rPr>
              <a:t>g</a:t>
            </a:r>
            <a:r>
              <a:rPr dirty="0" baseline="-13227" sz="1575">
                <a:latin typeface="Times New Roman"/>
                <a:cs typeface="Times New Roman"/>
              </a:rPr>
              <a:t>1</a:t>
            </a:r>
            <a:r>
              <a:rPr dirty="0" sz="1600">
                <a:latin typeface="Times New Roman"/>
                <a:cs typeface="Times New Roman"/>
              </a:rPr>
              <a:t>=0, g</a:t>
            </a:r>
            <a:r>
              <a:rPr dirty="0" baseline="-13227" sz="1575">
                <a:latin typeface="Times New Roman"/>
                <a:cs typeface="Times New Roman"/>
              </a:rPr>
              <a:t>2</a:t>
            </a:r>
            <a:r>
              <a:rPr dirty="0" sz="1600">
                <a:latin typeface="Times New Roman"/>
                <a:cs typeface="Times New Roman"/>
              </a:rPr>
              <a:t>=1 </a:t>
            </a:r>
            <a:r>
              <a:rPr dirty="0" sz="1600" spc="-5">
                <a:latin typeface="Times New Roman"/>
                <a:cs typeface="Times New Roman"/>
              </a:rPr>
              <a:t>(note the Ex-OR gate for </a:t>
            </a:r>
            <a:r>
              <a:rPr dirty="0" sz="1600">
                <a:latin typeface="Times New Roman"/>
                <a:cs typeface="Times New Roman"/>
              </a:rPr>
              <a:t>g</a:t>
            </a:r>
            <a:r>
              <a:rPr dirty="0" baseline="-13227" sz="1575">
                <a:latin typeface="Times New Roman"/>
                <a:cs typeface="Times New Roman"/>
              </a:rPr>
              <a:t>1 </a:t>
            </a:r>
            <a:r>
              <a:rPr dirty="0" sz="1600" spc="-5">
                <a:latin typeface="Times New Roman"/>
                <a:cs typeface="Times New Roman"/>
              </a:rPr>
              <a:t>can </a:t>
            </a:r>
            <a:r>
              <a:rPr dirty="0" sz="1600">
                <a:latin typeface="Times New Roman"/>
                <a:cs typeface="Times New Roman"/>
              </a:rPr>
              <a:t>be</a:t>
            </a:r>
            <a:r>
              <a:rPr dirty="0" sz="1600" spc="-1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omitted).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06475" y="7223759"/>
            <a:ext cx="1028065" cy="685800"/>
          </a:xfrm>
          <a:custGeom>
            <a:avLst/>
            <a:gdLst/>
            <a:ahLst/>
            <a:cxnLst/>
            <a:rect l="l" t="t" r="r" b="b"/>
            <a:pathLst>
              <a:path w="1028064" h="685800">
                <a:moveTo>
                  <a:pt x="0" y="685800"/>
                </a:moveTo>
                <a:lnTo>
                  <a:pt x="1028064" y="685800"/>
                </a:lnTo>
                <a:lnTo>
                  <a:pt x="1028064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090980" y="7424165"/>
            <a:ext cx="1543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28189" y="7527925"/>
            <a:ext cx="349250" cy="76200"/>
          </a:xfrm>
          <a:custGeom>
            <a:avLst/>
            <a:gdLst/>
            <a:ahLst/>
            <a:cxnLst/>
            <a:rect l="l" t="t" r="r" b="b"/>
            <a:pathLst>
              <a:path w="349250" h="76200">
                <a:moveTo>
                  <a:pt x="273050" y="0"/>
                </a:moveTo>
                <a:lnTo>
                  <a:pt x="273050" y="76199"/>
                </a:lnTo>
                <a:lnTo>
                  <a:pt x="336550" y="44449"/>
                </a:lnTo>
                <a:lnTo>
                  <a:pt x="289306" y="44449"/>
                </a:lnTo>
                <a:lnTo>
                  <a:pt x="292100" y="41655"/>
                </a:lnTo>
                <a:lnTo>
                  <a:pt x="292100" y="34543"/>
                </a:lnTo>
                <a:lnTo>
                  <a:pt x="289306" y="31749"/>
                </a:lnTo>
                <a:lnTo>
                  <a:pt x="336550" y="31749"/>
                </a:lnTo>
                <a:lnTo>
                  <a:pt x="273050" y="0"/>
                </a:lnTo>
                <a:close/>
              </a:path>
              <a:path w="349250" h="76200">
                <a:moveTo>
                  <a:pt x="273050" y="31749"/>
                </a:moveTo>
                <a:lnTo>
                  <a:pt x="2793" y="31749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49"/>
                </a:lnTo>
                <a:lnTo>
                  <a:pt x="273050" y="44449"/>
                </a:lnTo>
                <a:lnTo>
                  <a:pt x="273050" y="31749"/>
                </a:lnTo>
                <a:close/>
              </a:path>
              <a:path w="349250" h="76200">
                <a:moveTo>
                  <a:pt x="336550" y="31749"/>
                </a:moveTo>
                <a:lnTo>
                  <a:pt x="289306" y="31749"/>
                </a:lnTo>
                <a:lnTo>
                  <a:pt x="292100" y="34543"/>
                </a:lnTo>
                <a:lnTo>
                  <a:pt x="292100" y="41655"/>
                </a:lnTo>
                <a:lnTo>
                  <a:pt x="289306" y="44449"/>
                </a:lnTo>
                <a:lnTo>
                  <a:pt x="336550" y="44449"/>
                </a:lnTo>
                <a:lnTo>
                  <a:pt x="349250" y="38099"/>
                </a:lnTo>
                <a:lnTo>
                  <a:pt x="336550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72677" y="7446962"/>
            <a:ext cx="237490" cy="238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77240" y="6766559"/>
            <a:ext cx="5600700" cy="799465"/>
          </a:xfrm>
          <a:custGeom>
            <a:avLst/>
            <a:gdLst/>
            <a:ahLst/>
            <a:cxnLst/>
            <a:rect l="l" t="t" r="r" b="b"/>
            <a:pathLst>
              <a:path w="5600700" h="799465">
                <a:moveTo>
                  <a:pt x="5600700" y="0"/>
                </a:moveTo>
                <a:lnTo>
                  <a:pt x="0" y="0"/>
                </a:lnTo>
                <a:lnTo>
                  <a:pt x="634" y="799465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70864" y="7528814"/>
            <a:ext cx="235610" cy="76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491739" y="6766559"/>
            <a:ext cx="635" cy="228600"/>
          </a:xfrm>
          <a:custGeom>
            <a:avLst/>
            <a:gdLst/>
            <a:ahLst/>
            <a:cxnLst/>
            <a:rect l="l" t="t" r="r" b="b"/>
            <a:pathLst>
              <a:path w="635" h="228600">
                <a:moveTo>
                  <a:pt x="0" y="0"/>
                </a:moveTo>
                <a:lnTo>
                  <a:pt x="635" y="2286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453639" y="7217409"/>
            <a:ext cx="76200" cy="2343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685414" y="7107173"/>
            <a:ext cx="2609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latin typeface="Times New Roman"/>
                <a:cs typeface="Times New Roman"/>
              </a:rPr>
              <a:t>g</a:t>
            </a:r>
            <a:r>
              <a:rPr dirty="0" sz="900" spc="5">
                <a:latin typeface="Times New Roman"/>
                <a:cs typeface="Times New Roman"/>
              </a:rPr>
              <a:t>1</a:t>
            </a:r>
            <a:r>
              <a:rPr dirty="0" sz="900" spc="-5">
                <a:latin typeface="Times New Roman"/>
                <a:cs typeface="Times New Roman"/>
              </a:rPr>
              <a:t>=</a:t>
            </a:r>
            <a:r>
              <a:rPr dirty="0" sz="900">
                <a:latin typeface="Times New Roman"/>
                <a:cs typeface="Times New Roman"/>
              </a:rPr>
              <a:t>0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948939" y="7223759"/>
            <a:ext cx="914400" cy="685800"/>
          </a:xfrm>
          <a:custGeom>
            <a:avLst/>
            <a:gdLst/>
            <a:ahLst/>
            <a:cxnLst/>
            <a:rect l="l" t="t" r="r" b="b"/>
            <a:pathLst>
              <a:path w="914400" h="685800">
                <a:moveTo>
                  <a:pt x="0" y="685800"/>
                </a:moveTo>
                <a:lnTo>
                  <a:pt x="914400" y="685800"/>
                </a:lnTo>
                <a:lnTo>
                  <a:pt x="914400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599054" y="7527925"/>
            <a:ext cx="349885" cy="76200"/>
          </a:xfrm>
          <a:custGeom>
            <a:avLst/>
            <a:gdLst/>
            <a:ahLst/>
            <a:cxnLst/>
            <a:rect l="l" t="t" r="r" b="b"/>
            <a:pathLst>
              <a:path w="349885" h="76200">
                <a:moveTo>
                  <a:pt x="273684" y="0"/>
                </a:moveTo>
                <a:lnTo>
                  <a:pt x="273684" y="76199"/>
                </a:lnTo>
                <a:lnTo>
                  <a:pt x="337184" y="44449"/>
                </a:lnTo>
                <a:lnTo>
                  <a:pt x="289940" y="44449"/>
                </a:lnTo>
                <a:lnTo>
                  <a:pt x="292734" y="41655"/>
                </a:lnTo>
                <a:lnTo>
                  <a:pt x="292734" y="34543"/>
                </a:lnTo>
                <a:lnTo>
                  <a:pt x="289940" y="31749"/>
                </a:lnTo>
                <a:lnTo>
                  <a:pt x="337184" y="31749"/>
                </a:lnTo>
                <a:lnTo>
                  <a:pt x="273684" y="0"/>
                </a:lnTo>
                <a:close/>
              </a:path>
              <a:path w="349885" h="76200">
                <a:moveTo>
                  <a:pt x="273684" y="31749"/>
                </a:moveTo>
                <a:lnTo>
                  <a:pt x="2793" y="31749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49"/>
                </a:lnTo>
                <a:lnTo>
                  <a:pt x="273684" y="44449"/>
                </a:lnTo>
                <a:lnTo>
                  <a:pt x="273684" y="31749"/>
                </a:lnTo>
                <a:close/>
              </a:path>
              <a:path w="349885" h="76200">
                <a:moveTo>
                  <a:pt x="337184" y="31749"/>
                </a:moveTo>
                <a:lnTo>
                  <a:pt x="289940" y="31749"/>
                </a:lnTo>
                <a:lnTo>
                  <a:pt x="292734" y="34543"/>
                </a:lnTo>
                <a:lnTo>
                  <a:pt x="292734" y="41655"/>
                </a:lnTo>
                <a:lnTo>
                  <a:pt x="289940" y="44449"/>
                </a:lnTo>
                <a:lnTo>
                  <a:pt x="337184" y="44449"/>
                </a:lnTo>
                <a:lnTo>
                  <a:pt x="349884" y="38099"/>
                </a:lnTo>
                <a:lnTo>
                  <a:pt x="337184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091940" y="7451725"/>
            <a:ext cx="227965" cy="229870"/>
          </a:xfrm>
          <a:custGeom>
            <a:avLst/>
            <a:gdLst/>
            <a:ahLst/>
            <a:cxnLst/>
            <a:rect l="l" t="t" r="r" b="b"/>
            <a:pathLst>
              <a:path w="227964" h="229870">
                <a:moveTo>
                  <a:pt x="113919" y="0"/>
                </a:moveTo>
                <a:lnTo>
                  <a:pt x="69597" y="9028"/>
                </a:lnTo>
                <a:lnTo>
                  <a:pt x="33385" y="33654"/>
                </a:lnTo>
                <a:lnTo>
                  <a:pt x="8959" y="70187"/>
                </a:lnTo>
                <a:lnTo>
                  <a:pt x="0" y="114934"/>
                </a:lnTo>
                <a:lnTo>
                  <a:pt x="8959" y="159682"/>
                </a:lnTo>
                <a:lnTo>
                  <a:pt x="33385" y="196214"/>
                </a:lnTo>
                <a:lnTo>
                  <a:pt x="69597" y="220841"/>
                </a:lnTo>
                <a:lnTo>
                  <a:pt x="113919" y="229869"/>
                </a:lnTo>
                <a:lnTo>
                  <a:pt x="158313" y="220841"/>
                </a:lnTo>
                <a:lnTo>
                  <a:pt x="194563" y="196214"/>
                </a:lnTo>
                <a:lnTo>
                  <a:pt x="219003" y="159682"/>
                </a:lnTo>
                <a:lnTo>
                  <a:pt x="227964" y="114934"/>
                </a:lnTo>
                <a:lnTo>
                  <a:pt x="219003" y="70187"/>
                </a:lnTo>
                <a:lnTo>
                  <a:pt x="194563" y="33654"/>
                </a:lnTo>
                <a:lnTo>
                  <a:pt x="158313" y="9028"/>
                </a:lnTo>
                <a:lnTo>
                  <a:pt x="1139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091940" y="7451725"/>
            <a:ext cx="227965" cy="229870"/>
          </a:xfrm>
          <a:custGeom>
            <a:avLst/>
            <a:gdLst/>
            <a:ahLst/>
            <a:cxnLst/>
            <a:rect l="l" t="t" r="r" b="b"/>
            <a:pathLst>
              <a:path w="227964" h="229870">
                <a:moveTo>
                  <a:pt x="113919" y="0"/>
                </a:moveTo>
                <a:lnTo>
                  <a:pt x="69597" y="9028"/>
                </a:lnTo>
                <a:lnTo>
                  <a:pt x="33385" y="33654"/>
                </a:lnTo>
                <a:lnTo>
                  <a:pt x="8959" y="70187"/>
                </a:lnTo>
                <a:lnTo>
                  <a:pt x="0" y="114934"/>
                </a:lnTo>
                <a:lnTo>
                  <a:pt x="8959" y="159682"/>
                </a:lnTo>
                <a:lnTo>
                  <a:pt x="33385" y="196214"/>
                </a:lnTo>
                <a:lnTo>
                  <a:pt x="69597" y="220841"/>
                </a:lnTo>
                <a:lnTo>
                  <a:pt x="113919" y="229869"/>
                </a:lnTo>
                <a:lnTo>
                  <a:pt x="158313" y="220841"/>
                </a:lnTo>
                <a:lnTo>
                  <a:pt x="194563" y="196214"/>
                </a:lnTo>
                <a:lnTo>
                  <a:pt x="219003" y="159682"/>
                </a:lnTo>
                <a:lnTo>
                  <a:pt x="227964" y="114934"/>
                </a:lnTo>
                <a:lnTo>
                  <a:pt x="219003" y="70187"/>
                </a:lnTo>
                <a:lnTo>
                  <a:pt x="194563" y="33654"/>
                </a:lnTo>
                <a:lnTo>
                  <a:pt x="158313" y="9028"/>
                </a:lnTo>
                <a:lnTo>
                  <a:pt x="113919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091940" y="7566659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964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205859" y="7451725"/>
            <a:ext cx="0" cy="229870"/>
          </a:xfrm>
          <a:custGeom>
            <a:avLst/>
            <a:gdLst/>
            <a:ahLst/>
            <a:cxnLst/>
            <a:rect l="l" t="t" r="r" b="b"/>
            <a:pathLst>
              <a:path w="0" h="229870">
                <a:moveTo>
                  <a:pt x="0" y="0"/>
                </a:moveTo>
                <a:lnTo>
                  <a:pt x="0" y="22986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856990" y="7527925"/>
            <a:ext cx="234950" cy="76200"/>
          </a:xfrm>
          <a:custGeom>
            <a:avLst/>
            <a:gdLst/>
            <a:ahLst/>
            <a:cxnLst/>
            <a:rect l="l" t="t" r="r" b="b"/>
            <a:pathLst>
              <a:path w="234950" h="76200">
                <a:moveTo>
                  <a:pt x="158750" y="0"/>
                </a:moveTo>
                <a:lnTo>
                  <a:pt x="158750" y="76199"/>
                </a:lnTo>
                <a:lnTo>
                  <a:pt x="222250" y="44449"/>
                </a:lnTo>
                <a:lnTo>
                  <a:pt x="175006" y="44449"/>
                </a:lnTo>
                <a:lnTo>
                  <a:pt x="177800" y="41655"/>
                </a:lnTo>
                <a:lnTo>
                  <a:pt x="177800" y="34543"/>
                </a:lnTo>
                <a:lnTo>
                  <a:pt x="175006" y="31749"/>
                </a:lnTo>
                <a:lnTo>
                  <a:pt x="222250" y="31749"/>
                </a:lnTo>
                <a:lnTo>
                  <a:pt x="158750" y="0"/>
                </a:lnTo>
                <a:close/>
              </a:path>
              <a:path w="234950" h="76200">
                <a:moveTo>
                  <a:pt x="158750" y="31749"/>
                </a:moveTo>
                <a:lnTo>
                  <a:pt x="2794" y="31749"/>
                </a:lnTo>
                <a:lnTo>
                  <a:pt x="0" y="34543"/>
                </a:lnTo>
                <a:lnTo>
                  <a:pt x="0" y="41655"/>
                </a:lnTo>
                <a:lnTo>
                  <a:pt x="2794" y="44449"/>
                </a:lnTo>
                <a:lnTo>
                  <a:pt x="158750" y="44449"/>
                </a:lnTo>
                <a:lnTo>
                  <a:pt x="158750" y="31749"/>
                </a:lnTo>
                <a:close/>
              </a:path>
              <a:path w="234950" h="76200">
                <a:moveTo>
                  <a:pt x="222250" y="31749"/>
                </a:moveTo>
                <a:lnTo>
                  <a:pt x="175006" y="31749"/>
                </a:lnTo>
                <a:lnTo>
                  <a:pt x="177800" y="34543"/>
                </a:lnTo>
                <a:lnTo>
                  <a:pt x="177800" y="41655"/>
                </a:lnTo>
                <a:lnTo>
                  <a:pt x="175006" y="44449"/>
                </a:lnTo>
                <a:lnTo>
                  <a:pt x="222250" y="44449"/>
                </a:lnTo>
                <a:lnTo>
                  <a:pt x="234950" y="38099"/>
                </a:lnTo>
                <a:lnTo>
                  <a:pt x="222250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205604" y="6766559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167504" y="7217409"/>
            <a:ext cx="76200" cy="234315"/>
          </a:xfrm>
          <a:custGeom>
            <a:avLst/>
            <a:gdLst/>
            <a:ahLst/>
            <a:cxnLst/>
            <a:rect l="l" t="t" r="r" b="b"/>
            <a:pathLst>
              <a:path w="76200" h="234315">
                <a:moveTo>
                  <a:pt x="31750" y="158114"/>
                </a:moveTo>
                <a:lnTo>
                  <a:pt x="0" y="158114"/>
                </a:lnTo>
                <a:lnTo>
                  <a:pt x="38100" y="234315"/>
                </a:lnTo>
                <a:lnTo>
                  <a:pt x="66675" y="177164"/>
                </a:lnTo>
                <a:lnTo>
                  <a:pt x="34544" y="177164"/>
                </a:lnTo>
                <a:lnTo>
                  <a:pt x="31750" y="174371"/>
                </a:lnTo>
                <a:lnTo>
                  <a:pt x="31750" y="158114"/>
                </a:lnTo>
                <a:close/>
              </a:path>
              <a:path w="76200" h="234315">
                <a:moveTo>
                  <a:pt x="41656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174371"/>
                </a:lnTo>
                <a:lnTo>
                  <a:pt x="34544" y="177164"/>
                </a:lnTo>
                <a:lnTo>
                  <a:pt x="41656" y="177164"/>
                </a:lnTo>
                <a:lnTo>
                  <a:pt x="44450" y="174371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234315">
                <a:moveTo>
                  <a:pt x="76200" y="158114"/>
                </a:moveTo>
                <a:lnTo>
                  <a:pt x="44450" y="158114"/>
                </a:lnTo>
                <a:lnTo>
                  <a:pt x="44450" y="174371"/>
                </a:lnTo>
                <a:lnTo>
                  <a:pt x="41656" y="177164"/>
                </a:lnTo>
                <a:lnTo>
                  <a:pt x="66675" y="177164"/>
                </a:lnTo>
                <a:lnTo>
                  <a:pt x="76200" y="1581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4400169" y="7020305"/>
            <a:ext cx="3378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5">
                <a:latin typeface="Times New Roman"/>
                <a:cs typeface="Times New Roman"/>
              </a:rPr>
              <a:t>g</a:t>
            </a:r>
            <a:r>
              <a:rPr dirty="0" sz="1200">
                <a:latin typeface="Times New Roman"/>
                <a:cs typeface="Times New Roman"/>
              </a:rPr>
              <a:t>2</a:t>
            </a:r>
            <a:r>
              <a:rPr dirty="0" sz="1200" spc="-5">
                <a:latin typeface="Times New Roman"/>
                <a:cs typeface="Times New Roman"/>
              </a:rPr>
              <a:t>=1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321175" y="7566025"/>
            <a:ext cx="227965" cy="1270"/>
          </a:xfrm>
          <a:custGeom>
            <a:avLst/>
            <a:gdLst/>
            <a:ahLst/>
            <a:cxnLst/>
            <a:rect l="l" t="t" r="r" b="b"/>
            <a:pathLst>
              <a:path w="227964" h="1270">
                <a:moveTo>
                  <a:pt x="0" y="0"/>
                </a:moveTo>
                <a:lnTo>
                  <a:pt x="227964" y="126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121275" y="7223759"/>
            <a:ext cx="798830" cy="685800"/>
          </a:xfrm>
          <a:custGeom>
            <a:avLst/>
            <a:gdLst/>
            <a:ahLst/>
            <a:cxnLst/>
            <a:rect l="l" t="t" r="r" b="b"/>
            <a:pathLst>
              <a:path w="798829" h="685800">
                <a:moveTo>
                  <a:pt x="0" y="685800"/>
                </a:moveTo>
                <a:lnTo>
                  <a:pt x="798829" y="685800"/>
                </a:lnTo>
                <a:lnTo>
                  <a:pt x="798829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751255" y="7424165"/>
            <a:ext cx="41694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337945" algn="l"/>
                <a:tab pos="1865630" algn="l"/>
                <a:tab pos="3467735" algn="l"/>
                <a:tab pos="3905250" algn="l"/>
              </a:tabLst>
            </a:pPr>
            <a:r>
              <a:rPr dirty="0" sz="1400" spc="-5">
                <a:latin typeface="Times New Roman"/>
                <a:cs typeface="Times New Roman"/>
              </a:rPr>
              <a:t>c</a:t>
            </a:r>
            <a:r>
              <a:rPr dirty="0" baseline="-12345" sz="1350" spc="-7">
                <a:latin typeface="Times New Roman"/>
                <a:cs typeface="Times New Roman"/>
              </a:rPr>
              <a:t>3	</a:t>
            </a:r>
            <a:r>
              <a:rPr dirty="0" sz="1400">
                <a:latin typeface="Times New Roman"/>
                <a:cs typeface="Times New Roman"/>
              </a:rPr>
              <a:t>D	c</a:t>
            </a:r>
            <a:r>
              <a:rPr dirty="0" baseline="-12345" sz="1350">
                <a:latin typeface="Times New Roman"/>
                <a:cs typeface="Times New Roman"/>
              </a:rPr>
              <a:t>2	</a:t>
            </a:r>
            <a:r>
              <a:rPr dirty="0" sz="1400">
                <a:latin typeface="Times New Roman"/>
                <a:cs typeface="Times New Roman"/>
              </a:rPr>
              <a:t>D	</a:t>
            </a:r>
            <a:r>
              <a:rPr dirty="0" sz="1400" spc="-5">
                <a:latin typeface="Times New Roman"/>
                <a:cs typeface="Times New Roman"/>
              </a:rPr>
              <a:t>c</a:t>
            </a:r>
            <a:r>
              <a:rPr dirty="0" baseline="-12345" sz="1350" spc="-7">
                <a:latin typeface="Times New Roman"/>
                <a:cs typeface="Times New Roman"/>
              </a:rPr>
              <a:t>1</a:t>
            </a:r>
            <a:endParaRPr baseline="-12345" sz="13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885690" y="7527925"/>
            <a:ext cx="235585" cy="762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913754" y="7446962"/>
            <a:ext cx="468312" cy="23939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226047" y="7681594"/>
            <a:ext cx="76200" cy="577215"/>
          </a:xfrm>
          <a:custGeom>
            <a:avLst/>
            <a:gdLst/>
            <a:ahLst/>
            <a:cxnLst/>
            <a:rect l="l" t="t" r="r" b="b"/>
            <a:pathLst>
              <a:path w="76200" h="577215">
                <a:moveTo>
                  <a:pt x="41655" y="57149"/>
                </a:moveTo>
                <a:lnTo>
                  <a:pt x="34671" y="57149"/>
                </a:lnTo>
                <a:lnTo>
                  <a:pt x="31750" y="59943"/>
                </a:lnTo>
                <a:lnTo>
                  <a:pt x="31241" y="570864"/>
                </a:lnTo>
                <a:lnTo>
                  <a:pt x="31241" y="574420"/>
                </a:lnTo>
                <a:lnTo>
                  <a:pt x="34036" y="577214"/>
                </a:lnTo>
                <a:lnTo>
                  <a:pt x="41148" y="577214"/>
                </a:lnTo>
                <a:lnTo>
                  <a:pt x="43941" y="574420"/>
                </a:lnTo>
                <a:lnTo>
                  <a:pt x="44450" y="59943"/>
                </a:lnTo>
                <a:lnTo>
                  <a:pt x="41655" y="57149"/>
                </a:lnTo>
                <a:close/>
              </a:path>
              <a:path w="76200" h="577215">
                <a:moveTo>
                  <a:pt x="38226" y="0"/>
                </a:moveTo>
                <a:lnTo>
                  <a:pt x="0" y="76199"/>
                </a:lnTo>
                <a:lnTo>
                  <a:pt x="31737" y="76199"/>
                </a:lnTo>
                <a:lnTo>
                  <a:pt x="31750" y="59943"/>
                </a:lnTo>
                <a:lnTo>
                  <a:pt x="34671" y="57149"/>
                </a:lnTo>
                <a:lnTo>
                  <a:pt x="66706" y="57149"/>
                </a:lnTo>
                <a:lnTo>
                  <a:pt x="38226" y="0"/>
                </a:lnTo>
                <a:close/>
              </a:path>
              <a:path w="76200" h="577215">
                <a:moveTo>
                  <a:pt x="66706" y="57149"/>
                </a:moveTo>
                <a:lnTo>
                  <a:pt x="41655" y="57149"/>
                </a:lnTo>
                <a:lnTo>
                  <a:pt x="44450" y="59943"/>
                </a:lnTo>
                <a:lnTo>
                  <a:pt x="44433" y="76199"/>
                </a:lnTo>
                <a:lnTo>
                  <a:pt x="76200" y="76199"/>
                </a:lnTo>
                <a:lnTo>
                  <a:pt x="66706" y="571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263640" y="7223759"/>
            <a:ext cx="1270" cy="227965"/>
          </a:xfrm>
          <a:custGeom>
            <a:avLst/>
            <a:gdLst/>
            <a:ahLst/>
            <a:cxnLst/>
            <a:rect l="l" t="t" r="r" b="b"/>
            <a:pathLst>
              <a:path w="1270" h="227965">
                <a:moveTo>
                  <a:pt x="0" y="227965"/>
                </a:moveTo>
                <a:lnTo>
                  <a:pt x="127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377940" y="6995159"/>
            <a:ext cx="228600" cy="342265"/>
          </a:xfrm>
          <a:custGeom>
            <a:avLst/>
            <a:gdLst/>
            <a:ahLst/>
            <a:cxnLst/>
            <a:rect l="l" t="t" r="r" b="b"/>
            <a:pathLst>
              <a:path w="228600" h="342265">
                <a:moveTo>
                  <a:pt x="114300" y="0"/>
                </a:moveTo>
                <a:lnTo>
                  <a:pt x="181801" y="33003"/>
                </a:lnTo>
                <a:lnTo>
                  <a:pt x="206544" y="70033"/>
                </a:lnTo>
                <a:lnTo>
                  <a:pt x="222772" y="116994"/>
                </a:lnTo>
                <a:lnTo>
                  <a:pt x="228600" y="171069"/>
                </a:lnTo>
                <a:lnTo>
                  <a:pt x="222772" y="225205"/>
                </a:lnTo>
                <a:lnTo>
                  <a:pt x="206544" y="272203"/>
                </a:lnTo>
                <a:lnTo>
                  <a:pt x="181801" y="309253"/>
                </a:lnTo>
                <a:lnTo>
                  <a:pt x="150424" y="333543"/>
                </a:lnTo>
                <a:lnTo>
                  <a:pt x="114300" y="342264"/>
                </a:lnTo>
                <a:lnTo>
                  <a:pt x="0" y="342264"/>
                </a:lnTo>
                <a:lnTo>
                  <a:pt x="0" y="0"/>
                </a:lnTo>
                <a:lnTo>
                  <a:pt x="11430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263640" y="7223759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 h="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377940" y="6766559"/>
            <a:ext cx="457834" cy="457200"/>
          </a:xfrm>
          <a:custGeom>
            <a:avLst/>
            <a:gdLst/>
            <a:ahLst/>
            <a:cxnLst/>
            <a:rect l="l" t="t" r="r" b="b"/>
            <a:pathLst>
              <a:path w="457834" h="457200">
                <a:moveTo>
                  <a:pt x="228600" y="457200"/>
                </a:moveTo>
                <a:lnTo>
                  <a:pt x="457835" y="457200"/>
                </a:lnTo>
                <a:lnTo>
                  <a:pt x="457835" y="0"/>
                </a:ln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3485515" y="7928609"/>
            <a:ext cx="1765300" cy="558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50900">
              <a:lnSpc>
                <a:spcPct val="100000"/>
              </a:lnSpc>
              <a:spcBef>
                <a:spcPts val="100"/>
              </a:spcBef>
              <a:tabLst>
                <a:tab pos="1562735" algn="l"/>
              </a:tabLst>
            </a:pPr>
            <a:r>
              <a:rPr dirty="0" sz="1200">
                <a:latin typeface="Times New Roman"/>
                <a:cs typeface="Times New Roman"/>
              </a:rPr>
              <a:t>[a</a:t>
            </a:r>
            <a:r>
              <a:rPr dirty="0" baseline="-10416" sz="1200">
                <a:latin typeface="Times New Roman"/>
                <a:cs typeface="Times New Roman"/>
              </a:rPr>
              <a:t>1  </a:t>
            </a:r>
            <a:r>
              <a:rPr dirty="0" baseline="-10416" sz="1200" spc="7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baseline="-10416" sz="1200" spc="-7">
                <a:latin typeface="Times New Roman"/>
                <a:cs typeface="Times New Roman"/>
              </a:rPr>
              <a:t>2   </a:t>
            </a:r>
            <a:r>
              <a:rPr dirty="0" baseline="-10416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baseline="-10416" sz="1200" spc="-7">
                <a:latin typeface="Times New Roman"/>
                <a:cs typeface="Times New Roman"/>
              </a:rPr>
              <a:t>3	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baseline="-10416" sz="1200">
                <a:latin typeface="Times New Roman"/>
                <a:cs typeface="Times New Roman"/>
              </a:rPr>
              <a:t>4</a:t>
            </a:r>
            <a:r>
              <a:rPr dirty="0" sz="1200">
                <a:latin typeface="Times New Roman"/>
                <a:cs typeface="Times New Roman"/>
              </a:rPr>
              <a:t>]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340485" algn="l"/>
              </a:tabLst>
            </a:pPr>
            <a:r>
              <a:rPr dirty="0" sz="1200" spc="-5">
                <a:latin typeface="Times New Roman"/>
                <a:cs typeface="Times New Roman"/>
              </a:rPr>
              <a:t>Start</a:t>
            </a:r>
            <a:r>
              <a:rPr dirty="0" sz="1200">
                <a:latin typeface="Times New Roman"/>
                <a:cs typeface="Times New Roman"/>
              </a:rPr>
              <a:t> entering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bit	last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bit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035675" y="7566025"/>
            <a:ext cx="0" cy="457834"/>
          </a:xfrm>
          <a:custGeom>
            <a:avLst/>
            <a:gdLst/>
            <a:ahLst/>
            <a:cxnLst/>
            <a:rect l="l" t="t" r="r" b="b"/>
            <a:pathLst>
              <a:path w="0" h="457834">
                <a:moveTo>
                  <a:pt x="0" y="0"/>
                </a:moveTo>
                <a:lnTo>
                  <a:pt x="0" y="45783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029325" y="7985759"/>
            <a:ext cx="690880" cy="76200"/>
          </a:xfrm>
          <a:custGeom>
            <a:avLst/>
            <a:gdLst/>
            <a:ahLst/>
            <a:cxnLst/>
            <a:rect l="l" t="t" r="r" b="b"/>
            <a:pathLst>
              <a:path w="690879" h="76200">
                <a:moveTo>
                  <a:pt x="614679" y="0"/>
                </a:moveTo>
                <a:lnTo>
                  <a:pt x="614679" y="76200"/>
                </a:lnTo>
                <a:lnTo>
                  <a:pt x="678179" y="44450"/>
                </a:lnTo>
                <a:lnTo>
                  <a:pt x="630935" y="44450"/>
                </a:lnTo>
                <a:lnTo>
                  <a:pt x="633729" y="41656"/>
                </a:lnTo>
                <a:lnTo>
                  <a:pt x="633729" y="34543"/>
                </a:lnTo>
                <a:lnTo>
                  <a:pt x="630935" y="31750"/>
                </a:lnTo>
                <a:lnTo>
                  <a:pt x="678179" y="31750"/>
                </a:lnTo>
                <a:lnTo>
                  <a:pt x="614679" y="0"/>
                </a:lnTo>
                <a:close/>
              </a:path>
              <a:path w="690879" h="76200">
                <a:moveTo>
                  <a:pt x="614679" y="31750"/>
                </a:moveTo>
                <a:lnTo>
                  <a:pt x="2794" y="31750"/>
                </a:lnTo>
                <a:lnTo>
                  <a:pt x="0" y="34543"/>
                </a:lnTo>
                <a:lnTo>
                  <a:pt x="0" y="41656"/>
                </a:lnTo>
                <a:lnTo>
                  <a:pt x="2794" y="44450"/>
                </a:lnTo>
                <a:lnTo>
                  <a:pt x="614679" y="44450"/>
                </a:lnTo>
                <a:lnTo>
                  <a:pt x="614679" y="31750"/>
                </a:lnTo>
                <a:close/>
              </a:path>
              <a:path w="690879" h="76200">
                <a:moveTo>
                  <a:pt x="678179" y="31750"/>
                </a:moveTo>
                <a:lnTo>
                  <a:pt x="630935" y="31750"/>
                </a:lnTo>
                <a:lnTo>
                  <a:pt x="633729" y="34543"/>
                </a:lnTo>
                <a:lnTo>
                  <a:pt x="633729" y="41656"/>
                </a:lnTo>
                <a:lnTo>
                  <a:pt x="630935" y="44450"/>
                </a:lnTo>
                <a:lnTo>
                  <a:pt x="678179" y="44450"/>
                </a:lnTo>
                <a:lnTo>
                  <a:pt x="690879" y="38100"/>
                </a:lnTo>
                <a:lnTo>
                  <a:pt x="67817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720840" y="8131175"/>
            <a:ext cx="121285" cy="121285"/>
          </a:xfrm>
          <a:custGeom>
            <a:avLst/>
            <a:gdLst/>
            <a:ahLst/>
            <a:cxnLst/>
            <a:rect l="l" t="t" r="r" b="b"/>
            <a:pathLst>
              <a:path w="121284" h="121284">
                <a:moveTo>
                  <a:pt x="26924" y="40512"/>
                </a:moveTo>
                <a:lnTo>
                  <a:pt x="0" y="121284"/>
                </a:lnTo>
                <a:lnTo>
                  <a:pt x="80771" y="94360"/>
                </a:lnTo>
                <a:lnTo>
                  <a:pt x="69722" y="83311"/>
                </a:lnTo>
                <a:lnTo>
                  <a:pt x="42925" y="83311"/>
                </a:lnTo>
                <a:lnTo>
                  <a:pt x="40385" y="80898"/>
                </a:lnTo>
                <a:lnTo>
                  <a:pt x="37973" y="78358"/>
                </a:lnTo>
                <a:lnTo>
                  <a:pt x="37973" y="74421"/>
                </a:lnTo>
                <a:lnTo>
                  <a:pt x="40385" y="71881"/>
                </a:lnTo>
                <a:lnTo>
                  <a:pt x="49347" y="62936"/>
                </a:lnTo>
                <a:lnTo>
                  <a:pt x="26924" y="40512"/>
                </a:lnTo>
                <a:close/>
              </a:path>
              <a:path w="121284" h="121284">
                <a:moveTo>
                  <a:pt x="49347" y="62936"/>
                </a:moveTo>
                <a:lnTo>
                  <a:pt x="40333" y="71937"/>
                </a:lnTo>
                <a:lnTo>
                  <a:pt x="37973" y="74421"/>
                </a:lnTo>
                <a:lnTo>
                  <a:pt x="37973" y="78358"/>
                </a:lnTo>
                <a:lnTo>
                  <a:pt x="40385" y="80898"/>
                </a:lnTo>
                <a:lnTo>
                  <a:pt x="42925" y="83311"/>
                </a:lnTo>
                <a:lnTo>
                  <a:pt x="46862" y="83311"/>
                </a:lnTo>
                <a:lnTo>
                  <a:pt x="49402" y="80898"/>
                </a:lnTo>
                <a:lnTo>
                  <a:pt x="58348" y="71937"/>
                </a:lnTo>
                <a:lnTo>
                  <a:pt x="49347" y="62936"/>
                </a:lnTo>
                <a:close/>
              </a:path>
              <a:path w="121284" h="121284">
                <a:moveTo>
                  <a:pt x="58348" y="71937"/>
                </a:moveTo>
                <a:lnTo>
                  <a:pt x="49402" y="80898"/>
                </a:lnTo>
                <a:lnTo>
                  <a:pt x="46862" y="83311"/>
                </a:lnTo>
                <a:lnTo>
                  <a:pt x="69722" y="83311"/>
                </a:lnTo>
                <a:lnTo>
                  <a:pt x="58348" y="71937"/>
                </a:lnTo>
                <a:close/>
              </a:path>
              <a:path w="121284" h="121284">
                <a:moveTo>
                  <a:pt x="116331" y="0"/>
                </a:moveTo>
                <a:lnTo>
                  <a:pt x="112267" y="0"/>
                </a:lnTo>
                <a:lnTo>
                  <a:pt x="109854" y="2539"/>
                </a:lnTo>
                <a:lnTo>
                  <a:pt x="49347" y="62936"/>
                </a:lnTo>
                <a:lnTo>
                  <a:pt x="58348" y="71937"/>
                </a:lnTo>
                <a:lnTo>
                  <a:pt x="118744" y="11429"/>
                </a:lnTo>
                <a:lnTo>
                  <a:pt x="121284" y="9016"/>
                </a:lnTo>
                <a:lnTo>
                  <a:pt x="121284" y="4952"/>
                </a:lnTo>
                <a:lnTo>
                  <a:pt x="118744" y="2539"/>
                </a:lnTo>
                <a:lnTo>
                  <a:pt x="1163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6800850" y="8276081"/>
            <a:ext cx="228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latin typeface="Times New Roman"/>
                <a:cs typeface="Times New Roman"/>
              </a:rPr>
              <a:t>[</a:t>
            </a:r>
            <a:r>
              <a:rPr dirty="0" sz="1200" spc="-10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000750" y="6899909"/>
            <a:ext cx="4248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1480" algn="l"/>
              </a:tabLst>
            </a:pP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800850" y="7814309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6828790" y="8100059"/>
            <a:ext cx="234950" cy="76200"/>
          </a:xfrm>
          <a:custGeom>
            <a:avLst/>
            <a:gdLst/>
            <a:ahLst/>
            <a:cxnLst/>
            <a:rect l="l" t="t" r="r" b="b"/>
            <a:pathLst>
              <a:path w="234950" h="76200">
                <a:moveTo>
                  <a:pt x="158750" y="0"/>
                </a:moveTo>
                <a:lnTo>
                  <a:pt x="158750" y="76200"/>
                </a:lnTo>
                <a:lnTo>
                  <a:pt x="222250" y="44450"/>
                </a:lnTo>
                <a:lnTo>
                  <a:pt x="175005" y="44450"/>
                </a:lnTo>
                <a:lnTo>
                  <a:pt x="177800" y="41656"/>
                </a:lnTo>
                <a:lnTo>
                  <a:pt x="177800" y="34543"/>
                </a:lnTo>
                <a:lnTo>
                  <a:pt x="175005" y="31750"/>
                </a:lnTo>
                <a:lnTo>
                  <a:pt x="222250" y="31750"/>
                </a:lnTo>
                <a:lnTo>
                  <a:pt x="158750" y="0"/>
                </a:lnTo>
                <a:close/>
              </a:path>
              <a:path w="234950" h="76200">
                <a:moveTo>
                  <a:pt x="158750" y="31750"/>
                </a:moveTo>
                <a:lnTo>
                  <a:pt x="2793" y="31750"/>
                </a:lnTo>
                <a:lnTo>
                  <a:pt x="0" y="34543"/>
                </a:lnTo>
                <a:lnTo>
                  <a:pt x="0" y="41656"/>
                </a:lnTo>
                <a:lnTo>
                  <a:pt x="2793" y="44450"/>
                </a:lnTo>
                <a:lnTo>
                  <a:pt x="158750" y="44450"/>
                </a:lnTo>
                <a:lnTo>
                  <a:pt x="158750" y="31750"/>
                </a:lnTo>
                <a:close/>
              </a:path>
              <a:path w="234950" h="76200">
                <a:moveTo>
                  <a:pt x="222250" y="31750"/>
                </a:moveTo>
                <a:lnTo>
                  <a:pt x="175005" y="31750"/>
                </a:lnTo>
                <a:lnTo>
                  <a:pt x="177800" y="34543"/>
                </a:lnTo>
                <a:lnTo>
                  <a:pt x="177800" y="41656"/>
                </a:lnTo>
                <a:lnTo>
                  <a:pt x="175005" y="44450"/>
                </a:lnTo>
                <a:lnTo>
                  <a:pt x="222250" y="44450"/>
                </a:lnTo>
                <a:lnTo>
                  <a:pt x="234950" y="38100"/>
                </a:lnTo>
                <a:lnTo>
                  <a:pt x="2222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457190" y="8214359"/>
            <a:ext cx="1263650" cy="76200"/>
          </a:xfrm>
          <a:custGeom>
            <a:avLst/>
            <a:gdLst/>
            <a:ahLst/>
            <a:cxnLst/>
            <a:rect l="l" t="t" r="r" b="b"/>
            <a:pathLst>
              <a:path w="1263650" h="76200">
                <a:moveTo>
                  <a:pt x="1187450" y="0"/>
                </a:moveTo>
                <a:lnTo>
                  <a:pt x="1187450" y="76200"/>
                </a:lnTo>
                <a:lnTo>
                  <a:pt x="1250950" y="44450"/>
                </a:lnTo>
                <a:lnTo>
                  <a:pt x="1203706" y="44450"/>
                </a:lnTo>
                <a:lnTo>
                  <a:pt x="1206500" y="41656"/>
                </a:lnTo>
                <a:lnTo>
                  <a:pt x="1206500" y="34543"/>
                </a:lnTo>
                <a:lnTo>
                  <a:pt x="1203706" y="31750"/>
                </a:lnTo>
                <a:lnTo>
                  <a:pt x="1250950" y="31750"/>
                </a:lnTo>
                <a:lnTo>
                  <a:pt x="1187450" y="0"/>
                </a:lnTo>
                <a:close/>
              </a:path>
              <a:path w="1263650" h="76200">
                <a:moveTo>
                  <a:pt x="1187450" y="31750"/>
                </a:moveTo>
                <a:lnTo>
                  <a:pt x="2794" y="31750"/>
                </a:lnTo>
                <a:lnTo>
                  <a:pt x="0" y="34543"/>
                </a:lnTo>
                <a:lnTo>
                  <a:pt x="0" y="41656"/>
                </a:lnTo>
                <a:lnTo>
                  <a:pt x="2794" y="44450"/>
                </a:lnTo>
                <a:lnTo>
                  <a:pt x="1187450" y="44450"/>
                </a:lnTo>
                <a:lnTo>
                  <a:pt x="1187450" y="31750"/>
                </a:lnTo>
                <a:close/>
              </a:path>
              <a:path w="1263650" h="76200">
                <a:moveTo>
                  <a:pt x="1250950" y="31750"/>
                </a:moveTo>
                <a:lnTo>
                  <a:pt x="1203706" y="31750"/>
                </a:lnTo>
                <a:lnTo>
                  <a:pt x="1206500" y="34543"/>
                </a:lnTo>
                <a:lnTo>
                  <a:pt x="1206500" y="41656"/>
                </a:lnTo>
                <a:lnTo>
                  <a:pt x="1203706" y="44450"/>
                </a:lnTo>
                <a:lnTo>
                  <a:pt x="1250950" y="44450"/>
                </a:lnTo>
                <a:lnTo>
                  <a:pt x="1263650" y="38100"/>
                </a:lnTo>
                <a:lnTo>
                  <a:pt x="12509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206240" y="6995159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434840" y="7566659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 h="0">
                <a:moveTo>
                  <a:pt x="0" y="0"/>
                </a:moveTo>
                <a:lnTo>
                  <a:pt x="4572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006475" y="1551939"/>
            <a:ext cx="1028065" cy="685800"/>
          </a:xfrm>
          <a:custGeom>
            <a:avLst/>
            <a:gdLst/>
            <a:ahLst/>
            <a:cxnLst/>
            <a:rect l="l" t="t" r="r" b="b"/>
            <a:pathLst>
              <a:path w="1028064" h="685800">
                <a:moveTo>
                  <a:pt x="0" y="685800"/>
                </a:moveTo>
                <a:lnTo>
                  <a:pt x="1028064" y="685800"/>
                </a:lnTo>
                <a:lnTo>
                  <a:pt x="1028064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1090980" y="1756917"/>
            <a:ext cx="1358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772157" y="1756917"/>
            <a:ext cx="127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baseline="-10416" sz="1200">
                <a:latin typeface="Times New Roman"/>
                <a:cs typeface="Times New Roman"/>
              </a:rPr>
              <a:t>r</a:t>
            </a:r>
            <a:endParaRPr baseline="-10416" sz="12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028189" y="1856104"/>
            <a:ext cx="349250" cy="76200"/>
          </a:xfrm>
          <a:custGeom>
            <a:avLst/>
            <a:gdLst/>
            <a:ahLst/>
            <a:cxnLst/>
            <a:rect l="l" t="t" r="r" b="b"/>
            <a:pathLst>
              <a:path w="349250" h="76200">
                <a:moveTo>
                  <a:pt x="273050" y="0"/>
                </a:moveTo>
                <a:lnTo>
                  <a:pt x="273050" y="76200"/>
                </a:lnTo>
                <a:lnTo>
                  <a:pt x="336550" y="44450"/>
                </a:lnTo>
                <a:lnTo>
                  <a:pt x="289306" y="44450"/>
                </a:lnTo>
                <a:lnTo>
                  <a:pt x="292100" y="41655"/>
                </a:lnTo>
                <a:lnTo>
                  <a:pt x="292100" y="34544"/>
                </a:lnTo>
                <a:lnTo>
                  <a:pt x="289306" y="31750"/>
                </a:lnTo>
                <a:lnTo>
                  <a:pt x="336550" y="31750"/>
                </a:lnTo>
                <a:lnTo>
                  <a:pt x="273050" y="0"/>
                </a:lnTo>
                <a:close/>
              </a:path>
              <a:path w="349250" h="76200">
                <a:moveTo>
                  <a:pt x="27305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5"/>
                </a:lnTo>
                <a:lnTo>
                  <a:pt x="2793" y="44450"/>
                </a:lnTo>
                <a:lnTo>
                  <a:pt x="273050" y="44450"/>
                </a:lnTo>
                <a:lnTo>
                  <a:pt x="273050" y="31750"/>
                </a:lnTo>
                <a:close/>
              </a:path>
              <a:path w="349250" h="76200">
                <a:moveTo>
                  <a:pt x="336550" y="31750"/>
                </a:moveTo>
                <a:lnTo>
                  <a:pt x="289306" y="31750"/>
                </a:lnTo>
                <a:lnTo>
                  <a:pt x="292100" y="34544"/>
                </a:lnTo>
                <a:lnTo>
                  <a:pt x="292100" y="41655"/>
                </a:lnTo>
                <a:lnTo>
                  <a:pt x="289306" y="44450"/>
                </a:lnTo>
                <a:lnTo>
                  <a:pt x="336550" y="44450"/>
                </a:lnTo>
                <a:lnTo>
                  <a:pt x="349250" y="38100"/>
                </a:lnTo>
                <a:lnTo>
                  <a:pt x="3365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372677" y="1775142"/>
            <a:ext cx="237490" cy="238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777240" y="1094739"/>
            <a:ext cx="5600700" cy="799465"/>
          </a:xfrm>
          <a:custGeom>
            <a:avLst/>
            <a:gdLst/>
            <a:ahLst/>
            <a:cxnLst/>
            <a:rect l="l" t="t" r="r" b="b"/>
            <a:pathLst>
              <a:path w="5600700" h="799464">
                <a:moveTo>
                  <a:pt x="5600700" y="0"/>
                </a:moveTo>
                <a:lnTo>
                  <a:pt x="0" y="0"/>
                </a:lnTo>
                <a:lnTo>
                  <a:pt x="634" y="799465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770864" y="1856993"/>
            <a:ext cx="235610" cy="76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2491739" y="1094739"/>
            <a:ext cx="635" cy="228600"/>
          </a:xfrm>
          <a:custGeom>
            <a:avLst/>
            <a:gdLst/>
            <a:ahLst/>
            <a:cxnLst/>
            <a:rect l="l" t="t" r="r" b="b"/>
            <a:pathLst>
              <a:path w="635" h="228600">
                <a:moveTo>
                  <a:pt x="0" y="0"/>
                </a:moveTo>
                <a:lnTo>
                  <a:pt x="635" y="2286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453639" y="1545589"/>
            <a:ext cx="76200" cy="234315"/>
          </a:xfrm>
          <a:custGeom>
            <a:avLst/>
            <a:gdLst/>
            <a:ahLst/>
            <a:cxnLst/>
            <a:rect l="l" t="t" r="r" b="b"/>
            <a:pathLst>
              <a:path w="76200" h="234314">
                <a:moveTo>
                  <a:pt x="31750" y="158115"/>
                </a:moveTo>
                <a:lnTo>
                  <a:pt x="0" y="158115"/>
                </a:lnTo>
                <a:lnTo>
                  <a:pt x="38100" y="234315"/>
                </a:lnTo>
                <a:lnTo>
                  <a:pt x="66675" y="177165"/>
                </a:lnTo>
                <a:lnTo>
                  <a:pt x="34543" y="177165"/>
                </a:lnTo>
                <a:lnTo>
                  <a:pt x="31750" y="174371"/>
                </a:lnTo>
                <a:lnTo>
                  <a:pt x="31750" y="158115"/>
                </a:lnTo>
                <a:close/>
              </a:path>
              <a:path w="76200" h="234314">
                <a:moveTo>
                  <a:pt x="41656" y="0"/>
                </a:moveTo>
                <a:lnTo>
                  <a:pt x="34543" y="0"/>
                </a:lnTo>
                <a:lnTo>
                  <a:pt x="31750" y="2794"/>
                </a:lnTo>
                <a:lnTo>
                  <a:pt x="31750" y="174371"/>
                </a:lnTo>
                <a:lnTo>
                  <a:pt x="34543" y="177165"/>
                </a:lnTo>
                <a:lnTo>
                  <a:pt x="41656" y="177165"/>
                </a:lnTo>
                <a:lnTo>
                  <a:pt x="44450" y="174371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234314">
                <a:moveTo>
                  <a:pt x="76200" y="158115"/>
                </a:moveTo>
                <a:lnTo>
                  <a:pt x="44450" y="158115"/>
                </a:lnTo>
                <a:lnTo>
                  <a:pt x="44450" y="174371"/>
                </a:lnTo>
                <a:lnTo>
                  <a:pt x="41656" y="177165"/>
                </a:lnTo>
                <a:lnTo>
                  <a:pt x="66675" y="177165"/>
                </a:lnTo>
                <a:lnTo>
                  <a:pt x="76200" y="1581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2491739" y="1323339"/>
            <a:ext cx="113664" cy="228600"/>
          </a:xfrm>
          <a:custGeom>
            <a:avLst/>
            <a:gdLst/>
            <a:ahLst/>
            <a:cxnLst/>
            <a:rect l="l" t="t" r="r" b="b"/>
            <a:pathLst>
              <a:path w="113664" h="228600">
                <a:moveTo>
                  <a:pt x="0" y="0"/>
                </a:moveTo>
                <a:lnTo>
                  <a:pt x="113665" y="2286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2685414" y="1432305"/>
            <a:ext cx="13843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latin typeface="Times New Roman"/>
                <a:cs typeface="Times New Roman"/>
              </a:rPr>
              <a:t>g1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2948939" y="1551939"/>
            <a:ext cx="914400" cy="685800"/>
          </a:xfrm>
          <a:custGeom>
            <a:avLst/>
            <a:gdLst/>
            <a:ahLst/>
            <a:cxnLst/>
            <a:rect l="l" t="t" r="r" b="b"/>
            <a:pathLst>
              <a:path w="914400" h="685800">
                <a:moveTo>
                  <a:pt x="0" y="685800"/>
                </a:moveTo>
                <a:lnTo>
                  <a:pt x="914400" y="685800"/>
                </a:lnTo>
                <a:lnTo>
                  <a:pt x="914400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2948939" y="1551939"/>
            <a:ext cx="914400" cy="6858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550">
              <a:latin typeface="Times New Roman"/>
              <a:cs typeface="Times New Roman"/>
            </a:endParaRPr>
          </a:p>
          <a:p>
            <a:pPr marL="96520">
              <a:lnSpc>
                <a:spcPct val="100000"/>
              </a:lnSpc>
              <a:spcBef>
                <a:spcPts val="5"/>
              </a:spcBef>
              <a:tabLst>
                <a:tab pos="586740" algn="l"/>
              </a:tabLst>
            </a:pPr>
            <a:r>
              <a:rPr dirty="0" baseline="6944" sz="1800" spc="-7">
                <a:latin typeface="Times New Roman"/>
                <a:cs typeface="Times New Roman"/>
              </a:rPr>
              <a:t>D	c</a:t>
            </a:r>
            <a:r>
              <a:rPr dirty="0" sz="800" spc="-5">
                <a:latin typeface="Times New Roman"/>
                <a:cs typeface="Times New Roman"/>
              </a:rPr>
              <a:t>r-1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2599054" y="1856104"/>
            <a:ext cx="349885" cy="76200"/>
          </a:xfrm>
          <a:custGeom>
            <a:avLst/>
            <a:gdLst/>
            <a:ahLst/>
            <a:cxnLst/>
            <a:rect l="l" t="t" r="r" b="b"/>
            <a:pathLst>
              <a:path w="349885" h="76200">
                <a:moveTo>
                  <a:pt x="273684" y="0"/>
                </a:moveTo>
                <a:lnTo>
                  <a:pt x="273684" y="76200"/>
                </a:lnTo>
                <a:lnTo>
                  <a:pt x="337184" y="44450"/>
                </a:lnTo>
                <a:lnTo>
                  <a:pt x="289940" y="44450"/>
                </a:lnTo>
                <a:lnTo>
                  <a:pt x="292734" y="41655"/>
                </a:lnTo>
                <a:lnTo>
                  <a:pt x="292734" y="34544"/>
                </a:lnTo>
                <a:lnTo>
                  <a:pt x="289940" y="31750"/>
                </a:lnTo>
                <a:lnTo>
                  <a:pt x="337184" y="31750"/>
                </a:lnTo>
                <a:lnTo>
                  <a:pt x="273684" y="0"/>
                </a:lnTo>
                <a:close/>
              </a:path>
              <a:path w="349885" h="76200">
                <a:moveTo>
                  <a:pt x="273684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5"/>
                </a:lnTo>
                <a:lnTo>
                  <a:pt x="2793" y="44450"/>
                </a:lnTo>
                <a:lnTo>
                  <a:pt x="273684" y="44450"/>
                </a:lnTo>
                <a:lnTo>
                  <a:pt x="273684" y="31750"/>
                </a:lnTo>
                <a:close/>
              </a:path>
              <a:path w="349885" h="76200">
                <a:moveTo>
                  <a:pt x="337184" y="31750"/>
                </a:moveTo>
                <a:lnTo>
                  <a:pt x="289940" y="31750"/>
                </a:lnTo>
                <a:lnTo>
                  <a:pt x="292734" y="34544"/>
                </a:lnTo>
                <a:lnTo>
                  <a:pt x="292734" y="41655"/>
                </a:lnTo>
                <a:lnTo>
                  <a:pt x="289940" y="44450"/>
                </a:lnTo>
                <a:lnTo>
                  <a:pt x="337184" y="44450"/>
                </a:lnTo>
                <a:lnTo>
                  <a:pt x="349884" y="38100"/>
                </a:lnTo>
                <a:lnTo>
                  <a:pt x="337184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856990" y="1775142"/>
            <a:ext cx="467677" cy="2393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4205604" y="1094739"/>
            <a:ext cx="115570" cy="342900"/>
          </a:xfrm>
          <a:custGeom>
            <a:avLst/>
            <a:gdLst/>
            <a:ahLst/>
            <a:cxnLst/>
            <a:rect l="l" t="t" r="r" b="b"/>
            <a:pathLst>
              <a:path w="115570" h="342900">
                <a:moveTo>
                  <a:pt x="0" y="0"/>
                </a:moveTo>
                <a:lnTo>
                  <a:pt x="0" y="228600"/>
                </a:lnTo>
                <a:lnTo>
                  <a:pt x="115570" y="342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4167504" y="1545589"/>
            <a:ext cx="76200" cy="2343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4400169" y="1345438"/>
            <a:ext cx="1752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5">
                <a:latin typeface="Times New Roman"/>
                <a:cs typeface="Times New Roman"/>
              </a:rPr>
              <a:t>g2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4321175" y="1894204"/>
            <a:ext cx="227965" cy="1270"/>
          </a:xfrm>
          <a:custGeom>
            <a:avLst/>
            <a:gdLst/>
            <a:ahLst/>
            <a:cxnLst/>
            <a:rect l="l" t="t" r="r" b="b"/>
            <a:pathLst>
              <a:path w="227964" h="1269">
                <a:moveTo>
                  <a:pt x="0" y="0"/>
                </a:moveTo>
                <a:lnTo>
                  <a:pt x="227964" y="127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4549140" y="1894204"/>
            <a:ext cx="343535" cy="3175"/>
          </a:xfrm>
          <a:custGeom>
            <a:avLst/>
            <a:gdLst/>
            <a:ahLst/>
            <a:cxnLst/>
            <a:rect l="l" t="t" r="r" b="b"/>
            <a:pathLst>
              <a:path w="343535" h="3175">
                <a:moveTo>
                  <a:pt x="0" y="0"/>
                </a:moveTo>
                <a:lnTo>
                  <a:pt x="343535" y="3175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5121275" y="1551939"/>
            <a:ext cx="798830" cy="685800"/>
          </a:xfrm>
          <a:custGeom>
            <a:avLst/>
            <a:gdLst/>
            <a:ahLst/>
            <a:cxnLst/>
            <a:rect l="l" t="t" r="r" b="b"/>
            <a:pathLst>
              <a:path w="798829" h="685800">
                <a:moveTo>
                  <a:pt x="0" y="685800"/>
                </a:moveTo>
                <a:lnTo>
                  <a:pt x="798829" y="685800"/>
                </a:lnTo>
                <a:lnTo>
                  <a:pt x="798829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5121275" y="1551939"/>
            <a:ext cx="798830" cy="6858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571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1450">
              <a:latin typeface="Times New Roman"/>
              <a:cs typeface="Times New Roman"/>
            </a:endParaRPr>
          </a:p>
          <a:p>
            <a:pPr marL="97155">
              <a:lnSpc>
                <a:spcPct val="100000"/>
              </a:lnSpc>
              <a:tabLst>
                <a:tab pos="550545" algn="l"/>
              </a:tabLst>
            </a:pPr>
            <a:r>
              <a:rPr dirty="0" sz="1200" spc="-5">
                <a:latin typeface="Times New Roman"/>
                <a:cs typeface="Times New Roman"/>
              </a:rPr>
              <a:t>D	c</a:t>
            </a:r>
            <a:r>
              <a:rPr dirty="0" baseline="-10416" sz="1200" spc="-7">
                <a:latin typeface="Times New Roman"/>
                <a:cs typeface="Times New Roman"/>
              </a:rPr>
              <a:t>1</a:t>
            </a:r>
            <a:endParaRPr baseline="-10416" sz="12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4885690" y="1856104"/>
            <a:ext cx="235585" cy="762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5913754" y="1775142"/>
            <a:ext cx="468312" cy="23939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6226047" y="2009774"/>
            <a:ext cx="76200" cy="577215"/>
          </a:xfrm>
          <a:custGeom>
            <a:avLst/>
            <a:gdLst/>
            <a:ahLst/>
            <a:cxnLst/>
            <a:rect l="l" t="t" r="r" b="b"/>
            <a:pathLst>
              <a:path w="76200" h="577214">
                <a:moveTo>
                  <a:pt x="41655" y="57150"/>
                </a:moveTo>
                <a:lnTo>
                  <a:pt x="34671" y="57150"/>
                </a:lnTo>
                <a:lnTo>
                  <a:pt x="31750" y="59943"/>
                </a:lnTo>
                <a:lnTo>
                  <a:pt x="31241" y="570864"/>
                </a:lnTo>
                <a:lnTo>
                  <a:pt x="31241" y="574420"/>
                </a:lnTo>
                <a:lnTo>
                  <a:pt x="34036" y="577214"/>
                </a:lnTo>
                <a:lnTo>
                  <a:pt x="41148" y="577214"/>
                </a:lnTo>
                <a:lnTo>
                  <a:pt x="43941" y="574420"/>
                </a:lnTo>
                <a:lnTo>
                  <a:pt x="44450" y="59943"/>
                </a:lnTo>
                <a:lnTo>
                  <a:pt x="41655" y="57150"/>
                </a:lnTo>
                <a:close/>
              </a:path>
              <a:path w="76200" h="577214">
                <a:moveTo>
                  <a:pt x="38226" y="0"/>
                </a:moveTo>
                <a:lnTo>
                  <a:pt x="0" y="76200"/>
                </a:lnTo>
                <a:lnTo>
                  <a:pt x="31737" y="76200"/>
                </a:lnTo>
                <a:lnTo>
                  <a:pt x="31750" y="59943"/>
                </a:lnTo>
                <a:lnTo>
                  <a:pt x="34671" y="57150"/>
                </a:lnTo>
                <a:lnTo>
                  <a:pt x="66706" y="57150"/>
                </a:lnTo>
                <a:lnTo>
                  <a:pt x="38226" y="0"/>
                </a:lnTo>
                <a:close/>
              </a:path>
              <a:path w="76200" h="577214">
                <a:moveTo>
                  <a:pt x="66706" y="57150"/>
                </a:moveTo>
                <a:lnTo>
                  <a:pt x="41655" y="57150"/>
                </a:lnTo>
                <a:lnTo>
                  <a:pt x="44450" y="59943"/>
                </a:lnTo>
                <a:lnTo>
                  <a:pt x="44433" y="76200"/>
                </a:lnTo>
                <a:lnTo>
                  <a:pt x="76200" y="76200"/>
                </a:lnTo>
                <a:lnTo>
                  <a:pt x="66706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6263640" y="1551939"/>
            <a:ext cx="1270" cy="227965"/>
          </a:xfrm>
          <a:custGeom>
            <a:avLst/>
            <a:gdLst/>
            <a:ahLst/>
            <a:cxnLst/>
            <a:rect l="l" t="t" r="r" b="b"/>
            <a:pathLst>
              <a:path w="1270" h="227964">
                <a:moveTo>
                  <a:pt x="0" y="227965"/>
                </a:moveTo>
                <a:lnTo>
                  <a:pt x="127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6377940" y="1323339"/>
            <a:ext cx="228600" cy="342265"/>
          </a:xfrm>
          <a:custGeom>
            <a:avLst/>
            <a:gdLst/>
            <a:ahLst/>
            <a:cxnLst/>
            <a:rect l="l" t="t" r="r" b="b"/>
            <a:pathLst>
              <a:path w="228600" h="342264">
                <a:moveTo>
                  <a:pt x="114300" y="0"/>
                </a:moveTo>
                <a:lnTo>
                  <a:pt x="181801" y="33003"/>
                </a:lnTo>
                <a:lnTo>
                  <a:pt x="206544" y="70033"/>
                </a:lnTo>
                <a:lnTo>
                  <a:pt x="222772" y="116994"/>
                </a:lnTo>
                <a:lnTo>
                  <a:pt x="228600" y="171069"/>
                </a:lnTo>
                <a:lnTo>
                  <a:pt x="222772" y="225205"/>
                </a:lnTo>
                <a:lnTo>
                  <a:pt x="206544" y="272203"/>
                </a:lnTo>
                <a:lnTo>
                  <a:pt x="181801" y="309253"/>
                </a:lnTo>
                <a:lnTo>
                  <a:pt x="150424" y="333543"/>
                </a:lnTo>
                <a:lnTo>
                  <a:pt x="114300" y="342265"/>
                </a:lnTo>
                <a:lnTo>
                  <a:pt x="0" y="342265"/>
                </a:lnTo>
                <a:lnTo>
                  <a:pt x="0" y="0"/>
                </a:lnTo>
                <a:lnTo>
                  <a:pt x="1143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6263640" y="1551939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 h="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6377940" y="1094739"/>
            <a:ext cx="457834" cy="457200"/>
          </a:xfrm>
          <a:custGeom>
            <a:avLst/>
            <a:gdLst/>
            <a:ahLst/>
            <a:cxnLst/>
            <a:rect l="l" t="t" r="r" b="b"/>
            <a:pathLst>
              <a:path w="457834" h="457200">
                <a:moveTo>
                  <a:pt x="228600" y="457200"/>
                </a:moveTo>
                <a:lnTo>
                  <a:pt x="457835" y="457200"/>
                </a:lnTo>
                <a:lnTo>
                  <a:pt x="457835" y="0"/>
                </a:ln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6035675" y="1894204"/>
            <a:ext cx="0" cy="457834"/>
          </a:xfrm>
          <a:custGeom>
            <a:avLst/>
            <a:gdLst/>
            <a:ahLst/>
            <a:cxnLst/>
            <a:rect l="l" t="t" r="r" b="b"/>
            <a:pathLst>
              <a:path w="0" h="457835">
                <a:moveTo>
                  <a:pt x="0" y="0"/>
                </a:moveTo>
                <a:lnTo>
                  <a:pt x="0" y="45783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6029325" y="2313939"/>
            <a:ext cx="690880" cy="76200"/>
          </a:xfrm>
          <a:custGeom>
            <a:avLst/>
            <a:gdLst/>
            <a:ahLst/>
            <a:cxnLst/>
            <a:rect l="l" t="t" r="r" b="b"/>
            <a:pathLst>
              <a:path w="690879" h="76200">
                <a:moveTo>
                  <a:pt x="614679" y="0"/>
                </a:moveTo>
                <a:lnTo>
                  <a:pt x="614679" y="76200"/>
                </a:lnTo>
                <a:lnTo>
                  <a:pt x="678179" y="44450"/>
                </a:lnTo>
                <a:lnTo>
                  <a:pt x="630935" y="44450"/>
                </a:lnTo>
                <a:lnTo>
                  <a:pt x="633729" y="41655"/>
                </a:lnTo>
                <a:lnTo>
                  <a:pt x="633729" y="34544"/>
                </a:lnTo>
                <a:lnTo>
                  <a:pt x="630935" y="31750"/>
                </a:lnTo>
                <a:lnTo>
                  <a:pt x="678179" y="31750"/>
                </a:lnTo>
                <a:lnTo>
                  <a:pt x="614679" y="0"/>
                </a:lnTo>
                <a:close/>
              </a:path>
              <a:path w="690879" h="76200">
                <a:moveTo>
                  <a:pt x="614679" y="31750"/>
                </a:moveTo>
                <a:lnTo>
                  <a:pt x="2794" y="31750"/>
                </a:lnTo>
                <a:lnTo>
                  <a:pt x="0" y="34544"/>
                </a:lnTo>
                <a:lnTo>
                  <a:pt x="0" y="41655"/>
                </a:lnTo>
                <a:lnTo>
                  <a:pt x="2794" y="44450"/>
                </a:lnTo>
                <a:lnTo>
                  <a:pt x="614679" y="44450"/>
                </a:lnTo>
                <a:lnTo>
                  <a:pt x="614679" y="31750"/>
                </a:lnTo>
                <a:close/>
              </a:path>
              <a:path w="690879" h="76200">
                <a:moveTo>
                  <a:pt x="678179" y="31750"/>
                </a:moveTo>
                <a:lnTo>
                  <a:pt x="630935" y="31750"/>
                </a:lnTo>
                <a:lnTo>
                  <a:pt x="633729" y="34544"/>
                </a:lnTo>
                <a:lnTo>
                  <a:pt x="633729" y="41655"/>
                </a:lnTo>
                <a:lnTo>
                  <a:pt x="630935" y="44450"/>
                </a:lnTo>
                <a:lnTo>
                  <a:pt x="678179" y="44450"/>
                </a:lnTo>
                <a:lnTo>
                  <a:pt x="690879" y="38100"/>
                </a:lnTo>
                <a:lnTo>
                  <a:pt x="67817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6720840" y="2459354"/>
            <a:ext cx="121285" cy="121285"/>
          </a:xfrm>
          <a:custGeom>
            <a:avLst/>
            <a:gdLst/>
            <a:ahLst/>
            <a:cxnLst/>
            <a:rect l="l" t="t" r="r" b="b"/>
            <a:pathLst>
              <a:path w="121284" h="121285">
                <a:moveTo>
                  <a:pt x="26924" y="40512"/>
                </a:moveTo>
                <a:lnTo>
                  <a:pt x="0" y="121284"/>
                </a:lnTo>
                <a:lnTo>
                  <a:pt x="80771" y="94360"/>
                </a:lnTo>
                <a:lnTo>
                  <a:pt x="69722" y="83311"/>
                </a:lnTo>
                <a:lnTo>
                  <a:pt x="42925" y="83311"/>
                </a:lnTo>
                <a:lnTo>
                  <a:pt x="40385" y="80899"/>
                </a:lnTo>
                <a:lnTo>
                  <a:pt x="37973" y="78358"/>
                </a:lnTo>
                <a:lnTo>
                  <a:pt x="37973" y="74422"/>
                </a:lnTo>
                <a:lnTo>
                  <a:pt x="40385" y="71881"/>
                </a:lnTo>
                <a:lnTo>
                  <a:pt x="49347" y="62936"/>
                </a:lnTo>
                <a:lnTo>
                  <a:pt x="26924" y="40512"/>
                </a:lnTo>
                <a:close/>
              </a:path>
              <a:path w="121284" h="121285">
                <a:moveTo>
                  <a:pt x="49347" y="62936"/>
                </a:moveTo>
                <a:lnTo>
                  <a:pt x="40333" y="71937"/>
                </a:lnTo>
                <a:lnTo>
                  <a:pt x="37973" y="74422"/>
                </a:lnTo>
                <a:lnTo>
                  <a:pt x="37973" y="78358"/>
                </a:lnTo>
                <a:lnTo>
                  <a:pt x="40385" y="80899"/>
                </a:lnTo>
                <a:lnTo>
                  <a:pt x="42925" y="83311"/>
                </a:lnTo>
                <a:lnTo>
                  <a:pt x="46862" y="83311"/>
                </a:lnTo>
                <a:lnTo>
                  <a:pt x="49402" y="80899"/>
                </a:lnTo>
                <a:lnTo>
                  <a:pt x="58348" y="71937"/>
                </a:lnTo>
                <a:lnTo>
                  <a:pt x="49347" y="62936"/>
                </a:lnTo>
                <a:close/>
              </a:path>
              <a:path w="121284" h="121285">
                <a:moveTo>
                  <a:pt x="58348" y="71937"/>
                </a:moveTo>
                <a:lnTo>
                  <a:pt x="49402" y="80899"/>
                </a:lnTo>
                <a:lnTo>
                  <a:pt x="46862" y="83311"/>
                </a:lnTo>
                <a:lnTo>
                  <a:pt x="69722" y="83311"/>
                </a:lnTo>
                <a:lnTo>
                  <a:pt x="58348" y="71937"/>
                </a:lnTo>
                <a:close/>
              </a:path>
              <a:path w="121284" h="121285">
                <a:moveTo>
                  <a:pt x="116331" y="0"/>
                </a:moveTo>
                <a:lnTo>
                  <a:pt x="112267" y="0"/>
                </a:lnTo>
                <a:lnTo>
                  <a:pt x="109854" y="2539"/>
                </a:lnTo>
                <a:lnTo>
                  <a:pt x="49347" y="62936"/>
                </a:lnTo>
                <a:lnTo>
                  <a:pt x="58348" y="71937"/>
                </a:lnTo>
                <a:lnTo>
                  <a:pt x="118744" y="11429"/>
                </a:lnTo>
                <a:lnTo>
                  <a:pt x="121284" y="9017"/>
                </a:lnTo>
                <a:lnTo>
                  <a:pt x="121284" y="4952"/>
                </a:lnTo>
                <a:lnTo>
                  <a:pt x="118744" y="2539"/>
                </a:lnTo>
                <a:lnTo>
                  <a:pt x="1163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 txBox="1"/>
          <p:nvPr/>
        </p:nvSpPr>
        <p:spPr>
          <a:xfrm>
            <a:off x="6800850" y="2602738"/>
            <a:ext cx="228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latin typeface="Times New Roman"/>
                <a:cs typeface="Times New Roman"/>
              </a:rPr>
              <a:t>[</a:t>
            </a:r>
            <a:r>
              <a:rPr dirty="0" sz="1200" spc="-10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6000750" y="1226565"/>
            <a:ext cx="4248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1480" algn="l"/>
              </a:tabLst>
            </a:pPr>
            <a:r>
              <a:rPr dirty="0" sz="1200">
                <a:latin typeface="Times New Roman"/>
                <a:cs typeface="Times New Roman"/>
              </a:rPr>
              <a:t>Z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6800850" y="2140965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6828790" y="2428239"/>
            <a:ext cx="234950" cy="76200"/>
          </a:xfrm>
          <a:custGeom>
            <a:avLst/>
            <a:gdLst/>
            <a:ahLst/>
            <a:cxnLst/>
            <a:rect l="l" t="t" r="r" b="b"/>
            <a:pathLst>
              <a:path w="234950" h="76200">
                <a:moveTo>
                  <a:pt x="158750" y="0"/>
                </a:moveTo>
                <a:lnTo>
                  <a:pt x="158750" y="76200"/>
                </a:lnTo>
                <a:lnTo>
                  <a:pt x="222250" y="44450"/>
                </a:lnTo>
                <a:lnTo>
                  <a:pt x="175005" y="44450"/>
                </a:lnTo>
                <a:lnTo>
                  <a:pt x="177800" y="41655"/>
                </a:lnTo>
                <a:lnTo>
                  <a:pt x="177800" y="34544"/>
                </a:lnTo>
                <a:lnTo>
                  <a:pt x="175005" y="31750"/>
                </a:lnTo>
                <a:lnTo>
                  <a:pt x="222250" y="31750"/>
                </a:lnTo>
                <a:lnTo>
                  <a:pt x="158750" y="0"/>
                </a:lnTo>
                <a:close/>
              </a:path>
              <a:path w="234950" h="76200">
                <a:moveTo>
                  <a:pt x="15875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5"/>
                </a:lnTo>
                <a:lnTo>
                  <a:pt x="2793" y="44450"/>
                </a:lnTo>
                <a:lnTo>
                  <a:pt x="158750" y="44450"/>
                </a:lnTo>
                <a:lnTo>
                  <a:pt x="158750" y="31750"/>
                </a:lnTo>
                <a:close/>
              </a:path>
              <a:path w="234950" h="76200">
                <a:moveTo>
                  <a:pt x="222250" y="31750"/>
                </a:moveTo>
                <a:lnTo>
                  <a:pt x="175005" y="31750"/>
                </a:lnTo>
                <a:lnTo>
                  <a:pt x="177800" y="34544"/>
                </a:lnTo>
                <a:lnTo>
                  <a:pt x="177800" y="41655"/>
                </a:lnTo>
                <a:lnTo>
                  <a:pt x="175005" y="44450"/>
                </a:lnTo>
                <a:lnTo>
                  <a:pt x="222250" y="44450"/>
                </a:lnTo>
                <a:lnTo>
                  <a:pt x="234950" y="38100"/>
                </a:lnTo>
                <a:lnTo>
                  <a:pt x="2222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5457190" y="2542539"/>
            <a:ext cx="1263650" cy="76200"/>
          </a:xfrm>
          <a:custGeom>
            <a:avLst/>
            <a:gdLst/>
            <a:ahLst/>
            <a:cxnLst/>
            <a:rect l="l" t="t" r="r" b="b"/>
            <a:pathLst>
              <a:path w="1263650" h="76200">
                <a:moveTo>
                  <a:pt x="1187450" y="0"/>
                </a:moveTo>
                <a:lnTo>
                  <a:pt x="1187450" y="76200"/>
                </a:lnTo>
                <a:lnTo>
                  <a:pt x="1250950" y="44450"/>
                </a:lnTo>
                <a:lnTo>
                  <a:pt x="1203706" y="44450"/>
                </a:lnTo>
                <a:lnTo>
                  <a:pt x="1206500" y="41655"/>
                </a:lnTo>
                <a:lnTo>
                  <a:pt x="1206500" y="34544"/>
                </a:lnTo>
                <a:lnTo>
                  <a:pt x="1203706" y="31750"/>
                </a:lnTo>
                <a:lnTo>
                  <a:pt x="1250950" y="31750"/>
                </a:lnTo>
                <a:lnTo>
                  <a:pt x="1187450" y="0"/>
                </a:lnTo>
                <a:close/>
              </a:path>
              <a:path w="1263650" h="76200">
                <a:moveTo>
                  <a:pt x="1187450" y="31750"/>
                </a:moveTo>
                <a:lnTo>
                  <a:pt x="2794" y="31750"/>
                </a:lnTo>
                <a:lnTo>
                  <a:pt x="0" y="34544"/>
                </a:lnTo>
                <a:lnTo>
                  <a:pt x="0" y="41655"/>
                </a:lnTo>
                <a:lnTo>
                  <a:pt x="2794" y="44450"/>
                </a:lnTo>
                <a:lnTo>
                  <a:pt x="1187450" y="44450"/>
                </a:lnTo>
                <a:lnTo>
                  <a:pt x="1187450" y="31750"/>
                </a:lnTo>
                <a:close/>
              </a:path>
              <a:path w="1263650" h="76200">
                <a:moveTo>
                  <a:pt x="1250950" y="31750"/>
                </a:moveTo>
                <a:lnTo>
                  <a:pt x="1203706" y="31750"/>
                </a:lnTo>
                <a:lnTo>
                  <a:pt x="1206500" y="34544"/>
                </a:lnTo>
                <a:lnTo>
                  <a:pt x="1206500" y="41655"/>
                </a:lnTo>
                <a:lnTo>
                  <a:pt x="1203706" y="44450"/>
                </a:lnTo>
                <a:lnTo>
                  <a:pt x="1250950" y="44450"/>
                </a:lnTo>
                <a:lnTo>
                  <a:pt x="1263650" y="38100"/>
                </a:lnTo>
                <a:lnTo>
                  <a:pt x="12509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3634740" y="2352039"/>
            <a:ext cx="1943100" cy="800100"/>
          </a:xfrm>
          <a:custGeom>
            <a:avLst/>
            <a:gdLst/>
            <a:ahLst/>
            <a:cxnLst/>
            <a:rect l="l" t="t" r="r" b="b"/>
            <a:pathLst>
              <a:path w="1943100" h="800100">
                <a:moveTo>
                  <a:pt x="0" y="800100"/>
                </a:moveTo>
                <a:lnTo>
                  <a:pt x="1943100" y="800100"/>
                </a:lnTo>
                <a:lnTo>
                  <a:pt x="1943100" y="0"/>
                </a:lnTo>
                <a:lnTo>
                  <a:pt x="0" y="0"/>
                </a:lnTo>
                <a:lnTo>
                  <a:pt x="0" y="800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 txBox="1"/>
          <p:nvPr/>
        </p:nvSpPr>
        <p:spPr>
          <a:xfrm>
            <a:off x="3714115" y="2368042"/>
            <a:ext cx="1651000" cy="594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39370">
              <a:lnSpc>
                <a:spcPct val="100000"/>
              </a:lnSpc>
              <a:spcBef>
                <a:spcPts val="100"/>
              </a:spcBef>
              <a:tabLst>
                <a:tab pos="908685" algn="l"/>
              </a:tabLst>
            </a:pPr>
            <a:r>
              <a:rPr dirty="0" sz="1200">
                <a:latin typeface="Times New Roman"/>
                <a:cs typeface="Times New Roman"/>
              </a:rPr>
              <a:t>[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baseline="-12345" sz="1350">
                <a:latin typeface="Times New Roman"/>
                <a:cs typeface="Times New Roman"/>
              </a:rPr>
              <a:t>1 </a:t>
            </a:r>
            <a:r>
              <a:rPr dirty="0" baseline="-12345" sz="1350" spc="7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</a:t>
            </a:r>
            <a:r>
              <a:rPr dirty="0" baseline="-12345" sz="1350" spc="-15">
                <a:latin typeface="Times New Roman"/>
                <a:cs typeface="Times New Roman"/>
              </a:rPr>
              <a:t>2</a:t>
            </a:r>
            <a:r>
              <a:rPr dirty="0" baseline="-12345" sz="1350" spc="187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…..	</a:t>
            </a:r>
            <a:r>
              <a:rPr dirty="0" sz="1400" spc="-5">
                <a:latin typeface="Times New Roman"/>
                <a:cs typeface="Times New Roman"/>
              </a:rPr>
              <a:t>a</a:t>
            </a:r>
            <a:r>
              <a:rPr dirty="0" baseline="-12345" sz="1350" spc="-7">
                <a:latin typeface="Times New Roman"/>
                <a:cs typeface="Times New Roman"/>
              </a:rPr>
              <a:t>k</a:t>
            </a:r>
            <a:r>
              <a:rPr dirty="0" sz="1200" spc="-5">
                <a:latin typeface="Times New Roman"/>
                <a:cs typeface="Times New Roman"/>
              </a:rPr>
              <a:t>]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355"/>
              </a:spcBef>
              <a:tabLst>
                <a:tab pos="1213485" algn="l"/>
              </a:tabLst>
            </a:pPr>
            <a:r>
              <a:rPr dirty="0" sz="1200" spc="-5">
                <a:latin typeface="Times New Roman"/>
                <a:cs typeface="Times New Roman"/>
              </a:rPr>
              <a:t>Start</a:t>
            </a:r>
            <a:r>
              <a:rPr dirty="0" sz="1200">
                <a:latin typeface="Times New Roman"/>
                <a:cs typeface="Times New Roman"/>
              </a:rPr>
              <a:t> entering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bit	last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bit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07173" y="10033507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7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29259"/>
            <a:ext cx="6527165" cy="90931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395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7</a:t>
            </a:r>
            <a:endParaRPr sz="1200">
              <a:latin typeface="Times New Roman"/>
              <a:cs typeface="Times New Roman"/>
            </a:endParaRPr>
          </a:p>
          <a:p>
            <a:pPr marL="12700" marR="5080" indent="76200">
              <a:lnSpc>
                <a:spcPct val="96000"/>
              </a:lnSpc>
              <a:spcBef>
                <a:spcPts val="30"/>
              </a:spcBef>
            </a:pPr>
            <a:r>
              <a:rPr dirty="0" sz="1600" spc="-5">
                <a:latin typeface="Times New Roman"/>
                <a:cs typeface="Times New Roman"/>
              </a:rPr>
              <a:t>First, we write the transition eqs for </a:t>
            </a:r>
            <a:r>
              <a:rPr dirty="0" sz="1600" spc="5">
                <a:latin typeface="Times New Roman"/>
                <a:cs typeface="Times New Roman"/>
              </a:rPr>
              <a:t>c</a:t>
            </a:r>
            <a:r>
              <a:rPr dirty="0" baseline="-13227" sz="1575" spc="7">
                <a:latin typeface="Times New Roman"/>
                <a:cs typeface="Times New Roman"/>
              </a:rPr>
              <a:t>3</a:t>
            </a:r>
            <a:r>
              <a:rPr dirty="0" sz="1600" spc="5">
                <a:latin typeface="Times New Roman"/>
                <a:cs typeface="Times New Roman"/>
              </a:rPr>
              <a:t>, </a:t>
            </a:r>
            <a:r>
              <a:rPr dirty="0" sz="1600" spc="-5">
                <a:latin typeface="Times New Roman"/>
                <a:cs typeface="Times New Roman"/>
              </a:rPr>
              <a:t>c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, and </a:t>
            </a:r>
            <a:r>
              <a:rPr dirty="0" sz="1600">
                <a:latin typeface="Times New Roman"/>
                <a:cs typeface="Times New Roman"/>
              </a:rPr>
              <a:t>c</a:t>
            </a:r>
            <a:r>
              <a:rPr dirty="0" baseline="-13227" sz="1575">
                <a:latin typeface="Times New Roman"/>
                <a:cs typeface="Times New Roman"/>
              </a:rPr>
              <a:t>1</a:t>
            </a:r>
            <a:r>
              <a:rPr dirty="0" sz="1600">
                <a:latin typeface="Times New Roman"/>
                <a:cs typeface="Times New Roman"/>
              </a:rPr>
              <a:t>, </a:t>
            </a:r>
            <a:r>
              <a:rPr dirty="0" sz="1600" spc="-5">
                <a:latin typeface="Times New Roman"/>
                <a:cs typeface="Times New Roman"/>
              </a:rPr>
              <a:t>i.e. </a:t>
            </a:r>
            <a:r>
              <a:rPr dirty="0" sz="1600">
                <a:latin typeface="Times New Roman"/>
                <a:cs typeface="Times New Roman"/>
              </a:rPr>
              <a:t>we </a:t>
            </a:r>
            <a:r>
              <a:rPr dirty="0" sz="1600" spc="-5">
                <a:latin typeface="Times New Roman"/>
                <a:cs typeface="Times New Roman"/>
              </a:rPr>
              <a:t>write the next </a:t>
            </a:r>
            <a:r>
              <a:rPr dirty="0" sz="1600">
                <a:latin typeface="Times New Roman"/>
                <a:cs typeface="Times New Roman"/>
              </a:rPr>
              <a:t>state </a:t>
            </a:r>
            <a:r>
              <a:rPr dirty="0" sz="1600" spc="-5">
                <a:latin typeface="Times New Roman"/>
                <a:cs typeface="Times New Roman"/>
              </a:rPr>
              <a:t>of  them in terms of the present state and the input </a:t>
            </a:r>
            <a:r>
              <a:rPr dirty="0" sz="1600" spc="5">
                <a:latin typeface="Times New Roman"/>
                <a:cs typeface="Times New Roman"/>
              </a:rPr>
              <a:t>a</a:t>
            </a:r>
            <a:r>
              <a:rPr dirty="0" baseline="-13227" sz="1575" spc="7">
                <a:latin typeface="Times New Roman"/>
                <a:cs typeface="Times New Roman"/>
              </a:rPr>
              <a:t>i </a:t>
            </a:r>
            <a:r>
              <a:rPr dirty="0" sz="1600" spc="-5">
                <a:latin typeface="Times New Roman"/>
                <a:cs typeface="Times New Roman"/>
              </a:rPr>
              <a:t>and this is done when the  feedback is enabled by Z=1.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0149" y="1485490"/>
            <a:ext cx="901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5">
                <a:latin typeface="Times New Roman"/>
                <a:cs typeface="Times New Roman"/>
              </a:rPr>
              <a:t>3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6864" y="1242701"/>
            <a:ext cx="217170" cy="2863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baseline="-24509" sz="2550" spc="30" i="1">
                <a:latin typeface="Times New Roman"/>
                <a:cs typeface="Times New Roman"/>
              </a:rPr>
              <a:t>c</a:t>
            </a:r>
            <a:r>
              <a:rPr dirty="0" baseline="-24509" sz="2550" spc="-480" i="1">
                <a:latin typeface="Times New Roman"/>
                <a:cs typeface="Times New Roman"/>
              </a:rPr>
              <a:t> </a:t>
            </a:r>
            <a:r>
              <a:rPr dirty="0" sz="1000" spc="10">
                <a:latin typeface="Symbol"/>
                <a:cs typeface="Symbol"/>
              </a:rPr>
              <a:t>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0672" y="1340640"/>
            <a:ext cx="797560" cy="3225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1585"/>
              </a:lnSpc>
              <a:spcBef>
                <a:spcPts val="110"/>
              </a:spcBef>
            </a:pPr>
            <a:r>
              <a:rPr dirty="0" sz="1700" spc="20">
                <a:latin typeface="Symbol"/>
                <a:cs typeface="Symbol"/>
              </a:rPr>
              <a:t></a:t>
            </a:r>
            <a:r>
              <a:rPr dirty="0" sz="1700" spc="20">
                <a:latin typeface="Times New Roman"/>
                <a:cs typeface="Times New Roman"/>
              </a:rPr>
              <a:t> </a:t>
            </a:r>
            <a:r>
              <a:rPr dirty="0" sz="1700" spc="20" i="1">
                <a:latin typeface="Times New Roman"/>
                <a:cs typeface="Times New Roman"/>
              </a:rPr>
              <a:t>a  </a:t>
            </a:r>
            <a:r>
              <a:rPr dirty="0" sz="1700" spc="20">
                <a:latin typeface="Symbol"/>
                <a:cs typeface="Symbol"/>
              </a:rPr>
              <a:t></a:t>
            </a:r>
            <a:r>
              <a:rPr dirty="0" sz="1700" spc="20">
                <a:latin typeface="Times New Roman"/>
                <a:cs typeface="Times New Roman"/>
              </a:rPr>
              <a:t> </a:t>
            </a:r>
            <a:r>
              <a:rPr dirty="0" sz="1700" spc="20" i="1">
                <a:latin typeface="Times New Roman"/>
                <a:cs typeface="Times New Roman"/>
              </a:rPr>
              <a:t>c</a:t>
            </a:r>
            <a:r>
              <a:rPr dirty="0" sz="1700" spc="-350" i="1">
                <a:latin typeface="Times New Roman"/>
                <a:cs typeface="Times New Roman"/>
              </a:rPr>
              <a:t> </a:t>
            </a:r>
            <a:r>
              <a:rPr dirty="0" baseline="41666" sz="1500" spc="15">
                <a:latin typeface="Symbol"/>
                <a:cs typeface="Symbol"/>
              </a:rPr>
              <a:t></a:t>
            </a:r>
            <a:endParaRPr baseline="41666" sz="1500">
              <a:latin typeface="Symbol"/>
              <a:cs typeface="Symbol"/>
            </a:endParaRPr>
          </a:p>
          <a:p>
            <a:pPr marL="310515">
              <a:lnSpc>
                <a:spcPts val="745"/>
              </a:lnSpc>
              <a:tabLst>
                <a:tab pos="685800" algn="l"/>
              </a:tabLst>
            </a:pPr>
            <a:r>
              <a:rPr dirty="0" sz="1000" spc="5" i="1">
                <a:latin typeface="Times New Roman"/>
                <a:cs typeface="Times New Roman"/>
              </a:rPr>
              <a:t>i	</a:t>
            </a:r>
            <a:r>
              <a:rPr dirty="0" sz="1000" spc="5"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02310" y="1485490"/>
            <a:ext cx="863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5">
                <a:latin typeface="Times New Roman"/>
                <a:cs typeface="Times New Roman"/>
              </a:rPr>
              <a:t>3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26438" y="1376072"/>
            <a:ext cx="5133975" cy="29083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600" spc="-5">
                <a:latin typeface="Times New Roman"/>
                <a:cs typeface="Times New Roman"/>
              </a:rPr>
              <a:t>where </a:t>
            </a:r>
            <a:r>
              <a:rPr dirty="0" baseline="9803" sz="2550" spc="-44" i="1">
                <a:latin typeface="Times New Roman"/>
                <a:cs typeface="Times New Roman"/>
              </a:rPr>
              <a:t>c </a:t>
            </a:r>
            <a:r>
              <a:rPr dirty="0" baseline="61111" sz="1500" spc="-44">
                <a:latin typeface="Symbol"/>
                <a:cs typeface="Symbol"/>
              </a:rPr>
              <a:t></a:t>
            </a:r>
            <a:r>
              <a:rPr dirty="0" baseline="61111" sz="1500" spc="-44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is the next state of c . and </a:t>
            </a:r>
            <a:r>
              <a:rPr dirty="0" baseline="8169" sz="2550" spc="-15" i="1">
                <a:latin typeface="Times New Roman"/>
                <a:cs typeface="Times New Roman"/>
              </a:rPr>
              <a:t>c</a:t>
            </a:r>
            <a:r>
              <a:rPr dirty="0" baseline="8169" sz="2550" spc="-434" i="1">
                <a:latin typeface="Times New Roman"/>
                <a:cs typeface="Times New Roman"/>
              </a:rPr>
              <a:t> </a:t>
            </a:r>
            <a:r>
              <a:rPr dirty="0" baseline="55555" sz="1500" spc="-15">
                <a:latin typeface="Symbol"/>
                <a:cs typeface="Symbol"/>
              </a:rPr>
              <a:t></a:t>
            </a:r>
            <a:r>
              <a:rPr dirty="0" baseline="55555" sz="1500" spc="-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is the present state of c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04842" y="1494790"/>
            <a:ext cx="272351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43890" algn="l"/>
                <a:tab pos="2643505" algn="l"/>
              </a:tabLst>
            </a:pPr>
            <a:r>
              <a:rPr dirty="0" sz="1050">
                <a:latin typeface="Times New Roman"/>
                <a:cs typeface="Times New Roman"/>
              </a:rPr>
              <a:t>3</a:t>
            </a:r>
            <a:r>
              <a:rPr dirty="0" sz="1050">
                <a:latin typeface="Times New Roman"/>
                <a:cs typeface="Times New Roman"/>
              </a:rPr>
              <a:t>	</a:t>
            </a:r>
            <a:r>
              <a:rPr dirty="0" baseline="2777" sz="1500" spc="-15">
                <a:latin typeface="Times New Roman"/>
                <a:cs typeface="Times New Roman"/>
              </a:rPr>
              <a:t>1</a:t>
            </a:r>
            <a:r>
              <a:rPr dirty="0" baseline="2777" sz="1500" spc="-15">
                <a:latin typeface="Times New Roman"/>
                <a:cs typeface="Times New Roman"/>
              </a:rPr>
              <a:t>	</a:t>
            </a:r>
            <a:r>
              <a:rPr dirty="0" sz="1050">
                <a:latin typeface="Times New Roman"/>
                <a:cs typeface="Times New Roman"/>
              </a:rPr>
              <a:t>1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7074" y="1692460"/>
            <a:ext cx="652780" cy="32321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>
              <a:lnSpc>
                <a:spcPts val="1585"/>
              </a:lnSpc>
              <a:spcBef>
                <a:spcPts val="110"/>
              </a:spcBef>
            </a:pPr>
            <a:r>
              <a:rPr dirty="0" sz="1700" spc="65" i="1">
                <a:latin typeface="Times New Roman"/>
                <a:cs typeface="Times New Roman"/>
              </a:rPr>
              <a:t>c</a:t>
            </a:r>
            <a:r>
              <a:rPr dirty="0" baseline="41666" sz="1500" spc="97">
                <a:latin typeface="Symbol"/>
                <a:cs typeface="Symbol"/>
              </a:rPr>
              <a:t></a:t>
            </a:r>
            <a:r>
              <a:rPr dirty="0" baseline="41666" sz="1500" spc="97">
                <a:latin typeface="Times New Roman"/>
                <a:cs typeface="Times New Roman"/>
              </a:rPr>
              <a:t>  </a:t>
            </a:r>
            <a:r>
              <a:rPr dirty="0" sz="1700" spc="15">
                <a:latin typeface="Symbol"/>
                <a:cs typeface="Symbol"/>
              </a:rPr>
              <a:t></a:t>
            </a:r>
            <a:r>
              <a:rPr dirty="0" sz="1700" spc="-40">
                <a:latin typeface="Times New Roman"/>
                <a:cs typeface="Times New Roman"/>
              </a:rPr>
              <a:t> </a:t>
            </a:r>
            <a:r>
              <a:rPr dirty="0" sz="1700" spc="65" i="1">
                <a:latin typeface="Times New Roman"/>
                <a:cs typeface="Times New Roman"/>
              </a:rPr>
              <a:t>c</a:t>
            </a:r>
            <a:r>
              <a:rPr dirty="0" baseline="41666" sz="1500" spc="97">
                <a:latin typeface="Symbol"/>
                <a:cs typeface="Symbol"/>
              </a:rPr>
              <a:t></a:t>
            </a:r>
            <a:endParaRPr baseline="41666" sz="1500">
              <a:latin typeface="Symbol"/>
              <a:cs typeface="Symbol"/>
            </a:endParaRPr>
          </a:p>
          <a:p>
            <a:pPr algn="ctr" marL="76200">
              <a:lnSpc>
                <a:spcPts val="745"/>
              </a:lnSpc>
              <a:tabLst>
                <a:tab pos="516255" algn="l"/>
              </a:tabLst>
            </a:pPr>
            <a:r>
              <a:rPr dirty="0" sz="1000" spc="5">
                <a:latin typeface="Times New Roman"/>
                <a:cs typeface="Times New Roman"/>
              </a:rPr>
              <a:t>2	3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96669" y="1746249"/>
            <a:ext cx="3187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and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66911" y="2043661"/>
            <a:ext cx="2295525" cy="2965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750" spc="80" i="1">
                <a:latin typeface="Times New Roman"/>
                <a:cs typeface="Times New Roman"/>
              </a:rPr>
              <a:t>c</a:t>
            </a:r>
            <a:r>
              <a:rPr dirty="0" baseline="44444" sz="1500" spc="120">
                <a:latin typeface="Symbol"/>
                <a:cs typeface="Symbol"/>
              </a:rPr>
              <a:t></a:t>
            </a:r>
            <a:r>
              <a:rPr dirty="0" baseline="44444" sz="1500" spc="120">
                <a:latin typeface="Times New Roman"/>
                <a:cs typeface="Times New Roman"/>
              </a:rPr>
              <a:t> </a:t>
            </a:r>
            <a:r>
              <a:rPr dirty="0" sz="1750" spc="70">
                <a:latin typeface="Symbol"/>
                <a:cs typeface="Symbol"/>
              </a:rPr>
              <a:t></a:t>
            </a:r>
            <a:r>
              <a:rPr dirty="0" sz="1750" spc="70">
                <a:latin typeface="Times New Roman"/>
                <a:cs typeface="Times New Roman"/>
              </a:rPr>
              <a:t> </a:t>
            </a:r>
            <a:r>
              <a:rPr dirty="0" sz="1750" spc="80" i="1">
                <a:latin typeface="Times New Roman"/>
                <a:cs typeface="Times New Roman"/>
              </a:rPr>
              <a:t>c</a:t>
            </a:r>
            <a:r>
              <a:rPr dirty="0" baseline="44444" sz="1500" spc="120">
                <a:latin typeface="Symbol"/>
                <a:cs typeface="Symbol"/>
              </a:rPr>
              <a:t></a:t>
            </a:r>
            <a:r>
              <a:rPr dirty="0" baseline="44444" sz="1500" spc="120">
                <a:latin typeface="Times New Roman"/>
                <a:cs typeface="Times New Roman"/>
              </a:rPr>
              <a:t> </a:t>
            </a:r>
            <a:r>
              <a:rPr dirty="0" sz="1750" spc="70">
                <a:latin typeface="Symbol"/>
                <a:cs typeface="Symbol"/>
              </a:rPr>
              <a:t></a:t>
            </a:r>
            <a:r>
              <a:rPr dirty="0" sz="1750" spc="70">
                <a:latin typeface="Times New Roman"/>
                <a:cs typeface="Times New Roman"/>
              </a:rPr>
              <a:t> </a:t>
            </a:r>
            <a:r>
              <a:rPr dirty="0" sz="1750" spc="80" i="1">
                <a:latin typeface="Times New Roman"/>
                <a:cs typeface="Times New Roman"/>
              </a:rPr>
              <a:t>c</a:t>
            </a:r>
            <a:r>
              <a:rPr dirty="0" baseline="44444" sz="1500" spc="120">
                <a:latin typeface="Symbol"/>
                <a:cs typeface="Symbol"/>
              </a:rPr>
              <a:t></a:t>
            </a:r>
            <a:r>
              <a:rPr dirty="0" baseline="44444" sz="1500" spc="120">
                <a:latin typeface="Times New Roman"/>
                <a:cs typeface="Times New Roman"/>
              </a:rPr>
              <a:t> </a:t>
            </a:r>
            <a:r>
              <a:rPr dirty="0" sz="1750" spc="70">
                <a:latin typeface="Symbol"/>
                <a:cs typeface="Symbol"/>
              </a:rPr>
              <a:t></a:t>
            </a:r>
            <a:r>
              <a:rPr dirty="0" sz="1750" spc="70">
                <a:latin typeface="Times New Roman"/>
                <a:cs typeface="Times New Roman"/>
              </a:rPr>
              <a:t> </a:t>
            </a:r>
            <a:r>
              <a:rPr dirty="0" sz="1750" spc="65" i="1">
                <a:latin typeface="Times New Roman"/>
                <a:cs typeface="Times New Roman"/>
              </a:rPr>
              <a:t>a </a:t>
            </a:r>
            <a:r>
              <a:rPr dirty="0" sz="1750" spc="70">
                <a:latin typeface="Symbol"/>
                <a:cs typeface="Symbol"/>
              </a:rPr>
              <a:t></a:t>
            </a:r>
            <a:r>
              <a:rPr dirty="0" sz="1750" spc="70">
                <a:latin typeface="Times New Roman"/>
                <a:cs typeface="Times New Roman"/>
              </a:rPr>
              <a:t> </a:t>
            </a:r>
            <a:r>
              <a:rPr dirty="0" sz="1750" spc="80" i="1">
                <a:latin typeface="Times New Roman"/>
                <a:cs typeface="Times New Roman"/>
              </a:rPr>
              <a:t>c</a:t>
            </a:r>
            <a:r>
              <a:rPr dirty="0" baseline="44444" sz="1500" spc="120">
                <a:latin typeface="Symbol"/>
                <a:cs typeface="Symbol"/>
              </a:rPr>
              <a:t></a:t>
            </a:r>
            <a:r>
              <a:rPr dirty="0" baseline="44444" sz="1500" spc="120">
                <a:latin typeface="Times New Roman"/>
                <a:cs typeface="Times New Roman"/>
              </a:rPr>
              <a:t> </a:t>
            </a:r>
            <a:r>
              <a:rPr dirty="0" sz="1750" spc="70">
                <a:latin typeface="Symbol"/>
                <a:cs typeface="Symbol"/>
              </a:rPr>
              <a:t></a:t>
            </a:r>
            <a:r>
              <a:rPr dirty="0" sz="1750" spc="-65">
                <a:latin typeface="Times New Roman"/>
                <a:cs typeface="Times New Roman"/>
              </a:rPr>
              <a:t> </a:t>
            </a:r>
            <a:r>
              <a:rPr dirty="0" sz="1750" spc="80" i="1">
                <a:latin typeface="Times New Roman"/>
                <a:cs typeface="Times New Roman"/>
              </a:rPr>
              <a:t>c</a:t>
            </a:r>
            <a:r>
              <a:rPr dirty="0" baseline="44444" sz="1500" spc="120">
                <a:latin typeface="Symbol"/>
                <a:cs typeface="Symbol"/>
              </a:rPr>
              <a:t></a:t>
            </a:r>
            <a:endParaRPr baseline="44444" sz="150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52505" y="2193975"/>
            <a:ext cx="2186305" cy="18415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  <a:tabLst>
                <a:tab pos="473075" algn="l"/>
                <a:tab pos="865505" algn="l"/>
                <a:tab pos="1301115" algn="l"/>
                <a:tab pos="1699260" algn="l"/>
                <a:tab pos="2102485" algn="l"/>
              </a:tabLst>
            </a:pPr>
            <a:r>
              <a:rPr dirty="0" sz="1000" spc="45">
                <a:latin typeface="Times New Roman"/>
                <a:cs typeface="Times New Roman"/>
              </a:rPr>
              <a:t>1</a:t>
            </a:r>
            <a:r>
              <a:rPr dirty="0" sz="1000" spc="45">
                <a:latin typeface="Times New Roman"/>
                <a:cs typeface="Times New Roman"/>
              </a:rPr>
              <a:t>	</a:t>
            </a:r>
            <a:r>
              <a:rPr dirty="0" sz="1000" spc="45">
                <a:latin typeface="Times New Roman"/>
                <a:cs typeface="Times New Roman"/>
              </a:rPr>
              <a:t>2</a:t>
            </a:r>
            <a:r>
              <a:rPr dirty="0" sz="1000" spc="45">
                <a:latin typeface="Times New Roman"/>
                <a:cs typeface="Times New Roman"/>
              </a:rPr>
              <a:t>	</a:t>
            </a:r>
            <a:r>
              <a:rPr dirty="0" sz="1000" spc="45">
                <a:latin typeface="Times New Roman"/>
                <a:cs typeface="Times New Roman"/>
              </a:rPr>
              <a:t>1</a:t>
            </a:r>
            <a:r>
              <a:rPr dirty="0" sz="1000" spc="45">
                <a:latin typeface="Times New Roman"/>
                <a:cs typeface="Times New Roman"/>
              </a:rPr>
              <a:t>	</a:t>
            </a:r>
            <a:r>
              <a:rPr dirty="0" sz="1000" spc="25" i="1">
                <a:latin typeface="Times New Roman"/>
                <a:cs typeface="Times New Roman"/>
              </a:rPr>
              <a:t>i</a:t>
            </a:r>
            <a:r>
              <a:rPr dirty="0" sz="1000" spc="25" i="1">
                <a:latin typeface="Times New Roman"/>
                <a:cs typeface="Times New Roman"/>
              </a:rPr>
              <a:t>	</a:t>
            </a:r>
            <a:r>
              <a:rPr dirty="0" sz="1000" spc="45">
                <a:latin typeface="Times New Roman"/>
                <a:cs typeface="Times New Roman"/>
              </a:rPr>
              <a:t>2</a:t>
            </a:r>
            <a:r>
              <a:rPr dirty="0" sz="1000" spc="45">
                <a:latin typeface="Times New Roman"/>
                <a:cs typeface="Times New Roman"/>
              </a:rPr>
              <a:t>	</a:t>
            </a:r>
            <a:r>
              <a:rPr dirty="0" sz="1000" spc="45">
                <a:latin typeface="Times New Roman"/>
                <a:cs typeface="Times New Roman"/>
              </a:rPr>
              <a:t>3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2592069"/>
            <a:ext cx="4257675" cy="50228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For </a:t>
            </a:r>
            <a:r>
              <a:rPr dirty="0" sz="1600">
                <a:latin typeface="Times New Roman"/>
                <a:cs typeface="Times New Roman"/>
              </a:rPr>
              <a:t>[D]=[0101] </a:t>
            </a:r>
            <a:r>
              <a:rPr dirty="0" sz="1600" spc="-5">
                <a:latin typeface="Times New Roman"/>
                <a:cs typeface="Times New Roman"/>
              </a:rPr>
              <a:t>with always zero </a:t>
            </a:r>
            <a:r>
              <a:rPr dirty="0" sz="1600">
                <a:latin typeface="Times New Roman"/>
                <a:cs typeface="Times New Roman"/>
              </a:rPr>
              <a:t>initial </a:t>
            </a:r>
            <a:r>
              <a:rPr dirty="0" sz="1600" spc="-5">
                <a:latin typeface="Times New Roman"/>
                <a:cs typeface="Times New Roman"/>
              </a:rPr>
              <a:t>states,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  <a:p>
            <a:pPr marL="2804795">
              <a:lnSpc>
                <a:spcPts val="1880"/>
              </a:lnSpc>
            </a:pPr>
            <a:r>
              <a:rPr dirty="0" sz="1600">
                <a:latin typeface="Times New Roman"/>
                <a:cs typeface="Times New Roman"/>
              </a:rPr>
              <a:t>initial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5940" y="5396864"/>
            <a:ext cx="5307965" cy="12033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Then c</a:t>
            </a:r>
            <a:r>
              <a:rPr dirty="0" baseline="-13227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c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c</a:t>
            </a:r>
            <a:r>
              <a:rPr dirty="0" baseline="-13227" sz="1575" spc="-7">
                <a:latin typeface="Times New Roman"/>
                <a:cs typeface="Times New Roman"/>
              </a:rPr>
              <a:t>3</a:t>
            </a:r>
            <a:r>
              <a:rPr dirty="0" sz="1600" spc="-5">
                <a:latin typeface="Times New Roman"/>
                <a:cs typeface="Times New Roman"/>
              </a:rPr>
              <a:t>=110 and [C]=[0101110] (check with the code</a:t>
            </a:r>
            <a:r>
              <a:rPr dirty="0" sz="1600" spc="7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table)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  <a:spcBef>
                <a:spcPts val="1415"/>
              </a:spcBef>
            </a:pPr>
            <a:r>
              <a:rPr dirty="0" sz="1600" spc="-5">
                <a:latin typeface="Times New Roman"/>
                <a:cs typeface="Times New Roman"/>
              </a:rPr>
              <a:t>For [D]=[0010] with always zero </a:t>
            </a:r>
            <a:r>
              <a:rPr dirty="0" sz="1600">
                <a:latin typeface="Times New Roman"/>
                <a:cs typeface="Times New Roman"/>
              </a:rPr>
              <a:t>initial </a:t>
            </a:r>
            <a:r>
              <a:rPr dirty="0" sz="1600" spc="-5">
                <a:latin typeface="Times New Roman"/>
                <a:cs typeface="Times New Roman"/>
              </a:rPr>
              <a:t>states,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  <a:p>
            <a:pPr algn="ctr" marL="777240">
              <a:lnSpc>
                <a:spcPts val="1880"/>
              </a:lnSpc>
            </a:pPr>
            <a:r>
              <a:rPr dirty="0" sz="1600">
                <a:latin typeface="Times New Roman"/>
                <a:cs typeface="Times New Roman"/>
              </a:rPr>
              <a:t>initial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6231" y="9135871"/>
            <a:ext cx="53079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Then c</a:t>
            </a:r>
            <a:r>
              <a:rPr dirty="0" baseline="-13227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c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c</a:t>
            </a:r>
            <a:r>
              <a:rPr dirty="0" baseline="-13227" sz="1575" spc="-7">
                <a:latin typeface="Times New Roman"/>
                <a:cs typeface="Times New Roman"/>
              </a:rPr>
              <a:t>3</a:t>
            </a:r>
            <a:r>
              <a:rPr dirty="0" sz="1600" spc="-5">
                <a:latin typeface="Times New Roman"/>
                <a:cs typeface="Times New Roman"/>
              </a:rPr>
              <a:t>=111 and [C]=[0010111] ( check with the code</a:t>
            </a:r>
            <a:r>
              <a:rPr dirty="0" sz="1600" spc="7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table)</a:t>
            </a:r>
            <a:endParaRPr sz="1600">
              <a:latin typeface="Times New Roman"/>
              <a:cs typeface="Times New Roman"/>
            </a:endParaRPr>
          </a:p>
        </p:txBody>
      </p:sp>
      <p:graphicFrame>
        <p:nvGraphicFramePr>
          <p:cNvPr id="17" name="object 17"/>
          <p:cNvGraphicFramePr>
            <a:graphicFrameLocks noGrp="1"/>
          </p:cNvGraphicFramePr>
          <p:nvPr/>
        </p:nvGraphicFramePr>
        <p:xfrm>
          <a:off x="3952366" y="2982721"/>
          <a:ext cx="2486660" cy="22701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6135"/>
                <a:gridCol w="824229"/>
                <a:gridCol w="826135"/>
              </a:tblGrid>
              <a:tr h="251841">
                <a:tc>
                  <a:txBody>
                    <a:bodyPr/>
                    <a:lstStyle/>
                    <a:p>
                      <a:pPr marL="168910">
                        <a:lnSpc>
                          <a:spcPts val="1810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13227" sz="1575" spc="-7">
                          <a:latin typeface="Times New Roman"/>
                          <a:cs typeface="Times New Roman"/>
                        </a:rPr>
                        <a:t>3</a:t>
                      </a:r>
                      <a:endParaRPr baseline="-13227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810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13227" sz="1575" spc="-7">
                          <a:latin typeface="Times New Roman"/>
                          <a:cs typeface="Times New Roman"/>
                        </a:rPr>
                        <a:t>2</a:t>
                      </a:r>
                      <a:endParaRPr baseline="-13227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810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13227" sz="1575" spc="-7">
                          <a:latin typeface="Times New Roman"/>
                          <a:cs typeface="Times New Roman"/>
                        </a:rPr>
                        <a:t>1</a:t>
                      </a:r>
                      <a:endParaRPr baseline="-13227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9936">
                <a:tc>
                  <a:txBody>
                    <a:bodyPr/>
                    <a:lstStyle/>
                    <a:p>
                      <a:pPr marL="21907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9935">
                <a:tc>
                  <a:txBody>
                    <a:bodyPr/>
                    <a:lstStyle/>
                    <a:p>
                      <a:pPr marL="21907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9935">
                <a:tc>
                  <a:txBody>
                    <a:bodyPr/>
                    <a:lstStyle/>
                    <a:p>
                      <a:pPr marL="21907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604">
                <a:tc>
                  <a:txBody>
                    <a:bodyPr/>
                    <a:lstStyle/>
                    <a:p>
                      <a:pPr marL="21907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1459">
                <a:tc>
                  <a:txBody>
                    <a:bodyPr/>
                    <a:lstStyle/>
                    <a:p>
                      <a:pPr marL="219075">
                        <a:lnSpc>
                          <a:spcPts val="181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81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81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9936">
                <a:tc>
                  <a:txBody>
                    <a:bodyPr/>
                    <a:lstStyle/>
                    <a:p>
                      <a:pPr marL="21907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9936">
                <a:tc>
                  <a:txBody>
                    <a:bodyPr/>
                    <a:lstStyle/>
                    <a:p>
                      <a:pPr marL="21907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0189">
                <a:tc>
                  <a:txBody>
                    <a:bodyPr/>
                    <a:lstStyle/>
                    <a:p>
                      <a:pPr marL="219075">
                        <a:lnSpc>
                          <a:spcPts val="180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80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80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2351785" y="3211702"/>
          <a:ext cx="654685" cy="1285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5160"/>
              </a:tblGrid>
              <a:tr h="254508"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13227" sz="1575" spc="-7">
                          <a:latin typeface="Times New Roman"/>
                          <a:cs typeface="Times New Roman"/>
                        </a:rPr>
                        <a:t>i</a:t>
                      </a:r>
                      <a:endParaRPr baseline="-13227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2983"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2984"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2983"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3952366" y="6488557"/>
          <a:ext cx="2486660" cy="22701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6135"/>
                <a:gridCol w="824229"/>
                <a:gridCol w="826135"/>
              </a:tblGrid>
              <a:tr h="249935"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13227" sz="1575" spc="-7">
                          <a:latin typeface="Times New Roman"/>
                          <a:cs typeface="Times New Roman"/>
                        </a:rPr>
                        <a:t>3</a:t>
                      </a:r>
                      <a:endParaRPr baseline="-13227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13227" sz="1575" spc="-7">
                          <a:latin typeface="Times New Roman"/>
                          <a:cs typeface="Times New Roman"/>
                        </a:rPr>
                        <a:t>2</a:t>
                      </a:r>
                      <a:endParaRPr baseline="-13227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baseline="-13227" sz="1575">
                          <a:latin typeface="Times New Roman"/>
                          <a:cs typeface="Times New Roman"/>
                        </a:rPr>
                        <a:t>1</a:t>
                      </a:r>
                      <a:endParaRPr baseline="-13227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9936">
                <a:tc>
                  <a:txBody>
                    <a:bodyPr/>
                    <a:lstStyle/>
                    <a:p>
                      <a:pPr marL="21907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1841">
                <a:tc>
                  <a:txBody>
                    <a:bodyPr/>
                    <a:lstStyle/>
                    <a:p>
                      <a:pPr marL="219075">
                        <a:lnSpc>
                          <a:spcPts val="181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81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81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9935">
                <a:tc>
                  <a:txBody>
                    <a:bodyPr/>
                    <a:lstStyle/>
                    <a:p>
                      <a:pPr marL="21907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604">
                <a:tc>
                  <a:txBody>
                    <a:bodyPr/>
                    <a:lstStyle/>
                    <a:p>
                      <a:pPr marL="21907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9935">
                <a:tc>
                  <a:txBody>
                    <a:bodyPr/>
                    <a:lstStyle/>
                    <a:p>
                      <a:pPr marL="21907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9936">
                <a:tc>
                  <a:txBody>
                    <a:bodyPr/>
                    <a:lstStyle/>
                    <a:p>
                      <a:pPr marL="21907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9936">
                <a:tc>
                  <a:txBody>
                    <a:bodyPr/>
                    <a:lstStyle/>
                    <a:p>
                      <a:pPr marL="21907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1459">
                <a:tc>
                  <a:txBody>
                    <a:bodyPr/>
                    <a:lstStyle/>
                    <a:p>
                      <a:pPr marL="219075">
                        <a:lnSpc>
                          <a:spcPts val="181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81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181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2351785" y="6717156"/>
          <a:ext cx="654685" cy="1285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5160"/>
              </a:tblGrid>
              <a:tr h="252984"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baseline="-13227" sz="1575" spc="-7">
                          <a:latin typeface="Times New Roman"/>
                          <a:cs typeface="Times New Roman"/>
                        </a:rPr>
                        <a:t>i</a:t>
                      </a:r>
                      <a:endParaRPr baseline="-13227" sz="1575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4889">
                <a:tc>
                  <a:txBody>
                    <a:bodyPr/>
                    <a:lstStyle/>
                    <a:p>
                      <a:pPr marL="67945">
                        <a:lnSpc>
                          <a:spcPts val="181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2983"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651"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4508"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1" name="object 21"/>
          <p:cNvSpPr/>
          <p:nvPr/>
        </p:nvSpPr>
        <p:spPr>
          <a:xfrm>
            <a:off x="3627754" y="3089274"/>
            <a:ext cx="349885" cy="349885"/>
          </a:xfrm>
          <a:custGeom>
            <a:avLst/>
            <a:gdLst/>
            <a:ahLst/>
            <a:cxnLst/>
            <a:rect l="l" t="t" r="r" b="b"/>
            <a:pathLst>
              <a:path w="349885" h="349885">
                <a:moveTo>
                  <a:pt x="291530" y="300543"/>
                </a:moveTo>
                <a:lnTo>
                  <a:pt x="269113" y="322960"/>
                </a:lnTo>
                <a:lnTo>
                  <a:pt x="349885" y="349884"/>
                </a:lnTo>
                <a:lnTo>
                  <a:pt x="337227" y="311911"/>
                </a:lnTo>
                <a:lnTo>
                  <a:pt x="303022" y="311911"/>
                </a:lnTo>
                <a:lnTo>
                  <a:pt x="300482" y="309499"/>
                </a:lnTo>
                <a:lnTo>
                  <a:pt x="291530" y="300543"/>
                </a:lnTo>
                <a:close/>
              </a:path>
              <a:path w="349885" h="349885">
                <a:moveTo>
                  <a:pt x="300543" y="291530"/>
                </a:moveTo>
                <a:lnTo>
                  <a:pt x="291530" y="300543"/>
                </a:lnTo>
                <a:lnTo>
                  <a:pt x="300482" y="309499"/>
                </a:lnTo>
                <a:lnTo>
                  <a:pt x="303022" y="311911"/>
                </a:lnTo>
                <a:lnTo>
                  <a:pt x="306959" y="311911"/>
                </a:lnTo>
                <a:lnTo>
                  <a:pt x="309499" y="309499"/>
                </a:lnTo>
                <a:lnTo>
                  <a:pt x="311912" y="306958"/>
                </a:lnTo>
                <a:lnTo>
                  <a:pt x="311912" y="303022"/>
                </a:lnTo>
                <a:lnTo>
                  <a:pt x="309499" y="300481"/>
                </a:lnTo>
                <a:lnTo>
                  <a:pt x="300543" y="291530"/>
                </a:lnTo>
                <a:close/>
              </a:path>
              <a:path w="349885" h="349885">
                <a:moveTo>
                  <a:pt x="322961" y="269112"/>
                </a:moveTo>
                <a:lnTo>
                  <a:pt x="300543" y="291530"/>
                </a:lnTo>
                <a:lnTo>
                  <a:pt x="309557" y="300543"/>
                </a:lnTo>
                <a:lnTo>
                  <a:pt x="311912" y="303022"/>
                </a:lnTo>
                <a:lnTo>
                  <a:pt x="311912" y="306958"/>
                </a:lnTo>
                <a:lnTo>
                  <a:pt x="309499" y="309499"/>
                </a:lnTo>
                <a:lnTo>
                  <a:pt x="306959" y="311911"/>
                </a:lnTo>
                <a:lnTo>
                  <a:pt x="337227" y="311911"/>
                </a:lnTo>
                <a:lnTo>
                  <a:pt x="322961" y="269112"/>
                </a:lnTo>
                <a:close/>
              </a:path>
              <a:path w="349885" h="349885">
                <a:moveTo>
                  <a:pt x="9017" y="0"/>
                </a:moveTo>
                <a:lnTo>
                  <a:pt x="4953" y="0"/>
                </a:lnTo>
                <a:lnTo>
                  <a:pt x="2540" y="2539"/>
                </a:lnTo>
                <a:lnTo>
                  <a:pt x="0" y="4952"/>
                </a:lnTo>
                <a:lnTo>
                  <a:pt x="0" y="9016"/>
                </a:lnTo>
                <a:lnTo>
                  <a:pt x="2540" y="11429"/>
                </a:lnTo>
                <a:lnTo>
                  <a:pt x="291530" y="300543"/>
                </a:lnTo>
                <a:lnTo>
                  <a:pt x="300543" y="291530"/>
                </a:lnTo>
                <a:lnTo>
                  <a:pt x="11430" y="2539"/>
                </a:lnTo>
                <a:lnTo>
                  <a:pt x="901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710940" y="3439159"/>
            <a:ext cx="76200" cy="463550"/>
          </a:xfrm>
          <a:custGeom>
            <a:avLst/>
            <a:gdLst/>
            <a:ahLst/>
            <a:cxnLst/>
            <a:rect l="l" t="t" r="r" b="b"/>
            <a:pathLst>
              <a:path w="76200" h="463550">
                <a:moveTo>
                  <a:pt x="41656" y="57150"/>
                </a:moveTo>
                <a:lnTo>
                  <a:pt x="34544" y="57150"/>
                </a:lnTo>
                <a:lnTo>
                  <a:pt x="31750" y="59944"/>
                </a:lnTo>
                <a:lnTo>
                  <a:pt x="31750" y="460755"/>
                </a:lnTo>
                <a:lnTo>
                  <a:pt x="34544" y="463550"/>
                </a:lnTo>
                <a:lnTo>
                  <a:pt x="41656" y="463550"/>
                </a:lnTo>
                <a:lnTo>
                  <a:pt x="44450" y="460755"/>
                </a:lnTo>
                <a:lnTo>
                  <a:pt x="44450" y="59944"/>
                </a:lnTo>
                <a:lnTo>
                  <a:pt x="41656" y="57150"/>
                </a:lnTo>
                <a:close/>
              </a:path>
              <a:path w="76200" h="46355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463550">
                <a:moveTo>
                  <a:pt x="66675" y="57150"/>
                </a:moveTo>
                <a:lnTo>
                  <a:pt x="41656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710940" y="4119244"/>
            <a:ext cx="76200" cy="349250"/>
          </a:xfrm>
          <a:custGeom>
            <a:avLst/>
            <a:gdLst/>
            <a:ahLst/>
            <a:cxnLst/>
            <a:rect l="l" t="t" r="r" b="b"/>
            <a:pathLst>
              <a:path w="76200" h="349250">
                <a:moveTo>
                  <a:pt x="31750" y="273050"/>
                </a:moveTo>
                <a:lnTo>
                  <a:pt x="0" y="273050"/>
                </a:lnTo>
                <a:lnTo>
                  <a:pt x="38100" y="349250"/>
                </a:lnTo>
                <a:lnTo>
                  <a:pt x="66675" y="292100"/>
                </a:lnTo>
                <a:lnTo>
                  <a:pt x="34544" y="292100"/>
                </a:lnTo>
                <a:lnTo>
                  <a:pt x="31750" y="289306"/>
                </a:lnTo>
                <a:lnTo>
                  <a:pt x="31750" y="273050"/>
                </a:lnTo>
                <a:close/>
              </a:path>
              <a:path w="76200" h="349250">
                <a:moveTo>
                  <a:pt x="41656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289306"/>
                </a:lnTo>
                <a:lnTo>
                  <a:pt x="34544" y="292100"/>
                </a:lnTo>
                <a:lnTo>
                  <a:pt x="41656" y="292100"/>
                </a:lnTo>
                <a:lnTo>
                  <a:pt x="44450" y="289306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349250">
                <a:moveTo>
                  <a:pt x="76200" y="273050"/>
                </a:moveTo>
                <a:lnTo>
                  <a:pt x="44450" y="273050"/>
                </a:lnTo>
                <a:lnTo>
                  <a:pt x="44450" y="289306"/>
                </a:lnTo>
                <a:lnTo>
                  <a:pt x="41656" y="292100"/>
                </a:lnTo>
                <a:lnTo>
                  <a:pt x="66675" y="292100"/>
                </a:lnTo>
                <a:lnTo>
                  <a:pt x="76200" y="273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710940" y="4468494"/>
            <a:ext cx="76200" cy="349250"/>
          </a:xfrm>
          <a:custGeom>
            <a:avLst/>
            <a:gdLst/>
            <a:ahLst/>
            <a:cxnLst/>
            <a:rect l="l" t="t" r="r" b="b"/>
            <a:pathLst>
              <a:path w="76200" h="349250">
                <a:moveTo>
                  <a:pt x="41656" y="57150"/>
                </a:moveTo>
                <a:lnTo>
                  <a:pt x="34544" y="57150"/>
                </a:lnTo>
                <a:lnTo>
                  <a:pt x="31750" y="59943"/>
                </a:lnTo>
                <a:lnTo>
                  <a:pt x="31750" y="346455"/>
                </a:lnTo>
                <a:lnTo>
                  <a:pt x="34544" y="349250"/>
                </a:lnTo>
                <a:lnTo>
                  <a:pt x="41656" y="349250"/>
                </a:lnTo>
                <a:lnTo>
                  <a:pt x="44450" y="346455"/>
                </a:lnTo>
                <a:lnTo>
                  <a:pt x="44450" y="59943"/>
                </a:lnTo>
                <a:lnTo>
                  <a:pt x="41656" y="57150"/>
                </a:lnTo>
                <a:close/>
              </a:path>
              <a:path w="76200" h="34925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3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349250">
                <a:moveTo>
                  <a:pt x="66675" y="57150"/>
                </a:moveTo>
                <a:lnTo>
                  <a:pt x="41656" y="57150"/>
                </a:lnTo>
                <a:lnTo>
                  <a:pt x="44450" y="59943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710940" y="4919344"/>
            <a:ext cx="76200" cy="349250"/>
          </a:xfrm>
          <a:custGeom>
            <a:avLst/>
            <a:gdLst/>
            <a:ahLst/>
            <a:cxnLst/>
            <a:rect l="l" t="t" r="r" b="b"/>
            <a:pathLst>
              <a:path w="76200" h="349250">
                <a:moveTo>
                  <a:pt x="31750" y="273050"/>
                </a:moveTo>
                <a:lnTo>
                  <a:pt x="0" y="273050"/>
                </a:lnTo>
                <a:lnTo>
                  <a:pt x="38100" y="349250"/>
                </a:lnTo>
                <a:lnTo>
                  <a:pt x="66675" y="292100"/>
                </a:lnTo>
                <a:lnTo>
                  <a:pt x="34544" y="292100"/>
                </a:lnTo>
                <a:lnTo>
                  <a:pt x="31750" y="289305"/>
                </a:lnTo>
                <a:lnTo>
                  <a:pt x="31750" y="273050"/>
                </a:lnTo>
                <a:close/>
              </a:path>
              <a:path w="76200" h="349250">
                <a:moveTo>
                  <a:pt x="41656" y="0"/>
                </a:moveTo>
                <a:lnTo>
                  <a:pt x="34544" y="0"/>
                </a:lnTo>
                <a:lnTo>
                  <a:pt x="31750" y="2793"/>
                </a:lnTo>
                <a:lnTo>
                  <a:pt x="31750" y="289305"/>
                </a:lnTo>
                <a:lnTo>
                  <a:pt x="34544" y="292100"/>
                </a:lnTo>
                <a:lnTo>
                  <a:pt x="41656" y="292100"/>
                </a:lnTo>
                <a:lnTo>
                  <a:pt x="44450" y="289305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349250">
                <a:moveTo>
                  <a:pt x="76200" y="273050"/>
                </a:moveTo>
                <a:lnTo>
                  <a:pt x="44450" y="273050"/>
                </a:lnTo>
                <a:lnTo>
                  <a:pt x="44450" y="289305"/>
                </a:lnTo>
                <a:lnTo>
                  <a:pt x="41656" y="292100"/>
                </a:lnTo>
                <a:lnTo>
                  <a:pt x="66675" y="292100"/>
                </a:lnTo>
                <a:lnTo>
                  <a:pt x="76200" y="273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627754" y="6593840"/>
            <a:ext cx="349885" cy="349885"/>
          </a:xfrm>
          <a:custGeom>
            <a:avLst/>
            <a:gdLst/>
            <a:ahLst/>
            <a:cxnLst/>
            <a:rect l="l" t="t" r="r" b="b"/>
            <a:pathLst>
              <a:path w="349885" h="349884">
                <a:moveTo>
                  <a:pt x="291530" y="300543"/>
                </a:moveTo>
                <a:lnTo>
                  <a:pt x="269113" y="322961"/>
                </a:lnTo>
                <a:lnTo>
                  <a:pt x="349885" y="349885"/>
                </a:lnTo>
                <a:lnTo>
                  <a:pt x="337227" y="311912"/>
                </a:lnTo>
                <a:lnTo>
                  <a:pt x="303022" y="311912"/>
                </a:lnTo>
                <a:lnTo>
                  <a:pt x="300482" y="309499"/>
                </a:lnTo>
                <a:lnTo>
                  <a:pt x="291530" y="300543"/>
                </a:lnTo>
                <a:close/>
              </a:path>
              <a:path w="349885" h="349884">
                <a:moveTo>
                  <a:pt x="300543" y="291530"/>
                </a:moveTo>
                <a:lnTo>
                  <a:pt x="291530" y="300543"/>
                </a:lnTo>
                <a:lnTo>
                  <a:pt x="300482" y="309499"/>
                </a:lnTo>
                <a:lnTo>
                  <a:pt x="303022" y="311912"/>
                </a:lnTo>
                <a:lnTo>
                  <a:pt x="306959" y="311912"/>
                </a:lnTo>
                <a:lnTo>
                  <a:pt x="309499" y="309499"/>
                </a:lnTo>
                <a:lnTo>
                  <a:pt x="311912" y="306959"/>
                </a:lnTo>
                <a:lnTo>
                  <a:pt x="311912" y="303022"/>
                </a:lnTo>
                <a:lnTo>
                  <a:pt x="309499" y="300482"/>
                </a:lnTo>
                <a:lnTo>
                  <a:pt x="300543" y="291530"/>
                </a:lnTo>
                <a:close/>
              </a:path>
              <a:path w="349885" h="349884">
                <a:moveTo>
                  <a:pt x="322961" y="269113"/>
                </a:moveTo>
                <a:lnTo>
                  <a:pt x="300543" y="291530"/>
                </a:lnTo>
                <a:lnTo>
                  <a:pt x="309557" y="300543"/>
                </a:lnTo>
                <a:lnTo>
                  <a:pt x="311912" y="303022"/>
                </a:lnTo>
                <a:lnTo>
                  <a:pt x="311912" y="306959"/>
                </a:lnTo>
                <a:lnTo>
                  <a:pt x="309499" y="309499"/>
                </a:lnTo>
                <a:lnTo>
                  <a:pt x="306959" y="311912"/>
                </a:lnTo>
                <a:lnTo>
                  <a:pt x="337227" y="311912"/>
                </a:lnTo>
                <a:lnTo>
                  <a:pt x="322961" y="269113"/>
                </a:lnTo>
                <a:close/>
              </a:path>
              <a:path w="349885" h="349884">
                <a:moveTo>
                  <a:pt x="9017" y="0"/>
                </a:moveTo>
                <a:lnTo>
                  <a:pt x="4953" y="0"/>
                </a:lnTo>
                <a:lnTo>
                  <a:pt x="2540" y="2540"/>
                </a:lnTo>
                <a:lnTo>
                  <a:pt x="0" y="4953"/>
                </a:lnTo>
                <a:lnTo>
                  <a:pt x="0" y="9017"/>
                </a:lnTo>
                <a:lnTo>
                  <a:pt x="2540" y="11430"/>
                </a:lnTo>
                <a:lnTo>
                  <a:pt x="291530" y="300543"/>
                </a:lnTo>
                <a:lnTo>
                  <a:pt x="300543" y="291530"/>
                </a:lnTo>
                <a:lnTo>
                  <a:pt x="11430" y="2540"/>
                </a:lnTo>
                <a:lnTo>
                  <a:pt x="901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710940" y="6943725"/>
            <a:ext cx="76200" cy="463550"/>
          </a:xfrm>
          <a:custGeom>
            <a:avLst/>
            <a:gdLst/>
            <a:ahLst/>
            <a:cxnLst/>
            <a:rect l="l" t="t" r="r" b="b"/>
            <a:pathLst>
              <a:path w="76200" h="463550">
                <a:moveTo>
                  <a:pt x="41656" y="57150"/>
                </a:moveTo>
                <a:lnTo>
                  <a:pt x="34544" y="57150"/>
                </a:lnTo>
                <a:lnTo>
                  <a:pt x="31750" y="59944"/>
                </a:lnTo>
                <a:lnTo>
                  <a:pt x="31750" y="460756"/>
                </a:lnTo>
                <a:lnTo>
                  <a:pt x="34544" y="463550"/>
                </a:lnTo>
                <a:lnTo>
                  <a:pt x="41656" y="463550"/>
                </a:lnTo>
                <a:lnTo>
                  <a:pt x="44450" y="460756"/>
                </a:lnTo>
                <a:lnTo>
                  <a:pt x="44450" y="59944"/>
                </a:lnTo>
                <a:lnTo>
                  <a:pt x="41656" y="57150"/>
                </a:lnTo>
                <a:close/>
              </a:path>
              <a:path w="76200" h="46355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463550">
                <a:moveTo>
                  <a:pt x="66675" y="57150"/>
                </a:moveTo>
                <a:lnTo>
                  <a:pt x="41656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710940" y="7623809"/>
            <a:ext cx="76200" cy="349250"/>
          </a:xfrm>
          <a:custGeom>
            <a:avLst/>
            <a:gdLst/>
            <a:ahLst/>
            <a:cxnLst/>
            <a:rect l="l" t="t" r="r" b="b"/>
            <a:pathLst>
              <a:path w="76200" h="349250">
                <a:moveTo>
                  <a:pt x="31750" y="273050"/>
                </a:moveTo>
                <a:lnTo>
                  <a:pt x="0" y="273050"/>
                </a:lnTo>
                <a:lnTo>
                  <a:pt x="38100" y="349250"/>
                </a:lnTo>
                <a:lnTo>
                  <a:pt x="66675" y="292100"/>
                </a:lnTo>
                <a:lnTo>
                  <a:pt x="34544" y="292100"/>
                </a:lnTo>
                <a:lnTo>
                  <a:pt x="31750" y="289306"/>
                </a:lnTo>
                <a:lnTo>
                  <a:pt x="31750" y="273050"/>
                </a:lnTo>
                <a:close/>
              </a:path>
              <a:path w="76200" h="349250">
                <a:moveTo>
                  <a:pt x="41656" y="0"/>
                </a:moveTo>
                <a:lnTo>
                  <a:pt x="34544" y="0"/>
                </a:lnTo>
                <a:lnTo>
                  <a:pt x="31750" y="2793"/>
                </a:lnTo>
                <a:lnTo>
                  <a:pt x="31750" y="289306"/>
                </a:lnTo>
                <a:lnTo>
                  <a:pt x="34544" y="292100"/>
                </a:lnTo>
                <a:lnTo>
                  <a:pt x="41656" y="292100"/>
                </a:lnTo>
                <a:lnTo>
                  <a:pt x="44450" y="289306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349250">
                <a:moveTo>
                  <a:pt x="76200" y="273050"/>
                </a:moveTo>
                <a:lnTo>
                  <a:pt x="44450" y="273050"/>
                </a:lnTo>
                <a:lnTo>
                  <a:pt x="44450" y="289306"/>
                </a:lnTo>
                <a:lnTo>
                  <a:pt x="41656" y="292100"/>
                </a:lnTo>
                <a:lnTo>
                  <a:pt x="66675" y="292100"/>
                </a:lnTo>
                <a:lnTo>
                  <a:pt x="76200" y="273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710940" y="7973059"/>
            <a:ext cx="76200" cy="349250"/>
          </a:xfrm>
          <a:custGeom>
            <a:avLst/>
            <a:gdLst/>
            <a:ahLst/>
            <a:cxnLst/>
            <a:rect l="l" t="t" r="r" b="b"/>
            <a:pathLst>
              <a:path w="76200" h="349250">
                <a:moveTo>
                  <a:pt x="41656" y="57150"/>
                </a:moveTo>
                <a:lnTo>
                  <a:pt x="34544" y="57150"/>
                </a:lnTo>
                <a:lnTo>
                  <a:pt x="31750" y="59943"/>
                </a:lnTo>
                <a:lnTo>
                  <a:pt x="31750" y="346456"/>
                </a:lnTo>
                <a:lnTo>
                  <a:pt x="34544" y="349250"/>
                </a:lnTo>
                <a:lnTo>
                  <a:pt x="41656" y="349250"/>
                </a:lnTo>
                <a:lnTo>
                  <a:pt x="44450" y="346456"/>
                </a:lnTo>
                <a:lnTo>
                  <a:pt x="44450" y="59943"/>
                </a:lnTo>
                <a:lnTo>
                  <a:pt x="41656" y="57150"/>
                </a:lnTo>
                <a:close/>
              </a:path>
              <a:path w="76200" h="34925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3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349250">
                <a:moveTo>
                  <a:pt x="66675" y="57150"/>
                </a:moveTo>
                <a:lnTo>
                  <a:pt x="41656" y="57150"/>
                </a:lnTo>
                <a:lnTo>
                  <a:pt x="44450" y="59943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710940" y="8423909"/>
            <a:ext cx="76200" cy="349250"/>
          </a:xfrm>
          <a:custGeom>
            <a:avLst/>
            <a:gdLst/>
            <a:ahLst/>
            <a:cxnLst/>
            <a:rect l="l" t="t" r="r" b="b"/>
            <a:pathLst>
              <a:path w="76200" h="349250">
                <a:moveTo>
                  <a:pt x="31750" y="273050"/>
                </a:moveTo>
                <a:lnTo>
                  <a:pt x="0" y="273050"/>
                </a:lnTo>
                <a:lnTo>
                  <a:pt x="38100" y="349250"/>
                </a:lnTo>
                <a:lnTo>
                  <a:pt x="66675" y="292100"/>
                </a:lnTo>
                <a:lnTo>
                  <a:pt x="34544" y="292100"/>
                </a:lnTo>
                <a:lnTo>
                  <a:pt x="31750" y="289306"/>
                </a:lnTo>
                <a:lnTo>
                  <a:pt x="31750" y="273050"/>
                </a:lnTo>
                <a:close/>
              </a:path>
              <a:path w="76200" h="349250">
                <a:moveTo>
                  <a:pt x="41656" y="0"/>
                </a:moveTo>
                <a:lnTo>
                  <a:pt x="34544" y="0"/>
                </a:lnTo>
                <a:lnTo>
                  <a:pt x="31750" y="2793"/>
                </a:lnTo>
                <a:lnTo>
                  <a:pt x="31750" y="289306"/>
                </a:lnTo>
                <a:lnTo>
                  <a:pt x="34544" y="292100"/>
                </a:lnTo>
                <a:lnTo>
                  <a:pt x="41656" y="292100"/>
                </a:lnTo>
                <a:lnTo>
                  <a:pt x="44450" y="289306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349250">
                <a:moveTo>
                  <a:pt x="76200" y="273050"/>
                </a:moveTo>
                <a:lnTo>
                  <a:pt x="44450" y="273050"/>
                </a:lnTo>
                <a:lnTo>
                  <a:pt x="44450" y="289306"/>
                </a:lnTo>
                <a:lnTo>
                  <a:pt x="41656" y="292100"/>
                </a:lnTo>
                <a:lnTo>
                  <a:pt x="66675" y="292100"/>
                </a:lnTo>
                <a:lnTo>
                  <a:pt x="76200" y="273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07173" y="429259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8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0033507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8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606043"/>
            <a:ext cx="6327140" cy="16668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Decoding of systematic cyclic</a:t>
            </a:r>
            <a:r>
              <a:rPr dirty="0" u="heavy" sz="1600" spc="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code: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39"/>
              </a:lnSpc>
              <a:spcBef>
                <a:spcPts val="5"/>
              </a:spcBef>
            </a:pPr>
            <a:r>
              <a:rPr dirty="0" sz="1600" spc="-5">
                <a:latin typeface="Times New Roman"/>
                <a:cs typeface="Times New Roman"/>
              </a:rPr>
              <a:t>At the receiver [R]=[C]+[E] where [C] is the transmitted codeword, [E] is the  error word, writing above in polynomial </a:t>
            </a:r>
            <a:r>
              <a:rPr dirty="0" sz="1600">
                <a:latin typeface="Times New Roman"/>
                <a:cs typeface="Times New Roman"/>
              </a:rPr>
              <a:t>form,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  <a:p>
            <a:pPr marL="213360">
              <a:lnSpc>
                <a:spcPts val="1785"/>
              </a:lnSpc>
            </a:pPr>
            <a:r>
              <a:rPr dirty="0" sz="1600" spc="-5">
                <a:latin typeface="Times New Roman"/>
                <a:cs typeface="Times New Roman"/>
              </a:rPr>
              <a:t>R(x)=C(x)+E(x)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00" spc="-5">
                <a:latin typeface="Times New Roman"/>
                <a:cs typeface="Times New Roman"/>
              </a:rPr>
              <a:t>Dividing both sides by g(x) </a:t>
            </a:r>
            <a:r>
              <a:rPr dirty="0" sz="1600">
                <a:latin typeface="Times New Roman"/>
                <a:cs typeface="Times New Roman"/>
              </a:rPr>
              <a:t>taking </a:t>
            </a:r>
            <a:r>
              <a:rPr dirty="0" sz="1600" spc="-5">
                <a:latin typeface="Times New Roman"/>
                <a:cs typeface="Times New Roman"/>
              </a:rPr>
              <a:t>the remainder,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60361" y="2753927"/>
            <a:ext cx="360680" cy="0"/>
          </a:xfrm>
          <a:custGeom>
            <a:avLst/>
            <a:gdLst/>
            <a:ahLst/>
            <a:cxnLst/>
            <a:rect l="l" t="t" r="r" b="b"/>
            <a:pathLst>
              <a:path w="360680" h="0">
                <a:moveTo>
                  <a:pt x="0" y="0"/>
                </a:moveTo>
                <a:lnTo>
                  <a:pt x="360410" y="0"/>
                </a:lnTo>
              </a:path>
            </a:pathLst>
          </a:custGeom>
          <a:ln w="724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905110" y="2753927"/>
            <a:ext cx="405765" cy="0"/>
          </a:xfrm>
          <a:custGeom>
            <a:avLst/>
            <a:gdLst/>
            <a:ahLst/>
            <a:cxnLst/>
            <a:rect l="l" t="t" r="r" b="b"/>
            <a:pathLst>
              <a:path w="405764" h="0">
                <a:moveTo>
                  <a:pt x="0" y="0"/>
                </a:moveTo>
                <a:lnTo>
                  <a:pt x="405354" y="0"/>
                </a:lnTo>
              </a:path>
            </a:pathLst>
          </a:custGeom>
          <a:ln w="724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885947" y="2753927"/>
            <a:ext cx="366395" cy="0"/>
          </a:xfrm>
          <a:custGeom>
            <a:avLst/>
            <a:gdLst/>
            <a:ahLst/>
            <a:cxnLst/>
            <a:rect l="l" t="t" r="r" b="b"/>
            <a:pathLst>
              <a:path w="366395" h="0">
                <a:moveTo>
                  <a:pt x="0" y="0"/>
                </a:moveTo>
                <a:lnTo>
                  <a:pt x="365970" y="0"/>
                </a:lnTo>
              </a:path>
            </a:pathLst>
          </a:custGeom>
          <a:ln w="724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63999" y="2455127"/>
            <a:ext cx="1760220" cy="5327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21005" marR="5080" indent="-408940">
              <a:lnSpc>
                <a:spcPct val="118900"/>
              </a:lnSpc>
              <a:spcBef>
                <a:spcPts val="95"/>
              </a:spcBef>
              <a:tabLst>
                <a:tab pos="1361440" algn="l"/>
              </a:tabLst>
            </a:pPr>
            <a:r>
              <a:rPr dirty="0" baseline="-35714" sz="2100" spc="7">
                <a:latin typeface="Times New Roman"/>
                <a:cs typeface="Times New Roman"/>
              </a:rPr>
              <a:t>Re </a:t>
            </a:r>
            <a:r>
              <a:rPr dirty="0" baseline="-35714" sz="2100" spc="37" i="1">
                <a:latin typeface="Times New Roman"/>
                <a:cs typeface="Times New Roman"/>
              </a:rPr>
              <a:t>m </a:t>
            </a:r>
            <a:r>
              <a:rPr dirty="0" sz="1400" spc="50" i="1">
                <a:latin typeface="Times New Roman"/>
                <a:cs typeface="Times New Roman"/>
              </a:rPr>
              <a:t>R</a:t>
            </a:r>
            <a:r>
              <a:rPr dirty="0" sz="1400" spc="50">
                <a:latin typeface="Times New Roman"/>
                <a:cs typeface="Times New Roman"/>
              </a:rPr>
              <a:t>(</a:t>
            </a:r>
            <a:r>
              <a:rPr dirty="0" sz="1400" spc="50" i="1">
                <a:latin typeface="Times New Roman"/>
                <a:cs typeface="Times New Roman"/>
              </a:rPr>
              <a:t>x</a:t>
            </a:r>
            <a:r>
              <a:rPr dirty="0" sz="1400" spc="50">
                <a:latin typeface="Times New Roman"/>
                <a:cs typeface="Times New Roman"/>
              </a:rPr>
              <a:t>) </a:t>
            </a:r>
            <a:r>
              <a:rPr dirty="0" baseline="-35714" sz="2100" spc="30">
                <a:latin typeface="Symbol"/>
                <a:cs typeface="Symbol"/>
              </a:rPr>
              <a:t></a:t>
            </a:r>
            <a:r>
              <a:rPr dirty="0" baseline="-35714" sz="2100" spc="30">
                <a:latin typeface="Times New Roman"/>
                <a:cs typeface="Times New Roman"/>
              </a:rPr>
              <a:t> </a:t>
            </a:r>
            <a:r>
              <a:rPr dirty="0" baseline="-35714" sz="2100" spc="7">
                <a:latin typeface="Times New Roman"/>
                <a:cs typeface="Times New Roman"/>
              </a:rPr>
              <a:t>Re</a:t>
            </a:r>
            <a:r>
              <a:rPr dirty="0" baseline="-35714" sz="2100" spc="-405">
                <a:latin typeface="Times New Roman"/>
                <a:cs typeface="Times New Roman"/>
              </a:rPr>
              <a:t> </a:t>
            </a:r>
            <a:r>
              <a:rPr dirty="0" baseline="-35714" sz="2100" spc="37" i="1">
                <a:latin typeface="Times New Roman"/>
                <a:cs typeface="Times New Roman"/>
              </a:rPr>
              <a:t>m </a:t>
            </a:r>
            <a:r>
              <a:rPr dirty="0" sz="1400" spc="65" i="1">
                <a:latin typeface="Times New Roman"/>
                <a:cs typeface="Times New Roman"/>
              </a:rPr>
              <a:t>C</a:t>
            </a:r>
            <a:r>
              <a:rPr dirty="0" sz="1400" spc="65">
                <a:latin typeface="Times New Roman"/>
                <a:cs typeface="Times New Roman"/>
              </a:rPr>
              <a:t>(</a:t>
            </a:r>
            <a:r>
              <a:rPr dirty="0" sz="1400" spc="65" i="1">
                <a:latin typeface="Times New Roman"/>
                <a:cs typeface="Times New Roman"/>
              </a:rPr>
              <a:t>x</a:t>
            </a:r>
            <a:r>
              <a:rPr dirty="0" sz="1400" spc="65">
                <a:latin typeface="Times New Roman"/>
                <a:cs typeface="Times New Roman"/>
              </a:rPr>
              <a:t>)  </a:t>
            </a:r>
            <a:r>
              <a:rPr dirty="0" sz="1400" spc="114" i="1">
                <a:latin typeface="Times New Roman"/>
                <a:cs typeface="Times New Roman"/>
              </a:rPr>
              <a:t>g</a:t>
            </a:r>
            <a:r>
              <a:rPr dirty="0" sz="1400" spc="105">
                <a:latin typeface="Times New Roman"/>
                <a:cs typeface="Times New Roman"/>
              </a:rPr>
              <a:t>(</a:t>
            </a:r>
            <a:r>
              <a:rPr dirty="0" sz="1400" spc="40" i="1">
                <a:latin typeface="Times New Roman"/>
                <a:cs typeface="Times New Roman"/>
              </a:rPr>
              <a:t>x</a:t>
            </a:r>
            <a:r>
              <a:rPr dirty="0" sz="1400" spc="10">
                <a:latin typeface="Times New Roman"/>
                <a:cs typeface="Times New Roman"/>
              </a:rPr>
              <a:t>)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114" i="1">
                <a:latin typeface="Times New Roman"/>
                <a:cs typeface="Times New Roman"/>
              </a:rPr>
              <a:t>g</a:t>
            </a:r>
            <a:r>
              <a:rPr dirty="0" sz="1400" spc="105">
                <a:latin typeface="Times New Roman"/>
                <a:cs typeface="Times New Roman"/>
              </a:rPr>
              <a:t>(</a:t>
            </a:r>
            <a:r>
              <a:rPr dirty="0" sz="1400" spc="85" i="1">
                <a:latin typeface="Times New Roman"/>
                <a:cs typeface="Times New Roman"/>
              </a:rPr>
              <a:t>x</a:t>
            </a:r>
            <a:r>
              <a:rPr dirty="0" sz="1400" spc="30">
                <a:latin typeface="Times New Roman"/>
                <a:cs typeface="Times New Roman"/>
              </a:rPr>
              <a:t>\)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674159" y="2748362"/>
            <a:ext cx="375285" cy="0"/>
          </a:xfrm>
          <a:custGeom>
            <a:avLst/>
            <a:gdLst/>
            <a:ahLst/>
            <a:cxnLst/>
            <a:rect l="l" t="t" r="r" b="b"/>
            <a:pathLst>
              <a:path w="375285" h="0">
                <a:moveTo>
                  <a:pt x="0" y="0"/>
                </a:moveTo>
                <a:lnTo>
                  <a:pt x="374957" y="0"/>
                </a:lnTo>
              </a:path>
            </a:pathLst>
          </a:custGeom>
          <a:ln w="740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351267" y="2614929"/>
            <a:ext cx="4847590" cy="3740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50495" indent="-137795">
              <a:lnSpc>
                <a:spcPts val="1465"/>
              </a:lnSpc>
              <a:spcBef>
                <a:spcPts val="95"/>
              </a:spcBef>
              <a:buFont typeface="Symbol"/>
              <a:buChar char=""/>
              <a:tabLst>
                <a:tab pos="151130" algn="l"/>
                <a:tab pos="1929130" algn="l"/>
              </a:tabLst>
            </a:pPr>
            <a:r>
              <a:rPr dirty="0" baseline="9920" sz="2100" spc="7">
                <a:latin typeface="Times New Roman"/>
                <a:cs typeface="Times New Roman"/>
              </a:rPr>
              <a:t>Re </a:t>
            </a:r>
            <a:r>
              <a:rPr dirty="0" baseline="9920" sz="2100" spc="37" i="1">
                <a:latin typeface="Times New Roman"/>
                <a:cs typeface="Times New Roman"/>
              </a:rPr>
              <a:t>m </a:t>
            </a:r>
            <a:r>
              <a:rPr dirty="0" baseline="45634" sz="2100" spc="97" i="1">
                <a:latin typeface="Times New Roman"/>
                <a:cs typeface="Times New Roman"/>
              </a:rPr>
              <a:t>E</a:t>
            </a:r>
            <a:r>
              <a:rPr dirty="0" baseline="45634" sz="2100" spc="97">
                <a:latin typeface="Times New Roman"/>
                <a:cs typeface="Times New Roman"/>
              </a:rPr>
              <a:t>(</a:t>
            </a:r>
            <a:r>
              <a:rPr dirty="0" baseline="45634" sz="2100" spc="97" i="1">
                <a:latin typeface="Times New Roman"/>
                <a:cs typeface="Times New Roman"/>
              </a:rPr>
              <a:t>x</a:t>
            </a:r>
            <a:r>
              <a:rPr dirty="0" baseline="45634" sz="2100" spc="97">
                <a:latin typeface="Times New Roman"/>
                <a:cs typeface="Times New Roman"/>
              </a:rPr>
              <a:t>)</a:t>
            </a:r>
            <a:r>
              <a:rPr dirty="0" baseline="45634" sz="2100" spc="34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and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since	</a:t>
            </a:r>
            <a:r>
              <a:rPr dirty="0" baseline="11494" sz="2175" spc="-7">
                <a:latin typeface="Times New Roman"/>
                <a:cs typeface="Times New Roman"/>
              </a:rPr>
              <a:t>Re </a:t>
            </a:r>
            <a:r>
              <a:rPr dirty="0" baseline="11494" sz="2175" spc="22" i="1">
                <a:latin typeface="Times New Roman"/>
                <a:cs typeface="Times New Roman"/>
              </a:rPr>
              <a:t>m </a:t>
            </a:r>
            <a:r>
              <a:rPr dirty="0" baseline="45977" sz="2175" spc="89" i="1">
                <a:latin typeface="Times New Roman"/>
                <a:cs typeface="Times New Roman"/>
              </a:rPr>
              <a:t>C</a:t>
            </a:r>
            <a:r>
              <a:rPr dirty="0" baseline="45977" sz="2175" spc="89">
                <a:latin typeface="Times New Roman"/>
                <a:cs typeface="Times New Roman"/>
              </a:rPr>
              <a:t>(</a:t>
            </a:r>
            <a:r>
              <a:rPr dirty="0" baseline="45977" sz="2175" spc="89" i="1">
                <a:latin typeface="Times New Roman"/>
                <a:cs typeface="Times New Roman"/>
              </a:rPr>
              <a:t>x</a:t>
            </a:r>
            <a:r>
              <a:rPr dirty="0" baseline="45977" sz="2175" spc="89">
                <a:latin typeface="Times New Roman"/>
                <a:cs typeface="Times New Roman"/>
              </a:rPr>
              <a:t>) </a:t>
            </a:r>
            <a:r>
              <a:rPr dirty="0" baseline="11494" sz="2175" spc="15">
                <a:latin typeface="Symbol"/>
                <a:cs typeface="Symbol"/>
              </a:rPr>
              <a:t></a:t>
            </a:r>
            <a:r>
              <a:rPr dirty="0" baseline="11494" sz="2175" spc="15">
                <a:latin typeface="Times New Roman"/>
                <a:cs typeface="Times New Roman"/>
              </a:rPr>
              <a:t> 0 </a:t>
            </a: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transmitter</a:t>
            </a:r>
            <a:r>
              <a:rPr dirty="0" sz="1600" spc="7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side,</a:t>
            </a:r>
            <a:endParaRPr sz="1600">
              <a:latin typeface="Times New Roman"/>
              <a:cs typeface="Times New Roman"/>
            </a:endParaRPr>
          </a:p>
          <a:p>
            <a:pPr marL="562610">
              <a:lnSpc>
                <a:spcPts val="1285"/>
              </a:lnSpc>
              <a:tabLst>
                <a:tab pos="2350770" algn="l"/>
              </a:tabLst>
            </a:pPr>
            <a:r>
              <a:rPr dirty="0" sz="1400" spc="70" i="1">
                <a:latin typeface="Times New Roman"/>
                <a:cs typeface="Times New Roman"/>
              </a:rPr>
              <a:t>g</a:t>
            </a:r>
            <a:r>
              <a:rPr dirty="0" sz="1400" spc="70">
                <a:latin typeface="Times New Roman"/>
                <a:cs typeface="Times New Roman"/>
              </a:rPr>
              <a:t>(</a:t>
            </a:r>
            <a:r>
              <a:rPr dirty="0" sz="1400" spc="70" i="1">
                <a:latin typeface="Times New Roman"/>
                <a:cs typeface="Times New Roman"/>
              </a:rPr>
              <a:t>x</a:t>
            </a:r>
            <a:r>
              <a:rPr dirty="0" sz="1400" spc="70">
                <a:latin typeface="Times New Roman"/>
                <a:cs typeface="Times New Roman"/>
              </a:rPr>
              <a:t>)	</a:t>
            </a:r>
            <a:r>
              <a:rPr dirty="0" sz="1450" spc="65" i="1">
                <a:latin typeface="Times New Roman"/>
                <a:cs typeface="Times New Roman"/>
              </a:rPr>
              <a:t>g</a:t>
            </a:r>
            <a:r>
              <a:rPr dirty="0" sz="1450" spc="65">
                <a:latin typeface="Times New Roman"/>
                <a:cs typeface="Times New Roman"/>
              </a:rPr>
              <a:t>(</a:t>
            </a:r>
            <a:r>
              <a:rPr dirty="0" sz="1450" spc="65" i="1">
                <a:latin typeface="Times New Roman"/>
                <a:cs typeface="Times New Roman"/>
              </a:rPr>
              <a:t>x</a:t>
            </a:r>
            <a:r>
              <a:rPr dirty="0" sz="1450" spc="65">
                <a:latin typeface="Times New Roman"/>
                <a:cs typeface="Times New Roman"/>
              </a:rPr>
              <a:t>)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460337" y="3249227"/>
            <a:ext cx="361315" cy="0"/>
          </a:xfrm>
          <a:custGeom>
            <a:avLst/>
            <a:gdLst/>
            <a:ahLst/>
            <a:cxnLst/>
            <a:rect l="l" t="t" r="r" b="b"/>
            <a:pathLst>
              <a:path w="361314" h="0">
                <a:moveTo>
                  <a:pt x="0" y="0"/>
                </a:moveTo>
                <a:lnTo>
                  <a:pt x="361274" y="0"/>
                </a:lnTo>
              </a:path>
            </a:pathLst>
          </a:custGeom>
          <a:ln w="760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384843" y="3249227"/>
            <a:ext cx="367030" cy="0"/>
          </a:xfrm>
          <a:custGeom>
            <a:avLst/>
            <a:gdLst/>
            <a:ahLst/>
            <a:cxnLst/>
            <a:rect l="l" t="t" r="r" b="b"/>
            <a:pathLst>
              <a:path w="367030" h="0">
                <a:moveTo>
                  <a:pt x="0" y="0"/>
                </a:moveTo>
                <a:lnTo>
                  <a:pt x="366729" y="0"/>
                </a:lnTo>
              </a:path>
            </a:pathLst>
          </a:custGeom>
          <a:ln w="760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404" y="7454265"/>
            <a:ext cx="76200" cy="692150"/>
          </a:xfrm>
          <a:custGeom>
            <a:avLst/>
            <a:gdLst/>
            <a:ahLst/>
            <a:cxnLst/>
            <a:rect l="l" t="t" r="r" b="b"/>
            <a:pathLst>
              <a:path w="76200" h="692150">
                <a:moveTo>
                  <a:pt x="41656" y="57150"/>
                </a:moveTo>
                <a:lnTo>
                  <a:pt x="34544" y="57150"/>
                </a:lnTo>
                <a:lnTo>
                  <a:pt x="31750" y="59944"/>
                </a:lnTo>
                <a:lnTo>
                  <a:pt x="31750" y="689356"/>
                </a:lnTo>
                <a:lnTo>
                  <a:pt x="34544" y="692150"/>
                </a:lnTo>
                <a:lnTo>
                  <a:pt x="41656" y="692150"/>
                </a:lnTo>
                <a:lnTo>
                  <a:pt x="44450" y="689356"/>
                </a:lnTo>
                <a:lnTo>
                  <a:pt x="44450" y="59944"/>
                </a:lnTo>
                <a:lnTo>
                  <a:pt x="41656" y="57150"/>
                </a:lnTo>
                <a:close/>
              </a:path>
              <a:path w="76200" h="69215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692150">
                <a:moveTo>
                  <a:pt x="66675" y="57150"/>
                </a:moveTo>
                <a:lnTo>
                  <a:pt x="41656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404" y="8360409"/>
            <a:ext cx="76200" cy="806450"/>
          </a:xfrm>
          <a:custGeom>
            <a:avLst/>
            <a:gdLst/>
            <a:ahLst/>
            <a:cxnLst/>
            <a:rect l="l" t="t" r="r" b="b"/>
            <a:pathLst>
              <a:path w="76200" h="806450">
                <a:moveTo>
                  <a:pt x="31750" y="730250"/>
                </a:moveTo>
                <a:lnTo>
                  <a:pt x="0" y="730250"/>
                </a:lnTo>
                <a:lnTo>
                  <a:pt x="38100" y="806450"/>
                </a:lnTo>
                <a:lnTo>
                  <a:pt x="66675" y="749300"/>
                </a:lnTo>
                <a:lnTo>
                  <a:pt x="34544" y="749300"/>
                </a:lnTo>
                <a:lnTo>
                  <a:pt x="31750" y="746506"/>
                </a:lnTo>
                <a:lnTo>
                  <a:pt x="31750" y="730250"/>
                </a:lnTo>
                <a:close/>
              </a:path>
              <a:path w="76200" h="806450">
                <a:moveTo>
                  <a:pt x="41656" y="0"/>
                </a:moveTo>
                <a:lnTo>
                  <a:pt x="34544" y="0"/>
                </a:lnTo>
                <a:lnTo>
                  <a:pt x="31750" y="2793"/>
                </a:lnTo>
                <a:lnTo>
                  <a:pt x="31750" y="746506"/>
                </a:lnTo>
                <a:lnTo>
                  <a:pt x="34544" y="749300"/>
                </a:lnTo>
                <a:lnTo>
                  <a:pt x="41656" y="749300"/>
                </a:lnTo>
                <a:lnTo>
                  <a:pt x="44450" y="746506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806450">
                <a:moveTo>
                  <a:pt x="76200" y="730250"/>
                </a:moveTo>
                <a:lnTo>
                  <a:pt x="44450" y="730250"/>
                </a:lnTo>
                <a:lnTo>
                  <a:pt x="44450" y="746506"/>
                </a:lnTo>
                <a:lnTo>
                  <a:pt x="41656" y="749300"/>
                </a:lnTo>
                <a:lnTo>
                  <a:pt x="66675" y="749300"/>
                </a:lnTo>
                <a:lnTo>
                  <a:pt x="76200" y="7302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404" y="9275444"/>
            <a:ext cx="76200" cy="577850"/>
          </a:xfrm>
          <a:custGeom>
            <a:avLst/>
            <a:gdLst/>
            <a:ahLst/>
            <a:cxnLst/>
            <a:rect l="l" t="t" r="r" b="b"/>
            <a:pathLst>
              <a:path w="76200" h="577850">
                <a:moveTo>
                  <a:pt x="31750" y="501649"/>
                </a:moveTo>
                <a:lnTo>
                  <a:pt x="0" y="501649"/>
                </a:lnTo>
                <a:lnTo>
                  <a:pt x="38100" y="577849"/>
                </a:lnTo>
                <a:lnTo>
                  <a:pt x="66675" y="520699"/>
                </a:lnTo>
                <a:lnTo>
                  <a:pt x="34544" y="520699"/>
                </a:lnTo>
                <a:lnTo>
                  <a:pt x="31750" y="517855"/>
                </a:lnTo>
                <a:lnTo>
                  <a:pt x="31750" y="501649"/>
                </a:lnTo>
                <a:close/>
              </a:path>
              <a:path w="76200" h="577850">
                <a:moveTo>
                  <a:pt x="41656" y="0"/>
                </a:moveTo>
                <a:lnTo>
                  <a:pt x="34544" y="0"/>
                </a:lnTo>
                <a:lnTo>
                  <a:pt x="31750" y="2793"/>
                </a:lnTo>
                <a:lnTo>
                  <a:pt x="31750" y="517855"/>
                </a:lnTo>
                <a:lnTo>
                  <a:pt x="34544" y="520699"/>
                </a:lnTo>
                <a:lnTo>
                  <a:pt x="41656" y="520699"/>
                </a:lnTo>
                <a:lnTo>
                  <a:pt x="44450" y="517855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577850">
                <a:moveTo>
                  <a:pt x="76200" y="501649"/>
                </a:moveTo>
                <a:lnTo>
                  <a:pt x="44450" y="501649"/>
                </a:lnTo>
                <a:lnTo>
                  <a:pt x="44450" y="517855"/>
                </a:lnTo>
                <a:lnTo>
                  <a:pt x="41656" y="520699"/>
                </a:lnTo>
                <a:lnTo>
                  <a:pt x="66675" y="520699"/>
                </a:lnTo>
                <a:lnTo>
                  <a:pt x="76200" y="5016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1048816" y="7011289"/>
          <a:ext cx="3614420" cy="2655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8455"/>
                <a:gridCol w="338455"/>
                <a:gridCol w="338454"/>
                <a:gridCol w="338455"/>
                <a:gridCol w="339089"/>
                <a:gridCol w="340360"/>
                <a:gridCol w="339089"/>
                <a:gridCol w="339089"/>
                <a:gridCol w="339089"/>
                <a:gridCol w="339090"/>
                <a:gridCol w="226060"/>
              </a:tblGrid>
              <a:tr h="242697">
                <a:tc gridSpan="7">
                  <a:txBody>
                    <a:bodyPr/>
                    <a:lstStyle/>
                    <a:p>
                      <a:pPr marL="118745">
                        <a:lnSpc>
                          <a:spcPts val="1800"/>
                        </a:lnSpc>
                        <a:tabLst>
                          <a:tab pos="800735" algn="l"/>
                          <a:tab pos="1420495" algn="l"/>
                        </a:tabLst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Error	word	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[E]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269240">
                        <a:lnSpc>
                          <a:spcPts val="180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[s]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267">
                <a:tc>
                  <a:txBody>
                    <a:bodyPr/>
                    <a:lstStyle/>
                    <a:p>
                      <a:pPr algn="ctr" marL="63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2">
                <a:tc>
                  <a:txBody>
                    <a:bodyPr/>
                    <a:lstStyle/>
                    <a:p>
                      <a:pPr algn="ctr" marL="63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267">
                <a:tc>
                  <a:txBody>
                    <a:bodyPr/>
                    <a:lstStyle/>
                    <a:p>
                      <a:pPr algn="ctr" marL="63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2">
                <a:tc>
                  <a:txBody>
                    <a:bodyPr/>
                    <a:lstStyle/>
                    <a:p>
                      <a:pPr algn="ctr" marL="63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2315">
                <a:tc>
                  <a:txBody>
                    <a:bodyPr/>
                    <a:lstStyle/>
                    <a:p>
                      <a:pPr algn="ctr" marL="63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267">
                <a:tc>
                  <a:txBody>
                    <a:bodyPr/>
                    <a:lstStyle/>
                    <a:p>
                      <a:pPr algn="ctr" marL="63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2">
                <a:tc>
                  <a:txBody>
                    <a:bodyPr/>
                    <a:lstStyle/>
                    <a:p>
                      <a:pPr algn="ctr" marL="63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522">
                <a:tc>
                  <a:txBody>
                    <a:bodyPr/>
                    <a:lstStyle/>
                    <a:p>
                      <a:pPr algn="ctr" marL="63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8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791">
                <a:tc>
                  <a:txBody>
                    <a:bodyPr/>
                    <a:lstStyle/>
                    <a:p>
                      <a:pPr algn="ctr" marL="63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marL="63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79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17" name="object 17"/>
          <p:cNvSpPr txBox="1"/>
          <p:nvPr/>
        </p:nvSpPr>
        <p:spPr>
          <a:xfrm>
            <a:off x="4743069" y="8164829"/>
            <a:ext cx="6134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One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error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857369" y="9303511"/>
            <a:ext cx="379095" cy="3835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2865">
              <a:lnSpc>
                <a:spcPts val="141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r</a:t>
            </a:r>
            <a:r>
              <a:rPr dirty="0" sz="1200" spc="-10">
                <a:latin typeface="Times New Roman"/>
                <a:cs typeface="Times New Roman"/>
              </a:rPr>
              <a:t>r</a:t>
            </a:r>
            <a:r>
              <a:rPr dirty="0" sz="1200">
                <a:latin typeface="Times New Roman"/>
                <a:cs typeface="Times New Roman"/>
              </a:rPr>
              <a:t>o</a:t>
            </a:r>
            <a:r>
              <a:rPr dirty="0" sz="1200" spc="-5">
                <a:latin typeface="Times New Roman"/>
                <a:cs typeface="Times New Roman"/>
              </a:rPr>
              <a:t>r</a:t>
            </a:r>
            <a:r>
              <a:rPr dirty="0" sz="1200" spc="-5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5940" y="3110610"/>
            <a:ext cx="6497955" cy="3886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485"/>
              </a:lnSpc>
              <a:spcBef>
                <a:spcPts val="95"/>
              </a:spcBef>
              <a:tabLst>
                <a:tab pos="547370" algn="l"/>
              </a:tabLst>
            </a:pPr>
            <a:r>
              <a:rPr dirty="0" sz="1600" spc="-5">
                <a:latin typeface="Times New Roman"/>
                <a:cs typeface="Times New Roman"/>
              </a:rPr>
              <a:t>then:	</a:t>
            </a:r>
            <a:r>
              <a:rPr dirty="0" baseline="9920" sz="2100" spc="7">
                <a:latin typeface="Times New Roman"/>
                <a:cs typeface="Times New Roman"/>
              </a:rPr>
              <a:t>Re</a:t>
            </a:r>
            <a:r>
              <a:rPr dirty="0" baseline="9920" sz="2100" spc="-262">
                <a:latin typeface="Times New Roman"/>
                <a:cs typeface="Times New Roman"/>
              </a:rPr>
              <a:t> </a:t>
            </a:r>
            <a:r>
              <a:rPr dirty="0" baseline="9920" sz="2100" spc="30" i="1">
                <a:latin typeface="Times New Roman"/>
                <a:cs typeface="Times New Roman"/>
              </a:rPr>
              <a:t>m</a:t>
            </a:r>
            <a:r>
              <a:rPr dirty="0" baseline="9920" sz="2100" spc="-44" i="1">
                <a:latin typeface="Times New Roman"/>
                <a:cs typeface="Times New Roman"/>
              </a:rPr>
              <a:t> </a:t>
            </a:r>
            <a:r>
              <a:rPr dirty="0" baseline="45634" sz="2100" spc="82" i="1">
                <a:latin typeface="Times New Roman"/>
                <a:cs typeface="Times New Roman"/>
              </a:rPr>
              <a:t>R</a:t>
            </a:r>
            <a:r>
              <a:rPr dirty="0" baseline="45634" sz="2100" spc="82">
                <a:latin typeface="Times New Roman"/>
                <a:cs typeface="Times New Roman"/>
              </a:rPr>
              <a:t>(</a:t>
            </a:r>
            <a:r>
              <a:rPr dirty="0" baseline="45634" sz="2100" spc="82" i="1">
                <a:latin typeface="Times New Roman"/>
                <a:cs typeface="Times New Roman"/>
              </a:rPr>
              <a:t>x</a:t>
            </a:r>
            <a:r>
              <a:rPr dirty="0" baseline="45634" sz="2100" spc="82">
                <a:latin typeface="Times New Roman"/>
                <a:cs typeface="Times New Roman"/>
              </a:rPr>
              <a:t>)</a:t>
            </a:r>
            <a:r>
              <a:rPr dirty="0" baseline="45634" sz="2100" spc="120">
                <a:latin typeface="Times New Roman"/>
                <a:cs typeface="Times New Roman"/>
              </a:rPr>
              <a:t> </a:t>
            </a:r>
            <a:r>
              <a:rPr dirty="0" baseline="9920" sz="2100" spc="22">
                <a:latin typeface="Symbol"/>
                <a:cs typeface="Symbol"/>
              </a:rPr>
              <a:t></a:t>
            </a:r>
            <a:r>
              <a:rPr dirty="0" baseline="9920" sz="2100" spc="-52">
                <a:latin typeface="Times New Roman"/>
                <a:cs typeface="Times New Roman"/>
              </a:rPr>
              <a:t> </a:t>
            </a:r>
            <a:r>
              <a:rPr dirty="0" baseline="9920" sz="2100" spc="7">
                <a:latin typeface="Times New Roman"/>
                <a:cs typeface="Times New Roman"/>
              </a:rPr>
              <a:t>Re</a:t>
            </a:r>
            <a:r>
              <a:rPr dirty="0" baseline="9920" sz="2100" spc="-262">
                <a:latin typeface="Times New Roman"/>
                <a:cs typeface="Times New Roman"/>
              </a:rPr>
              <a:t> </a:t>
            </a:r>
            <a:r>
              <a:rPr dirty="0" baseline="9920" sz="2100" spc="30" i="1">
                <a:latin typeface="Times New Roman"/>
                <a:cs typeface="Times New Roman"/>
              </a:rPr>
              <a:t>m</a:t>
            </a:r>
            <a:r>
              <a:rPr dirty="0" baseline="9920" sz="2100" spc="-44" i="1">
                <a:latin typeface="Times New Roman"/>
                <a:cs typeface="Times New Roman"/>
              </a:rPr>
              <a:t> </a:t>
            </a:r>
            <a:r>
              <a:rPr dirty="0" baseline="45634" sz="2100" spc="97" i="1">
                <a:latin typeface="Times New Roman"/>
                <a:cs typeface="Times New Roman"/>
              </a:rPr>
              <a:t>E</a:t>
            </a:r>
            <a:r>
              <a:rPr dirty="0" baseline="45634" sz="2100" spc="97">
                <a:latin typeface="Times New Roman"/>
                <a:cs typeface="Times New Roman"/>
              </a:rPr>
              <a:t>(</a:t>
            </a:r>
            <a:r>
              <a:rPr dirty="0" baseline="45634" sz="2100" spc="97" i="1">
                <a:latin typeface="Times New Roman"/>
                <a:cs typeface="Times New Roman"/>
              </a:rPr>
              <a:t>x</a:t>
            </a:r>
            <a:r>
              <a:rPr dirty="0" baseline="45634" sz="2100" spc="97">
                <a:latin typeface="Times New Roman"/>
                <a:cs typeface="Times New Roman"/>
              </a:rPr>
              <a:t>)</a:t>
            </a:r>
            <a:r>
              <a:rPr dirty="0" baseline="45634" sz="2100" spc="120">
                <a:latin typeface="Times New Roman"/>
                <a:cs typeface="Times New Roman"/>
              </a:rPr>
              <a:t> </a:t>
            </a:r>
            <a:r>
              <a:rPr dirty="0" baseline="9920" sz="2100" spc="22">
                <a:latin typeface="Symbol"/>
                <a:cs typeface="Symbol"/>
              </a:rPr>
              <a:t></a:t>
            </a:r>
            <a:r>
              <a:rPr dirty="0" baseline="9920" sz="2100" spc="-22">
                <a:latin typeface="Times New Roman"/>
                <a:cs typeface="Times New Roman"/>
              </a:rPr>
              <a:t> </a:t>
            </a:r>
            <a:r>
              <a:rPr dirty="0" baseline="9920" sz="2100" spc="37" i="1">
                <a:latin typeface="Times New Roman"/>
                <a:cs typeface="Times New Roman"/>
              </a:rPr>
              <a:t>s</a:t>
            </a:r>
            <a:r>
              <a:rPr dirty="0" baseline="9920" sz="2100" spc="37">
                <a:latin typeface="Times New Roman"/>
                <a:cs typeface="Times New Roman"/>
              </a:rPr>
              <a:t>(</a:t>
            </a:r>
            <a:r>
              <a:rPr dirty="0" baseline="9920" sz="2100" spc="37" i="1">
                <a:latin typeface="Times New Roman"/>
                <a:cs typeface="Times New Roman"/>
              </a:rPr>
              <a:t>x</a:t>
            </a:r>
            <a:r>
              <a:rPr dirty="0" baseline="9920" sz="2100" spc="37">
                <a:latin typeface="Times New Roman"/>
                <a:cs typeface="Times New Roman"/>
              </a:rPr>
              <a:t>)</a:t>
            </a:r>
            <a:r>
              <a:rPr dirty="0" sz="1600" spc="25">
                <a:latin typeface="Times New Roman"/>
                <a:cs typeface="Times New Roman"/>
              </a:rPr>
              <a:t>=syndrome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polynomial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of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order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(r-1).</a:t>
            </a:r>
            <a:endParaRPr sz="1600">
              <a:latin typeface="Times New Roman"/>
              <a:cs typeface="Times New Roman"/>
            </a:endParaRPr>
          </a:p>
          <a:p>
            <a:pPr marL="949325">
              <a:lnSpc>
                <a:spcPts val="1245"/>
              </a:lnSpc>
              <a:tabLst>
                <a:tab pos="1876425" algn="l"/>
              </a:tabLst>
            </a:pPr>
            <a:r>
              <a:rPr dirty="0" sz="1400" spc="70" i="1">
                <a:latin typeface="Times New Roman"/>
                <a:cs typeface="Times New Roman"/>
              </a:rPr>
              <a:t>g</a:t>
            </a:r>
            <a:r>
              <a:rPr dirty="0" sz="1400" spc="70">
                <a:latin typeface="Times New Roman"/>
                <a:cs typeface="Times New Roman"/>
              </a:rPr>
              <a:t>(</a:t>
            </a:r>
            <a:r>
              <a:rPr dirty="0" sz="1400" spc="70" i="1">
                <a:latin typeface="Times New Roman"/>
                <a:cs typeface="Times New Roman"/>
              </a:rPr>
              <a:t>x</a:t>
            </a:r>
            <a:r>
              <a:rPr dirty="0" sz="1400" spc="70">
                <a:latin typeface="Times New Roman"/>
                <a:cs typeface="Times New Roman"/>
              </a:rPr>
              <a:t>)	</a:t>
            </a:r>
            <a:r>
              <a:rPr dirty="0" sz="1400" spc="70" i="1">
                <a:latin typeface="Times New Roman"/>
                <a:cs typeface="Times New Roman"/>
              </a:rPr>
              <a:t>g</a:t>
            </a:r>
            <a:r>
              <a:rPr dirty="0" sz="1400" spc="70">
                <a:latin typeface="Times New Roman"/>
                <a:cs typeface="Times New Roman"/>
              </a:rPr>
              <a:t>(</a:t>
            </a:r>
            <a:r>
              <a:rPr dirty="0" sz="1400" spc="70" i="1">
                <a:latin typeface="Times New Roman"/>
                <a:cs typeface="Times New Roman"/>
              </a:rPr>
              <a:t>x</a:t>
            </a:r>
            <a:r>
              <a:rPr dirty="0" sz="1400" spc="7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 marR="334645">
              <a:lnSpc>
                <a:spcPts val="1850"/>
              </a:lnSpc>
              <a:spcBef>
                <a:spcPts val="245"/>
              </a:spcBef>
            </a:pPr>
            <a:r>
              <a:rPr dirty="0" sz="1600" spc="-5">
                <a:latin typeface="Times New Roman"/>
                <a:cs typeface="Times New Roman"/>
              </a:rPr>
              <a:t>Above syndrome </a:t>
            </a:r>
            <a:r>
              <a:rPr dirty="0" sz="1600">
                <a:latin typeface="Times New Roman"/>
                <a:cs typeface="Times New Roman"/>
              </a:rPr>
              <a:t>equation </a:t>
            </a:r>
            <a:r>
              <a:rPr dirty="0" sz="1600" spc="-5">
                <a:latin typeface="Times New Roman"/>
                <a:cs typeface="Times New Roman"/>
              </a:rPr>
              <a:t>shows that the same remainder </a:t>
            </a:r>
            <a:r>
              <a:rPr dirty="0" sz="1600" spc="-10">
                <a:latin typeface="Times New Roman"/>
                <a:cs typeface="Times New Roman"/>
              </a:rPr>
              <a:t>you </a:t>
            </a:r>
            <a:r>
              <a:rPr dirty="0" sz="1600" spc="-5">
                <a:latin typeface="Times New Roman"/>
                <a:cs typeface="Times New Roman"/>
              </a:rPr>
              <a:t>obtain if </a:t>
            </a:r>
            <a:r>
              <a:rPr dirty="0" sz="1600" spc="-10">
                <a:latin typeface="Times New Roman"/>
                <a:cs typeface="Times New Roman"/>
              </a:rPr>
              <a:t>you  </a:t>
            </a:r>
            <a:r>
              <a:rPr dirty="0" sz="1600" spc="-5">
                <a:latin typeface="Times New Roman"/>
                <a:cs typeface="Times New Roman"/>
              </a:rPr>
              <a:t>divide R(x) by </a:t>
            </a:r>
            <a:r>
              <a:rPr dirty="0" sz="1600">
                <a:latin typeface="Times New Roman"/>
                <a:cs typeface="Times New Roman"/>
              </a:rPr>
              <a:t>g(x) </a:t>
            </a:r>
            <a:r>
              <a:rPr dirty="0" sz="1600" spc="-5">
                <a:latin typeface="Times New Roman"/>
                <a:cs typeface="Times New Roman"/>
              </a:rPr>
              <a:t>or E(x) </a:t>
            </a:r>
            <a:r>
              <a:rPr dirty="0" sz="1600" spc="5">
                <a:latin typeface="Times New Roman"/>
                <a:cs typeface="Times New Roman"/>
              </a:rPr>
              <a:t>by</a:t>
            </a:r>
            <a:r>
              <a:rPr dirty="0" sz="1600" spc="-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g(x).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>
              <a:latin typeface="Times New Roman"/>
              <a:cs typeface="Times New Roman"/>
            </a:endParaRPr>
          </a:p>
          <a:p>
            <a:pPr marL="231775" indent="-219075">
              <a:lnSpc>
                <a:spcPts val="1885"/>
              </a:lnSpc>
              <a:buAutoNum type="arabicPlain"/>
              <a:tabLst>
                <a:tab pos="232410" algn="l"/>
              </a:tabLst>
            </a:pPr>
            <a:r>
              <a:rPr dirty="0" sz="1600" spc="-5">
                <a:latin typeface="Times New Roman"/>
                <a:cs typeface="Times New Roman"/>
              </a:rPr>
              <a:t>if s(x)=0, then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receiver decides on no</a:t>
            </a:r>
            <a:r>
              <a:rPr dirty="0" sz="1600" spc="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error.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95900"/>
              </a:lnSpc>
              <a:spcBef>
                <a:spcPts val="45"/>
              </a:spcBef>
              <a:buAutoNum type="arabicPlain"/>
              <a:tabLst>
                <a:tab pos="183515" algn="l"/>
              </a:tabLst>
            </a:pPr>
            <a:r>
              <a:rPr dirty="0" sz="1600" spc="-5">
                <a:latin typeface="Times New Roman"/>
                <a:cs typeface="Times New Roman"/>
              </a:rPr>
              <a:t>if </a:t>
            </a:r>
            <a:r>
              <a:rPr dirty="0" sz="1600" spc="-10">
                <a:latin typeface="Times New Roman"/>
                <a:cs typeface="Times New Roman"/>
              </a:rPr>
              <a:t>s(x)≠0, </a:t>
            </a:r>
            <a:r>
              <a:rPr dirty="0" sz="1600" spc="-5">
                <a:latin typeface="Times New Roman"/>
                <a:cs typeface="Times New Roman"/>
              </a:rPr>
              <a:t>then errors occur. To </a:t>
            </a:r>
            <a:r>
              <a:rPr dirty="0" sz="1600">
                <a:latin typeface="Times New Roman"/>
                <a:cs typeface="Times New Roman"/>
              </a:rPr>
              <a:t>find </a:t>
            </a:r>
            <a:r>
              <a:rPr dirty="0" sz="1600" spc="-5">
                <a:latin typeface="Times New Roman"/>
                <a:cs typeface="Times New Roman"/>
              </a:rPr>
              <a:t>the location(s) of errors, the receiver </a:t>
            </a:r>
            <a:r>
              <a:rPr dirty="0" sz="1600" spc="-10">
                <a:latin typeface="Times New Roman"/>
                <a:cs typeface="Times New Roman"/>
              </a:rPr>
              <a:t>may  </a:t>
            </a:r>
            <a:r>
              <a:rPr dirty="0" sz="1600" spc="-5">
                <a:latin typeface="Times New Roman"/>
                <a:cs typeface="Times New Roman"/>
              </a:rPr>
              <a:t>prepare a syndrome table and </a:t>
            </a:r>
            <a:r>
              <a:rPr dirty="0" sz="1600">
                <a:latin typeface="Times New Roman"/>
                <a:cs typeface="Times New Roman"/>
              </a:rPr>
              <a:t>store </a:t>
            </a:r>
            <a:r>
              <a:rPr dirty="0" sz="1600" spc="-5">
                <a:latin typeface="Times New Roman"/>
                <a:cs typeface="Times New Roman"/>
              </a:rPr>
              <a:t>it in its memory as a look up table, use it to  find [E] </a:t>
            </a: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[s]. This look up syndrome table </a:t>
            </a:r>
            <a:r>
              <a:rPr dirty="0" sz="1600">
                <a:latin typeface="Times New Roman"/>
                <a:cs typeface="Times New Roman"/>
              </a:rPr>
              <a:t>starts with </a:t>
            </a:r>
            <a:r>
              <a:rPr dirty="0" sz="1600" spc="-15">
                <a:latin typeface="Times New Roman"/>
                <a:cs typeface="Times New Roman"/>
              </a:rPr>
              <a:t>most </a:t>
            </a:r>
            <a:r>
              <a:rPr dirty="0" sz="1600" spc="-5">
                <a:latin typeface="Times New Roman"/>
                <a:cs typeface="Times New Roman"/>
              </a:rPr>
              <a:t>probable  errors(less no of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errors).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613410">
              <a:lnSpc>
                <a:spcPts val="185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Ex: </a:t>
            </a:r>
            <a:r>
              <a:rPr dirty="0" sz="1600" spc="-5">
                <a:latin typeface="Times New Roman"/>
                <a:cs typeface="Times New Roman"/>
              </a:rPr>
              <a:t>Prepare the syndrome table </a:t>
            </a:r>
            <a:r>
              <a:rPr dirty="0" sz="1600">
                <a:latin typeface="Times New Roman"/>
                <a:cs typeface="Times New Roman"/>
              </a:rPr>
              <a:t>for the </a:t>
            </a:r>
            <a:r>
              <a:rPr dirty="0" sz="1600" spc="-5">
                <a:latin typeface="Times New Roman"/>
                <a:cs typeface="Times New Roman"/>
              </a:rPr>
              <a:t>(7,4) systematic cyclic code with  g(x)=x</a:t>
            </a:r>
            <a:r>
              <a:rPr dirty="0" baseline="39682" sz="1575" spc="-7">
                <a:latin typeface="Times New Roman"/>
                <a:cs typeface="Times New Roman"/>
              </a:rPr>
              <a:t>3</a:t>
            </a:r>
            <a:r>
              <a:rPr dirty="0" sz="1600" spc="-5">
                <a:latin typeface="Times New Roman"/>
                <a:cs typeface="Times New Roman"/>
              </a:rPr>
              <a:t>+x</a:t>
            </a:r>
            <a:r>
              <a:rPr dirty="0" baseline="39682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+1 for single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error.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[G]=[1101].</a:t>
            </a:r>
            <a:endParaRPr sz="1600">
              <a:latin typeface="Times New Roman"/>
              <a:cs typeface="Times New Roman"/>
            </a:endParaRPr>
          </a:p>
          <a:p>
            <a:pPr algn="r" marR="1178560">
              <a:lnSpc>
                <a:spcPct val="100000"/>
              </a:lnSpc>
              <a:spcBef>
                <a:spcPts val="254"/>
              </a:spcBef>
            </a:pPr>
            <a:r>
              <a:rPr dirty="0" sz="1200" spc="-5">
                <a:latin typeface="Times New Roman"/>
                <a:cs typeface="Times New Roman"/>
              </a:rPr>
              <a:t>No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error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434840" y="6991730"/>
            <a:ext cx="807720" cy="355600"/>
          </a:xfrm>
          <a:custGeom>
            <a:avLst/>
            <a:gdLst/>
            <a:ahLst/>
            <a:cxnLst/>
            <a:rect l="l" t="t" r="r" b="b"/>
            <a:pathLst>
              <a:path w="807720" h="355600">
                <a:moveTo>
                  <a:pt x="54990" y="285114"/>
                </a:moveTo>
                <a:lnTo>
                  <a:pt x="0" y="350138"/>
                </a:lnTo>
                <a:lnTo>
                  <a:pt x="85089" y="355091"/>
                </a:lnTo>
                <a:lnTo>
                  <a:pt x="75311" y="332358"/>
                </a:lnTo>
                <a:lnTo>
                  <a:pt x="57658" y="332358"/>
                </a:lnTo>
                <a:lnTo>
                  <a:pt x="53848" y="330835"/>
                </a:lnTo>
                <a:lnTo>
                  <a:pt x="52577" y="327660"/>
                </a:lnTo>
                <a:lnTo>
                  <a:pt x="51181" y="324357"/>
                </a:lnTo>
                <a:lnTo>
                  <a:pt x="52577" y="320675"/>
                </a:lnTo>
                <a:lnTo>
                  <a:pt x="67536" y="314282"/>
                </a:lnTo>
                <a:lnTo>
                  <a:pt x="54990" y="285114"/>
                </a:lnTo>
                <a:close/>
              </a:path>
              <a:path w="807720" h="355600">
                <a:moveTo>
                  <a:pt x="67536" y="314282"/>
                </a:moveTo>
                <a:lnTo>
                  <a:pt x="52577" y="320675"/>
                </a:lnTo>
                <a:lnTo>
                  <a:pt x="51181" y="324357"/>
                </a:lnTo>
                <a:lnTo>
                  <a:pt x="52577" y="327660"/>
                </a:lnTo>
                <a:lnTo>
                  <a:pt x="53848" y="330835"/>
                </a:lnTo>
                <a:lnTo>
                  <a:pt x="57658" y="332358"/>
                </a:lnTo>
                <a:lnTo>
                  <a:pt x="60833" y="330962"/>
                </a:lnTo>
                <a:lnTo>
                  <a:pt x="72551" y="325940"/>
                </a:lnTo>
                <a:lnTo>
                  <a:pt x="67536" y="314282"/>
                </a:lnTo>
                <a:close/>
              </a:path>
              <a:path w="807720" h="355600">
                <a:moveTo>
                  <a:pt x="72551" y="325940"/>
                </a:moveTo>
                <a:lnTo>
                  <a:pt x="60833" y="330962"/>
                </a:lnTo>
                <a:lnTo>
                  <a:pt x="57658" y="332358"/>
                </a:lnTo>
                <a:lnTo>
                  <a:pt x="75311" y="332358"/>
                </a:lnTo>
                <a:lnTo>
                  <a:pt x="72551" y="325940"/>
                </a:lnTo>
                <a:close/>
              </a:path>
              <a:path w="807720" h="355600">
                <a:moveTo>
                  <a:pt x="800862" y="0"/>
                </a:moveTo>
                <a:lnTo>
                  <a:pt x="67536" y="314282"/>
                </a:lnTo>
                <a:lnTo>
                  <a:pt x="72551" y="325940"/>
                </a:lnTo>
                <a:lnTo>
                  <a:pt x="802639" y="13080"/>
                </a:lnTo>
                <a:lnTo>
                  <a:pt x="805814" y="11683"/>
                </a:lnTo>
                <a:lnTo>
                  <a:pt x="807338" y="8000"/>
                </a:lnTo>
                <a:lnTo>
                  <a:pt x="805942" y="4699"/>
                </a:lnTo>
                <a:lnTo>
                  <a:pt x="804545" y="1524"/>
                </a:lnTo>
                <a:lnTo>
                  <a:pt x="80086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07173" y="10033507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9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29259"/>
            <a:ext cx="6439535" cy="90931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395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9</a:t>
            </a:r>
            <a:endParaRPr sz="1200">
              <a:latin typeface="Times New Roman"/>
              <a:cs typeface="Times New Roman"/>
            </a:endParaRPr>
          </a:p>
          <a:p>
            <a:pPr marL="12700" marR="5080" indent="76200">
              <a:lnSpc>
                <a:spcPct val="96000"/>
              </a:lnSpc>
              <a:spcBef>
                <a:spcPts val="30"/>
              </a:spcBef>
            </a:pPr>
            <a:r>
              <a:rPr dirty="0" sz="1600" spc="-5">
                <a:latin typeface="Times New Roman"/>
                <a:cs typeface="Times New Roman"/>
              </a:rPr>
              <a:t>Each [s] is found from [E] by finding Rem[E(x)/g(x)]. For example if  [E]=[0100000] which corresponds to a single error at the </a:t>
            </a:r>
            <a:r>
              <a:rPr dirty="0" sz="1600" spc="10">
                <a:latin typeface="Times New Roman"/>
                <a:cs typeface="Times New Roman"/>
              </a:rPr>
              <a:t>2</a:t>
            </a:r>
            <a:r>
              <a:rPr dirty="0" baseline="39682" sz="1575" spc="15">
                <a:latin typeface="Times New Roman"/>
                <a:cs typeface="Times New Roman"/>
              </a:rPr>
              <a:t>nd </a:t>
            </a:r>
            <a:r>
              <a:rPr dirty="0" sz="1600" spc="-5">
                <a:latin typeface="Times New Roman"/>
                <a:cs typeface="Times New Roman"/>
              </a:rPr>
              <a:t>position </a:t>
            </a: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the  left,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50740" y="1302765"/>
            <a:ext cx="5969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1101</a:t>
            </a:r>
            <a:r>
              <a:rPr dirty="0" u="sng" sz="1600" spc="9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704845"/>
            <a:ext cx="224345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Hence [s]=[011], and so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36540" y="1302765"/>
            <a:ext cx="1054100" cy="1671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R="157480">
              <a:lnSpc>
                <a:spcPts val="188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0100000</a:t>
            </a:r>
            <a:endParaRPr sz="1600">
              <a:latin typeface="Times New Roman"/>
              <a:cs typeface="Times New Roman"/>
            </a:endParaRPr>
          </a:p>
          <a:p>
            <a:pPr algn="ctr" marR="220979">
              <a:lnSpc>
                <a:spcPts val="1839"/>
              </a:lnSpc>
              <a:tabLst>
                <a:tab pos="799465" algn="l"/>
              </a:tabLst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1101	</a:t>
            </a:r>
            <a:endParaRPr sz="1600">
              <a:latin typeface="Times New Roman"/>
              <a:cs typeface="Times New Roman"/>
            </a:endParaRPr>
          </a:p>
          <a:p>
            <a:pPr algn="ctr" marR="154940">
              <a:lnSpc>
                <a:spcPts val="1839"/>
              </a:lnSpc>
            </a:pPr>
            <a:r>
              <a:rPr dirty="0" sz="1600">
                <a:latin typeface="Times New Roman"/>
                <a:cs typeface="Times New Roman"/>
              </a:rPr>
              <a:t>01010</a:t>
            </a:r>
            <a:endParaRPr sz="1600">
              <a:latin typeface="Times New Roman"/>
              <a:cs typeface="Times New Roman"/>
            </a:endParaRPr>
          </a:p>
          <a:p>
            <a:pPr algn="ctr" marR="220979">
              <a:lnSpc>
                <a:spcPts val="1835"/>
              </a:lnSpc>
              <a:tabLst>
                <a:tab pos="278130" algn="l"/>
              </a:tabLst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1101</a:t>
            </a:r>
            <a:r>
              <a:rPr dirty="0" u="sng" sz="1600" spc="9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1600">
              <a:latin typeface="Times New Roman"/>
              <a:cs typeface="Times New Roman"/>
            </a:endParaRPr>
          </a:p>
          <a:p>
            <a:pPr algn="ctr" marL="38100">
              <a:lnSpc>
                <a:spcPts val="1839"/>
              </a:lnSpc>
            </a:pPr>
            <a:r>
              <a:rPr dirty="0" sz="1600">
                <a:latin typeface="Times New Roman"/>
                <a:cs typeface="Times New Roman"/>
              </a:rPr>
              <a:t>01110</a:t>
            </a:r>
            <a:endParaRPr sz="1600">
              <a:latin typeface="Times New Roman"/>
              <a:cs typeface="Times New Roman"/>
            </a:endParaRPr>
          </a:p>
          <a:p>
            <a:pPr marL="127000">
              <a:lnSpc>
                <a:spcPts val="1839"/>
              </a:lnSpc>
              <a:tabLst>
                <a:tab pos="392430" algn="l"/>
                <a:tab pos="1040765" algn="l"/>
              </a:tabLst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1101	</a:t>
            </a:r>
            <a:endParaRPr sz="1600">
              <a:latin typeface="Times New Roman"/>
              <a:cs typeface="Times New Roman"/>
            </a:endParaRPr>
          </a:p>
          <a:p>
            <a:pPr algn="ctr" marL="97155">
              <a:lnSpc>
                <a:spcPts val="1880"/>
              </a:lnSpc>
            </a:pPr>
            <a:r>
              <a:rPr dirty="0" sz="1600" spc="-5">
                <a:latin typeface="Times New Roman"/>
                <a:cs typeface="Times New Roman"/>
              </a:rPr>
              <a:t>0011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2938398"/>
            <a:ext cx="6618605" cy="3306445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marL="12700" marR="62230">
              <a:lnSpc>
                <a:spcPct val="95800"/>
              </a:lnSpc>
              <a:spcBef>
                <a:spcPts val="175"/>
              </a:spcBef>
            </a:pPr>
            <a:r>
              <a:rPr dirty="0" sz="1600" spc="-5">
                <a:latin typeface="Times New Roman"/>
                <a:cs typeface="Times New Roman"/>
              </a:rPr>
              <a:t>Note that no repeated syndromes </a:t>
            </a:r>
            <a:r>
              <a:rPr dirty="0" sz="1600">
                <a:latin typeface="Times New Roman"/>
                <a:cs typeface="Times New Roman"/>
              </a:rPr>
              <a:t>are </a:t>
            </a:r>
            <a:r>
              <a:rPr dirty="0" sz="1600" spc="-5">
                <a:latin typeface="Times New Roman"/>
                <a:cs typeface="Times New Roman"/>
              </a:rPr>
              <a:t>observed for single error. This is expected  since w</a:t>
            </a:r>
            <a:r>
              <a:rPr dirty="0" baseline="-13227" sz="1575" spc="-7"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(min)=3 and the given (7,4) code is a single </a:t>
            </a:r>
            <a:r>
              <a:rPr dirty="0" sz="1600">
                <a:latin typeface="Times New Roman"/>
                <a:cs typeface="Times New Roman"/>
              </a:rPr>
              <a:t>error </a:t>
            </a:r>
            <a:r>
              <a:rPr dirty="0" sz="1600" spc="-5">
                <a:latin typeface="Times New Roman"/>
                <a:cs typeface="Times New Roman"/>
              </a:rPr>
              <a:t>correction. Note also  that when </a:t>
            </a:r>
            <a:r>
              <a:rPr dirty="0" sz="1600" spc="-10">
                <a:latin typeface="Times New Roman"/>
                <a:cs typeface="Times New Roman"/>
              </a:rPr>
              <a:t>you </a:t>
            </a:r>
            <a:r>
              <a:rPr dirty="0" sz="1600" spc="-5">
                <a:latin typeface="Times New Roman"/>
                <a:cs typeface="Times New Roman"/>
              </a:rPr>
              <a:t>start to find the syndromes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double error say [E]=[0000011],  then [s]=[011] which similar to a </a:t>
            </a:r>
            <a:r>
              <a:rPr dirty="0" sz="1600">
                <a:latin typeface="Times New Roman"/>
                <a:cs typeface="Times New Roman"/>
              </a:rPr>
              <a:t>single </a:t>
            </a:r>
            <a:r>
              <a:rPr dirty="0" sz="1600" spc="-5">
                <a:latin typeface="Times New Roman"/>
                <a:cs typeface="Times New Roman"/>
              </a:rPr>
              <a:t>error at the </a:t>
            </a:r>
            <a:r>
              <a:rPr dirty="0" sz="1600" spc="10">
                <a:latin typeface="Times New Roman"/>
                <a:cs typeface="Times New Roman"/>
              </a:rPr>
              <a:t>2</a:t>
            </a:r>
            <a:r>
              <a:rPr dirty="0" baseline="39682" sz="1575" spc="15">
                <a:latin typeface="Times New Roman"/>
                <a:cs typeface="Times New Roman"/>
              </a:rPr>
              <a:t>nd </a:t>
            </a:r>
            <a:r>
              <a:rPr dirty="0" sz="1600" spc="-5">
                <a:latin typeface="Times New Roman"/>
                <a:cs typeface="Times New Roman"/>
              </a:rPr>
              <a:t>position(from the </a:t>
            </a:r>
            <a:r>
              <a:rPr dirty="0" sz="1600">
                <a:latin typeface="Times New Roman"/>
                <a:cs typeface="Times New Roman"/>
              </a:rPr>
              <a:t>left),  </a:t>
            </a:r>
            <a:r>
              <a:rPr dirty="0" sz="1600" spc="-5">
                <a:latin typeface="Times New Roman"/>
                <a:cs typeface="Times New Roman"/>
              </a:rPr>
              <a:t>hence these two errors can </a:t>
            </a:r>
            <a:r>
              <a:rPr dirty="0" sz="1600">
                <a:latin typeface="Times New Roman"/>
                <a:cs typeface="Times New Roman"/>
              </a:rPr>
              <a:t>not </a:t>
            </a:r>
            <a:r>
              <a:rPr dirty="0" sz="1600" spc="-5">
                <a:latin typeface="Times New Roman"/>
                <a:cs typeface="Times New Roman"/>
              </a:rPr>
              <a:t>be corrected since the receiver will choose the  </a:t>
            </a:r>
            <a:r>
              <a:rPr dirty="0" sz="1600" spc="-10">
                <a:latin typeface="Times New Roman"/>
                <a:cs typeface="Times New Roman"/>
              </a:rPr>
              <a:t>most </a:t>
            </a:r>
            <a:r>
              <a:rPr dirty="0" sz="1600" spc="-5">
                <a:latin typeface="Times New Roman"/>
                <a:cs typeface="Times New Roman"/>
              </a:rPr>
              <a:t>probable case of the single error. Try other </a:t>
            </a:r>
            <a:r>
              <a:rPr dirty="0" sz="1600" spc="-10">
                <a:latin typeface="Times New Roman"/>
                <a:cs typeface="Times New Roman"/>
              </a:rPr>
              <a:t>more </a:t>
            </a:r>
            <a:r>
              <a:rPr dirty="0" sz="1600">
                <a:latin typeface="Times New Roman"/>
                <a:cs typeface="Times New Roman"/>
              </a:rPr>
              <a:t>than </a:t>
            </a:r>
            <a:r>
              <a:rPr dirty="0" sz="1600" spc="-5">
                <a:latin typeface="Times New Roman"/>
                <a:cs typeface="Times New Roman"/>
              </a:rPr>
              <a:t>one error </a:t>
            </a:r>
            <a:r>
              <a:rPr dirty="0" sz="1600">
                <a:latin typeface="Times New Roman"/>
                <a:cs typeface="Times New Roman"/>
              </a:rPr>
              <a:t>pattern </a:t>
            </a:r>
            <a:r>
              <a:rPr dirty="0" sz="1600" spc="-5">
                <a:latin typeface="Times New Roman"/>
                <a:cs typeface="Times New Roman"/>
              </a:rPr>
              <a:t>and  find [s] and see </a:t>
            </a:r>
            <a:r>
              <a:rPr dirty="0" sz="1600">
                <a:latin typeface="Times New Roman"/>
                <a:cs typeface="Times New Roman"/>
              </a:rPr>
              <a:t>that </a:t>
            </a:r>
            <a:r>
              <a:rPr dirty="0" sz="1600" spc="-5">
                <a:latin typeface="Times New Roman"/>
                <a:cs typeface="Times New Roman"/>
              </a:rPr>
              <a:t>[s] obtained is similar to one of the single error</a:t>
            </a:r>
            <a:r>
              <a:rPr dirty="0" sz="1600" spc="7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case.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352425">
              <a:lnSpc>
                <a:spcPts val="1839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dirty="0" sz="1600" spc="-5">
                <a:latin typeface="Times New Roman"/>
                <a:cs typeface="Times New Roman"/>
              </a:rPr>
              <a:t>: Using previous syndrome </a:t>
            </a:r>
            <a:r>
              <a:rPr dirty="0" sz="1600">
                <a:latin typeface="Times New Roman"/>
                <a:cs typeface="Times New Roman"/>
              </a:rPr>
              <a:t>table, find </a:t>
            </a:r>
            <a:r>
              <a:rPr dirty="0" sz="1600" spc="-5">
                <a:latin typeface="Times New Roman"/>
                <a:cs typeface="Times New Roman"/>
              </a:rPr>
              <a:t>the corrected word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the received  word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[R]=[1011001].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endParaRPr sz="1600">
              <a:latin typeface="Times New Roman"/>
              <a:cs typeface="Times New Roman"/>
            </a:endParaRPr>
          </a:p>
          <a:p>
            <a:pPr marL="12700" marR="5080" indent="50165">
              <a:lnSpc>
                <a:spcPts val="1839"/>
              </a:lnSpc>
              <a:spcBef>
                <a:spcPts val="85"/>
              </a:spcBef>
            </a:pPr>
            <a:r>
              <a:rPr dirty="0" sz="1600" spc="-5">
                <a:latin typeface="Times New Roman"/>
                <a:cs typeface="Times New Roman"/>
              </a:rPr>
              <a:t>As soon as the receiver receives [R], then this [R] is divided by [G] to find [s] as  the remainder of R(x)/g(x).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7613141"/>
            <a:ext cx="35121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hence, [s]=[101], using previous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syndrome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02504" y="6912101"/>
            <a:ext cx="1359535" cy="970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0"/>
              </a:lnSpc>
              <a:spcBef>
                <a:spcPts val="95"/>
              </a:spcBef>
              <a:tabLst>
                <a:tab pos="621030" algn="l"/>
              </a:tabLst>
            </a:pPr>
            <a:r>
              <a:rPr dirty="0" sz="1600" spc="-5">
                <a:latin typeface="Times New Roman"/>
                <a:cs typeface="Times New Roman"/>
              </a:rPr>
              <a:t>1101	1011001</a:t>
            </a:r>
            <a:endParaRPr sz="1600">
              <a:latin typeface="Times New Roman"/>
              <a:cs typeface="Times New Roman"/>
            </a:endParaRPr>
          </a:p>
          <a:p>
            <a:pPr algn="ctr" marL="305435">
              <a:lnSpc>
                <a:spcPts val="1835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20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1101</a:t>
            </a:r>
            <a:r>
              <a:rPr dirty="0" u="sng" sz="1600" spc="-10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1600">
              <a:latin typeface="Times New Roman"/>
              <a:cs typeface="Times New Roman"/>
            </a:endParaRPr>
          </a:p>
          <a:p>
            <a:pPr marL="622300">
              <a:lnSpc>
                <a:spcPts val="1839"/>
              </a:lnSpc>
            </a:pPr>
            <a:r>
              <a:rPr dirty="0" sz="1600">
                <a:latin typeface="Times New Roman"/>
                <a:cs typeface="Times New Roman"/>
              </a:rPr>
              <a:t>01100</a:t>
            </a:r>
            <a:endParaRPr sz="1600">
              <a:latin typeface="Times New Roman"/>
              <a:cs typeface="Times New Roman"/>
            </a:endParaRPr>
          </a:p>
          <a:p>
            <a:pPr marL="661035">
              <a:lnSpc>
                <a:spcPts val="1885"/>
              </a:lnSpc>
              <a:tabLst>
                <a:tab pos="1346200" algn="l"/>
              </a:tabLst>
            </a:pPr>
            <a:r>
              <a:rPr dirty="0" u="sng" sz="1600" spc="-7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1101	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7846314"/>
            <a:ext cx="6191250" cy="736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0"/>
              </a:lnSpc>
              <a:spcBef>
                <a:spcPts val="95"/>
              </a:spcBef>
              <a:tabLst>
                <a:tab pos="4997450" algn="l"/>
              </a:tabLst>
            </a:pPr>
            <a:r>
              <a:rPr dirty="0" sz="1600" spc="-5">
                <a:latin typeface="Times New Roman"/>
                <a:cs typeface="Times New Roman"/>
              </a:rPr>
              <a:t>table and for [s]=[101], then and</a:t>
            </a:r>
            <a:r>
              <a:rPr dirty="0" sz="1600" spc="1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for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single	000101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50"/>
              </a:lnSpc>
              <a:spcBef>
                <a:spcPts val="80"/>
              </a:spcBef>
            </a:pPr>
            <a:r>
              <a:rPr dirty="0" sz="1600" spc="-5">
                <a:latin typeface="Times New Roman"/>
                <a:cs typeface="Times New Roman"/>
              </a:rPr>
              <a:t>error, then [E]=[0001000], i.e. a </a:t>
            </a:r>
            <a:r>
              <a:rPr dirty="0" sz="1600">
                <a:latin typeface="Times New Roman"/>
                <a:cs typeface="Times New Roman"/>
              </a:rPr>
              <a:t>single </a:t>
            </a:r>
            <a:r>
              <a:rPr dirty="0" sz="1600" spc="-5">
                <a:latin typeface="Times New Roman"/>
                <a:cs typeface="Times New Roman"/>
              </a:rPr>
              <a:t>error at the </a:t>
            </a:r>
            <a:r>
              <a:rPr dirty="0" sz="1600" spc="5">
                <a:latin typeface="Times New Roman"/>
                <a:cs typeface="Times New Roman"/>
              </a:rPr>
              <a:t>4</a:t>
            </a:r>
            <a:r>
              <a:rPr dirty="0" baseline="39682" sz="1575" spc="7">
                <a:latin typeface="Times New Roman"/>
                <a:cs typeface="Times New Roman"/>
              </a:rPr>
              <a:t>th </a:t>
            </a:r>
            <a:r>
              <a:rPr dirty="0" sz="1600" spc="-5">
                <a:latin typeface="Times New Roman"/>
                <a:cs typeface="Times New Roman"/>
              </a:rPr>
              <a:t>position </a:t>
            </a: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the left.  Hence corrected </a:t>
            </a:r>
            <a:r>
              <a:rPr dirty="0" sz="1600">
                <a:latin typeface="Times New Roman"/>
                <a:cs typeface="Times New Roman"/>
              </a:rPr>
              <a:t>[R] </a:t>
            </a:r>
            <a:r>
              <a:rPr dirty="0" sz="1600" spc="-5">
                <a:latin typeface="Times New Roman"/>
                <a:cs typeface="Times New Roman"/>
              </a:rPr>
              <a:t>will </a:t>
            </a:r>
            <a:r>
              <a:rPr dirty="0" sz="1600" spc="5">
                <a:latin typeface="Times New Roman"/>
                <a:cs typeface="Times New Roman"/>
              </a:rPr>
              <a:t>be</a:t>
            </a:r>
            <a:r>
              <a:rPr dirty="0" sz="1600" spc="-5">
                <a:latin typeface="Times New Roman"/>
                <a:cs typeface="Times New Roman"/>
              </a:rPr>
              <a:t> [1010001].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311775" y="1326514"/>
            <a:ext cx="914400" cy="228600"/>
          </a:xfrm>
          <a:custGeom>
            <a:avLst/>
            <a:gdLst/>
            <a:ahLst/>
            <a:cxnLst/>
            <a:rect l="l" t="t" r="r" b="b"/>
            <a:pathLst>
              <a:path w="914400" h="228600">
                <a:moveTo>
                  <a:pt x="914400" y="0"/>
                </a:moveTo>
                <a:lnTo>
                  <a:pt x="0" y="0"/>
                </a:lnTo>
                <a:lnTo>
                  <a:pt x="0" y="2286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96940" y="1548764"/>
            <a:ext cx="76200" cy="349250"/>
          </a:xfrm>
          <a:custGeom>
            <a:avLst/>
            <a:gdLst/>
            <a:ahLst/>
            <a:cxnLst/>
            <a:rect l="l" t="t" r="r" b="b"/>
            <a:pathLst>
              <a:path w="76200" h="349250">
                <a:moveTo>
                  <a:pt x="31750" y="273050"/>
                </a:moveTo>
                <a:lnTo>
                  <a:pt x="0" y="273050"/>
                </a:lnTo>
                <a:lnTo>
                  <a:pt x="38100" y="349250"/>
                </a:lnTo>
                <a:lnTo>
                  <a:pt x="66675" y="292100"/>
                </a:lnTo>
                <a:lnTo>
                  <a:pt x="34544" y="292100"/>
                </a:lnTo>
                <a:lnTo>
                  <a:pt x="31750" y="289305"/>
                </a:lnTo>
                <a:lnTo>
                  <a:pt x="31750" y="273050"/>
                </a:lnTo>
                <a:close/>
              </a:path>
              <a:path w="76200" h="349250">
                <a:moveTo>
                  <a:pt x="41656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289305"/>
                </a:lnTo>
                <a:lnTo>
                  <a:pt x="34544" y="292100"/>
                </a:lnTo>
                <a:lnTo>
                  <a:pt x="41656" y="292100"/>
                </a:lnTo>
                <a:lnTo>
                  <a:pt x="44450" y="289305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349250">
                <a:moveTo>
                  <a:pt x="76200" y="273050"/>
                </a:moveTo>
                <a:lnTo>
                  <a:pt x="44450" y="273050"/>
                </a:lnTo>
                <a:lnTo>
                  <a:pt x="44450" y="289305"/>
                </a:lnTo>
                <a:lnTo>
                  <a:pt x="41656" y="292100"/>
                </a:lnTo>
                <a:lnTo>
                  <a:pt x="66675" y="292100"/>
                </a:lnTo>
                <a:lnTo>
                  <a:pt x="76200" y="273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111240" y="1548764"/>
            <a:ext cx="76200" cy="806450"/>
          </a:xfrm>
          <a:custGeom>
            <a:avLst/>
            <a:gdLst/>
            <a:ahLst/>
            <a:cxnLst/>
            <a:rect l="l" t="t" r="r" b="b"/>
            <a:pathLst>
              <a:path w="76200" h="806450">
                <a:moveTo>
                  <a:pt x="31750" y="730250"/>
                </a:moveTo>
                <a:lnTo>
                  <a:pt x="0" y="730250"/>
                </a:lnTo>
                <a:lnTo>
                  <a:pt x="38100" y="806450"/>
                </a:lnTo>
                <a:lnTo>
                  <a:pt x="66675" y="749300"/>
                </a:lnTo>
                <a:lnTo>
                  <a:pt x="34544" y="749300"/>
                </a:lnTo>
                <a:lnTo>
                  <a:pt x="31750" y="746505"/>
                </a:lnTo>
                <a:lnTo>
                  <a:pt x="31750" y="730250"/>
                </a:lnTo>
                <a:close/>
              </a:path>
              <a:path w="76200" h="806450">
                <a:moveTo>
                  <a:pt x="41656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746505"/>
                </a:lnTo>
                <a:lnTo>
                  <a:pt x="34544" y="749300"/>
                </a:lnTo>
                <a:lnTo>
                  <a:pt x="41656" y="749300"/>
                </a:lnTo>
                <a:lnTo>
                  <a:pt x="44450" y="746505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806450">
                <a:moveTo>
                  <a:pt x="76200" y="730250"/>
                </a:moveTo>
                <a:lnTo>
                  <a:pt x="44450" y="730250"/>
                </a:lnTo>
                <a:lnTo>
                  <a:pt x="44450" y="746505"/>
                </a:lnTo>
                <a:lnTo>
                  <a:pt x="41656" y="749300"/>
                </a:lnTo>
                <a:lnTo>
                  <a:pt x="66675" y="749300"/>
                </a:lnTo>
                <a:lnTo>
                  <a:pt x="76200" y="7302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777740" y="6941184"/>
            <a:ext cx="1371600" cy="228600"/>
          </a:xfrm>
          <a:custGeom>
            <a:avLst/>
            <a:gdLst/>
            <a:ahLst/>
            <a:cxnLst/>
            <a:rect l="l" t="t" r="r" b="b"/>
            <a:pathLst>
              <a:path w="1371600" h="228600">
                <a:moveTo>
                  <a:pt x="1371600" y="0"/>
                </a:moveTo>
                <a:lnTo>
                  <a:pt x="571500" y="0"/>
                </a:lnTo>
                <a:lnTo>
                  <a:pt x="571500" y="228600"/>
                </a:lnTo>
                <a:lnTo>
                  <a:pt x="0" y="2286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882640" y="7163434"/>
            <a:ext cx="76200" cy="349250"/>
          </a:xfrm>
          <a:custGeom>
            <a:avLst/>
            <a:gdLst/>
            <a:ahLst/>
            <a:cxnLst/>
            <a:rect l="l" t="t" r="r" b="b"/>
            <a:pathLst>
              <a:path w="76200" h="349250">
                <a:moveTo>
                  <a:pt x="31750" y="273050"/>
                </a:moveTo>
                <a:lnTo>
                  <a:pt x="0" y="273050"/>
                </a:lnTo>
                <a:lnTo>
                  <a:pt x="38100" y="349250"/>
                </a:lnTo>
                <a:lnTo>
                  <a:pt x="66675" y="292100"/>
                </a:lnTo>
                <a:lnTo>
                  <a:pt x="34544" y="292100"/>
                </a:lnTo>
                <a:lnTo>
                  <a:pt x="31750" y="289306"/>
                </a:lnTo>
                <a:lnTo>
                  <a:pt x="31750" y="273050"/>
                </a:lnTo>
                <a:close/>
              </a:path>
              <a:path w="76200" h="349250">
                <a:moveTo>
                  <a:pt x="41656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289306"/>
                </a:lnTo>
                <a:lnTo>
                  <a:pt x="34544" y="292100"/>
                </a:lnTo>
                <a:lnTo>
                  <a:pt x="41656" y="292100"/>
                </a:lnTo>
                <a:lnTo>
                  <a:pt x="44450" y="289306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349250">
                <a:moveTo>
                  <a:pt x="76200" y="273050"/>
                </a:moveTo>
                <a:lnTo>
                  <a:pt x="44450" y="273050"/>
                </a:lnTo>
                <a:lnTo>
                  <a:pt x="44450" y="289306"/>
                </a:lnTo>
                <a:lnTo>
                  <a:pt x="41656" y="292100"/>
                </a:lnTo>
                <a:lnTo>
                  <a:pt x="66675" y="292100"/>
                </a:lnTo>
                <a:lnTo>
                  <a:pt x="76200" y="273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996940" y="7049134"/>
            <a:ext cx="76200" cy="806450"/>
          </a:xfrm>
          <a:custGeom>
            <a:avLst/>
            <a:gdLst/>
            <a:ahLst/>
            <a:cxnLst/>
            <a:rect l="l" t="t" r="r" b="b"/>
            <a:pathLst>
              <a:path w="76200" h="806450">
                <a:moveTo>
                  <a:pt x="31750" y="730250"/>
                </a:moveTo>
                <a:lnTo>
                  <a:pt x="0" y="730250"/>
                </a:lnTo>
                <a:lnTo>
                  <a:pt x="38100" y="806450"/>
                </a:lnTo>
                <a:lnTo>
                  <a:pt x="66675" y="749300"/>
                </a:lnTo>
                <a:lnTo>
                  <a:pt x="34544" y="749300"/>
                </a:lnTo>
                <a:lnTo>
                  <a:pt x="31750" y="746506"/>
                </a:lnTo>
                <a:lnTo>
                  <a:pt x="31750" y="730250"/>
                </a:lnTo>
                <a:close/>
              </a:path>
              <a:path w="76200" h="806450">
                <a:moveTo>
                  <a:pt x="41656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746506"/>
                </a:lnTo>
                <a:lnTo>
                  <a:pt x="34544" y="749300"/>
                </a:lnTo>
                <a:lnTo>
                  <a:pt x="41656" y="749300"/>
                </a:lnTo>
                <a:lnTo>
                  <a:pt x="44450" y="746506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806450">
                <a:moveTo>
                  <a:pt x="76200" y="730250"/>
                </a:moveTo>
                <a:lnTo>
                  <a:pt x="44450" y="730250"/>
                </a:lnTo>
                <a:lnTo>
                  <a:pt x="44450" y="746506"/>
                </a:lnTo>
                <a:lnTo>
                  <a:pt x="41656" y="749300"/>
                </a:lnTo>
                <a:lnTo>
                  <a:pt x="66675" y="749300"/>
                </a:lnTo>
                <a:lnTo>
                  <a:pt x="76200" y="7302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111240" y="7049134"/>
            <a:ext cx="76200" cy="806450"/>
          </a:xfrm>
          <a:custGeom>
            <a:avLst/>
            <a:gdLst/>
            <a:ahLst/>
            <a:cxnLst/>
            <a:rect l="l" t="t" r="r" b="b"/>
            <a:pathLst>
              <a:path w="76200" h="806450">
                <a:moveTo>
                  <a:pt x="31750" y="730250"/>
                </a:moveTo>
                <a:lnTo>
                  <a:pt x="0" y="730250"/>
                </a:lnTo>
                <a:lnTo>
                  <a:pt x="38100" y="806450"/>
                </a:lnTo>
                <a:lnTo>
                  <a:pt x="66675" y="749300"/>
                </a:lnTo>
                <a:lnTo>
                  <a:pt x="34544" y="749300"/>
                </a:lnTo>
                <a:lnTo>
                  <a:pt x="31750" y="746506"/>
                </a:lnTo>
                <a:lnTo>
                  <a:pt x="31750" y="730250"/>
                </a:lnTo>
                <a:close/>
              </a:path>
              <a:path w="76200" h="806450">
                <a:moveTo>
                  <a:pt x="41656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746506"/>
                </a:lnTo>
                <a:lnTo>
                  <a:pt x="34544" y="749300"/>
                </a:lnTo>
                <a:lnTo>
                  <a:pt x="41656" y="749300"/>
                </a:lnTo>
                <a:lnTo>
                  <a:pt x="44450" y="746506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806450">
                <a:moveTo>
                  <a:pt x="76200" y="730250"/>
                </a:moveTo>
                <a:lnTo>
                  <a:pt x="44450" y="730250"/>
                </a:lnTo>
                <a:lnTo>
                  <a:pt x="44450" y="746506"/>
                </a:lnTo>
                <a:lnTo>
                  <a:pt x="41656" y="749300"/>
                </a:lnTo>
                <a:lnTo>
                  <a:pt x="66675" y="749300"/>
                </a:lnTo>
                <a:lnTo>
                  <a:pt x="76200" y="7302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Maher</dc:creator>
  <dc:title>Cyclic codes</dc:title>
  <dcterms:created xsi:type="dcterms:W3CDTF">2019-01-19T20:12:36Z</dcterms:created>
  <dcterms:modified xsi:type="dcterms:W3CDTF">2019-01-19T20:12:36Z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2017-02-28T00:00:00Z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2019-01-19T00:00:00Z</vt:filetime>
  </property>
</Properties>
</file>