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29354" y="429259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7380" y="776731"/>
            <a:ext cx="205613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907539" algn="l"/>
              </a:tabLst>
            </a:pPr>
            <a:r>
              <a:rPr dirty="0" sz="1600" spc="-5" i="1">
                <a:latin typeface="Times New Roman"/>
                <a:cs typeface="Times New Roman"/>
              </a:rPr>
              <a:t>COMMUNIC</a:t>
            </a:r>
            <a:r>
              <a:rPr dirty="0" sz="1600" i="1">
                <a:latin typeface="Times New Roman"/>
                <a:cs typeface="Times New Roman"/>
              </a:rPr>
              <a:t>A</a:t>
            </a:r>
            <a:r>
              <a:rPr dirty="0" sz="1600" spc="-5" i="1">
                <a:latin typeface="Times New Roman"/>
                <a:cs typeface="Times New Roman"/>
              </a:rPr>
              <a:t>TI</a:t>
            </a:r>
            <a:r>
              <a:rPr dirty="0" sz="1600" i="1">
                <a:latin typeface="Times New Roman"/>
                <a:cs typeface="Times New Roman"/>
              </a:rPr>
              <a:t>O</a:t>
            </a:r>
            <a:r>
              <a:rPr dirty="0" sz="1600" spc="-5" i="1">
                <a:latin typeface="Times New Roman"/>
                <a:cs typeface="Times New Roman"/>
              </a:rPr>
              <a:t>N</a:t>
            </a:r>
            <a:r>
              <a:rPr dirty="0" sz="1600" i="1">
                <a:latin typeface="Times New Roman"/>
                <a:cs typeface="Times New Roman"/>
              </a:rPr>
              <a:t>	</a:t>
            </a:r>
            <a:r>
              <a:rPr dirty="0" sz="1600" spc="-5" i="1">
                <a:latin typeface="Times New Roman"/>
                <a:cs typeface="Times New Roman"/>
              </a:rPr>
              <a:t>II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65787" y="776731"/>
            <a:ext cx="72009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i="1">
                <a:latin typeface="Times New Roman"/>
                <a:cs typeface="Times New Roman"/>
              </a:rPr>
              <a:t>4</a:t>
            </a:r>
            <a:r>
              <a:rPr dirty="0" baseline="39682" sz="1575" i="1">
                <a:latin typeface="Times New Roman"/>
                <a:cs typeface="Times New Roman"/>
              </a:rPr>
              <a:t>th</a:t>
            </a:r>
            <a:r>
              <a:rPr dirty="0" sz="1600" i="1">
                <a:latin typeface="Times New Roman"/>
                <a:cs typeface="Times New Roman"/>
              </a:rPr>
              <a:t>.</a:t>
            </a:r>
            <a:r>
              <a:rPr dirty="0" sz="1600" spc="-5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Year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64357" y="776731"/>
            <a:ext cx="23418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52195" algn="l"/>
                <a:tab pos="1255395" algn="l"/>
              </a:tabLst>
            </a:pPr>
            <a:r>
              <a:rPr dirty="0" sz="1600" spc="-5" i="1">
                <a:latin typeface="Times New Roman"/>
                <a:cs typeface="Times New Roman"/>
              </a:rPr>
              <a:t>3Hrs</a:t>
            </a:r>
            <a:r>
              <a:rPr dirty="0" sz="1600" spc="15" i="1">
                <a:latin typeface="Times New Roman"/>
                <a:cs typeface="Times New Roman"/>
              </a:rPr>
              <a:t> </a:t>
            </a:r>
            <a:r>
              <a:rPr dirty="0" sz="1600" i="1">
                <a:latin typeface="Times New Roman"/>
                <a:cs typeface="Times New Roman"/>
              </a:rPr>
              <a:t>theor	</a:t>
            </a:r>
            <a:r>
              <a:rPr dirty="0" sz="1600" spc="-5" i="1">
                <a:latin typeface="Times New Roman"/>
                <a:cs typeface="Times New Roman"/>
              </a:rPr>
              <a:t>,	1 Hr</a:t>
            </a:r>
            <a:r>
              <a:rPr dirty="0" sz="1600" spc="-4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pratical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40080" y="1018285"/>
            <a:ext cx="6054725" cy="0"/>
          </a:xfrm>
          <a:custGeom>
            <a:avLst/>
            <a:gdLst/>
            <a:ahLst/>
            <a:cxnLst/>
            <a:rect l="l" t="t" r="r" b="b"/>
            <a:pathLst>
              <a:path w="6054725" h="0">
                <a:moveTo>
                  <a:pt x="0" y="0"/>
                </a:moveTo>
                <a:lnTo>
                  <a:pt x="6054598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829614" y="5558520"/>
          <a:ext cx="5634990" cy="8121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2975"/>
                <a:gridCol w="2684145"/>
                <a:gridCol w="2006600"/>
              </a:tblGrid>
              <a:tr h="200839">
                <a:tc>
                  <a:txBody>
                    <a:bodyPr/>
                    <a:lstStyle/>
                    <a:p>
                      <a:pPr marL="31750">
                        <a:lnSpc>
                          <a:spcPts val="148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Audio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44475">
                        <a:lnSpc>
                          <a:spcPts val="148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modulation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59840">
                        <a:lnSpc>
                          <a:spcPts val="148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speaker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4977">
                <a:tc>
                  <a:txBody>
                    <a:bodyPr/>
                    <a:lstStyle/>
                    <a:p>
                      <a:pPr marL="31750">
                        <a:lnSpc>
                          <a:spcPts val="151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Video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33679">
                        <a:lnSpc>
                          <a:spcPts val="151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ciphering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44600">
                        <a:lnSpc>
                          <a:spcPts val="1515"/>
                        </a:lnSpc>
                      </a:pP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TV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4977">
                <a:tc>
                  <a:txBody>
                    <a:bodyPr/>
                    <a:lstStyle/>
                    <a:p>
                      <a:pPr marL="75565">
                        <a:lnSpc>
                          <a:spcPts val="151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Telex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ts val="151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error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 correction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52220">
                        <a:lnSpc>
                          <a:spcPts val="151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computer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0839">
                <a:tc>
                  <a:txBody>
                    <a:bodyPr/>
                    <a:lstStyle/>
                    <a:p>
                      <a:pPr marL="31750">
                        <a:lnSpc>
                          <a:spcPts val="148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Computer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98755">
                        <a:lnSpc>
                          <a:spcPts val="148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data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 compression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43330">
                        <a:lnSpc>
                          <a:spcPts val="148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typewriter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1008684" y="6346316"/>
            <a:ext cx="67945" cy="3835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41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dirty="0" sz="120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60752" y="6346316"/>
            <a:ext cx="68580" cy="3835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41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dirty="0" sz="120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60973" y="6346316"/>
            <a:ext cx="69215" cy="3835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41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13970">
              <a:lnSpc>
                <a:spcPts val="1410"/>
              </a:lnSpc>
            </a:pPr>
            <a:r>
              <a:rPr dirty="0" sz="120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7380" y="6869429"/>
            <a:ext cx="6251575" cy="2428875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marL="12700" marR="5080">
              <a:lnSpc>
                <a:spcPct val="95800"/>
              </a:lnSpc>
              <a:spcBef>
                <a:spcPts val="175"/>
              </a:spcBef>
            </a:pPr>
            <a:r>
              <a:rPr dirty="0" sz="1600" spc="-5">
                <a:latin typeface="Times New Roman"/>
                <a:cs typeface="Times New Roman"/>
              </a:rPr>
              <a:t>The concept of information is related to probability. </a:t>
            </a:r>
            <a:r>
              <a:rPr dirty="0" sz="1600">
                <a:latin typeface="Times New Roman"/>
                <a:cs typeface="Times New Roman"/>
              </a:rPr>
              <a:t>Any </a:t>
            </a:r>
            <a:r>
              <a:rPr dirty="0" sz="1600" spc="-5">
                <a:latin typeface="Times New Roman"/>
                <a:cs typeface="Times New Roman"/>
              </a:rPr>
              <a:t>signal that conveys  information </a:t>
            </a:r>
            <a:r>
              <a:rPr dirty="0" sz="1600" spc="-15">
                <a:latin typeface="Times New Roman"/>
                <a:cs typeface="Times New Roman"/>
              </a:rPr>
              <a:t>must </a:t>
            </a:r>
            <a:r>
              <a:rPr dirty="0" sz="1600" spc="-5">
                <a:latin typeface="Times New Roman"/>
                <a:cs typeface="Times New Roman"/>
              </a:rPr>
              <a:t>be unpredictable (random), </a:t>
            </a:r>
            <a:r>
              <a:rPr dirty="0" sz="1600">
                <a:latin typeface="Times New Roman"/>
                <a:cs typeface="Times New Roman"/>
              </a:rPr>
              <a:t>but not </a:t>
            </a:r>
            <a:r>
              <a:rPr dirty="0" sz="1600" spc="-5">
                <a:latin typeface="Times New Roman"/>
                <a:cs typeface="Times New Roman"/>
              </a:rPr>
              <a:t>visa versa, i.e. </a:t>
            </a:r>
            <a:r>
              <a:rPr dirty="0" sz="1600">
                <a:latin typeface="Times New Roman"/>
                <a:cs typeface="Times New Roman"/>
              </a:rPr>
              <a:t>not </a:t>
            </a:r>
            <a:r>
              <a:rPr dirty="0" sz="1600" spc="-5">
                <a:latin typeface="Times New Roman"/>
                <a:cs typeface="Times New Roman"/>
              </a:rPr>
              <a:t>any  </a:t>
            </a:r>
            <a:r>
              <a:rPr dirty="0" sz="1600">
                <a:latin typeface="Times New Roman"/>
                <a:cs typeface="Times New Roman"/>
              </a:rPr>
              <a:t>random </a:t>
            </a:r>
            <a:r>
              <a:rPr dirty="0" sz="1600" spc="-5">
                <a:latin typeface="Times New Roman"/>
                <a:cs typeface="Times New Roman"/>
              </a:rPr>
              <a:t>signal conveys information.(noise is a random </a:t>
            </a:r>
            <a:r>
              <a:rPr dirty="0" sz="1600">
                <a:latin typeface="Times New Roman"/>
                <a:cs typeface="Times New Roman"/>
              </a:rPr>
              <a:t>signal </a:t>
            </a:r>
            <a:r>
              <a:rPr dirty="0" sz="1600" spc="-5">
                <a:latin typeface="Times New Roman"/>
                <a:cs typeface="Times New Roman"/>
              </a:rPr>
              <a:t>conveying no  information).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5"/>
              </a:lnSpc>
              <a:spcBef>
                <a:spcPts val="1525"/>
              </a:spcBef>
            </a:pPr>
            <a:r>
              <a:rPr dirty="0" u="sng" sz="1600" spc="-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Self information:</a:t>
            </a:r>
            <a:endParaRPr sz="1600">
              <a:latin typeface="Times New Roman"/>
              <a:cs typeface="Times New Roman"/>
            </a:endParaRPr>
          </a:p>
          <a:p>
            <a:pPr marL="12700" marR="454659">
              <a:lnSpc>
                <a:spcPts val="1870"/>
              </a:lnSpc>
              <a:spcBef>
                <a:spcPts val="65"/>
              </a:spcBef>
            </a:pPr>
            <a:r>
              <a:rPr dirty="0" sz="1600" spc="-5">
                <a:latin typeface="Times New Roman"/>
                <a:cs typeface="Times New Roman"/>
              </a:rPr>
              <a:t>Suppose that the source of information produces finite set of messages  </a:t>
            </a: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-13227" sz="1575">
                <a:latin typeface="Times New Roman"/>
                <a:cs typeface="Times New Roman"/>
              </a:rPr>
              <a:t>1</a:t>
            </a:r>
            <a:r>
              <a:rPr dirty="0" sz="1600">
                <a:latin typeface="Times New Roman"/>
                <a:cs typeface="Times New Roman"/>
              </a:rPr>
              <a:t>, x</a:t>
            </a:r>
            <a:r>
              <a:rPr dirty="0" baseline="-13227" sz="1575">
                <a:latin typeface="Times New Roman"/>
                <a:cs typeface="Times New Roman"/>
              </a:rPr>
              <a:t>2</a:t>
            </a:r>
            <a:r>
              <a:rPr dirty="0" sz="1600">
                <a:latin typeface="Times New Roman"/>
                <a:cs typeface="Times New Roman"/>
              </a:rPr>
              <a:t>, </a:t>
            </a:r>
            <a:r>
              <a:rPr dirty="0" sz="1600" spc="-5">
                <a:latin typeface="Times New Roman"/>
                <a:cs typeface="Times New Roman"/>
              </a:rPr>
              <a:t>x</a:t>
            </a:r>
            <a:r>
              <a:rPr dirty="0" baseline="-13227" sz="1575" spc="-7">
                <a:latin typeface="Times New Roman"/>
                <a:cs typeface="Times New Roman"/>
              </a:rPr>
              <a:t>3</a:t>
            </a:r>
            <a:r>
              <a:rPr dirty="0" sz="1600" spc="-5">
                <a:latin typeface="Times New Roman"/>
                <a:cs typeface="Times New Roman"/>
              </a:rPr>
              <a:t>,…., </a:t>
            </a: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-13227" sz="1575">
                <a:latin typeface="Times New Roman"/>
                <a:cs typeface="Times New Roman"/>
              </a:rPr>
              <a:t>n </a:t>
            </a:r>
            <a:r>
              <a:rPr dirty="0" sz="1600">
                <a:latin typeface="Times New Roman"/>
                <a:cs typeface="Times New Roman"/>
              </a:rPr>
              <a:t>with </a:t>
            </a:r>
            <a:r>
              <a:rPr dirty="0" sz="1600" spc="-5">
                <a:latin typeface="Times New Roman"/>
                <a:cs typeface="Times New Roman"/>
              </a:rPr>
              <a:t>prob. </a:t>
            </a:r>
            <a:r>
              <a:rPr dirty="0" sz="1600">
                <a:latin typeface="Times New Roman"/>
                <a:cs typeface="Times New Roman"/>
              </a:rPr>
              <a:t>p(x</a:t>
            </a:r>
            <a:r>
              <a:rPr dirty="0" baseline="-13227" sz="1575">
                <a:latin typeface="Times New Roman"/>
                <a:cs typeface="Times New Roman"/>
              </a:rPr>
              <a:t>1</a:t>
            </a:r>
            <a:r>
              <a:rPr dirty="0" sz="1600">
                <a:latin typeface="Times New Roman"/>
                <a:cs typeface="Times New Roman"/>
              </a:rPr>
              <a:t>), p(x</a:t>
            </a:r>
            <a:r>
              <a:rPr dirty="0" baseline="-13227" sz="1575">
                <a:latin typeface="Times New Roman"/>
                <a:cs typeface="Times New Roman"/>
              </a:rPr>
              <a:t>2</a:t>
            </a:r>
            <a:r>
              <a:rPr dirty="0" sz="1600">
                <a:latin typeface="Times New Roman"/>
                <a:cs typeface="Times New Roman"/>
              </a:rPr>
              <a:t>), </a:t>
            </a:r>
            <a:r>
              <a:rPr dirty="0" sz="1600" spc="-5">
                <a:latin typeface="Times New Roman"/>
                <a:cs typeface="Times New Roman"/>
              </a:rPr>
              <a:t>p(x</a:t>
            </a:r>
            <a:r>
              <a:rPr dirty="0" baseline="-13227" sz="1575" spc="-7">
                <a:latin typeface="Times New Roman"/>
                <a:cs typeface="Times New Roman"/>
              </a:rPr>
              <a:t>3</a:t>
            </a:r>
            <a:r>
              <a:rPr dirty="0" sz="1600" spc="-5">
                <a:latin typeface="Times New Roman"/>
                <a:cs typeface="Times New Roman"/>
              </a:rPr>
              <a:t>),……..,p(x</a:t>
            </a:r>
            <a:r>
              <a:rPr dirty="0" baseline="-13227" sz="1575" spc="-7">
                <a:latin typeface="Times New Roman"/>
                <a:cs typeface="Times New Roman"/>
              </a:rPr>
              <a:t>n</a:t>
            </a:r>
            <a:r>
              <a:rPr dirty="0" sz="1600" spc="-5">
                <a:latin typeface="Times New Roman"/>
                <a:cs typeface="Times New Roman"/>
              </a:rPr>
              <a:t>) and such</a:t>
            </a:r>
            <a:r>
              <a:rPr dirty="0" sz="1600" spc="-114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that</a:t>
            </a:r>
            <a:endParaRPr sz="1600">
              <a:latin typeface="Times New Roman"/>
              <a:cs typeface="Times New Roman"/>
            </a:endParaRPr>
          </a:p>
          <a:p>
            <a:pPr marL="131445">
              <a:lnSpc>
                <a:spcPts val="1035"/>
              </a:lnSpc>
              <a:spcBef>
                <a:spcPts val="275"/>
              </a:spcBef>
            </a:pPr>
            <a:r>
              <a:rPr dirty="0" sz="1000" spc="10" i="1">
                <a:latin typeface="Times New Roman"/>
                <a:cs typeface="Times New Roman"/>
              </a:rPr>
              <a:t>n</a:t>
            </a:r>
            <a:endParaRPr sz="1000">
              <a:latin typeface="Times New Roman"/>
              <a:cs typeface="Times New Roman"/>
            </a:endParaRPr>
          </a:p>
          <a:p>
            <a:pPr marL="45085">
              <a:lnSpc>
                <a:spcPts val="2955"/>
              </a:lnSpc>
            </a:pPr>
            <a:r>
              <a:rPr dirty="0" baseline="6410" sz="3900" spc="37">
                <a:latin typeface="Symbol"/>
                <a:cs typeface="Symbol"/>
              </a:rPr>
              <a:t></a:t>
            </a:r>
            <a:r>
              <a:rPr dirty="0" baseline="6410" sz="3900" spc="37">
                <a:latin typeface="Times New Roman"/>
                <a:cs typeface="Times New Roman"/>
              </a:rPr>
              <a:t> </a:t>
            </a:r>
            <a:r>
              <a:rPr dirty="0" baseline="22222" sz="2625" spc="82" i="1">
                <a:latin typeface="Times New Roman"/>
                <a:cs typeface="Times New Roman"/>
              </a:rPr>
              <a:t>p</a:t>
            </a:r>
            <a:r>
              <a:rPr dirty="0" baseline="22222" sz="2625" spc="82">
                <a:latin typeface="Times New Roman"/>
                <a:cs typeface="Times New Roman"/>
              </a:rPr>
              <a:t>(</a:t>
            </a:r>
            <a:r>
              <a:rPr dirty="0" baseline="22222" sz="2625" spc="82" i="1">
                <a:latin typeface="Times New Roman"/>
                <a:cs typeface="Times New Roman"/>
              </a:rPr>
              <a:t>x</a:t>
            </a:r>
            <a:r>
              <a:rPr dirty="0" baseline="13888" sz="1500" spc="82" i="1">
                <a:latin typeface="Times New Roman"/>
                <a:cs typeface="Times New Roman"/>
              </a:rPr>
              <a:t>i </a:t>
            </a:r>
            <a:r>
              <a:rPr dirty="0" baseline="22222" sz="2625">
                <a:latin typeface="Times New Roman"/>
                <a:cs typeface="Times New Roman"/>
              </a:rPr>
              <a:t>) </a:t>
            </a:r>
            <a:r>
              <a:rPr dirty="0" baseline="22222" sz="2625" spc="7">
                <a:latin typeface="Symbol"/>
                <a:cs typeface="Symbol"/>
              </a:rPr>
              <a:t></a:t>
            </a:r>
            <a:r>
              <a:rPr dirty="0" baseline="22222" sz="2625" spc="7">
                <a:latin typeface="Times New Roman"/>
                <a:cs typeface="Times New Roman"/>
              </a:rPr>
              <a:t> 1 </a:t>
            </a:r>
            <a:r>
              <a:rPr dirty="0" sz="1600" spc="-5">
                <a:latin typeface="Times New Roman"/>
                <a:cs typeface="Times New Roman"/>
              </a:rPr>
              <a:t>. The amount of information gained by knowing </a:t>
            </a:r>
            <a:r>
              <a:rPr dirty="0" sz="1600" spc="5">
                <a:latin typeface="Times New Roman"/>
                <a:cs typeface="Times New Roman"/>
              </a:rPr>
              <a:t>that</a:t>
            </a:r>
            <a:r>
              <a:rPr dirty="0" sz="1600" spc="-2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27380" y="9201361"/>
            <a:ext cx="5133975" cy="43370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80010">
              <a:lnSpc>
                <a:spcPct val="100000"/>
              </a:lnSpc>
              <a:spcBef>
                <a:spcPts val="120"/>
              </a:spcBef>
            </a:pPr>
            <a:r>
              <a:rPr dirty="0" sz="1000" spc="15" i="1">
                <a:latin typeface="Times New Roman"/>
                <a:cs typeface="Times New Roman"/>
              </a:rPr>
              <a:t>i</a:t>
            </a:r>
            <a:r>
              <a:rPr dirty="0" sz="1000" spc="15">
                <a:latin typeface="Symbol"/>
                <a:cs typeface="Symbol"/>
              </a:rPr>
              <a:t></a:t>
            </a:r>
            <a:r>
              <a:rPr dirty="0" sz="1000" spc="15"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1600" spc="-5">
                <a:latin typeface="Times New Roman"/>
                <a:cs typeface="Times New Roman"/>
              </a:rPr>
              <a:t>source produces the message </a:t>
            </a:r>
            <a:r>
              <a:rPr dirty="0" sz="1600" spc="5">
                <a:latin typeface="Times New Roman"/>
                <a:cs typeface="Times New Roman"/>
              </a:rPr>
              <a:t>x</a:t>
            </a:r>
            <a:r>
              <a:rPr dirty="0" baseline="-13227" sz="1575" spc="7">
                <a:latin typeface="Times New Roman"/>
                <a:cs typeface="Times New Roman"/>
              </a:rPr>
              <a:t>i </a:t>
            </a:r>
            <a:r>
              <a:rPr dirty="0" sz="1600" spc="-5">
                <a:latin typeface="Times New Roman"/>
                <a:cs typeface="Times New Roman"/>
              </a:rPr>
              <a:t>is related with p(x</a:t>
            </a:r>
            <a:r>
              <a:rPr dirty="0" baseline="-13227" sz="1575" spc="-7"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) as</a:t>
            </a:r>
            <a:r>
              <a:rPr dirty="0" sz="1600" spc="-3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follows: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7380" y="9832340"/>
            <a:ext cx="37890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1-information is </a:t>
            </a:r>
            <a:r>
              <a:rPr dirty="0" sz="1600">
                <a:latin typeface="Times New Roman"/>
                <a:cs typeface="Times New Roman"/>
              </a:rPr>
              <a:t>zero </a:t>
            </a:r>
            <a:r>
              <a:rPr dirty="0" sz="1600" spc="-5">
                <a:latin typeface="Times New Roman"/>
                <a:cs typeface="Times New Roman"/>
              </a:rPr>
              <a:t>if </a:t>
            </a:r>
            <a:r>
              <a:rPr dirty="0" sz="1600">
                <a:latin typeface="Times New Roman"/>
                <a:cs typeface="Times New Roman"/>
              </a:rPr>
              <a:t>p(x</a:t>
            </a:r>
            <a:r>
              <a:rPr dirty="0" baseline="-13227" sz="1575">
                <a:latin typeface="Times New Roman"/>
                <a:cs typeface="Times New Roman"/>
              </a:rPr>
              <a:t>i</a:t>
            </a:r>
            <a:r>
              <a:rPr dirty="0" sz="1600">
                <a:latin typeface="Times New Roman"/>
                <a:cs typeface="Times New Roman"/>
              </a:rPr>
              <a:t>)=1 </a:t>
            </a:r>
            <a:r>
              <a:rPr dirty="0" sz="1600" spc="-5">
                <a:latin typeface="Times New Roman"/>
                <a:cs typeface="Times New Roman"/>
              </a:rPr>
              <a:t>(certain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event)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662429" y="5060187"/>
            <a:ext cx="349250" cy="76200"/>
          </a:xfrm>
          <a:custGeom>
            <a:avLst/>
            <a:gdLst/>
            <a:ahLst/>
            <a:cxnLst/>
            <a:rect l="l" t="t" r="r" b="b"/>
            <a:pathLst>
              <a:path w="349250" h="76200">
                <a:moveTo>
                  <a:pt x="273028" y="44420"/>
                </a:moveTo>
                <a:lnTo>
                  <a:pt x="272922" y="76200"/>
                </a:lnTo>
                <a:lnTo>
                  <a:pt x="336741" y="44450"/>
                </a:lnTo>
                <a:lnTo>
                  <a:pt x="289306" y="44450"/>
                </a:lnTo>
                <a:lnTo>
                  <a:pt x="273028" y="44420"/>
                </a:lnTo>
                <a:close/>
              </a:path>
              <a:path w="349250" h="76200">
                <a:moveTo>
                  <a:pt x="273071" y="31726"/>
                </a:moveTo>
                <a:lnTo>
                  <a:pt x="273028" y="44420"/>
                </a:lnTo>
                <a:lnTo>
                  <a:pt x="289306" y="44450"/>
                </a:lnTo>
                <a:lnTo>
                  <a:pt x="292100" y="41656"/>
                </a:lnTo>
                <a:lnTo>
                  <a:pt x="292100" y="34671"/>
                </a:lnTo>
                <a:lnTo>
                  <a:pt x="289306" y="31750"/>
                </a:lnTo>
                <a:lnTo>
                  <a:pt x="273071" y="31726"/>
                </a:lnTo>
                <a:close/>
              </a:path>
              <a:path w="349250" h="76200">
                <a:moveTo>
                  <a:pt x="273176" y="0"/>
                </a:moveTo>
                <a:lnTo>
                  <a:pt x="273071" y="31726"/>
                </a:lnTo>
                <a:lnTo>
                  <a:pt x="285750" y="31750"/>
                </a:lnTo>
                <a:lnTo>
                  <a:pt x="289306" y="31750"/>
                </a:lnTo>
                <a:lnTo>
                  <a:pt x="292100" y="34671"/>
                </a:lnTo>
                <a:lnTo>
                  <a:pt x="292100" y="41656"/>
                </a:lnTo>
                <a:lnTo>
                  <a:pt x="289306" y="44450"/>
                </a:lnTo>
                <a:lnTo>
                  <a:pt x="336741" y="44450"/>
                </a:lnTo>
                <a:lnTo>
                  <a:pt x="349250" y="38226"/>
                </a:lnTo>
                <a:lnTo>
                  <a:pt x="273176" y="0"/>
                </a:lnTo>
                <a:close/>
              </a:path>
              <a:path w="349250" h="76200">
                <a:moveTo>
                  <a:pt x="6350" y="31242"/>
                </a:moveTo>
                <a:lnTo>
                  <a:pt x="2793" y="31242"/>
                </a:lnTo>
                <a:lnTo>
                  <a:pt x="0" y="34036"/>
                </a:lnTo>
                <a:lnTo>
                  <a:pt x="0" y="41148"/>
                </a:lnTo>
                <a:lnTo>
                  <a:pt x="2793" y="43942"/>
                </a:lnTo>
                <a:lnTo>
                  <a:pt x="273028" y="44420"/>
                </a:lnTo>
                <a:lnTo>
                  <a:pt x="273071" y="31726"/>
                </a:lnTo>
                <a:lnTo>
                  <a:pt x="6350" y="312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54380" y="4869179"/>
            <a:ext cx="1028700" cy="457200"/>
          </a:xfrm>
          <a:custGeom>
            <a:avLst/>
            <a:gdLst/>
            <a:ahLst/>
            <a:cxnLst/>
            <a:rect l="l" t="t" r="r" b="b"/>
            <a:pathLst>
              <a:path w="1028700" h="457200">
                <a:moveTo>
                  <a:pt x="0" y="457200"/>
                </a:moveTo>
                <a:lnTo>
                  <a:pt x="1028700" y="457200"/>
                </a:lnTo>
                <a:lnTo>
                  <a:pt x="10287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754380" y="4869179"/>
            <a:ext cx="1028700" cy="4572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6990" rIns="0" bIns="0" rtlCol="0" vert="horz">
            <a:spAutoFit/>
          </a:bodyPr>
          <a:lstStyle/>
          <a:p>
            <a:pPr marL="95885" marR="146685" indent="38100">
              <a:lnSpc>
                <a:spcPts val="1420"/>
              </a:lnSpc>
              <a:spcBef>
                <a:spcPts val="370"/>
              </a:spcBef>
            </a:pPr>
            <a:r>
              <a:rPr dirty="0" sz="1200" spc="-5" b="1">
                <a:latin typeface="Times New Roman"/>
                <a:cs typeface="Times New Roman"/>
              </a:rPr>
              <a:t>S</a:t>
            </a:r>
            <a:r>
              <a:rPr dirty="0" sz="1200" spc="-5" b="1">
                <a:latin typeface="Times New Roman"/>
                <a:cs typeface="Times New Roman"/>
              </a:rPr>
              <a:t>ou</a:t>
            </a:r>
            <a:r>
              <a:rPr dirty="0" sz="1200" spc="-5" b="1">
                <a:latin typeface="Times New Roman"/>
                <a:cs typeface="Times New Roman"/>
              </a:rPr>
              <a:t>rc</a:t>
            </a:r>
            <a:r>
              <a:rPr dirty="0" sz="1200" b="1">
                <a:latin typeface="Times New Roman"/>
                <a:cs typeface="Times New Roman"/>
              </a:rPr>
              <a:t>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-5" b="1">
                <a:latin typeface="Times New Roman"/>
                <a:cs typeface="Times New Roman"/>
              </a:rPr>
              <a:t>i</a:t>
            </a:r>
            <a:r>
              <a:rPr dirty="0" sz="1200" b="1">
                <a:latin typeface="Times New Roman"/>
                <a:cs typeface="Times New Roman"/>
              </a:rPr>
              <a:t>n</a:t>
            </a:r>
            <a:r>
              <a:rPr dirty="0" sz="1200" spc="5" b="1">
                <a:latin typeface="Times New Roman"/>
                <a:cs typeface="Times New Roman"/>
              </a:rPr>
              <a:t>f</a:t>
            </a:r>
            <a:r>
              <a:rPr dirty="0" sz="1200" b="1">
                <a:latin typeface="Times New Roman"/>
                <a:cs typeface="Times New Roman"/>
              </a:rPr>
              <a:t>o</a:t>
            </a:r>
            <a:r>
              <a:rPr dirty="0" sz="1200" spc="-5" b="1">
                <a:latin typeface="Times New Roman"/>
                <a:cs typeface="Times New Roman"/>
              </a:rPr>
              <a:t>r</a:t>
            </a:r>
            <a:r>
              <a:rPr dirty="0" sz="1200" spc="-20" b="1">
                <a:latin typeface="Times New Roman"/>
                <a:cs typeface="Times New Roman"/>
              </a:rPr>
              <a:t>m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5" b="1">
                <a:latin typeface="Times New Roman"/>
                <a:cs typeface="Times New Roman"/>
              </a:rPr>
              <a:t>t</a:t>
            </a:r>
            <a:r>
              <a:rPr dirty="0" sz="1200" b="1">
                <a:latin typeface="Times New Roman"/>
                <a:cs typeface="Times New Roman"/>
              </a:rPr>
              <a:t>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11679" y="4869179"/>
            <a:ext cx="800100" cy="42354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3180" rIns="0" bIns="0" rtlCol="0" vert="horz">
            <a:spAutoFit/>
          </a:bodyPr>
          <a:lstStyle/>
          <a:p>
            <a:pPr marL="95885">
              <a:lnSpc>
                <a:spcPct val="100000"/>
              </a:lnSpc>
              <a:spcBef>
                <a:spcPts val="340"/>
              </a:spcBef>
            </a:pPr>
            <a:r>
              <a:rPr dirty="0" sz="1200" spc="-5" b="1">
                <a:latin typeface="Times New Roman"/>
                <a:cs typeface="Times New Roman"/>
              </a:rPr>
              <a:t>encoder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154679" y="4869179"/>
            <a:ext cx="1028700" cy="4572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3180" rIns="0" bIns="0" rtlCol="0" vert="horz">
            <a:spAutoFit/>
          </a:bodyPr>
          <a:lstStyle/>
          <a:p>
            <a:pPr marL="287020">
              <a:lnSpc>
                <a:spcPct val="100000"/>
              </a:lnSpc>
              <a:spcBef>
                <a:spcPts val="340"/>
              </a:spcBef>
            </a:pPr>
            <a:r>
              <a:rPr dirty="0" sz="1200" spc="-5" b="1">
                <a:latin typeface="Times New Roman"/>
                <a:cs typeface="Times New Roman"/>
              </a:rPr>
              <a:t>channel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805429" y="5060187"/>
            <a:ext cx="349250" cy="76200"/>
          </a:xfrm>
          <a:custGeom>
            <a:avLst/>
            <a:gdLst/>
            <a:ahLst/>
            <a:cxnLst/>
            <a:rect l="l" t="t" r="r" b="b"/>
            <a:pathLst>
              <a:path w="349250" h="76200">
                <a:moveTo>
                  <a:pt x="273028" y="44420"/>
                </a:moveTo>
                <a:lnTo>
                  <a:pt x="272922" y="76200"/>
                </a:lnTo>
                <a:lnTo>
                  <a:pt x="336741" y="44450"/>
                </a:lnTo>
                <a:lnTo>
                  <a:pt x="289306" y="44450"/>
                </a:lnTo>
                <a:lnTo>
                  <a:pt x="273028" y="44420"/>
                </a:lnTo>
                <a:close/>
              </a:path>
              <a:path w="349250" h="76200">
                <a:moveTo>
                  <a:pt x="273071" y="31726"/>
                </a:moveTo>
                <a:lnTo>
                  <a:pt x="273028" y="44420"/>
                </a:lnTo>
                <a:lnTo>
                  <a:pt x="289306" y="44450"/>
                </a:lnTo>
                <a:lnTo>
                  <a:pt x="292100" y="41656"/>
                </a:lnTo>
                <a:lnTo>
                  <a:pt x="292100" y="34671"/>
                </a:lnTo>
                <a:lnTo>
                  <a:pt x="289306" y="31750"/>
                </a:lnTo>
                <a:lnTo>
                  <a:pt x="273071" y="31726"/>
                </a:lnTo>
                <a:close/>
              </a:path>
              <a:path w="349250" h="76200">
                <a:moveTo>
                  <a:pt x="273176" y="0"/>
                </a:moveTo>
                <a:lnTo>
                  <a:pt x="273071" y="31726"/>
                </a:lnTo>
                <a:lnTo>
                  <a:pt x="285750" y="31750"/>
                </a:lnTo>
                <a:lnTo>
                  <a:pt x="289306" y="31750"/>
                </a:lnTo>
                <a:lnTo>
                  <a:pt x="292100" y="34671"/>
                </a:lnTo>
                <a:lnTo>
                  <a:pt x="292100" y="41656"/>
                </a:lnTo>
                <a:lnTo>
                  <a:pt x="289306" y="44450"/>
                </a:lnTo>
                <a:lnTo>
                  <a:pt x="336741" y="44450"/>
                </a:lnTo>
                <a:lnTo>
                  <a:pt x="349250" y="38226"/>
                </a:lnTo>
                <a:lnTo>
                  <a:pt x="273176" y="0"/>
                </a:lnTo>
                <a:close/>
              </a:path>
              <a:path w="349250" h="76200">
                <a:moveTo>
                  <a:pt x="6350" y="31242"/>
                </a:moveTo>
                <a:lnTo>
                  <a:pt x="2793" y="31242"/>
                </a:lnTo>
                <a:lnTo>
                  <a:pt x="0" y="34036"/>
                </a:lnTo>
                <a:lnTo>
                  <a:pt x="0" y="41148"/>
                </a:lnTo>
                <a:lnTo>
                  <a:pt x="2793" y="43942"/>
                </a:lnTo>
                <a:lnTo>
                  <a:pt x="273028" y="44420"/>
                </a:lnTo>
                <a:lnTo>
                  <a:pt x="273071" y="31726"/>
                </a:lnTo>
                <a:lnTo>
                  <a:pt x="6350" y="312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177029" y="5060187"/>
            <a:ext cx="349250" cy="76200"/>
          </a:xfrm>
          <a:custGeom>
            <a:avLst/>
            <a:gdLst/>
            <a:ahLst/>
            <a:cxnLst/>
            <a:rect l="l" t="t" r="r" b="b"/>
            <a:pathLst>
              <a:path w="349250" h="76200">
                <a:moveTo>
                  <a:pt x="273028" y="44420"/>
                </a:moveTo>
                <a:lnTo>
                  <a:pt x="272923" y="76200"/>
                </a:lnTo>
                <a:lnTo>
                  <a:pt x="336741" y="44450"/>
                </a:lnTo>
                <a:lnTo>
                  <a:pt x="289306" y="44450"/>
                </a:lnTo>
                <a:lnTo>
                  <a:pt x="273028" y="44420"/>
                </a:lnTo>
                <a:close/>
              </a:path>
              <a:path w="349250" h="76200">
                <a:moveTo>
                  <a:pt x="273071" y="31726"/>
                </a:moveTo>
                <a:lnTo>
                  <a:pt x="273028" y="44420"/>
                </a:lnTo>
                <a:lnTo>
                  <a:pt x="289306" y="44450"/>
                </a:lnTo>
                <a:lnTo>
                  <a:pt x="292100" y="41656"/>
                </a:lnTo>
                <a:lnTo>
                  <a:pt x="292100" y="34671"/>
                </a:lnTo>
                <a:lnTo>
                  <a:pt x="289306" y="31750"/>
                </a:lnTo>
                <a:lnTo>
                  <a:pt x="273071" y="31726"/>
                </a:lnTo>
                <a:close/>
              </a:path>
              <a:path w="349250" h="76200">
                <a:moveTo>
                  <a:pt x="273177" y="0"/>
                </a:moveTo>
                <a:lnTo>
                  <a:pt x="273071" y="31726"/>
                </a:lnTo>
                <a:lnTo>
                  <a:pt x="285750" y="31750"/>
                </a:lnTo>
                <a:lnTo>
                  <a:pt x="289306" y="31750"/>
                </a:lnTo>
                <a:lnTo>
                  <a:pt x="292100" y="34671"/>
                </a:lnTo>
                <a:lnTo>
                  <a:pt x="292100" y="41656"/>
                </a:lnTo>
                <a:lnTo>
                  <a:pt x="289306" y="44450"/>
                </a:lnTo>
                <a:lnTo>
                  <a:pt x="336741" y="44450"/>
                </a:lnTo>
                <a:lnTo>
                  <a:pt x="349250" y="38226"/>
                </a:lnTo>
                <a:lnTo>
                  <a:pt x="273177" y="0"/>
                </a:lnTo>
                <a:close/>
              </a:path>
              <a:path w="349250" h="76200">
                <a:moveTo>
                  <a:pt x="6350" y="31242"/>
                </a:moveTo>
                <a:lnTo>
                  <a:pt x="2794" y="31242"/>
                </a:lnTo>
                <a:lnTo>
                  <a:pt x="0" y="34036"/>
                </a:lnTo>
                <a:lnTo>
                  <a:pt x="0" y="41148"/>
                </a:lnTo>
                <a:lnTo>
                  <a:pt x="2794" y="43942"/>
                </a:lnTo>
                <a:lnTo>
                  <a:pt x="273028" y="44420"/>
                </a:lnTo>
                <a:lnTo>
                  <a:pt x="273071" y="31726"/>
                </a:lnTo>
                <a:lnTo>
                  <a:pt x="6350" y="312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4526279" y="4869179"/>
            <a:ext cx="800100" cy="4572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3180" rIns="0" bIns="0" rtlCol="0" vert="horz">
            <a:spAutoFit/>
          </a:bodyPr>
          <a:lstStyle/>
          <a:p>
            <a:pPr marL="96520">
              <a:lnSpc>
                <a:spcPct val="100000"/>
              </a:lnSpc>
              <a:spcBef>
                <a:spcPts val="340"/>
              </a:spcBef>
            </a:pPr>
            <a:r>
              <a:rPr dirty="0" sz="1200" spc="-5" b="1">
                <a:latin typeface="Times New Roman"/>
                <a:cs typeface="Times New Roman"/>
              </a:rPr>
              <a:t>decoder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320029" y="5060187"/>
            <a:ext cx="349250" cy="76200"/>
          </a:xfrm>
          <a:custGeom>
            <a:avLst/>
            <a:gdLst/>
            <a:ahLst/>
            <a:cxnLst/>
            <a:rect l="l" t="t" r="r" b="b"/>
            <a:pathLst>
              <a:path w="349250" h="76200">
                <a:moveTo>
                  <a:pt x="273028" y="44420"/>
                </a:moveTo>
                <a:lnTo>
                  <a:pt x="272923" y="76200"/>
                </a:lnTo>
                <a:lnTo>
                  <a:pt x="336741" y="44450"/>
                </a:lnTo>
                <a:lnTo>
                  <a:pt x="289306" y="44450"/>
                </a:lnTo>
                <a:lnTo>
                  <a:pt x="273028" y="44420"/>
                </a:lnTo>
                <a:close/>
              </a:path>
              <a:path w="349250" h="76200">
                <a:moveTo>
                  <a:pt x="273071" y="31726"/>
                </a:moveTo>
                <a:lnTo>
                  <a:pt x="273028" y="44420"/>
                </a:lnTo>
                <a:lnTo>
                  <a:pt x="289306" y="44450"/>
                </a:lnTo>
                <a:lnTo>
                  <a:pt x="292100" y="41656"/>
                </a:lnTo>
                <a:lnTo>
                  <a:pt x="292100" y="34671"/>
                </a:lnTo>
                <a:lnTo>
                  <a:pt x="289306" y="31750"/>
                </a:lnTo>
                <a:lnTo>
                  <a:pt x="273071" y="31726"/>
                </a:lnTo>
                <a:close/>
              </a:path>
              <a:path w="349250" h="76200">
                <a:moveTo>
                  <a:pt x="273177" y="0"/>
                </a:moveTo>
                <a:lnTo>
                  <a:pt x="273071" y="31726"/>
                </a:lnTo>
                <a:lnTo>
                  <a:pt x="285750" y="31750"/>
                </a:lnTo>
                <a:lnTo>
                  <a:pt x="289306" y="31750"/>
                </a:lnTo>
                <a:lnTo>
                  <a:pt x="292100" y="34671"/>
                </a:lnTo>
                <a:lnTo>
                  <a:pt x="292100" y="41656"/>
                </a:lnTo>
                <a:lnTo>
                  <a:pt x="289306" y="44450"/>
                </a:lnTo>
                <a:lnTo>
                  <a:pt x="336741" y="44450"/>
                </a:lnTo>
                <a:lnTo>
                  <a:pt x="349250" y="38226"/>
                </a:lnTo>
                <a:lnTo>
                  <a:pt x="273177" y="0"/>
                </a:lnTo>
                <a:close/>
              </a:path>
              <a:path w="349250" h="76200">
                <a:moveTo>
                  <a:pt x="6350" y="31242"/>
                </a:moveTo>
                <a:lnTo>
                  <a:pt x="2794" y="31242"/>
                </a:lnTo>
                <a:lnTo>
                  <a:pt x="0" y="34036"/>
                </a:lnTo>
                <a:lnTo>
                  <a:pt x="0" y="41148"/>
                </a:lnTo>
                <a:lnTo>
                  <a:pt x="2794" y="43942"/>
                </a:lnTo>
                <a:lnTo>
                  <a:pt x="273028" y="44420"/>
                </a:lnTo>
                <a:lnTo>
                  <a:pt x="273071" y="31726"/>
                </a:lnTo>
                <a:lnTo>
                  <a:pt x="6350" y="312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5669279" y="4869179"/>
            <a:ext cx="800100" cy="4572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6990" rIns="0" bIns="0" rtlCol="0" vert="horz">
            <a:spAutoFit/>
          </a:bodyPr>
          <a:lstStyle/>
          <a:p>
            <a:pPr marL="96520" marR="113030">
              <a:lnSpc>
                <a:spcPts val="1420"/>
              </a:lnSpc>
              <a:spcBef>
                <a:spcPts val="370"/>
              </a:spcBef>
            </a:pPr>
            <a:r>
              <a:rPr dirty="0" sz="1200" b="1">
                <a:latin typeface="Times New Roman"/>
                <a:cs typeface="Times New Roman"/>
              </a:rPr>
              <a:t>L</a:t>
            </a:r>
            <a:r>
              <a:rPr dirty="0" sz="1200" b="1">
                <a:latin typeface="Times New Roman"/>
                <a:cs typeface="Times New Roman"/>
              </a:rPr>
              <a:t>ist</a:t>
            </a:r>
            <a:r>
              <a:rPr dirty="0" sz="1200" spc="-10" b="1">
                <a:latin typeface="Times New Roman"/>
                <a:cs typeface="Times New Roman"/>
              </a:rPr>
              <a:t>e</a:t>
            </a:r>
            <a:r>
              <a:rPr dirty="0" sz="1200" spc="-5" b="1">
                <a:latin typeface="Times New Roman"/>
                <a:cs typeface="Times New Roman"/>
              </a:rPr>
              <a:t>n</a:t>
            </a:r>
            <a:r>
              <a:rPr dirty="0" sz="1200" spc="-5" b="1">
                <a:latin typeface="Times New Roman"/>
                <a:cs typeface="Times New Roman"/>
              </a:rPr>
              <a:t>e</a:t>
            </a:r>
            <a:r>
              <a:rPr dirty="0" sz="1200" b="1">
                <a:latin typeface="Times New Roman"/>
                <a:cs typeface="Times New Roman"/>
              </a:rPr>
              <a:t>r </a:t>
            </a:r>
            <a:r>
              <a:rPr dirty="0" sz="1200" spc="-5" b="1">
                <a:latin typeface="Times New Roman"/>
                <a:cs typeface="Times New Roman"/>
              </a:rPr>
              <a:t>re</a:t>
            </a:r>
            <a:r>
              <a:rPr dirty="0" sz="1200" spc="5" b="1">
                <a:latin typeface="Times New Roman"/>
                <a:cs typeface="Times New Roman"/>
              </a:rPr>
              <a:t>c</a:t>
            </a:r>
            <a:r>
              <a:rPr dirty="0" sz="1200" spc="-5" b="1">
                <a:latin typeface="Times New Roman"/>
                <a:cs typeface="Times New Roman"/>
              </a:rPr>
              <a:t>e</a:t>
            </a:r>
            <a:r>
              <a:rPr dirty="0" sz="1200" spc="-5" b="1">
                <a:latin typeface="Times New Roman"/>
                <a:cs typeface="Times New Roman"/>
              </a:rPr>
              <a:t>i</a:t>
            </a:r>
            <a:r>
              <a:rPr dirty="0" sz="1200" b="1">
                <a:latin typeface="Times New Roman"/>
                <a:cs typeface="Times New Roman"/>
              </a:rPr>
              <a:t>p</a:t>
            </a:r>
            <a:r>
              <a:rPr dirty="0" sz="1200" b="1">
                <a:latin typeface="Times New Roman"/>
                <a:cs typeface="Times New Roman"/>
              </a:rPr>
              <a:t>t</a:t>
            </a:r>
            <a:r>
              <a:rPr dirty="0" sz="1200" spc="-10" b="1">
                <a:latin typeface="Times New Roman"/>
                <a:cs typeface="Times New Roman"/>
              </a:rPr>
              <a:t>e</a:t>
            </a:r>
            <a:r>
              <a:rPr dirty="0" sz="1200" b="1">
                <a:latin typeface="Times New Roman"/>
                <a:cs typeface="Times New Roman"/>
              </a:rPr>
              <a:t>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27380" y="1010158"/>
            <a:ext cx="5946775" cy="37331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Main</a:t>
            </a: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chapters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Times New Roman"/>
              <a:cs typeface="Times New Roman"/>
            </a:endParaRPr>
          </a:p>
          <a:p>
            <a:pPr marL="182880" indent="-170180">
              <a:lnSpc>
                <a:spcPts val="1880"/>
              </a:lnSpc>
              <a:buSzPct val="93750"/>
              <a:buAutoNum type="arabicPlain"/>
              <a:tabLst>
                <a:tab pos="183515" algn="l"/>
              </a:tabLst>
            </a:pPr>
            <a:r>
              <a:rPr dirty="0" sz="1600" spc="-5">
                <a:latin typeface="Times New Roman"/>
                <a:cs typeface="Times New Roman"/>
              </a:rPr>
              <a:t>Information theory</a:t>
            </a:r>
            <a:endParaRPr sz="1600">
              <a:latin typeface="Times New Roman"/>
              <a:cs typeface="Times New Roman"/>
            </a:endParaRPr>
          </a:p>
          <a:p>
            <a:pPr marL="12700" marR="2770505">
              <a:lnSpc>
                <a:spcPts val="1850"/>
              </a:lnSpc>
              <a:spcBef>
                <a:spcPts val="75"/>
              </a:spcBef>
              <a:buSzPct val="93750"/>
              <a:buAutoNum type="arabicPlain"/>
              <a:tabLst>
                <a:tab pos="233045" algn="l"/>
              </a:tabLst>
            </a:pPr>
            <a:r>
              <a:rPr dirty="0" sz="1600" spc="-10">
                <a:latin typeface="Times New Roman"/>
                <a:cs typeface="Times New Roman"/>
              </a:rPr>
              <a:t>Detection </a:t>
            </a:r>
            <a:r>
              <a:rPr dirty="0" sz="1600" spc="-5">
                <a:latin typeface="Times New Roman"/>
                <a:cs typeface="Times New Roman"/>
              </a:rPr>
              <a:t>of digital signals in noise.  </a:t>
            </a:r>
            <a:r>
              <a:rPr dirty="0" sz="1600">
                <a:latin typeface="Times New Roman"/>
                <a:cs typeface="Times New Roman"/>
              </a:rPr>
              <a:t>3- </a:t>
            </a:r>
            <a:r>
              <a:rPr dirty="0" sz="1600" spc="-5">
                <a:latin typeface="Times New Roman"/>
                <a:cs typeface="Times New Roman"/>
              </a:rPr>
              <a:t>Source coding of discrete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sources</a:t>
            </a:r>
            <a:endParaRPr sz="1600">
              <a:latin typeface="Times New Roman"/>
              <a:cs typeface="Times New Roman"/>
            </a:endParaRPr>
          </a:p>
          <a:p>
            <a:pPr marL="232410" indent="-219710">
              <a:lnSpc>
                <a:spcPts val="1739"/>
              </a:lnSpc>
              <a:buAutoNum type="arabicPlain" startAt="4"/>
              <a:tabLst>
                <a:tab pos="233045" algn="l"/>
              </a:tabLst>
            </a:pPr>
            <a:r>
              <a:rPr dirty="0" sz="1600" spc="-5">
                <a:latin typeface="Times New Roman"/>
                <a:cs typeface="Times New Roman"/>
              </a:rPr>
              <a:t>Channel</a:t>
            </a:r>
            <a:r>
              <a:rPr dirty="0" sz="1600" spc="-6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coding.</a:t>
            </a:r>
            <a:endParaRPr sz="1600">
              <a:latin typeface="Times New Roman"/>
              <a:cs typeface="Times New Roman"/>
            </a:endParaRPr>
          </a:p>
          <a:p>
            <a:pPr marL="12700" marR="1958975">
              <a:lnSpc>
                <a:spcPts val="1850"/>
              </a:lnSpc>
              <a:spcBef>
                <a:spcPts val="80"/>
              </a:spcBef>
              <a:buAutoNum type="arabicPlain" startAt="4"/>
              <a:tabLst>
                <a:tab pos="183515" algn="l"/>
              </a:tabLst>
            </a:pPr>
            <a:r>
              <a:rPr dirty="0" sz="1600" spc="-5">
                <a:latin typeface="Times New Roman"/>
                <a:cs typeface="Times New Roman"/>
              </a:rPr>
              <a:t>Introduction to digital signal processing (DSP)  6-Digital filter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design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85"/>
              </a:lnSpc>
            </a:pPr>
            <a:r>
              <a:rPr dirty="0" sz="1600" spc="-5">
                <a:latin typeface="Times New Roman"/>
                <a:cs typeface="Times New Roman"/>
              </a:rPr>
              <a:t>7-Selected digital communication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systems</a:t>
            </a:r>
            <a:endParaRPr sz="1600">
              <a:latin typeface="Times New Roman"/>
              <a:cs typeface="Times New Roman"/>
            </a:endParaRPr>
          </a:p>
          <a:p>
            <a:pPr marL="2003425">
              <a:lnSpc>
                <a:spcPct val="100000"/>
              </a:lnSpc>
              <a:spcBef>
                <a:spcPts val="152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INFORMATION</a:t>
            </a:r>
            <a:r>
              <a:rPr dirty="0" u="sng" sz="1600" spc="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THEORY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algn="just" marL="12700" marR="5080">
              <a:lnSpc>
                <a:spcPct val="9590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Def</a:t>
            </a:r>
            <a:r>
              <a:rPr dirty="0" sz="1600" spc="-5">
                <a:latin typeface="Times New Roman"/>
                <a:cs typeface="Times New Roman"/>
              </a:rPr>
              <a:t>: Information theory is a subject that deals with information and data  transmission </a:t>
            </a: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5">
                <a:latin typeface="Times New Roman"/>
                <a:cs typeface="Times New Roman"/>
              </a:rPr>
              <a:t>one point to another. The block diagram of any digital  communication </a:t>
            </a:r>
            <a:r>
              <a:rPr dirty="0" sz="1600">
                <a:latin typeface="Times New Roman"/>
                <a:cs typeface="Times New Roman"/>
              </a:rPr>
              <a:t>system </a:t>
            </a:r>
            <a:r>
              <a:rPr dirty="0" sz="1600" spc="-5">
                <a:latin typeface="Times New Roman"/>
                <a:cs typeface="Times New Roman"/>
              </a:rPr>
              <a:t>is shown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below:</a:t>
            </a:r>
            <a:endParaRPr sz="1600">
              <a:latin typeface="Times New Roman"/>
              <a:cs typeface="Times New Roman"/>
            </a:endParaRPr>
          </a:p>
          <a:p>
            <a:pPr algn="ctr" marL="6985">
              <a:lnSpc>
                <a:spcPct val="100000"/>
              </a:lnSpc>
              <a:spcBef>
                <a:spcPts val="420"/>
              </a:spcBef>
            </a:pPr>
            <a:r>
              <a:rPr dirty="0" sz="1100" spc="-5" b="1">
                <a:latin typeface="Times New Roman"/>
                <a:cs typeface="Times New Roman"/>
              </a:rPr>
              <a:t>Noise+jamming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7380" y="429259"/>
            <a:ext cx="3241675" cy="6165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11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</a:t>
            </a:r>
            <a:r>
              <a:rPr dirty="0" sz="1600" spc="-5">
                <a:latin typeface="Times New Roman"/>
                <a:cs typeface="Times New Roman"/>
              </a:rPr>
              <a:t>: Show that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I(X,Y)=H(X)-H(X/Y)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7380" y="1519173"/>
            <a:ext cx="19729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Solution: we know</a:t>
            </a:r>
            <a:r>
              <a:rPr dirty="0" sz="1600" spc="-3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that: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00119" y="1717881"/>
            <a:ext cx="470534" cy="1822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000" spc="-5" i="1">
                <a:latin typeface="Times New Roman"/>
                <a:cs typeface="Times New Roman"/>
              </a:rPr>
              <a:t>i</a:t>
            </a:r>
            <a:r>
              <a:rPr dirty="0" sz="1000" spc="-5">
                <a:latin typeface="Symbol"/>
                <a:cs typeface="Symbol"/>
              </a:rPr>
              <a:t></a:t>
            </a:r>
            <a:r>
              <a:rPr dirty="0" sz="1000" spc="-5">
                <a:latin typeface="Times New Roman"/>
                <a:cs typeface="Times New Roman"/>
              </a:rPr>
              <a:t>1</a:t>
            </a:r>
            <a:r>
              <a:rPr dirty="0" sz="1000" spc="20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j</a:t>
            </a:r>
            <a:r>
              <a:rPr dirty="0" sz="1000">
                <a:latin typeface="Symbol"/>
                <a:cs typeface="Symbol"/>
              </a:rPr>
              <a:t></a:t>
            </a:r>
            <a:r>
              <a:rPr dirty="0" sz="1000"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48445" y="1560778"/>
            <a:ext cx="91440" cy="1822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000" spc="15">
                <a:latin typeface="Times New Roman"/>
                <a:cs typeface="Times New Roman"/>
              </a:rPr>
              <a:t>2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65970" y="1584851"/>
            <a:ext cx="473709" cy="2933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50" spc="45" i="1">
                <a:latin typeface="Times New Roman"/>
                <a:cs typeface="Times New Roman"/>
              </a:rPr>
              <a:t>p</a:t>
            </a:r>
            <a:r>
              <a:rPr dirty="0" sz="1750" spc="125">
                <a:latin typeface="Times New Roman"/>
                <a:cs typeface="Times New Roman"/>
              </a:rPr>
              <a:t>(</a:t>
            </a:r>
            <a:r>
              <a:rPr dirty="0" sz="1750" spc="50" i="1">
                <a:latin typeface="Times New Roman"/>
                <a:cs typeface="Times New Roman"/>
              </a:rPr>
              <a:t>x</a:t>
            </a:r>
            <a:r>
              <a:rPr dirty="0" sz="1750" spc="-15" i="1">
                <a:latin typeface="Times New Roman"/>
                <a:cs typeface="Times New Roman"/>
              </a:rPr>
              <a:t>i</a:t>
            </a:r>
            <a:r>
              <a:rPr dirty="0" sz="1750" spc="10">
                <a:latin typeface="Times New Roman"/>
                <a:cs typeface="Times New Roman"/>
              </a:rPr>
              <a:t>)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15743" y="1411576"/>
            <a:ext cx="1982470" cy="2933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50" spc="35" i="1">
                <a:latin typeface="Times New Roman"/>
                <a:cs typeface="Times New Roman"/>
              </a:rPr>
              <a:t>p</a:t>
            </a:r>
            <a:r>
              <a:rPr dirty="0" sz="1750" spc="35">
                <a:latin typeface="Times New Roman"/>
                <a:cs typeface="Times New Roman"/>
              </a:rPr>
              <a:t>(</a:t>
            </a:r>
            <a:r>
              <a:rPr dirty="0" sz="1750" spc="35" i="1">
                <a:latin typeface="Times New Roman"/>
                <a:cs typeface="Times New Roman"/>
              </a:rPr>
              <a:t>xi</a:t>
            </a:r>
            <a:r>
              <a:rPr dirty="0" sz="1750" spc="35">
                <a:latin typeface="Times New Roman"/>
                <a:cs typeface="Times New Roman"/>
              </a:rPr>
              <a:t>, </a:t>
            </a:r>
            <a:r>
              <a:rPr dirty="0" sz="1750" spc="20" i="1">
                <a:latin typeface="Times New Roman"/>
                <a:cs typeface="Times New Roman"/>
              </a:rPr>
              <a:t>yj</a:t>
            </a:r>
            <a:r>
              <a:rPr dirty="0" sz="1750" spc="20">
                <a:latin typeface="Times New Roman"/>
                <a:cs typeface="Times New Roman"/>
              </a:rPr>
              <a:t>) </a:t>
            </a:r>
            <a:r>
              <a:rPr dirty="0" sz="1750" spc="30">
                <a:latin typeface="Times New Roman"/>
                <a:cs typeface="Times New Roman"/>
              </a:rPr>
              <a:t>log</a:t>
            </a:r>
            <a:r>
              <a:rPr dirty="0" u="sng" baseline="34920" sz="2625" spc="82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4920" sz="2625" spc="82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</a:t>
            </a:r>
            <a:r>
              <a:rPr dirty="0" u="sng" baseline="34920" sz="2625" spc="82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dirty="0" u="sng" baseline="34920" sz="2625" spc="82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xi </a:t>
            </a:r>
            <a:r>
              <a:rPr dirty="0" u="sng" baseline="34920" sz="2625" spc="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/ </a:t>
            </a:r>
            <a:r>
              <a:rPr dirty="0" u="sng" baseline="34920" sz="2625" spc="3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yj</a:t>
            </a:r>
            <a:r>
              <a:rPr dirty="0" u="sng" baseline="34920" sz="2625" spc="3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endParaRPr baseline="34920" sz="2625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68083" y="1277515"/>
            <a:ext cx="1410335" cy="4502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algn="r" marR="66675">
              <a:lnSpc>
                <a:spcPts val="695"/>
              </a:lnSpc>
              <a:spcBef>
                <a:spcPts val="125"/>
              </a:spcBef>
              <a:tabLst>
                <a:tab pos="248285" algn="l"/>
              </a:tabLst>
            </a:pPr>
            <a:r>
              <a:rPr dirty="0" sz="1000" spc="15" i="1">
                <a:latin typeface="Times New Roman"/>
                <a:cs typeface="Times New Roman"/>
              </a:rPr>
              <a:t>n</a:t>
            </a:r>
            <a:r>
              <a:rPr dirty="0" sz="1000" spc="15" i="1">
                <a:latin typeface="Times New Roman"/>
                <a:cs typeface="Times New Roman"/>
              </a:rPr>
              <a:t>	</a:t>
            </a:r>
            <a:r>
              <a:rPr dirty="0" sz="1000" spc="25" i="1">
                <a:latin typeface="Times New Roman"/>
                <a:cs typeface="Times New Roman"/>
              </a:rPr>
              <a:t>m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2615"/>
              </a:lnSpc>
            </a:pPr>
            <a:r>
              <a:rPr dirty="0" sz="1750" spc="10" i="1">
                <a:latin typeface="Times New Roman"/>
                <a:cs typeface="Times New Roman"/>
              </a:rPr>
              <a:t>I</a:t>
            </a:r>
            <a:r>
              <a:rPr dirty="0" sz="1750" spc="-250" i="1">
                <a:latin typeface="Times New Roman"/>
                <a:cs typeface="Times New Roman"/>
              </a:rPr>
              <a:t> </a:t>
            </a:r>
            <a:r>
              <a:rPr dirty="0" sz="1750" spc="10">
                <a:latin typeface="Times New Roman"/>
                <a:cs typeface="Times New Roman"/>
              </a:rPr>
              <a:t>(</a:t>
            </a:r>
            <a:r>
              <a:rPr dirty="0" sz="1750" spc="-275">
                <a:latin typeface="Times New Roman"/>
                <a:cs typeface="Times New Roman"/>
              </a:rPr>
              <a:t> </a:t>
            </a:r>
            <a:r>
              <a:rPr dirty="0" sz="1750" spc="15" i="1">
                <a:latin typeface="Times New Roman"/>
                <a:cs typeface="Times New Roman"/>
              </a:rPr>
              <a:t>X</a:t>
            </a:r>
            <a:r>
              <a:rPr dirty="0" sz="1750" spc="-204" i="1">
                <a:latin typeface="Times New Roman"/>
                <a:cs typeface="Times New Roman"/>
              </a:rPr>
              <a:t> </a:t>
            </a:r>
            <a:r>
              <a:rPr dirty="0" sz="1750" spc="50">
                <a:latin typeface="Times New Roman"/>
                <a:cs typeface="Times New Roman"/>
              </a:rPr>
              <a:t>,</a:t>
            </a:r>
            <a:r>
              <a:rPr dirty="0" sz="1750" spc="50" i="1">
                <a:latin typeface="Times New Roman"/>
                <a:cs typeface="Times New Roman"/>
              </a:rPr>
              <a:t>Y</a:t>
            </a:r>
            <a:r>
              <a:rPr dirty="0" sz="1750" spc="-240" i="1">
                <a:latin typeface="Times New Roman"/>
                <a:cs typeface="Times New Roman"/>
              </a:rPr>
              <a:t> </a:t>
            </a:r>
            <a:r>
              <a:rPr dirty="0" sz="1750" spc="10">
                <a:latin typeface="Times New Roman"/>
                <a:cs typeface="Times New Roman"/>
              </a:rPr>
              <a:t>)</a:t>
            </a:r>
            <a:r>
              <a:rPr dirty="0" sz="1750" spc="-10">
                <a:latin typeface="Times New Roman"/>
                <a:cs typeface="Times New Roman"/>
              </a:rPr>
              <a:t> </a:t>
            </a:r>
            <a:r>
              <a:rPr dirty="0" sz="1750" spc="15">
                <a:latin typeface="Symbol"/>
                <a:cs typeface="Symbol"/>
              </a:rPr>
              <a:t></a:t>
            </a:r>
            <a:r>
              <a:rPr dirty="0" sz="1750" spc="-35">
                <a:latin typeface="Times New Roman"/>
                <a:cs typeface="Times New Roman"/>
              </a:rPr>
              <a:t> </a:t>
            </a:r>
            <a:r>
              <a:rPr dirty="0" baseline="-8547" sz="3900" spc="-817">
                <a:latin typeface="Symbol"/>
                <a:cs typeface="Symbol"/>
              </a:rPr>
              <a:t></a:t>
            </a:r>
            <a:endParaRPr baseline="-8547" sz="3900">
              <a:latin typeface="Symbol"/>
              <a:cs typeface="Symbo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40080" y="1760473"/>
            <a:ext cx="690880" cy="0"/>
          </a:xfrm>
          <a:custGeom>
            <a:avLst/>
            <a:gdLst/>
            <a:ahLst/>
            <a:cxnLst/>
            <a:rect l="l" t="t" r="r" b="b"/>
            <a:pathLst>
              <a:path w="690880" h="0">
                <a:moveTo>
                  <a:pt x="0" y="0"/>
                </a:moveTo>
                <a:lnTo>
                  <a:pt x="690676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602126" y="2368756"/>
            <a:ext cx="3162935" cy="1822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703830" algn="l"/>
              </a:tabLst>
            </a:pPr>
            <a:r>
              <a:rPr dirty="0" sz="1000" spc="-5" i="1">
                <a:latin typeface="Times New Roman"/>
                <a:cs typeface="Times New Roman"/>
              </a:rPr>
              <a:t>i</a:t>
            </a:r>
            <a:r>
              <a:rPr dirty="0" sz="1000" spc="-5">
                <a:latin typeface="Symbol"/>
                <a:cs typeface="Symbol"/>
              </a:rPr>
              <a:t></a:t>
            </a:r>
            <a:r>
              <a:rPr dirty="0" sz="1000" spc="-5">
                <a:latin typeface="Times New Roman"/>
                <a:cs typeface="Times New Roman"/>
              </a:rPr>
              <a:t>1  </a:t>
            </a:r>
            <a:r>
              <a:rPr dirty="0" sz="1000" spc="105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j</a:t>
            </a:r>
            <a:r>
              <a:rPr dirty="0" sz="1000">
                <a:latin typeface="Symbol"/>
                <a:cs typeface="Symbol"/>
              </a:rPr>
              <a:t></a:t>
            </a:r>
            <a:r>
              <a:rPr dirty="0" sz="1000">
                <a:latin typeface="Times New Roman"/>
                <a:cs typeface="Times New Roman"/>
              </a:rPr>
              <a:t>1	</a:t>
            </a:r>
            <a:r>
              <a:rPr dirty="0" sz="1000" spc="-5" i="1">
                <a:latin typeface="Times New Roman"/>
                <a:cs typeface="Times New Roman"/>
              </a:rPr>
              <a:t>i</a:t>
            </a:r>
            <a:r>
              <a:rPr dirty="0" sz="1000" spc="-5">
                <a:latin typeface="Symbol"/>
                <a:cs typeface="Symbol"/>
              </a:rPr>
              <a:t></a:t>
            </a:r>
            <a:r>
              <a:rPr dirty="0" sz="1000" spc="-5">
                <a:latin typeface="Times New Roman"/>
                <a:cs typeface="Times New Roman"/>
              </a:rPr>
              <a:t>1</a:t>
            </a:r>
            <a:r>
              <a:rPr dirty="0" sz="1000" spc="30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j</a:t>
            </a:r>
            <a:r>
              <a:rPr dirty="0" sz="1000">
                <a:latin typeface="Symbol"/>
                <a:cs typeface="Symbol"/>
              </a:rPr>
              <a:t></a:t>
            </a:r>
            <a:r>
              <a:rPr dirty="0" sz="1000"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8479" y="1928390"/>
            <a:ext cx="5793740" cy="4502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992505">
              <a:lnSpc>
                <a:spcPts val="695"/>
              </a:lnSpc>
              <a:spcBef>
                <a:spcPts val="125"/>
              </a:spcBef>
              <a:tabLst>
                <a:tab pos="1241425" algn="l"/>
                <a:tab pos="3684904" algn="l"/>
                <a:tab pos="3933825" algn="l"/>
              </a:tabLst>
            </a:pPr>
            <a:r>
              <a:rPr dirty="0" sz="1000" spc="15" i="1">
                <a:latin typeface="Times New Roman"/>
                <a:cs typeface="Times New Roman"/>
              </a:rPr>
              <a:t>n	</a:t>
            </a:r>
            <a:r>
              <a:rPr dirty="0" sz="1000" spc="25" i="1">
                <a:latin typeface="Times New Roman"/>
                <a:cs typeface="Times New Roman"/>
              </a:rPr>
              <a:t>m	</a:t>
            </a:r>
            <a:r>
              <a:rPr dirty="0" sz="1000" spc="15" i="1">
                <a:latin typeface="Times New Roman"/>
                <a:cs typeface="Times New Roman"/>
              </a:rPr>
              <a:t>n	</a:t>
            </a:r>
            <a:r>
              <a:rPr dirty="0" sz="1000" spc="25" i="1">
                <a:latin typeface="Times New Roman"/>
                <a:cs typeface="Times New Roman"/>
              </a:rPr>
              <a:t>m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2615"/>
              </a:lnSpc>
            </a:pPr>
            <a:r>
              <a:rPr dirty="0" sz="1750" spc="10" i="1">
                <a:latin typeface="Times New Roman"/>
                <a:cs typeface="Times New Roman"/>
              </a:rPr>
              <a:t>I</a:t>
            </a:r>
            <a:r>
              <a:rPr dirty="0" sz="1750" spc="-240" i="1">
                <a:latin typeface="Times New Roman"/>
                <a:cs typeface="Times New Roman"/>
              </a:rPr>
              <a:t> </a:t>
            </a:r>
            <a:r>
              <a:rPr dirty="0" sz="1750" spc="10">
                <a:latin typeface="Times New Roman"/>
                <a:cs typeface="Times New Roman"/>
              </a:rPr>
              <a:t>(</a:t>
            </a:r>
            <a:r>
              <a:rPr dirty="0" sz="1750" spc="-270">
                <a:latin typeface="Times New Roman"/>
                <a:cs typeface="Times New Roman"/>
              </a:rPr>
              <a:t> </a:t>
            </a:r>
            <a:r>
              <a:rPr dirty="0" sz="1750" spc="15" i="1">
                <a:latin typeface="Times New Roman"/>
                <a:cs typeface="Times New Roman"/>
              </a:rPr>
              <a:t>X</a:t>
            </a:r>
            <a:r>
              <a:rPr dirty="0" sz="1750" spc="-195" i="1">
                <a:latin typeface="Times New Roman"/>
                <a:cs typeface="Times New Roman"/>
              </a:rPr>
              <a:t> </a:t>
            </a:r>
            <a:r>
              <a:rPr dirty="0" sz="1750" spc="50">
                <a:latin typeface="Times New Roman"/>
                <a:cs typeface="Times New Roman"/>
              </a:rPr>
              <a:t>,</a:t>
            </a:r>
            <a:r>
              <a:rPr dirty="0" sz="1750" spc="50" i="1">
                <a:latin typeface="Times New Roman"/>
                <a:cs typeface="Times New Roman"/>
              </a:rPr>
              <a:t>Y</a:t>
            </a:r>
            <a:r>
              <a:rPr dirty="0" sz="1750" spc="-235" i="1">
                <a:latin typeface="Times New Roman"/>
                <a:cs typeface="Times New Roman"/>
              </a:rPr>
              <a:t> </a:t>
            </a:r>
            <a:r>
              <a:rPr dirty="0" sz="1750" spc="10">
                <a:latin typeface="Times New Roman"/>
                <a:cs typeface="Times New Roman"/>
              </a:rPr>
              <a:t>)</a:t>
            </a:r>
            <a:r>
              <a:rPr dirty="0" sz="1750">
                <a:latin typeface="Times New Roman"/>
                <a:cs typeface="Times New Roman"/>
              </a:rPr>
              <a:t> </a:t>
            </a:r>
            <a:r>
              <a:rPr dirty="0" sz="1750" spc="15">
                <a:latin typeface="Symbol"/>
                <a:cs typeface="Symbol"/>
              </a:rPr>
              <a:t></a:t>
            </a:r>
            <a:r>
              <a:rPr dirty="0" sz="1750" spc="-20">
                <a:latin typeface="Times New Roman"/>
                <a:cs typeface="Times New Roman"/>
              </a:rPr>
              <a:t> </a:t>
            </a:r>
            <a:r>
              <a:rPr dirty="0" baseline="-8547" sz="3900" spc="195">
                <a:latin typeface="Symbol"/>
                <a:cs typeface="Symbol"/>
              </a:rPr>
              <a:t></a:t>
            </a:r>
            <a:r>
              <a:rPr dirty="0" baseline="-8547" sz="3900" spc="-382">
                <a:latin typeface="Times New Roman"/>
                <a:cs typeface="Times New Roman"/>
              </a:rPr>
              <a:t> </a:t>
            </a:r>
            <a:r>
              <a:rPr dirty="0" sz="1750" spc="35" i="1">
                <a:latin typeface="Times New Roman"/>
                <a:cs typeface="Times New Roman"/>
              </a:rPr>
              <a:t>p</a:t>
            </a:r>
            <a:r>
              <a:rPr dirty="0" sz="1750" spc="35">
                <a:latin typeface="Times New Roman"/>
                <a:cs typeface="Times New Roman"/>
              </a:rPr>
              <a:t>(</a:t>
            </a:r>
            <a:r>
              <a:rPr dirty="0" sz="1750" spc="35" i="1">
                <a:latin typeface="Times New Roman"/>
                <a:cs typeface="Times New Roman"/>
              </a:rPr>
              <a:t>xi</a:t>
            </a:r>
            <a:r>
              <a:rPr dirty="0" sz="1750" spc="35">
                <a:latin typeface="Times New Roman"/>
                <a:cs typeface="Times New Roman"/>
              </a:rPr>
              <a:t>,</a:t>
            </a:r>
            <a:r>
              <a:rPr dirty="0" sz="1750" spc="-85">
                <a:latin typeface="Times New Roman"/>
                <a:cs typeface="Times New Roman"/>
              </a:rPr>
              <a:t> </a:t>
            </a:r>
            <a:r>
              <a:rPr dirty="0" sz="1750" spc="25" i="1">
                <a:latin typeface="Times New Roman"/>
                <a:cs typeface="Times New Roman"/>
              </a:rPr>
              <a:t>yj</a:t>
            </a:r>
            <a:r>
              <a:rPr dirty="0" sz="1750" spc="25">
                <a:latin typeface="Times New Roman"/>
                <a:cs typeface="Times New Roman"/>
              </a:rPr>
              <a:t>)</a:t>
            </a:r>
            <a:r>
              <a:rPr dirty="0" sz="1750" spc="-260">
                <a:latin typeface="Times New Roman"/>
                <a:cs typeface="Times New Roman"/>
              </a:rPr>
              <a:t> </a:t>
            </a:r>
            <a:r>
              <a:rPr dirty="0" sz="1750" spc="25">
                <a:latin typeface="Times New Roman"/>
                <a:cs typeface="Times New Roman"/>
              </a:rPr>
              <a:t>log</a:t>
            </a:r>
            <a:r>
              <a:rPr dirty="0" baseline="-25000" sz="1500" spc="37">
                <a:latin typeface="Times New Roman"/>
                <a:cs typeface="Times New Roman"/>
              </a:rPr>
              <a:t>2</a:t>
            </a:r>
            <a:r>
              <a:rPr dirty="0" baseline="-25000" sz="1500" spc="104">
                <a:latin typeface="Times New Roman"/>
                <a:cs typeface="Times New Roman"/>
              </a:rPr>
              <a:t> </a:t>
            </a:r>
            <a:r>
              <a:rPr dirty="0" sz="1750" spc="55" i="1">
                <a:latin typeface="Times New Roman"/>
                <a:cs typeface="Times New Roman"/>
              </a:rPr>
              <a:t>p</a:t>
            </a:r>
            <a:r>
              <a:rPr dirty="0" sz="1750" spc="55">
                <a:latin typeface="Times New Roman"/>
                <a:cs typeface="Times New Roman"/>
              </a:rPr>
              <a:t>(</a:t>
            </a:r>
            <a:r>
              <a:rPr dirty="0" sz="1750" spc="55" i="1">
                <a:latin typeface="Times New Roman"/>
                <a:cs typeface="Times New Roman"/>
              </a:rPr>
              <a:t>xi</a:t>
            </a:r>
            <a:r>
              <a:rPr dirty="0" sz="1750" spc="-229" i="1">
                <a:latin typeface="Times New Roman"/>
                <a:cs typeface="Times New Roman"/>
              </a:rPr>
              <a:t> </a:t>
            </a:r>
            <a:r>
              <a:rPr dirty="0" sz="1750" spc="5">
                <a:latin typeface="Times New Roman"/>
                <a:cs typeface="Times New Roman"/>
              </a:rPr>
              <a:t>/</a:t>
            </a:r>
            <a:r>
              <a:rPr dirty="0" sz="1750">
                <a:latin typeface="Times New Roman"/>
                <a:cs typeface="Times New Roman"/>
              </a:rPr>
              <a:t> </a:t>
            </a:r>
            <a:r>
              <a:rPr dirty="0" sz="1750" spc="20" i="1">
                <a:latin typeface="Times New Roman"/>
                <a:cs typeface="Times New Roman"/>
              </a:rPr>
              <a:t>yj</a:t>
            </a:r>
            <a:r>
              <a:rPr dirty="0" sz="1750" spc="20">
                <a:latin typeface="Times New Roman"/>
                <a:cs typeface="Times New Roman"/>
              </a:rPr>
              <a:t>)</a:t>
            </a:r>
            <a:r>
              <a:rPr dirty="0" sz="1750" spc="-155">
                <a:latin typeface="Times New Roman"/>
                <a:cs typeface="Times New Roman"/>
              </a:rPr>
              <a:t> </a:t>
            </a:r>
            <a:r>
              <a:rPr dirty="0" sz="1750" spc="15">
                <a:latin typeface="Symbol"/>
                <a:cs typeface="Symbol"/>
              </a:rPr>
              <a:t></a:t>
            </a:r>
            <a:r>
              <a:rPr dirty="0" sz="1750" spc="-170">
                <a:latin typeface="Times New Roman"/>
                <a:cs typeface="Times New Roman"/>
              </a:rPr>
              <a:t> </a:t>
            </a:r>
            <a:r>
              <a:rPr dirty="0" baseline="-8547" sz="3900" spc="195">
                <a:latin typeface="Symbol"/>
                <a:cs typeface="Symbol"/>
              </a:rPr>
              <a:t></a:t>
            </a:r>
            <a:r>
              <a:rPr dirty="0" baseline="-8547" sz="3900" spc="-382">
                <a:latin typeface="Times New Roman"/>
                <a:cs typeface="Times New Roman"/>
              </a:rPr>
              <a:t> </a:t>
            </a:r>
            <a:r>
              <a:rPr dirty="0" sz="1750" spc="40" i="1">
                <a:latin typeface="Times New Roman"/>
                <a:cs typeface="Times New Roman"/>
              </a:rPr>
              <a:t>p</a:t>
            </a:r>
            <a:r>
              <a:rPr dirty="0" sz="1750" spc="40">
                <a:latin typeface="Times New Roman"/>
                <a:cs typeface="Times New Roman"/>
              </a:rPr>
              <a:t>(</a:t>
            </a:r>
            <a:r>
              <a:rPr dirty="0" sz="1750" spc="40" i="1">
                <a:latin typeface="Times New Roman"/>
                <a:cs typeface="Times New Roman"/>
              </a:rPr>
              <a:t>xi</a:t>
            </a:r>
            <a:r>
              <a:rPr dirty="0" sz="1750" spc="40">
                <a:latin typeface="Times New Roman"/>
                <a:cs typeface="Times New Roman"/>
              </a:rPr>
              <a:t>,</a:t>
            </a:r>
            <a:r>
              <a:rPr dirty="0" sz="1750" spc="-85">
                <a:latin typeface="Times New Roman"/>
                <a:cs typeface="Times New Roman"/>
              </a:rPr>
              <a:t> </a:t>
            </a:r>
            <a:r>
              <a:rPr dirty="0" sz="1750" spc="25" i="1">
                <a:latin typeface="Times New Roman"/>
                <a:cs typeface="Times New Roman"/>
              </a:rPr>
              <a:t>yj</a:t>
            </a:r>
            <a:r>
              <a:rPr dirty="0" sz="1750" spc="25">
                <a:latin typeface="Times New Roman"/>
                <a:cs typeface="Times New Roman"/>
              </a:rPr>
              <a:t>)</a:t>
            </a:r>
            <a:r>
              <a:rPr dirty="0" sz="1750" spc="-265">
                <a:latin typeface="Times New Roman"/>
                <a:cs typeface="Times New Roman"/>
              </a:rPr>
              <a:t> </a:t>
            </a:r>
            <a:r>
              <a:rPr dirty="0" sz="1750" spc="25">
                <a:latin typeface="Times New Roman"/>
                <a:cs typeface="Times New Roman"/>
              </a:rPr>
              <a:t>log</a:t>
            </a:r>
            <a:r>
              <a:rPr dirty="0" baseline="-25000" sz="1500" spc="37">
                <a:latin typeface="Times New Roman"/>
                <a:cs typeface="Times New Roman"/>
              </a:rPr>
              <a:t>2</a:t>
            </a:r>
            <a:r>
              <a:rPr dirty="0" baseline="-25000" sz="1500" spc="112">
                <a:latin typeface="Times New Roman"/>
                <a:cs typeface="Times New Roman"/>
              </a:rPr>
              <a:t> </a:t>
            </a:r>
            <a:r>
              <a:rPr dirty="0" sz="1750" spc="40" i="1">
                <a:latin typeface="Times New Roman"/>
                <a:cs typeface="Times New Roman"/>
              </a:rPr>
              <a:t>p</a:t>
            </a:r>
            <a:r>
              <a:rPr dirty="0" sz="1750" spc="40">
                <a:latin typeface="Times New Roman"/>
                <a:cs typeface="Times New Roman"/>
              </a:rPr>
              <a:t>(</a:t>
            </a:r>
            <a:r>
              <a:rPr dirty="0" sz="1750" spc="40" i="1">
                <a:latin typeface="Times New Roman"/>
                <a:cs typeface="Times New Roman"/>
              </a:rPr>
              <a:t>xi</a:t>
            </a:r>
            <a:r>
              <a:rPr dirty="0" sz="1750" spc="40">
                <a:latin typeface="Times New Roman"/>
                <a:cs typeface="Times New Roman"/>
              </a:rPr>
              <a:t>)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9022" y="2812016"/>
            <a:ext cx="119380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 spc="10" i="1">
                <a:latin typeface="Times New Roman"/>
                <a:cs typeface="Times New Roman"/>
              </a:rPr>
              <a:t>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46872" y="3451111"/>
            <a:ext cx="2778760" cy="1822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60350" algn="l"/>
                <a:tab pos="2699385" algn="l"/>
              </a:tabLst>
            </a:pPr>
            <a:r>
              <a:rPr dirty="0" sz="1000" spc="20" i="1">
                <a:latin typeface="Times New Roman"/>
                <a:cs typeface="Times New Roman"/>
              </a:rPr>
              <a:t>n</a:t>
            </a:r>
            <a:r>
              <a:rPr dirty="0" sz="1000" spc="20" i="1">
                <a:latin typeface="Times New Roman"/>
                <a:cs typeface="Times New Roman"/>
              </a:rPr>
              <a:t>	</a:t>
            </a:r>
            <a:r>
              <a:rPr dirty="0" sz="1000" spc="25" i="1">
                <a:latin typeface="Times New Roman"/>
                <a:cs typeface="Times New Roman"/>
              </a:rPr>
              <a:t>m</a:t>
            </a:r>
            <a:r>
              <a:rPr dirty="0" sz="1000" spc="25" i="1">
                <a:latin typeface="Times New Roman"/>
                <a:cs typeface="Times New Roman"/>
              </a:rPr>
              <a:t>	</a:t>
            </a:r>
            <a:r>
              <a:rPr dirty="0" sz="1000" spc="20" i="1">
                <a:latin typeface="Times New Roman"/>
                <a:cs typeface="Times New Roman"/>
              </a:rPr>
              <a:t>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7380" y="2516335"/>
            <a:ext cx="5427980" cy="1384935"/>
          </a:xfrm>
          <a:prstGeom prst="rect">
            <a:avLst/>
          </a:prstGeom>
        </p:spPr>
        <p:txBody>
          <a:bodyPr wrap="square" lIns="0" tIns="406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dirty="0" sz="1600" spc="-5">
                <a:latin typeface="Times New Roman"/>
                <a:cs typeface="Times New Roman"/>
              </a:rPr>
              <a:t>As before, we reverse the order of summation of the </a:t>
            </a:r>
            <a:r>
              <a:rPr dirty="0" sz="1600">
                <a:latin typeface="Times New Roman"/>
                <a:cs typeface="Times New Roman"/>
              </a:rPr>
              <a:t>2</a:t>
            </a:r>
            <a:r>
              <a:rPr dirty="0" baseline="39682" sz="1575">
                <a:latin typeface="Times New Roman"/>
                <a:cs typeface="Times New Roman"/>
              </a:rPr>
              <a:t>nd </a:t>
            </a:r>
            <a:r>
              <a:rPr dirty="0" sz="1600" spc="-5">
                <a:latin typeface="Times New Roman"/>
                <a:cs typeface="Times New Roman"/>
              </a:rPr>
              <a:t>term,</a:t>
            </a:r>
            <a:r>
              <a:rPr dirty="0" sz="1600" spc="-3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</a:t>
            </a:r>
            <a:endParaRPr sz="1600">
              <a:latin typeface="Times New Roman"/>
              <a:cs typeface="Times New Roman"/>
            </a:endParaRPr>
          </a:p>
          <a:p>
            <a:pPr marL="44450">
              <a:lnSpc>
                <a:spcPct val="100000"/>
              </a:lnSpc>
              <a:spcBef>
                <a:spcPts val="400"/>
              </a:spcBef>
            </a:pPr>
            <a:r>
              <a:rPr dirty="0" baseline="-8714" sz="3825" spc="67">
                <a:latin typeface="Symbol"/>
                <a:cs typeface="Symbol"/>
              </a:rPr>
              <a:t></a:t>
            </a:r>
            <a:r>
              <a:rPr dirty="0" baseline="-8714" sz="3825" spc="67">
                <a:latin typeface="Times New Roman"/>
                <a:cs typeface="Times New Roman"/>
              </a:rPr>
              <a:t> </a:t>
            </a:r>
            <a:r>
              <a:rPr dirty="0" sz="1700" spc="40" i="1">
                <a:latin typeface="Times New Roman"/>
                <a:cs typeface="Times New Roman"/>
              </a:rPr>
              <a:t>p</a:t>
            </a:r>
            <a:r>
              <a:rPr dirty="0" sz="1700" spc="40">
                <a:latin typeface="Times New Roman"/>
                <a:cs typeface="Times New Roman"/>
              </a:rPr>
              <a:t>(</a:t>
            </a:r>
            <a:r>
              <a:rPr dirty="0" sz="1700" spc="40" i="1">
                <a:latin typeface="Times New Roman"/>
                <a:cs typeface="Times New Roman"/>
              </a:rPr>
              <a:t>xi</a:t>
            </a:r>
            <a:r>
              <a:rPr dirty="0" sz="1700" spc="40">
                <a:latin typeface="Times New Roman"/>
                <a:cs typeface="Times New Roman"/>
              </a:rPr>
              <a:t>, </a:t>
            </a:r>
            <a:r>
              <a:rPr dirty="0" sz="1700" spc="25" i="1">
                <a:latin typeface="Times New Roman"/>
                <a:cs typeface="Times New Roman"/>
              </a:rPr>
              <a:t>yj</a:t>
            </a:r>
            <a:r>
              <a:rPr dirty="0" sz="1700" spc="25">
                <a:latin typeface="Times New Roman"/>
                <a:cs typeface="Times New Roman"/>
              </a:rPr>
              <a:t>) </a:t>
            </a:r>
            <a:r>
              <a:rPr dirty="0" sz="1700" spc="25">
                <a:latin typeface="Symbol"/>
                <a:cs typeface="Symbol"/>
              </a:rPr>
              <a:t></a:t>
            </a:r>
            <a:r>
              <a:rPr dirty="0" sz="1700" spc="25">
                <a:latin typeface="Times New Roman"/>
                <a:cs typeface="Times New Roman"/>
              </a:rPr>
              <a:t> </a:t>
            </a:r>
            <a:r>
              <a:rPr dirty="0" sz="1700" spc="45" i="1">
                <a:latin typeface="Times New Roman"/>
                <a:cs typeface="Times New Roman"/>
              </a:rPr>
              <a:t>p</a:t>
            </a:r>
            <a:r>
              <a:rPr dirty="0" sz="1700" spc="45">
                <a:latin typeface="Times New Roman"/>
                <a:cs typeface="Times New Roman"/>
              </a:rPr>
              <a:t>(</a:t>
            </a:r>
            <a:r>
              <a:rPr dirty="0" sz="1700" spc="45" i="1">
                <a:latin typeface="Times New Roman"/>
                <a:cs typeface="Times New Roman"/>
              </a:rPr>
              <a:t>xi</a:t>
            </a:r>
            <a:r>
              <a:rPr dirty="0" sz="1700" spc="45">
                <a:latin typeface="Times New Roman"/>
                <a:cs typeface="Times New Roman"/>
              </a:rPr>
              <a:t>)</a:t>
            </a:r>
            <a:r>
              <a:rPr dirty="0" sz="1700" spc="215">
                <a:latin typeface="Times New Roman"/>
                <a:cs typeface="Times New Roman"/>
              </a:rPr>
              <a:t> </a:t>
            </a:r>
            <a:r>
              <a:rPr dirty="0" baseline="-22569" sz="2400" spc="-7">
                <a:latin typeface="Times New Roman"/>
                <a:cs typeface="Times New Roman"/>
              </a:rPr>
              <a:t>and:</a:t>
            </a:r>
            <a:endParaRPr baseline="-22569" sz="2400">
              <a:latin typeface="Times New Roman"/>
              <a:cs typeface="Times New Roman"/>
            </a:endParaRPr>
          </a:p>
          <a:p>
            <a:pPr marL="90170">
              <a:lnSpc>
                <a:spcPct val="100000"/>
              </a:lnSpc>
              <a:spcBef>
                <a:spcPts val="145"/>
              </a:spcBef>
            </a:pPr>
            <a:r>
              <a:rPr dirty="0" sz="1000" spc="5" i="1">
                <a:latin typeface="Times New Roman"/>
                <a:cs typeface="Times New Roman"/>
              </a:rPr>
              <a:t>j</a:t>
            </a:r>
            <a:r>
              <a:rPr dirty="0" sz="1000" spc="-165" i="1">
                <a:latin typeface="Times New Roman"/>
                <a:cs typeface="Times New Roman"/>
              </a:rPr>
              <a:t> </a:t>
            </a:r>
            <a:r>
              <a:rPr dirty="0" sz="1000" spc="-30">
                <a:latin typeface="Symbol"/>
                <a:cs typeface="Symbol"/>
              </a:rPr>
              <a:t></a:t>
            </a:r>
            <a:r>
              <a:rPr dirty="0" sz="1000" spc="-30"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  <a:p>
            <a:pPr marL="53340">
              <a:lnSpc>
                <a:spcPct val="100000"/>
              </a:lnSpc>
              <a:spcBef>
                <a:spcPts val="630"/>
              </a:spcBef>
            </a:pPr>
            <a:r>
              <a:rPr dirty="0" sz="1750" spc="10" i="1">
                <a:latin typeface="Times New Roman"/>
                <a:cs typeface="Times New Roman"/>
              </a:rPr>
              <a:t>I</a:t>
            </a:r>
            <a:r>
              <a:rPr dirty="0" sz="1750" spc="-245" i="1">
                <a:latin typeface="Times New Roman"/>
                <a:cs typeface="Times New Roman"/>
              </a:rPr>
              <a:t> </a:t>
            </a:r>
            <a:r>
              <a:rPr dirty="0" sz="1750" spc="10">
                <a:latin typeface="Times New Roman"/>
                <a:cs typeface="Times New Roman"/>
              </a:rPr>
              <a:t>(</a:t>
            </a:r>
            <a:r>
              <a:rPr dirty="0" sz="1750" spc="-275">
                <a:latin typeface="Times New Roman"/>
                <a:cs typeface="Times New Roman"/>
              </a:rPr>
              <a:t> </a:t>
            </a:r>
            <a:r>
              <a:rPr dirty="0" sz="1750" spc="20" i="1">
                <a:latin typeface="Times New Roman"/>
                <a:cs typeface="Times New Roman"/>
              </a:rPr>
              <a:t>X</a:t>
            </a:r>
            <a:r>
              <a:rPr dirty="0" sz="1750" spc="-200" i="1">
                <a:latin typeface="Times New Roman"/>
                <a:cs typeface="Times New Roman"/>
              </a:rPr>
              <a:t> </a:t>
            </a:r>
            <a:r>
              <a:rPr dirty="0" sz="1750" spc="50">
                <a:latin typeface="Times New Roman"/>
                <a:cs typeface="Times New Roman"/>
              </a:rPr>
              <a:t>,</a:t>
            </a:r>
            <a:r>
              <a:rPr dirty="0" sz="1750" spc="50" i="1">
                <a:latin typeface="Times New Roman"/>
                <a:cs typeface="Times New Roman"/>
              </a:rPr>
              <a:t>Y</a:t>
            </a:r>
            <a:r>
              <a:rPr dirty="0" sz="1750" spc="-240" i="1">
                <a:latin typeface="Times New Roman"/>
                <a:cs typeface="Times New Roman"/>
              </a:rPr>
              <a:t> </a:t>
            </a:r>
            <a:r>
              <a:rPr dirty="0" sz="1750" spc="10">
                <a:latin typeface="Times New Roman"/>
                <a:cs typeface="Times New Roman"/>
              </a:rPr>
              <a:t>)</a:t>
            </a:r>
            <a:r>
              <a:rPr dirty="0" sz="1750">
                <a:latin typeface="Times New Roman"/>
                <a:cs typeface="Times New Roman"/>
              </a:rPr>
              <a:t> </a:t>
            </a:r>
            <a:r>
              <a:rPr dirty="0" sz="1750" spc="15">
                <a:latin typeface="Symbol"/>
                <a:cs typeface="Symbol"/>
              </a:rPr>
              <a:t></a:t>
            </a:r>
            <a:r>
              <a:rPr dirty="0" sz="1750" spc="-20">
                <a:latin typeface="Times New Roman"/>
                <a:cs typeface="Times New Roman"/>
              </a:rPr>
              <a:t> </a:t>
            </a:r>
            <a:r>
              <a:rPr dirty="0" baseline="-8547" sz="3900" spc="195">
                <a:latin typeface="Symbol"/>
                <a:cs typeface="Symbol"/>
              </a:rPr>
              <a:t></a:t>
            </a:r>
            <a:r>
              <a:rPr dirty="0" baseline="-8547" sz="3900" spc="-390">
                <a:latin typeface="Times New Roman"/>
                <a:cs typeface="Times New Roman"/>
              </a:rPr>
              <a:t> </a:t>
            </a:r>
            <a:r>
              <a:rPr dirty="0" sz="1750" spc="35" i="1">
                <a:latin typeface="Times New Roman"/>
                <a:cs typeface="Times New Roman"/>
              </a:rPr>
              <a:t>p</a:t>
            </a:r>
            <a:r>
              <a:rPr dirty="0" sz="1750" spc="35">
                <a:latin typeface="Times New Roman"/>
                <a:cs typeface="Times New Roman"/>
              </a:rPr>
              <a:t>(</a:t>
            </a:r>
            <a:r>
              <a:rPr dirty="0" sz="1750" spc="35" i="1">
                <a:latin typeface="Times New Roman"/>
                <a:cs typeface="Times New Roman"/>
              </a:rPr>
              <a:t>xi</a:t>
            </a:r>
            <a:r>
              <a:rPr dirty="0" sz="1750" spc="35">
                <a:latin typeface="Times New Roman"/>
                <a:cs typeface="Times New Roman"/>
              </a:rPr>
              <a:t>,</a:t>
            </a:r>
            <a:r>
              <a:rPr dirty="0" sz="1750" spc="-85">
                <a:latin typeface="Times New Roman"/>
                <a:cs typeface="Times New Roman"/>
              </a:rPr>
              <a:t> </a:t>
            </a:r>
            <a:r>
              <a:rPr dirty="0" sz="1750" spc="20" i="1">
                <a:latin typeface="Times New Roman"/>
                <a:cs typeface="Times New Roman"/>
              </a:rPr>
              <a:t>yj</a:t>
            </a:r>
            <a:r>
              <a:rPr dirty="0" sz="1750" spc="20">
                <a:latin typeface="Times New Roman"/>
                <a:cs typeface="Times New Roman"/>
              </a:rPr>
              <a:t>)</a:t>
            </a:r>
            <a:r>
              <a:rPr dirty="0" sz="1750" spc="-260">
                <a:latin typeface="Times New Roman"/>
                <a:cs typeface="Times New Roman"/>
              </a:rPr>
              <a:t> </a:t>
            </a:r>
            <a:r>
              <a:rPr dirty="0" sz="1750" spc="20">
                <a:latin typeface="Times New Roman"/>
                <a:cs typeface="Times New Roman"/>
              </a:rPr>
              <a:t>log</a:t>
            </a:r>
            <a:r>
              <a:rPr dirty="0" baseline="-25000" sz="1500" spc="30">
                <a:latin typeface="Times New Roman"/>
                <a:cs typeface="Times New Roman"/>
              </a:rPr>
              <a:t>2</a:t>
            </a:r>
            <a:r>
              <a:rPr dirty="0" baseline="-25000" sz="1500" spc="112">
                <a:latin typeface="Times New Roman"/>
                <a:cs typeface="Times New Roman"/>
              </a:rPr>
              <a:t> </a:t>
            </a:r>
            <a:r>
              <a:rPr dirty="0" sz="1750" spc="55" i="1">
                <a:latin typeface="Times New Roman"/>
                <a:cs typeface="Times New Roman"/>
              </a:rPr>
              <a:t>p</a:t>
            </a:r>
            <a:r>
              <a:rPr dirty="0" sz="1750" spc="55">
                <a:latin typeface="Times New Roman"/>
                <a:cs typeface="Times New Roman"/>
              </a:rPr>
              <a:t>(</a:t>
            </a:r>
            <a:r>
              <a:rPr dirty="0" sz="1750" spc="55" i="1">
                <a:latin typeface="Times New Roman"/>
                <a:cs typeface="Times New Roman"/>
              </a:rPr>
              <a:t>xi</a:t>
            </a:r>
            <a:r>
              <a:rPr dirty="0" sz="1750" spc="-229" i="1">
                <a:latin typeface="Times New Roman"/>
                <a:cs typeface="Times New Roman"/>
              </a:rPr>
              <a:t> </a:t>
            </a:r>
            <a:r>
              <a:rPr dirty="0" sz="1750" spc="5">
                <a:latin typeface="Times New Roman"/>
                <a:cs typeface="Times New Roman"/>
              </a:rPr>
              <a:t>/</a:t>
            </a:r>
            <a:r>
              <a:rPr dirty="0" sz="1750" spc="-5">
                <a:latin typeface="Times New Roman"/>
                <a:cs typeface="Times New Roman"/>
              </a:rPr>
              <a:t> </a:t>
            </a:r>
            <a:r>
              <a:rPr dirty="0" sz="1750" spc="25" i="1">
                <a:latin typeface="Times New Roman"/>
                <a:cs typeface="Times New Roman"/>
              </a:rPr>
              <a:t>yj</a:t>
            </a:r>
            <a:r>
              <a:rPr dirty="0" sz="1750" spc="25">
                <a:latin typeface="Times New Roman"/>
                <a:cs typeface="Times New Roman"/>
              </a:rPr>
              <a:t>)</a:t>
            </a:r>
            <a:r>
              <a:rPr dirty="0" sz="1750" spc="-155">
                <a:latin typeface="Times New Roman"/>
                <a:cs typeface="Times New Roman"/>
              </a:rPr>
              <a:t> </a:t>
            </a:r>
            <a:r>
              <a:rPr dirty="0" sz="1750" spc="15">
                <a:latin typeface="Symbol"/>
                <a:cs typeface="Symbol"/>
              </a:rPr>
              <a:t></a:t>
            </a:r>
            <a:r>
              <a:rPr dirty="0" sz="1750" spc="-175">
                <a:latin typeface="Times New Roman"/>
                <a:cs typeface="Times New Roman"/>
              </a:rPr>
              <a:t> </a:t>
            </a:r>
            <a:r>
              <a:rPr dirty="0" baseline="-8547" sz="3900" spc="75">
                <a:latin typeface="Symbol"/>
                <a:cs typeface="Symbol"/>
              </a:rPr>
              <a:t></a:t>
            </a:r>
            <a:r>
              <a:rPr dirty="0" baseline="-8547" sz="3900" spc="-397">
                <a:latin typeface="Times New Roman"/>
                <a:cs typeface="Times New Roman"/>
              </a:rPr>
              <a:t> </a:t>
            </a:r>
            <a:r>
              <a:rPr dirty="0" sz="1750" spc="40" i="1">
                <a:latin typeface="Times New Roman"/>
                <a:cs typeface="Times New Roman"/>
              </a:rPr>
              <a:t>p</a:t>
            </a:r>
            <a:r>
              <a:rPr dirty="0" sz="1750" spc="40">
                <a:latin typeface="Times New Roman"/>
                <a:cs typeface="Times New Roman"/>
              </a:rPr>
              <a:t>(</a:t>
            </a:r>
            <a:r>
              <a:rPr dirty="0" sz="1750" spc="40" i="1">
                <a:latin typeface="Times New Roman"/>
                <a:cs typeface="Times New Roman"/>
              </a:rPr>
              <a:t>xi</a:t>
            </a:r>
            <a:r>
              <a:rPr dirty="0" sz="1750" spc="40">
                <a:latin typeface="Times New Roman"/>
                <a:cs typeface="Times New Roman"/>
              </a:rPr>
              <a:t>)</a:t>
            </a:r>
            <a:r>
              <a:rPr dirty="0" sz="1750" spc="-260">
                <a:latin typeface="Times New Roman"/>
                <a:cs typeface="Times New Roman"/>
              </a:rPr>
              <a:t> </a:t>
            </a:r>
            <a:r>
              <a:rPr dirty="0" sz="1750" spc="20">
                <a:latin typeface="Times New Roman"/>
                <a:cs typeface="Times New Roman"/>
              </a:rPr>
              <a:t>log</a:t>
            </a:r>
            <a:r>
              <a:rPr dirty="0" baseline="-25000" sz="1500" spc="30">
                <a:latin typeface="Times New Roman"/>
                <a:cs typeface="Times New Roman"/>
              </a:rPr>
              <a:t>2</a:t>
            </a:r>
            <a:r>
              <a:rPr dirty="0" baseline="-25000" sz="1500" spc="112">
                <a:latin typeface="Times New Roman"/>
                <a:cs typeface="Times New Roman"/>
              </a:rPr>
              <a:t> </a:t>
            </a:r>
            <a:r>
              <a:rPr dirty="0" sz="1750" spc="40" i="1">
                <a:latin typeface="Times New Roman"/>
                <a:cs typeface="Times New Roman"/>
              </a:rPr>
              <a:t>p</a:t>
            </a:r>
            <a:r>
              <a:rPr dirty="0" sz="1750" spc="40">
                <a:latin typeface="Times New Roman"/>
                <a:cs typeface="Times New Roman"/>
              </a:rPr>
              <a:t>(</a:t>
            </a:r>
            <a:r>
              <a:rPr dirty="0" sz="1750" spc="40" i="1">
                <a:latin typeface="Times New Roman"/>
                <a:cs typeface="Times New Roman"/>
              </a:rPr>
              <a:t>xi</a:t>
            </a:r>
            <a:r>
              <a:rPr dirty="0" sz="1750" spc="40">
                <a:latin typeface="Times New Roman"/>
                <a:cs typeface="Times New Roman"/>
              </a:rPr>
              <a:t>)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27380" y="3878682"/>
            <a:ext cx="6217920" cy="4664710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984885">
              <a:lnSpc>
                <a:spcPct val="100000"/>
              </a:lnSpc>
              <a:spcBef>
                <a:spcPts val="225"/>
              </a:spcBef>
              <a:tabLst>
                <a:tab pos="3672204" algn="l"/>
              </a:tabLst>
            </a:pPr>
            <a:r>
              <a:rPr dirty="0" sz="1000" spc="-5" i="1">
                <a:latin typeface="Times New Roman"/>
                <a:cs typeface="Times New Roman"/>
              </a:rPr>
              <a:t>i</a:t>
            </a:r>
            <a:r>
              <a:rPr dirty="0" sz="1000" spc="-5">
                <a:latin typeface="Symbol"/>
                <a:cs typeface="Symbol"/>
              </a:rPr>
              <a:t></a:t>
            </a:r>
            <a:r>
              <a:rPr dirty="0" sz="1000" spc="-5">
                <a:latin typeface="Times New Roman"/>
                <a:cs typeface="Times New Roman"/>
              </a:rPr>
              <a:t>1  </a:t>
            </a:r>
            <a:r>
              <a:rPr dirty="0" sz="1000" spc="105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j</a:t>
            </a:r>
            <a:r>
              <a:rPr dirty="0" sz="1000">
                <a:latin typeface="Symbol"/>
                <a:cs typeface="Symbol"/>
              </a:rPr>
              <a:t></a:t>
            </a:r>
            <a:r>
              <a:rPr dirty="0" sz="1000">
                <a:latin typeface="Times New Roman"/>
                <a:cs typeface="Times New Roman"/>
              </a:rPr>
              <a:t>1	</a:t>
            </a:r>
            <a:r>
              <a:rPr dirty="0" sz="1000" spc="-5" i="1">
                <a:latin typeface="Times New Roman"/>
                <a:cs typeface="Times New Roman"/>
              </a:rPr>
              <a:t>i</a:t>
            </a:r>
            <a:r>
              <a:rPr dirty="0" sz="1000" spc="-5">
                <a:latin typeface="Symbol"/>
                <a:cs typeface="Symbol"/>
              </a:rPr>
              <a:t></a:t>
            </a:r>
            <a:r>
              <a:rPr dirty="0" sz="1000" spc="-5"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  <a:tabLst>
                <a:tab pos="434340" algn="l"/>
              </a:tabLst>
            </a:pPr>
            <a:r>
              <a:rPr dirty="0" sz="1600" spc="-5">
                <a:latin typeface="Times New Roman"/>
                <a:cs typeface="Times New Roman"/>
              </a:rPr>
              <a:t>or	I(X,Y)=H(X)-H(X/Y)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Note:</a:t>
            </a:r>
            <a:endParaRPr sz="1600">
              <a:latin typeface="Times New Roman"/>
              <a:cs typeface="Times New Roman"/>
            </a:endParaRPr>
          </a:p>
          <a:p>
            <a:pPr marL="12700" marR="327660">
              <a:lnSpc>
                <a:spcPct val="95800"/>
              </a:lnSpc>
              <a:spcBef>
                <a:spcPts val="40"/>
              </a:spcBef>
            </a:pPr>
            <a:r>
              <a:rPr dirty="0" sz="1600" spc="-5">
                <a:latin typeface="Times New Roman"/>
                <a:cs typeface="Times New Roman"/>
              </a:rPr>
              <a:t>Above identity indicates that the transformation I(X,Y) is in fact the net  average information obtained at the receiver coming from the difference  between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original information produced </a:t>
            </a:r>
            <a:r>
              <a:rPr dirty="0" sz="1600">
                <a:latin typeface="Times New Roman"/>
                <a:cs typeface="Times New Roman"/>
              </a:rPr>
              <a:t>by </a:t>
            </a:r>
            <a:r>
              <a:rPr dirty="0" sz="1600" spc="-5">
                <a:latin typeface="Times New Roman"/>
                <a:cs typeface="Times New Roman"/>
              </a:rPr>
              <a:t>the source H(X) and that  information lost at the channel </a:t>
            </a:r>
            <a:r>
              <a:rPr dirty="0" sz="1600">
                <a:latin typeface="Times New Roman"/>
                <a:cs typeface="Times New Roman"/>
              </a:rPr>
              <a:t>H(X/Y)(losses </a:t>
            </a:r>
            <a:r>
              <a:rPr dirty="0" sz="1600" spc="-5">
                <a:latin typeface="Times New Roman"/>
                <a:cs typeface="Times New Roman"/>
              </a:rPr>
              <a:t>entropy) due to noise and  jamming.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Homework: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39"/>
              </a:lnSpc>
            </a:pPr>
            <a:r>
              <a:rPr dirty="0" sz="1600" spc="-5">
                <a:latin typeface="Times New Roman"/>
                <a:cs typeface="Times New Roman"/>
              </a:rPr>
              <a:t>Show that I(X,Y)=H(Y)-H(Y/X)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5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Ex:</a:t>
            </a:r>
            <a:r>
              <a:rPr dirty="0" sz="1600" spc="-5">
                <a:latin typeface="Times New Roman"/>
                <a:cs typeface="Times New Roman"/>
              </a:rPr>
              <a:t> Show that I(X,Y) is zero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extremely noisy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channel.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5080">
              <a:lnSpc>
                <a:spcPct val="9590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r>
              <a:rPr dirty="0" sz="1600" spc="-5">
                <a:latin typeface="Times New Roman"/>
                <a:cs typeface="Times New Roman"/>
              </a:rPr>
              <a:t> For extremely noisy channel, then </a:t>
            </a:r>
            <a:r>
              <a:rPr dirty="0" sz="1600" spc="10">
                <a:latin typeface="Times New Roman"/>
                <a:cs typeface="Times New Roman"/>
              </a:rPr>
              <a:t>y</a:t>
            </a:r>
            <a:r>
              <a:rPr dirty="0" baseline="-13227" sz="1575" spc="15">
                <a:latin typeface="Times New Roman"/>
                <a:cs typeface="Times New Roman"/>
              </a:rPr>
              <a:t>j </a:t>
            </a:r>
            <a:r>
              <a:rPr dirty="0" sz="1600" spc="-5">
                <a:latin typeface="Times New Roman"/>
                <a:cs typeface="Times New Roman"/>
              </a:rPr>
              <a:t>gives no information about </a:t>
            </a:r>
            <a:r>
              <a:rPr dirty="0" sz="1600" spc="5">
                <a:latin typeface="Times New Roman"/>
                <a:cs typeface="Times New Roman"/>
              </a:rPr>
              <a:t>x</a:t>
            </a:r>
            <a:r>
              <a:rPr dirty="0" baseline="-13227" sz="1575" spc="7">
                <a:latin typeface="Times New Roman"/>
                <a:cs typeface="Times New Roman"/>
              </a:rPr>
              <a:t>i  </a:t>
            </a:r>
            <a:r>
              <a:rPr dirty="0" sz="1600" spc="-5">
                <a:latin typeface="Times New Roman"/>
                <a:cs typeface="Times New Roman"/>
              </a:rPr>
              <a:t>( the receiver can </a:t>
            </a:r>
            <a:r>
              <a:rPr dirty="0" sz="1600">
                <a:latin typeface="Times New Roman"/>
                <a:cs typeface="Times New Roman"/>
              </a:rPr>
              <a:t>not </a:t>
            </a:r>
            <a:r>
              <a:rPr dirty="0" sz="1600" spc="-5">
                <a:latin typeface="Times New Roman"/>
                <a:cs typeface="Times New Roman"/>
              </a:rPr>
              <a:t>decide anything about </a:t>
            </a:r>
            <a:r>
              <a:rPr dirty="0" sz="1600" spc="10">
                <a:latin typeface="Times New Roman"/>
                <a:cs typeface="Times New Roman"/>
              </a:rPr>
              <a:t>x</a:t>
            </a:r>
            <a:r>
              <a:rPr dirty="0" baseline="-13227" sz="1575" spc="15">
                <a:latin typeface="Times New Roman"/>
                <a:cs typeface="Times New Roman"/>
              </a:rPr>
              <a:t>i </a:t>
            </a:r>
            <a:r>
              <a:rPr dirty="0" sz="1600" spc="-5">
                <a:latin typeface="Times New Roman"/>
                <a:cs typeface="Times New Roman"/>
              </a:rPr>
              <a:t>as if we transmit a  deterministic </a:t>
            </a:r>
            <a:r>
              <a:rPr dirty="0" sz="1600">
                <a:latin typeface="Times New Roman"/>
                <a:cs typeface="Times New Roman"/>
              </a:rPr>
              <a:t>signal x</a:t>
            </a:r>
            <a:r>
              <a:rPr dirty="0" baseline="-13227" sz="1575">
                <a:latin typeface="Times New Roman"/>
                <a:cs typeface="Times New Roman"/>
              </a:rPr>
              <a:t>i </a:t>
            </a:r>
            <a:r>
              <a:rPr dirty="0" sz="1600" spc="-5">
                <a:latin typeface="Times New Roman"/>
                <a:cs typeface="Times New Roman"/>
              </a:rPr>
              <a:t>but the receiver receives noiselike signal </a:t>
            </a:r>
            <a:r>
              <a:rPr dirty="0" sz="1600">
                <a:latin typeface="Times New Roman"/>
                <a:cs typeface="Times New Roman"/>
              </a:rPr>
              <a:t>y</a:t>
            </a:r>
            <a:r>
              <a:rPr dirty="0" baseline="-13227" sz="1575">
                <a:latin typeface="Times New Roman"/>
                <a:cs typeface="Times New Roman"/>
              </a:rPr>
              <a:t>j </a:t>
            </a:r>
            <a:r>
              <a:rPr dirty="0" sz="1600" spc="-5">
                <a:latin typeface="Times New Roman"/>
                <a:cs typeface="Times New Roman"/>
              </a:rPr>
              <a:t>that is  completely has no correlation with </a:t>
            </a:r>
            <a:r>
              <a:rPr dirty="0" sz="1600" spc="5">
                <a:latin typeface="Times New Roman"/>
                <a:cs typeface="Times New Roman"/>
              </a:rPr>
              <a:t>x</a:t>
            </a:r>
            <a:r>
              <a:rPr dirty="0" baseline="-13227" sz="1575" spc="7">
                <a:latin typeface="Times New Roman"/>
                <a:cs typeface="Times New Roman"/>
              </a:rPr>
              <a:t>i</a:t>
            </a:r>
            <a:r>
              <a:rPr dirty="0" sz="1600" spc="5">
                <a:latin typeface="Times New Roman"/>
                <a:cs typeface="Times New Roman"/>
              </a:rPr>
              <a:t>). </a:t>
            </a:r>
            <a:r>
              <a:rPr dirty="0" sz="1600" spc="-5">
                <a:latin typeface="Times New Roman"/>
                <a:cs typeface="Times New Roman"/>
              </a:rPr>
              <a:t>Then </a:t>
            </a: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-13227" sz="1575">
                <a:latin typeface="Times New Roman"/>
                <a:cs typeface="Times New Roman"/>
              </a:rPr>
              <a:t>i </a:t>
            </a:r>
            <a:r>
              <a:rPr dirty="0" sz="1600" spc="-5">
                <a:latin typeface="Times New Roman"/>
                <a:cs typeface="Times New Roman"/>
              </a:rPr>
              <a:t>and y</a:t>
            </a:r>
            <a:r>
              <a:rPr dirty="0" baseline="-13227" sz="1575" spc="-7">
                <a:latin typeface="Times New Roman"/>
                <a:cs typeface="Times New Roman"/>
              </a:rPr>
              <a:t>j </a:t>
            </a:r>
            <a:r>
              <a:rPr dirty="0" sz="1600" spc="-5">
                <a:latin typeface="Times New Roman"/>
                <a:cs typeface="Times New Roman"/>
              </a:rPr>
              <a:t>are statistically  independent and p(x</a:t>
            </a:r>
            <a:r>
              <a:rPr dirty="0" baseline="-13227" sz="1575" spc="-7"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/y</a:t>
            </a:r>
            <a:r>
              <a:rPr dirty="0" baseline="-13227" sz="1575" spc="-7">
                <a:latin typeface="Times New Roman"/>
                <a:cs typeface="Times New Roman"/>
              </a:rPr>
              <a:t>j</a:t>
            </a:r>
            <a:r>
              <a:rPr dirty="0" sz="1600" spc="-5">
                <a:latin typeface="Times New Roman"/>
                <a:cs typeface="Times New Roman"/>
              </a:rPr>
              <a:t>)=p(x</a:t>
            </a:r>
            <a:r>
              <a:rPr dirty="0" baseline="-13227" sz="1575" spc="-7"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) and p(y</a:t>
            </a:r>
            <a:r>
              <a:rPr dirty="0" baseline="-13227" sz="1575" spc="-7">
                <a:latin typeface="Times New Roman"/>
                <a:cs typeface="Times New Roman"/>
              </a:rPr>
              <a:t>j</a:t>
            </a:r>
            <a:r>
              <a:rPr dirty="0" sz="1600" spc="-5">
                <a:latin typeface="Times New Roman"/>
                <a:cs typeface="Times New Roman"/>
              </a:rPr>
              <a:t>/x</a:t>
            </a:r>
            <a:r>
              <a:rPr dirty="0" baseline="-13227" sz="1575" spc="-7"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)=p(y</a:t>
            </a:r>
            <a:r>
              <a:rPr dirty="0" baseline="-13227" sz="1575" spc="-7">
                <a:latin typeface="Times New Roman"/>
                <a:cs typeface="Times New Roman"/>
              </a:rPr>
              <a:t>j</a:t>
            </a:r>
            <a:r>
              <a:rPr dirty="0" sz="1600" spc="-5">
                <a:latin typeface="Times New Roman"/>
                <a:cs typeface="Times New Roman"/>
              </a:rPr>
              <a:t>)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all i and j , then:  I(x</a:t>
            </a:r>
            <a:r>
              <a:rPr dirty="0" baseline="-13227" sz="1575" spc="-7"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,y</a:t>
            </a:r>
            <a:r>
              <a:rPr dirty="0" baseline="-13227" sz="1575" spc="-7">
                <a:latin typeface="Times New Roman"/>
                <a:cs typeface="Times New Roman"/>
              </a:rPr>
              <a:t>j</a:t>
            </a:r>
            <a:r>
              <a:rPr dirty="0" sz="1600" spc="-5">
                <a:latin typeface="Times New Roman"/>
                <a:cs typeface="Times New Roman"/>
              </a:rPr>
              <a:t>)=log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1=0 for all i &amp; j , then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I(X,Y)=0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113667" y="9340976"/>
            <a:ext cx="95250" cy="2438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5">
                <a:latin typeface="Symbol"/>
                <a:cs typeface="Symbol"/>
              </a:rPr>
              <a:t>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847645" y="9340976"/>
            <a:ext cx="594360" cy="42735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r" marR="5080">
              <a:lnSpc>
                <a:spcPts val="1565"/>
              </a:lnSpc>
              <a:spcBef>
                <a:spcPts val="130"/>
              </a:spcBef>
            </a:pPr>
            <a:r>
              <a:rPr dirty="0" sz="1400" spc="5">
                <a:latin typeface="Symbol"/>
                <a:cs typeface="Symbol"/>
              </a:rPr>
              <a:t></a:t>
            </a:r>
            <a:endParaRPr sz="1400">
              <a:latin typeface="Symbol"/>
              <a:cs typeface="Symbol"/>
            </a:endParaRPr>
          </a:p>
          <a:p>
            <a:pPr algn="r" marR="5080">
              <a:lnSpc>
                <a:spcPts val="1565"/>
              </a:lnSpc>
            </a:pPr>
            <a:r>
              <a:rPr dirty="0" sz="1400" spc="5">
                <a:latin typeface="Times New Roman"/>
                <a:cs typeface="Times New Roman"/>
              </a:rPr>
              <a:t>0.</a:t>
            </a:r>
            <a:r>
              <a:rPr dirty="0" sz="1400" spc="60">
                <a:latin typeface="Times New Roman"/>
                <a:cs typeface="Times New Roman"/>
              </a:rPr>
              <a:t>062</a:t>
            </a:r>
            <a:r>
              <a:rPr dirty="0" sz="1400" spc="-140">
                <a:latin typeface="Times New Roman"/>
                <a:cs typeface="Times New Roman"/>
              </a:rPr>
              <a:t>5</a:t>
            </a:r>
            <a:r>
              <a:rPr dirty="0" baseline="3968" sz="2100" spc="-817">
                <a:latin typeface="Symbol"/>
                <a:cs typeface="Symbol"/>
              </a:rPr>
              <a:t></a:t>
            </a:r>
            <a:r>
              <a:rPr dirty="0" baseline="-15873" sz="2100" spc="7">
                <a:latin typeface="Symbol"/>
                <a:cs typeface="Symbol"/>
              </a:rPr>
              <a:t></a:t>
            </a:r>
            <a:endParaRPr baseline="-15873" sz="210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915225" y="9524955"/>
            <a:ext cx="819150" cy="2438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15" i="1">
                <a:latin typeface="Times New Roman"/>
                <a:cs typeface="Times New Roman"/>
              </a:rPr>
              <a:t>x</a:t>
            </a:r>
            <a:r>
              <a:rPr dirty="0" sz="1400" spc="15">
                <a:latin typeface="Times New Roman"/>
                <a:cs typeface="Times New Roman"/>
              </a:rPr>
              <a:t>3</a:t>
            </a:r>
            <a:r>
              <a:rPr dirty="0" sz="1400" spc="-195">
                <a:latin typeface="Times New Roman"/>
                <a:cs typeface="Times New Roman"/>
              </a:rPr>
              <a:t> </a:t>
            </a:r>
            <a:r>
              <a:rPr dirty="0" baseline="3968" sz="2100" spc="-52">
                <a:latin typeface="Symbol"/>
                <a:cs typeface="Symbol"/>
              </a:rPr>
              <a:t></a:t>
            </a:r>
            <a:r>
              <a:rPr dirty="0" baseline="-15873" sz="2100" spc="-52">
                <a:latin typeface="Symbol"/>
                <a:cs typeface="Symbol"/>
              </a:rPr>
              <a:t></a:t>
            </a:r>
            <a:r>
              <a:rPr dirty="0" sz="1400" spc="-35">
                <a:latin typeface="Times New Roman"/>
                <a:cs typeface="Times New Roman"/>
              </a:rPr>
              <a:t>0.0625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27380" y="9295891"/>
            <a:ext cx="45815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</a:t>
            </a:r>
            <a:r>
              <a:rPr dirty="0" sz="1600" spc="-5">
                <a:latin typeface="Times New Roman"/>
                <a:cs typeface="Times New Roman"/>
              </a:rPr>
              <a:t>: </a:t>
            </a:r>
            <a:r>
              <a:rPr dirty="0" sz="1600" spc="-10">
                <a:latin typeface="Times New Roman"/>
                <a:cs typeface="Times New Roman"/>
              </a:rPr>
              <a:t>The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joint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prob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of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 system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is given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by: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baseline="19841" sz="2100" spc="44" i="1">
                <a:latin typeface="Times New Roman"/>
                <a:cs typeface="Times New Roman"/>
              </a:rPr>
              <a:t>p</a:t>
            </a:r>
            <a:r>
              <a:rPr dirty="0" baseline="19841" sz="2100" spc="44">
                <a:latin typeface="Times New Roman"/>
                <a:cs typeface="Times New Roman"/>
              </a:rPr>
              <a:t>(</a:t>
            </a:r>
            <a:r>
              <a:rPr dirty="0" baseline="19841" sz="2100" spc="-292">
                <a:latin typeface="Times New Roman"/>
                <a:cs typeface="Times New Roman"/>
              </a:rPr>
              <a:t> </a:t>
            </a:r>
            <a:r>
              <a:rPr dirty="0" baseline="19841" sz="2100" spc="15" i="1">
                <a:latin typeface="Times New Roman"/>
                <a:cs typeface="Times New Roman"/>
              </a:rPr>
              <a:t>X</a:t>
            </a:r>
            <a:r>
              <a:rPr dirty="0" baseline="19841" sz="2100" spc="-187" i="1">
                <a:latin typeface="Times New Roman"/>
                <a:cs typeface="Times New Roman"/>
              </a:rPr>
              <a:t> </a:t>
            </a:r>
            <a:r>
              <a:rPr dirty="0" baseline="19841" sz="2100" spc="75">
                <a:latin typeface="Times New Roman"/>
                <a:cs typeface="Times New Roman"/>
              </a:rPr>
              <a:t>,</a:t>
            </a:r>
            <a:r>
              <a:rPr dirty="0" baseline="19841" sz="2100" spc="75" i="1">
                <a:latin typeface="Times New Roman"/>
                <a:cs typeface="Times New Roman"/>
              </a:rPr>
              <a:t>Y</a:t>
            </a:r>
            <a:r>
              <a:rPr dirty="0" baseline="19841" sz="2100" spc="-240" i="1">
                <a:latin typeface="Times New Roman"/>
                <a:cs typeface="Times New Roman"/>
              </a:rPr>
              <a:t> </a:t>
            </a:r>
            <a:r>
              <a:rPr dirty="0" baseline="19841" sz="2100" spc="7">
                <a:latin typeface="Times New Roman"/>
                <a:cs typeface="Times New Roman"/>
              </a:rPr>
              <a:t>)</a:t>
            </a:r>
            <a:r>
              <a:rPr dirty="0" baseline="19841" sz="2100" spc="37">
                <a:latin typeface="Times New Roman"/>
                <a:cs typeface="Times New Roman"/>
              </a:rPr>
              <a:t> </a:t>
            </a:r>
            <a:r>
              <a:rPr dirty="0" baseline="19841" sz="2100" spc="15">
                <a:latin typeface="Symbol"/>
                <a:cs typeface="Symbol"/>
              </a:rPr>
              <a:t></a:t>
            </a:r>
            <a:r>
              <a:rPr dirty="0" baseline="19841" sz="2100" spc="142">
                <a:latin typeface="Times New Roman"/>
                <a:cs typeface="Times New Roman"/>
              </a:rPr>
              <a:t> </a:t>
            </a:r>
            <a:r>
              <a:rPr dirty="0" baseline="19841" sz="2100" spc="60" i="1">
                <a:latin typeface="Times New Roman"/>
                <a:cs typeface="Times New Roman"/>
              </a:rPr>
              <a:t>x</a:t>
            </a:r>
            <a:r>
              <a:rPr dirty="0" baseline="19841" sz="2100" spc="60">
                <a:latin typeface="Times New Roman"/>
                <a:cs typeface="Times New Roman"/>
              </a:rPr>
              <a:t>2</a:t>
            </a:r>
            <a:r>
              <a:rPr dirty="0" baseline="19841" sz="2100" spc="-217">
                <a:latin typeface="Times New Roman"/>
                <a:cs typeface="Times New Roman"/>
              </a:rPr>
              <a:t> </a:t>
            </a:r>
            <a:r>
              <a:rPr dirty="0" baseline="47619" sz="2100" spc="7">
                <a:latin typeface="Symbol"/>
                <a:cs typeface="Symbol"/>
              </a:rPr>
              <a:t></a:t>
            </a:r>
            <a:endParaRPr baseline="47619" sz="2100"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926284" y="8723286"/>
            <a:ext cx="1603375" cy="776605"/>
          </a:xfrm>
          <a:prstGeom prst="rect">
            <a:avLst/>
          </a:prstGeom>
        </p:spPr>
        <p:txBody>
          <a:bodyPr wrap="square" lIns="0" tIns="33655" rIns="0" bIns="0" rtlCol="0" vert="horz">
            <a:spAutoFit/>
          </a:bodyPr>
          <a:lstStyle/>
          <a:p>
            <a:pPr marL="488950">
              <a:lnSpc>
                <a:spcPct val="100000"/>
              </a:lnSpc>
              <a:spcBef>
                <a:spcPts val="265"/>
              </a:spcBef>
              <a:tabLst>
                <a:tab pos="1112520" algn="l"/>
              </a:tabLst>
            </a:pPr>
            <a:r>
              <a:rPr dirty="0" sz="1400" spc="-10">
                <a:latin typeface="Times New Roman"/>
                <a:cs typeface="Times New Roman"/>
              </a:rPr>
              <a:t>y1	</a:t>
            </a:r>
            <a:r>
              <a:rPr dirty="0" sz="1400" spc="-20">
                <a:latin typeface="Times New Roman"/>
                <a:cs typeface="Times New Roman"/>
              </a:rPr>
              <a:t>y2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  <a:tabLst>
                <a:tab pos="406400" algn="l"/>
                <a:tab pos="1024255" algn="l"/>
              </a:tabLst>
            </a:pPr>
            <a:r>
              <a:rPr dirty="0" sz="1400" spc="-40" i="1">
                <a:latin typeface="Times New Roman"/>
                <a:cs typeface="Times New Roman"/>
              </a:rPr>
              <a:t>x</a:t>
            </a:r>
            <a:r>
              <a:rPr dirty="0" sz="1400" spc="-40">
                <a:latin typeface="Times New Roman"/>
                <a:cs typeface="Times New Roman"/>
              </a:rPr>
              <a:t>1</a:t>
            </a:r>
            <a:r>
              <a:rPr dirty="0" sz="1400" spc="-125">
                <a:latin typeface="Times New Roman"/>
                <a:cs typeface="Times New Roman"/>
              </a:rPr>
              <a:t> </a:t>
            </a:r>
            <a:r>
              <a:rPr dirty="0" baseline="-3968" sz="2100" spc="7">
                <a:latin typeface="Symbol"/>
                <a:cs typeface="Symbol"/>
              </a:rPr>
              <a:t></a:t>
            </a:r>
            <a:r>
              <a:rPr dirty="0" baseline="-3968" sz="2100" spc="7">
                <a:latin typeface="Times New Roman"/>
                <a:cs typeface="Times New Roman"/>
              </a:rPr>
              <a:t>	</a:t>
            </a:r>
            <a:r>
              <a:rPr dirty="0" sz="1400" spc="5">
                <a:latin typeface="Times New Roman"/>
                <a:cs typeface="Times New Roman"/>
              </a:rPr>
              <a:t>0.5	</a:t>
            </a:r>
            <a:r>
              <a:rPr dirty="0" sz="1400" spc="20">
                <a:latin typeface="Times New Roman"/>
                <a:cs typeface="Times New Roman"/>
              </a:rPr>
              <a:t>0.25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baseline="-3968" sz="2100" spc="7">
                <a:latin typeface="Symbol"/>
                <a:cs typeface="Symbol"/>
              </a:rPr>
              <a:t></a:t>
            </a:r>
            <a:endParaRPr baseline="-3968" sz="2100">
              <a:latin typeface="Symbol"/>
              <a:cs typeface="Symbol"/>
            </a:endParaRPr>
          </a:p>
          <a:p>
            <a:pPr marL="473075">
              <a:lnSpc>
                <a:spcPct val="100000"/>
              </a:lnSpc>
              <a:spcBef>
                <a:spcPts val="270"/>
              </a:spcBef>
              <a:tabLst>
                <a:tab pos="979169" algn="l"/>
              </a:tabLst>
            </a:pPr>
            <a:r>
              <a:rPr dirty="0" sz="1400" spc="10">
                <a:latin typeface="Times New Roman"/>
                <a:cs typeface="Times New Roman"/>
              </a:rPr>
              <a:t>0	</a:t>
            </a:r>
            <a:r>
              <a:rPr dirty="0" sz="1400" spc="30">
                <a:latin typeface="Times New Roman"/>
                <a:cs typeface="Times New Roman"/>
              </a:rPr>
              <a:t>0.125 </a:t>
            </a:r>
            <a:r>
              <a:rPr dirty="0" baseline="25793" sz="2100" spc="7">
                <a:latin typeface="Symbol"/>
                <a:cs typeface="Symbol"/>
              </a:rPr>
              <a:t></a:t>
            </a:r>
            <a:r>
              <a:rPr dirty="0" baseline="25793" sz="2100" spc="-382">
                <a:latin typeface="Times New Roman"/>
                <a:cs typeface="Times New Roman"/>
              </a:rPr>
              <a:t> </a:t>
            </a:r>
            <a:r>
              <a:rPr dirty="0" baseline="-17361" sz="2400" spc="-7">
                <a:latin typeface="Times New Roman"/>
                <a:cs typeface="Times New Roman"/>
              </a:rPr>
              <a:t>,</a:t>
            </a:r>
            <a:endParaRPr baseline="-17361"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27380" y="9797288"/>
            <a:ext cx="4108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latin typeface="Times New Roman"/>
                <a:cs typeface="Times New Roman"/>
              </a:rPr>
              <a:t>f</a:t>
            </a:r>
            <a:r>
              <a:rPr dirty="0" sz="1600" spc="-5">
                <a:latin typeface="Times New Roman"/>
                <a:cs typeface="Times New Roman"/>
              </a:rPr>
              <a:t>ind: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7380" y="429259"/>
            <a:ext cx="6193155" cy="201866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07594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11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080">
              <a:lnSpc>
                <a:spcPct val="96000"/>
              </a:lnSpc>
            </a:pPr>
            <a:r>
              <a:rPr dirty="0" sz="1600" spc="-5">
                <a:latin typeface="Times New Roman"/>
                <a:cs typeface="Times New Roman"/>
              </a:rPr>
              <a:t>1-marginal entropies. 2-joint entropy. 3-conditional entropies. 4-the mutual  information between </a:t>
            </a:r>
            <a:r>
              <a:rPr dirty="0" sz="1600" spc="5">
                <a:latin typeface="Times New Roman"/>
                <a:cs typeface="Times New Roman"/>
              </a:rPr>
              <a:t>x</a:t>
            </a:r>
            <a:r>
              <a:rPr dirty="0" baseline="-13227" sz="1575" spc="7">
                <a:latin typeface="Times New Roman"/>
                <a:cs typeface="Times New Roman"/>
              </a:rPr>
              <a:t>1 </a:t>
            </a:r>
            <a:r>
              <a:rPr dirty="0" sz="1600" spc="-5">
                <a:latin typeface="Times New Roman"/>
                <a:cs typeface="Times New Roman"/>
              </a:rPr>
              <a:t>and y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. 5-the transinformation. </a:t>
            </a:r>
            <a:r>
              <a:rPr dirty="0" sz="1600">
                <a:latin typeface="Times New Roman"/>
                <a:cs typeface="Times New Roman"/>
              </a:rPr>
              <a:t>6-then </a:t>
            </a:r>
            <a:r>
              <a:rPr dirty="0" sz="1600" spc="-5">
                <a:latin typeface="Times New Roman"/>
                <a:cs typeface="Times New Roman"/>
              </a:rPr>
              <a:t>draw the  channel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model.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ts val="1885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endParaRPr sz="1600">
              <a:latin typeface="Times New Roman"/>
              <a:cs typeface="Times New Roman"/>
            </a:endParaRPr>
          </a:p>
          <a:p>
            <a:pPr marL="12700" marR="662940">
              <a:lnSpc>
                <a:spcPts val="1839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1-First we find p(X) &amp; p(Y) </a:t>
            </a:r>
            <a:r>
              <a:rPr dirty="0" sz="1600">
                <a:latin typeface="Times New Roman"/>
                <a:cs typeface="Times New Roman"/>
              </a:rPr>
              <a:t>from p(X,Y) </a:t>
            </a:r>
            <a:r>
              <a:rPr dirty="0" sz="1600" spc="-5">
                <a:latin typeface="Times New Roman"/>
                <a:cs typeface="Times New Roman"/>
              </a:rPr>
              <a:t>by summing the rows and  columns: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58740" y="2707078"/>
            <a:ext cx="429895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baseline="25793" sz="2100" spc="30">
                <a:latin typeface="Symbol"/>
                <a:cs typeface="Symbol"/>
              </a:rPr>
              <a:t></a:t>
            </a:r>
            <a:r>
              <a:rPr dirty="0" sz="1400" spc="20">
                <a:latin typeface="Times New Roman"/>
                <a:cs typeface="Times New Roman"/>
              </a:rPr>
              <a:t>0</a:t>
            </a:r>
            <a:r>
              <a:rPr dirty="0" sz="1400" spc="5">
                <a:latin typeface="Times New Roman"/>
                <a:cs typeface="Times New Roman"/>
              </a:rPr>
              <a:t>.</a:t>
            </a:r>
            <a:r>
              <a:rPr dirty="0" sz="1400" spc="70">
                <a:latin typeface="Times New Roman"/>
                <a:cs typeface="Times New Roman"/>
              </a:rPr>
              <a:t>75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8605" y="2567975"/>
            <a:ext cx="929005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35" i="1">
                <a:latin typeface="Times New Roman"/>
                <a:cs typeface="Times New Roman"/>
              </a:rPr>
              <a:t>p</a:t>
            </a:r>
            <a:r>
              <a:rPr dirty="0" sz="1400" spc="35">
                <a:latin typeface="Times New Roman"/>
                <a:cs typeface="Times New Roman"/>
              </a:rPr>
              <a:t>( </a:t>
            </a:r>
            <a:r>
              <a:rPr dirty="0" sz="1400" spc="25" i="1">
                <a:latin typeface="Times New Roman"/>
                <a:cs typeface="Times New Roman"/>
              </a:rPr>
              <a:t>X </a:t>
            </a:r>
            <a:r>
              <a:rPr dirty="0" sz="1400" spc="10">
                <a:latin typeface="Times New Roman"/>
                <a:cs typeface="Times New Roman"/>
              </a:rPr>
              <a:t>) </a:t>
            </a:r>
            <a:r>
              <a:rPr dirty="0" sz="1400" spc="20">
                <a:latin typeface="Symbol"/>
                <a:cs typeface="Symbol"/>
              </a:rPr>
              <a:t>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baseline="37698" sz="2100" spc="22">
                <a:latin typeface="Symbol"/>
                <a:cs typeface="Symbol"/>
              </a:rPr>
              <a:t></a:t>
            </a:r>
            <a:r>
              <a:rPr dirty="0" baseline="37698" sz="2100" spc="-52">
                <a:latin typeface="Times New Roman"/>
                <a:cs typeface="Times New Roman"/>
              </a:rPr>
              <a:t> </a:t>
            </a:r>
            <a:r>
              <a:rPr dirty="0" baseline="41666" sz="2100" spc="-52" i="1">
                <a:latin typeface="Times New Roman"/>
                <a:cs typeface="Times New Roman"/>
              </a:rPr>
              <a:t>x</a:t>
            </a:r>
            <a:r>
              <a:rPr dirty="0" baseline="41666" sz="2100" spc="-52">
                <a:latin typeface="Times New Roman"/>
                <a:cs typeface="Times New Roman"/>
              </a:rPr>
              <a:t>1</a:t>
            </a:r>
            <a:endParaRPr baseline="41666" sz="2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740" y="2751235"/>
            <a:ext cx="3819525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558290" algn="l"/>
                <a:tab pos="2505710" algn="l"/>
                <a:tab pos="3736975" algn="l"/>
              </a:tabLst>
            </a:pPr>
            <a:r>
              <a:rPr dirty="0" sz="1400" spc="15">
                <a:latin typeface="Symbol"/>
                <a:cs typeface="Symbol"/>
              </a:rPr>
              <a:t></a:t>
            </a:r>
            <a:r>
              <a:rPr dirty="0" sz="1400" spc="15">
                <a:latin typeface="Times New Roman"/>
                <a:cs typeface="Times New Roman"/>
              </a:rPr>
              <a:t>	</a:t>
            </a:r>
            <a:r>
              <a:rPr dirty="0" sz="1400" spc="15">
                <a:latin typeface="Symbol"/>
                <a:cs typeface="Symbol"/>
              </a:rPr>
              <a:t></a:t>
            </a:r>
            <a:r>
              <a:rPr dirty="0" sz="1400" spc="15">
                <a:latin typeface="Times New Roman"/>
                <a:cs typeface="Times New Roman"/>
              </a:rPr>
              <a:t>	</a:t>
            </a:r>
            <a:r>
              <a:rPr dirty="0" sz="1400" spc="5">
                <a:latin typeface="Symbol"/>
                <a:cs typeface="Symbol"/>
              </a:rPr>
              <a:t></a:t>
            </a:r>
            <a:r>
              <a:rPr dirty="0" sz="1400" spc="5">
                <a:latin typeface="Times New Roman"/>
                <a:cs typeface="Times New Roman"/>
              </a:rPr>
              <a:t>	</a:t>
            </a:r>
            <a:r>
              <a:rPr dirty="0" sz="1400" spc="5">
                <a:latin typeface="Symbol"/>
                <a:cs typeface="Symbol"/>
              </a:rPr>
              <a:t>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19869" y="2571309"/>
            <a:ext cx="627380" cy="24130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400" spc="5" i="1">
                <a:latin typeface="Times New Roman"/>
                <a:cs typeface="Times New Roman"/>
              </a:rPr>
              <a:t>p</a:t>
            </a:r>
            <a:r>
              <a:rPr dirty="0" sz="1400" spc="5">
                <a:latin typeface="Times New Roman"/>
                <a:cs typeface="Times New Roman"/>
              </a:rPr>
              <a:t>(</a:t>
            </a:r>
            <a:r>
              <a:rPr dirty="0" sz="1400" spc="5" i="1">
                <a:latin typeface="Times New Roman"/>
                <a:cs typeface="Times New Roman"/>
              </a:rPr>
              <a:t>Y </a:t>
            </a:r>
            <a:r>
              <a:rPr dirty="0" sz="1400" spc="5">
                <a:latin typeface="Times New Roman"/>
                <a:cs typeface="Times New Roman"/>
              </a:rPr>
              <a:t>) </a:t>
            </a:r>
            <a:r>
              <a:rPr dirty="0" sz="1400" spc="10">
                <a:latin typeface="Symbol"/>
                <a:cs typeface="Symbol"/>
              </a:rPr>
              <a:t></a:t>
            </a:r>
            <a:r>
              <a:rPr dirty="0" sz="1400" spc="-180">
                <a:latin typeface="Times New Roman"/>
                <a:cs typeface="Times New Roman"/>
              </a:rPr>
              <a:t> </a:t>
            </a:r>
            <a:r>
              <a:rPr dirty="0" baseline="37698" sz="2100" spc="7">
                <a:latin typeface="Symbol"/>
                <a:cs typeface="Symbol"/>
              </a:rPr>
              <a:t></a:t>
            </a:r>
            <a:endParaRPr baseline="37698" sz="210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16083" y="2409211"/>
            <a:ext cx="3802379" cy="546100"/>
          </a:xfrm>
          <a:prstGeom prst="rect">
            <a:avLst/>
          </a:prstGeom>
        </p:spPr>
        <p:txBody>
          <a:bodyPr wrap="square" lIns="0" tIns="43815" rIns="0" bIns="0" rtlCol="0" vert="horz">
            <a:spAutoFit/>
          </a:bodyPr>
          <a:lstStyle/>
          <a:p>
            <a:pPr marL="132080">
              <a:lnSpc>
                <a:spcPct val="100000"/>
              </a:lnSpc>
              <a:spcBef>
                <a:spcPts val="345"/>
              </a:spcBef>
              <a:tabLst>
                <a:tab pos="715010" algn="l"/>
                <a:tab pos="2202815" algn="l"/>
                <a:tab pos="2848610" algn="l"/>
                <a:tab pos="3179445" algn="l"/>
              </a:tabLst>
            </a:pPr>
            <a:r>
              <a:rPr dirty="0" sz="1400" spc="45" i="1">
                <a:latin typeface="Times New Roman"/>
                <a:cs typeface="Times New Roman"/>
              </a:rPr>
              <a:t>x</a:t>
            </a:r>
            <a:r>
              <a:rPr dirty="0" sz="1400" spc="45">
                <a:latin typeface="Times New Roman"/>
                <a:cs typeface="Times New Roman"/>
              </a:rPr>
              <a:t>2	</a:t>
            </a:r>
            <a:r>
              <a:rPr dirty="0" sz="1400" spc="25" i="1">
                <a:latin typeface="Times New Roman"/>
                <a:cs typeface="Times New Roman"/>
              </a:rPr>
              <a:t>x</a:t>
            </a:r>
            <a:r>
              <a:rPr dirty="0" sz="1400" spc="25">
                <a:latin typeface="Times New Roman"/>
                <a:cs typeface="Times New Roman"/>
              </a:rPr>
              <a:t>3 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baseline="-3968" sz="2100" spc="22">
                <a:latin typeface="Symbol"/>
                <a:cs typeface="Symbol"/>
              </a:rPr>
              <a:t></a:t>
            </a:r>
            <a:r>
              <a:rPr dirty="0" baseline="-3968" sz="2100" spc="22">
                <a:latin typeface="Times New Roman"/>
                <a:cs typeface="Times New Roman"/>
              </a:rPr>
              <a:t>	</a:t>
            </a:r>
            <a:r>
              <a:rPr dirty="0" sz="1400" spc="-30" i="1">
                <a:latin typeface="Times New Roman"/>
                <a:cs typeface="Times New Roman"/>
              </a:rPr>
              <a:t>y</a:t>
            </a:r>
            <a:r>
              <a:rPr dirty="0" sz="1400" spc="-30">
                <a:latin typeface="Times New Roman"/>
                <a:cs typeface="Times New Roman"/>
              </a:rPr>
              <a:t>1	</a:t>
            </a:r>
            <a:r>
              <a:rPr dirty="0" sz="1400" spc="50" i="1">
                <a:latin typeface="Times New Roman"/>
                <a:cs typeface="Times New Roman"/>
              </a:rPr>
              <a:t>y</a:t>
            </a:r>
            <a:r>
              <a:rPr dirty="0" sz="1400" spc="50">
                <a:latin typeface="Times New Roman"/>
                <a:cs typeface="Times New Roman"/>
              </a:rPr>
              <a:t>2	</a:t>
            </a:r>
            <a:r>
              <a:rPr dirty="0" baseline="-3968" sz="2100" spc="7">
                <a:latin typeface="Symbol"/>
                <a:cs typeface="Symbol"/>
              </a:rPr>
              <a:t></a:t>
            </a:r>
            <a:endParaRPr baseline="-3968" sz="21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250"/>
              </a:spcBef>
              <a:tabLst>
                <a:tab pos="589280" algn="l"/>
                <a:tab pos="1948180" algn="l"/>
                <a:tab pos="2680970" algn="l"/>
              </a:tabLst>
            </a:pPr>
            <a:r>
              <a:rPr dirty="0" sz="1400" spc="35">
                <a:latin typeface="Times New Roman"/>
                <a:cs typeface="Times New Roman"/>
              </a:rPr>
              <a:t>0.125	</a:t>
            </a:r>
            <a:r>
              <a:rPr dirty="0" sz="1400" spc="15">
                <a:latin typeface="Times New Roman"/>
                <a:cs typeface="Times New Roman"/>
              </a:rPr>
              <a:t>0.125</a:t>
            </a:r>
            <a:r>
              <a:rPr dirty="0" baseline="25793" sz="2100" spc="22">
                <a:latin typeface="Symbol"/>
                <a:cs typeface="Symbol"/>
              </a:rPr>
              <a:t></a:t>
            </a:r>
            <a:r>
              <a:rPr dirty="0" baseline="25793" sz="2100" spc="22">
                <a:latin typeface="Times New Roman"/>
                <a:cs typeface="Times New Roman"/>
              </a:rPr>
              <a:t>	</a:t>
            </a:r>
            <a:r>
              <a:rPr dirty="0" baseline="25793" sz="2100" spc="44">
                <a:latin typeface="Symbol"/>
                <a:cs typeface="Symbol"/>
              </a:rPr>
              <a:t></a:t>
            </a:r>
            <a:r>
              <a:rPr dirty="0" sz="1400" spc="30">
                <a:latin typeface="Times New Roman"/>
                <a:cs typeface="Times New Roman"/>
              </a:rPr>
              <a:t>0.5625	</a:t>
            </a:r>
            <a:r>
              <a:rPr dirty="0" sz="1400" spc="5">
                <a:latin typeface="Times New Roman"/>
                <a:cs typeface="Times New Roman"/>
              </a:rPr>
              <a:t>0.4375</a:t>
            </a:r>
            <a:r>
              <a:rPr dirty="0" baseline="25793" sz="2100" spc="7">
                <a:latin typeface="Symbol"/>
                <a:cs typeface="Symbol"/>
              </a:rPr>
              <a:t></a:t>
            </a:r>
            <a:r>
              <a:rPr dirty="0" baseline="25793" sz="2100" spc="7">
                <a:latin typeface="Times New Roman"/>
                <a:cs typeface="Times New Roman"/>
              </a:rPr>
              <a:t> </a:t>
            </a:r>
            <a:r>
              <a:rPr dirty="0" baseline="27777" sz="2400" spc="-7">
                <a:latin typeface="Times New Roman"/>
                <a:cs typeface="Times New Roman"/>
              </a:rPr>
              <a:t>,</a:t>
            </a:r>
            <a:r>
              <a:rPr dirty="0" baseline="27777" sz="2400" spc="-225">
                <a:latin typeface="Times New Roman"/>
                <a:cs typeface="Times New Roman"/>
              </a:rPr>
              <a:t> </a:t>
            </a:r>
            <a:r>
              <a:rPr dirty="0" baseline="27777" sz="2400" spc="-7">
                <a:latin typeface="Times New Roman"/>
                <a:cs typeface="Times New Roman"/>
              </a:rPr>
              <a:t>then:</a:t>
            </a:r>
            <a:endParaRPr baseline="27777"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83841" y="3461489"/>
            <a:ext cx="335280" cy="1651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  <a:tabLst>
                <a:tab pos="262890" algn="l"/>
              </a:tabLst>
            </a:pPr>
            <a:r>
              <a:rPr dirty="0" sz="900" spc="15" i="1">
                <a:latin typeface="Times New Roman"/>
                <a:cs typeface="Times New Roman"/>
              </a:rPr>
              <a:t>m</a:t>
            </a:r>
            <a:r>
              <a:rPr dirty="0" sz="900" spc="15" i="1">
                <a:latin typeface="Times New Roman"/>
                <a:cs typeface="Times New Roman"/>
              </a:rPr>
              <a:t>	</a:t>
            </a:r>
            <a:r>
              <a:rPr dirty="0" sz="900" spc="10" i="1">
                <a:latin typeface="Times New Roman"/>
                <a:cs typeface="Times New Roman"/>
              </a:rPr>
              <a:t>n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7380" y="2962782"/>
            <a:ext cx="6180455" cy="2016760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12700" marR="555625">
              <a:lnSpc>
                <a:spcPts val="1839"/>
              </a:lnSpc>
              <a:spcBef>
                <a:spcPts val="225"/>
              </a:spcBef>
            </a:pPr>
            <a:r>
              <a:rPr dirty="0" sz="1600" spc="-5">
                <a:latin typeface="Times New Roman"/>
                <a:cs typeface="Times New Roman"/>
              </a:rPr>
              <a:t>H(X)=-[0.75 ln0.75 ) +2*0.125 ln0.125]/ln2=1.06127 bits/symbol  H(Y)=-[0.5625 ln0.5625 + 0.4375 ln0.4375]/ln2=0.9887</a:t>
            </a:r>
            <a:r>
              <a:rPr dirty="0" sz="1600" spc="8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bits/symbol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baseline="-15625" sz="2400">
                <a:latin typeface="Times New Roman"/>
                <a:cs typeface="Times New Roman"/>
              </a:rPr>
              <a:t>2-</a:t>
            </a:r>
            <a:r>
              <a:rPr dirty="0" baseline="-15625" sz="2400" spc="412">
                <a:latin typeface="Times New Roman"/>
                <a:cs typeface="Times New Roman"/>
              </a:rPr>
              <a:t> </a:t>
            </a:r>
            <a:r>
              <a:rPr dirty="0" sz="1550" spc="20" i="1">
                <a:latin typeface="Times New Roman"/>
                <a:cs typeface="Times New Roman"/>
              </a:rPr>
              <a:t>H</a:t>
            </a:r>
            <a:r>
              <a:rPr dirty="0" sz="1550" spc="-195" i="1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Times New Roman"/>
                <a:cs typeface="Times New Roman"/>
              </a:rPr>
              <a:t>(</a:t>
            </a:r>
            <a:r>
              <a:rPr dirty="0" sz="1550" spc="-235">
                <a:latin typeface="Times New Roman"/>
                <a:cs typeface="Times New Roman"/>
              </a:rPr>
              <a:t> </a:t>
            </a:r>
            <a:r>
              <a:rPr dirty="0" sz="1550" spc="20" i="1">
                <a:latin typeface="Times New Roman"/>
                <a:cs typeface="Times New Roman"/>
              </a:rPr>
              <a:t>X</a:t>
            </a:r>
            <a:r>
              <a:rPr dirty="0" sz="1550" spc="-165" i="1">
                <a:latin typeface="Times New Roman"/>
                <a:cs typeface="Times New Roman"/>
              </a:rPr>
              <a:t> </a:t>
            </a:r>
            <a:r>
              <a:rPr dirty="0" sz="1550" spc="65">
                <a:latin typeface="Times New Roman"/>
                <a:cs typeface="Times New Roman"/>
              </a:rPr>
              <a:t>,</a:t>
            </a:r>
            <a:r>
              <a:rPr dirty="0" sz="1550" spc="65" i="1">
                <a:latin typeface="Times New Roman"/>
                <a:cs typeface="Times New Roman"/>
              </a:rPr>
              <a:t>Y</a:t>
            </a:r>
            <a:r>
              <a:rPr dirty="0" sz="1550" spc="-200" i="1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Times New Roman"/>
                <a:cs typeface="Times New Roman"/>
              </a:rPr>
              <a:t>)</a:t>
            </a:r>
            <a:r>
              <a:rPr dirty="0" sz="1550" spc="-15">
                <a:latin typeface="Times New Roman"/>
                <a:cs typeface="Times New Roman"/>
              </a:rPr>
              <a:t> </a:t>
            </a:r>
            <a:r>
              <a:rPr dirty="0" sz="1550" spc="15">
                <a:latin typeface="Symbol"/>
                <a:cs typeface="Symbol"/>
              </a:rPr>
              <a:t></a:t>
            </a:r>
            <a:r>
              <a:rPr dirty="0" sz="1550" spc="-20">
                <a:latin typeface="Times New Roman"/>
                <a:cs typeface="Times New Roman"/>
              </a:rPr>
              <a:t> </a:t>
            </a:r>
            <a:r>
              <a:rPr dirty="0" sz="1550" spc="15">
                <a:latin typeface="Symbol"/>
                <a:cs typeface="Symbol"/>
              </a:rPr>
              <a:t></a:t>
            </a:r>
            <a:r>
              <a:rPr dirty="0" sz="1550" spc="-30">
                <a:latin typeface="Times New Roman"/>
                <a:cs typeface="Times New Roman"/>
              </a:rPr>
              <a:t> </a:t>
            </a:r>
            <a:r>
              <a:rPr dirty="0" baseline="-8274" sz="3525" spc="165">
                <a:latin typeface="Symbol"/>
                <a:cs typeface="Symbol"/>
              </a:rPr>
              <a:t></a:t>
            </a:r>
            <a:r>
              <a:rPr dirty="0" baseline="-8274" sz="3525" spc="-292">
                <a:latin typeface="Times New Roman"/>
                <a:cs typeface="Times New Roman"/>
              </a:rPr>
              <a:t> </a:t>
            </a:r>
            <a:r>
              <a:rPr dirty="0" sz="1550" spc="35" i="1">
                <a:latin typeface="Times New Roman"/>
                <a:cs typeface="Times New Roman"/>
              </a:rPr>
              <a:t>p</a:t>
            </a:r>
            <a:r>
              <a:rPr dirty="0" sz="1550" spc="35">
                <a:latin typeface="Times New Roman"/>
                <a:cs typeface="Times New Roman"/>
              </a:rPr>
              <a:t>(</a:t>
            </a:r>
            <a:r>
              <a:rPr dirty="0" sz="1550" spc="35" i="1">
                <a:latin typeface="Times New Roman"/>
                <a:cs typeface="Times New Roman"/>
              </a:rPr>
              <a:t>xi</a:t>
            </a:r>
            <a:r>
              <a:rPr dirty="0" sz="1550" spc="35">
                <a:latin typeface="Times New Roman"/>
                <a:cs typeface="Times New Roman"/>
              </a:rPr>
              <a:t>,</a:t>
            </a:r>
            <a:r>
              <a:rPr dirty="0" sz="1550" spc="-40">
                <a:latin typeface="Times New Roman"/>
                <a:cs typeface="Times New Roman"/>
              </a:rPr>
              <a:t> </a:t>
            </a:r>
            <a:r>
              <a:rPr dirty="0" sz="1550" spc="25" i="1">
                <a:latin typeface="Times New Roman"/>
                <a:cs typeface="Times New Roman"/>
              </a:rPr>
              <a:t>yj</a:t>
            </a:r>
            <a:r>
              <a:rPr dirty="0" sz="1550" spc="25">
                <a:latin typeface="Times New Roman"/>
                <a:cs typeface="Times New Roman"/>
              </a:rPr>
              <a:t>)</a:t>
            </a:r>
            <a:r>
              <a:rPr dirty="0" sz="1550" spc="-195">
                <a:latin typeface="Times New Roman"/>
                <a:cs typeface="Times New Roman"/>
              </a:rPr>
              <a:t> </a:t>
            </a:r>
            <a:r>
              <a:rPr dirty="0" sz="1550" spc="25">
                <a:latin typeface="Times New Roman"/>
                <a:cs typeface="Times New Roman"/>
              </a:rPr>
              <a:t>log</a:t>
            </a:r>
            <a:r>
              <a:rPr dirty="0" baseline="-24691" sz="1350" spc="37">
                <a:latin typeface="Times New Roman"/>
                <a:cs typeface="Times New Roman"/>
              </a:rPr>
              <a:t>2</a:t>
            </a:r>
            <a:r>
              <a:rPr dirty="0" baseline="-24691" sz="1350" spc="150">
                <a:latin typeface="Times New Roman"/>
                <a:cs typeface="Times New Roman"/>
              </a:rPr>
              <a:t> </a:t>
            </a:r>
            <a:r>
              <a:rPr dirty="0" sz="1550" spc="35" i="1">
                <a:latin typeface="Times New Roman"/>
                <a:cs typeface="Times New Roman"/>
              </a:rPr>
              <a:t>p</a:t>
            </a:r>
            <a:r>
              <a:rPr dirty="0" sz="1550" spc="35">
                <a:latin typeface="Times New Roman"/>
                <a:cs typeface="Times New Roman"/>
              </a:rPr>
              <a:t>(</a:t>
            </a:r>
            <a:r>
              <a:rPr dirty="0" sz="1550" spc="35" i="1">
                <a:latin typeface="Times New Roman"/>
                <a:cs typeface="Times New Roman"/>
              </a:rPr>
              <a:t>xi</a:t>
            </a:r>
            <a:r>
              <a:rPr dirty="0" sz="1550" spc="35">
                <a:latin typeface="Times New Roman"/>
                <a:cs typeface="Times New Roman"/>
              </a:rPr>
              <a:t>,</a:t>
            </a:r>
            <a:r>
              <a:rPr dirty="0" sz="1550" spc="-35">
                <a:latin typeface="Times New Roman"/>
                <a:cs typeface="Times New Roman"/>
              </a:rPr>
              <a:t> </a:t>
            </a:r>
            <a:r>
              <a:rPr dirty="0" sz="1550" spc="25" i="1">
                <a:latin typeface="Times New Roman"/>
                <a:cs typeface="Times New Roman"/>
              </a:rPr>
              <a:t>yj</a:t>
            </a:r>
            <a:r>
              <a:rPr dirty="0" sz="1550" spc="25">
                <a:latin typeface="Times New Roman"/>
                <a:cs typeface="Times New Roman"/>
              </a:rPr>
              <a:t>)</a:t>
            </a:r>
            <a:endParaRPr sz="1550">
              <a:latin typeface="Times New Roman"/>
              <a:cs typeface="Times New Roman"/>
            </a:endParaRPr>
          </a:p>
          <a:p>
            <a:pPr marL="1350010">
              <a:lnSpc>
                <a:spcPct val="100000"/>
              </a:lnSpc>
              <a:spcBef>
                <a:spcPts val="135"/>
              </a:spcBef>
            </a:pPr>
            <a:r>
              <a:rPr dirty="0" sz="900" i="1">
                <a:latin typeface="Times New Roman"/>
                <a:cs typeface="Times New Roman"/>
              </a:rPr>
              <a:t>j</a:t>
            </a:r>
            <a:r>
              <a:rPr dirty="0" sz="900">
                <a:latin typeface="Symbol"/>
                <a:cs typeface="Symbol"/>
              </a:rPr>
              <a:t></a:t>
            </a:r>
            <a:r>
              <a:rPr dirty="0" sz="900">
                <a:latin typeface="Times New Roman"/>
                <a:cs typeface="Times New Roman"/>
              </a:rPr>
              <a:t>1</a:t>
            </a:r>
            <a:r>
              <a:rPr dirty="0" sz="900" spc="120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i</a:t>
            </a:r>
            <a:r>
              <a:rPr dirty="0" sz="900" spc="-5">
                <a:latin typeface="Symbol"/>
                <a:cs typeface="Symbol"/>
              </a:rPr>
              <a:t></a:t>
            </a:r>
            <a:r>
              <a:rPr dirty="0" sz="900" spc="-5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ts val="1885"/>
              </a:lnSpc>
              <a:spcBef>
                <a:spcPts val="120"/>
              </a:spcBef>
            </a:pPr>
            <a:r>
              <a:rPr dirty="0" sz="1600" spc="-5">
                <a:latin typeface="Times New Roman"/>
                <a:cs typeface="Times New Roman"/>
              </a:rPr>
              <a:t>H(X,Y)=-[0.5log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0.5 +0.25log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0.25</a:t>
            </a:r>
            <a:r>
              <a:rPr dirty="0" sz="1600" spc="1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+0.125log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0.125+2*0.0625log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0.0625]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39"/>
              </a:lnSpc>
            </a:pPr>
            <a:r>
              <a:rPr dirty="0" sz="1600" spc="-5">
                <a:latin typeface="Times New Roman"/>
                <a:cs typeface="Times New Roman"/>
              </a:rPr>
              <a:t>H(X,Y)=1.875 bits/symbol</a:t>
            </a:r>
            <a:endParaRPr sz="1600">
              <a:latin typeface="Times New Roman"/>
              <a:cs typeface="Times New Roman"/>
            </a:endParaRPr>
          </a:p>
          <a:p>
            <a:pPr marL="163195" marR="1251585" indent="-151130">
              <a:lnSpc>
                <a:spcPts val="1839"/>
              </a:lnSpc>
              <a:spcBef>
                <a:spcPts val="85"/>
              </a:spcBef>
            </a:pPr>
            <a:r>
              <a:rPr dirty="0" sz="1600" spc="-5">
                <a:latin typeface="Times New Roman"/>
                <a:cs typeface="Times New Roman"/>
              </a:rPr>
              <a:t>3-H(Y/X)=H(X,Y)-H(X)=1.875-1.06127=0.813 bits/symbol  H(X/Y)=H(X,Y)-H(Y)=1.875-0.9887=0.886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bits/symbol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7380" y="5169788"/>
            <a:ext cx="1955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latin typeface="Times New Roman"/>
                <a:cs typeface="Times New Roman"/>
              </a:rPr>
              <a:t>4</a:t>
            </a:r>
            <a:r>
              <a:rPr dirty="0" sz="1600" spc="-5"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194261" y="5278095"/>
            <a:ext cx="803910" cy="0"/>
          </a:xfrm>
          <a:custGeom>
            <a:avLst/>
            <a:gdLst/>
            <a:ahLst/>
            <a:cxnLst/>
            <a:rect l="l" t="t" r="r" b="b"/>
            <a:pathLst>
              <a:path w="803910" h="0">
                <a:moveTo>
                  <a:pt x="0" y="0"/>
                </a:moveTo>
                <a:lnTo>
                  <a:pt x="803820" y="0"/>
                </a:lnTo>
              </a:path>
            </a:pathLst>
          </a:custGeom>
          <a:ln w="80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065615" y="5248716"/>
            <a:ext cx="85090" cy="16573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00" spc="15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390003" y="5272094"/>
            <a:ext cx="442595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 spc="65" i="1">
                <a:latin typeface="Times New Roman"/>
                <a:cs typeface="Times New Roman"/>
              </a:rPr>
              <a:t>p</a:t>
            </a:r>
            <a:r>
              <a:rPr dirty="0" sz="1550" spc="125">
                <a:latin typeface="Times New Roman"/>
                <a:cs typeface="Times New Roman"/>
              </a:rPr>
              <a:t>(</a:t>
            </a:r>
            <a:r>
              <a:rPr dirty="0" sz="1550" spc="-100" i="1">
                <a:latin typeface="Times New Roman"/>
                <a:cs typeface="Times New Roman"/>
              </a:rPr>
              <a:t>x</a:t>
            </a:r>
            <a:r>
              <a:rPr dirty="0" sz="1550" spc="-110">
                <a:latin typeface="Times New Roman"/>
                <a:cs typeface="Times New Roman"/>
              </a:rPr>
              <a:t>1</a:t>
            </a:r>
            <a:r>
              <a:rPr dirty="0" sz="1550" spc="15">
                <a:latin typeface="Times New Roman"/>
                <a:cs typeface="Times New Roman"/>
              </a:rPr>
              <a:t>)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20210" y="4988855"/>
            <a:ext cx="782320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 spc="45" i="1">
                <a:latin typeface="Times New Roman"/>
                <a:cs typeface="Times New Roman"/>
              </a:rPr>
              <a:t>p</a:t>
            </a:r>
            <a:r>
              <a:rPr dirty="0" sz="1550" spc="45">
                <a:latin typeface="Times New Roman"/>
                <a:cs typeface="Times New Roman"/>
              </a:rPr>
              <a:t>(</a:t>
            </a:r>
            <a:r>
              <a:rPr dirty="0" sz="1550" spc="45" i="1">
                <a:latin typeface="Times New Roman"/>
                <a:cs typeface="Times New Roman"/>
              </a:rPr>
              <a:t>x</a:t>
            </a:r>
            <a:r>
              <a:rPr dirty="0" sz="1550" spc="45">
                <a:latin typeface="Times New Roman"/>
                <a:cs typeface="Times New Roman"/>
              </a:rPr>
              <a:t>1/</a:t>
            </a:r>
            <a:r>
              <a:rPr dirty="0" sz="1550" spc="-35">
                <a:latin typeface="Times New Roman"/>
                <a:cs typeface="Times New Roman"/>
              </a:rPr>
              <a:t> </a:t>
            </a:r>
            <a:r>
              <a:rPr dirty="0" sz="1550" spc="40" i="1">
                <a:latin typeface="Times New Roman"/>
                <a:cs typeface="Times New Roman"/>
              </a:rPr>
              <a:t>y</a:t>
            </a:r>
            <a:r>
              <a:rPr dirty="0" sz="1550" spc="40">
                <a:latin typeface="Times New Roman"/>
                <a:cs typeface="Times New Roman"/>
              </a:rPr>
              <a:t>2)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84442" y="5115054"/>
            <a:ext cx="1200150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 spc="15" i="1">
                <a:latin typeface="Times New Roman"/>
                <a:cs typeface="Times New Roman"/>
              </a:rPr>
              <a:t>I</a:t>
            </a:r>
            <a:r>
              <a:rPr dirty="0" sz="1550" spc="-215" i="1">
                <a:latin typeface="Times New Roman"/>
                <a:cs typeface="Times New Roman"/>
              </a:rPr>
              <a:t> </a:t>
            </a:r>
            <a:r>
              <a:rPr dirty="0" sz="1550" spc="-25">
                <a:latin typeface="Times New Roman"/>
                <a:cs typeface="Times New Roman"/>
              </a:rPr>
              <a:t>(</a:t>
            </a:r>
            <a:r>
              <a:rPr dirty="0" sz="1550" spc="-25" i="1">
                <a:latin typeface="Times New Roman"/>
                <a:cs typeface="Times New Roman"/>
              </a:rPr>
              <a:t>x</a:t>
            </a:r>
            <a:r>
              <a:rPr dirty="0" sz="1550" spc="-25">
                <a:latin typeface="Times New Roman"/>
                <a:cs typeface="Times New Roman"/>
              </a:rPr>
              <a:t>1,</a:t>
            </a:r>
            <a:r>
              <a:rPr dirty="0" sz="1550" spc="-65">
                <a:latin typeface="Times New Roman"/>
                <a:cs typeface="Times New Roman"/>
              </a:rPr>
              <a:t> </a:t>
            </a:r>
            <a:r>
              <a:rPr dirty="0" sz="1550" spc="45" i="1">
                <a:latin typeface="Times New Roman"/>
                <a:cs typeface="Times New Roman"/>
              </a:rPr>
              <a:t>y</a:t>
            </a:r>
            <a:r>
              <a:rPr dirty="0" sz="1550" spc="45">
                <a:latin typeface="Times New Roman"/>
                <a:cs typeface="Times New Roman"/>
              </a:rPr>
              <a:t>2)</a:t>
            </a:r>
            <a:r>
              <a:rPr dirty="0" sz="1550" spc="-5">
                <a:latin typeface="Times New Roman"/>
                <a:cs typeface="Times New Roman"/>
              </a:rPr>
              <a:t> </a:t>
            </a:r>
            <a:r>
              <a:rPr dirty="0" sz="1550" spc="25">
                <a:latin typeface="Symbol"/>
                <a:cs typeface="Symbol"/>
              </a:rPr>
              <a:t></a:t>
            </a:r>
            <a:r>
              <a:rPr dirty="0" sz="1550" spc="-25">
                <a:latin typeface="Times New Roman"/>
                <a:cs typeface="Times New Roman"/>
              </a:rPr>
              <a:t> </a:t>
            </a:r>
            <a:r>
              <a:rPr dirty="0" sz="1550" spc="40">
                <a:latin typeface="Times New Roman"/>
                <a:cs typeface="Times New Roman"/>
              </a:rPr>
              <a:t>log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80130" y="5169788"/>
            <a:ext cx="2857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but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490640" y="5260735"/>
            <a:ext cx="798830" cy="0"/>
          </a:xfrm>
          <a:custGeom>
            <a:avLst/>
            <a:gdLst/>
            <a:ahLst/>
            <a:cxnLst/>
            <a:rect l="l" t="t" r="r" b="b"/>
            <a:pathLst>
              <a:path w="798829" h="0">
                <a:moveTo>
                  <a:pt x="0" y="0"/>
                </a:moveTo>
                <a:lnTo>
                  <a:pt x="798552" y="0"/>
                </a:lnTo>
              </a:path>
            </a:pathLst>
          </a:custGeom>
          <a:ln w="90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4646895" y="5255141"/>
            <a:ext cx="518159" cy="2806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50" spc="30" i="1">
                <a:latin typeface="Times New Roman"/>
                <a:cs typeface="Times New Roman"/>
              </a:rPr>
              <a:t>p</a:t>
            </a:r>
            <a:r>
              <a:rPr dirty="0" sz="1650" spc="30">
                <a:latin typeface="Times New Roman"/>
                <a:cs typeface="Times New Roman"/>
              </a:rPr>
              <a:t>(</a:t>
            </a:r>
            <a:r>
              <a:rPr dirty="0" sz="1650" spc="-270">
                <a:latin typeface="Times New Roman"/>
                <a:cs typeface="Times New Roman"/>
              </a:rPr>
              <a:t> </a:t>
            </a:r>
            <a:r>
              <a:rPr dirty="0" sz="1650" spc="35" i="1">
                <a:latin typeface="Times New Roman"/>
                <a:cs typeface="Times New Roman"/>
              </a:rPr>
              <a:t>y</a:t>
            </a:r>
            <a:r>
              <a:rPr dirty="0" sz="1650" spc="35">
                <a:latin typeface="Times New Roman"/>
                <a:cs typeface="Times New Roman"/>
              </a:rPr>
              <a:t>2)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449639" y="5088545"/>
            <a:ext cx="1842770" cy="2806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50" spc="40" i="1">
                <a:latin typeface="Times New Roman"/>
                <a:cs typeface="Times New Roman"/>
              </a:rPr>
              <a:t>p</a:t>
            </a:r>
            <a:r>
              <a:rPr dirty="0" sz="1650" spc="40">
                <a:latin typeface="Times New Roman"/>
                <a:cs typeface="Times New Roman"/>
              </a:rPr>
              <a:t>(</a:t>
            </a:r>
            <a:r>
              <a:rPr dirty="0" sz="1650" spc="40" i="1">
                <a:latin typeface="Times New Roman"/>
                <a:cs typeface="Times New Roman"/>
              </a:rPr>
              <a:t>x</a:t>
            </a:r>
            <a:r>
              <a:rPr dirty="0" sz="1650" spc="40">
                <a:latin typeface="Times New Roman"/>
                <a:cs typeface="Times New Roman"/>
              </a:rPr>
              <a:t>1/ </a:t>
            </a:r>
            <a:r>
              <a:rPr dirty="0" sz="1650" spc="35" i="1">
                <a:latin typeface="Times New Roman"/>
                <a:cs typeface="Times New Roman"/>
              </a:rPr>
              <a:t>y</a:t>
            </a:r>
            <a:r>
              <a:rPr dirty="0" sz="1650" spc="35">
                <a:latin typeface="Times New Roman"/>
                <a:cs typeface="Times New Roman"/>
              </a:rPr>
              <a:t>2) </a:t>
            </a:r>
            <a:r>
              <a:rPr dirty="0" sz="1650" spc="15">
                <a:latin typeface="Symbol"/>
                <a:cs typeface="Symbol"/>
              </a:rPr>
              <a:t></a:t>
            </a:r>
            <a:r>
              <a:rPr dirty="0" sz="1650" spc="15">
                <a:latin typeface="Times New Roman"/>
                <a:cs typeface="Times New Roman"/>
              </a:rPr>
              <a:t> </a:t>
            </a:r>
            <a:r>
              <a:rPr dirty="0" baseline="35353" sz="2475" spc="-22" i="1">
                <a:latin typeface="Times New Roman"/>
                <a:cs typeface="Times New Roman"/>
              </a:rPr>
              <a:t>p</a:t>
            </a:r>
            <a:r>
              <a:rPr dirty="0" baseline="35353" sz="2475" spc="-22">
                <a:latin typeface="Times New Roman"/>
                <a:cs typeface="Times New Roman"/>
              </a:rPr>
              <a:t>(</a:t>
            </a:r>
            <a:r>
              <a:rPr dirty="0" baseline="35353" sz="2475" spc="-22" i="1">
                <a:latin typeface="Times New Roman"/>
                <a:cs typeface="Times New Roman"/>
              </a:rPr>
              <a:t>x</a:t>
            </a:r>
            <a:r>
              <a:rPr dirty="0" baseline="35353" sz="2475" spc="-22">
                <a:latin typeface="Times New Roman"/>
                <a:cs typeface="Times New Roman"/>
              </a:rPr>
              <a:t>1,</a:t>
            </a:r>
            <a:r>
              <a:rPr dirty="0" baseline="35353" sz="2475" spc="-330">
                <a:latin typeface="Times New Roman"/>
                <a:cs typeface="Times New Roman"/>
              </a:rPr>
              <a:t> </a:t>
            </a:r>
            <a:r>
              <a:rPr dirty="0" baseline="35353" sz="2475" spc="60" i="1">
                <a:latin typeface="Times New Roman"/>
                <a:cs typeface="Times New Roman"/>
              </a:rPr>
              <a:t>y</a:t>
            </a:r>
            <a:r>
              <a:rPr dirty="0" baseline="35353" sz="2475" spc="60">
                <a:latin typeface="Times New Roman"/>
                <a:cs typeface="Times New Roman"/>
              </a:rPr>
              <a:t>2)</a:t>
            </a:r>
            <a:endParaRPr baseline="35353" sz="2475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66384" y="5169788"/>
            <a:ext cx="4318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975218" y="5834252"/>
            <a:ext cx="977900" cy="0"/>
          </a:xfrm>
          <a:custGeom>
            <a:avLst/>
            <a:gdLst/>
            <a:ahLst/>
            <a:cxnLst/>
            <a:rect l="l" t="t" r="r" b="b"/>
            <a:pathLst>
              <a:path w="977900" h="0">
                <a:moveTo>
                  <a:pt x="0" y="0"/>
                </a:moveTo>
                <a:lnTo>
                  <a:pt x="977347" y="0"/>
                </a:lnTo>
              </a:path>
            </a:pathLst>
          </a:custGeom>
          <a:ln w="818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555513" y="5834252"/>
            <a:ext cx="1077595" cy="0"/>
          </a:xfrm>
          <a:custGeom>
            <a:avLst/>
            <a:gdLst/>
            <a:ahLst/>
            <a:cxnLst/>
            <a:rect l="l" t="t" r="r" b="b"/>
            <a:pathLst>
              <a:path w="1077595" h="0">
                <a:moveTo>
                  <a:pt x="0" y="0"/>
                </a:moveTo>
                <a:lnTo>
                  <a:pt x="1077531" y="0"/>
                </a:lnTo>
              </a:path>
            </a:pathLst>
          </a:custGeom>
          <a:ln w="818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3430303" y="5499648"/>
            <a:ext cx="1233805" cy="596900"/>
          </a:xfrm>
          <a:prstGeom prst="rect">
            <a:avLst/>
          </a:prstGeom>
        </p:spPr>
        <p:txBody>
          <a:bodyPr wrap="square" lIns="0" tIns="54610" rIns="0" bIns="0" rtlCol="0" vert="horz">
            <a:spAutoFit/>
          </a:bodyPr>
          <a:lstStyle/>
          <a:p>
            <a:pPr algn="ctr" marL="115570">
              <a:lnSpc>
                <a:spcPct val="100000"/>
              </a:lnSpc>
              <a:spcBef>
                <a:spcPts val="430"/>
              </a:spcBef>
            </a:pPr>
            <a:r>
              <a:rPr dirty="0" sz="1600" spc="30">
                <a:latin typeface="Times New Roman"/>
                <a:cs typeface="Times New Roman"/>
              </a:rPr>
              <a:t>0.25</a:t>
            </a:r>
            <a:endParaRPr sz="1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330"/>
              </a:spcBef>
            </a:pPr>
            <a:r>
              <a:rPr dirty="0" baseline="52469" sz="1350" spc="37">
                <a:latin typeface="Times New Roman"/>
                <a:cs typeface="Times New Roman"/>
              </a:rPr>
              <a:t>2 </a:t>
            </a:r>
            <a:r>
              <a:rPr dirty="0" sz="1600" spc="30">
                <a:latin typeface="Times New Roman"/>
                <a:cs typeface="Times New Roman"/>
              </a:rPr>
              <a:t>0.75*</a:t>
            </a:r>
            <a:r>
              <a:rPr dirty="0" sz="1600" spc="-315">
                <a:latin typeface="Times New Roman"/>
                <a:cs typeface="Times New Roman"/>
              </a:rPr>
              <a:t> </a:t>
            </a:r>
            <a:r>
              <a:rPr dirty="0" sz="1600" spc="30">
                <a:latin typeface="Times New Roman"/>
                <a:cs typeface="Times New Roman"/>
              </a:rPr>
              <a:t>0.4375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850060" y="5804682"/>
            <a:ext cx="86360" cy="1676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900" spc="25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675747" y="5669484"/>
            <a:ext cx="883919" cy="2686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15">
                <a:latin typeface="Symbol"/>
                <a:cs typeface="Symbol"/>
              </a:rPr>
              <a:t></a:t>
            </a:r>
            <a:r>
              <a:rPr dirty="0" sz="1600" spc="-90">
                <a:latin typeface="Times New Roman"/>
                <a:cs typeface="Times New Roman"/>
              </a:rPr>
              <a:t> </a:t>
            </a:r>
            <a:r>
              <a:rPr dirty="0" sz="1600" spc="25">
                <a:latin typeface="Symbol"/>
                <a:cs typeface="Symbol"/>
              </a:rPr>
              <a:t></a:t>
            </a:r>
            <a:r>
              <a:rPr dirty="0" sz="1600" spc="25">
                <a:latin typeface="Times New Roman"/>
                <a:cs typeface="Times New Roman"/>
              </a:rPr>
              <a:t>0.3923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995268" y="5669484"/>
            <a:ext cx="457834" cy="2686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15">
                <a:latin typeface="Symbol"/>
                <a:cs typeface="Symbol"/>
              </a:rPr>
              <a:t></a:t>
            </a:r>
            <a:r>
              <a:rPr dirty="0" sz="1600" spc="-130">
                <a:latin typeface="Times New Roman"/>
                <a:cs typeface="Times New Roman"/>
              </a:rPr>
              <a:t> </a:t>
            </a:r>
            <a:r>
              <a:rPr dirty="0" sz="1600" spc="35">
                <a:latin typeface="Times New Roman"/>
                <a:cs typeface="Times New Roman"/>
              </a:rPr>
              <a:t>log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001965" y="5827917"/>
            <a:ext cx="954405" cy="2686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5" i="1">
                <a:latin typeface="Times New Roman"/>
                <a:cs typeface="Times New Roman"/>
              </a:rPr>
              <a:t>p</a:t>
            </a:r>
            <a:r>
              <a:rPr dirty="0" sz="1600" spc="-15">
                <a:latin typeface="Times New Roman"/>
                <a:cs typeface="Times New Roman"/>
              </a:rPr>
              <a:t>(</a:t>
            </a:r>
            <a:r>
              <a:rPr dirty="0" sz="1600" spc="-15" i="1">
                <a:latin typeface="Times New Roman"/>
                <a:cs typeface="Times New Roman"/>
              </a:rPr>
              <a:t>x</a:t>
            </a:r>
            <a:r>
              <a:rPr dirty="0" sz="1600" spc="-15">
                <a:latin typeface="Times New Roman"/>
                <a:cs typeface="Times New Roman"/>
              </a:rPr>
              <a:t>1)</a:t>
            </a:r>
            <a:r>
              <a:rPr dirty="0" sz="1600" spc="-200">
                <a:latin typeface="Times New Roman"/>
                <a:cs typeface="Times New Roman"/>
              </a:rPr>
              <a:t> </a:t>
            </a:r>
            <a:r>
              <a:rPr dirty="0" sz="1600" spc="30" i="1">
                <a:latin typeface="Times New Roman"/>
                <a:cs typeface="Times New Roman"/>
              </a:rPr>
              <a:t>p</a:t>
            </a:r>
            <a:r>
              <a:rPr dirty="0" sz="1600" spc="30">
                <a:latin typeface="Times New Roman"/>
                <a:cs typeface="Times New Roman"/>
              </a:rPr>
              <a:t>(</a:t>
            </a:r>
            <a:r>
              <a:rPr dirty="0" sz="1600" spc="-240">
                <a:latin typeface="Times New Roman"/>
                <a:cs typeface="Times New Roman"/>
              </a:rPr>
              <a:t> </a:t>
            </a:r>
            <a:r>
              <a:rPr dirty="0" sz="1600" spc="35" i="1">
                <a:latin typeface="Times New Roman"/>
                <a:cs typeface="Times New Roman"/>
              </a:rPr>
              <a:t>y</a:t>
            </a:r>
            <a:r>
              <a:rPr dirty="0" sz="1600" spc="35">
                <a:latin typeface="Times New Roman"/>
                <a:cs typeface="Times New Roman"/>
              </a:rPr>
              <a:t>2)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107297" y="5542251"/>
            <a:ext cx="744220" cy="2686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 i="1">
                <a:latin typeface="Times New Roman"/>
                <a:cs typeface="Times New Roman"/>
              </a:rPr>
              <a:t>p</a:t>
            </a:r>
            <a:r>
              <a:rPr dirty="0" sz="1600" spc="-20">
                <a:latin typeface="Times New Roman"/>
                <a:cs typeface="Times New Roman"/>
              </a:rPr>
              <a:t>(</a:t>
            </a:r>
            <a:r>
              <a:rPr dirty="0" sz="1600" spc="-20" i="1">
                <a:latin typeface="Times New Roman"/>
                <a:cs typeface="Times New Roman"/>
              </a:rPr>
              <a:t>x</a:t>
            </a:r>
            <a:r>
              <a:rPr dirty="0" sz="1600" spc="-20">
                <a:latin typeface="Times New Roman"/>
                <a:cs typeface="Times New Roman"/>
              </a:rPr>
              <a:t>1,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sz="1600" spc="35" i="1">
                <a:latin typeface="Times New Roman"/>
                <a:cs typeface="Times New Roman"/>
              </a:rPr>
              <a:t>y</a:t>
            </a:r>
            <a:r>
              <a:rPr dirty="0" sz="1600" spc="35">
                <a:latin typeface="Times New Roman"/>
                <a:cs typeface="Times New Roman"/>
              </a:rPr>
              <a:t>2)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65488" y="5669484"/>
            <a:ext cx="1206500" cy="2686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10" i="1">
                <a:latin typeface="Times New Roman"/>
                <a:cs typeface="Times New Roman"/>
              </a:rPr>
              <a:t>I</a:t>
            </a:r>
            <a:r>
              <a:rPr dirty="0" sz="1600" spc="-229" i="1">
                <a:latin typeface="Times New Roman"/>
                <a:cs typeface="Times New Roman"/>
              </a:rPr>
              <a:t> </a:t>
            </a:r>
            <a:r>
              <a:rPr dirty="0" sz="1600" spc="-35">
                <a:latin typeface="Times New Roman"/>
                <a:cs typeface="Times New Roman"/>
              </a:rPr>
              <a:t>(</a:t>
            </a:r>
            <a:r>
              <a:rPr dirty="0" sz="1600" spc="-35" i="1">
                <a:latin typeface="Times New Roman"/>
                <a:cs typeface="Times New Roman"/>
              </a:rPr>
              <a:t>x</a:t>
            </a:r>
            <a:r>
              <a:rPr dirty="0" sz="1600" spc="-35">
                <a:latin typeface="Times New Roman"/>
                <a:cs typeface="Times New Roman"/>
              </a:rPr>
              <a:t>1,</a:t>
            </a:r>
            <a:r>
              <a:rPr dirty="0" sz="1600" spc="-95">
                <a:latin typeface="Times New Roman"/>
                <a:cs typeface="Times New Roman"/>
              </a:rPr>
              <a:t> </a:t>
            </a:r>
            <a:r>
              <a:rPr dirty="0" sz="1600" spc="35" i="1">
                <a:latin typeface="Times New Roman"/>
                <a:cs typeface="Times New Roman"/>
              </a:rPr>
              <a:t>y</a:t>
            </a:r>
            <a:r>
              <a:rPr dirty="0" sz="1600" spc="35">
                <a:latin typeface="Times New Roman"/>
                <a:cs typeface="Times New Roman"/>
              </a:rPr>
              <a:t>2)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spc="15">
                <a:latin typeface="Symbol"/>
                <a:cs typeface="Symbol"/>
              </a:rPr>
              <a:t></a:t>
            </a:r>
            <a:r>
              <a:rPr dirty="0" sz="1600" spc="-80">
                <a:latin typeface="Times New Roman"/>
                <a:cs typeface="Times New Roman"/>
              </a:rPr>
              <a:t> </a:t>
            </a:r>
            <a:r>
              <a:rPr dirty="0" sz="1600" spc="35">
                <a:latin typeface="Times New Roman"/>
                <a:cs typeface="Times New Roman"/>
              </a:rPr>
              <a:t>log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594984" y="5729096"/>
            <a:ext cx="31940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b</a:t>
            </a:r>
            <a:r>
              <a:rPr dirty="0" sz="1600" spc="-5">
                <a:latin typeface="Times New Roman"/>
                <a:cs typeface="Times New Roman"/>
              </a:rPr>
              <a:t>its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27380" y="6091808"/>
            <a:ext cx="6058535" cy="970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That </a:t>
            </a:r>
            <a:r>
              <a:rPr dirty="0" sz="1600" spc="-10">
                <a:latin typeface="Times New Roman"/>
                <a:cs typeface="Times New Roman"/>
              </a:rPr>
              <a:t>means </a:t>
            </a:r>
            <a:r>
              <a:rPr dirty="0" sz="1600">
                <a:latin typeface="Times New Roman"/>
                <a:cs typeface="Times New Roman"/>
              </a:rPr>
              <a:t>y</a:t>
            </a:r>
            <a:r>
              <a:rPr dirty="0" baseline="-13227" sz="1575">
                <a:latin typeface="Times New Roman"/>
                <a:cs typeface="Times New Roman"/>
              </a:rPr>
              <a:t>2 </a:t>
            </a:r>
            <a:r>
              <a:rPr dirty="0" sz="1600">
                <a:latin typeface="Times New Roman"/>
                <a:cs typeface="Times New Roman"/>
              </a:rPr>
              <a:t>gives </a:t>
            </a:r>
            <a:r>
              <a:rPr dirty="0" sz="1600" spc="-5">
                <a:latin typeface="Times New Roman"/>
                <a:cs typeface="Times New Roman"/>
              </a:rPr>
              <a:t>ambiguity about</a:t>
            </a:r>
            <a:r>
              <a:rPr dirty="0" sz="1600" spc="-125">
                <a:latin typeface="Times New Roman"/>
                <a:cs typeface="Times New Roman"/>
              </a:rPr>
              <a:t> </a:t>
            </a:r>
            <a:r>
              <a:rPr dirty="0" sz="1600" spc="10">
                <a:latin typeface="Times New Roman"/>
                <a:cs typeface="Times New Roman"/>
              </a:rPr>
              <a:t>x</a:t>
            </a:r>
            <a:r>
              <a:rPr dirty="0" baseline="-13227" sz="1575" spc="15">
                <a:latin typeface="Times New Roman"/>
                <a:cs typeface="Times New Roman"/>
              </a:rPr>
              <a:t>1</a:t>
            </a:r>
            <a:endParaRPr baseline="-13227" sz="1575">
              <a:latin typeface="Times New Roman"/>
              <a:cs typeface="Times New Roman"/>
            </a:endParaRPr>
          </a:p>
          <a:p>
            <a:pPr marL="12700">
              <a:lnSpc>
                <a:spcPts val="1835"/>
              </a:lnSpc>
            </a:pPr>
            <a:r>
              <a:rPr dirty="0" sz="1600" spc="-5">
                <a:latin typeface="Times New Roman"/>
                <a:cs typeface="Times New Roman"/>
              </a:rPr>
              <a:t>5-I(X,Y)=H(X)-H(X/Y)=1.06127-0.8863=0.17497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bits/symbol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50"/>
              </a:lnSpc>
              <a:spcBef>
                <a:spcPts val="75"/>
              </a:spcBef>
            </a:pPr>
            <a:r>
              <a:rPr dirty="0" sz="1600">
                <a:latin typeface="Times New Roman"/>
                <a:cs typeface="Times New Roman"/>
              </a:rPr>
              <a:t>6- </a:t>
            </a:r>
            <a:r>
              <a:rPr dirty="0" sz="1600" spc="-5">
                <a:latin typeface="Times New Roman"/>
                <a:cs typeface="Times New Roman"/>
              </a:rPr>
              <a:t>To draw the channel </a:t>
            </a:r>
            <a:r>
              <a:rPr dirty="0" sz="1600" spc="-10">
                <a:latin typeface="Times New Roman"/>
                <a:cs typeface="Times New Roman"/>
              </a:rPr>
              <a:t>model, </a:t>
            </a:r>
            <a:r>
              <a:rPr dirty="0" sz="1600" spc="-5">
                <a:latin typeface="Times New Roman"/>
                <a:cs typeface="Times New Roman"/>
              </a:rPr>
              <a:t>we find p(Y/X) matrix </a:t>
            </a: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5">
                <a:latin typeface="Times New Roman"/>
                <a:cs typeface="Times New Roman"/>
              </a:rPr>
              <a:t>p(X,Y) matrix  by dividing its rows by the corresponding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p(x</a:t>
            </a:r>
            <a:r>
              <a:rPr dirty="0" baseline="-13227" sz="1575" spc="-7"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):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317047" y="7794340"/>
            <a:ext cx="9969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5">
                <a:latin typeface="Symbol"/>
                <a:cs typeface="Symbol"/>
              </a:rPr>
              <a:t>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046571" y="7428046"/>
            <a:ext cx="58420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96570" algn="l"/>
              </a:tabLst>
            </a:pPr>
            <a:r>
              <a:rPr dirty="0" sz="1500" spc="5">
                <a:latin typeface="Symbol"/>
                <a:cs typeface="Symbol"/>
              </a:rPr>
              <a:t></a:t>
            </a:r>
            <a:r>
              <a:rPr dirty="0" sz="1500" spc="-15">
                <a:latin typeface="Times New Roman"/>
                <a:cs typeface="Times New Roman"/>
              </a:rPr>
              <a:t> </a:t>
            </a:r>
            <a:r>
              <a:rPr dirty="0" baseline="-12962" sz="2250" spc="15">
                <a:latin typeface="Symbol"/>
                <a:cs typeface="Symbol"/>
              </a:rPr>
              <a:t></a:t>
            </a:r>
            <a:r>
              <a:rPr dirty="0" baseline="-12962" sz="2250">
                <a:latin typeface="Times New Roman"/>
                <a:cs typeface="Times New Roman"/>
              </a:rPr>
              <a:t>	</a:t>
            </a:r>
            <a:r>
              <a:rPr dirty="0" sz="1500" spc="5">
                <a:latin typeface="Symbol"/>
                <a:cs typeface="Symbol"/>
              </a:rPr>
              <a:t>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046571" y="7245087"/>
            <a:ext cx="9969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5">
                <a:latin typeface="Symbol"/>
                <a:cs typeface="Symbol"/>
              </a:rPr>
              <a:t>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046571" y="7061752"/>
            <a:ext cx="9969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5">
                <a:latin typeface="Symbol"/>
                <a:cs typeface="Symbol"/>
              </a:rPr>
              <a:t>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704619" y="7794340"/>
            <a:ext cx="9969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5">
                <a:latin typeface="Symbol"/>
                <a:cs typeface="Symbol"/>
              </a:rPr>
              <a:t>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704619" y="7061752"/>
            <a:ext cx="9969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5">
                <a:latin typeface="Symbol"/>
                <a:cs typeface="Symbol"/>
              </a:rPr>
              <a:t>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046430" y="7621416"/>
            <a:ext cx="1099820" cy="427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ts val="1580"/>
              </a:lnSpc>
              <a:spcBef>
                <a:spcPts val="100"/>
              </a:spcBef>
            </a:pPr>
            <a:r>
              <a:rPr dirty="0" sz="1500" spc="20">
                <a:latin typeface="Times New Roman"/>
                <a:cs typeface="Times New Roman"/>
              </a:rPr>
              <a:t>0.125/</a:t>
            </a:r>
            <a:r>
              <a:rPr dirty="0" sz="1500" spc="-210">
                <a:latin typeface="Times New Roman"/>
                <a:cs typeface="Times New Roman"/>
              </a:rPr>
              <a:t> </a:t>
            </a:r>
            <a:r>
              <a:rPr dirty="0" sz="1500" spc="15">
                <a:latin typeface="Times New Roman"/>
                <a:cs typeface="Times New Roman"/>
              </a:rPr>
              <a:t>0.125</a:t>
            </a:r>
            <a:r>
              <a:rPr dirty="0" sz="1500" spc="-165">
                <a:latin typeface="Times New Roman"/>
                <a:cs typeface="Times New Roman"/>
              </a:rPr>
              <a:t> </a:t>
            </a:r>
            <a:r>
              <a:rPr dirty="0" baseline="3703" sz="2250" spc="7">
                <a:latin typeface="Symbol"/>
                <a:cs typeface="Symbol"/>
              </a:rPr>
              <a:t></a:t>
            </a:r>
            <a:endParaRPr baseline="3703" sz="2250">
              <a:latin typeface="Symbol"/>
              <a:cs typeface="Symbol"/>
            </a:endParaRPr>
          </a:p>
          <a:p>
            <a:pPr algn="r" marR="5080">
              <a:lnSpc>
                <a:spcPts val="1580"/>
              </a:lnSpc>
            </a:pPr>
            <a:r>
              <a:rPr dirty="0" sz="1500" spc="5">
                <a:latin typeface="Symbol"/>
                <a:cs typeface="Symbol"/>
              </a:rPr>
              <a:t>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327352" y="7907816"/>
            <a:ext cx="56705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5" i="1">
                <a:latin typeface="Times New Roman"/>
                <a:cs typeface="Times New Roman"/>
              </a:rPr>
              <a:t>x</a:t>
            </a:r>
            <a:r>
              <a:rPr dirty="0" sz="1500" spc="5">
                <a:latin typeface="Times New Roman"/>
                <a:cs typeface="Times New Roman"/>
              </a:rPr>
              <a:t>3</a:t>
            </a:r>
            <a:r>
              <a:rPr dirty="0" sz="1500" spc="-245">
                <a:latin typeface="Times New Roman"/>
                <a:cs typeface="Times New Roman"/>
              </a:rPr>
              <a:t> </a:t>
            </a:r>
            <a:r>
              <a:rPr dirty="0" baseline="-12962" sz="2250" spc="7">
                <a:latin typeface="Symbol"/>
                <a:cs typeface="Symbol"/>
              </a:rPr>
              <a:t></a:t>
            </a:r>
            <a:r>
              <a:rPr dirty="0" baseline="-12962" sz="2250" spc="-330">
                <a:latin typeface="Times New Roman"/>
                <a:cs typeface="Times New Roman"/>
              </a:rPr>
              <a:t> </a:t>
            </a:r>
            <a:r>
              <a:rPr dirty="0" sz="1500">
                <a:latin typeface="Times New Roman"/>
                <a:cs typeface="Times New Roman"/>
              </a:rPr>
              <a:t>0.5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321971" y="7563591"/>
            <a:ext cx="1094740" cy="598805"/>
          </a:xfrm>
          <a:prstGeom prst="rect">
            <a:avLst/>
          </a:prstGeom>
        </p:spPr>
        <p:txBody>
          <a:bodyPr wrap="square" lIns="0" tIns="704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5"/>
              </a:spcBef>
              <a:tabLst>
                <a:tab pos="831215" algn="l"/>
              </a:tabLst>
            </a:pPr>
            <a:r>
              <a:rPr dirty="0" sz="1500" spc="30" i="1">
                <a:latin typeface="Times New Roman"/>
                <a:cs typeface="Times New Roman"/>
              </a:rPr>
              <a:t>x</a:t>
            </a:r>
            <a:r>
              <a:rPr dirty="0" sz="1500" spc="30">
                <a:latin typeface="Times New Roman"/>
                <a:cs typeface="Times New Roman"/>
              </a:rPr>
              <a:t>2</a:t>
            </a:r>
            <a:r>
              <a:rPr dirty="0" sz="1500" spc="-220">
                <a:latin typeface="Times New Roman"/>
                <a:cs typeface="Times New Roman"/>
              </a:rPr>
              <a:t> </a:t>
            </a:r>
            <a:r>
              <a:rPr dirty="0" baseline="3703" sz="2250" spc="7">
                <a:latin typeface="Symbol"/>
                <a:cs typeface="Symbol"/>
              </a:rPr>
              <a:t></a:t>
            </a:r>
            <a:r>
              <a:rPr dirty="0" baseline="3703" sz="2250" spc="569">
                <a:latin typeface="Times New Roman"/>
                <a:cs typeface="Times New Roman"/>
              </a:rPr>
              <a:t> </a:t>
            </a:r>
            <a:r>
              <a:rPr dirty="0" sz="1500" spc="5">
                <a:latin typeface="Times New Roman"/>
                <a:cs typeface="Times New Roman"/>
              </a:rPr>
              <a:t>0	1</a:t>
            </a:r>
            <a:r>
              <a:rPr dirty="0" sz="1500" spc="160">
                <a:latin typeface="Times New Roman"/>
                <a:cs typeface="Times New Roman"/>
              </a:rPr>
              <a:t> </a:t>
            </a:r>
            <a:r>
              <a:rPr dirty="0" baseline="3703" sz="2250" spc="7">
                <a:latin typeface="Symbol"/>
                <a:cs typeface="Symbol"/>
              </a:rPr>
              <a:t></a:t>
            </a:r>
            <a:endParaRPr baseline="3703" sz="2250">
              <a:latin typeface="Symbol"/>
              <a:cs typeface="Symbol"/>
            </a:endParaRPr>
          </a:p>
          <a:p>
            <a:pPr marL="220979">
              <a:lnSpc>
                <a:spcPct val="100000"/>
              </a:lnSpc>
              <a:spcBef>
                <a:spcPts val="455"/>
              </a:spcBef>
              <a:tabLst>
                <a:tab pos="762000" algn="l"/>
              </a:tabLst>
            </a:pPr>
            <a:r>
              <a:rPr dirty="0" baseline="33333" sz="2250" spc="7">
                <a:latin typeface="Symbol"/>
                <a:cs typeface="Symbol"/>
              </a:rPr>
              <a:t></a:t>
            </a:r>
            <a:r>
              <a:rPr dirty="0" baseline="33333" sz="2250" spc="7">
                <a:latin typeface="Times New Roman"/>
                <a:cs typeface="Times New Roman"/>
              </a:rPr>
              <a:t>	</a:t>
            </a:r>
            <a:r>
              <a:rPr dirty="0" sz="1500" spc="-10">
                <a:latin typeface="Times New Roman"/>
                <a:cs typeface="Times New Roman"/>
              </a:rPr>
              <a:t>0</a:t>
            </a:r>
            <a:r>
              <a:rPr dirty="0" sz="1500" spc="-10">
                <a:latin typeface="Times New Roman"/>
                <a:cs typeface="Times New Roman"/>
              </a:rPr>
              <a:t>.</a:t>
            </a:r>
            <a:r>
              <a:rPr dirty="0" sz="1500" spc="50">
                <a:latin typeface="Times New Roman"/>
                <a:cs typeface="Times New Roman"/>
              </a:rPr>
              <a:t>5</a:t>
            </a:r>
            <a:r>
              <a:rPr dirty="0" baseline="-12962" sz="2250" spc="7">
                <a:latin typeface="Symbol"/>
                <a:cs typeface="Symbol"/>
              </a:rPr>
              <a:t></a:t>
            </a:r>
            <a:endParaRPr baseline="-12962" sz="2250">
              <a:latin typeface="Symbol"/>
              <a:cs typeface="Symbo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339539" y="7334644"/>
            <a:ext cx="58293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50" i="1">
                <a:latin typeface="Times New Roman"/>
                <a:cs typeface="Times New Roman"/>
              </a:rPr>
              <a:t>x</a:t>
            </a:r>
            <a:r>
              <a:rPr dirty="0" sz="1500" spc="-50">
                <a:latin typeface="Times New Roman"/>
                <a:cs typeface="Times New Roman"/>
              </a:rPr>
              <a:t>1</a:t>
            </a:r>
            <a:r>
              <a:rPr dirty="0" sz="1500" spc="-220">
                <a:latin typeface="Times New Roman"/>
                <a:cs typeface="Times New Roman"/>
              </a:rPr>
              <a:t> </a:t>
            </a:r>
            <a:r>
              <a:rPr dirty="0" baseline="25925" sz="2250" spc="30">
                <a:latin typeface="Symbol"/>
                <a:cs typeface="Symbol"/>
              </a:rPr>
              <a:t></a:t>
            </a:r>
            <a:r>
              <a:rPr dirty="0" sz="1500" spc="20">
                <a:latin typeface="Times New Roman"/>
                <a:cs typeface="Times New Roman"/>
              </a:rPr>
              <a:t>2</a:t>
            </a:r>
            <a:r>
              <a:rPr dirty="0" sz="1500" spc="-240">
                <a:latin typeface="Times New Roman"/>
                <a:cs typeface="Times New Roman"/>
              </a:rPr>
              <a:t> </a:t>
            </a:r>
            <a:r>
              <a:rPr dirty="0" sz="1500" spc="5">
                <a:latin typeface="Times New Roman"/>
                <a:cs typeface="Times New Roman"/>
              </a:rPr>
              <a:t>/</a:t>
            </a:r>
            <a:r>
              <a:rPr dirty="0" sz="1500" spc="-229">
                <a:latin typeface="Times New Roman"/>
                <a:cs typeface="Times New Roman"/>
              </a:rPr>
              <a:t> </a:t>
            </a:r>
            <a:r>
              <a:rPr dirty="0" sz="1500" spc="5">
                <a:latin typeface="Times New Roman"/>
                <a:cs typeface="Times New Roman"/>
              </a:rPr>
              <a:t>3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141395" y="6989641"/>
            <a:ext cx="2275205" cy="599440"/>
          </a:xfrm>
          <a:prstGeom prst="rect">
            <a:avLst/>
          </a:prstGeom>
        </p:spPr>
        <p:txBody>
          <a:bodyPr wrap="square" lIns="0" tIns="70485" rIns="0" bIns="0" rtlCol="0" vert="horz">
            <a:spAutoFit/>
          </a:bodyPr>
          <a:lstStyle/>
          <a:p>
            <a:pPr marL="307975">
              <a:lnSpc>
                <a:spcPct val="100000"/>
              </a:lnSpc>
              <a:spcBef>
                <a:spcPts val="555"/>
              </a:spcBef>
              <a:tabLst>
                <a:tab pos="1401445" algn="l"/>
                <a:tab pos="1976120" algn="l"/>
              </a:tabLst>
            </a:pPr>
            <a:r>
              <a:rPr dirty="0" sz="1500" spc="40" i="1">
                <a:latin typeface="Times New Roman"/>
                <a:cs typeface="Times New Roman"/>
              </a:rPr>
              <a:t>y</a:t>
            </a:r>
            <a:r>
              <a:rPr dirty="0" sz="1500" spc="40">
                <a:latin typeface="Times New Roman"/>
                <a:cs typeface="Times New Roman"/>
              </a:rPr>
              <a:t>2	</a:t>
            </a:r>
            <a:r>
              <a:rPr dirty="0" baseline="-3703" sz="2250" spc="7">
                <a:latin typeface="Symbol"/>
                <a:cs typeface="Symbol"/>
              </a:rPr>
              <a:t></a:t>
            </a:r>
            <a:r>
              <a:rPr dirty="0" baseline="-3703" sz="2250" spc="330">
                <a:latin typeface="Times New Roman"/>
                <a:cs typeface="Times New Roman"/>
              </a:rPr>
              <a:t> </a:t>
            </a:r>
            <a:r>
              <a:rPr dirty="0" sz="1500" spc="-40" i="1">
                <a:latin typeface="Times New Roman"/>
                <a:cs typeface="Times New Roman"/>
              </a:rPr>
              <a:t>y</a:t>
            </a:r>
            <a:r>
              <a:rPr dirty="0" sz="1500" spc="-40">
                <a:latin typeface="Times New Roman"/>
                <a:cs typeface="Times New Roman"/>
              </a:rPr>
              <a:t>1	</a:t>
            </a:r>
            <a:r>
              <a:rPr dirty="0" sz="1500" spc="40" i="1">
                <a:latin typeface="Times New Roman"/>
                <a:cs typeface="Times New Roman"/>
              </a:rPr>
              <a:t>y</a:t>
            </a:r>
            <a:r>
              <a:rPr dirty="0" sz="1500" spc="40">
                <a:latin typeface="Times New Roman"/>
                <a:cs typeface="Times New Roman"/>
              </a:rPr>
              <a:t>2</a:t>
            </a:r>
            <a:r>
              <a:rPr dirty="0" sz="1500" spc="-305">
                <a:latin typeface="Times New Roman"/>
                <a:cs typeface="Times New Roman"/>
              </a:rPr>
              <a:t> </a:t>
            </a:r>
            <a:r>
              <a:rPr dirty="0" baseline="-3703" sz="2250" spc="7">
                <a:latin typeface="Symbol"/>
                <a:cs typeface="Symbol"/>
              </a:rPr>
              <a:t></a:t>
            </a:r>
            <a:endParaRPr baseline="-3703" sz="225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  <a:tabLst>
                <a:tab pos="1917700" algn="l"/>
              </a:tabLst>
            </a:pPr>
            <a:r>
              <a:rPr dirty="0" sz="1500" spc="25">
                <a:latin typeface="Times New Roman"/>
                <a:cs typeface="Times New Roman"/>
              </a:rPr>
              <a:t>0.25/</a:t>
            </a:r>
            <a:r>
              <a:rPr dirty="0" sz="1500" spc="-180">
                <a:latin typeface="Times New Roman"/>
                <a:cs typeface="Times New Roman"/>
              </a:rPr>
              <a:t> </a:t>
            </a:r>
            <a:r>
              <a:rPr dirty="0" sz="1500" spc="10">
                <a:latin typeface="Times New Roman"/>
                <a:cs typeface="Times New Roman"/>
              </a:rPr>
              <a:t>0.75	</a:t>
            </a:r>
            <a:r>
              <a:rPr dirty="0" sz="1500" spc="25">
                <a:latin typeface="Times New Roman"/>
                <a:cs typeface="Times New Roman"/>
              </a:rPr>
              <a:t>1/</a:t>
            </a:r>
            <a:r>
              <a:rPr dirty="0" sz="1500" spc="-290">
                <a:latin typeface="Times New Roman"/>
                <a:cs typeface="Times New Roman"/>
              </a:rPr>
              <a:t> </a:t>
            </a:r>
            <a:r>
              <a:rPr dirty="0" sz="1500" spc="-15">
                <a:latin typeface="Times New Roman"/>
                <a:cs typeface="Times New Roman"/>
              </a:rPr>
              <a:t>3</a:t>
            </a:r>
            <a:r>
              <a:rPr dirty="0" baseline="25925" sz="2250" spc="-22">
                <a:latin typeface="Symbol"/>
                <a:cs typeface="Symbol"/>
              </a:rPr>
              <a:t></a:t>
            </a:r>
            <a:endParaRPr baseline="25925" sz="2250">
              <a:latin typeface="Symbol"/>
              <a:cs typeface="Symbo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501236" y="7907816"/>
            <a:ext cx="264477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10030" algn="l"/>
              </a:tabLst>
            </a:pPr>
            <a:r>
              <a:rPr dirty="0" sz="1500" spc="5" i="1">
                <a:latin typeface="Times New Roman"/>
                <a:cs typeface="Times New Roman"/>
              </a:rPr>
              <a:t>x</a:t>
            </a:r>
            <a:r>
              <a:rPr dirty="0" sz="1500" spc="5">
                <a:latin typeface="Times New Roman"/>
                <a:cs typeface="Times New Roman"/>
              </a:rPr>
              <a:t>3</a:t>
            </a:r>
            <a:r>
              <a:rPr dirty="0" sz="1500" spc="-210">
                <a:latin typeface="Times New Roman"/>
                <a:cs typeface="Times New Roman"/>
              </a:rPr>
              <a:t> </a:t>
            </a:r>
            <a:r>
              <a:rPr dirty="0" baseline="-12962" sz="2250" spc="22">
                <a:latin typeface="Symbol"/>
                <a:cs typeface="Symbol"/>
              </a:rPr>
              <a:t></a:t>
            </a:r>
            <a:r>
              <a:rPr dirty="0" sz="1500" spc="15">
                <a:latin typeface="Times New Roman"/>
                <a:cs typeface="Times New Roman"/>
              </a:rPr>
              <a:t>0.0625/</a:t>
            </a:r>
            <a:r>
              <a:rPr dirty="0" sz="1500" spc="-175">
                <a:latin typeface="Times New Roman"/>
                <a:cs typeface="Times New Roman"/>
              </a:rPr>
              <a:t> </a:t>
            </a:r>
            <a:r>
              <a:rPr dirty="0" sz="1500" spc="15">
                <a:latin typeface="Times New Roman"/>
                <a:cs typeface="Times New Roman"/>
              </a:rPr>
              <a:t>0.125	0.0625/</a:t>
            </a:r>
            <a:r>
              <a:rPr dirty="0" sz="1500" spc="-220">
                <a:latin typeface="Times New Roman"/>
                <a:cs typeface="Times New Roman"/>
              </a:rPr>
              <a:t> </a:t>
            </a:r>
            <a:r>
              <a:rPr dirty="0" sz="1500" spc="-5">
                <a:latin typeface="Times New Roman"/>
                <a:cs typeface="Times New Roman"/>
              </a:rPr>
              <a:t>0.125</a:t>
            </a:r>
            <a:r>
              <a:rPr dirty="0" baseline="-12962" sz="2250" spc="-7">
                <a:latin typeface="Symbol"/>
                <a:cs typeface="Symbol"/>
              </a:rPr>
              <a:t></a:t>
            </a:r>
            <a:endParaRPr baseline="-12962" sz="2250"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495791" y="7047855"/>
            <a:ext cx="1181100" cy="828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51205">
              <a:lnSpc>
                <a:spcPts val="1675"/>
              </a:lnSpc>
              <a:spcBef>
                <a:spcPts val="100"/>
              </a:spcBef>
            </a:pPr>
            <a:r>
              <a:rPr dirty="0" sz="1500" spc="-40" i="1">
                <a:latin typeface="Times New Roman"/>
                <a:cs typeface="Times New Roman"/>
              </a:rPr>
              <a:t>y</a:t>
            </a:r>
            <a:r>
              <a:rPr dirty="0" sz="1500" spc="-40">
                <a:latin typeface="Times New Roman"/>
                <a:cs typeface="Times New Roman"/>
              </a:rPr>
              <a:t>1</a:t>
            </a:r>
            <a:endParaRPr sz="1500">
              <a:latin typeface="Times New Roman"/>
              <a:cs typeface="Times New Roman"/>
            </a:endParaRPr>
          </a:p>
          <a:p>
            <a:pPr marL="220979">
              <a:lnSpc>
                <a:spcPts val="1130"/>
              </a:lnSpc>
            </a:pPr>
            <a:r>
              <a:rPr dirty="0" sz="1500" spc="5">
                <a:latin typeface="Symbol"/>
                <a:cs typeface="Symbol"/>
              </a:rPr>
              <a:t></a:t>
            </a:r>
            <a:endParaRPr sz="1500">
              <a:latin typeface="Symbol"/>
              <a:cs typeface="Symbol"/>
            </a:endParaRPr>
          </a:p>
          <a:p>
            <a:pPr marL="29845">
              <a:lnSpc>
                <a:spcPts val="1255"/>
              </a:lnSpc>
              <a:tabLst>
                <a:tab pos="485140" algn="l"/>
              </a:tabLst>
            </a:pPr>
            <a:r>
              <a:rPr dirty="0" sz="1500" spc="-55" i="1">
                <a:latin typeface="Times New Roman"/>
                <a:cs typeface="Times New Roman"/>
              </a:rPr>
              <a:t>x</a:t>
            </a:r>
            <a:r>
              <a:rPr dirty="0" sz="1500" spc="-55">
                <a:latin typeface="Times New Roman"/>
                <a:cs typeface="Times New Roman"/>
              </a:rPr>
              <a:t>1</a:t>
            </a:r>
            <a:r>
              <a:rPr dirty="0" sz="1500" spc="-190">
                <a:latin typeface="Times New Roman"/>
                <a:cs typeface="Times New Roman"/>
              </a:rPr>
              <a:t> </a:t>
            </a:r>
            <a:r>
              <a:rPr dirty="0" baseline="-27777" sz="2250" spc="7">
                <a:latin typeface="Symbol"/>
                <a:cs typeface="Symbol"/>
              </a:rPr>
              <a:t></a:t>
            </a:r>
            <a:r>
              <a:rPr dirty="0" baseline="-27777" sz="2250" spc="7">
                <a:latin typeface="Times New Roman"/>
                <a:cs typeface="Times New Roman"/>
              </a:rPr>
              <a:t>	</a:t>
            </a:r>
            <a:r>
              <a:rPr dirty="0" sz="1500" spc="-5">
                <a:latin typeface="Times New Roman"/>
                <a:cs typeface="Times New Roman"/>
              </a:rPr>
              <a:t>0.5</a:t>
            </a:r>
            <a:r>
              <a:rPr dirty="0" sz="1500" spc="-270">
                <a:latin typeface="Times New Roman"/>
                <a:cs typeface="Times New Roman"/>
              </a:rPr>
              <a:t> </a:t>
            </a:r>
            <a:r>
              <a:rPr dirty="0" sz="1500" spc="5">
                <a:latin typeface="Times New Roman"/>
                <a:cs typeface="Times New Roman"/>
              </a:rPr>
              <a:t>/</a:t>
            </a:r>
            <a:r>
              <a:rPr dirty="0" sz="1500" spc="-225">
                <a:latin typeface="Times New Roman"/>
                <a:cs typeface="Times New Roman"/>
              </a:rPr>
              <a:t> </a:t>
            </a:r>
            <a:r>
              <a:rPr dirty="0" sz="1500" spc="20">
                <a:latin typeface="Times New Roman"/>
                <a:cs typeface="Times New Roman"/>
              </a:rPr>
              <a:t>0.75</a:t>
            </a: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  <a:tabLst>
                <a:tab pos="508000" algn="l"/>
              </a:tabLst>
            </a:pPr>
            <a:r>
              <a:rPr dirty="0" sz="1500" spc="30" i="1">
                <a:latin typeface="Times New Roman"/>
                <a:cs typeface="Times New Roman"/>
              </a:rPr>
              <a:t>x</a:t>
            </a:r>
            <a:r>
              <a:rPr dirty="0" sz="1500" spc="30">
                <a:latin typeface="Times New Roman"/>
                <a:cs typeface="Times New Roman"/>
              </a:rPr>
              <a:t>2</a:t>
            </a:r>
            <a:r>
              <a:rPr dirty="0" sz="1500" spc="-215">
                <a:latin typeface="Times New Roman"/>
                <a:cs typeface="Times New Roman"/>
              </a:rPr>
              <a:t> </a:t>
            </a:r>
            <a:r>
              <a:rPr dirty="0" baseline="3703" sz="2250" spc="7">
                <a:latin typeface="Symbol"/>
                <a:cs typeface="Symbol"/>
              </a:rPr>
              <a:t></a:t>
            </a:r>
            <a:r>
              <a:rPr dirty="0" baseline="3703" sz="2250" spc="7">
                <a:latin typeface="Times New Roman"/>
                <a:cs typeface="Times New Roman"/>
              </a:rPr>
              <a:t>	</a:t>
            </a:r>
            <a:r>
              <a:rPr dirty="0" sz="1500" spc="5">
                <a:latin typeface="Times New Roman"/>
                <a:cs typeface="Times New Roman"/>
              </a:rPr>
              <a:t>0</a:t>
            </a:r>
            <a:r>
              <a:rPr dirty="0" sz="1500" spc="-254">
                <a:latin typeface="Times New Roman"/>
                <a:cs typeface="Times New Roman"/>
              </a:rPr>
              <a:t> </a:t>
            </a:r>
            <a:r>
              <a:rPr dirty="0" sz="1500" spc="5">
                <a:latin typeface="Times New Roman"/>
                <a:cs typeface="Times New Roman"/>
              </a:rPr>
              <a:t>/</a:t>
            </a:r>
            <a:r>
              <a:rPr dirty="0" sz="1500" spc="-225">
                <a:latin typeface="Times New Roman"/>
                <a:cs typeface="Times New Roman"/>
              </a:rPr>
              <a:t> </a:t>
            </a:r>
            <a:r>
              <a:rPr dirty="0" sz="1500" spc="25">
                <a:latin typeface="Times New Roman"/>
                <a:cs typeface="Times New Roman"/>
              </a:rPr>
              <a:t>0.125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80738" y="7474756"/>
            <a:ext cx="79121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5" i="1">
                <a:latin typeface="Times New Roman"/>
                <a:cs typeface="Times New Roman"/>
              </a:rPr>
              <a:t>p</a:t>
            </a:r>
            <a:r>
              <a:rPr dirty="0" sz="1500" spc="-5">
                <a:latin typeface="Times New Roman"/>
                <a:cs typeface="Times New Roman"/>
              </a:rPr>
              <a:t>(</a:t>
            </a:r>
            <a:r>
              <a:rPr dirty="0" sz="1500" spc="-5" i="1">
                <a:latin typeface="Times New Roman"/>
                <a:cs typeface="Times New Roman"/>
              </a:rPr>
              <a:t>Y</a:t>
            </a:r>
            <a:r>
              <a:rPr dirty="0" sz="1500" spc="-40" i="1">
                <a:latin typeface="Times New Roman"/>
                <a:cs typeface="Times New Roman"/>
              </a:rPr>
              <a:t> </a:t>
            </a:r>
            <a:r>
              <a:rPr dirty="0" sz="1500" spc="5">
                <a:latin typeface="Times New Roman"/>
                <a:cs typeface="Times New Roman"/>
              </a:rPr>
              <a:t>/</a:t>
            </a:r>
            <a:r>
              <a:rPr dirty="0" sz="1500" spc="-60">
                <a:latin typeface="Times New Roman"/>
                <a:cs typeface="Times New Roman"/>
              </a:rPr>
              <a:t> </a:t>
            </a:r>
            <a:r>
              <a:rPr dirty="0" sz="1500" spc="10" i="1">
                <a:latin typeface="Times New Roman"/>
                <a:cs typeface="Times New Roman"/>
              </a:rPr>
              <a:t>X</a:t>
            </a:r>
            <a:r>
              <a:rPr dirty="0" sz="1500" spc="-155" i="1">
                <a:latin typeface="Times New Roman"/>
                <a:cs typeface="Times New Roman"/>
              </a:rPr>
              <a:t> </a:t>
            </a:r>
            <a:r>
              <a:rPr dirty="0" sz="1500" spc="5">
                <a:latin typeface="Times New Roman"/>
                <a:cs typeface="Times New Roman"/>
              </a:rPr>
              <a:t>)</a:t>
            </a:r>
            <a:r>
              <a:rPr dirty="0" sz="1500" spc="-75">
                <a:latin typeface="Times New Roman"/>
                <a:cs typeface="Times New Roman"/>
              </a:rPr>
              <a:t> </a:t>
            </a:r>
            <a:r>
              <a:rPr dirty="0" sz="1500" spc="10">
                <a:latin typeface="Symbol"/>
                <a:cs typeface="Symbol"/>
              </a:rPr>
              <a:t>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317047" y="7428046"/>
            <a:ext cx="1583690" cy="4051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</a:pPr>
            <a:r>
              <a:rPr dirty="0" sz="1500" spc="5">
                <a:latin typeface="Symbol"/>
                <a:cs typeface="Symbol"/>
              </a:rPr>
              <a:t></a:t>
            </a:r>
            <a:endParaRPr sz="1500">
              <a:latin typeface="Symbol"/>
              <a:cs typeface="Symbol"/>
            </a:endParaRPr>
          </a:p>
          <a:p>
            <a:pPr marL="175895">
              <a:lnSpc>
                <a:spcPts val="1555"/>
              </a:lnSpc>
            </a:pPr>
            <a:r>
              <a:rPr dirty="0" sz="1600" spc="-5">
                <a:latin typeface="Times New Roman"/>
                <a:cs typeface="Times New Roman"/>
              </a:rPr>
              <a:t>note that the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sum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27380" y="8167877"/>
            <a:ext cx="311531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of each </a:t>
            </a:r>
            <a:r>
              <a:rPr dirty="0" sz="1600" spc="-10">
                <a:latin typeface="Times New Roman"/>
                <a:cs typeface="Times New Roman"/>
              </a:rPr>
              <a:t>row </a:t>
            </a:r>
            <a:r>
              <a:rPr dirty="0" sz="1600" spc="-5">
                <a:latin typeface="Times New Roman"/>
                <a:cs typeface="Times New Roman"/>
              </a:rPr>
              <a:t>in p(Y/X) </a:t>
            </a:r>
            <a:r>
              <a:rPr dirty="0" sz="1600" spc="-10">
                <a:latin typeface="Times New Roman"/>
                <a:cs typeface="Times New Roman"/>
              </a:rPr>
              <a:t>matrix </a:t>
            </a:r>
            <a:r>
              <a:rPr dirty="0" sz="1600" spc="-5">
                <a:latin typeface="Times New Roman"/>
                <a:cs typeface="Times New Roman"/>
              </a:rPr>
              <a:t>is</a:t>
            </a:r>
            <a:r>
              <a:rPr dirty="0" sz="1600" spc="5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unity.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91254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7380" y="8951467"/>
            <a:ext cx="44195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Then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00593" y="9065164"/>
            <a:ext cx="942975" cy="2908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845185" algn="l"/>
              </a:tabLst>
            </a:pPr>
            <a:r>
              <a:rPr dirty="0" sz="1750" spc="-10">
                <a:latin typeface="Symbol"/>
                <a:cs typeface="Symbol"/>
              </a:rPr>
              <a:t></a:t>
            </a:r>
            <a:r>
              <a:rPr dirty="0" sz="1750" spc="-10">
                <a:latin typeface="Times New Roman"/>
                <a:cs typeface="Times New Roman"/>
              </a:rPr>
              <a:t>	</a:t>
            </a:r>
            <a:r>
              <a:rPr dirty="0" sz="1750" spc="-10">
                <a:latin typeface="Symbol"/>
                <a:cs typeface="Symbol"/>
              </a:rPr>
              <a:t>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00593" y="9011768"/>
            <a:ext cx="386080" cy="2908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baseline="25396" sz="2625">
                <a:latin typeface="Symbol"/>
                <a:cs typeface="Symbol"/>
              </a:rPr>
              <a:t></a:t>
            </a:r>
            <a:r>
              <a:rPr dirty="0" sz="1750" spc="-15">
                <a:latin typeface="Times New Roman"/>
                <a:cs typeface="Times New Roman"/>
              </a:rPr>
              <a:t>0.</a:t>
            </a:r>
            <a:r>
              <a:rPr dirty="0" sz="1750" spc="-10">
                <a:latin typeface="Times New Roman"/>
                <a:cs typeface="Times New Roman"/>
              </a:rPr>
              <a:t>5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96728" y="8679164"/>
            <a:ext cx="346710" cy="2908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750" spc="80" i="1">
                <a:latin typeface="Times New Roman"/>
                <a:cs typeface="Times New Roman"/>
              </a:rPr>
              <a:t>y</a:t>
            </a:r>
            <a:r>
              <a:rPr dirty="0" sz="1750" spc="120">
                <a:latin typeface="Times New Roman"/>
                <a:cs typeface="Times New Roman"/>
              </a:rPr>
              <a:t>2</a:t>
            </a:r>
            <a:r>
              <a:rPr dirty="0" baseline="-4761" sz="2625" spc="-15">
                <a:latin typeface="Symbol"/>
                <a:cs typeface="Symbol"/>
              </a:rPr>
              <a:t></a:t>
            </a:r>
            <a:endParaRPr baseline="-4761" sz="2625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56828" y="8842075"/>
            <a:ext cx="1009650" cy="2908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750" spc="-15" i="1">
                <a:latin typeface="Times New Roman"/>
                <a:cs typeface="Times New Roman"/>
              </a:rPr>
              <a:t>p</a:t>
            </a:r>
            <a:r>
              <a:rPr dirty="0" sz="1750" spc="-15">
                <a:latin typeface="Times New Roman"/>
                <a:cs typeface="Times New Roman"/>
              </a:rPr>
              <a:t>(</a:t>
            </a:r>
            <a:r>
              <a:rPr dirty="0" sz="1750" spc="-15" i="1">
                <a:latin typeface="Times New Roman"/>
                <a:cs typeface="Times New Roman"/>
              </a:rPr>
              <a:t>Y </a:t>
            </a:r>
            <a:r>
              <a:rPr dirty="0" sz="1750" spc="-10">
                <a:latin typeface="Times New Roman"/>
                <a:cs typeface="Times New Roman"/>
              </a:rPr>
              <a:t>) </a:t>
            </a:r>
            <a:r>
              <a:rPr dirty="0" sz="1750" spc="-10">
                <a:latin typeface="Symbol"/>
                <a:cs typeface="Symbol"/>
              </a:rPr>
              <a:t></a:t>
            </a:r>
            <a:r>
              <a:rPr dirty="0" sz="1750" spc="-10">
                <a:latin typeface="Times New Roman"/>
                <a:cs typeface="Times New Roman"/>
              </a:rPr>
              <a:t> </a:t>
            </a:r>
            <a:r>
              <a:rPr dirty="0" baseline="36507" sz="2625" spc="-15">
                <a:latin typeface="Symbol"/>
                <a:cs typeface="Symbol"/>
              </a:rPr>
              <a:t></a:t>
            </a:r>
            <a:r>
              <a:rPr dirty="0" baseline="36507" sz="2625" spc="-292">
                <a:latin typeface="Times New Roman"/>
                <a:cs typeface="Times New Roman"/>
              </a:rPr>
              <a:t> </a:t>
            </a:r>
            <a:r>
              <a:rPr dirty="0" baseline="41269" sz="2625" spc="-82" i="1">
                <a:latin typeface="Times New Roman"/>
                <a:cs typeface="Times New Roman"/>
              </a:rPr>
              <a:t>y</a:t>
            </a:r>
            <a:r>
              <a:rPr dirty="0" baseline="41269" sz="2625" spc="-82">
                <a:latin typeface="Times New Roman"/>
                <a:cs typeface="Times New Roman"/>
              </a:rPr>
              <a:t>1</a:t>
            </a:r>
            <a:endParaRPr baseline="41269" sz="2625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58960" y="8933095"/>
            <a:ext cx="3881754" cy="2908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baseline="-19047" sz="2625" spc="-15">
                <a:latin typeface="Times New Roman"/>
                <a:cs typeface="Times New Roman"/>
              </a:rPr>
              <a:t>0.5</a:t>
            </a:r>
            <a:r>
              <a:rPr dirty="0" baseline="6349" sz="2625" spc="-15">
                <a:latin typeface="Symbol"/>
                <a:cs typeface="Symbol"/>
              </a:rPr>
              <a:t></a:t>
            </a:r>
            <a:r>
              <a:rPr dirty="0" baseline="6349" sz="2625" spc="-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and H(Y)=H(Y)|max=1 bit. </a:t>
            </a:r>
            <a:r>
              <a:rPr dirty="0" sz="1600">
                <a:latin typeface="Times New Roman"/>
                <a:cs typeface="Times New Roman"/>
              </a:rPr>
              <a:t>Next, </a:t>
            </a:r>
            <a:r>
              <a:rPr dirty="0" sz="1600" spc="-5">
                <a:latin typeface="Times New Roman"/>
                <a:cs typeface="Times New Roman"/>
              </a:rPr>
              <a:t>we</a:t>
            </a:r>
            <a:r>
              <a:rPr dirty="0" sz="1600" spc="-10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find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7380" y="9326371"/>
            <a:ext cx="4928235" cy="7829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H(Y/X), as:</a:t>
            </a:r>
            <a:endParaRPr sz="1600">
              <a:latin typeface="Times New Roman"/>
              <a:cs typeface="Times New Roman"/>
            </a:endParaRPr>
          </a:p>
          <a:p>
            <a:pPr marL="47625">
              <a:lnSpc>
                <a:spcPct val="100000"/>
              </a:lnSpc>
              <a:spcBef>
                <a:spcPts val="90"/>
              </a:spcBef>
            </a:pPr>
            <a:r>
              <a:rPr dirty="0" sz="1500" spc="55" i="1">
                <a:latin typeface="Times New Roman"/>
                <a:cs typeface="Times New Roman"/>
              </a:rPr>
              <a:t>H</a:t>
            </a:r>
            <a:r>
              <a:rPr dirty="0" sz="1500" spc="-235" i="1">
                <a:latin typeface="Times New Roman"/>
                <a:cs typeface="Times New Roman"/>
              </a:rPr>
              <a:t> </a:t>
            </a:r>
            <a:r>
              <a:rPr dirty="0" sz="1500" spc="-10">
                <a:latin typeface="Times New Roman"/>
                <a:cs typeface="Times New Roman"/>
              </a:rPr>
              <a:t>(</a:t>
            </a:r>
            <a:r>
              <a:rPr dirty="0" sz="1500" spc="-10" i="1">
                <a:latin typeface="Times New Roman"/>
                <a:cs typeface="Times New Roman"/>
              </a:rPr>
              <a:t>Y</a:t>
            </a:r>
            <a:r>
              <a:rPr dirty="0" sz="1500" spc="-20" i="1">
                <a:latin typeface="Times New Roman"/>
                <a:cs typeface="Times New Roman"/>
              </a:rPr>
              <a:t> </a:t>
            </a:r>
            <a:r>
              <a:rPr dirty="0" sz="1500" spc="20">
                <a:latin typeface="Times New Roman"/>
                <a:cs typeface="Times New Roman"/>
              </a:rPr>
              <a:t>/</a:t>
            </a:r>
            <a:r>
              <a:rPr dirty="0" sz="1500" spc="-25">
                <a:latin typeface="Times New Roman"/>
                <a:cs typeface="Times New Roman"/>
              </a:rPr>
              <a:t> </a:t>
            </a:r>
            <a:r>
              <a:rPr dirty="0" sz="1500" spc="50" i="1">
                <a:latin typeface="Times New Roman"/>
                <a:cs typeface="Times New Roman"/>
              </a:rPr>
              <a:t>X</a:t>
            </a:r>
            <a:r>
              <a:rPr dirty="0" sz="1500" spc="-175" i="1">
                <a:latin typeface="Times New Roman"/>
                <a:cs typeface="Times New Roman"/>
              </a:rPr>
              <a:t> </a:t>
            </a:r>
            <a:r>
              <a:rPr dirty="0" sz="1500" spc="25">
                <a:latin typeface="Times New Roman"/>
                <a:cs typeface="Times New Roman"/>
              </a:rPr>
              <a:t>)</a:t>
            </a:r>
            <a:r>
              <a:rPr dirty="0" sz="1500" spc="-20">
                <a:latin typeface="Times New Roman"/>
                <a:cs typeface="Times New Roman"/>
              </a:rPr>
              <a:t> </a:t>
            </a:r>
            <a:r>
              <a:rPr dirty="0" sz="1500" spc="45">
                <a:latin typeface="Symbol"/>
                <a:cs typeface="Symbol"/>
              </a:rPr>
              <a:t></a:t>
            </a:r>
            <a:r>
              <a:rPr dirty="0" sz="1500" spc="-30">
                <a:latin typeface="Times New Roman"/>
                <a:cs typeface="Times New Roman"/>
              </a:rPr>
              <a:t> </a:t>
            </a:r>
            <a:r>
              <a:rPr dirty="0" sz="1500" spc="-15">
                <a:latin typeface="Symbol"/>
                <a:cs typeface="Symbol"/>
              </a:rPr>
              <a:t></a:t>
            </a:r>
            <a:r>
              <a:rPr dirty="0" sz="1500" spc="-15">
                <a:latin typeface="Times New Roman"/>
                <a:cs typeface="Times New Roman"/>
              </a:rPr>
              <a:t>[{0.5(1</a:t>
            </a:r>
            <a:r>
              <a:rPr dirty="0" sz="1500" spc="-15">
                <a:latin typeface="Symbol"/>
                <a:cs typeface="Symbol"/>
              </a:rPr>
              <a:t></a:t>
            </a:r>
            <a:r>
              <a:rPr dirty="0" sz="1500" spc="60">
                <a:latin typeface="Times New Roman"/>
                <a:cs typeface="Times New Roman"/>
              </a:rPr>
              <a:t> </a:t>
            </a:r>
            <a:r>
              <a:rPr dirty="0" sz="1500" spc="10" i="1">
                <a:latin typeface="Times New Roman"/>
                <a:cs typeface="Times New Roman"/>
              </a:rPr>
              <a:t>pe</a:t>
            </a:r>
            <a:r>
              <a:rPr dirty="0" sz="1500" spc="10">
                <a:latin typeface="Times New Roman"/>
                <a:cs typeface="Times New Roman"/>
              </a:rPr>
              <a:t>)</a:t>
            </a:r>
            <a:r>
              <a:rPr dirty="0" sz="1500" spc="-229">
                <a:latin typeface="Times New Roman"/>
                <a:cs typeface="Times New Roman"/>
              </a:rPr>
              <a:t> </a:t>
            </a:r>
            <a:r>
              <a:rPr dirty="0" sz="1500" spc="30">
                <a:latin typeface="Times New Roman"/>
                <a:cs typeface="Times New Roman"/>
              </a:rPr>
              <a:t>log</a:t>
            </a:r>
            <a:r>
              <a:rPr dirty="0" baseline="-24691" sz="1350" spc="44">
                <a:latin typeface="Times New Roman"/>
                <a:cs typeface="Times New Roman"/>
              </a:rPr>
              <a:t>2</a:t>
            </a:r>
            <a:r>
              <a:rPr dirty="0" baseline="-24691" sz="1350" spc="-44">
                <a:latin typeface="Times New Roman"/>
                <a:cs typeface="Times New Roman"/>
              </a:rPr>
              <a:t> </a:t>
            </a:r>
            <a:r>
              <a:rPr dirty="0" sz="1500" spc="20">
                <a:latin typeface="Times New Roman"/>
                <a:cs typeface="Times New Roman"/>
              </a:rPr>
              <a:t>(1</a:t>
            </a:r>
            <a:r>
              <a:rPr dirty="0" sz="1500" spc="20">
                <a:latin typeface="Symbol"/>
                <a:cs typeface="Symbol"/>
              </a:rPr>
              <a:t></a:t>
            </a:r>
            <a:r>
              <a:rPr dirty="0" sz="1500" spc="60">
                <a:latin typeface="Times New Roman"/>
                <a:cs typeface="Times New Roman"/>
              </a:rPr>
              <a:t> </a:t>
            </a:r>
            <a:r>
              <a:rPr dirty="0" sz="1500" spc="25" i="1">
                <a:latin typeface="Times New Roman"/>
                <a:cs typeface="Times New Roman"/>
              </a:rPr>
              <a:t>pe</a:t>
            </a:r>
            <a:r>
              <a:rPr dirty="0" sz="1500" spc="25">
                <a:latin typeface="Times New Roman"/>
                <a:cs typeface="Times New Roman"/>
              </a:rPr>
              <a:t>)}*</a:t>
            </a:r>
            <a:r>
              <a:rPr dirty="0" sz="1500" spc="-210">
                <a:latin typeface="Times New Roman"/>
                <a:cs typeface="Times New Roman"/>
              </a:rPr>
              <a:t> </a:t>
            </a:r>
            <a:r>
              <a:rPr dirty="0" sz="1500" spc="40">
                <a:latin typeface="Times New Roman"/>
                <a:cs typeface="Times New Roman"/>
              </a:rPr>
              <a:t>2</a:t>
            </a:r>
            <a:r>
              <a:rPr dirty="0" sz="1500" spc="-50">
                <a:latin typeface="Times New Roman"/>
                <a:cs typeface="Times New Roman"/>
              </a:rPr>
              <a:t> </a:t>
            </a:r>
            <a:r>
              <a:rPr dirty="0" sz="1500" spc="25">
                <a:latin typeface="Symbol"/>
                <a:cs typeface="Symbol"/>
              </a:rPr>
              <a:t></a:t>
            </a:r>
            <a:r>
              <a:rPr dirty="0" sz="1500" spc="25">
                <a:latin typeface="Times New Roman"/>
                <a:cs typeface="Times New Roman"/>
              </a:rPr>
              <a:t>{0.5</a:t>
            </a:r>
            <a:r>
              <a:rPr dirty="0" sz="1500" spc="-235">
                <a:latin typeface="Times New Roman"/>
                <a:cs typeface="Times New Roman"/>
              </a:rPr>
              <a:t> </a:t>
            </a:r>
            <a:r>
              <a:rPr dirty="0" sz="1500" spc="50" i="1">
                <a:latin typeface="Times New Roman"/>
                <a:cs typeface="Times New Roman"/>
              </a:rPr>
              <a:t>pe</a:t>
            </a:r>
            <a:r>
              <a:rPr dirty="0" sz="1500" spc="50">
                <a:latin typeface="Times New Roman"/>
                <a:cs typeface="Times New Roman"/>
              </a:rPr>
              <a:t>log</a:t>
            </a:r>
            <a:r>
              <a:rPr dirty="0" baseline="-24691" sz="1350" spc="75">
                <a:latin typeface="Times New Roman"/>
                <a:cs typeface="Times New Roman"/>
              </a:rPr>
              <a:t>2</a:t>
            </a:r>
            <a:r>
              <a:rPr dirty="0" baseline="-24691" sz="1350" spc="89">
                <a:latin typeface="Times New Roman"/>
                <a:cs typeface="Times New Roman"/>
              </a:rPr>
              <a:t> </a:t>
            </a:r>
            <a:r>
              <a:rPr dirty="0" sz="1500" spc="10" i="1">
                <a:latin typeface="Times New Roman"/>
                <a:cs typeface="Times New Roman"/>
              </a:rPr>
              <a:t>pe</a:t>
            </a:r>
            <a:r>
              <a:rPr dirty="0" sz="1500" spc="10">
                <a:latin typeface="Times New Roman"/>
                <a:cs typeface="Times New Roman"/>
              </a:rPr>
              <a:t>}*</a:t>
            </a:r>
            <a:r>
              <a:rPr dirty="0" sz="1500" spc="-215">
                <a:latin typeface="Times New Roman"/>
                <a:cs typeface="Times New Roman"/>
              </a:rPr>
              <a:t> </a:t>
            </a:r>
            <a:r>
              <a:rPr dirty="0" sz="1500" spc="10">
                <a:latin typeface="Times New Roman"/>
                <a:cs typeface="Times New Roman"/>
              </a:rPr>
              <a:t>2]</a:t>
            </a:r>
            <a:endParaRPr sz="1500">
              <a:latin typeface="Times New Roman"/>
              <a:cs typeface="Times New Roman"/>
            </a:endParaRPr>
          </a:p>
          <a:p>
            <a:pPr marL="47625">
              <a:lnSpc>
                <a:spcPct val="100000"/>
              </a:lnSpc>
              <a:spcBef>
                <a:spcPts val="350"/>
              </a:spcBef>
            </a:pPr>
            <a:r>
              <a:rPr dirty="0" sz="1500" spc="60" i="1">
                <a:latin typeface="Times New Roman"/>
                <a:cs typeface="Times New Roman"/>
              </a:rPr>
              <a:t>H</a:t>
            </a:r>
            <a:r>
              <a:rPr dirty="0" sz="1500" spc="60">
                <a:latin typeface="Times New Roman"/>
                <a:cs typeface="Times New Roman"/>
              </a:rPr>
              <a:t>(</a:t>
            </a:r>
            <a:r>
              <a:rPr dirty="0" sz="1500" spc="60" i="1">
                <a:latin typeface="Times New Roman"/>
                <a:cs typeface="Times New Roman"/>
              </a:rPr>
              <a:t>Y</a:t>
            </a:r>
            <a:r>
              <a:rPr dirty="0" sz="1500" spc="5" i="1">
                <a:latin typeface="Times New Roman"/>
                <a:cs typeface="Times New Roman"/>
              </a:rPr>
              <a:t> </a:t>
            </a:r>
            <a:r>
              <a:rPr dirty="0" sz="1500" spc="20">
                <a:latin typeface="Times New Roman"/>
                <a:cs typeface="Times New Roman"/>
              </a:rPr>
              <a:t>/</a:t>
            </a:r>
            <a:r>
              <a:rPr dirty="0" sz="1500" spc="5">
                <a:latin typeface="Times New Roman"/>
                <a:cs typeface="Times New Roman"/>
              </a:rPr>
              <a:t> </a:t>
            </a:r>
            <a:r>
              <a:rPr dirty="0" sz="1500" spc="50" i="1">
                <a:latin typeface="Times New Roman"/>
                <a:cs typeface="Times New Roman"/>
              </a:rPr>
              <a:t>X</a:t>
            </a:r>
            <a:r>
              <a:rPr dirty="0" sz="1500" spc="-180" i="1">
                <a:latin typeface="Times New Roman"/>
                <a:cs typeface="Times New Roman"/>
              </a:rPr>
              <a:t> </a:t>
            </a:r>
            <a:r>
              <a:rPr dirty="0" sz="1500" spc="25">
                <a:latin typeface="Times New Roman"/>
                <a:cs typeface="Times New Roman"/>
              </a:rPr>
              <a:t>)</a:t>
            </a:r>
            <a:r>
              <a:rPr dirty="0" sz="1500" spc="-20">
                <a:latin typeface="Times New Roman"/>
                <a:cs typeface="Times New Roman"/>
              </a:rPr>
              <a:t> </a:t>
            </a:r>
            <a:r>
              <a:rPr dirty="0" sz="1500" spc="45">
                <a:latin typeface="Symbol"/>
                <a:cs typeface="Symbol"/>
              </a:rPr>
              <a:t></a:t>
            </a:r>
            <a:r>
              <a:rPr dirty="0" sz="1500" spc="-35">
                <a:latin typeface="Times New Roman"/>
                <a:cs typeface="Times New Roman"/>
              </a:rPr>
              <a:t> </a:t>
            </a:r>
            <a:r>
              <a:rPr dirty="0" sz="1500" spc="-5">
                <a:latin typeface="Symbol"/>
                <a:cs typeface="Symbol"/>
              </a:rPr>
              <a:t></a:t>
            </a:r>
            <a:r>
              <a:rPr dirty="0" sz="1500" spc="-5">
                <a:latin typeface="Times New Roman"/>
                <a:cs typeface="Times New Roman"/>
              </a:rPr>
              <a:t>[(1</a:t>
            </a:r>
            <a:r>
              <a:rPr dirty="0" sz="1500" spc="-5">
                <a:latin typeface="Symbol"/>
                <a:cs typeface="Symbol"/>
              </a:rPr>
              <a:t></a:t>
            </a:r>
            <a:r>
              <a:rPr dirty="0" sz="1500" spc="75">
                <a:latin typeface="Times New Roman"/>
                <a:cs typeface="Times New Roman"/>
              </a:rPr>
              <a:t> </a:t>
            </a:r>
            <a:r>
              <a:rPr dirty="0" sz="1500" spc="5" i="1">
                <a:latin typeface="Times New Roman"/>
                <a:cs typeface="Times New Roman"/>
              </a:rPr>
              <a:t>pe</a:t>
            </a:r>
            <a:r>
              <a:rPr dirty="0" sz="1500" spc="5">
                <a:latin typeface="Times New Roman"/>
                <a:cs typeface="Times New Roman"/>
              </a:rPr>
              <a:t>)</a:t>
            </a:r>
            <a:r>
              <a:rPr dirty="0" sz="1500" spc="-200">
                <a:latin typeface="Times New Roman"/>
                <a:cs typeface="Times New Roman"/>
              </a:rPr>
              <a:t> </a:t>
            </a:r>
            <a:r>
              <a:rPr dirty="0" sz="1500" spc="20">
                <a:latin typeface="Times New Roman"/>
                <a:cs typeface="Times New Roman"/>
              </a:rPr>
              <a:t>log</a:t>
            </a:r>
            <a:r>
              <a:rPr dirty="0" baseline="-24691" sz="1350" spc="30">
                <a:latin typeface="Times New Roman"/>
                <a:cs typeface="Times New Roman"/>
              </a:rPr>
              <a:t>2</a:t>
            </a:r>
            <a:r>
              <a:rPr dirty="0" baseline="-24691" sz="1350" spc="-104">
                <a:latin typeface="Times New Roman"/>
                <a:cs typeface="Times New Roman"/>
              </a:rPr>
              <a:t> </a:t>
            </a:r>
            <a:r>
              <a:rPr dirty="0" sz="1500" spc="30">
                <a:latin typeface="Times New Roman"/>
                <a:cs typeface="Times New Roman"/>
              </a:rPr>
              <a:t>(1</a:t>
            </a:r>
            <a:r>
              <a:rPr dirty="0" sz="1500" spc="30">
                <a:latin typeface="Symbol"/>
                <a:cs typeface="Symbol"/>
              </a:rPr>
              <a:t></a:t>
            </a:r>
            <a:r>
              <a:rPr dirty="0" sz="1500" spc="75">
                <a:latin typeface="Times New Roman"/>
                <a:cs typeface="Times New Roman"/>
              </a:rPr>
              <a:t> </a:t>
            </a:r>
            <a:r>
              <a:rPr dirty="0" sz="1500" spc="5" i="1">
                <a:latin typeface="Times New Roman"/>
                <a:cs typeface="Times New Roman"/>
              </a:rPr>
              <a:t>pe</a:t>
            </a:r>
            <a:r>
              <a:rPr dirty="0" sz="1500" spc="5">
                <a:latin typeface="Times New Roman"/>
                <a:cs typeface="Times New Roman"/>
              </a:rPr>
              <a:t>)</a:t>
            </a:r>
            <a:r>
              <a:rPr dirty="0" sz="1500" spc="-20">
                <a:latin typeface="Times New Roman"/>
                <a:cs typeface="Times New Roman"/>
              </a:rPr>
              <a:t> </a:t>
            </a:r>
            <a:r>
              <a:rPr dirty="0" sz="1500" spc="45">
                <a:latin typeface="Symbol"/>
                <a:cs typeface="Symbol"/>
              </a:rPr>
              <a:t></a:t>
            </a:r>
            <a:r>
              <a:rPr dirty="0" sz="1500" spc="95">
                <a:latin typeface="Times New Roman"/>
                <a:cs typeface="Times New Roman"/>
              </a:rPr>
              <a:t> </a:t>
            </a:r>
            <a:r>
              <a:rPr dirty="0" sz="1500" spc="45" i="1">
                <a:latin typeface="Times New Roman"/>
                <a:cs typeface="Times New Roman"/>
              </a:rPr>
              <a:t>pe</a:t>
            </a:r>
            <a:r>
              <a:rPr dirty="0" sz="1500" spc="45">
                <a:latin typeface="Times New Roman"/>
                <a:cs typeface="Times New Roman"/>
              </a:rPr>
              <a:t>log</a:t>
            </a:r>
            <a:r>
              <a:rPr dirty="0" baseline="-24691" sz="1350" spc="67">
                <a:latin typeface="Times New Roman"/>
                <a:cs typeface="Times New Roman"/>
              </a:rPr>
              <a:t>2</a:t>
            </a:r>
            <a:r>
              <a:rPr dirty="0" baseline="-24691" sz="1350" spc="89">
                <a:latin typeface="Times New Roman"/>
                <a:cs typeface="Times New Roman"/>
              </a:rPr>
              <a:t> </a:t>
            </a:r>
            <a:r>
              <a:rPr dirty="0" sz="1500" spc="5" i="1">
                <a:latin typeface="Times New Roman"/>
                <a:cs typeface="Times New Roman"/>
              </a:rPr>
              <a:t>pe</a:t>
            </a:r>
            <a:r>
              <a:rPr dirty="0" sz="1500" spc="5">
                <a:latin typeface="Times New Roman"/>
                <a:cs typeface="Times New Roman"/>
              </a:rPr>
              <a:t>]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13308" y="1173226"/>
            <a:ext cx="21145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X1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13308" y="1523745"/>
            <a:ext cx="21145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X2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28061" y="1287526"/>
            <a:ext cx="21145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Y1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28061" y="1642617"/>
            <a:ext cx="21145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Y2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985900" y="1258315"/>
            <a:ext cx="1492885" cy="153035"/>
          </a:xfrm>
          <a:custGeom>
            <a:avLst/>
            <a:gdLst/>
            <a:ahLst/>
            <a:cxnLst/>
            <a:rect l="l" t="t" r="r" b="b"/>
            <a:pathLst>
              <a:path w="1492885" h="153034">
                <a:moveTo>
                  <a:pt x="1419479" y="77089"/>
                </a:moveTo>
                <a:lnTo>
                  <a:pt x="1417042" y="108758"/>
                </a:lnTo>
                <a:lnTo>
                  <a:pt x="1433195" y="109982"/>
                </a:lnTo>
                <a:lnTo>
                  <a:pt x="1435735" y="113029"/>
                </a:lnTo>
                <a:lnTo>
                  <a:pt x="1435227" y="120015"/>
                </a:lnTo>
                <a:lnTo>
                  <a:pt x="1432179" y="122682"/>
                </a:lnTo>
                <a:lnTo>
                  <a:pt x="1415971" y="122682"/>
                </a:lnTo>
                <a:lnTo>
                  <a:pt x="1413637" y="153035"/>
                </a:lnTo>
                <a:lnTo>
                  <a:pt x="1488139" y="122682"/>
                </a:lnTo>
                <a:lnTo>
                  <a:pt x="1432179" y="122682"/>
                </a:lnTo>
                <a:lnTo>
                  <a:pt x="1416067" y="121442"/>
                </a:lnTo>
                <a:lnTo>
                  <a:pt x="1491182" y="121442"/>
                </a:lnTo>
                <a:lnTo>
                  <a:pt x="1492504" y="120903"/>
                </a:lnTo>
                <a:lnTo>
                  <a:pt x="1419479" y="77089"/>
                </a:lnTo>
                <a:close/>
              </a:path>
              <a:path w="1492885" h="153034">
                <a:moveTo>
                  <a:pt x="1417042" y="108758"/>
                </a:moveTo>
                <a:lnTo>
                  <a:pt x="1416067" y="121442"/>
                </a:lnTo>
                <a:lnTo>
                  <a:pt x="1432179" y="122682"/>
                </a:lnTo>
                <a:lnTo>
                  <a:pt x="1435227" y="120015"/>
                </a:lnTo>
                <a:lnTo>
                  <a:pt x="1435735" y="113029"/>
                </a:lnTo>
                <a:lnTo>
                  <a:pt x="1433195" y="109982"/>
                </a:lnTo>
                <a:lnTo>
                  <a:pt x="1417042" y="108758"/>
                </a:lnTo>
                <a:close/>
              </a:path>
              <a:path w="1492885" h="153034">
                <a:moveTo>
                  <a:pt x="3594" y="0"/>
                </a:moveTo>
                <a:lnTo>
                  <a:pt x="546" y="2667"/>
                </a:lnTo>
                <a:lnTo>
                  <a:pt x="0" y="9651"/>
                </a:lnTo>
                <a:lnTo>
                  <a:pt x="2616" y="12700"/>
                </a:lnTo>
                <a:lnTo>
                  <a:pt x="1416067" y="121442"/>
                </a:lnTo>
                <a:lnTo>
                  <a:pt x="1417042" y="108758"/>
                </a:lnTo>
                <a:lnTo>
                  <a:pt x="35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85342" y="1257807"/>
            <a:ext cx="1607185" cy="589280"/>
          </a:xfrm>
          <a:custGeom>
            <a:avLst/>
            <a:gdLst/>
            <a:ahLst/>
            <a:cxnLst/>
            <a:rect l="l" t="t" r="r" b="b"/>
            <a:pathLst>
              <a:path w="1607185" h="589280">
                <a:moveTo>
                  <a:pt x="1532839" y="558988"/>
                </a:moveTo>
                <a:lnTo>
                  <a:pt x="1522145" y="588899"/>
                </a:lnTo>
                <a:lnTo>
                  <a:pt x="1606727" y="578611"/>
                </a:lnTo>
                <a:lnTo>
                  <a:pt x="1593091" y="564387"/>
                </a:lnTo>
                <a:lnTo>
                  <a:pt x="1548053" y="564387"/>
                </a:lnTo>
                <a:lnTo>
                  <a:pt x="1544751" y="563245"/>
                </a:lnTo>
                <a:lnTo>
                  <a:pt x="1532839" y="558988"/>
                </a:lnTo>
                <a:close/>
              </a:path>
              <a:path w="1607185" h="589280">
                <a:moveTo>
                  <a:pt x="1537113" y="547034"/>
                </a:moveTo>
                <a:lnTo>
                  <a:pt x="1532839" y="558988"/>
                </a:lnTo>
                <a:lnTo>
                  <a:pt x="1544751" y="563245"/>
                </a:lnTo>
                <a:lnTo>
                  <a:pt x="1548053" y="564387"/>
                </a:lnTo>
                <a:lnTo>
                  <a:pt x="1551736" y="562736"/>
                </a:lnTo>
                <a:lnTo>
                  <a:pt x="1552879" y="559434"/>
                </a:lnTo>
                <a:lnTo>
                  <a:pt x="1554149" y="556132"/>
                </a:lnTo>
                <a:lnTo>
                  <a:pt x="1552371" y="552450"/>
                </a:lnTo>
                <a:lnTo>
                  <a:pt x="1549069" y="551306"/>
                </a:lnTo>
                <a:lnTo>
                  <a:pt x="1537113" y="547034"/>
                </a:lnTo>
                <a:close/>
              </a:path>
              <a:path w="1607185" h="589280">
                <a:moveTo>
                  <a:pt x="1547799" y="517144"/>
                </a:moveTo>
                <a:lnTo>
                  <a:pt x="1537113" y="547034"/>
                </a:lnTo>
                <a:lnTo>
                  <a:pt x="1549069" y="551306"/>
                </a:lnTo>
                <a:lnTo>
                  <a:pt x="1552371" y="552450"/>
                </a:lnTo>
                <a:lnTo>
                  <a:pt x="1554149" y="556132"/>
                </a:lnTo>
                <a:lnTo>
                  <a:pt x="1552879" y="559434"/>
                </a:lnTo>
                <a:lnTo>
                  <a:pt x="1551736" y="562736"/>
                </a:lnTo>
                <a:lnTo>
                  <a:pt x="1548053" y="564387"/>
                </a:lnTo>
                <a:lnTo>
                  <a:pt x="1593091" y="564387"/>
                </a:lnTo>
                <a:lnTo>
                  <a:pt x="1547799" y="517144"/>
                </a:lnTo>
                <a:close/>
              </a:path>
              <a:path w="1607185" h="589280">
                <a:moveTo>
                  <a:pt x="5994" y="0"/>
                </a:moveTo>
                <a:lnTo>
                  <a:pt x="2362" y="1650"/>
                </a:lnTo>
                <a:lnTo>
                  <a:pt x="0" y="8254"/>
                </a:lnTo>
                <a:lnTo>
                  <a:pt x="1727" y="11937"/>
                </a:lnTo>
                <a:lnTo>
                  <a:pt x="5029" y="13080"/>
                </a:lnTo>
                <a:lnTo>
                  <a:pt x="1532839" y="558988"/>
                </a:lnTo>
                <a:lnTo>
                  <a:pt x="1537113" y="547034"/>
                </a:lnTo>
                <a:lnTo>
                  <a:pt x="9296" y="1143"/>
                </a:lnTo>
                <a:lnTo>
                  <a:pt x="59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100188" y="1715515"/>
            <a:ext cx="1378585" cy="153035"/>
          </a:xfrm>
          <a:custGeom>
            <a:avLst/>
            <a:gdLst/>
            <a:ahLst/>
            <a:cxnLst/>
            <a:rect l="l" t="t" r="r" b="b"/>
            <a:pathLst>
              <a:path w="1378585" h="153035">
                <a:moveTo>
                  <a:pt x="1301743" y="120860"/>
                </a:moveTo>
                <a:lnTo>
                  <a:pt x="1299095" y="152526"/>
                </a:lnTo>
                <a:lnTo>
                  <a:pt x="1374721" y="122300"/>
                </a:lnTo>
                <a:lnTo>
                  <a:pt x="1317891" y="122300"/>
                </a:lnTo>
                <a:lnTo>
                  <a:pt x="1314462" y="121920"/>
                </a:lnTo>
                <a:lnTo>
                  <a:pt x="1301743" y="120860"/>
                </a:lnTo>
                <a:close/>
              </a:path>
              <a:path w="1378585" h="153035">
                <a:moveTo>
                  <a:pt x="1302794" y="108289"/>
                </a:moveTo>
                <a:lnTo>
                  <a:pt x="1301743" y="120860"/>
                </a:lnTo>
                <a:lnTo>
                  <a:pt x="1314462" y="121920"/>
                </a:lnTo>
                <a:lnTo>
                  <a:pt x="1317891" y="122300"/>
                </a:lnTo>
                <a:lnTo>
                  <a:pt x="1320939" y="119634"/>
                </a:lnTo>
                <a:lnTo>
                  <a:pt x="1321320" y="116204"/>
                </a:lnTo>
                <a:lnTo>
                  <a:pt x="1321574" y="112649"/>
                </a:lnTo>
                <a:lnTo>
                  <a:pt x="1318907" y="109600"/>
                </a:lnTo>
                <a:lnTo>
                  <a:pt x="1302794" y="108289"/>
                </a:lnTo>
                <a:close/>
              </a:path>
              <a:path w="1378585" h="153035">
                <a:moveTo>
                  <a:pt x="1305445" y="76581"/>
                </a:moveTo>
                <a:lnTo>
                  <a:pt x="1302794" y="108289"/>
                </a:lnTo>
                <a:lnTo>
                  <a:pt x="1318907" y="109600"/>
                </a:lnTo>
                <a:lnTo>
                  <a:pt x="1321574" y="112649"/>
                </a:lnTo>
                <a:lnTo>
                  <a:pt x="1321320" y="116204"/>
                </a:lnTo>
                <a:lnTo>
                  <a:pt x="1320939" y="119634"/>
                </a:lnTo>
                <a:lnTo>
                  <a:pt x="1317891" y="122300"/>
                </a:lnTo>
                <a:lnTo>
                  <a:pt x="1374721" y="122300"/>
                </a:lnTo>
                <a:lnTo>
                  <a:pt x="1378216" y="120903"/>
                </a:lnTo>
                <a:lnTo>
                  <a:pt x="1305445" y="76581"/>
                </a:lnTo>
                <a:close/>
              </a:path>
              <a:path w="1378585" h="153035">
                <a:moveTo>
                  <a:pt x="3644" y="0"/>
                </a:moveTo>
                <a:lnTo>
                  <a:pt x="584" y="2540"/>
                </a:lnTo>
                <a:lnTo>
                  <a:pt x="0" y="9525"/>
                </a:lnTo>
                <a:lnTo>
                  <a:pt x="2590" y="12700"/>
                </a:lnTo>
                <a:lnTo>
                  <a:pt x="6083" y="12953"/>
                </a:lnTo>
                <a:lnTo>
                  <a:pt x="1301743" y="120860"/>
                </a:lnTo>
                <a:lnTo>
                  <a:pt x="1302794" y="108289"/>
                </a:lnTo>
                <a:lnTo>
                  <a:pt x="7150" y="253"/>
                </a:lnTo>
                <a:lnTo>
                  <a:pt x="36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85266" y="1376552"/>
            <a:ext cx="1493520" cy="695960"/>
          </a:xfrm>
          <a:custGeom>
            <a:avLst/>
            <a:gdLst/>
            <a:ahLst/>
            <a:cxnLst/>
            <a:rect l="l" t="t" r="r" b="b"/>
            <a:pathLst>
              <a:path w="1493520" h="695960">
                <a:moveTo>
                  <a:pt x="1421314" y="28803"/>
                </a:moveTo>
                <a:lnTo>
                  <a:pt x="4571" y="682751"/>
                </a:lnTo>
                <a:lnTo>
                  <a:pt x="1396" y="684149"/>
                </a:lnTo>
                <a:lnTo>
                  <a:pt x="0" y="687958"/>
                </a:lnTo>
                <a:lnTo>
                  <a:pt x="2946" y="694308"/>
                </a:lnTo>
                <a:lnTo>
                  <a:pt x="6718" y="695705"/>
                </a:lnTo>
                <a:lnTo>
                  <a:pt x="9906" y="694181"/>
                </a:lnTo>
                <a:lnTo>
                  <a:pt x="1426638" y="40363"/>
                </a:lnTo>
                <a:lnTo>
                  <a:pt x="1421314" y="28803"/>
                </a:lnTo>
                <a:close/>
              </a:path>
              <a:path w="1493520" h="695960">
                <a:moveTo>
                  <a:pt x="1477601" y="22098"/>
                </a:moveTo>
                <a:lnTo>
                  <a:pt x="1435989" y="22098"/>
                </a:lnTo>
                <a:lnTo>
                  <a:pt x="1439798" y="23367"/>
                </a:lnTo>
                <a:lnTo>
                  <a:pt x="1441196" y="26670"/>
                </a:lnTo>
                <a:lnTo>
                  <a:pt x="1442720" y="29845"/>
                </a:lnTo>
                <a:lnTo>
                  <a:pt x="1441323" y="33527"/>
                </a:lnTo>
                <a:lnTo>
                  <a:pt x="1438148" y="35051"/>
                </a:lnTo>
                <a:lnTo>
                  <a:pt x="1426638" y="40363"/>
                </a:lnTo>
                <a:lnTo>
                  <a:pt x="1439926" y="69214"/>
                </a:lnTo>
                <a:lnTo>
                  <a:pt x="1477601" y="22098"/>
                </a:lnTo>
                <a:close/>
              </a:path>
              <a:path w="1493520" h="695960">
                <a:moveTo>
                  <a:pt x="1435989" y="22098"/>
                </a:moveTo>
                <a:lnTo>
                  <a:pt x="1432814" y="23495"/>
                </a:lnTo>
                <a:lnTo>
                  <a:pt x="1421314" y="28803"/>
                </a:lnTo>
                <a:lnTo>
                  <a:pt x="1426638" y="40363"/>
                </a:lnTo>
                <a:lnTo>
                  <a:pt x="1438148" y="35051"/>
                </a:lnTo>
                <a:lnTo>
                  <a:pt x="1441323" y="33527"/>
                </a:lnTo>
                <a:lnTo>
                  <a:pt x="1442720" y="29845"/>
                </a:lnTo>
                <a:lnTo>
                  <a:pt x="1441196" y="26670"/>
                </a:lnTo>
                <a:lnTo>
                  <a:pt x="1439798" y="23367"/>
                </a:lnTo>
                <a:lnTo>
                  <a:pt x="1435989" y="22098"/>
                </a:lnTo>
                <a:close/>
              </a:path>
              <a:path w="1493520" h="695960">
                <a:moveTo>
                  <a:pt x="1408048" y="0"/>
                </a:moveTo>
                <a:lnTo>
                  <a:pt x="1421314" y="28803"/>
                </a:lnTo>
                <a:lnTo>
                  <a:pt x="1432814" y="23495"/>
                </a:lnTo>
                <a:lnTo>
                  <a:pt x="1435989" y="22098"/>
                </a:lnTo>
                <a:lnTo>
                  <a:pt x="1477601" y="22098"/>
                </a:lnTo>
                <a:lnTo>
                  <a:pt x="1493139" y="2666"/>
                </a:lnTo>
                <a:lnTo>
                  <a:pt x="14080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85697" y="1810384"/>
            <a:ext cx="1492885" cy="261620"/>
          </a:xfrm>
          <a:custGeom>
            <a:avLst/>
            <a:gdLst/>
            <a:ahLst/>
            <a:cxnLst/>
            <a:rect l="l" t="t" r="r" b="b"/>
            <a:pathLst>
              <a:path w="1492885" h="261619">
                <a:moveTo>
                  <a:pt x="1416424" y="31391"/>
                </a:moveTo>
                <a:lnTo>
                  <a:pt x="2374" y="248920"/>
                </a:lnTo>
                <a:lnTo>
                  <a:pt x="0" y="252095"/>
                </a:lnTo>
                <a:lnTo>
                  <a:pt x="1066" y="259079"/>
                </a:lnTo>
                <a:lnTo>
                  <a:pt x="4305" y="261493"/>
                </a:lnTo>
                <a:lnTo>
                  <a:pt x="7772" y="260857"/>
                </a:lnTo>
                <a:lnTo>
                  <a:pt x="1418354" y="43833"/>
                </a:lnTo>
                <a:lnTo>
                  <a:pt x="1416424" y="31391"/>
                </a:lnTo>
                <a:close/>
              </a:path>
              <a:path w="1492885" h="261619">
                <a:moveTo>
                  <a:pt x="1488768" y="28828"/>
                </a:moveTo>
                <a:lnTo>
                  <a:pt x="1432509" y="28828"/>
                </a:lnTo>
                <a:lnTo>
                  <a:pt x="1435684" y="31242"/>
                </a:lnTo>
                <a:lnTo>
                  <a:pt x="1436700" y="38226"/>
                </a:lnTo>
                <a:lnTo>
                  <a:pt x="1434414" y="41401"/>
                </a:lnTo>
                <a:lnTo>
                  <a:pt x="1430858" y="41909"/>
                </a:lnTo>
                <a:lnTo>
                  <a:pt x="1418354" y="43833"/>
                </a:lnTo>
                <a:lnTo>
                  <a:pt x="1423238" y="75310"/>
                </a:lnTo>
                <a:lnTo>
                  <a:pt x="1488768" y="28828"/>
                </a:lnTo>
                <a:close/>
              </a:path>
              <a:path w="1492885" h="261619">
                <a:moveTo>
                  <a:pt x="1432509" y="28828"/>
                </a:moveTo>
                <a:lnTo>
                  <a:pt x="1428953" y="29464"/>
                </a:lnTo>
                <a:lnTo>
                  <a:pt x="1416424" y="31391"/>
                </a:lnTo>
                <a:lnTo>
                  <a:pt x="1418354" y="43833"/>
                </a:lnTo>
                <a:lnTo>
                  <a:pt x="1430858" y="41909"/>
                </a:lnTo>
                <a:lnTo>
                  <a:pt x="1434414" y="41401"/>
                </a:lnTo>
                <a:lnTo>
                  <a:pt x="1436700" y="38226"/>
                </a:lnTo>
                <a:lnTo>
                  <a:pt x="1435684" y="31242"/>
                </a:lnTo>
                <a:lnTo>
                  <a:pt x="1432509" y="28828"/>
                </a:lnTo>
                <a:close/>
              </a:path>
              <a:path w="1492885" h="261619">
                <a:moveTo>
                  <a:pt x="1411554" y="0"/>
                </a:moveTo>
                <a:lnTo>
                  <a:pt x="1416424" y="31391"/>
                </a:lnTo>
                <a:lnTo>
                  <a:pt x="1428953" y="29464"/>
                </a:lnTo>
                <a:lnTo>
                  <a:pt x="1432509" y="28828"/>
                </a:lnTo>
                <a:lnTo>
                  <a:pt x="1488768" y="28828"/>
                </a:lnTo>
                <a:lnTo>
                  <a:pt x="1492707" y="26034"/>
                </a:lnTo>
                <a:lnTo>
                  <a:pt x="14115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449705" y="1036319"/>
            <a:ext cx="456565" cy="228600"/>
          </a:xfrm>
          <a:custGeom>
            <a:avLst/>
            <a:gdLst/>
            <a:ahLst/>
            <a:cxnLst/>
            <a:rect l="l" t="t" r="r" b="b"/>
            <a:pathLst>
              <a:path w="456564" h="228600">
                <a:moveTo>
                  <a:pt x="0" y="228600"/>
                </a:moveTo>
                <a:lnTo>
                  <a:pt x="456565" y="228600"/>
                </a:lnTo>
                <a:lnTo>
                  <a:pt x="456565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534413" y="1058926"/>
            <a:ext cx="1955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Times New Roman"/>
                <a:cs typeface="Times New Roman"/>
              </a:rPr>
              <a:t>2</a:t>
            </a:r>
            <a:r>
              <a:rPr dirty="0" sz="1200">
                <a:latin typeface="Times New Roman"/>
                <a:cs typeface="Times New Roman"/>
              </a:rPr>
              <a:t>/</a:t>
            </a:r>
            <a:r>
              <a:rPr dirty="0" sz="1000" spc="-5">
                <a:latin typeface="Times New Roman"/>
                <a:cs typeface="Times New Roman"/>
              </a:rPr>
              <a:t>3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221105" y="2065019"/>
            <a:ext cx="457200" cy="342900"/>
          </a:xfrm>
          <a:custGeom>
            <a:avLst/>
            <a:gdLst/>
            <a:ahLst/>
            <a:cxnLst/>
            <a:rect l="l" t="t" r="r" b="b"/>
            <a:pathLst>
              <a:path w="457200" h="342900">
                <a:moveTo>
                  <a:pt x="0" y="342900"/>
                </a:moveTo>
                <a:lnTo>
                  <a:pt x="457200" y="342900"/>
                </a:lnTo>
                <a:lnTo>
                  <a:pt x="457200" y="0"/>
                </a:lnTo>
                <a:lnTo>
                  <a:pt x="0" y="0"/>
                </a:lnTo>
                <a:lnTo>
                  <a:pt x="0" y="34290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220469" y="1493519"/>
            <a:ext cx="229235" cy="228600"/>
          </a:xfrm>
          <a:custGeom>
            <a:avLst/>
            <a:gdLst/>
            <a:ahLst/>
            <a:cxnLst/>
            <a:rect l="l" t="t" r="r" b="b"/>
            <a:pathLst>
              <a:path w="229234" h="228600">
                <a:moveTo>
                  <a:pt x="0" y="228600"/>
                </a:moveTo>
                <a:lnTo>
                  <a:pt x="229234" y="228600"/>
                </a:lnTo>
                <a:lnTo>
                  <a:pt x="229234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220469" y="1493519"/>
            <a:ext cx="229235" cy="228600"/>
          </a:xfrm>
          <a:custGeom>
            <a:avLst/>
            <a:gdLst/>
            <a:ahLst/>
            <a:cxnLst/>
            <a:rect l="l" t="t" r="r" b="b"/>
            <a:pathLst>
              <a:path w="229234" h="228600">
                <a:moveTo>
                  <a:pt x="0" y="228600"/>
                </a:moveTo>
                <a:lnTo>
                  <a:pt x="229234" y="228600"/>
                </a:lnTo>
                <a:lnTo>
                  <a:pt x="229234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266189" y="1516126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410836" y="4101210"/>
            <a:ext cx="21145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Y3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526029" y="3446779"/>
            <a:ext cx="1835150" cy="76200"/>
          </a:xfrm>
          <a:custGeom>
            <a:avLst/>
            <a:gdLst/>
            <a:ahLst/>
            <a:cxnLst/>
            <a:rect l="l" t="t" r="r" b="b"/>
            <a:pathLst>
              <a:path w="1835150" h="76200">
                <a:moveTo>
                  <a:pt x="1758949" y="0"/>
                </a:moveTo>
                <a:lnTo>
                  <a:pt x="1758949" y="76200"/>
                </a:lnTo>
                <a:lnTo>
                  <a:pt x="1822449" y="44450"/>
                </a:lnTo>
                <a:lnTo>
                  <a:pt x="1775206" y="44450"/>
                </a:lnTo>
                <a:lnTo>
                  <a:pt x="1777999" y="41655"/>
                </a:lnTo>
                <a:lnTo>
                  <a:pt x="1777999" y="34544"/>
                </a:lnTo>
                <a:lnTo>
                  <a:pt x="1775206" y="31750"/>
                </a:lnTo>
                <a:lnTo>
                  <a:pt x="1822449" y="31750"/>
                </a:lnTo>
                <a:lnTo>
                  <a:pt x="1758949" y="0"/>
                </a:lnTo>
                <a:close/>
              </a:path>
              <a:path w="1835150" h="76200">
                <a:moveTo>
                  <a:pt x="1758949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5"/>
                </a:lnTo>
                <a:lnTo>
                  <a:pt x="2793" y="44450"/>
                </a:lnTo>
                <a:lnTo>
                  <a:pt x="1758949" y="44450"/>
                </a:lnTo>
                <a:lnTo>
                  <a:pt x="1758949" y="31750"/>
                </a:lnTo>
                <a:close/>
              </a:path>
              <a:path w="1835150" h="76200">
                <a:moveTo>
                  <a:pt x="1822449" y="31750"/>
                </a:moveTo>
                <a:lnTo>
                  <a:pt x="1775206" y="31750"/>
                </a:lnTo>
                <a:lnTo>
                  <a:pt x="1777999" y="34544"/>
                </a:lnTo>
                <a:lnTo>
                  <a:pt x="1777999" y="41655"/>
                </a:lnTo>
                <a:lnTo>
                  <a:pt x="1775206" y="44450"/>
                </a:lnTo>
                <a:lnTo>
                  <a:pt x="1822449" y="44450"/>
                </a:lnTo>
                <a:lnTo>
                  <a:pt x="1835149" y="38100"/>
                </a:lnTo>
                <a:lnTo>
                  <a:pt x="182244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525522" y="3478021"/>
            <a:ext cx="1949450" cy="374015"/>
          </a:xfrm>
          <a:custGeom>
            <a:avLst/>
            <a:gdLst/>
            <a:ahLst/>
            <a:cxnLst/>
            <a:rect l="l" t="t" r="r" b="b"/>
            <a:pathLst>
              <a:path w="1949450" h="374014">
                <a:moveTo>
                  <a:pt x="1873168" y="342720"/>
                </a:moveTo>
                <a:lnTo>
                  <a:pt x="1867662" y="374014"/>
                </a:lnTo>
                <a:lnTo>
                  <a:pt x="1949323" y="349757"/>
                </a:lnTo>
                <a:lnTo>
                  <a:pt x="1943675" y="345566"/>
                </a:lnTo>
                <a:lnTo>
                  <a:pt x="1889125" y="345566"/>
                </a:lnTo>
                <a:lnTo>
                  <a:pt x="1873168" y="342720"/>
                </a:lnTo>
                <a:close/>
              </a:path>
              <a:path w="1949450" h="374014">
                <a:moveTo>
                  <a:pt x="1875356" y="330286"/>
                </a:moveTo>
                <a:lnTo>
                  <a:pt x="1873168" y="342720"/>
                </a:lnTo>
                <a:lnTo>
                  <a:pt x="1889125" y="345566"/>
                </a:lnTo>
                <a:lnTo>
                  <a:pt x="1892427" y="343280"/>
                </a:lnTo>
                <a:lnTo>
                  <a:pt x="1893697" y="336422"/>
                </a:lnTo>
                <a:lnTo>
                  <a:pt x="1891411" y="333120"/>
                </a:lnTo>
                <a:lnTo>
                  <a:pt x="1875356" y="330286"/>
                </a:lnTo>
                <a:close/>
              </a:path>
              <a:path w="1949450" h="374014">
                <a:moveTo>
                  <a:pt x="1880869" y="298957"/>
                </a:moveTo>
                <a:lnTo>
                  <a:pt x="1875356" y="330286"/>
                </a:lnTo>
                <a:lnTo>
                  <a:pt x="1891411" y="333120"/>
                </a:lnTo>
                <a:lnTo>
                  <a:pt x="1893697" y="336422"/>
                </a:lnTo>
                <a:lnTo>
                  <a:pt x="1892427" y="343280"/>
                </a:lnTo>
                <a:lnTo>
                  <a:pt x="1889125" y="345566"/>
                </a:lnTo>
                <a:lnTo>
                  <a:pt x="1943675" y="345566"/>
                </a:lnTo>
                <a:lnTo>
                  <a:pt x="1880869" y="298957"/>
                </a:lnTo>
                <a:close/>
              </a:path>
              <a:path w="1949450" h="374014">
                <a:moveTo>
                  <a:pt x="4444" y="0"/>
                </a:moveTo>
                <a:lnTo>
                  <a:pt x="1269" y="2285"/>
                </a:lnTo>
                <a:lnTo>
                  <a:pt x="0" y="9270"/>
                </a:lnTo>
                <a:lnTo>
                  <a:pt x="2285" y="12445"/>
                </a:lnTo>
                <a:lnTo>
                  <a:pt x="1873168" y="342720"/>
                </a:lnTo>
                <a:lnTo>
                  <a:pt x="1875356" y="330286"/>
                </a:lnTo>
                <a:lnTo>
                  <a:pt x="44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410841" y="3794251"/>
            <a:ext cx="1950720" cy="154940"/>
          </a:xfrm>
          <a:custGeom>
            <a:avLst/>
            <a:gdLst/>
            <a:ahLst/>
            <a:cxnLst/>
            <a:rect l="l" t="t" r="r" b="b"/>
            <a:pathLst>
              <a:path w="1950720" h="154939">
                <a:moveTo>
                  <a:pt x="1873879" y="31608"/>
                </a:moveTo>
                <a:lnTo>
                  <a:pt x="6222" y="141477"/>
                </a:lnTo>
                <a:lnTo>
                  <a:pt x="2666" y="141731"/>
                </a:lnTo>
                <a:lnTo>
                  <a:pt x="0" y="144652"/>
                </a:lnTo>
                <a:lnTo>
                  <a:pt x="507" y="151764"/>
                </a:lnTo>
                <a:lnTo>
                  <a:pt x="3428" y="154431"/>
                </a:lnTo>
                <a:lnTo>
                  <a:pt x="6984" y="154177"/>
                </a:lnTo>
                <a:lnTo>
                  <a:pt x="1874642" y="44308"/>
                </a:lnTo>
                <a:lnTo>
                  <a:pt x="1873879" y="31608"/>
                </a:lnTo>
                <a:close/>
              </a:path>
              <a:path w="1950720" h="154939">
                <a:moveTo>
                  <a:pt x="1943809" y="30733"/>
                </a:moveTo>
                <a:lnTo>
                  <a:pt x="1890013" y="30733"/>
                </a:lnTo>
                <a:lnTo>
                  <a:pt x="1893061" y="33400"/>
                </a:lnTo>
                <a:lnTo>
                  <a:pt x="1893316" y="36829"/>
                </a:lnTo>
                <a:lnTo>
                  <a:pt x="1893443" y="40385"/>
                </a:lnTo>
                <a:lnTo>
                  <a:pt x="1890775" y="43433"/>
                </a:lnTo>
                <a:lnTo>
                  <a:pt x="1887346" y="43560"/>
                </a:lnTo>
                <a:lnTo>
                  <a:pt x="1874642" y="44308"/>
                </a:lnTo>
                <a:lnTo>
                  <a:pt x="1876551" y="76073"/>
                </a:lnTo>
                <a:lnTo>
                  <a:pt x="1950338" y="33527"/>
                </a:lnTo>
                <a:lnTo>
                  <a:pt x="1943809" y="30733"/>
                </a:lnTo>
                <a:close/>
              </a:path>
              <a:path w="1950720" h="154939">
                <a:moveTo>
                  <a:pt x="1890013" y="30733"/>
                </a:moveTo>
                <a:lnTo>
                  <a:pt x="1886584" y="30860"/>
                </a:lnTo>
                <a:lnTo>
                  <a:pt x="1873879" y="31608"/>
                </a:lnTo>
                <a:lnTo>
                  <a:pt x="1874642" y="44308"/>
                </a:lnTo>
                <a:lnTo>
                  <a:pt x="1887346" y="43560"/>
                </a:lnTo>
                <a:lnTo>
                  <a:pt x="1890775" y="43433"/>
                </a:lnTo>
                <a:lnTo>
                  <a:pt x="1893443" y="40385"/>
                </a:lnTo>
                <a:lnTo>
                  <a:pt x="1893316" y="36829"/>
                </a:lnTo>
                <a:lnTo>
                  <a:pt x="1893061" y="33400"/>
                </a:lnTo>
                <a:lnTo>
                  <a:pt x="1890013" y="30733"/>
                </a:lnTo>
                <a:close/>
              </a:path>
              <a:path w="1950720" h="154939">
                <a:moveTo>
                  <a:pt x="1871980" y="0"/>
                </a:moveTo>
                <a:lnTo>
                  <a:pt x="1873879" y="31608"/>
                </a:lnTo>
                <a:lnTo>
                  <a:pt x="1886584" y="30860"/>
                </a:lnTo>
                <a:lnTo>
                  <a:pt x="1890013" y="30733"/>
                </a:lnTo>
                <a:lnTo>
                  <a:pt x="1943809" y="30733"/>
                </a:lnTo>
                <a:lnTo>
                  <a:pt x="18719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410714" y="3935348"/>
            <a:ext cx="1950720" cy="264795"/>
          </a:xfrm>
          <a:custGeom>
            <a:avLst/>
            <a:gdLst/>
            <a:ahLst/>
            <a:cxnLst/>
            <a:rect l="l" t="t" r="r" b="b"/>
            <a:pathLst>
              <a:path w="1950720" h="264795">
                <a:moveTo>
                  <a:pt x="1874039" y="232698"/>
                </a:moveTo>
                <a:lnTo>
                  <a:pt x="1870328" y="264286"/>
                </a:lnTo>
                <a:lnTo>
                  <a:pt x="1950465" y="235330"/>
                </a:lnTo>
                <a:lnTo>
                  <a:pt x="1949304" y="234568"/>
                </a:lnTo>
                <a:lnTo>
                  <a:pt x="1890140" y="234568"/>
                </a:lnTo>
                <a:lnTo>
                  <a:pt x="1874039" y="232698"/>
                </a:lnTo>
                <a:close/>
              </a:path>
              <a:path w="1950720" h="264795">
                <a:moveTo>
                  <a:pt x="1875514" y="220133"/>
                </a:moveTo>
                <a:lnTo>
                  <a:pt x="1874039" y="232698"/>
                </a:lnTo>
                <a:lnTo>
                  <a:pt x="1890140" y="234568"/>
                </a:lnTo>
                <a:lnTo>
                  <a:pt x="1893315" y="232155"/>
                </a:lnTo>
                <a:lnTo>
                  <a:pt x="1894077" y="225170"/>
                </a:lnTo>
                <a:lnTo>
                  <a:pt x="1891664" y="221995"/>
                </a:lnTo>
                <a:lnTo>
                  <a:pt x="1888109" y="221614"/>
                </a:lnTo>
                <a:lnTo>
                  <a:pt x="1875514" y="220133"/>
                </a:lnTo>
                <a:close/>
              </a:path>
              <a:path w="1950720" h="264795">
                <a:moveTo>
                  <a:pt x="1879219" y="188594"/>
                </a:moveTo>
                <a:lnTo>
                  <a:pt x="1875514" y="220133"/>
                </a:lnTo>
                <a:lnTo>
                  <a:pt x="1888109" y="221614"/>
                </a:lnTo>
                <a:lnTo>
                  <a:pt x="1891664" y="221995"/>
                </a:lnTo>
                <a:lnTo>
                  <a:pt x="1894077" y="225170"/>
                </a:lnTo>
                <a:lnTo>
                  <a:pt x="1893315" y="232155"/>
                </a:lnTo>
                <a:lnTo>
                  <a:pt x="1890140" y="234568"/>
                </a:lnTo>
                <a:lnTo>
                  <a:pt x="1949304" y="234568"/>
                </a:lnTo>
                <a:lnTo>
                  <a:pt x="1879219" y="188594"/>
                </a:lnTo>
                <a:close/>
              </a:path>
              <a:path w="1950720" h="264795">
                <a:moveTo>
                  <a:pt x="3937" y="0"/>
                </a:moveTo>
                <a:lnTo>
                  <a:pt x="888" y="2539"/>
                </a:lnTo>
                <a:lnTo>
                  <a:pt x="381" y="5968"/>
                </a:lnTo>
                <a:lnTo>
                  <a:pt x="0" y="9525"/>
                </a:lnTo>
                <a:lnTo>
                  <a:pt x="2540" y="12573"/>
                </a:lnTo>
                <a:lnTo>
                  <a:pt x="5968" y="13080"/>
                </a:lnTo>
                <a:lnTo>
                  <a:pt x="1874039" y="232698"/>
                </a:lnTo>
                <a:lnTo>
                  <a:pt x="1875514" y="220133"/>
                </a:lnTo>
                <a:lnTo>
                  <a:pt x="7493" y="380"/>
                </a:lnTo>
                <a:lnTo>
                  <a:pt x="393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627380" y="1848358"/>
            <a:ext cx="5934710" cy="2110740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198120">
              <a:lnSpc>
                <a:spcPct val="100000"/>
              </a:lnSpc>
              <a:spcBef>
                <a:spcPts val="340"/>
              </a:spcBef>
            </a:pPr>
            <a:r>
              <a:rPr dirty="0" sz="1200" spc="-10">
                <a:latin typeface="Times New Roman"/>
                <a:cs typeface="Times New Roman"/>
              </a:rPr>
              <a:t>X3</a:t>
            </a:r>
            <a:endParaRPr sz="1200">
              <a:latin typeface="Times New Roman"/>
              <a:cs typeface="Times New Roman"/>
            </a:endParaRPr>
          </a:p>
          <a:p>
            <a:pPr marL="783590">
              <a:lnSpc>
                <a:spcPct val="100000"/>
              </a:lnSpc>
              <a:spcBef>
                <a:spcPts val="240"/>
              </a:spcBef>
            </a:pPr>
            <a:r>
              <a:rPr dirty="0" sz="1000">
                <a:latin typeface="Times New Roman"/>
                <a:cs typeface="Times New Roman"/>
              </a:rPr>
              <a:t>0.</a:t>
            </a:r>
            <a:r>
              <a:rPr dirty="0" sz="1200">
                <a:latin typeface="Times New Roman"/>
                <a:cs typeface="Times New Roman"/>
              </a:rPr>
              <a:t>5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9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Homework</a:t>
            </a:r>
            <a:r>
              <a:rPr dirty="0" sz="1600" spc="-5">
                <a:latin typeface="Times New Roman"/>
                <a:cs typeface="Times New Roman"/>
              </a:rPr>
              <a:t>: </a:t>
            </a:r>
            <a:r>
              <a:rPr dirty="0" sz="1600">
                <a:latin typeface="Times New Roman"/>
                <a:cs typeface="Times New Roman"/>
              </a:rPr>
              <a:t>For the </a:t>
            </a:r>
            <a:r>
              <a:rPr dirty="0" sz="1600" spc="-5">
                <a:latin typeface="Times New Roman"/>
                <a:cs typeface="Times New Roman"/>
              </a:rPr>
              <a:t>channel </a:t>
            </a:r>
            <a:r>
              <a:rPr dirty="0" sz="1600" spc="-10">
                <a:latin typeface="Times New Roman"/>
                <a:cs typeface="Times New Roman"/>
              </a:rPr>
              <a:t>model </a:t>
            </a:r>
            <a:r>
              <a:rPr dirty="0" sz="1600">
                <a:latin typeface="Times New Roman"/>
                <a:cs typeface="Times New Roman"/>
              </a:rPr>
              <a:t>shown, </a:t>
            </a:r>
            <a:r>
              <a:rPr dirty="0" sz="1600" spc="-5">
                <a:latin typeface="Times New Roman"/>
                <a:cs typeface="Times New Roman"/>
              </a:rPr>
              <a:t>Find:1-source entropy rate</a:t>
            </a:r>
            <a:r>
              <a:rPr dirty="0" sz="1600" spc="8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if</a:t>
            </a:r>
            <a:endParaRPr sz="1600">
              <a:latin typeface="Times New Roman"/>
              <a:cs typeface="Times New Roman"/>
            </a:endParaRPr>
          </a:p>
          <a:p>
            <a:pPr marL="12700" marR="3133725">
              <a:lnSpc>
                <a:spcPts val="1839"/>
              </a:lnSpc>
              <a:spcBef>
                <a:spcPts val="165"/>
              </a:spcBef>
            </a:pPr>
            <a:r>
              <a:rPr dirty="0" sz="1600" spc="-5">
                <a:latin typeface="Symbol"/>
                <a:cs typeface="Symbol"/>
              </a:rPr>
              <a:t></a:t>
            </a:r>
            <a:r>
              <a:rPr dirty="0" baseline="-13227" sz="1575" spc="-7">
                <a:latin typeface="Times New Roman"/>
                <a:cs typeface="Times New Roman"/>
              </a:rPr>
              <a:t>x1</a:t>
            </a:r>
            <a:r>
              <a:rPr dirty="0" sz="1600" spc="-5">
                <a:latin typeface="Times New Roman"/>
                <a:cs typeface="Times New Roman"/>
              </a:rPr>
              <a:t>=1ms and </a:t>
            </a:r>
            <a:r>
              <a:rPr dirty="0" sz="1600" spc="-5">
                <a:latin typeface="Symbol"/>
                <a:cs typeface="Symbol"/>
              </a:rPr>
              <a:t></a:t>
            </a:r>
            <a:r>
              <a:rPr dirty="0" baseline="-13227" sz="1575" spc="-7">
                <a:latin typeface="Times New Roman"/>
                <a:cs typeface="Times New Roman"/>
              </a:rPr>
              <a:t>x2</a:t>
            </a:r>
            <a:r>
              <a:rPr dirty="0" sz="1600" spc="-5">
                <a:latin typeface="Times New Roman"/>
                <a:cs typeface="Times New Roman"/>
              </a:rPr>
              <a:t>=2ms, I(x</a:t>
            </a:r>
            <a:r>
              <a:rPr dirty="0" baseline="-13227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)=2bits.  2-the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transinformation.</a:t>
            </a:r>
            <a:endParaRPr sz="1600">
              <a:latin typeface="Times New Roman"/>
              <a:cs typeface="Times New Roman"/>
            </a:endParaRPr>
          </a:p>
          <a:p>
            <a:pPr algn="ctr" marR="439420">
              <a:lnSpc>
                <a:spcPct val="100000"/>
              </a:lnSpc>
              <a:spcBef>
                <a:spcPts val="375"/>
              </a:spcBef>
            </a:pPr>
            <a:r>
              <a:rPr dirty="0" sz="1200">
                <a:latin typeface="Times New Roman"/>
                <a:cs typeface="Times New Roman"/>
              </a:rPr>
              <a:t>0.9</a:t>
            </a:r>
            <a:endParaRPr sz="1200">
              <a:latin typeface="Times New Roman"/>
              <a:cs typeface="Times New Roman"/>
            </a:endParaRPr>
          </a:p>
          <a:p>
            <a:pPr algn="ctr" marR="320675">
              <a:lnSpc>
                <a:spcPct val="100000"/>
              </a:lnSpc>
              <a:spcBef>
                <a:spcPts val="360"/>
              </a:spcBef>
              <a:tabLst>
                <a:tab pos="2171700" algn="l"/>
              </a:tabLst>
            </a:pPr>
            <a:r>
              <a:rPr dirty="0" sz="1200" spc="-5">
                <a:latin typeface="Times New Roman"/>
                <a:cs typeface="Times New Roman"/>
              </a:rPr>
              <a:t>X1	</a:t>
            </a:r>
            <a:r>
              <a:rPr dirty="0" sz="1200" spc="-10">
                <a:latin typeface="Times New Roman"/>
                <a:cs typeface="Times New Roman"/>
              </a:rPr>
              <a:t>Y1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algn="ctr" marR="320675">
              <a:lnSpc>
                <a:spcPct val="100000"/>
              </a:lnSpc>
              <a:tabLst>
                <a:tab pos="2171700" algn="l"/>
              </a:tabLst>
            </a:pPr>
            <a:r>
              <a:rPr dirty="0" sz="1200" spc="-5">
                <a:latin typeface="Times New Roman"/>
                <a:cs typeface="Times New Roman"/>
              </a:rPr>
              <a:t>X2	</a:t>
            </a:r>
            <a:r>
              <a:rPr dirty="0" baseline="2314" sz="1800" spc="-15">
                <a:latin typeface="Times New Roman"/>
                <a:cs typeface="Times New Roman"/>
              </a:rPr>
              <a:t>Y2</a:t>
            </a:r>
            <a:endParaRPr baseline="2314" sz="18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103245" y="4170679"/>
            <a:ext cx="457834" cy="342900"/>
          </a:xfrm>
          <a:custGeom>
            <a:avLst/>
            <a:gdLst/>
            <a:ahLst/>
            <a:cxnLst/>
            <a:rect l="l" t="t" r="r" b="b"/>
            <a:pathLst>
              <a:path w="457835" h="342900">
                <a:moveTo>
                  <a:pt x="0" y="342900"/>
                </a:moveTo>
                <a:lnTo>
                  <a:pt x="457834" y="342900"/>
                </a:lnTo>
                <a:lnTo>
                  <a:pt x="457834" y="0"/>
                </a:lnTo>
                <a:lnTo>
                  <a:pt x="0" y="0"/>
                </a:lnTo>
                <a:lnTo>
                  <a:pt x="0" y="3429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103245" y="4170679"/>
            <a:ext cx="457834" cy="342900"/>
          </a:xfrm>
          <a:custGeom>
            <a:avLst/>
            <a:gdLst/>
            <a:ahLst/>
            <a:cxnLst/>
            <a:rect l="l" t="t" r="r" b="b"/>
            <a:pathLst>
              <a:path w="457835" h="342900">
                <a:moveTo>
                  <a:pt x="0" y="342900"/>
                </a:moveTo>
                <a:lnTo>
                  <a:pt x="457834" y="342900"/>
                </a:lnTo>
                <a:lnTo>
                  <a:pt x="457834" y="0"/>
                </a:lnTo>
                <a:lnTo>
                  <a:pt x="0" y="0"/>
                </a:lnTo>
                <a:lnTo>
                  <a:pt x="0" y="34290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3263010" y="4200270"/>
            <a:ext cx="215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0.8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023742" y="5698616"/>
            <a:ext cx="1644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0</a:t>
            </a:r>
            <a:r>
              <a:rPr dirty="0" baseline="-10416" sz="1200">
                <a:latin typeface="Times New Roman"/>
                <a:cs typeface="Times New Roman"/>
              </a:rPr>
              <a:t>T</a:t>
            </a:r>
            <a:endParaRPr baseline="-10416" sz="12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023742" y="6228968"/>
            <a:ext cx="1644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</a:t>
            </a:r>
            <a:r>
              <a:rPr dirty="0" baseline="-10416" sz="1200">
                <a:latin typeface="Times New Roman"/>
                <a:cs typeface="Times New Roman"/>
              </a:rPr>
              <a:t>T</a:t>
            </a:r>
            <a:endParaRPr baseline="-10416" sz="12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181980" y="5698616"/>
            <a:ext cx="1701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0</a:t>
            </a:r>
            <a:r>
              <a:rPr dirty="0" baseline="-10416" sz="1200">
                <a:latin typeface="Times New Roman"/>
                <a:cs typeface="Times New Roman"/>
              </a:rPr>
              <a:t>R</a:t>
            </a:r>
            <a:endParaRPr baseline="-10416" sz="12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181980" y="6228968"/>
            <a:ext cx="1701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</a:t>
            </a:r>
            <a:r>
              <a:rPr dirty="0" baseline="-10416" sz="1200">
                <a:latin typeface="Times New Roman"/>
                <a:cs typeface="Times New Roman"/>
              </a:rPr>
              <a:t>R</a:t>
            </a:r>
            <a:endParaRPr baseline="-10416" sz="12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27380" y="4721478"/>
            <a:ext cx="6145530" cy="926465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12700" marR="5080">
              <a:lnSpc>
                <a:spcPts val="1839"/>
              </a:lnSpc>
              <a:spcBef>
                <a:spcPts val="220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</a:t>
            </a:r>
            <a:r>
              <a:rPr dirty="0" sz="1600" spc="-5">
                <a:latin typeface="Times New Roman"/>
                <a:cs typeface="Times New Roman"/>
              </a:rPr>
              <a:t>: Find and plot the transformation for a </a:t>
            </a:r>
            <a:r>
              <a:rPr dirty="0" sz="1600">
                <a:latin typeface="Times New Roman"/>
                <a:cs typeface="Times New Roman"/>
              </a:rPr>
              <a:t>binary </a:t>
            </a:r>
            <a:r>
              <a:rPr dirty="0" sz="1600" spc="-5">
                <a:latin typeface="Times New Roman"/>
                <a:cs typeface="Times New Roman"/>
              </a:rPr>
              <a:t>symmetric channel (BSC)  shown if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p(0</a:t>
            </a:r>
            <a:r>
              <a:rPr dirty="0" baseline="-13227" sz="1575" spc="-7">
                <a:latin typeface="Times New Roman"/>
                <a:cs typeface="Times New Roman"/>
              </a:rPr>
              <a:t>T</a:t>
            </a:r>
            <a:r>
              <a:rPr dirty="0" sz="1600" spc="-5">
                <a:latin typeface="Times New Roman"/>
                <a:cs typeface="Times New Roman"/>
              </a:rPr>
              <a:t>)=p(1</a:t>
            </a:r>
            <a:r>
              <a:rPr dirty="0" baseline="-13227" sz="1575" spc="-7">
                <a:latin typeface="Times New Roman"/>
                <a:cs typeface="Times New Roman"/>
              </a:rPr>
              <a:t>T</a:t>
            </a:r>
            <a:r>
              <a:rPr dirty="0" sz="1600" spc="-5">
                <a:latin typeface="Times New Roman"/>
                <a:cs typeface="Times New Roman"/>
              </a:rPr>
              <a:t>)=0.5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00">
              <a:latin typeface="Times New Roman"/>
              <a:cs typeface="Times New Roman"/>
            </a:endParaRPr>
          </a:p>
          <a:p>
            <a:pPr algn="ctr" marL="996950">
              <a:lnSpc>
                <a:spcPct val="1000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1-p</a:t>
            </a:r>
            <a:r>
              <a:rPr dirty="0" baseline="-10416" sz="1200" spc="-7">
                <a:latin typeface="Times New Roman"/>
                <a:cs typeface="Times New Roman"/>
              </a:rPr>
              <a:t>e</a:t>
            </a:r>
            <a:endParaRPr baseline="-10416" sz="12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27380" y="6384416"/>
            <a:ext cx="5995670" cy="90614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305175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1-p</a:t>
            </a:r>
            <a:r>
              <a:rPr dirty="0" baseline="-10416" sz="1200" spc="-7">
                <a:latin typeface="Times New Roman"/>
                <a:cs typeface="Times New Roman"/>
              </a:rPr>
              <a:t>e</a:t>
            </a:r>
            <a:endParaRPr baseline="-10416"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39"/>
              </a:lnSpc>
              <a:spcBef>
                <a:spcPts val="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r>
              <a:rPr dirty="0" sz="1600" spc="-5">
                <a:latin typeface="Times New Roman"/>
                <a:cs typeface="Times New Roman"/>
              </a:rPr>
              <a:t>: This BSC is a very well </a:t>
            </a:r>
            <a:r>
              <a:rPr dirty="0" sz="1600">
                <a:latin typeface="Times New Roman"/>
                <a:cs typeface="Times New Roman"/>
              </a:rPr>
              <a:t>known </a:t>
            </a:r>
            <a:r>
              <a:rPr dirty="0" sz="1600" spc="-5">
                <a:latin typeface="Times New Roman"/>
                <a:cs typeface="Times New Roman"/>
              </a:rPr>
              <a:t>channel with practical values </a:t>
            </a:r>
            <a:r>
              <a:rPr dirty="0" sz="1600">
                <a:latin typeface="Times New Roman"/>
                <a:cs typeface="Times New Roman"/>
              </a:rPr>
              <a:t>of  </a:t>
            </a:r>
            <a:r>
              <a:rPr dirty="0" sz="1600" spc="-5">
                <a:latin typeface="Times New Roman"/>
                <a:cs typeface="Times New Roman"/>
              </a:rPr>
              <a:t>p</a:t>
            </a:r>
            <a:r>
              <a:rPr dirty="0" baseline="-13227" sz="1575" spc="-7">
                <a:latin typeface="Times New Roman"/>
                <a:cs typeface="Times New Roman"/>
              </a:rPr>
              <a:t>e</a:t>
            </a:r>
            <a:r>
              <a:rPr dirty="0" sz="1600" spc="-5">
                <a:latin typeface="Times New Roman"/>
                <a:cs typeface="Times New Roman"/>
              </a:rPr>
              <a:t>&lt;&lt;1. If we denote </a:t>
            </a:r>
            <a:r>
              <a:rPr dirty="0" sz="1600">
                <a:latin typeface="Times New Roman"/>
                <a:cs typeface="Times New Roman"/>
              </a:rPr>
              <a:t>0</a:t>
            </a:r>
            <a:r>
              <a:rPr dirty="0" baseline="-13227" sz="1575">
                <a:latin typeface="Times New Roman"/>
                <a:cs typeface="Times New Roman"/>
              </a:rPr>
              <a:t>T</a:t>
            </a:r>
            <a:r>
              <a:rPr dirty="0" sz="1600">
                <a:latin typeface="Times New Roman"/>
                <a:cs typeface="Times New Roman"/>
              </a:rPr>
              <a:t>=x</a:t>
            </a:r>
            <a:r>
              <a:rPr dirty="0" baseline="-13227" sz="1575">
                <a:latin typeface="Times New Roman"/>
                <a:cs typeface="Times New Roman"/>
              </a:rPr>
              <a:t>1</a:t>
            </a:r>
            <a:r>
              <a:rPr dirty="0" sz="1600">
                <a:latin typeface="Times New Roman"/>
                <a:cs typeface="Times New Roman"/>
              </a:rPr>
              <a:t>, 1</a:t>
            </a:r>
            <a:r>
              <a:rPr dirty="0" baseline="-13227" sz="1575">
                <a:latin typeface="Times New Roman"/>
                <a:cs typeface="Times New Roman"/>
              </a:rPr>
              <a:t>T</a:t>
            </a:r>
            <a:r>
              <a:rPr dirty="0" sz="1600">
                <a:latin typeface="Times New Roman"/>
                <a:cs typeface="Times New Roman"/>
              </a:rPr>
              <a:t>=x</a:t>
            </a:r>
            <a:r>
              <a:rPr dirty="0" baseline="-13227" sz="1575">
                <a:latin typeface="Times New Roman"/>
                <a:cs typeface="Times New Roman"/>
              </a:rPr>
              <a:t>2</a:t>
            </a:r>
            <a:r>
              <a:rPr dirty="0" sz="1600">
                <a:latin typeface="Times New Roman"/>
                <a:cs typeface="Times New Roman"/>
              </a:rPr>
              <a:t>, </a:t>
            </a:r>
            <a:r>
              <a:rPr dirty="0" sz="1600" spc="-10">
                <a:latin typeface="Times New Roman"/>
                <a:cs typeface="Times New Roman"/>
              </a:rPr>
              <a:t>0</a:t>
            </a:r>
            <a:r>
              <a:rPr dirty="0" baseline="-13227" sz="1575" spc="-15">
                <a:latin typeface="Times New Roman"/>
                <a:cs typeface="Times New Roman"/>
              </a:rPr>
              <a:t>R</a:t>
            </a:r>
            <a:r>
              <a:rPr dirty="0" sz="1600" spc="-10">
                <a:latin typeface="Times New Roman"/>
                <a:cs typeface="Times New Roman"/>
              </a:rPr>
              <a:t>=y</a:t>
            </a:r>
            <a:r>
              <a:rPr dirty="0" baseline="-13227" sz="1575" spc="-15">
                <a:latin typeface="Times New Roman"/>
                <a:cs typeface="Times New Roman"/>
              </a:rPr>
              <a:t>1</a:t>
            </a:r>
            <a:r>
              <a:rPr dirty="0" sz="1600" spc="-10">
                <a:latin typeface="Times New Roman"/>
                <a:cs typeface="Times New Roman"/>
              </a:rPr>
              <a:t>, </a:t>
            </a:r>
            <a:r>
              <a:rPr dirty="0" sz="1600" spc="-5">
                <a:latin typeface="Times New Roman"/>
                <a:cs typeface="Times New Roman"/>
              </a:rPr>
              <a:t>1</a:t>
            </a:r>
            <a:r>
              <a:rPr dirty="0" baseline="-13227" sz="1575" spc="-7">
                <a:latin typeface="Times New Roman"/>
                <a:cs typeface="Times New Roman"/>
              </a:rPr>
              <a:t>R</a:t>
            </a:r>
            <a:r>
              <a:rPr dirty="0" sz="1600" spc="-5">
                <a:latin typeface="Times New Roman"/>
                <a:cs typeface="Times New Roman"/>
              </a:rPr>
              <a:t>=y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,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261867" y="5761100"/>
            <a:ext cx="1836420" cy="592455"/>
          </a:xfrm>
          <a:custGeom>
            <a:avLst/>
            <a:gdLst/>
            <a:ahLst/>
            <a:cxnLst/>
            <a:rect l="l" t="t" r="r" b="b"/>
            <a:pathLst>
              <a:path w="1836420" h="592454">
                <a:moveTo>
                  <a:pt x="1761291" y="30208"/>
                </a:moveTo>
                <a:lnTo>
                  <a:pt x="5207" y="578993"/>
                </a:lnTo>
                <a:lnTo>
                  <a:pt x="1905" y="580136"/>
                </a:lnTo>
                <a:lnTo>
                  <a:pt x="0" y="583692"/>
                </a:lnTo>
                <a:lnTo>
                  <a:pt x="1016" y="586994"/>
                </a:lnTo>
                <a:lnTo>
                  <a:pt x="2159" y="590296"/>
                </a:lnTo>
                <a:lnTo>
                  <a:pt x="5715" y="592201"/>
                </a:lnTo>
                <a:lnTo>
                  <a:pt x="1765106" y="42399"/>
                </a:lnTo>
                <a:lnTo>
                  <a:pt x="1761291" y="30208"/>
                </a:lnTo>
                <a:close/>
              </a:path>
              <a:path w="1836420" h="592454">
                <a:moveTo>
                  <a:pt x="1823643" y="25400"/>
                </a:moveTo>
                <a:lnTo>
                  <a:pt x="1776730" y="25400"/>
                </a:lnTo>
                <a:lnTo>
                  <a:pt x="1780286" y="27305"/>
                </a:lnTo>
                <a:lnTo>
                  <a:pt x="1781302" y="30607"/>
                </a:lnTo>
                <a:lnTo>
                  <a:pt x="1782445" y="34036"/>
                </a:lnTo>
                <a:lnTo>
                  <a:pt x="1780540" y="37592"/>
                </a:lnTo>
                <a:lnTo>
                  <a:pt x="1765106" y="42399"/>
                </a:lnTo>
                <a:lnTo>
                  <a:pt x="1774571" y="72644"/>
                </a:lnTo>
                <a:lnTo>
                  <a:pt x="1823643" y="25400"/>
                </a:lnTo>
                <a:close/>
              </a:path>
              <a:path w="1836420" h="592454">
                <a:moveTo>
                  <a:pt x="1776730" y="25400"/>
                </a:moveTo>
                <a:lnTo>
                  <a:pt x="1761291" y="30208"/>
                </a:lnTo>
                <a:lnTo>
                  <a:pt x="1765106" y="42399"/>
                </a:lnTo>
                <a:lnTo>
                  <a:pt x="1780540" y="37592"/>
                </a:lnTo>
                <a:lnTo>
                  <a:pt x="1782445" y="34036"/>
                </a:lnTo>
                <a:lnTo>
                  <a:pt x="1781179" y="30208"/>
                </a:lnTo>
                <a:lnTo>
                  <a:pt x="1780286" y="27305"/>
                </a:lnTo>
                <a:lnTo>
                  <a:pt x="1776730" y="25400"/>
                </a:lnTo>
                <a:close/>
              </a:path>
              <a:path w="1836420" h="592454">
                <a:moveTo>
                  <a:pt x="1751838" y="0"/>
                </a:moveTo>
                <a:lnTo>
                  <a:pt x="1761291" y="30208"/>
                </a:lnTo>
                <a:lnTo>
                  <a:pt x="1776730" y="25400"/>
                </a:lnTo>
                <a:lnTo>
                  <a:pt x="1823643" y="25400"/>
                </a:lnTo>
                <a:lnTo>
                  <a:pt x="1835912" y="13588"/>
                </a:lnTo>
                <a:lnTo>
                  <a:pt x="17518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148329" y="5751829"/>
            <a:ext cx="1949450" cy="76200"/>
          </a:xfrm>
          <a:custGeom>
            <a:avLst/>
            <a:gdLst/>
            <a:ahLst/>
            <a:cxnLst/>
            <a:rect l="l" t="t" r="r" b="b"/>
            <a:pathLst>
              <a:path w="1949450" h="76200">
                <a:moveTo>
                  <a:pt x="1873249" y="0"/>
                </a:moveTo>
                <a:lnTo>
                  <a:pt x="1873249" y="76200"/>
                </a:lnTo>
                <a:lnTo>
                  <a:pt x="1936749" y="44450"/>
                </a:lnTo>
                <a:lnTo>
                  <a:pt x="1889506" y="44450"/>
                </a:lnTo>
                <a:lnTo>
                  <a:pt x="1892299" y="41655"/>
                </a:lnTo>
                <a:lnTo>
                  <a:pt x="1892299" y="34543"/>
                </a:lnTo>
                <a:lnTo>
                  <a:pt x="1889506" y="31750"/>
                </a:lnTo>
                <a:lnTo>
                  <a:pt x="1936749" y="31750"/>
                </a:lnTo>
                <a:lnTo>
                  <a:pt x="1873249" y="0"/>
                </a:lnTo>
                <a:close/>
              </a:path>
              <a:path w="1949450" h="76200">
                <a:moveTo>
                  <a:pt x="1873249" y="31750"/>
                </a:moveTo>
                <a:lnTo>
                  <a:pt x="2793" y="31750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50"/>
                </a:lnTo>
                <a:lnTo>
                  <a:pt x="1873249" y="44450"/>
                </a:lnTo>
                <a:lnTo>
                  <a:pt x="1873249" y="31750"/>
                </a:lnTo>
                <a:close/>
              </a:path>
              <a:path w="1949450" h="76200">
                <a:moveTo>
                  <a:pt x="1936749" y="31750"/>
                </a:moveTo>
                <a:lnTo>
                  <a:pt x="1889506" y="31750"/>
                </a:lnTo>
                <a:lnTo>
                  <a:pt x="1892299" y="34543"/>
                </a:lnTo>
                <a:lnTo>
                  <a:pt x="1892299" y="41655"/>
                </a:lnTo>
                <a:lnTo>
                  <a:pt x="1889506" y="44450"/>
                </a:lnTo>
                <a:lnTo>
                  <a:pt x="1936749" y="44450"/>
                </a:lnTo>
                <a:lnTo>
                  <a:pt x="1949449" y="38100"/>
                </a:lnTo>
                <a:lnTo>
                  <a:pt x="193674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148329" y="6292849"/>
            <a:ext cx="1949450" cy="76200"/>
          </a:xfrm>
          <a:custGeom>
            <a:avLst/>
            <a:gdLst/>
            <a:ahLst/>
            <a:cxnLst/>
            <a:rect l="l" t="t" r="r" b="b"/>
            <a:pathLst>
              <a:path w="1949450" h="76200">
                <a:moveTo>
                  <a:pt x="1873249" y="0"/>
                </a:moveTo>
                <a:lnTo>
                  <a:pt x="1873249" y="76200"/>
                </a:lnTo>
                <a:lnTo>
                  <a:pt x="1936749" y="44450"/>
                </a:lnTo>
                <a:lnTo>
                  <a:pt x="1889506" y="44450"/>
                </a:lnTo>
                <a:lnTo>
                  <a:pt x="1892299" y="41656"/>
                </a:lnTo>
                <a:lnTo>
                  <a:pt x="1892299" y="34544"/>
                </a:lnTo>
                <a:lnTo>
                  <a:pt x="1889506" y="31750"/>
                </a:lnTo>
                <a:lnTo>
                  <a:pt x="1936749" y="31750"/>
                </a:lnTo>
                <a:lnTo>
                  <a:pt x="1873249" y="0"/>
                </a:lnTo>
                <a:close/>
              </a:path>
              <a:path w="1949450" h="76200">
                <a:moveTo>
                  <a:pt x="1873249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1873249" y="44450"/>
                </a:lnTo>
                <a:lnTo>
                  <a:pt x="1873249" y="31750"/>
                </a:lnTo>
                <a:close/>
              </a:path>
              <a:path w="1949450" h="76200">
                <a:moveTo>
                  <a:pt x="1936749" y="31750"/>
                </a:moveTo>
                <a:lnTo>
                  <a:pt x="1889506" y="31750"/>
                </a:lnTo>
                <a:lnTo>
                  <a:pt x="1892299" y="34544"/>
                </a:lnTo>
                <a:lnTo>
                  <a:pt x="1892299" y="41656"/>
                </a:lnTo>
                <a:lnTo>
                  <a:pt x="1889506" y="44450"/>
                </a:lnTo>
                <a:lnTo>
                  <a:pt x="1936749" y="44450"/>
                </a:lnTo>
                <a:lnTo>
                  <a:pt x="1949449" y="38100"/>
                </a:lnTo>
                <a:lnTo>
                  <a:pt x="193674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147567" y="5752337"/>
            <a:ext cx="1836420" cy="592455"/>
          </a:xfrm>
          <a:custGeom>
            <a:avLst/>
            <a:gdLst/>
            <a:ahLst/>
            <a:cxnLst/>
            <a:rect l="l" t="t" r="r" b="b"/>
            <a:pathLst>
              <a:path w="1836420" h="592454">
                <a:moveTo>
                  <a:pt x="1761291" y="561992"/>
                </a:moveTo>
                <a:lnTo>
                  <a:pt x="1751837" y="592201"/>
                </a:lnTo>
                <a:lnTo>
                  <a:pt x="1835911" y="578612"/>
                </a:lnTo>
                <a:lnTo>
                  <a:pt x="1823643" y="566801"/>
                </a:lnTo>
                <a:lnTo>
                  <a:pt x="1776730" y="566801"/>
                </a:lnTo>
                <a:lnTo>
                  <a:pt x="1761291" y="561992"/>
                </a:lnTo>
                <a:close/>
              </a:path>
              <a:path w="1836420" h="592454">
                <a:moveTo>
                  <a:pt x="1765106" y="549801"/>
                </a:moveTo>
                <a:lnTo>
                  <a:pt x="1761291" y="561992"/>
                </a:lnTo>
                <a:lnTo>
                  <a:pt x="1776730" y="566801"/>
                </a:lnTo>
                <a:lnTo>
                  <a:pt x="1780285" y="564896"/>
                </a:lnTo>
                <a:lnTo>
                  <a:pt x="1781429" y="561594"/>
                </a:lnTo>
                <a:lnTo>
                  <a:pt x="1782445" y="558165"/>
                </a:lnTo>
                <a:lnTo>
                  <a:pt x="1780540" y="554609"/>
                </a:lnTo>
                <a:lnTo>
                  <a:pt x="1765106" y="549801"/>
                </a:lnTo>
                <a:close/>
              </a:path>
              <a:path w="1836420" h="592454">
                <a:moveTo>
                  <a:pt x="1774570" y="519557"/>
                </a:moveTo>
                <a:lnTo>
                  <a:pt x="1765106" y="549801"/>
                </a:lnTo>
                <a:lnTo>
                  <a:pt x="1780540" y="554609"/>
                </a:lnTo>
                <a:lnTo>
                  <a:pt x="1782445" y="558165"/>
                </a:lnTo>
                <a:lnTo>
                  <a:pt x="1781429" y="561594"/>
                </a:lnTo>
                <a:lnTo>
                  <a:pt x="1780285" y="564896"/>
                </a:lnTo>
                <a:lnTo>
                  <a:pt x="1776730" y="566801"/>
                </a:lnTo>
                <a:lnTo>
                  <a:pt x="1823643" y="566801"/>
                </a:lnTo>
                <a:lnTo>
                  <a:pt x="1774570" y="519557"/>
                </a:lnTo>
                <a:close/>
              </a:path>
              <a:path w="1836420" h="592454">
                <a:moveTo>
                  <a:pt x="5714" y="0"/>
                </a:moveTo>
                <a:lnTo>
                  <a:pt x="2158" y="1905"/>
                </a:lnTo>
                <a:lnTo>
                  <a:pt x="1015" y="5207"/>
                </a:lnTo>
                <a:lnTo>
                  <a:pt x="0" y="8509"/>
                </a:lnTo>
                <a:lnTo>
                  <a:pt x="1905" y="12065"/>
                </a:lnTo>
                <a:lnTo>
                  <a:pt x="5206" y="13208"/>
                </a:lnTo>
                <a:lnTo>
                  <a:pt x="1761291" y="561992"/>
                </a:lnTo>
                <a:lnTo>
                  <a:pt x="1765106" y="549801"/>
                </a:lnTo>
                <a:lnTo>
                  <a:pt x="57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1703536" y="7614529"/>
            <a:ext cx="9715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5">
                <a:latin typeface="Symbol"/>
                <a:cs typeface="Symbol"/>
              </a:rPr>
              <a:t>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924033" y="7601290"/>
            <a:ext cx="97663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92455" algn="l"/>
              </a:tabLst>
            </a:pPr>
            <a:r>
              <a:rPr dirty="0" sz="1450" spc="-35" i="1">
                <a:latin typeface="Times New Roman"/>
                <a:cs typeface="Times New Roman"/>
              </a:rPr>
              <a:t>y</a:t>
            </a:r>
            <a:r>
              <a:rPr dirty="0" sz="1450" spc="-35">
                <a:latin typeface="Times New Roman"/>
                <a:cs typeface="Times New Roman"/>
              </a:rPr>
              <a:t>1	</a:t>
            </a:r>
            <a:r>
              <a:rPr dirty="0" sz="1450" spc="45" i="1">
                <a:latin typeface="Times New Roman"/>
                <a:cs typeface="Times New Roman"/>
              </a:rPr>
              <a:t>y</a:t>
            </a:r>
            <a:r>
              <a:rPr dirty="0" sz="1450" spc="45">
                <a:latin typeface="Times New Roman"/>
                <a:cs typeface="Times New Roman"/>
              </a:rPr>
              <a:t>2</a:t>
            </a:r>
            <a:r>
              <a:rPr dirty="0" sz="1450" spc="434">
                <a:latin typeface="Times New Roman"/>
                <a:cs typeface="Times New Roman"/>
              </a:rPr>
              <a:t> </a:t>
            </a:r>
            <a:r>
              <a:rPr dirty="0" baseline="-3831" sz="2175" spc="7">
                <a:latin typeface="Symbol"/>
                <a:cs typeface="Symbol"/>
              </a:rPr>
              <a:t></a:t>
            </a:r>
            <a:endParaRPr baseline="-3831" sz="2175">
              <a:latin typeface="Symbol"/>
              <a:cs typeface="Symbo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493714" y="7969786"/>
            <a:ext cx="1465580" cy="4349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22250">
              <a:lnSpc>
                <a:spcPts val="1605"/>
              </a:lnSpc>
              <a:spcBef>
                <a:spcPts val="105"/>
              </a:spcBef>
              <a:tabLst>
                <a:tab pos="1322070" algn="l"/>
              </a:tabLst>
            </a:pPr>
            <a:r>
              <a:rPr dirty="0" sz="1450" spc="5">
                <a:latin typeface="Symbol"/>
                <a:cs typeface="Symbol"/>
              </a:rPr>
              <a:t></a:t>
            </a:r>
            <a:r>
              <a:rPr dirty="0" sz="1450" spc="5">
                <a:latin typeface="Times New Roman"/>
                <a:cs typeface="Times New Roman"/>
              </a:rPr>
              <a:t>	</a:t>
            </a:r>
            <a:r>
              <a:rPr dirty="0" sz="1450" spc="5">
                <a:latin typeface="Symbol"/>
                <a:cs typeface="Symbol"/>
              </a:rPr>
              <a:t></a:t>
            </a:r>
            <a:endParaRPr sz="1450">
              <a:latin typeface="Symbol"/>
              <a:cs typeface="Symbol"/>
            </a:endParaRPr>
          </a:p>
          <a:p>
            <a:pPr marL="12700">
              <a:lnSpc>
                <a:spcPts val="1605"/>
              </a:lnSpc>
              <a:tabLst>
                <a:tab pos="432434" algn="l"/>
                <a:tab pos="875665" algn="l"/>
              </a:tabLst>
            </a:pPr>
            <a:r>
              <a:rPr dirty="0" sz="1450" spc="35" i="1">
                <a:latin typeface="Times New Roman"/>
                <a:cs typeface="Times New Roman"/>
              </a:rPr>
              <a:t>x</a:t>
            </a:r>
            <a:r>
              <a:rPr dirty="0" sz="1450" spc="35">
                <a:latin typeface="Times New Roman"/>
                <a:cs typeface="Times New Roman"/>
              </a:rPr>
              <a:t>2</a:t>
            </a:r>
            <a:r>
              <a:rPr dirty="0" sz="1450" spc="-160">
                <a:latin typeface="Times New Roman"/>
                <a:cs typeface="Times New Roman"/>
              </a:rPr>
              <a:t> </a:t>
            </a:r>
            <a:r>
              <a:rPr dirty="0" baseline="3831" sz="2175" spc="-419">
                <a:latin typeface="Symbol"/>
                <a:cs typeface="Symbol"/>
              </a:rPr>
              <a:t></a:t>
            </a:r>
            <a:r>
              <a:rPr dirty="0" baseline="-15325" sz="2175" spc="-419">
                <a:latin typeface="Symbol"/>
                <a:cs typeface="Symbol"/>
              </a:rPr>
              <a:t></a:t>
            </a:r>
            <a:r>
              <a:rPr dirty="0" baseline="-15325" sz="2175" spc="-419">
                <a:latin typeface="Times New Roman"/>
                <a:cs typeface="Times New Roman"/>
              </a:rPr>
              <a:t>	</a:t>
            </a:r>
            <a:r>
              <a:rPr dirty="0" sz="1450" spc="30" i="1">
                <a:latin typeface="Times New Roman"/>
                <a:cs typeface="Times New Roman"/>
              </a:rPr>
              <a:t>pe	</a:t>
            </a:r>
            <a:r>
              <a:rPr dirty="0" sz="1450" spc="65">
                <a:latin typeface="Times New Roman"/>
                <a:cs typeface="Times New Roman"/>
              </a:rPr>
              <a:t>1</a:t>
            </a:r>
            <a:r>
              <a:rPr dirty="0" sz="1450" spc="65">
                <a:latin typeface="Symbol"/>
                <a:cs typeface="Symbol"/>
              </a:rPr>
              <a:t></a:t>
            </a:r>
            <a:r>
              <a:rPr dirty="0" sz="1450" spc="45">
                <a:latin typeface="Times New Roman"/>
                <a:cs typeface="Times New Roman"/>
              </a:rPr>
              <a:t> </a:t>
            </a:r>
            <a:r>
              <a:rPr dirty="0" sz="1450" spc="-270" i="1">
                <a:latin typeface="Times New Roman"/>
                <a:cs typeface="Times New Roman"/>
              </a:rPr>
              <a:t>pe</a:t>
            </a:r>
            <a:r>
              <a:rPr dirty="0" baseline="-15325" sz="2175" spc="-405">
                <a:latin typeface="Symbol"/>
                <a:cs typeface="Symbol"/>
              </a:rPr>
              <a:t></a:t>
            </a:r>
            <a:r>
              <a:rPr dirty="0" baseline="3831" sz="2175" spc="-405">
                <a:latin typeface="Symbol"/>
                <a:cs typeface="Symbol"/>
              </a:rPr>
              <a:t></a:t>
            </a:r>
            <a:endParaRPr baseline="3831" sz="2175">
              <a:latin typeface="Symbol"/>
              <a:cs typeface="Symbo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79550" y="7878984"/>
            <a:ext cx="222123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844675" algn="l"/>
              </a:tabLst>
            </a:pPr>
            <a:r>
              <a:rPr dirty="0" sz="1450" spc="5" i="1">
                <a:latin typeface="Times New Roman"/>
                <a:cs typeface="Times New Roman"/>
              </a:rPr>
              <a:t>p</a:t>
            </a:r>
            <a:r>
              <a:rPr dirty="0" sz="1450" spc="5">
                <a:latin typeface="Times New Roman"/>
                <a:cs typeface="Times New Roman"/>
              </a:rPr>
              <a:t>(</a:t>
            </a:r>
            <a:r>
              <a:rPr dirty="0" sz="1450" spc="5" i="1">
                <a:latin typeface="Times New Roman"/>
                <a:cs typeface="Times New Roman"/>
              </a:rPr>
              <a:t>Y </a:t>
            </a:r>
            <a:r>
              <a:rPr dirty="0" sz="1450" spc="5">
                <a:latin typeface="Times New Roman"/>
                <a:cs typeface="Times New Roman"/>
              </a:rPr>
              <a:t>/ </a:t>
            </a:r>
            <a:r>
              <a:rPr dirty="0" sz="1450" spc="10" i="1">
                <a:latin typeface="Times New Roman"/>
                <a:cs typeface="Times New Roman"/>
              </a:rPr>
              <a:t>X </a:t>
            </a:r>
            <a:r>
              <a:rPr dirty="0" sz="1450" spc="5">
                <a:latin typeface="Times New Roman"/>
                <a:cs typeface="Times New Roman"/>
              </a:rPr>
              <a:t>) </a:t>
            </a:r>
            <a:r>
              <a:rPr dirty="0" sz="1450" spc="10">
                <a:latin typeface="Symbol"/>
                <a:cs typeface="Symbol"/>
              </a:rPr>
              <a:t>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45" i="1">
                <a:latin typeface="Times New Roman"/>
                <a:cs typeface="Times New Roman"/>
              </a:rPr>
              <a:t>x</a:t>
            </a:r>
            <a:r>
              <a:rPr dirty="0" sz="1450" spc="-45">
                <a:latin typeface="Times New Roman"/>
                <a:cs typeface="Times New Roman"/>
              </a:rPr>
              <a:t>1</a:t>
            </a:r>
            <a:r>
              <a:rPr dirty="0" sz="1450" spc="-70">
                <a:latin typeface="Times New Roman"/>
                <a:cs typeface="Times New Roman"/>
              </a:rPr>
              <a:t> </a:t>
            </a:r>
            <a:r>
              <a:rPr dirty="0" baseline="26819" sz="2175">
                <a:latin typeface="Symbol"/>
                <a:cs typeface="Symbol"/>
              </a:rPr>
              <a:t></a:t>
            </a:r>
            <a:r>
              <a:rPr dirty="0" sz="1450">
                <a:latin typeface="Times New Roman"/>
                <a:cs typeface="Times New Roman"/>
              </a:rPr>
              <a:t>1</a:t>
            </a:r>
            <a:r>
              <a:rPr dirty="0" sz="1450">
                <a:latin typeface="Symbol"/>
                <a:cs typeface="Symbol"/>
              </a:rPr>
              <a:t></a:t>
            </a:r>
            <a:r>
              <a:rPr dirty="0" sz="1450" spc="70">
                <a:latin typeface="Times New Roman"/>
                <a:cs typeface="Times New Roman"/>
              </a:rPr>
              <a:t> </a:t>
            </a:r>
            <a:r>
              <a:rPr dirty="0" sz="1450" spc="30" i="1">
                <a:latin typeface="Times New Roman"/>
                <a:cs typeface="Times New Roman"/>
              </a:rPr>
              <a:t>pe	pe</a:t>
            </a:r>
            <a:r>
              <a:rPr dirty="0" sz="1450" spc="415" i="1">
                <a:latin typeface="Times New Roman"/>
                <a:cs typeface="Times New Roman"/>
              </a:rPr>
              <a:t> </a:t>
            </a:r>
            <a:r>
              <a:rPr dirty="0" baseline="26819" sz="2175" spc="7">
                <a:latin typeface="Symbol"/>
                <a:cs typeface="Symbol"/>
              </a:rPr>
              <a:t></a:t>
            </a:r>
            <a:endParaRPr baseline="26819" sz="2175">
              <a:latin typeface="Symbol"/>
              <a:cs typeface="Symbo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377487" y="7969786"/>
            <a:ext cx="9779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5">
                <a:latin typeface="Symbol"/>
                <a:cs typeface="Symbol"/>
              </a:rPr>
              <a:t>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377487" y="7614529"/>
            <a:ext cx="97790" cy="4254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570"/>
              </a:lnSpc>
              <a:spcBef>
                <a:spcPts val="105"/>
              </a:spcBef>
            </a:pPr>
            <a:r>
              <a:rPr dirty="0" sz="1450" spc="5">
                <a:latin typeface="Symbol"/>
                <a:cs typeface="Symbol"/>
              </a:rPr>
              <a:t></a:t>
            </a:r>
            <a:endParaRPr sz="1450">
              <a:latin typeface="Symbol"/>
              <a:cs typeface="Symbol"/>
            </a:endParaRPr>
          </a:p>
          <a:p>
            <a:pPr marL="12700">
              <a:lnSpc>
                <a:spcPts val="1570"/>
              </a:lnSpc>
            </a:pPr>
            <a:r>
              <a:rPr dirty="0" sz="1450" spc="5">
                <a:latin typeface="Symbol"/>
                <a:cs typeface="Symbol"/>
              </a:rPr>
              <a:t>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533598" y="7614529"/>
            <a:ext cx="9779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5">
                <a:latin typeface="Symbol"/>
                <a:cs typeface="Symbol"/>
              </a:rPr>
              <a:t>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576127" y="8157058"/>
            <a:ext cx="89916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-25">
                <a:latin typeface="Times New Roman"/>
                <a:cs typeface="Times New Roman"/>
              </a:rPr>
              <a:t>0.5(1 </a:t>
            </a:r>
            <a:r>
              <a:rPr dirty="0" sz="1450" spc="10">
                <a:latin typeface="Symbol"/>
                <a:cs typeface="Symbol"/>
              </a:rPr>
              <a:t></a:t>
            </a:r>
            <a:r>
              <a:rPr dirty="0" sz="1450" spc="-105">
                <a:latin typeface="Times New Roman"/>
                <a:cs typeface="Times New Roman"/>
              </a:rPr>
              <a:t> </a:t>
            </a:r>
            <a:r>
              <a:rPr dirty="0" sz="1450" spc="-100" i="1">
                <a:latin typeface="Times New Roman"/>
                <a:cs typeface="Times New Roman"/>
              </a:rPr>
              <a:t>pe</a:t>
            </a:r>
            <a:r>
              <a:rPr dirty="0" sz="1450" spc="-100">
                <a:latin typeface="Times New Roman"/>
                <a:cs typeface="Times New Roman"/>
              </a:rPr>
              <a:t>)</a:t>
            </a:r>
            <a:r>
              <a:rPr dirty="0" baseline="3831" sz="2175" spc="-150">
                <a:latin typeface="Symbol"/>
                <a:cs typeface="Symbol"/>
              </a:rPr>
              <a:t></a:t>
            </a:r>
            <a:r>
              <a:rPr dirty="0" baseline="-15325" sz="2175" spc="-150">
                <a:latin typeface="Symbol"/>
                <a:cs typeface="Symbol"/>
              </a:rPr>
              <a:t></a:t>
            </a:r>
            <a:endParaRPr baseline="-15325" sz="2175">
              <a:latin typeface="Symbol"/>
              <a:cs typeface="Symbo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939784" y="7601290"/>
            <a:ext cx="19240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-70" i="1">
                <a:latin typeface="Times New Roman"/>
                <a:cs typeface="Times New Roman"/>
              </a:rPr>
              <a:t>y</a:t>
            </a:r>
            <a:r>
              <a:rPr dirty="0" sz="1450" spc="10">
                <a:latin typeface="Times New Roman"/>
                <a:cs typeface="Times New Roman"/>
              </a:rPr>
              <a:t>1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537180" y="7545384"/>
            <a:ext cx="2692400" cy="859155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 marR="5080" indent="2354580">
              <a:lnSpc>
                <a:spcPts val="2190"/>
              </a:lnSpc>
              <a:spcBef>
                <a:spcPts val="240"/>
              </a:spcBef>
              <a:tabLst>
                <a:tab pos="2233295" algn="l"/>
              </a:tabLst>
            </a:pPr>
            <a:r>
              <a:rPr dirty="0" sz="1450" spc="45" i="1">
                <a:latin typeface="Times New Roman"/>
                <a:cs typeface="Times New Roman"/>
              </a:rPr>
              <a:t>y</a:t>
            </a:r>
            <a:r>
              <a:rPr dirty="0" sz="1450" spc="45">
                <a:latin typeface="Times New Roman"/>
                <a:cs typeface="Times New Roman"/>
              </a:rPr>
              <a:t>2  </a:t>
            </a:r>
            <a:r>
              <a:rPr dirty="0" sz="1450" spc="25" i="1">
                <a:latin typeface="Times New Roman"/>
                <a:cs typeface="Times New Roman"/>
              </a:rPr>
              <a:t>p</a:t>
            </a:r>
            <a:r>
              <a:rPr dirty="0" sz="1450" spc="25">
                <a:latin typeface="Times New Roman"/>
                <a:cs typeface="Times New Roman"/>
              </a:rPr>
              <a:t>(</a:t>
            </a:r>
            <a:r>
              <a:rPr dirty="0" sz="1450" spc="-215">
                <a:latin typeface="Times New Roman"/>
                <a:cs typeface="Times New Roman"/>
              </a:rPr>
              <a:t> </a:t>
            </a:r>
            <a:r>
              <a:rPr dirty="0" sz="1450" spc="10" i="1">
                <a:latin typeface="Times New Roman"/>
                <a:cs typeface="Times New Roman"/>
              </a:rPr>
              <a:t>X</a:t>
            </a:r>
            <a:r>
              <a:rPr dirty="0" sz="1450" spc="-135" i="1">
                <a:latin typeface="Times New Roman"/>
                <a:cs typeface="Times New Roman"/>
              </a:rPr>
              <a:t> </a:t>
            </a:r>
            <a:r>
              <a:rPr dirty="0" sz="1450" spc="65">
                <a:latin typeface="Times New Roman"/>
                <a:cs typeface="Times New Roman"/>
              </a:rPr>
              <a:t>,</a:t>
            </a:r>
            <a:r>
              <a:rPr dirty="0" sz="1450" spc="65" i="1">
                <a:latin typeface="Times New Roman"/>
                <a:cs typeface="Times New Roman"/>
              </a:rPr>
              <a:t>Y</a:t>
            </a:r>
            <a:r>
              <a:rPr dirty="0" sz="1450" spc="-180" i="1">
                <a:latin typeface="Times New Roman"/>
                <a:cs typeface="Times New Roman"/>
              </a:rPr>
              <a:t> </a:t>
            </a:r>
            <a:r>
              <a:rPr dirty="0" sz="1450" spc="5">
                <a:latin typeface="Times New Roman"/>
                <a:cs typeface="Times New Roman"/>
              </a:rPr>
              <a:t>)</a:t>
            </a:r>
            <a:r>
              <a:rPr dirty="0" sz="1450" spc="20">
                <a:latin typeface="Times New Roman"/>
                <a:cs typeface="Times New Roman"/>
              </a:rPr>
              <a:t> </a:t>
            </a:r>
            <a:r>
              <a:rPr dirty="0" sz="1450" spc="10">
                <a:latin typeface="Symbol"/>
                <a:cs typeface="Symbol"/>
              </a:rPr>
              <a:t></a:t>
            </a:r>
            <a:r>
              <a:rPr dirty="0" sz="1450" spc="235">
                <a:latin typeface="Times New Roman"/>
                <a:cs typeface="Times New Roman"/>
              </a:rPr>
              <a:t> </a:t>
            </a:r>
            <a:r>
              <a:rPr dirty="0" sz="1450" spc="-45" i="1">
                <a:latin typeface="Times New Roman"/>
                <a:cs typeface="Times New Roman"/>
              </a:rPr>
              <a:t>x</a:t>
            </a:r>
            <a:r>
              <a:rPr dirty="0" sz="1450" spc="-45">
                <a:latin typeface="Times New Roman"/>
                <a:cs typeface="Times New Roman"/>
              </a:rPr>
              <a:t>1</a:t>
            </a:r>
            <a:r>
              <a:rPr dirty="0" sz="1450" spc="-110">
                <a:latin typeface="Times New Roman"/>
                <a:cs typeface="Times New Roman"/>
              </a:rPr>
              <a:t> </a:t>
            </a:r>
            <a:r>
              <a:rPr dirty="0" baseline="26819" sz="2175" spc="-30">
                <a:latin typeface="Symbol"/>
                <a:cs typeface="Symbol"/>
              </a:rPr>
              <a:t></a:t>
            </a:r>
            <a:r>
              <a:rPr dirty="0" sz="1450" spc="-20">
                <a:latin typeface="Times New Roman"/>
                <a:cs typeface="Times New Roman"/>
              </a:rPr>
              <a:t>0.5(1</a:t>
            </a:r>
            <a:r>
              <a:rPr dirty="0" sz="1450" spc="-185">
                <a:latin typeface="Times New Roman"/>
                <a:cs typeface="Times New Roman"/>
              </a:rPr>
              <a:t> </a:t>
            </a:r>
            <a:r>
              <a:rPr dirty="0" sz="1450" spc="10">
                <a:latin typeface="Symbol"/>
                <a:cs typeface="Symbol"/>
              </a:rPr>
              <a:t></a:t>
            </a:r>
            <a:r>
              <a:rPr dirty="0" sz="1450" spc="130">
                <a:latin typeface="Times New Roman"/>
                <a:cs typeface="Times New Roman"/>
              </a:rPr>
              <a:t> </a:t>
            </a:r>
            <a:r>
              <a:rPr dirty="0" sz="1450" spc="10" i="1">
                <a:latin typeface="Times New Roman"/>
                <a:cs typeface="Times New Roman"/>
              </a:rPr>
              <a:t>pe</a:t>
            </a:r>
            <a:r>
              <a:rPr dirty="0" sz="1450" spc="10">
                <a:latin typeface="Times New Roman"/>
                <a:cs typeface="Times New Roman"/>
              </a:rPr>
              <a:t>)	</a:t>
            </a:r>
            <a:r>
              <a:rPr dirty="0" sz="1450" spc="5">
                <a:latin typeface="Times New Roman"/>
                <a:cs typeface="Times New Roman"/>
              </a:rPr>
              <a:t>0.5</a:t>
            </a:r>
            <a:r>
              <a:rPr dirty="0" sz="1450" spc="-270">
                <a:latin typeface="Times New Roman"/>
                <a:cs typeface="Times New Roman"/>
              </a:rPr>
              <a:t> </a:t>
            </a:r>
            <a:r>
              <a:rPr dirty="0" sz="1450" spc="60" i="1">
                <a:latin typeface="Times New Roman"/>
                <a:cs typeface="Times New Roman"/>
              </a:rPr>
              <a:t>pe</a:t>
            </a:r>
            <a:endParaRPr sz="1450">
              <a:latin typeface="Times New Roman"/>
              <a:cs typeface="Times New Roman"/>
            </a:endParaRPr>
          </a:p>
          <a:p>
            <a:pPr algn="ctr" marR="594360">
              <a:lnSpc>
                <a:spcPts val="430"/>
              </a:lnSpc>
            </a:pPr>
            <a:r>
              <a:rPr dirty="0" sz="1450" spc="5">
                <a:latin typeface="Symbol"/>
                <a:cs typeface="Symbol"/>
              </a:rPr>
              <a:t></a:t>
            </a:r>
            <a:endParaRPr sz="1450">
              <a:latin typeface="Symbol"/>
              <a:cs typeface="Symbol"/>
            </a:endParaRPr>
          </a:p>
          <a:p>
            <a:pPr marL="795655">
              <a:lnSpc>
                <a:spcPts val="1605"/>
              </a:lnSpc>
              <a:tabLst>
                <a:tab pos="1263650" algn="l"/>
              </a:tabLst>
            </a:pPr>
            <a:r>
              <a:rPr dirty="0" sz="1450" spc="35" i="1">
                <a:latin typeface="Times New Roman"/>
                <a:cs typeface="Times New Roman"/>
              </a:rPr>
              <a:t>x</a:t>
            </a:r>
            <a:r>
              <a:rPr dirty="0" sz="1450" spc="35">
                <a:latin typeface="Times New Roman"/>
                <a:cs typeface="Times New Roman"/>
              </a:rPr>
              <a:t>2</a:t>
            </a:r>
            <a:r>
              <a:rPr dirty="0" sz="1450" spc="-130">
                <a:latin typeface="Times New Roman"/>
                <a:cs typeface="Times New Roman"/>
              </a:rPr>
              <a:t> </a:t>
            </a:r>
            <a:r>
              <a:rPr dirty="0" baseline="3831" sz="2175" spc="-419">
                <a:latin typeface="Symbol"/>
                <a:cs typeface="Symbol"/>
              </a:rPr>
              <a:t></a:t>
            </a:r>
            <a:r>
              <a:rPr dirty="0" baseline="-15325" sz="2175" spc="-419">
                <a:latin typeface="Symbol"/>
                <a:cs typeface="Symbol"/>
              </a:rPr>
              <a:t></a:t>
            </a:r>
            <a:r>
              <a:rPr dirty="0" baseline="-15325" sz="2175" spc="-419">
                <a:latin typeface="Times New Roman"/>
                <a:cs typeface="Times New Roman"/>
              </a:rPr>
              <a:t>	</a:t>
            </a:r>
            <a:r>
              <a:rPr dirty="0" sz="1450" spc="5">
                <a:latin typeface="Times New Roman"/>
                <a:cs typeface="Times New Roman"/>
              </a:rPr>
              <a:t>0.5</a:t>
            </a:r>
            <a:r>
              <a:rPr dirty="0" sz="1450" spc="-185">
                <a:latin typeface="Times New Roman"/>
                <a:cs typeface="Times New Roman"/>
              </a:rPr>
              <a:t> </a:t>
            </a:r>
            <a:r>
              <a:rPr dirty="0" sz="1450" spc="60" i="1">
                <a:latin typeface="Times New Roman"/>
                <a:cs typeface="Times New Roman"/>
              </a:rPr>
              <a:t>pe</a:t>
            </a:r>
            <a:endParaRPr sz="1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7380" y="429259"/>
            <a:ext cx="4737100" cy="6165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07594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13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00" spc="-5">
                <a:latin typeface="Times New Roman"/>
                <a:cs typeface="Times New Roman"/>
              </a:rPr>
              <a:t>Then I(X,Y)=H(Y)-H(Y/X)=1+(1-p</a:t>
            </a:r>
            <a:r>
              <a:rPr dirty="0" baseline="-13227" sz="1575" spc="-7">
                <a:latin typeface="Times New Roman"/>
                <a:cs typeface="Times New Roman"/>
              </a:rPr>
              <a:t>e</a:t>
            </a:r>
            <a:r>
              <a:rPr dirty="0" sz="1600" spc="-5">
                <a:latin typeface="Times New Roman"/>
                <a:cs typeface="Times New Roman"/>
              </a:rPr>
              <a:t>) log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(1-p</a:t>
            </a:r>
            <a:r>
              <a:rPr dirty="0" baseline="-13227" sz="1575" spc="-7">
                <a:latin typeface="Times New Roman"/>
                <a:cs typeface="Times New Roman"/>
              </a:rPr>
              <a:t>e</a:t>
            </a:r>
            <a:r>
              <a:rPr dirty="0" sz="1600" spc="-5">
                <a:latin typeface="Times New Roman"/>
                <a:cs typeface="Times New Roman"/>
              </a:rPr>
              <a:t>)+p</a:t>
            </a:r>
            <a:r>
              <a:rPr dirty="0" baseline="-13227" sz="1575" spc="-7">
                <a:latin typeface="Times New Roman"/>
                <a:cs typeface="Times New Roman"/>
              </a:rPr>
              <a:t>e</a:t>
            </a:r>
            <a:r>
              <a:rPr dirty="0" baseline="-13227" sz="1575" spc="337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log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p</a:t>
            </a:r>
            <a:r>
              <a:rPr dirty="0" baseline="-13227" sz="1575" spc="-7">
                <a:latin typeface="Times New Roman"/>
                <a:cs typeface="Times New Roman"/>
              </a:rPr>
              <a:t>e</a:t>
            </a:r>
            <a:endParaRPr baseline="-13227" sz="1575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40080" y="1040764"/>
            <a:ext cx="4458970" cy="33451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175758" y="4697125"/>
            <a:ext cx="96520" cy="2463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50">
                <a:latin typeface="Symbol"/>
                <a:cs typeface="Symbol"/>
              </a:rPr>
              <a:t>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66944" y="4697125"/>
            <a:ext cx="96520" cy="2463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50">
                <a:latin typeface="Symbol"/>
                <a:cs typeface="Symbol"/>
              </a:rPr>
              <a:t>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43079" y="4652746"/>
            <a:ext cx="328930" cy="2463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50">
                <a:latin typeface="Times New Roman"/>
                <a:cs typeface="Times New Roman"/>
              </a:rPr>
              <a:t>0.</a:t>
            </a:r>
            <a:r>
              <a:rPr dirty="0" sz="1450" spc="15">
                <a:latin typeface="Times New Roman"/>
                <a:cs typeface="Times New Roman"/>
              </a:rPr>
              <a:t>8</a:t>
            </a:r>
            <a:r>
              <a:rPr dirty="0" baseline="26819" sz="2175">
                <a:latin typeface="Symbol"/>
                <a:cs typeface="Symbol"/>
              </a:rPr>
              <a:t></a:t>
            </a:r>
            <a:endParaRPr baseline="26819" sz="2175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66944" y="4652746"/>
            <a:ext cx="328930" cy="2463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26819" sz="2175" spc="15">
                <a:latin typeface="Symbol"/>
                <a:cs typeface="Symbol"/>
              </a:rPr>
              <a:t></a:t>
            </a:r>
            <a:r>
              <a:rPr dirty="0" sz="1450">
                <a:latin typeface="Times New Roman"/>
                <a:cs typeface="Times New Roman"/>
              </a:rPr>
              <a:t>0.2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41568" y="4376312"/>
            <a:ext cx="330835" cy="2463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50">
                <a:latin typeface="Times New Roman"/>
                <a:cs typeface="Times New Roman"/>
              </a:rPr>
              <a:t>0.</a:t>
            </a:r>
            <a:r>
              <a:rPr dirty="0" sz="1450" spc="25">
                <a:latin typeface="Times New Roman"/>
                <a:cs typeface="Times New Roman"/>
              </a:rPr>
              <a:t>2</a:t>
            </a:r>
            <a:r>
              <a:rPr dirty="0" baseline="-3831" sz="2175">
                <a:latin typeface="Symbol"/>
                <a:cs typeface="Symbol"/>
              </a:rPr>
              <a:t></a:t>
            </a:r>
            <a:endParaRPr baseline="-3831" sz="2175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7380" y="4535551"/>
            <a:ext cx="31699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Homework:</a:t>
            </a:r>
            <a:r>
              <a:rPr dirty="0" sz="1600" spc="-5">
                <a:latin typeface="Times New Roman"/>
                <a:cs typeface="Times New Roman"/>
              </a:rPr>
              <a:t> A </a:t>
            </a:r>
            <a:r>
              <a:rPr dirty="0" sz="1600">
                <a:latin typeface="Times New Roman"/>
                <a:cs typeface="Times New Roman"/>
              </a:rPr>
              <a:t>BSC </a:t>
            </a:r>
            <a:r>
              <a:rPr dirty="0" sz="1600" spc="-5">
                <a:latin typeface="Times New Roman"/>
                <a:cs typeface="Times New Roman"/>
              </a:rPr>
              <a:t>has </a:t>
            </a:r>
            <a:r>
              <a:rPr dirty="0" baseline="13409" sz="2175" spc="-7" i="1">
                <a:latin typeface="Times New Roman"/>
                <a:cs typeface="Times New Roman"/>
              </a:rPr>
              <a:t>p</a:t>
            </a:r>
            <a:r>
              <a:rPr dirty="0" baseline="13409" sz="2175" spc="-7">
                <a:latin typeface="Times New Roman"/>
                <a:cs typeface="Times New Roman"/>
              </a:rPr>
              <a:t>(</a:t>
            </a:r>
            <a:r>
              <a:rPr dirty="0" baseline="13409" sz="2175" spc="-7" i="1">
                <a:latin typeface="Times New Roman"/>
                <a:cs typeface="Times New Roman"/>
              </a:rPr>
              <a:t>Y </a:t>
            </a:r>
            <a:r>
              <a:rPr dirty="0" baseline="13409" sz="2175">
                <a:latin typeface="Times New Roman"/>
                <a:cs typeface="Times New Roman"/>
              </a:rPr>
              <a:t>/ </a:t>
            </a:r>
            <a:r>
              <a:rPr dirty="0" baseline="13409" sz="2175" i="1">
                <a:latin typeface="Times New Roman"/>
                <a:cs typeface="Times New Roman"/>
              </a:rPr>
              <a:t>X </a:t>
            </a:r>
            <a:r>
              <a:rPr dirty="0" baseline="13409" sz="2175">
                <a:latin typeface="Times New Roman"/>
                <a:cs typeface="Times New Roman"/>
              </a:rPr>
              <a:t>) </a:t>
            </a:r>
            <a:r>
              <a:rPr dirty="0" baseline="13409" sz="2175">
                <a:latin typeface="Symbol"/>
                <a:cs typeface="Symbol"/>
              </a:rPr>
              <a:t></a:t>
            </a:r>
            <a:r>
              <a:rPr dirty="0" baseline="13409" sz="2175" spc="-37">
                <a:latin typeface="Times New Roman"/>
                <a:cs typeface="Times New Roman"/>
              </a:rPr>
              <a:t> </a:t>
            </a:r>
            <a:r>
              <a:rPr dirty="0" baseline="49808" sz="2175" spc="7">
                <a:latin typeface="Symbol"/>
                <a:cs typeface="Symbol"/>
              </a:rPr>
              <a:t></a:t>
            </a:r>
            <a:r>
              <a:rPr dirty="0" baseline="53639" sz="2175" spc="7">
                <a:latin typeface="Times New Roman"/>
                <a:cs typeface="Times New Roman"/>
              </a:rPr>
              <a:t>0.8</a:t>
            </a:r>
            <a:endParaRPr baseline="53639" sz="2175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47284" y="4636134"/>
            <a:ext cx="107314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imes New Roman"/>
                <a:cs typeface="Times New Roman"/>
              </a:rPr>
              <a:t>T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33696" y="4535551"/>
            <a:ext cx="22428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, if I(0 )=3bits, find</a:t>
            </a:r>
            <a:r>
              <a:rPr dirty="0" sz="1600" spc="-1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system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27380" y="4910708"/>
            <a:ext cx="1701164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and losses</a:t>
            </a:r>
            <a:r>
              <a:rPr dirty="0" sz="1600" spc="-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entropies.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0080" y="5632068"/>
            <a:ext cx="2992755" cy="216535"/>
          </a:xfrm>
          <a:prstGeom prst="rect">
            <a:avLst/>
          </a:prstGeom>
          <a:solidFill>
            <a:srgbClr val="F1DBDB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705"/>
              </a:lnSpc>
            </a:pPr>
            <a:r>
              <a:rPr dirty="0" sz="1600" spc="-5" b="1">
                <a:latin typeface="Times New Roman"/>
                <a:cs typeface="Times New Roman"/>
              </a:rPr>
              <a:t>Ternary symmetric </a:t>
            </a:r>
            <a:r>
              <a:rPr dirty="0" sz="1600" b="1">
                <a:latin typeface="Times New Roman"/>
                <a:cs typeface="Times New Roman"/>
              </a:rPr>
              <a:t>channel</a:t>
            </a:r>
            <a:r>
              <a:rPr dirty="0" sz="1600" spc="370" b="1">
                <a:latin typeface="Times New Roman"/>
                <a:cs typeface="Times New Roman"/>
              </a:rPr>
              <a:t> </a:t>
            </a:r>
            <a:r>
              <a:rPr dirty="0" sz="1600" b="1">
                <a:latin typeface="Times New Roman"/>
                <a:cs typeface="Times New Roman"/>
              </a:rPr>
              <a:t>TSC: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709542" y="5611748"/>
            <a:ext cx="24517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This has the transitional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prob: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40080" y="5858382"/>
            <a:ext cx="3030855" cy="0"/>
          </a:xfrm>
          <a:custGeom>
            <a:avLst/>
            <a:gdLst/>
            <a:ahLst/>
            <a:cxnLst/>
            <a:rect l="l" t="t" r="r" b="b"/>
            <a:pathLst>
              <a:path w="3030854" h="0">
                <a:moveTo>
                  <a:pt x="0" y="0"/>
                </a:moveTo>
                <a:lnTo>
                  <a:pt x="3030347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892719" y="6374168"/>
            <a:ext cx="0" cy="1026794"/>
          </a:xfrm>
          <a:custGeom>
            <a:avLst/>
            <a:gdLst/>
            <a:ahLst/>
            <a:cxnLst/>
            <a:rect l="l" t="t" r="r" b="b"/>
            <a:pathLst>
              <a:path w="0" h="1026795">
                <a:moveTo>
                  <a:pt x="0" y="0"/>
                </a:moveTo>
                <a:lnTo>
                  <a:pt x="0" y="1026408"/>
                </a:lnTo>
              </a:path>
            </a:pathLst>
          </a:custGeom>
          <a:ln w="86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144153" y="6374168"/>
            <a:ext cx="0" cy="1026794"/>
          </a:xfrm>
          <a:custGeom>
            <a:avLst/>
            <a:gdLst/>
            <a:ahLst/>
            <a:cxnLst/>
            <a:rect l="l" t="t" r="r" b="b"/>
            <a:pathLst>
              <a:path w="0" h="1026795">
                <a:moveTo>
                  <a:pt x="0" y="0"/>
                </a:moveTo>
                <a:lnTo>
                  <a:pt x="0" y="1026408"/>
                </a:lnTo>
              </a:path>
            </a:pathLst>
          </a:custGeom>
          <a:ln w="86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727332" y="6279409"/>
            <a:ext cx="241300" cy="8413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3970" marR="5080" indent="-1905">
              <a:lnSpc>
                <a:spcPct val="127400"/>
              </a:lnSpc>
              <a:spcBef>
                <a:spcPts val="95"/>
              </a:spcBef>
            </a:pPr>
            <a:r>
              <a:rPr dirty="0" sz="1400" spc="155" i="1">
                <a:latin typeface="Times New Roman"/>
                <a:cs typeface="Times New Roman"/>
              </a:rPr>
              <a:t>y</a:t>
            </a:r>
            <a:r>
              <a:rPr dirty="0" sz="1400" spc="90">
                <a:latin typeface="Times New Roman"/>
                <a:cs typeface="Times New Roman"/>
              </a:rPr>
              <a:t>3  </a:t>
            </a:r>
            <a:r>
              <a:rPr dirty="0" sz="1400" spc="155" i="1">
                <a:latin typeface="Times New Roman"/>
                <a:cs typeface="Times New Roman"/>
              </a:rPr>
              <a:t>pe </a:t>
            </a:r>
            <a:r>
              <a:rPr dirty="0" sz="1400" spc="155" i="1">
                <a:latin typeface="Times New Roman"/>
                <a:cs typeface="Times New Roman"/>
              </a:rPr>
              <a:t> pe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128056" y="6334579"/>
            <a:ext cx="215265" cy="2425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400" spc="25" i="1">
                <a:latin typeface="Times New Roman"/>
                <a:cs typeface="Times New Roman"/>
              </a:rPr>
              <a:t>y</a:t>
            </a:r>
            <a:r>
              <a:rPr dirty="0" sz="1400" spc="14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489635" y="7149565"/>
            <a:ext cx="668655" cy="2425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400" spc="140">
                <a:latin typeface="Times New Roman"/>
                <a:cs typeface="Times New Roman"/>
              </a:rPr>
              <a:t>1</a:t>
            </a:r>
            <a:r>
              <a:rPr dirty="0" sz="1400" spc="-180">
                <a:latin typeface="Times New Roman"/>
                <a:cs typeface="Times New Roman"/>
              </a:rPr>
              <a:t> </a:t>
            </a:r>
            <a:r>
              <a:rPr dirty="0" sz="1400" spc="155">
                <a:latin typeface="Symbol"/>
                <a:cs typeface="Symbol"/>
              </a:rPr>
              <a:t>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140">
                <a:latin typeface="Times New Roman"/>
                <a:cs typeface="Times New Roman"/>
              </a:rPr>
              <a:t>2</a:t>
            </a:r>
            <a:r>
              <a:rPr dirty="0" sz="1400" spc="-145">
                <a:latin typeface="Times New Roman"/>
                <a:cs typeface="Times New Roman"/>
              </a:rPr>
              <a:t> </a:t>
            </a:r>
            <a:r>
              <a:rPr dirty="0" sz="1400" spc="175" i="1">
                <a:latin typeface="Times New Roman"/>
                <a:cs typeface="Times New Roman"/>
              </a:rPr>
              <a:t>pe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32842" y="6279409"/>
            <a:ext cx="1718945" cy="1112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L="1301750" marR="194310" indent="-8255">
              <a:lnSpc>
                <a:spcPct val="127400"/>
              </a:lnSpc>
              <a:spcBef>
                <a:spcPts val="95"/>
              </a:spcBef>
            </a:pPr>
            <a:r>
              <a:rPr dirty="0" sz="1400" spc="204" i="1">
                <a:latin typeface="Times New Roman"/>
                <a:cs typeface="Times New Roman"/>
              </a:rPr>
              <a:t>y</a:t>
            </a:r>
            <a:r>
              <a:rPr dirty="0" sz="1400" spc="90">
                <a:latin typeface="Times New Roman"/>
                <a:cs typeface="Times New Roman"/>
              </a:rPr>
              <a:t>2  </a:t>
            </a:r>
            <a:r>
              <a:rPr dirty="0" sz="1400" spc="175" i="1">
                <a:latin typeface="Times New Roman"/>
                <a:cs typeface="Times New Roman"/>
              </a:rPr>
              <a:t>pe</a:t>
            </a:r>
            <a:endParaRPr sz="1400">
              <a:latin typeface="Times New Roman"/>
              <a:cs typeface="Times New Roman"/>
            </a:endParaRPr>
          </a:p>
          <a:p>
            <a:pPr marL="19050" marR="5080" indent="-6985">
              <a:lnSpc>
                <a:spcPct val="127200"/>
              </a:lnSpc>
              <a:tabLst>
                <a:tab pos="495300" algn="l"/>
                <a:tab pos="1062990" algn="l"/>
                <a:tab pos="1301750" algn="l"/>
              </a:tabLst>
            </a:pPr>
            <a:r>
              <a:rPr dirty="0" sz="1400" spc="160" i="1">
                <a:latin typeface="Times New Roman"/>
                <a:cs typeface="Times New Roman"/>
              </a:rPr>
              <a:t>x</a:t>
            </a:r>
            <a:r>
              <a:rPr dirty="0" sz="1400" spc="160">
                <a:latin typeface="Times New Roman"/>
                <a:cs typeface="Times New Roman"/>
              </a:rPr>
              <a:t>2	</a:t>
            </a:r>
            <a:r>
              <a:rPr dirty="0" sz="1400" spc="155" i="1">
                <a:latin typeface="Times New Roman"/>
                <a:cs typeface="Times New Roman"/>
              </a:rPr>
              <a:t>pe	</a:t>
            </a:r>
            <a:r>
              <a:rPr dirty="0" sz="1400" spc="140">
                <a:latin typeface="Times New Roman"/>
                <a:cs typeface="Times New Roman"/>
              </a:rPr>
              <a:t>1</a:t>
            </a:r>
            <a:r>
              <a:rPr dirty="0" sz="1400" spc="-185">
                <a:latin typeface="Times New Roman"/>
                <a:cs typeface="Times New Roman"/>
              </a:rPr>
              <a:t> </a:t>
            </a:r>
            <a:r>
              <a:rPr dirty="0" sz="1400" spc="155">
                <a:latin typeface="Symbol"/>
                <a:cs typeface="Symbol"/>
              </a:rPr>
              <a:t>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140">
                <a:latin typeface="Times New Roman"/>
                <a:cs typeface="Times New Roman"/>
              </a:rPr>
              <a:t>2</a:t>
            </a:r>
            <a:r>
              <a:rPr dirty="0" sz="1400" spc="-150">
                <a:latin typeface="Times New Roman"/>
                <a:cs typeface="Times New Roman"/>
              </a:rPr>
              <a:t> </a:t>
            </a:r>
            <a:r>
              <a:rPr dirty="0" sz="1400" spc="175" i="1">
                <a:latin typeface="Times New Roman"/>
                <a:cs typeface="Times New Roman"/>
              </a:rPr>
              <a:t>pe  </a:t>
            </a:r>
            <a:r>
              <a:rPr dirty="0" sz="1400" spc="135" i="1">
                <a:latin typeface="Times New Roman"/>
                <a:cs typeface="Times New Roman"/>
              </a:rPr>
              <a:t>x</a:t>
            </a:r>
            <a:r>
              <a:rPr dirty="0" sz="1400" spc="135">
                <a:latin typeface="Times New Roman"/>
                <a:cs typeface="Times New Roman"/>
              </a:rPr>
              <a:t>3	</a:t>
            </a:r>
            <a:r>
              <a:rPr dirty="0" sz="1400" spc="155" i="1">
                <a:latin typeface="Times New Roman"/>
                <a:cs typeface="Times New Roman"/>
              </a:rPr>
              <a:t>pe		</a:t>
            </a:r>
            <a:r>
              <a:rPr dirty="0" sz="1400" spc="175" i="1">
                <a:latin typeface="Times New Roman"/>
                <a:cs typeface="Times New Roman"/>
              </a:rPr>
              <a:t>pe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52714" y="6606369"/>
            <a:ext cx="892810" cy="2425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400" spc="70" i="1">
                <a:latin typeface="Times New Roman"/>
                <a:cs typeface="Times New Roman"/>
              </a:rPr>
              <a:t>x</a:t>
            </a:r>
            <a:r>
              <a:rPr dirty="0" sz="1400" spc="70">
                <a:latin typeface="Times New Roman"/>
                <a:cs typeface="Times New Roman"/>
              </a:rPr>
              <a:t>1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140">
                <a:latin typeface="Times New Roman"/>
                <a:cs typeface="Times New Roman"/>
              </a:rPr>
              <a:t>1</a:t>
            </a:r>
            <a:r>
              <a:rPr dirty="0" sz="1400" spc="-170">
                <a:latin typeface="Times New Roman"/>
                <a:cs typeface="Times New Roman"/>
              </a:rPr>
              <a:t> </a:t>
            </a:r>
            <a:r>
              <a:rPr dirty="0" sz="1400" spc="155">
                <a:latin typeface="Symbol"/>
                <a:cs typeface="Symbol"/>
              </a:rPr>
              <a:t>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140">
                <a:latin typeface="Times New Roman"/>
                <a:cs typeface="Times New Roman"/>
              </a:rPr>
              <a:t>2</a:t>
            </a:r>
            <a:r>
              <a:rPr dirty="0" sz="1400" spc="-140">
                <a:latin typeface="Times New Roman"/>
                <a:cs typeface="Times New Roman"/>
              </a:rPr>
              <a:t> </a:t>
            </a:r>
            <a:r>
              <a:rPr dirty="0" sz="1400" spc="175" i="1">
                <a:latin typeface="Times New Roman"/>
                <a:cs typeface="Times New Roman"/>
              </a:rPr>
              <a:t>pe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86479" y="6739152"/>
            <a:ext cx="907415" cy="2425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400" spc="120" i="1">
                <a:latin typeface="Times New Roman"/>
                <a:cs typeface="Times New Roman"/>
              </a:rPr>
              <a:t>p</a:t>
            </a:r>
            <a:r>
              <a:rPr dirty="0" sz="1400" spc="120">
                <a:latin typeface="Times New Roman"/>
                <a:cs typeface="Times New Roman"/>
              </a:rPr>
              <a:t>(</a:t>
            </a:r>
            <a:r>
              <a:rPr dirty="0" sz="1400" spc="120" i="1">
                <a:latin typeface="Times New Roman"/>
                <a:cs typeface="Times New Roman"/>
              </a:rPr>
              <a:t>Y </a:t>
            </a:r>
            <a:r>
              <a:rPr dirty="0" sz="1400" spc="75">
                <a:latin typeface="Times New Roman"/>
                <a:cs typeface="Times New Roman"/>
              </a:rPr>
              <a:t>/ </a:t>
            </a:r>
            <a:r>
              <a:rPr dirty="0" sz="1400" spc="170" i="1">
                <a:latin typeface="Times New Roman"/>
                <a:cs typeface="Times New Roman"/>
              </a:rPr>
              <a:t>X </a:t>
            </a:r>
            <a:r>
              <a:rPr dirty="0" sz="1400" spc="90">
                <a:latin typeface="Times New Roman"/>
                <a:cs typeface="Times New Roman"/>
              </a:rPr>
              <a:t>)</a:t>
            </a:r>
            <a:r>
              <a:rPr dirty="0" sz="1400" spc="-215">
                <a:latin typeface="Times New Roman"/>
                <a:cs typeface="Times New Roman"/>
              </a:rPr>
              <a:t> </a:t>
            </a:r>
            <a:r>
              <a:rPr dirty="0" sz="1400" spc="155">
                <a:latin typeface="Symbol"/>
                <a:cs typeface="Symbol"/>
              </a:rPr>
              <a:t>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27380" y="7863077"/>
            <a:ext cx="6104890" cy="735330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12700" marR="5080">
              <a:lnSpc>
                <a:spcPts val="1839"/>
              </a:lnSpc>
              <a:spcBef>
                <a:spcPts val="225"/>
              </a:spcBef>
            </a:pPr>
            <a:r>
              <a:rPr dirty="0" sz="1600" spc="-5">
                <a:latin typeface="Times New Roman"/>
                <a:cs typeface="Times New Roman"/>
              </a:rPr>
              <a:t>This </a:t>
            </a:r>
            <a:r>
              <a:rPr dirty="0" sz="1600" spc="-10">
                <a:latin typeface="Times New Roman"/>
                <a:cs typeface="Times New Roman"/>
              </a:rPr>
              <a:t>TSC </a:t>
            </a:r>
            <a:r>
              <a:rPr dirty="0" sz="1600" spc="-5">
                <a:latin typeface="Times New Roman"/>
                <a:cs typeface="Times New Roman"/>
              </a:rPr>
              <a:t>is symmetric but </a:t>
            </a:r>
            <a:r>
              <a:rPr dirty="0" sz="1600">
                <a:latin typeface="Times New Roman"/>
                <a:cs typeface="Times New Roman"/>
              </a:rPr>
              <a:t>not </a:t>
            </a:r>
            <a:r>
              <a:rPr dirty="0" sz="1600" spc="-5">
                <a:latin typeface="Times New Roman"/>
                <a:cs typeface="Times New Roman"/>
              </a:rPr>
              <a:t>very practical since </a:t>
            </a:r>
            <a:r>
              <a:rPr dirty="0" sz="1600">
                <a:latin typeface="Times New Roman"/>
                <a:cs typeface="Times New Roman"/>
              </a:rPr>
              <a:t>practically x</a:t>
            </a:r>
            <a:r>
              <a:rPr dirty="0" baseline="-13227" sz="1575">
                <a:latin typeface="Times New Roman"/>
                <a:cs typeface="Times New Roman"/>
              </a:rPr>
              <a:t>1 </a:t>
            </a:r>
            <a:r>
              <a:rPr dirty="0" sz="1600" spc="-5">
                <a:latin typeface="Times New Roman"/>
                <a:cs typeface="Times New Roman"/>
              </a:rPr>
              <a:t>and </a:t>
            </a: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-13227" sz="1575">
                <a:latin typeface="Times New Roman"/>
                <a:cs typeface="Times New Roman"/>
              </a:rPr>
              <a:t>3 </a:t>
            </a:r>
            <a:r>
              <a:rPr dirty="0" sz="1600">
                <a:latin typeface="Times New Roman"/>
                <a:cs typeface="Times New Roman"/>
              </a:rPr>
              <a:t>do  </a:t>
            </a:r>
            <a:r>
              <a:rPr dirty="0" sz="1600" spc="-5">
                <a:latin typeface="Times New Roman"/>
                <a:cs typeface="Times New Roman"/>
              </a:rPr>
              <a:t>not affected so </a:t>
            </a:r>
            <a:r>
              <a:rPr dirty="0" sz="1600" spc="-10">
                <a:latin typeface="Times New Roman"/>
                <a:cs typeface="Times New Roman"/>
              </a:rPr>
              <a:t>much </a:t>
            </a:r>
            <a:r>
              <a:rPr dirty="0" sz="1600" spc="-5">
                <a:latin typeface="Times New Roman"/>
                <a:cs typeface="Times New Roman"/>
              </a:rPr>
              <a:t>as </a:t>
            </a:r>
            <a:r>
              <a:rPr dirty="0" sz="1600" spc="5">
                <a:latin typeface="Times New Roman"/>
                <a:cs typeface="Times New Roman"/>
              </a:rPr>
              <a:t>x</a:t>
            </a:r>
            <a:r>
              <a:rPr dirty="0" baseline="-13227" sz="1575" spc="7">
                <a:latin typeface="Times New Roman"/>
                <a:cs typeface="Times New Roman"/>
              </a:rPr>
              <a:t>2</a:t>
            </a:r>
            <a:r>
              <a:rPr dirty="0" sz="1600" spc="5">
                <a:latin typeface="Times New Roman"/>
                <a:cs typeface="Times New Roman"/>
              </a:rPr>
              <a:t>. </a:t>
            </a:r>
            <a:r>
              <a:rPr dirty="0" sz="1600" spc="-5">
                <a:latin typeface="Times New Roman"/>
                <a:cs typeface="Times New Roman"/>
              </a:rPr>
              <a:t>In fact the interference </a:t>
            </a:r>
            <a:r>
              <a:rPr dirty="0" sz="1600">
                <a:latin typeface="Times New Roman"/>
                <a:cs typeface="Times New Roman"/>
              </a:rPr>
              <a:t>between </a:t>
            </a:r>
            <a:r>
              <a:rPr dirty="0" sz="1600" spc="5">
                <a:latin typeface="Times New Roman"/>
                <a:cs typeface="Times New Roman"/>
              </a:rPr>
              <a:t>x</a:t>
            </a:r>
            <a:r>
              <a:rPr dirty="0" baseline="-13227" sz="1575" spc="7">
                <a:latin typeface="Times New Roman"/>
                <a:cs typeface="Times New Roman"/>
              </a:rPr>
              <a:t>1 </a:t>
            </a:r>
            <a:r>
              <a:rPr dirty="0" sz="1600" spc="-5">
                <a:latin typeface="Times New Roman"/>
                <a:cs typeface="Times New Roman"/>
              </a:rPr>
              <a:t>and </a:t>
            </a: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-13227" sz="1575">
                <a:latin typeface="Times New Roman"/>
                <a:cs typeface="Times New Roman"/>
              </a:rPr>
              <a:t>3 </a:t>
            </a:r>
            <a:r>
              <a:rPr dirty="0" sz="1600" spc="-5">
                <a:latin typeface="Times New Roman"/>
                <a:cs typeface="Times New Roman"/>
              </a:rPr>
              <a:t>is  much less than the interference between </a:t>
            </a:r>
            <a:r>
              <a:rPr dirty="0" sz="1600" spc="10">
                <a:latin typeface="Times New Roman"/>
                <a:cs typeface="Times New Roman"/>
              </a:rPr>
              <a:t>x</a:t>
            </a:r>
            <a:r>
              <a:rPr dirty="0" baseline="-13227" sz="1575" spc="15">
                <a:latin typeface="Times New Roman"/>
                <a:cs typeface="Times New Roman"/>
              </a:rPr>
              <a:t>1 </a:t>
            </a:r>
            <a:r>
              <a:rPr dirty="0" sz="1600" spc="-5">
                <a:latin typeface="Times New Roman"/>
                <a:cs typeface="Times New Roman"/>
              </a:rPr>
              <a:t>&amp; </a:t>
            </a: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-13227" sz="1575">
                <a:latin typeface="Times New Roman"/>
                <a:cs typeface="Times New Roman"/>
              </a:rPr>
              <a:t>2 </a:t>
            </a:r>
            <a:r>
              <a:rPr dirty="0" sz="1600" spc="-5">
                <a:latin typeface="Times New Roman"/>
                <a:cs typeface="Times New Roman"/>
              </a:rPr>
              <a:t>or </a:t>
            </a: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-13227" sz="1575">
                <a:latin typeface="Times New Roman"/>
                <a:cs typeface="Times New Roman"/>
              </a:rPr>
              <a:t>2 </a:t>
            </a:r>
            <a:r>
              <a:rPr dirty="0" sz="1600" spc="-5">
                <a:latin typeface="Times New Roman"/>
                <a:cs typeface="Times New Roman"/>
              </a:rPr>
              <a:t>&amp;</a:t>
            </a:r>
            <a:r>
              <a:rPr dirty="0" sz="1600" spc="16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-13227" sz="1575">
                <a:latin typeface="Times New Roman"/>
                <a:cs typeface="Times New Roman"/>
              </a:rPr>
              <a:t>3</a:t>
            </a:r>
            <a:r>
              <a:rPr dirty="0" sz="160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91254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885591" y="4157839"/>
            <a:ext cx="0" cy="1022350"/>
          </a:xfrm>
          <a:custGeom>
            <a:avLst/>
            <a:gdLst/>
            <a:ahLst/>
            <a:cxnLst/>
            <a:rect l="l" t="t" r="r" b="b"/>
            <a:pathLst>
              <a:path w="0" h="1022350">
                <a:moveTo>
                  <a:pt x="0" y="0"/>
                </a:moveTo>
                <a:lnTo>
                  <a:pt x="0" y="1022245"/>
                </a:lnTo>
              </a:path>
            </a:pathLst>
          </a:custGeom>
          <a:ln w="860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906786" y="4157839"/>
            <a:ext cx="0" cy="1022350"/>
          </a:xfrm>
          <a:custGeom>
            <a:avLst/>
            <a:gdLst/>
            <a:ahLst/>
            <a:cxnLst/>
            <a:rect l="l" t="t" r="r" b="b"/>
            <a:pathLst>
              <a:path w="0" h="1022350">
                <a:moveTo>
                  <a:pt x="0" y="0"/>
                </a:moveTo>
                <a:lnTo>
                  <a:pt x="0" y="1022245"/>
                </a:lnTo>
              </a:path>
            </a:pathLst>
          </a:custGeom>
          <a:ln w="860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364469" y="4930039"/>
            <a:ext cx="556895" cy="24130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400" spc="135">
                <a:latin typeface="Times New Roman"/>
                <a:cs typeface="Times New Roman"/>
              </a:rPr>
              <a:t>1 </a:t>
            </a:r>
            <a:r>
              <a:rPr dirty="0" sz="1400" spc="150">
                <a:latin typeface="Symbol"/>
                <a:cs typeface="Symbol"/>
              </a:rPr>
              <a:t></a:t>
            </a:r>
            <a:r>
              <a:rPr dirty="0" sz="1400" spc="-185">
                <a:latin typeface="Times New Roman"/>
                <a:cs typeface="Times New Roman"/>
              </a:rPr>
              <a:t> </a:t>
            </a:r>
            <a:r>
              <a:rPr dirty="0" sz="1400" spc="175" i="1">
                <a:latin typeface="Times New Roman"/>
                <a:cs typeface="Times New Roman"/>
              </a:rPr>
              <a:t>pe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65150" y="4118359"/>
            <a:ext cx="213995" cy="24130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400" spc="15" i="1">
                <a:latin typeface="Times New Roman"/>
                <a:cs typeface="Times New Roman"/>
              </a:rPr>
              <a:t>y</a:t>
            </a:r>
            <a:r>
              <a:rPr dirty="0" sz="1400" spc="135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26866" y="4063413"/>
            <a:ext cx="2160270" cy="1108075"/>
          </a:xfrm>
          <a:prstGeom prst="rect">
            <a:avLst/>
          </a:prstGeom>
        </p:spPr>
        <p:txBody>
          <a:bodyPr wrap="square" lIns="0" tIns="69215" rIns="0" bIns="0" rtlCol="0" vert="horz">
            <a:spAutoFit/>
          </a:bodyPr>
          <a:lstStyle/>
          <a:p>
            <a:pPr marL="1178560">
              <a:lnSpc>
                <a:spcPct val="100000"/>
              </a:lnSpc>
              <a:spcBef>
                <a:spcPts val="545"/>
              </a:spcBef>
              <a:tabLst>
                <a:tab pos="1932305" algn="l"/>
              </a:tabLst>
            </a:pPr>
            <a:r>
              <a:rPr dirty="0" sz="1400" spc="170" i="1">
                <a:latin typeface="Times New Roman"/>
                <a:cs typeface="Times New Roman"/>
              </a:rPr>
              <a:t>y</a:t>
            </a:r>
            <a:r>
              <a:rPr dirty="0" sz="1400" spc="170">
                <a:latin typeface="Times New Roman"/>
                <a:cs typeface="Times New Roman"/>
              </a:rPr>
              <a:t>2	</a:t>
            </a:r>
            <a:r>
              <a:rPr dirty="0" sz="1400" spc="140" i="1">
                <a:latin typeface="Times New Roman"/>
                <a:cs typeface="Times New Roman"/>
              </a:rPr>
              <a:t>y</a:t>
            </a:r>
            <a:r>
              <a:rPr dirty="0" sz="1400" spc="14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  <a:p>
            <a:pPr marL="1186180">
              <a:lnSpc>
                <a:spcPct val="100000"/>
              </a:lnSpc>
              <a:spcBef>
                <a:spcPts val="455"/>
              </a:spcBef>
              <a:tabLst>
                <a:tab pos="1966595" algn="l"/>
              </a:tabLst>
            </a:pPr>
            <a:r>
              <a:rPr dirty="0" sz="1400" spc="150" i="1">
                <a:latin typeface="Times New Roman"/>
                <a:cs typeface="Times New Roman"/>
              </a:rPr>
              <a:t>pe	</a:t>
            </a:r>
            <a:r>
              <a:rPr dirty="0" sz="1400" spc="135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marL="19050" marR="5080" indent="-6985">
              <a:lnSpc>
                <a:spcPct val="126699"/>
              </a:lnSpc>
              <a:tabLst>
                <a:tab pos="438784" algn="l"/>
                <a:tab pos="471805" algn="l"/>
                <a:tab pos="948055" algn="l"/>
                <a:tab pos="1186180" algn="l"/>
                <a:tab pos="1932939" algn="l"/>
              </a:tabLst>
            </a:pPr>
            <a:r>
              <a:rPr dirty="0" sz="1400" spc="180" i="1">
                <a:latin typeface="Times New Roman"/>
                <a:cs typeface="Times New Roman"/>
              </a:rPr>
              <a:t>x</a:t>
            </a:r>
            <a:r>
              <a:rPr dirty="0" sz="1400" spc="135">
                <a:latin typeface="Times New Roman"/>
                <a:cs typeface="Times New Roman"/>
              </a:rPr>
              <a:t>2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180" i="1">
                <a:latin typeface="Times New Roman"/>
                <a:cs typeface="Times New Roman"/>
              </a:rPr>
              <a:t>p</a:t>
            </a:r>
            <a:r>
              <a:rPr dirty="0" sz="1400" spc="120" i="1">
                <a:latin typeface="Times New Roman"/>
                <a:cs typeface="Times New Roman"/>
              </a:rPr>
              <a:t>e</a:t>
            </a:r>
            <a:r>
              <a:rPr dirty="0" sz="1400" i="1">
                <a:latin typeface="Times New Roman"/>
                <a:cs typeface="Times New Roman"/>
              </a:rPr>
              <a:t>	</a:t>
            </a:r>
            <a:r>
              <a:rPr dirty="0" sz="1400" spc="135">
                <a:latin typeface="Times New Roman"/>
                <a:cs typeface="Times New Roman"/>
              </a:rPr>
              <a:t>1</a:t>
            </a:r>
            <a:r>
              <a:rPr dirty="0" sz="1400" spc="-160">
                <a:latin typeface="Times New Roman"/>
                <a:cs typeface="Times New Roman"/>
              </a:rPr>
              <a:t> </a:t>
            </a:r>
            <a:r>
              <a:rPr dirty="0" sz="1400" spc="150">
                <a:latin typeface="Symbol"/>
                <a:cs typeface="Symbol"/>
              </a:rPr>
              <a:t>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135">
                <a:latin typeface="Times New Roman"/>
                <a:cs typeface="Times New Roman"/>
              </a:rPr>
              <a:t>2</a:t>
            </a:r>
            <a:r>
              <a:rPr dirty="0" sz="1400" spc="-125">
                <a:latin typeface="Times New Roman"/>
                <a:cs typeface="Times New Roman"/>
              </a:rPr>
              <a:t> </a:t>
            </a:r>
            <a:r>
              <a:rPr dirty="0" sz="1400" spc="180" i="1">
                <a:latin typeface="Times New Roman"/>
                <a:cs typeface="Times New Roman"/>
              </a:rPr>
              <a:t>p</a:t>
            </a:r>
            <a:r>
              <a:rPr dirty="0" sz="1400" spc="120" i="1">
                <a:latin typeface="Times New Roman"/>
                <a:cs typeface="Times New Roman"/>
              </a:rPr>
              <a:t>e</a:t>
            </a:r>
            <a:r>
              <a:rPr dirty="0" sz="1400" i="1">
                <a:latin typeface="Times New Roman"/>
                <a:cs typeface="Times New Roman"/>
              </a:rPr>
              <a:t>	</a:t>
            </a:r>
            <a:r>
              <a:rPr dirty="0" sz="1400" spc="155" i="1">
                <a:latin typeface="Times New Roman"/>
                <a:cs typeface="Times New Roman"/>
              </a:rPr>
              <a:t>pe </a:t>
            </a:r>
            <a:r>
              <a:rPr dirty="0" sz="1400" spc="110" i="1">
                <a:latin typeface="Times New Roman"/>
                <a:cs typeface="Times New Roman"/>
              </a:rPr>
              <a:t> </a:t>
            </a:r>
            <a:r>
              <a:rPr dirty="0" sz="1400" spc="130" i="1">
                <a:latin typeface="Times New Roman"/>
                <a:cs typeface="Times New Roman"/>
              </a:rPr>
              <a:t>x</a:t>
            </a:r>
            <a:r>
              <a:rPr dirty="0" sz="1400" spc="130">
                <a:latin typeface="Times New Roman"/>
                <a:cs typeface="Times New Roman"/>
              </a:rPr>
              <a:t>3		</a:t>
            </a:r>
            <a:r>
              <a:rPr dirty="0" sz="1400" spc="135">
                <a:latin typeface="Times New Roman"/>
                <a:cs typeface="Times New Roman"/>
              </a:rPr>
              <a:t>0		</a:t>
            </a:r>
            <a:r>
              <a:rPr dirty="0" sz="1400" spc="175" i="1">
                <a:latin typeface="Times New Roman"/>
                <a:cs typeface="Times New Roman"/>
              </a:rPr>
              <a:t>pe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46646" y="4389047"/>
            <a:ext cx="779780" cy="24130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400" spc="65" i="1">
                <a:latin typeface="Times New Roman"/>
                <a:cs typeface="Times New Roman"/>
              </a:rPr>
              <a:t>x</a:t>
            </a:r>
            <a:r>
              <a:rPr dirty="0" sz="1400" spc="65">
                <a:latin typeface="Times New Roman"/>
                <a:cs typeface="Times New Roman"/>
              </a:rPr>
              <a:t>1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135">
                <a:latin typeface="Times New Roman"/>
                <a:cs typeface="Times New Roman"/>
              </a:rPr>
              <a:t>1</a:t>
            </a:r>
            <a:r>
              <a:rPr dirty="0" sz="1400" spc="-180">
                <a:latin typeface="Times New Roman"/>
                <a:cs typeface="Times New Roman"/>
              </a:rPr>
              <a:t> </a:t>
            </a:r>
            <a:r>
              <a:rPr dirty="0" sz="1400" spc="150">
                <a:latin typeface="Symbol"/>
                <a:cs typeface="Symbol"/>
              </a:rPr>
              <a:t>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175" i="1">
                <a:latin typeface="Times New Roman"/>
                <a:cs typeface="Times New Roman"/>
              </a:rPr>
              <a:t>pe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6207" y="4521292"/>
            <a:ext cx="902335" cy="24130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400" spc="114" i="1">
                <a:latin typeface="Times New Roman"/>
                <a:cs typeface="Times New Roman"/>
              </a:rPr>
              <a:t>p</a:t>
            </a:r>
            <a:r>
              <a:rPr dirty="0" sz="1400" spc="114">
                <a:latin typeface="Times New Roman"/>
                <a:cs typeface="Times New Roman"/>
              </a:rPr>
              <a:t>(</a:t>
            </a:r>
            <a:r>
              <a:rPr dirty="0" sz="1400" spc="114" i="1">
                <a:latin typeface="Times New Roman"/>
                <a:cs typeface="Times New Roman"/>
              </a:rPr>
              <a:t>Y </a:t>
            </a:r>
            <a:r>
              <a:rPr dirty="0" sz="1400" spc="75">
                <a:latin typeface="Times New Roman"/>
                <a:cs typeface="Times New Roman"/>
              </a:rPr>
              <a:t>/ </a:t>
            </a:r>
            <a:r>
              <a:rPr dirty="0" sz="1400" spc="165" i="1">
                <a:latin typeface="Times New Roman"/>
                <a:cs typeface="Times New Roman"/>
              </a:rPr>
              <a:t>X </a:t>
            </a:r>
            <a:r>
              <a:rPr dirty="0" sz="1400" spc="90">
                <a:latin typeface="Times New Roman"/>
                <a:cs typeface="Times New Roman"/>
              </a:rPr>
              <a:t>)</a:t>
            </a:r>
            <a:r>
              <a:rPr dirty="0" sz="1400" spc="-215">
                <a:latin typeface="Times New Roman"/>
                <a:cs typeface="Times New Roman"/>
              </a:rPr>
              <a:t> </a:t>
            </a:r>
            <a:r>
              <a:rPr dirty="0" sz="1400" spc="150">
                <a:latin typeface="Symbol"/>
                <a:cs typeface="Symbol"/>
              </a:rPr>
              <a:t>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1791" y="9226295"/>
            <a:ext cx="6318250" cy="234950"/>
          </a:xfrm>
          <a:prstGeom prst="rect">
            <a:avLst/>
          </a:prstGeom>
          <a:solidFill>
            <a:srgbClr val="F1DBDB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810"/>
              </a:lnSpc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Other special</a:t>
            </a:r>
            <a:r>
              <a:rPr dirty="0" u="heavy" sz="1600" spc="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channels: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7380" y="9663176"/>
            <a:ext cx="6256655" cy="502284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12700" marR="5080">
              <a:lnSpc>
                <a:spcPts val="1839"/>
              </a:lnSpc>
              <a:spcBef>
                <a:spcPts val="225"/>
              </a:spcBef>
            </a:pPr>
            <a:r>
              <a:rPr dirty="0" sz="1600" spc="-5">
                <a:latin typeface="Times New Roman"/>
                <a:cs typeface="Times New Roman"/>
              </a:rPr>
              <a:t>1-lossless channel: This has only one nonzero element in each column of the  transitional matrix p(Y/X). As an</a:t>
            </a:r>
            <a:r>
              <a:rPr dirty="0" sz="1600" spc="5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example: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36040" y="6646883"/>
            <a:ext cx="186055" cy="1050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10"/>
              </a:lnSpc>
            </a:pPr>
            <a:r>
              <a:rPr dirty="0" sz="1200" spc="-10">
                <a:latin typeface="Times New Roman"/>
                <a:cs typeface="Times New Roman"/>
              </a:rPr>
              <a:t>X2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15"/>
              </a:spcBef>
            </a:pPr>
            <a:r>
              <a:rPr dirty="0" sz="1200" spc="-10">
                <a:latin typeface="Times New Roman"/>
                <a:cs typeface="Times New Roman"/>
              </a:rPr>
              <a:t>X3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92480" y="6400799"/>
            <a:ext cx="457200" cy="2247900"/>
          </a:xfrm>
          <a:custGeom>
            <a:avLst/>
            <a:gdLst/>
            <a:ahLst/>
            <a:cxnLst/>
            <a:rect l="l" t="t" r="r" b="b"/>
            <a:pathLst>
              <a:path w="457200" h="2247900">
                <a:moveTo>
                  <a:pt x="0" y="2247899"/>
                </a:moveTo>
                <a:lnTo>
                  <a:pt x="457200" y="2247899"/>
                </a:lnTo>
                <a:lnTo>
                  <a:pt x="457200" y="0"/>
                </a:lnTo>
                <a:lnTo>
                  <a:pt x="0" y="0"/>
                </a:lnTo>
                <a:lnTo>
                  <a:pt x="0" y="22478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961440" y="6419468"/>
            <a:ext cx="21145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X1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61440" y="7296150"/>
            <a:ext cx="21145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X2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61440" y="8352281"/>
            <a:ext cx="21145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X3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895471" y="6381368"/>
            <a:ext cx="21145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Y1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895471" y="7258050"/>
            <a:ext cx="21145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Y2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895471" y="8309609"/>
            <a:ext cx="21145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Y3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205230" y="6438899"/>
            <a:ext cx="2635885" cy="76200"/>
          </a:xfrm>
          <a:custGeom>
            <a:avLst/>
            <a:gdLst/>
            <a:ahLst/>
            <a:cxnLst/>
            <a:rect l="l" t="t" r="r" b="b"/>
            <a:pathLst>
              <a:path w="2635885" h="76200">
                <a:moveTo>
                  <a:pt x="2559685" y="0"/>
                </a:moveTo>
                <a:lnTo>
                  <a:pt x="2559685" y="76200"/>
                </a:lnTo>
                <a:lnTo>
                  <a:pt x="2623185" y="44450"/>
                </a:lnTo>
                <a:lnTo>
                  <a:pt x="2575941" y="44450"/>
                </a:lnTo>
                <a:lnTo>
                  <a:pt x="2578735" y="41656"/>
                </a:lnTo>
                <a:lnTo>
                  <a:pt x="2578735" y="34544"/>
                </a:lnTo>
                <a:lnTo>
                  <a:pt x="2575941" y="31750"/>
                </a:lnTo>
                <a:lnTo>
                  <a:pt x="2623185" y="31750"/>
                </a:lnTo>
                <a:lnTo>
                  <a:pt x="2559685" y="0"/>
                </a:lnTo>
                <a:close/>
              </a:path>
              <a:path w="2635885" h="76200">
                <a:moveTo>
                  <a:pt x="2559685" y="31750"/>
                </a:moveTo>
                <a:lnTo>
                  <a:pt x="2844" y="31750"/>
                </a:lnTo>
                <a:lnTo>
                  <a:pt x="0" y="34544"/>
                </a:lnTo>
                <a:lnTo>
                  <a:pt x="0" y="41656"/>
                </a:lnTo>
                <a:lnTo>
                  <a:pt x="2844" y="44450"/>
                </a:lnTo>
                <a:lnTo>
                  <a:pt x="2559685" y="44450"/>
                </a:lnTo>
                <a:lnTo>
                  <a:pt x="2559685" y="31750"/>
                </a:lnTo>
                <a:close/>
              </a:path>
              <a:path w="2635885" h="76200">
                <a:moveTo>
                  <a:pt x="2623185" y="31750"/>
                </a:moveTo>
                <a:lnTo>
                  <a:pt x="2575941" y="31750"/>
                </a:lnTo>
                <a:lnTo>
                  <a:pt x="2578735" y="34544"/>
                </a:lnTo>
                <a:lnTo>
                  <a:pt x="2578735" y="41656"/>
                </a:lnTo>
                <a:lnTo>
                  <a:pt x="2575941" y="44450"/>
                </a:lnTo>
                <a:lnTo>
                  <a:pt x="2623185" y="44450"/>
                </a:lnTo>
                <a:lnTo>
                  <a:pt x="2635885" y="38100"/>
                </a:lnTo>
                <a:lnTo>
                  <a:pt x="2623185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204429" y="6466077"/>
            <a:ext cx="2637155" cy="932815"/>
          </a:xfrm>
          <a:custGeom>
            <a:avLst/>
            <a:gdLst/>
            <a:ahLst/>
            <a:cxnLst/>
            <a:rect l="l" t="t" r="r" b="b"/>
            <a:pathLst>
              <a:path w="2637154" h="932815">
                <a:moveTo>
                  <a:pt x="2562649" y="29935"/>
                </a:moveTo>
                <a:lnTo>
                  <a:pt x="1752" y="920495"/>
                </a:lnTo>
                <a:lnTo>
                  <a:pt x="0" y="924051"/>
                </a:lnTo>
                <a:lnTo>
                  <a:pt x="2298" y="930655"/>
                </a:lnTo>
                <a:lnTo>
                  <a:pt x="5918" y="932433"/>
                </a:lnTo>
                <a:lnTo>
                  <a:pt x="2566808" y="41884"/>
                </a:lnTo>
                <a:lnTo>
                  <a:pt x="2562649" y="29935"/>
                </a:lnTo>
                <a:close/>
              </a:path>
              <a:path w="2637154" h="932815">
                <a:moveTo>
                  <a:pt x="2623311" y="24637"/>
                </a:moveTo>
                <a:lnTo>
                  <a:pt x="2577884" y="24637"/>
                </a:lnTo>
                <a:lnTo>
                  <a:pt x="2581567" y="26415"/>
                </a:lnTo>
                <a:lnTo>
                  <a:pt x="2583853" y="33019"/>
                </a:lnTo>
                <a:lnTo>
                  <a:pt x="2582075" y="36575"/>
                </a:lnTo>
                <a:lnTo>
                  <a:pt x="2566808" y="41884"/>
                </a:lnTo>
                <a:lnTo>
                  <a:pt x="2577249" y="71881"/>
                </a:lnTo>
                <a:lnTo>
                  <a:pt x="2623311" y="24637"/>
                </a:lnTo>
                <a:close/>
              </a:path>
              <a:path w="2637154" h="932815">
                <a:moveTo>
                  <a:pt x="2577884" y="24637"/>
                </a:moveTo>
                <a:lnTo>
                  <a:pt x="2562649" y="29935"/>
                </a:lnTo>
                <a:lnTo>
                  <a:pt x="2566808" y="41884"/>
                </a:lnTo>
                <a:lnTo>
                  <a:pt x="2582075" y="36575"/>
                </a:lnTo>
                <a:lnTo>
                  <a:pt x="2583853" y="33019"/>
                </a:lnTo>
                <a:lnTo>
                  <a:pt x="2581567" y="26415"/>
                </a:lnTo>
                <a:lnTo>
                  <a:pt x="2577884" y="24637"/>
                </a:lnTo>
                <a:close/>
              </a:path>
              <a:path w="2637154" h="932815">
                <a:moveTo>
                  <a:pt x="2552230" y="0"/>
                </a:moveTo>
                <a:lnTo>
                  <a:pt x="2562649" y="29935"/>
                </a:lnTo>
                <a:lnTo>
                  <a:pt x="2577884" y="24637"/>
                </a:lnTo>
                <a:lnTo>
                  <a:pt x="2623311" y="24637"/>
                </a:lnTo>
                <a:lnTo>
                  <a:pt x="2636685" y="10921"/>
                </a:lnTo>
                <a:lnTo>
                  <a:pt x="25522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205230" y="7353300"/>
            <a:ext cx="2749550" cy="76200"/>
          </a:xfrm>
          <a:custGeom>
            <a:avLst/>
            <a:gdLst/>
            <a:ahLst/>
            <a:cxnLst/>
            <a:rect l="l" t="t" r="r" b="b"/>
            <a:pathLst>
              <a:path w="2749550" h="76200">
                <a:moveTo>
                  <a:pt x="2673349" y="0"/>
                </a:moveTo>
                <a:lnTo>
                  <a:pt x="2673349" y="76200"/>
                </a:lnTo>
                <a:lnTo>
                  <a:pt x="2736849" y="44450"/>
                </a:lnTo>
                <a:lnTo>
                  <a:pt x="2689606" y="44450"/>
                </a:lnTo>
                <a:lnTo>
                  <a:pt x="2692399" y="41656"/>
                </a:lnTo>
                <a:lnTo>
                  <a:pt x="2692399" y="34544"/>
                </a:lnTo>
                <a:lnTo>
                  <a:pt x="2689606" y="31750"/>
                </a:lnTo>
                <a:lnTo>
                  <a:pt x="2736849" y="31750"/>
                </a:lnTo>
                <a:lnTo>
                  <a:pt x="2673349" y="0"/>
                </a:lnTo>
                <a:close/>
              </a:path>
              <a:path w="2749550" h="76200">
                <a:moveTo>
                  <a:pt x="2673349" y="31750"/>
                </a:moveTo>
                <a:lnTo>
                  <a:pt x="2844" y="31750"/>
                </a:lnTo>
                <a:lnTo>
                  <a:pt x="0" y="34544"/>
                </a:lnTo>
                <a:lnTo>
                  <a:pt x="0" y="41656"/>
                </a:lnTo>
                <a:lnTo>
                  <a:pt x="2844" y="44450"/>
                </a:lnTo>
                <a:lnTo>
                  <a:pt x="2673349" y="44450"/>
                </a:lnTo>
                <a:lnTo>
                  <a:pt x="2673349" y="31750"/>
                </a:lnTo>
                <a:close/>
              </a:path>
              <a:path w="2749550" h="76200">
                <a:moveTo>
                  <a:pt x="2736849" y="31750"/>
                </a:moveTo>
                <a:lnTo>
                  <a:pt x="2689606" y="31750"/>
                </a:lnTo>
                <a:lnTo>
                  <a:pt x="2692399" y="34544"/>
                </a:lnTo>
                <a:lnTo>
                  <a:pt x="2692399" y="41656"/>
                </a:lnTo>
                <a:lnTo>
                  <a:pt x="2689606" y="44450"/>
                </a:lnTo>
                <a:lnTo>
                  <a:pt x="2736849" y="44450"/>
                </a:lnTo>
                <a:lnTo>
                  <a:pt x="2749549" y="38100"/>
                </a:lnTo>
                <a:lnTo>
                  <a:pt x="273684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204404" y="7384160"/>
            <a:ext cx="2750820" cy="1045210"/>
          </a:xfrm>
          <a:custGeom>
            <a:avLst/>
            <a:gdLst/>
            <a:ahLst/>
            <a:cxnLst/>
            <a:rect l="l" t="t" r="r" b="b"/>
            <a:pathLst>
              <a:path w="2750820" h="1045209">
                <a:moveTo>
                  <a:pt x="2676820" y="1015118"/>
                </a:moveTo>
                <a:lnTo>
                  <a:pt x="2665666" y="1044829"/>
                </a:lnTo>
                <a:lnTo>
                  <a:pt x="2750375" y="1035939"/>
                </a:lnTo>
                <a:lnTo>
                  <a:pt x="2736368" y="1020826"/>
                </a:lnTo>
                <a:lnTo>
                  <a:pt x="2691955" y="1020826"/>
                </a:lnTo>
                <a:lnTo>
                  <a:pt x="2676820" y="1015118"/>
                </a:lnTo>
                <a:close/>
              </a:path>
              <a:path w="2750820" h="1045209">
                <a:moveTo>
                  <a:pt x="2681256" y="1003303"/>
                </a:moveTo>
                <a:lnTo>
                  <a:pt x="2676820" y="1015118"/>
                </a:lnTo>
                <a:lnTo>
                  <a:pt x="2691955" y="1020826"/>
                </a:lnTo>
                <a:lnTo>
                  <a:pt x="2695638" y="1019175"/>
                </a:lnTo>
                <a:lnTo>
                  <a:pt x="2696908" y="1015873"/>
                </a:lnTo>
                <a:lnTo>
                  <a:pt x="2698051" y="1012571"/>
                </a:lnTo>
                <a:lnTo>
                  <a:pt x="2696400" y="1008888"/>
                </a:lnTo>
                <a:lnTo>
                  <a:pt x="2693098" y="1007745"/>
                </a:lnTo>
                <a:lnTo>
                  <a:pt x="2681256" y="1003303"/>
                </a:lnTo>
                <a:close/>
              </a:path>
              <a:path w="2750820" h="1045209">
                <a:moveTo>
                  <a:pt x="2692463" y="973455"/>
                </a:moveTo>
                <a:lnTo>
                  <a:pt x="2681256" y="1003303"/>
                </a:lnTo>
                <a:lnTo>
                  <a:pt x="2693098" y="1007745"/>
                </a:lnTo>
                <a:lnTo>
                  <a:pt x="2696400" y="1008888"/>
                </a:lnTo>
                <a:lnTo>
                  <a:pt x="2698051" y="1012571"/>
                </a:lnTo>
                <a:lnTo>
                  <a:pt x="2696908" y="1015873"/>
                </a:lnTo>
                <a:lnTo>
                  <a:pt x="2695638" y="1019175"/>
                </a:lnTo>
                <a:lnTo>
                  <a:pt x="2691955" y="1020826"/>
                </a:lnTo>
                <a:lnTo>
                  <a:pt x="2736368" y="1020826"/>
                </a:lnTo>
                <a:lnTo>
                  <a:pt x="2692463" y="973455"/>
                </a:lnTo>
                <a:close/>
              </a:path>
              <a:path w="2750820" h="1045209">
                <a:moveTo>
                  <a:pt x="6121" y="0"/>
                </a:moveTo>
                <a:lnTo>
                  <a:pt x="2463" y="1777"/>
                </a:lnTo>
                <a:lnTo>
                  <a:pt x="1231" y="4952"/>
                </a:lnTo>
                <a:lnTo>
                  <a:pt x="0" y="8255"/>
                </a:lnTo>
                <a:lnTo>
                  <a:pt x="1663" y="11937"/>
                </a:lnTo>
                <a:lnTo>
                  <a:pt x="4940" y="13208"/>
                </a:lnTo>
                <a:lnTo>
                  <a:pt x="2676820" y="1015118"/>
                </a:lnTo>
                <a:lnTo>
                  <a:pt x="2681256" y="1003303"/>
                </a:lnTo>
                <a:lnTo>
                  <a:pt x="9410" y="1270"/>
                </a:lnTo>
                <a:lnTo>
                  <a:pt x="61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204404" y="7382509"/>
            <a:ext cx="2750820" cy="1045210"/>
          </a:xfrm>
          <a:custGeom>
            <a:avLst/>
            <a:gdLst/>
            <a:ahLst/>
            <a:cxnLst/>
            <a:rect l="l" t="t" r="r" b="b"/>
            <a:pathLst>
              <a:path w="2750820" h="1045209">
                <a:moveTo>
                  <a:pt x="2676820" y="29710"/>
                </a:moveTo>
                <a:lnTo>
                  <a:pt x="4940" y="1031621"/>
                </a:lnTo>
                <a:lnTo>
                  <a:pt x="1663" y="1032891"/>
                </a:lnTo>
                <a:lnTo>
                  <a:pt x="0" y="1036574"/>
                </a:lnTo>
                <a:lnTo>
                  <a:pt x="1231" y="1039876"/>
                </a:lnTo>
                <a:lnTo>
                  <a:pt x="2463" y="1043051"/>
                </a:lnTo>
                <a:lnTo>
                  <a:pt x="6121" y="1044829"/>
                </a:lnTo>
                <a:lnTo>
                  <a:pt x="9410" y="1043559"/>
                </a:lnTo>
                <a:lnTo>
                  <a:pt x="2681256" y="41525"/>
                </a:lnTo>
                <a:lnTo>
                  <a:pt x="2676820" y="29710"/>
                </a:lnTo>
                <a:close/>
              </a:path>
              <a:path w="2750820" h="1045209">
                <a:moveTo>
                  <a:pt x="2736368" y="24002"/>
                </a:moveTo>
                <a:lnTo>
                  <a:pt x="2691955" y="24002"/>
                </a:lnTo>
                <a:lnTo>
                  <a:pt x="2695638" y="25653"/>
                </a:lnTo>
                <a:lnTo>
                  <a:pt x="2696908" y="28956"/>
                </a:lnTo>
                <a:lnTo>
                  <a:pt x="2698051" y="32258"/>
                </a:lnTo>
                <a:lnTo>
                  <a:pt x="2696400" y="35940"/>
                </a:lnTo>
                <a:lnTo>
                  <a:pt x="2693098" y="37084"/>
                </a:lnTo>
                <a:lnTo>
                  <a:pt x="2681256" y="41525"/>
                </a:lnTo>
                <a:lnTo>
                  <a:pt x="2692463" y="71374"/>
                </a:lnTo>
                <a:lnTo>
                  <a:pt x="2736368" y="24002"/>
                </a:lnTo>
                <a:close/>
              </a:path>
              <a:path w="2750820" h="1045209">
                <a:moveTo>
                  <a:pt x="2691955" y="24002"/>
                </a:moveTo>
                <a:lnTo>
                  <a:pt x="2676820" y="29710"/>
                </a:lnTo>
                <a:lnTo>
                  <a:pt x="2681256" y="41525"/>
                </a:lnTo>
                <a:lnTo>
                  <a:pt x="2693098" y="37084"/>
                </a:lnTo>
                <a:lnTo>
                  <a:pt x="2696400" y="35940"/>
                </a:lnTo>
                <a:lnTo>
                  <a:pt x="2698051" y="32258"/>
                </a:lnTo>
                <a:lnTo>
                  <a:pt x="2696908" y="28956"/>
                </a:lnTo>
                <a:lnTo>
                  <a:pt x="2695638" y="25653"/>
                </a:lnTo>
                <a:lnTo>
                  <a:pt x="2691955" y="24002"/>
                </a:lnTo>
                <a:close/>
              </a:path>
              <a:path w="2750820" h="1045209">
                <a:moveTo>
                  <a:pt x="2665666" y="0"/>
                </a:moveTo>
                <a:lnTo>
                  <a:pt x="2676820" y="29710"/>
                </a:lnTo>
                <a:lnTo>
                  <a:pt x="2691955" y="24002"/>
                </a:lnTo>
                <a:lnTo>
                  <a:pt x="2736368" y="24002"/>
                </a:lnTo>
                <a:lnTo>
                  <a:pt x="2750375" y="8889"/>
                </a:lnTo>
                <a:lnTo>
                  <a:pt x="26656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205230" y="8382000"/>
            <a:ext cx="2749550" cy="76200"/>
          </a:xfrm>
          <a:custGeom>
            <a:avLst/>
            <a:gdLst/>
            <a:ahLst/>
            <a:cxnLst/>
            <a:rect l="l" t="t" r="r" b="b"/>
            <a:pathLst>
              <a:path w="2749550" h="76200">
                <a:moveTo>
                  <a:pt x="2673349" y="0"/>
                </a:moveTo>
                <a:lnTo>
                  <a:pt x="2673349" y="76199"/>
                </a:lnTo>
                <a:lnTo>
                  <a:pt x="2736849" y="44449"/>
                </a:lnTo>
                <a:lnTo>
                  <a:pt x="2689606" y="44449"/>
                </a:lnTo>
                <a:lnTo>
                  <a:pt x="2692399" y="41655"/>
                </a:lnTo>
                <a:lnTo>
                  <a:pt x="2692399" y="34543"/>
                </a:lnTo>
                <a:lnTo>
                  <a:pt x="2689606" y="31749"/>
                </a:lnTo>
                <a:lnTo>
                  <a:pt x="2736849" y="31749"/>
                </a:lnTo>
                <a:lnTo>
                  <a:pt x="2673349" y="0"/>
                </a:lnTo>
                <a:close/>
              </a:path>
              <a:path w="2749550" h="76200">
                <a:moveTo>
                  <a:pt x="2673349" y="31749"/>
                </a:moveTo>
                <a:lnTo>
                  <a:pt x="2844" y="31749"/>
                </a:lnTo>
                <a:lnTo>
                  <a:pt x="0" y="34543"/>
                </a:lnTo>
                <a:lnTo>
                  <a:pt x="0" y="41655"/>
                </a:lnTo>
                <a:lnTo>
                  <a:pt x="2844" y="44449"/>
                </a:lnTo>
                <a:lnTo>
                  <a:pt x="2673349" y="44449"/>
                </a:lnTo>
                <a:lnTo>
                  <a:pt x="2673349" y="31749"/>
                </a:lnTo>
                <a:close/>
              </a:path>
              <a:path w="2749550" h="76200">
                <a:moveTo>
                  <a:pt x="2736849" y="31749"/>
                </a:moveTo>
                <a:lnTo>
                  <a:pt x="2689606" y="31749"/>
                </a:lnTo>
                <a:lnTo>
                  <a:pt x="2692399" y="34543"/>
                </a:lnTo>
                <a:lnTo>
                  <a:pt x="2692399" y="41655"/>
                </a:lnTo>
                <a:lnTo>
                  <a:pt x="2689606" y="44449"/>
                </a:lnTo>
                <a:lnTo>
                  <a:pt x="2736849" y="44449"/>
                </a:lnTo>
                <a:lnTo>
                  <a:pt x="2749549" y="38099"/>
                </a:lnTo>
                <a:lnTo>
                  <a:pt x="2736849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627380" y="5174360"/>
            <a:ext cx="6091555" cy="1076960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12700" marR="5080">
              <a:lnSpc>
                <a:spcPts val="1839"/>
              </a:lnSpc>
              <a:spcBef>
                <a:spcPts val="220"/>
              </a:spcBef>
            </a:pPr>
            <a:r>
              <a:rPr dirty="0" sz="1600" spc="-5">
                <a:latin typeface="Times New Roman"/>
                <a:cs typeface="Times New Roman"/>
              </a:rPr>
              <a:t>Where </a:t>
            </a: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-13227" sz="1575">
                <a:latin typeface="Times New Roman"/>
                <a:cs typeface="Times New Roman"/>
              </a:rPr>
              <a:t>1 </a:t>
            </a:r>
            <a:r>
              <a:rPr dirty="0" sz="1600" spc="-5">
                <a:latin typeface="Times New Roman"/>
                <a:cs typeface="Times New Roman"/>
              </a:rPr>
              <a:t>interfere with </a:t>
            </a: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-13227" sz="1575">
                <a:latin typeface="Times New Roman"/>
                <a:cs typeface="Times New Roman"/>
              </a:rPr>
              <a:t>2 </a:t>
            </a:r>
            <a:r>
              <a:rPr dirty="0" sz="1600" spc="-5">
                <a:latin typeface="Times New Roman"/>
                <a:cs typeface="Times New Roman"/>
              </a:rPr>
              <a:t>exactly the </a:t>
            </a:r>
            <a:r>
              <a:rPr dirty="0" sz="1600" spc="-10">
                <a:latin typeface="Times New Roman"/>
                <a:cs typeface="Times New Roman"/>
              </a:rPr>
              <a:t>same </a:t>
            </a:r>
            <a:r>
              <a:rPr dirty="0" sz="1600" spc="-5">
                <a:latin typeface="Times New Roman"/>
                <a:cs typeface="Times New Roman"/>
              </a:rPr>
              <a:t>as interference between </a:t>
            </a:r>
            <a:r>
              <a:rPr dirty="0" sz="1600" spc="10">
                <a:latin typeface="Times New Roman"/>
                <a:cs typeface="Times New Roman"/>
              </a:rPr>
              <a:t>x</a:t>
            </a:r>
            <a:r>
              <a:rPr dirty="0" baseline="-13227" sz="1575" spc="15">
                <a:latin typeface="Times New Roman"/>
                <a:cs typeface="Times New Roman"/>
              </a:rPr>
              <a:t>2 </a:t>
            </a:r>
            <a:r>
              <a:rPr dirty="0" sz="1600" spc="-5">
                <a:latin typeface="Times New Roman"/>
                <a:cs typeface="Times New Roman"/>
              </a:rPr>
              <a:t>and  </a:t>
            </a: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-13227" sz="1575">
                <a:latin typeface="Times New Roman"/>
                <a:cs typeface="Times New Roman"/>
              </a:rPr>
              <a:t>3</a:t>
            </a:r>
            <a:r>
              <a:rPr dirty="0" sz="1600">
                <a:latin typeface="Times New Roman"/>
                <a:cs typeface="Times New Roman"/>
              </a:rPr>
              <a:t>, </a:t>
            </a:r>
            <a:r>
              <a:rPr dirty="0" sz="1600" spc="-5">
                <a:latin typeface="Times New Roman"/>
                <a:cs typeface="Times New Roman"/>
              </a:rPr>
              <a:t>but </a:t>
            </a: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-13227" sz="1575">
                <a:latin typeface="Times New Roman"/>
                <a:cs typeface="Times New Roman"/>
              </a:rPr>
              <a:t>1 </a:t>
            </a:r>
            <a:r>
              <a:rPr dirty="0" sz="1600" spc="-5">
                <a:latin typeface="Times New Roman"/>
                <a:cs typeface="Times New Roman"/>
              </a:rPr>
              <a:t>and </a:t>
            </a: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-13227" sz="1575">
                <a:latin typeface="Times New Roman"/>
                <a:cs typeface="Times New Roman"/>
              </a:rPr>
              <a:t>3 </a:t>
            </a:r>
            <a:r>
              <a:rPr dirty="0" sz="1600" spc="-5">
                <a:latin typeface="Times New Roman"/>
                <a:cs typeface="Times New Roman"/>
              </a:rPr>
              <a:t>are not</a:t>
            </a:r>
            <a:r>
              <a:rPr dirty="0" sz="1600" spc="-28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interfered.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00">
              <a:latin typeface="Times New Roman"/>
              <a:cs typeface="Times New Roman"/>
            </a:endParaRPr>
          </a:p>
          <a:p>
            <a:pPr marL="147574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1-pe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976373" y="8558021"/>
            <a:ext cx="2959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</a:t>
            </a:r>
            <a:r>
              <a:rPr dirty="0" sz="1200" spc="-5">
                <a:latin typeface="Times New Roman"/>
                <a:cs typeface="Times New Roman"/>
              </a:rPr>
              <a:t>-</a:t>
            </a:r>
            <a:r>
              <a:rPr dirty="0" sz="1200">
                <a:latin typeface="Times New Roman"/>
                <a:cs typeface="Times New Roman"/>
              </a:rPr>
              <a:t>pe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325880" y="7962900"/>
            <a:ext cx="342900" cy="3429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3619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285"/>
              </a:spcBef>
            </a:pPr>
            <a:r>
              <a:rPr dirty="0" sz="1200">
                <a:latin typeface="Times New Roman"/>
                <a:cs typeface="Times New Roman"/>
              </a:rPr>
              <a:t>pe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211580" y="6934200"/>
            <a:ext cx="342900" cy="342900"/>
          </a:xfrm>
          <a:custGeom>
            <a:avLst/>
            <a:gdLst/>
            <a:ahLst/>
            <a:cxnLst/>
            <a:rect l="l" t="t" r="r" b="b"/>
            <a:pathLst>
              <a:path w="342900" h="342900">
                <a:moveTo>
                  <a:pt x="0" y="342900"/>
                </a:moveTo>
                <a:lnTo>
                  <a:pt x="342900" y="342900"/>
                </a:lnTo>
                <a:lnTo>
                  <a:pt x="342900" y="0"/>
                </a:lnTo>
                <a:lnTo>
                  <a:pt x="0" y="0"/>
                </a:lnTo>
                <a:lnTo>
                  <a:pt x="0" y="3429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211580" y="6957821"/>
            <a:ext cx="34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pe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204429" y="6469887"/>
            <a:ext cx="2636520" cy="932815"/>
          </a:xfrm>
          <a:custGeom>
            <a:avLst/>
            <a:gdLst/>
            <a:ahLst/>
            <a:cxnLst/>
            <a:rect l="l" t="t" r="r" b="b"/>
            <a:pathLst>
              <a:path w="2636520" h="932815">
                <a:moveTo>
                  <a:pt x="2562014" y="902496"/>
                </a:moveTo>
                <a:lnTo>
                  <a:pt x="2551595" y="932434"/>
                </a:lnTo>
                <a:lnTo>
                  <a:pt x="2636050" y="921512"/>
                </a:lnTo>
                <a:lnTo>
                  <a:pt x="2622677" y="907796"/>
                </a:lnTo>
                <a:lnTo>
                  <a:pt x="2577249" y="907796"/>
                </a:lnTo>
                <a:lnTo>
                  <a:pt x="2562014" y="902496"/>
                </a:lnTo>
                <a:close/>
              </a:path>
              <a:path w="2636520" h="932815">
                <a:moveTo>
                  <a:pt x="2566173" y="890547"/>
                </a:moveTo>
                <a:lnTo>
                  <a:pt x="2562014" y="902496"/>
                </a:lnTo>
                <a:lnTo>
                  <a:pt x="2577249" y="907796"/>
                </a:lnTo>
                <a:lnTo>
                  <a:pt x="2580932" y="906018"/>
                </a:lnTo>
                <a:lnTo>
                  <a:pt x="2583218" y="899413"/>
                </a:lnTo>
                <a:lnTo>
                  <a:pt x="2581440" y="895858"/>
                </a:lnTo>
                <a:lnTo>
                  <a:pt x="2566173" y="890547"/>
                </a:lnTo>
                <a:close/>
              </a:path>
              <a:path w="2636520" h="932815">
                <a:moveTo>
                  <a:pt x="2576614" y="860551"/>
                </a:moveTo>
                <a:lnTo>
                  <a:pt x="2566173" y="890547"/>
                </a:lnTo>
                <a:lnTo>
                  <a:pt x="2581440" y="895858"/>
                </a:lnTo>
                <a:lnTo>
                  <a:pt x="2583218" y="899413"/>
                </a:lnTo>
                <a:lnTo>
                  <a:pt x="2580932" y="906018"/>
                </a:lnTo>
                <a:lnTo>
                  <a:pt x="2577249" y="907796"/>
                </a:lnTo>
                <a:lnTo>
                  <a:pt x="2622677" y="907796"/>
                </a:lnTo>
                <a:lnTo>
                  <a:pt x="2576614" y="860551"/>
                </a:lnTo>
                <a:close/>
              </a:path>
              <a:path w="2636520" h="932815">
                <a:moveTo>
                  <a:pt x="5918" y="0"/>
                </a:moveTo>
                <a:lnTo>
                  <a:pt x="2298" y="1650"/>
                </a:lnTo>
                <a:lnTo>
                  <a:pt x="1155" y="5080"/>
                </a:lnTo>
                <a:lnTo>
                  <a:pt x="0" y="8382"/>
                </a:lnTo>
                <a:lnTo>
                  <a:pt x="1752" y="11937"/>
                </a:lnTo>
                <a:lnTo>
                  <a:pt x="2562014" y="902496"/>
                </a:lnTo>
                <a:lnTo>
                  <a:pt x="2566173" y="890547"/>
                </a:lnTo>
                <a:lnTo>
                  <a:pt x="591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1325880" y="6591300"/>
            <a:ext cx="342900" cy="3429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3111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245"/>
              </a:spcBef>
            </a:pPr>
            <a:r>
              <a:rPr dirty="0" sz="1200">
                <a:latin typeface="Times New Roman"/>
                <a:cs typeface="Times New Roman"/>
              </a:rPr>
              <a:t>pe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240279" y="7048500"/>
            <a:ext cx="571500" cy="3429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3619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285"/>
              </a:spcBef>
            </a:pPr>
            <a:r>
              <a:rPr dirty="0" sz="1200" spc="-5">
                <a:latin typeface="Times New Roman"/>
                <a:cs typeface="Times New Roman"/>
              </a:rPr>
              <a:t>1-2pe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440180" y="7620000"/>
            <a:ext cx="342900" cy="3429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3619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285"/>
              </a:spcBef>
            </a:pPr>
            <a:r>
              <a:rPr dirty="0" sz="1200">
                <a:latin typeface="Times New Roman"/>
                <a:cs typeface="Times New Roman"/>
              </a:rPr>
              <a:t>pe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36040" y="1548468"/>
            <a:ext cx="186055" cy="1049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10"/>
              </a:lnSpc>
            </a:pPr>
            <a:r>
              <a:rPr dirty="0" sz="1200" spc="-10">
                <a:latin typeface="Times New Roman"/>
                <a:cs typeface="Times New Roman"/>
              </a:rPr>
              <a:t>X2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10"/>
              </a:spcBef>
            </a:pPr>
            <a:r>
              <a:rPr dirty="0" sz="1200" spc="-10">
                <a:latin typeface="Times New Roman"/>
                <a:cs typeface="Times New Roman"/>
              </a:rPr>
              <a:t>X3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792480" y="1303019"/>
            <a:ext cx="457200" cy="2247900"/>
          </a:xfrm>
          <a:custGeom>
            <a:avLst/>
            <a:gdLst/>
            <a:ahLst/>
            <a:cxnLst/>
            <a:rect l="l" t="t" r="r" b="b"/>
            <a:pathLst>
              <a:path w="457200" h="2247900">
                <a:moveTo>
                  <a:pt x="0" y="2247900"/>
                </a:moveTo>
                <a:lnTo>
                  <a:pt x="457200" y="2247900"/>
                </a:lnTo>
                <a:lnTo>
                  <a:pt x="457200" y="0"/>
                </a:lnTo>
                <a:lnTo>
                  <a:pt x="0" y="0"/>
                </a:lnTo>
                <a:lnTo>
                  <a:pt x="0" y="22479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961440" y="1321053"/>
            <a:ext cx="21145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X1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61440" y="2197353"/>
            <a:ext cx="21145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X2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961440" y="3253866"/>
            <a:ext cx="21145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X3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895471" y="1282953"/>
            <a:ext cx="21145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Y1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895471" y="2159253"/>
            <a:ext cx="21145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Y2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895471" y="3211194"/>
            <a:ext cx="21145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Y3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1205230" y="1341119"/>
            <a:ext cx="2635885" cy="76200"/>
          </a:xfrm>
          <a:custGeom>
            <a:avLst/>
            <a:gdLst/>
            <a:ahLst/>
            <a:cxnLst/>
            <a:rect l="l" t="t" r="r" b="b"/>
            <a:pathLst>
              <a:path w="2635885" h="76200">
                <a:moveTo>
                  <a:pt x="2559685" y="0"/>
                </a:moveTo>
                <a:lnTo>
                  <a:pt x="2559685" y="76200"/>
                </a:lnTo>
                <a:lnTo>
                  <a:pt x="2623185" y="44450"/>
                </a:lnTo>
                <a:lnTo>
                  <a:pt x="2575941" y="44450"/>
                </a:lnTo>
                <a:lnTo>
                  <a:pt x="2578735" y="41656"/>
                </a:lnTo>
                <a:lnTo>
                  <a:pt x="2578735" y="34544"/>
                </a:lnTo>
                <a:lnTo>
                  <a:pt x="2575941" y="31750"/>
                </a:lnTo>
                <a:lnTo>
                  <a:pt x="2623185" y="31750"/>
                </a:lnTo>
                <a:lnTo>
                  <a:pt x="2559685" y="0"/>
                </a:lnTo>
                <a:close/>
              </a:path>
              <a:path w="2635885" h="76200">
                <a:moveTo>
                  <a:pt x="2559685" y="31750"/>
                </a:moveTo>
                <a:lnTo>
                  <a:pt x="2844" y="31750"/>
                </a:lnTo>
                <a:lnTo>
                  <a:pt x="0" y="34544"/>
                </a:lnTo>
                <a:lnTo>
                  <a:pt x="0" y="41656"/>
                </a:lnTo>
                <a:lnTo>
                  <a:pt x="2844" y="44450"/>
                </a:lnTo>
                <a:lnTo>
                  <a:pt x="2559685" y="44450"/>
                </a:lnTo>
                <a:lnTo>
                  <a:pt x="2559685" y="31750"/>
                </a:lnTo>
                <a:close/>
              </a:path>
              <a:path w="2635885" h="76200">
                <a:moveTo>
                  <a:pt x="2623185" y="31750"/>
                </a:moveTo>
                <a:lnTo>
                  <a:pt x="2575941" y="31750"/>
                </a:lnTo>
                <a:lnTo>
                  <a:pt x="2578735" y="34544"/>
                </a:lnTo>
                <a:lnTo>
                  <a:pt x="2578735" y="41656"/>
                </a:lnTo>
                <a:lnTo>
                  <a:pt x="2575941" y="44450"/>
                </a:lnTo>
                <a:lnTo>
                  <a:pt x="2623185" y="44450"/>
                </a:lnTo>
                <a:lnTo>
                  <a:pt x="2635885" y="38100"/>
                </a:lnTo>
                <a:lnTo>
                  <a:pt x="2623185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204366" y="1371980"/>
            <a:ext cx="2750820" cy="1950720"/>
          </a:xfrm>
          <a:custGeom>
            <a:avLst/>
            <a:gdLst/>
            <a:ahLst/>
            <a:cxnLst/>
            <a:rect l="l" t="t" r="r" b="b"/>
            <a:pathLst>
              <a:path w="2750820" h="1950720">
                <a:moveTo>
                  <a:pt x="2684544" y="1911497"/>
                </a:moveTo>
                <a:lnTo>
                  <a:pt x="2666212" y="1937384"/>
                </a:lnTo>
                <a:lnTo>
                  <a:pt x="2750413" y="1950338"/>
                </a:lnTo>
                <a:lnTo>
                  <a:pt x="2734686" y="1920875"/>
                </a:lnTo>
                <a:lnTo>
                  <a:pt x="2697835" y="1920875"/>
                </a:lnTo>
                <a:lnTo>
                  <a:pt x="2694914" y="1918843"/>
                </a:lnTo>
                <a:lnTo>
                  <a:pt x="2684544" y="1911497"/>
                </a:lnTo>
                <a:close/>
              </a:path>
              <a:path w="2750820" h="1950720">
                <a:moveTo>
                  <a:pt x="2691916" y="1901088"/>
                </a:moveTo>
                <a:lnTo>
                  <a:pt x="2684544" y="1911497"/>
                </a:lnTo>
                <a:lnTo>
                  <a:pt x="2694914" y="1918843"/>
                </a:lnTo>
                <a:lnTo>
                  <a:pt x="2697835" y="1920875"/>
                </a:lnTo>
                <a:lnTo>
                  <a:pt x="2701772" y="1920112"/>
                </a:lnTo>
                <a:lnTo>
                  <a:pt x="2703804" y="1917319"/>
                </a:lnTo>
                <a:lnTo>
                  <a:pt x="2705836" y="1914398"/>
                </a:lnTo>
                <a:lnTo>
                  <a:pt x="2705074" y="1910460"/>
                </a:lnTo>
                <a:lnTo>
                  <a:pt x="2702280" y="1908428"/>
                </a:lnTo>
                <a:lnTo>
                  <a:pt x="2691916" y="1901088"/>
                </a:lnTo>
                <a:close/>
              </a:path>
              <a:path w="2750820" h="1950720">
                <a:moveTo>
                  <a:pt x="2710281" y="1875154"/>
                </a:moveTo>
                <a:lnTo>
                  <a:pt x="2691916" y="1901088"/>
                </a:lnTo>
                <a:lnTo>
                  <a:pt x="2702280" y="1908428"/>
                </a:lnTo>
                <a:lnTo>
                  <a:pt x="2705074" y="1910460"/>
                </a:lnTo>
                <a:lnTo>
                  <a:pt x="2705836" y="1914398"/>
                </a:lnTo>
                <a:lnTo>
                  <a:pt x="2703804" y="1917319"/>
                </a:lnTo>
                <a:lnTo>
                  <a:pt x="2701772" y="1920112"/>
                </a:lnTo>
                <a:lnTo>
                  <a:pt x="2697835" y="1920875"/>
                </a:lnTo>
                <a:lnTo>
                  <a:pt x="2734686" y="1920875"/>
                </a:lnTo>
                <a:lnTo>
                  <a:pt x="2710281" y="1875154"/>
                </a:lnTo>
                <a:close/>
              </a:path>
              <a:path w="2750820" h="1950720">
                <a:moveTo>
                  <a:pt x="8026" y="0"/>
                </a:moveTo>
                <a:lnTo>
                  <a:pt x="4064" y="761"/>
                </a:lnTo>
                <a:lnTo>
                  <a:pt x="2032" y="3555"/>
                </a:lnTo>
                <a:lnTo>
                  <a:pt x="0" y="6476"/>
                </a:lnTo>
                <a:lnTo>
                  <a:pt x="685" y="10413"/>
                </a:lnTo>
                <a:lnTo>
                  <a:pt x="2684544" y="1911497"/>
                </a:lnTo>
                <a:lnTo>
                  <a:pt x="2691916" y="1901088"/>
                </a:lnTo>
                <a:lnTo>
                  <a:pt x="802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204429" y="1368297"/>
            <a:ext cx="2637155" cy="932815"/>
          </a:xfrm>
          <a:custGeom>
            <a:avLst/>
            <a:gdLst/>
            <a:ahLst/>
            <a:cxnLst/>
            <a:rect l="l" t="t" r="r" b="b"/>
            <a:pathLst>
              <a:path w="2637154" h="932814">
                <a:moveTo>
                  <a:pt x="2562649" y="29935"/>
                </a:moveTo>
                <a:lnTo>
                  <a:pt x="1752" y="920495"/>
                </a:lnTo>
                <a:lnTo>
                  <a:pt x="0" y="924051"/>
                </a:lnTo>
                <a:lnTo>
                  <a:pt x="1155" y="927353"/>
                </a:lnTo>
                <a:lnTo>
                  <a:pt x="2298" y="930782"/>
                </a:lnTo>
                <a:lnTo>
                  <a:pt x="5918" y="932433"/>
                </a:lnTo>
                <a:lnTo>
                  <a:pt x="2566808" y="41884"/>
                </a:lnTo>
                <a:lnTo>
                  <a:pt x="2562649" y="29935"/>
                </a:lnTo>
                <a:close/>
              </a:path>
              <a:path w="2637154" h="932814">
                <a:moveTo>
                  <a:pt x="2623311" y="24637"/>
                </a:moveTo>
                <a:lnTo>
                  <a:pt x="2577884" y="24637"/>
                </a:lnTo>
                <a:lnTo>
                  <a:pt x="2581567" y="26415"/>
                </a:lnTo>
                <a:lnTo>
                  <a:pt x="2583853" y="33019"/>
                </a:lnTo>
                <a:lnTo>
                  <a:pt x="2582075" y="36575"/>
                </a:lnTo>
                <a:lnTo>
                  <a:pt x="2566808" y="41884"/>
                </a:lnTo>
                <a:lnTo>
                  <a:pt x="2577249" y="71881"/>
                </a:lnTo>
                <a:lnTo>
                  <a:pt x="2623311" y="24637"/>
                </a:lnTo>
                <a:close/>
              </a:path>
              <a:path w="2637154" h="932814">
                <a:moveTo>
                  <a:pt x="2577884" y="24637"/>
                </a:moveTo>
                <a:lnTo>
                  <a:pt x="2562649" y="29935"/>
                </a:lnTo>
                <a:lnTo>
                  <a:pt x="2566808" y="41884"/>
                </a:lnTo>
                <a:lnTo>
                  <a:pt x="2582075" y="36575"/>
                </a:lnTo>
                <a:lnTo>
                  <a:pt x="2583853" y="33019"/>
                </a:lnTo>
                <a:lnTo>
                  <a:pt x="2581567" y="26415"/>
                </a:lnTo>
                <a:lnTo>
                  <a:pt x="2577884" y="24637"/>
                </a:lnTo>
                <a:close/>
              </a:path>
              <a:path w="2637154" h="932814">
                <a:moveTo>
                  <a:pt x="2552230" y="0"/>
                </a:moveTo>
                <a:lnTo>
                  <a:pt x="2562649" y="29935"/>
                </a:lnTo>
                <a:lnTo>
                  <a:pt x="2577884" y="24637"/>
                </a:lnTo>
                <a:lnTo>
                  <a:pt x="2623311" y="24637"/>
                </a:lnTo>
                <a:lnTo>
                  <a:pt x="2636685" y="10921"/>
                </a:lnTo>
                <a:lnTo>
                  <a:pt x="25522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205230" y="2255519"/>
            <a:ext cx="2749550" cy="76200"/>
          </a:xfrm>
          <a:custGeom>
            <a:avLst/>
            <a:gdLst/>
            <a:ahLst/>
            <a:cxnLst/>
            <a:rect l="l" t="t" r="r" b="b"/>
            <a:pathLst>
              <a:path w="2749550" h="76200">
                <a:moveTo>
                  <a:pt x="2673349" y="0"/>
                </a:moveTo>
                <a:lnTo>
                  <a:pt x="2673349" y="76200"/>
                </a:lnTo>
                <a:lnTo>
                  <a:pt x="2736849" y="44450"/>
                </a:lnTo>
                <a:lnTo>
                  <a:pt x="2689606" y="44450"/>
                </a:lnTo>
                <a:lnTo>
                  <a:pt x="2692399" y="41656"/>
                </a:lnTo>
                <a:lnTo>
                  <a:pt x="2692399" y="34544"/>
                </a:lnTo>
                <a:lnTo>
                  <a:pt x="2689606" y="31750"/>
                </a:lnTo>
                <a:lnTo>
                  <a:pt x="2736849" y="31750"/>
                </a:lnTo>
                <a:lnTo>
                  <a:pt x="2673349" y="0"/>
                </a:lnTo>
                <a:close/>
              </a:path>
              <a:path w="2749550" h="76200">
                <a:moveTo>
                  <a:pt x="2673349" y="31750"/>
                </a:moveTo>
                <a:lnTo>
                  <a:pt x="2844" y="31750"/>
                </a:lnTo>
                <a:lnTo>
                  <a:pt x="0" y="34544"/>
                </a:lnTo>
                <a:lnTo>
                  <a:pt x="0" y="41656"/>
                </a:lnTo>
                <a:lnTo>
                  <a:pt x="2844" y="44450"/>
                </a:lnTo>
                <a:lnTo>
                  <a:pt x="2673349" y="44450"/>
                </a:lnTo>
                <a:lnTo>
                  <a:pt x="2673349" y="31750"/>
                </a:lnTo>
                <a:close/>
              </a:path>
              <a:path w="2749550" h="76200">
                <a:moveTo>
                  <a:pt x="2736849" y="31750"/>
                </a:moveTo>
                <a:lnTo>
                  <a:pt x="2689606" y="31750"/>
                </a:lnTo>
                <a:lnTo>
                  <a:pt x="2692399" y="34544"/>
                </a:lnTo>
                <a:lnTo>
                  <a:pt x="2692399" y="41656"/>
                </a:lnTo>
                <a:lnTo>
                  <a:pt x="2689606" y="44450"/>
                </a:lnTo>
                <a:lnTo>
                  <a:pt x="2736849" y="44450"/>
                </a:lnTo>
                <a:lnTo>
                  <a:pt x="2749549" y="38100"/>
                </a:lnTo>
                <a:lnTo>
                  <a:pt x="273684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204404" y="2286380"/>
            <a:ext cx="2750820" cy="1045210"/>
          </a:xfrm>
          <a:custGeom>
            <a:avLst/>
            <a:gdLst/>
            <a:ahLst/>
            <a:cxnLst/>
            <a:rect l="l" t="t" r="r" b="b"/>
            <a:pathLst>
              <a:path w="2750820" h="1045210">
                <a:moveTo>
                  <a:pt x="2676820" y="1015118"/>
                </a:moveTo>
                <a:lnTo>
                  <a:pt x="2665666" y="1044828"/>
                </a:lnTo>
                <a:lnTo>
                  <a:pt x="2750375" y="1035938"/>
                </a:lnTo>
                <a:lnTo>
                  <a:pt x="2736368" y="1020826"/>
                </a:lnTo>
                <a:lnTo>
                  <a:pt x="2691955" y="1020826"/>
                </a:lnTo>
                <a:lnTo>
                  <a:pt x="2676820" y="1015118"/>
                </a:lnTo>
                <a:close/>
              </a:path>
              <a:path w="2750820" h="1045210">
                <a:moveTo>
                  <a:pt x="2681256" y="1003303"/>
                </a:moveTo>
                <a:lnTo>
                  <a:pt x="2676820" y="1015118"/>
                </a:lnTo>
                <a:lnTo>
                  <a:pt x="2691955" y="1020826"/>
                </a:lnTo>
                <a:lnTo>
                  <a:pt x="2695638" y="1019175"/>
                </a:lnTo>
                <a:lnTo>
                  <a:pt x="2696908" y="1015873"/>
                </a:lnTo>
                <a:lnTo>
                  <a:pt x="2698051" y="1012571"/>
                </a:lnTo>
                <a:lnTo>
                  <a:pt x="2696400" y="1008887"/>
                </a:lnTo>
                <a:lnTo>
                  <a:pt x="2693098" y="1007745"/>
                </a:lnTo>
                <a:lnTo>
                  <a:pt x="2681256" y="1003303"/>
                </a:lnTo>
                <a:close/>
              </a:path>
              <a:path w="2750820" h="1045210">
                <a:moveTo>
                  <a:pt x="2692463" y="973454"/>
                </a:moveTo>
                <a:lnTo>
                  <a:pt x="2681256" y="1003303"/>
                </a:lnTo>
                <a:lnTo>
                  <a:pt x="2693098" y="1007745"/>
                </a:lnTo>
                <a:lnTo>
                  <a:pt x="2696400" y="1008887"/>
                </a:lnTo>
                <a:lnTo>
                  <a:pt x="2698051" y="1012571"/>
                </a:lnTo>
                <a:lnTo>
                  <a:pt x="2696908" y="1015873"/>
                </a:lnTo>
                <a:lnTo>
                  <a:pt x="2695638" y="1019175"/>
                </a:lnTo>
                <a:lnTo>
                  <a:pt x="2691955" y="1020826"/>
                </a:lnTo>
                <a:lnTo>
                  <a:pt x="2736368" y="1020826"/>
                </a:lnTo>
                <a:lnTo>
                  <a:pt x="2692463" y="973454"/>
                </a:lnTo>
                <a:close/>
              </a:path>
              <a:path w="2750820" h="1045210">
                <a:moveTo>
                  <a:pt x="6121" y="0"/>
                </a:moveTo>
                <a:lnTo>
                  <a:pt x="2463" y="1777"/>
                </a:lnTo>
                <a:lnTo>
                  <a:pt x="1231" y="4952"/>
                </a:lnTo>
                <a:lnTo>
                  <a:pt x="0" y="8254"/>
                </a:lnTo>
                <a:lnTo>
                  <a:pt x="1663" y="11937"/>
                </a:lnTo>
                <a:lnTo>
                  <a:pt x="4940" y="13207"/>
                </a:lnTo>
                <a:lnTo>
                  <a:pt x="2676820" y="1015118"/>
                </a:lnTo>
                <a:lnTo>
                  <a:pt x="2681256" y="1003303"/>
                </a:lnTo>
                <a:lnTo>
                  <a:pt x="9410" y="1270"/>
                </a:lnTo>
                <a:lnTo>
                  <a:pt x="61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204391" y="1379219"/>
            <a:ext cx="2637155" cy="1950720"/>
          </a:xfrm>
          <a:custGeom>
            <a:avLst/>
            <a:gdLst/>
            <a:ahLst/>
            <a:cxnLst/>
            <a:rect l="l" t="t" r="r" b="b"/>
            <a:pathLst>
              <a:path w="2637154" h="1950720">
                <a:moveTo>
                  <a:pt x="2571670" y="40168"/>
                </a:moveTo>
                <a:lnTo>
                  <a:pt x="3416" y="1938020"/>
                </a:lnTo>
                <a:lnTo>
                  <a:pt x="596" y="1940052"/>
                </a:lnTo>
                <a:lnTo>
                  <a:pt x="0" y="1944116"/>
                </a:lnTo>
                <a:lnTo>
                  <a:pt x="4165" y="1949704"/>
                </a:lnTo>
                <a:lnTo>
                  <a:pt x="8140" y="1950339"/>
                </a:lnTo>
                <a:lnTo>
                  <a:pt x="10960" y="1948180"/>
                </a:lnTo>
                <a:lnTo>
                  <a:pt x="2579219" y="50380"/>
                </a:lnTo>
                <a:lnTo>
                  <a:pt x="2571670" y="40168"/>
                </a:lnTo>
                <a:close/>
              </a:path>
              <a:path w="2637154" h="1950720">
                <a:moveTo>
                  <a:pt x="2621163" y="30607"/>
                </a:moveTo>
                <a:lnTo>
                  <a:pt x="2584653" y="30607"/>
                </a:lnTo>
                <a:lnTo>
                  <a:pt x="2588717" y="31115"/>
                </a:lnTo>
                <a:lnTo>
                  <a:pt x="2590749" y="33909"/>
                </a:lnTo>
                <a:lnTo>
                  <a:pt x="2592781" y="36830"/>
                </a:lnTo>
                <a:lnTo>
                  <a:pt x="2592273" y="40767"/>
                </a:lnTo>
                <a:lnTo>
                  <a:pt x="2589479" y="42799"/>
                </a:lnTo>
                <a:lnTo>
                  <a:pt x="2579219" y="50380"/>
                </a:lnTo>
                <a:lnTo>
                  <a:pt x="2598115" y="75946"/>
                </a:lnTo>
                <a:lnTo>
                  <a:pt x="2621163" y="30607"/>
                </a:lnTo>
                <a:close/>
              </a:path>
              <a:path w="2637154" h="1950720">
                <a:moveTo>
                  <a:pt x="2584653" y="30607"/>
                </a:moveTo>
                <a:lnTo>
                  <a:pt x="2581859" y="32639"/>
                </a:lnTo>
                <a:lnTo>
                  <a:pt x="2571670" y="40168"/>
                </a:lnTo>
                <a:lnTo>
                  <a:pt x="2579219" y="50380"/>
                </a:lnTo>
                <a:lnTo>
                  <a:pt x="2589479" y="42799"/>
                </a:lnTo>
                <a:lnTo>
                  <a:pt x="2592273" y="40767"/>
                </a:lnTo>
                <a:lnTo>
                  <a:pt x="2592781" y="36830"/>
                </a:lnTo>
                <a:lnTo>
                  <a:pt x="2590749" y="33909"/>
                </a:lnTo>
                <a:lnTo>
                  <a:pt x="2588717" y="31115"/>
                </a:lnTo>
                <a:lnTo>
                  <a:pt x="2584653" y="30607"/>
                </a:lnTo>
                <a:close/>
              </a:path>
              <a:path w="2637154" h="1950720">
                <a:moveTo>
                  <a:pt x="2636723" y="0"/>
                </a:moveTo>
                <a:lnTo>
                  <a:pt x="2552776" y="14605"/>
                </a:lnTo>
                <a:lnTo>
                  <a:pt x="2571670" y="40168"/>
                </a:lnTo>
                <a:lnTo>
                  <a:pt x="2581859" y="32639"/>
                </a:lnTo>
                <a:lnTo>
                  <a:pt x="2584653" y="30607"/>
                </a:lnTo>
                <a:lnTo>
                  <a:pt x="2621163" y="30607"/>
                </a:lnTo>
                <a:lnTo>
                  <a:pt x="26367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204404" y="2284729"/>
            <a:ext cx="2750820" cy="1045210"/>
          </a:xfrm>
          <a:custGeom>
            <a:avLst/>
            <a:gdLst/>
            <a:ahLst/>
            <a:cxnLst/>
            <a:rect l="l" t="t" r="r" b="b"/>
            <a:pathLst>
              <a:path w="2750820" h="1045210">
                <a:moveTo>
                  <a:pt x="2676820" y="29710"/>
                </a:moveTo>
                <a:lnTo>
                  <a:pt x="4940" y="1031621"/>
                </a:lnTo>
                <a:lnTo>
                  <a:pt x="1663" y="1032890"/>
                </a:lnTo>
                <a:lnTo>
                  <a:pt x="0" y="1036574"/>
                </a:lnTo>
                <a:lnTo>
                  <a:pt x="1231" y="1039876"/>
                </a:lnTo>
                <a:lnTo>
                  <a:pt x="2463" y="1043051"/>
                </a:lnTo>
                <a:lnTo>
                  <a:pt x="6121" y="1044828"/>
                </a:lnTo>
                <a:lnTo>
                  <a:pt x="9410" y="1043558"/>
                </a:lnTo>
                <a:lnTo>
                  <a:pt x="2681256" y="41525"/>
                </a:lnTo>
                <a:lnTo>
                  <a:pt x="2676820" y="29710"/>
                </a:lnTo>
                <a:close/>
              </a:path>
              <a:path w="2750820" h="1045210">
                <a:moveTo>
                  <a:pt x="2736368" y="24002"/>
                </a:moveTo>
                <a:lnTo>
                  <a:pt x="2691955" y="24002"/>
                </a:lnTo>
                <a:lnTo>
                  <a:pt x="2695638" y="25653"/>
                </a:lnTo>
                <a:lnTo>
                  <a:pt x="2696908" y="28955"/>
                </a:lnTo>
                <a:lnTo>
                  <a:pt x="2698051" y="32257"/>
                </a:lnTo>
                <a:lnTo>
                  <a:pt x="2696400" y="35940"/>
                </a:lnTo>
                <a:lnTo>
                  <a:pt x="2693098" y="37083"/>
                </a:lnTo>
                <a:lnTo>
                  <a:pt x="2681256" y="41525"/>
                </a:lnTo>
                <a:lnTo>
                  <a:pt x="2692463" y="71374"/>
                </a:lnTo>
                <a:lnTo>
                  <a:pt x="2736368" y="24002"/>
                </a:lnTo>
                <a:close/>
              </a:path>
              <a:path w="2750820" h="1045210">
                <a:moveTo>
                  <a:pt x="2691955" y="24002"/>
                </a:moveTo>
                <a:lnTo>
                  <a:pt x="2676820" y="29710"/>
                </a:lnTo>
                <a:lnTo>
                  <a:pt x="2681256" y="41525"/>
                </a:lnTo>
                <a:lnTo>
                  <a:pt x="2693098" y="37083"/>
                </a:lnTo>
                <a:lnTo>
                  <a:pt x="2696400" y="35940"/>
                </a:lnTo>
                <a:lnTo>
                  <a:pt x="2698051" y="32257"/>
                </a:lnTo>
                <a:lnTo>
                  <a:pt x="2696908" y="28955"/>
                </a:lnTo>
                <a:lnTo>
                  <a:pt x="2695638" y="25653"/>
                </a:lnTo>
                <a:lnTo>
                  <a:pt x="2691955" y="24002"/>
                </a:lnTo>
                <a:close/>
              </a:path>
              <a:path w="2750820" h="1045210">
                <a:moveTo>
                  <a:pt x="2665666" y="0"/>
                </a:moveTo>
                <a:lnTo>
                  <a:pt x="2676820" y="29710"/>
                </a:lnTo>
                <a:lnTo>
                  <a:pt x="2691955" y="24002"/>
                </a:lnTo>
                <a:lnTo>
                  <a:pt x="2736368" y="24002"/>
                </a:lnTo>
                <a:lnTo>
                  <a:pt x="2750375" y="8889"/>
                </a:lnTo>
                <a:lnTo>
                  <a:pt x="26656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205230" y="3284219"/>
            <a:ext cx="2749550" cy="76200"/>
          </a:xfrm>
          <a:custGeom>
            <a:avLst/>
            <a:gdLst/>
            <a:ahLst/>
            <a:cxnLst/>
            <a:rect l="l" t="t" r="r" b="b"/>
            <a:pathLst>
              <a:path w="2749550" h="76200">
                <a:moveTo>
                  <a:pt x="2673349" y="0"/>
                </a:moveTo>
                <a:lnTo>
                  <a:pt x="2673349" y="76200"/>
                </a:lnTo>
                <a:lnTo>
                  <a:pt x="2736849" y="44450"/>
                </a:lnTo>
                <a:lnTo>
                  <a:pt x="2689606" y="44450"/>
                </a:lnTo>
                <a:lnTo>
                  <a:pt x="2692399" y="41656"/>
                </a:lnTo>
                <a:lnTo>
                  <a:pt x="2692399" y="34544"/>
                </a:lnTo>
                <a:lnTo>
                  <a:pt x="2689606" y="31750"/>
                </a:lnTo>
                <a:lnTo>
                  <a:pt x="2736849" y="31750"/>
                </a:lnTo>
                <a:lnTo>
                  <a:pt x="2673349" y="0"/>
                </a:lnTo>
                <a:close/>
              </a:path>
              <a:path w="2749550" h="76200">
                <a:moveTo>
                  <a:pt x="2673349" y="31750"/>
                </a:moveTo>
                <a:lnTo>
                  <a:pt x="2844" y="31750"/>
                </a:lnTo>
                <a:lnTo>
                  <a:pt x="0" y="34544"/>
                </a:lnTo>
                <a:lnTo>
                  <a:pt x="0" y="41656"/>
                </a:lnTo>
                <a:lnTo>
                  <a:pt x="2844" y="44450"/>
                </a:lnTo>
                <a:lnTo>
                  <a:pt x="2673349" y="44450"/>
                </a:lnTo>
                <a:lnTo>
                  <a:pt x="2673349" y="31750"/>
                </a:lnTo>
                <a:close/>
              </a:path>
              <a:path w="2749550" h="76200">
                <a:moveTo>
                  <a:pt x="2736849" y="31750"/>
                </a:moveTo>
                <a:lnTo>
                  <a:pt x="2689606" y="31750"/>
                </a:lnTo>
                <a:lnTo>
                  <a:pt x="2692399" y="34544"/>
                </a:lnTo>
                <a:lnTo>
                  <a:pt x="2692399" y="41656"/>
                </a:lnTo>
                <a:lnTo>
                  <a:pt x="2689606" y="44450"/>
                </a:lnTo>
                <a:lnTo>
                  <a:pt x="2736849" y="44450"/>
                </a:lnTo>
                <a:lnTo>
                  <a:pt x="2749549" y="38100"/>
                </a:lnTo>
                <a:lnTo>
                  <a:pt x="273684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2090673" y="1037590"/>
            <a:ext cx="3721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</a:t>
            </a:r>
            <a:r>
              <a:rPr dirty="0" sz="1200" spc="-5">
                <a:latin typeface="Times New Roman"/>
                <a:cs typeface="Times New Roman"/>
              </a:rPr>
              <a:t>-</a:t>
            </a:r>
            <a:r>
              <a:rPr dirty="0" sz="1200">
                <a:latin typeface="Times New Roman"/>
                <a:cs typeface="Times New Roman"/>
              </a:rPr>
              <a:t>2pe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27380" y="3406266"/>
            <a:ext cx="5866765" cy="726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6144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1-2pe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00" spc="-5">
                <a:latin typeface="Times New Roman"/>
                <a:cs typeface="Times New Roman"/>
              </a:rPr>
              <a:t>Hence, the </a:t>
            </a:r>
            <a:r>
              <a:rPr dirty="0" sz="1600" spc="-10">
                <a:latin typeface="Times New Roman"/>
                <a:cs typeface="Times New Roman"/>
              </a:rPr>
              <a:t>more </a:t>
            </a:r>
            <a:r>
              <a:rPr dirty="0" sz="1600" spc="-5">
                <a:latin typeface="Times New Roman"/>
                <a:cs typeface="Times New Roman"/>
              </a:rPr>
              <a:t>practical </a:t>
            </a:r>
            <a:r>
              <a:rPr dirty="0" sz="1600">
                <a:latin typeface="Times New Roman"/>
                <a:cs typeface="Times New Roman"/>
              </a:rPr>
              <a:t>but </a:t>
            </a:r>
            <a:r>
              <a:rPr dirty="0" sz="1600" spc="-5">
                <a:latin typeface="Times New Roman"/>
                <a:cs typeface="Times New Roman"/>
              </a:rPr>
              <a:t>nonsymmetric channel has the trans</a:t>
            </a:r>
            <a:r>
              <a:rPr dirty="0" sz="1600" spc="110">
                <a:latin typeface="Times New Roman"/>
                <a:cs typeface="Times New Roman"/>
              </a:rPr>
              <a:t> </a:t>
            </a:r>
            <a:r>
              <a:rPr dirty="0" sz="1600" spc="5">
                <a:latin typeface="Times New Roman"/>
                <a:cs typeface="Times New Roman"/>
              </a:rPr>
              <a:t>prob: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1325880" y="1607819"/>
            <a:ext cx="342900" cy="342900"/>
          </a:xfrm>
          <a:custGeom>
            <a:avLst/>
            <a:gdLst/>
            <a:ahLst/>
            <a:cxnLst/>
            <a:rect l="l" t="t" r="r" b="b"/>
            <a:pathLst>
              <a:path w="342900" h="342900">
                <a:moveTo>
                  <a:pt x="0" y="342900"/>
                </a:moveTo>
                <a:lnTo>
                  <a:pt x="342900" y="342900"/>
                </a:lnTo>
                <a:lnTo>
                  <a:pt x="342900" y="0"/>
                </a:lnTo>
                <a:lnTo>
                  <a:pt x="0" y="0"/>
                </a:lnTo>
                <a:lnTo>
                  <a:pt x="0" y="3429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1325880" y="1630426"/>
            <a:ext cx="34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pe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249680" y="2657474"/>
            <a:ext cx="342900" cy="32194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35560" rIns="0" bIns="0" rtlCol="0" vert="horz">
            <a:spAutoFit/>
          </a:bodyPr>
          <a:lstStyle/>
          <a:p>
            <a:pPr marL="109855">
              <a:lnSpc>
                <a:spcPct val="100000"/>
              </a:lnSpc>
              <a:spcBef>
                <a:spcPts val="280"/>
              </a:spcBef>
            </a:pPr>
            <a:r>
              <a:rPr dirty="0" sz="1200">
                <a:latin typeface="Times New Roman"/>
                <a:cs typeface="Times New Roman"/>
              </a:rPr>
              <a:t>pe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240279" y="2905124"/>
            <a:ext cx="342900" cy="3429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3492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275"/>
              </a:spcBef>
            </a:pPr>
            <a:r>
              <a:rPr dirty="0" sz="1200">
                <a:latin typeface="Times New Roman"/>
                <a:cs typeface="Times New Roman"/>
              </a:rPr>
              <a:t>pe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1097280" y="1894204"/>
            <a:ext cx="342900" cy="335280"/>
          </a:xfrm>
          <a:custGeom>
            <a:avLst/>
            <a:gdLst/>
            <a:ahLst/>
            <a:cxnLst/>
            <a:rect l="l" t="t" r="r" b="b"/>
            <a:pathLst>
              <a:path w="342900" h="335280">
                <a:moveTo>
                  <a:pt x="0" y="335279"/>
                </a:moveTo>
                <a:lnTo>
                  <a:pt x="342900" y="335279"/>
                </a:lnTo>
                <a:lnTo>
                  <a:pt x="342900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1176324" y="1916938"/>
            <a:ext cx="1695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pe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154679" y="1886584"/>
            <a:ext cx="800100" cy="3429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34925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275"/>
              </a:spcBef>
            </a:pPr>
            <a:r>
              <a:rPr dirty="0" sz="1200" spc="-5">
                <a:latin typeface="Times New Roman"/>
                <a:cs typeface="Times New Roman"/>
              </a:rPr>
              <a:t>1-2pe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91254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15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14895" y="1766059"/>
            <a:ext cx="10477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5">
                <a:latin typeface="Symbol"/>
                <a:cs typeface="Symbol"/>
              </a:rPr>
              <a:t>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98862" y="1717063"/>
            <a:ext cx="26860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10">
                <a:latin typeface="Times New Roman"/>
                <a:cs typeface="Times New Roman"/>
              </a:rPr>
              <a:t>1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baseline="-13888" sz="2400" spc="7">
                <a:latin typeface="Symbol"/>
                <a:cs typeface="Symbol"/>
              </a:rPr>
              <a:t></a:t>
            </a:r>
            <a:endParaRPr baseline="-13888" sz="240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00552" y="1010120"/>
            <a:ext cx="26670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6041" sz="2400" spc="15">
                <a:latin typeface="Times New Roman"/>
                <a:cs typeface="Times New Roman"/>
              </a:rPr>
              <a:t>0</a:t>
            </a:r>
            <a:r>
              <a:rPr dirty="0" baseline="-26041" sz="2400" spc="-22">
                <a:latin typeface="Times New Roman"/>
                <a:cs typeface="Times New Roman"/>
              </a:rPr>
              <a:t> </a:t>
            </a:r>
            <a:r>
              <a:rPr dirty="0" sz="1600" spc="5">
                <a:latin typeface="Symbol"/>
                <a:cs typeface="Symbol"/>
              </a:rPr>
              <a:t>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91935" y="1717063"/>
            <a:ext cx="53784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10" i="1">
                <a:latin typeface="Times New Roman"/>
                <a:cs typeface="Times New Roman"/>
              </a:rPr>
              <a:t>x</a:t>
            </a:r>
            <a:r>
              <a:rPr dirty="0" sz="1600" spc="10">
                <a:latin typeface="Times New Roman"/>
                <a:cs typeface="Times New Roman"/>
              </a:rPr>
              <a:t>3 </a:t>
            </a:r>
            <a:r>
              <a:rPr dirty="0" baseline="32986" sz="2400" spc="7">
                <a:latin typeface="Symbol"/>
                <a:cs typeface="Symbol"/>
              </a:rPr>
              <a:t></a:t>
            </a:r>
            <a:r>
              <a:rPr dirty="0" baseline="32986" sz="2400" spc="240">
                <a:latin typeface="Times New Roman"/>
                <a:cs typeface="Times New Roman"/>
              </a:rPr>
              <a:t> </a:t>
            </a:r>
            <a:r>
              <a:rPr dirty="0" sz="1600" spc="1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85700" y="737632"/>
            <a:ext cx="2581910" cy="1249045"/>
          </a:xfrm>
          <a:prstGeom prst="rect">
            <a:avLst/>
          </a:prstGeom>
        </p:spPr>
        <p:txBody>
          <a:bodyPr wrap="square" lIns="0" tIns="74295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585"/>
              </a:spcBef>
              <a:tabLst>
                <a:tab pos="878205" algn="l"/>
                <a:tab pos="1355725" algn="l"/>
                <a:tab pos="1833245" algn="l"/>
                <a:tab pos="2291715" algn="l"/>
              </a:tabLst>
            </a:pPr>
            <a:r>
              <a:rPr dirty="0" baseline="-3472" sz="2400" spc="7">
                <a:latin typeface="Symbol"/>
                <a:cs typeface="Symbol"/>
              </a:rPr>
              <a:t></a:t>
            </a:r>
            <a:r>
              <a:rPr dirty="0" baseline="-3472" sz="2400" spc="7">
                <a:latin typeface="Times New Roman"/>
                <a:cs typeface="Times New Roman"/>
              </a:rPr>
              <a:t> </a:t>
            </a:r>
            <a:r>
              <a:rPr dirty="0" baseline="-3472" sz="2400" spc="-179">
                <a:latin typeface="Times New Roman"/>
                <a:cs typeface="Times New Roman"/>
              </a:rPr>
              <a:t> </a:t>
            </a:r>
            <a:r>
              <a:rPr dirty="0" sz="1600" spc="-90" i="1">
                <a:latin typeface="Times New Roman"/>
                <a:cs typeface="Times New Roman"/>
              </a:rPr>
              <a:t>y</a:t>
            </a:r>
            <a:r>
              <a:rPr dirty="0" sz="1600" spc="10">
                <a:latin typeface="Times New Roman"/>
                <a:cs typeface="Times New Roman"/>
              </a:rPr>
              <a:t>1</a:t>
            </a:r>
            <a:r>
              <a:rPr dirty="0" sz="1600">
                <a:latin typeface="Times New Roman"/>
                <a:cs typeface="Times New Roman"/>
              </a:rPr>
              <a:t>	</a:t>
            </a:r>
            <a:r>
              <a:rPr dirty="0" sz="1600" spc="85" i="1">
                <a:latin typeface="Times New Roman"/>
                <a:cs typeface="Times New Roman"/>
              </a:rPr>
              <a:t>y</a:t>
            </a:r>
            <a:r>
              <a:rPr dirty="0" sz="1600" spc="10">
                <a:latin typeface="Times New Roman"/>
                <a:cs typeface="Times New Roman"/>
              </a:rPr>
              <a:t>2</a:t>
            </a:r>
            <a:r>
              <a:rPr dirty="0" sz="1600">
                <a:latin typeface="Times New Roman"/>
                <a:cs typeface="Times New Roman"/>
              </a:rPr>
              <a:t>	</a:t>
            </a:r>
            <a:r>
              <a:rPr dirty="0" sz="1600" spc="35" i="1">
                <a:latin typeface="Times New Roman"/>
                <a:cs typeface="Times New Roman"/>
              </a:rPr>
              <a:t>y</a:t>
            </a:r>
            <a:r>
              <a:rPr dirty="0" sz="1600" spc="10">
                <a:latin typeface="Times New Roman"/>
                <a:cs typeface="Times New Roman"/>
              </a:rPr>
              <a:t>3</a:t>
            </a:r>
            <a:r>
              <a:rPr dirty="0" sz="1600">
                <a:latin typeface="Times New Roman"/>
                <a:cs typeface="Times New Roman"/>
              </a:rPr>
              <a:t>	</a:t>
            </a:r>
            <a:r>
              <a:rPr dirty="0" sz="1600" spc="85" i="1">
                <a:latin typeface="Times New Roman"/>
                <a:cs typeface="Times New Roman"/>
              </a:rPr>
              <a:t>y</a:t>
            </a:r>
            <a:r>
              <a:rPr dirty="0" sz="1600" spc="10">
                <a:latin typeface="Times New Roman"/>
                <a:cs typeface="Times New Roman"/>
              </a:rPr>
              <a:t>4</a:t>
            </a:r>
            <a:r>
              <a:rPr dirty="0" sz="1600">
                <a:latin typeface="Times New Roman"/>
                <a:cs typeface="Times New Roman"/>
              </a:rPr>
              <a:t>	</a:t>
            </a:r>
            <a:r>
              <a:rPr dirty="0" sz="1600" spc="35" i="1">
                <a:latin typeface="Times New Roman"/>
                <a:cs typeface="Times New Roman"/>
              </a:rPr>
              <a:t>y</a:t>
            </a:r>
            <a:r>
              <a:rPr dirty="0" sz="1600">
                <a:latin typeface="Times New Roman"/>
                <a:cs typeface="Times New Roman"/>
              </a:rPr>
              <a:t>5</a:t>
            </a:r>
            <a:r>
              <a:rPr dirty="0" baseline="-3472" sz="2400" spc="7">
                <a:latin typeface="Symbol"/>
                <a:cs typeface="Symbol"/>
              </a:rPr>
              <a:t></a:t>
            </a:r>
            <a:endParaRPr baseline="-3472" sz="2400">
              <a:latin typeface="Symbol"/>
              <a:cs typeface="Symbol"/>
            </a:endParaRPr>
          </a:p>
          <a:p>
            <a:pPr marL="241300">
              <a:lnSpc>
                <a:spcPct val="100000"/>
              </a:lnSpc>
              <a:spcBef>
                <a:spcPts val="490"/>
              </a:spcBef>
              <a:tabLst>
                <a:tab pos="805180" algn="l"/>
                <a:tab pos="1389380" algn="l"/>
                <a:tab pos="1873250" algn="l"/>
                <a:tab pos="2489200" algn="l"/>
              </a:tabLst>
            </a:pPr>
            <a:r>
              <a:rPr dirty="0" baseline="-27777" sz="2400" spc="7">
                <a:latin typeface="Symbol"/>
                <a:cs typeface="Symbol"/>
              </a:rPr>
              <a:t></a:t>
            </a:r>
            <a:r>
              <a:rPr dirty="0" baseline="-27777" sz="2400" spc="7">
                <a:latin typeface="Times New Roman"/>
                <a:cs typeface="Times New Roman"/>
              </a:rPr>
              <a:t>	</a:t>
            </a:r>
            <a:r>
              <a:rPr dirty="0" sz="1600" spc="100">
                <a:latin typeface="Times New Roman"/>
                <a:cs typeface="Times New Roman"/>
              </a:rPr>
              <a:t>1</a:t>
            </a:r>
            <a:r>
              <a:rPr dirty="0" sz="1600" spc="5">
                <a:latin typeface="Times New Roman"/>
                <a:cs typeface="Times New Roman"/>
              </a:rPr>
              <a:t>/</a:t>
            </a:r>
            <a:r>
              <a:rPr dirty="0" sz="1600" spc="-125">
                <a:latin typeface="Times New Roman"/>
                <a:cs typeface="Times New Roman"/>
              </a:rPr>
              <a:t> </a:t>
            </a:r>
            <a:r>
              <a:rPr dirty="0" sz="1600" spc="10">
                <a:latin typeface="Times New Roman"/>
                <a:cs typeface="Times New Roman"/>
              </a:rPr>
              <a:t>4</a:t>
            </a:r>
            <a:r>
              <a:rPr dirty="0" sz="1600">
                <a:latin typeface="Times New Roman"/>
                <a:cs typeface="Times New Roman"/>
              </a:rPr>
              <a:t>	</a:t>
            </a:r>
            <a:r>
              <a:rPr dirty="0" sz="1600" spc="10">
                <a:latin typeface="Times New Roman"/>
                <a:cs typeface="Times New Roman"/>
              </a:rPr>
              <a:t>0</a:t>
            </a:r>
            <a:r>
              <a:rPr dirty="0" sz="1600">
                <a:latin typeface="Times New Roman"/>
                <a:cs typeface="Times New Roman"/>
              </a:rPr>
              <a:t>	</a:t>
            </a:r>
            <a:r>
              <a:rPr dirty="0" sz="1600" spc="10">
                <a:latin typeface="Times New Roman"/>
                <a:cs typeface="Times New Roman"/>
              </a:rPr>
              <a:t>0</a:t>
            </a:r>
            <a:r>
              <a:rPr dirty="0" sz="1600">
                <a:latin typeface="Times New Roman"/>
                <a:cs typeface="Times New Roman"/>
              </a:rPr>
              <a:t>	</a:t>
            </a:r>
            <a:r>
              <a:rPr dirty="0" baseline="-27777" sz="2400" spc="7">
                <a:latin typeface="Symbol"/>
                <a:cs typeface="Symbol"/>
              </a:rPr>
              <a:t></a:t>
            </a:r>
            <a:endParaRPr baseline="-27777" sz="24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  <a:tabLst>
                <a:tab pos="917575" algn="l"/>
                <a:tab pos="1282700" algn="l"/>
                <a:tab pos="1769745" algn="l"/>
                <a:tab pos="2327275" algn="l"/>
              </a:tabLst>
            </a:pPr>
            <a:r>
              <a:rPr dirty="0" sz="1600" spc="35" i="1">
                <a:latin typeface="Times New Roman"/>
                <a:cs typeface="Times New Roman"/>
              </a:rPr>
              <a:t>x</a:t>
            </a:r>
            <a:r>
              <a:rPr dirty="0" sz="1600" spc="35">
                <a:latin typeface="Times New Roman"/>
                <a:cs typeface="Times New Roman"/>
              </a:rPr>
              <a:t>2</a:t>
            </a:r>
            <a:r>
              <a:rPr dirty="0" sz="1600" spc="-185">
                <a:latin typeface="Times New Roman"/>
                <a:cs typeface="Times New Roman"/>
              </a:rPr>
              <a:t> </a:t>
            </a:r>
            <a:r>
              <a:rPr dirty="0" baseline="3472" sz="2400" spc="7">
                <a:latin typeface="Symbol"/>
                <a:cs typeface="Symbol"/>
              </a:rPr>
              <a:t></a:t>
            </a:r>
            <a:r>
              <a:rPr dirty="0" baseline="3472" sz="2400" spc="7">
                <a:latin typeface="Times New Roman"/>
                <a:cs typeface="Times New Roman"/>
              </a:rPr>
              <a:t> </a:t>
            </a:r>
            <a:r>
              <a:rPr dirty="0" baseline="3472" sz="2400" spc="52">
                <a:latin typeface="Times New Roman"/>
                <a:cs typeface="Times New Roman"/>
              </a:rPr>
              <a:t> </a:t>
            </a:r>
            <a:r>
              <a:rPr dirty="0" sz="1600" spc="10">
                <a:latin typeface="Times New Roman"/>
                <a:cs typeface="Times New Roman"/>
              </a:rPr>
              <a:t>0	0	</a:t>
            </a:r>
            <a:r>
              <a:rPr dirty="0" sz="1600" spc="50">
                <a:latin typeface="Times New Roman"/>
                <a:cs typeface="Times New Roman"/>
              </a:rPr>
              <a:t>1/</a:t>
            </a:r>
            <a:r>
              <a:rPr dirty="0" sz="1600" spc="-170">
                <a:latin typeface="Times New Roman"/>
                <a:cs typeface="Times New Roman"/>
              </a:rPr>
              <a:t> </a:t>
            </a:r>
            <a:r>
              <a:rPr dirty="0" sz="1600" spc="10">
                <a:latin typeface="Times New Roman"/>
                <a:cs typeface="Times New Roman"/>
              </a:rPr>
              <a:t>3	2</a:t>
            </a:r>
            <a:r>
              <a:rPr dirty="0" sz="1600" spc="-185">
                <a:latin typeface="Times New Roman"/>
                <a:cs typeface="Times New Roman"/>
              </a:rPr>
              <a:t> </a:t>
            </a:r>
            <a:r>
              <a:rPr dirty="0" sz="1600" spc="5">
                <a:latin typeface="Times New Roman"/>
                <a:cs typeface="Times New Roman"/>
              </a:rPr>
              <a:t>/</a:t>
            </a:r>
            <a:r>
              <a:rPr dirty="0" sz="1600" spc="-175">
                <a:latin typeface="Times New Roman"/>
                <a:cs typeface="Times New Roman"/>
              </a:rPr>
              <a:t> </a:t>
            </a:r>
            <a:r>
              <a:rPr dirty="0" sz="1600" spc="10">
                <a:latin typeface="Times New Roman"/>
                <a:cs typeface="Times New Roman"/>
              </a:rPr>
              <a:t>3	0</a:t>
            </a:r>
            <a:r>
              <a:rPr dirty="0" sz="1600" spc="-30">
                <a:latin typeface="Times New Roman"/>
                <a:cs typeface="Times New Roman"/>
              </a:rPr>
              <a:t> </a:t>
            </a:r>
            <a:r>
              <a:rPr dirty="0" baseline="3472" sz="2400" spc="7">
                <a:latin typeface="Symbol"/>
                <a:cs typeface="Symbol"/>
              </a:rPr>
              <a:t></a:t>
            </a:r>
            <a:endParaRPr baseline="3472" sz="2400">
              <a:latin typeface="Symbol"/>
              <a:cs typeface="Symbol"/>
            </a:endParaRPr>
          </a:p>
          <a:p>
            <a:pPr marL="918210">
              <a:lnSpc>
                <a:spcPct val="100000"/>
              </a:lnSpc>
              <a:spcBef>
                <a:spcPts val="484"/>
              </a:spcBef>
              <a:tabLst>
                <a:tab pos="1389380" algn="l"/>
                <a:tab pos="1873250" algn="l"/>
                <a:tab pos="2489200" algn="l"/>
              </a:tabLst>
            </a:pPr>
            <a:r>
              <a:rPr dirty="0" sz="1600" spc="10">
                <a:latin typeface="Times New Roman"/>
                <a:cs typeface="Times New Roman"/>
              </a:rPr>
              <a:t>0</a:t>
            </a:r>
            <a:r>
              <a:rPr dirty="0" sz="1600" spc="10">
                <a:latin typeface="Times New Roman"/>
                <a:cs typeface="Times New Roman"/>
              </a:rPr>
              <a:t>	</a:t>
            </a:r>
            <a:r>
              <a:rPr dirty="0" sz="1600" spc="10">
                <a:latin typeface="Times New Roman"/>
                <a:cs typeface="Times New Roman"/>
              </a:rPr>
              <a:t>0</a:t>
            </a:r>
            <a:r>
              <a:rPr dirty="0" sz="1600" spc="10">
                <a:latin typeface="Times New Roman"/>
                <a:cs typeface="Times New Roman"/>
              </a:rPr>
              <a:t>	</a:t>
            </a:r>
            <a:r>
              <a:rPr dirty="0" sz="1600" spc="10">
                <a:latin typeface="Times New Roman"/>
                <a:cs typeface="Times New Roman"/>
              </a:rPr>
              <a:t>0</a:t>
            </a:r>
            <a:r>
              <a:rPr dirty="0" sz="1600" spc="10">
                <a:latin typeface="Times New Roman"/>
                <a:cs typeface="Times New Roman"/>
              </a:rPr>
              <a:t>	</a:t>
            </a:r>
            <a:r>
              <a:rPr dirty="0" baseline="32986" sz="2400" spc="7">
                <a:latin typeface="Symbol"/>
                <a:cs typeface="Symbol"/>
              </a:rPr>
              <a:t></a:t>
            </a:r>
            <a:endParaRPr baseline="32986" sz="240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04423" y="1105652"/>
            <a:ext cx="63182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0" i="1">
                <a:latin typeface="Times New Roman"/>
                <a:cs typeface="Times New Roman"/>
              </a:rPr>
              <a:t>x</a:t>
            </a:r>
            <a:r>
              <a:rPr dirty="0" sz="1600" spc="-50">
                <a:latin typeface="Times New Roman"/>
                <a:cs typeface="Times New Roman"/>
              </a:rPr>
              <a:t>1</a:t>
            </a:r>
            <a:r>
              <a:rPr dirty="0" sz="1600" spc="-190">
                <a:latin typeface="Times New Roman"/>
                <a:cs typeface="Times New Roman"/>
              </a:rPr>
              <a:t> </a:t>
            </a:r>
            <a:r>
              <a:rPr dirty="0" baseline="26041" sz="2400" spc="-7">
                <a:latin typeface="Symbol"/>
                <a:cs typeface="Symbol"/>
              </a:rPr>
              <a:t></a:t>
            </a:r>
            <a:r>
              <a:rPr dirty="0" sz="1600" spc="-5">
                <a:latin typeface="Times New Roman"/>
                <a:cs typeface="Times New Roman"/>
              </a:rPr>
              <a:t>3</a:t>
            </a:r>
            <a:r>
              <a:rPr dirty="0" sz="1600" spc="-254">
                <a:latin typeface="Times New Roman"/>
                <a:cs typeface="Times New Roman"/>
              </a:rPr>
              <a:t> </a:t>
            </a:r>
            <a:r>
              <a:rPr dirty="0" sz="1600" spc="5">
                <a:latin typeface="Times New Roman"/>
                <a:cs typeface="Times New Roman"/>
              </a:rPr>
              <a:t>/</a:t>
            </a:r>
            <a:r>
              <a:rPr dirty="0" sz="1600" spc="-160">
                <a:latin typeface="Times New Roman"/>
                <a:cs typeface="Times New Roman"/>
              </a:rPr>
              <a:t> </a:t>
            </a:r>
            <a:r>
              <a:rPr dirty="0" sz="1600" spc="10">
                <a:latin typeface="Times New Roman"/>
                <a:cs typeface="Times New Roman"/>
              </a:rPr>
              <a:t>4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4297" y="1255110"/>
            <a:ext cx="864869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i="1">
                <a:latin typeface="Times New Roman"/>
                <a:cs typeface="Times New Roman"/>
              </a:rPr>
              <a:t>p</a:t>
            </a:r>
            <a:r>
              <a:rPr dirty="0" sz="1600">
                <a:latin typeface="Times New Roman"/>
                <a:cs typeface="Times New Roman"/>
              </a:rPr>
              <a:t>(</a:t>
            </a:r>
            <a:r>
              <a:rPr dirty="0" sz="1600" i="1">
                <a:latin typeface="Times New Roman"/>
                <a:cs typeface="Times New Roman"/>
              </a:rPr>
              <a:t>Y </a:t>
            </a:r>
            <a:r>
              <a:rPr dirty="0" sz="1600" spc="5">
                <a:latin typeface="Times New Roman"/>
                <a:cs typeface="Times New Roman"/>
              </a:rPr>
              <a:t>/ </a:t>
            </a:r>
            <a:r>
              <a:rPr dirty="0" sz="1600" spc="10" i="1">
                <a:latin typeface="Times New Roman"/>
                <a:cs typeface="Times New Roman"/>
              </a:rPr>
              <a:t>X </a:t>
            </a:r>
            <a:r>
              <a:rPr dirty="0" sz="1600" spc="5">
                <a:latin typeface="Times New Roman"/>
                <a:cs typeface="Times New Roman"/>
              </a:rPr>
              <a:t>)</a:t>
            </a:r>
            <a:r>
              <a:rPr dirty="0" sz="1600" spc="-204">
                <a:latin typeface="Times New Roman"/>
                <a:cs typeface="Times New Roman"/>
              </a:rPr>
              <a:t> </a:t>
            </a:r>
            <a:r>
              <a:rPr dirty="0" sz="1600" spc="1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75201" y="1391158"/>
            <a:ext cx="263207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This channel has H(X/Y)=0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and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7380" y="1994661"/>
            <a:ext cx="6269990" cy="1203325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12700" marR="5080">
              <a:lnSpc>
                <a:spcPts val="1839"/>
              </a:lnSpc>
              <a:spcBef>
                <a:spcPts val="225"/>
              </a:spcBef>
            </a:pPr>
            <a:r>
              <a:rPr dirty="0" sz="1600" spc="-5">
                <a:latin typeface="Times New Roman"/>
                <a:cs typeface="Times New Roman"/>
              </a:rPr>
              <a:t>I(X,Y)=H(X) with zero losses entropy. (Homework: </a:t>
            </a:r>
            <a:r>
              <a:rPr dirty="0" sz="1600">
                <a:latin typeface="Times New Roman"/>
                <a:cs typeface="Times New Roman"/>
              </a:rPr>
              <a:t>draw </a:t>
            </a:r>
            <a:r>
              <a:rPr dirty="0" sz="1600" spc="-5">
                <a:latin typeface="Times New Roman"/>
                <a:cs typeface="Times New Roman"/>
              </a:rPr>
              <a:t>the channel </a:t>
            </a:r>
            <a:r>
              <a:rPr dirty="0" sz="1600" spc="-10">
                <a:latin typeface="Times New Roman"/>
                <a:cs typeface="Times New Roman"/>
              </a:rPr>
              <a:t>model  </a:t>
            </a:r>
            <a:r>
              <a:rPr dirty="0" sz="1600" spc="-5">
                <a:latin typeface="Times New Roman"/>
                <a:cs typeface="Times New Roman"/>
              </a:rPr>
              <a:t>of this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channel).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83515">
              <a:lnSpc>
                <a:spcPts val="1839"/>
              </a:lnSpc>
            </a:pPr>
            <a:r>
              <a:rPr dirty="0" sz="1600" spc="-5">
                <a:latin typeface="Times New Roman"/>
                <a:cs typeface="Times New Roman"/>
              </a:rPr>
              <a:t>2-Determinstic channel: This has only one nonzero </a:t>
            </a:r>
            <a:r>
              <a:rPr dirty="0" sz="1600">
                <a:latin typeface="Times New Roman"/>
                <a:cs typeface="Times New Roman"/>
              </a:rPr>
              <a:t>element </a:t>
            </a:r>
            <a:r>
              <a:rPr dirty="0" sz="1600" spc="-5">
                <a:latin typeface="Times New Roman"/>
                <a:cs typeface="Times New Roman"/>
              </a:rPr>
              <a:t>in each row of  the transitional matrix p(Y/X). As an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example: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86586" y="4374044"/>
            <a:ext cx="92710" cy="2355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50" spc="10">
                <a:latin typeface="Symbol"/>
                <a:cs typeface="Symbol"/>
              </a:rPr>
              <a:t>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50883" y="4374044"/>
            <a:ext cx="92710" cy="2355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50" spc="10">
                <a:latin typeface="Symbol"/>
                <a:cs typeface="Symbol"/>
              </a:rPr>
              <a:t>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50883" y="3869489"/>
            <a:ext cx="92710" cy="2355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50" spc="10">
                <a:latin typeface="Symbol"/>
                <a:cs typeface="Symbol"/>
              </a:rPr>
              <a:t>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448187" y="4205859"/>
            <a:ext cx="231140" cy="2355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baseline="-10288" sz="2025" spc="15">
                <a:latin typeface="Times New Roman"/>
                <a:cs typeface="Times New Roman"/>
              </a:rPr>
              <a:t>0</a:t>
            </a:r>
            <a:r>
              <a:rPr dirty="0" baseline="-10288" sz="2025" spc="-30">
                <a:latin typeface="Times New Roman"/>
                <a:cs typeface="Times New Roman"/>
              </a:rPr>
              <a:t> </a:t>
            </a:r>
            <a:r>
              <a:rPr dirty="0" sz="1350" spc="10">
                <a:latin typeface="Symbol"/>
                <a:cs typeface="Symbol"/>
              </a:rPr>
              <a:t>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448187" y="3365295"/>
            <a:ext cx="231140" cy="2355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baseline="-26748" sz="2025" spc="15">
                <a:latin typeface="Times New Roman"/>
                <a:cs typeface="Times New Roman"/>
              </a:rPr>
              <a:t>0</a:t>
            </a:r>
            <a:r>
              <a:rPr dirty="0" baseline="-26748" sz="2025" spc="-30">
                <a:latin typeface="Times New Roman"/>
                <a:cs typeface="Times New Roman"/>
              </a:rPr>
              <a:t> </a:t>
            </a:r>
            <a:r>
              <a:rPr dirty="0" sz="1350" spc="10">
                <a:latin typeface="Symbol"/>
                <a:cs typeface="Symbol"/>
              </a:rPr>
              <a:t>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57531" y="4512164"/>
            <a:ext cx="1221740" cy="2355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001394" algn="l"/>
              </a:tabLst>
            </a:pPr>
            <a:r>
              <a:rPr dirty="0" baseline="4115" sz="2025" spc="30" i="1">
                <a:latin typeface="Times New Roman"/>
                <a:cs typeface="Times New Roman"/>
              </a:rPr>
              <a:t>x</a:t>
            </a:r>
            <a:r>
              <a:rPr dirty="0" baseline="4115" sz="2025" spc="30">
                <a:latin typeface="Times New Roman"/>
                <a:cs typeface="Times New Roman"/>
              </a:rPr>
              <a:t>5</a:t>
            </a:r>
            <a:r>
              <a:rPr dirty="0" baseline="4115" sz="2025" spc="-195">
                <a:latin typeface="Times New Roman"/>
                <a:cs typeface="Times New Roman"/>
              </a:rPr>
              <a:t> </a:t>
            </a:r>
            <a:r>
              <a:rPr dirty="0" sz="1350" spc="-254">
                <a:latin typeface="Symbol"/>
                <a:cs typeface="Symbol"/>
              </a:rPr>
              <a:t></a:t>
            </a:r>
            <a:r>
              <a:rPr dirty="0" baseline="-10288" sz="2025" spc="-382">
                <a:latin typeface="Symbol"/>
                <a:cs typeface="Symbol"/>
              </a:rPr>
              <a:t></a:t>
            </a:r>
            <a:r>
              <a:rPr dirty="0" baseline="-10288" sz="2025" spc="-382">
                <a:latin typeface="Times New Roman"/>
                <a:cs typeface="Times New Roman"/>
              </a:rPr>
              <a:t>  </a:t>
            </a:r>
            <a:r>
              <a:rPr dirty="0" baseline="-10288" sz="2025" spc="-300">
                <a:latin typeface="Times New Roman"/>
                <a:cs typeface="Times New Roman"/>
              </a:rPr>
              <a:t> </a:t>
            </a:r>
            <a:r>
              <a:rPr dirty="0" baseline="4115" sz="2025" spc="15">
                <a:latin typeface="Times New Roman"/>
                <a:cs typeface="Times New Roman"/>
              </a:rPr>
              <a:t>0	1</a:t>
            </a:r>
            <a:r>
              <a:rPr dirty="0" baseline="4115" sz="2025">
                <a:latin typeface="Times New Roman"/>
                <a:cs typeface="Times New Roman"/>
              </a:rPr>
              <a:t> </a:t>
            </a:r>
            <a:r>
              <a:rPr dirty="0" sz="1350" spc="-254">
                <a:latin typeface="Symbol"/>
                <a:cs typeface="Symbol"/>
              </a:rPr>
              <a:t></a:t>
            </a:r>
            <a:r>
              <a:rPr dirty="0" baseline="-10288" sz="2025" spc="-382">
                <a:latin typeface="Symbol"/>
                <a:cs typeface="Symbol"/>
              </a:rPr>
              <a:t></a:t>
            </a:r>
            <a:endParaRPr baseline="-10288" sz="2025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453256" y="4236989"/>
            <a:ext cx="416559" cy="2355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50" spc="40" i="1">
                <a:latin typeface="Times New Roman"/>
                <a:cs typeface="Times New Roman"/>
              </a:rPr>
              <a:t>x</a:t>
            </a:r>
            <a:r>
              <a:rPr dirty="0" sz="1350" spc="40">
                <a:latin typeface="Times New Roman"/>
                <a:cs typeface="Times New Roman"/>
              </a:rPr>
              <a:t>4</a:t>
            </a:r>
            <a:r>
              <a:rPr dirty="0" sz="1350" spc="-270">
                <a:latin typeface="Times New Roman"/>
                <a:cs typeface="Times New Roman"/>
              </a:rPr>
              <a:t> </a:t>
            </a:r>
            <a:r>
              <a:rPr dirty="0" baseline="10288" sz="2025" spc="15">
                <a:latin typeface="Symbol"/>
                <a:cs typeface="Symbol"/>
              </a:rPr>
              <a:t></a:t>
            </a:r>
            <a:r>
              <a:rPr dirty="0" baseline="10288" sz="2025" spc="15">
                <a:latin typeface="Times New Roman"/>
                <a:cs typeface="Times New Roman"/>
              </a:rPr>
              <a:t> </a:t>
            </a:r>
            <a:r>
              <a:rPr dirty="0" sz="1350" spc="10">
                <a:latin typeface="Times New Roman"/>
                <a:cs typeface="Times New Roman"/>
              </a:rPr>
              <a:t>0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453256" y="3184241"/>
            <a:ext cx="1226185" cy="15513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algn="ctr" marL="197485">
              <a:lnSpc>
                <a:spcPts val="1525"/>
              </a:lnSpc>
              <a:spcBef>
                <a:spcPts val="125"/>
              </a:spcBef>
              <a:tabLst>
                <a:tab pos="608965" algn="l"/>
                <a:tab pos="965835" algn="l"/>
              </a:tabLst>
            </a:pPr>
            <a:r>
              <a:rPr dirty="0" baseline="-4115" sz="2025" spc="15">
                <a:latin typeface="Symbol"/>
                <a:cs typeface="Symbol"/>
              </a:rPr>
              <a:t></a:t>
            </a:r>
            <a:r>
              <a:rPr dirty="0" baseline="-4115" sz="2025" spc="-262">
                <a:latin typeface="Times New Roman"/>
                <a:cs typeface="Times New Roman"/>
              </a:rPr>
              <a:t> </a:t>
            </a:r>
            <a:r>
              <a:rPr dirty="0" sz="1350" spc="-65" i="1">
                <a:latin typeface="Times New Roman"/>
                <a:cs typeface="Times New Roman"/>
              </a:rPr>
              <a:t>y</a:t>
            </a:r>
            <a:r>
              <a:rPr dirty="0" sz="1350" spc="10">
                <a:latin typeface="Times New Roman"/>
                <a:cs typeface="Times New Roman"/>
              </a:rPr>
              <a:t>1</a:t>
            </a:r>
            <a:r>
              <a:rPr dirty="0" sz="1350">
                <a:latin typeface="Times New Roman"/>
                <a:cs typeface="Times New Roman"/>
              </a:rPr>
              <a:t>	</a:t>
            </a:r>
            <a:r>
              <a:rPr dirty="0" sz="1350" spc="85" i="1">
                <a:latin typeface="Times New Roman"/>
                <a:cs typeface="Times New Roman"/>
              </a:rPr>
              <a:t>y</a:t>
            </a:r>
            <a:r>
              <a:rPr dirty="0" sz="1350" spc="10">
                <a:latin typeface="Times New Roman"/>
                <a:cs typeface="Times New Roman"/>
              </a:rPr>
              <a:t>2</a:t>
            </a:r>
            <a:r>
              <a:rPr dirty="0" sz="1350">
                <a:latin typeface="Times New Roman"/>
                <a:cs typeface="Times New Roman"/>
              </a:rPr>
              <a:t>	</a:t>
            </a:r>
            <a:r>
              <a:rPr dirty="0" sz="1350" spc="45" i="1">
                <a:latin typeface="Times New Roman"/>
                <a:cs typeface="Times New Roman"/>
              </a:rPr>
              <a:t>y</a:t>
            </a:r>
            <a:r>
              <a:rPr dirty="0" sz="1350" spc="-10">
                <a:latin typeface="Times New Roman"/>
                <a:cs typeface="Times New Roman"/>
              </a:rPr>
              <a:t>3</a:t>
            </a:r>
            <a:r>
              <a:rPr dirty="0" baseline="-4115" sz="2025" spc="15">
                <a:latin typeface="Symbol"/>
                <a:cs typeface="Symbol"/>
              </a:rPr>
              <a:t></a:t>
            </a:r>
            <a:endParaRPr baseline="-4115" sz="2025">
              <a:latin typeface="Symbol"/>
              <a:cs typeface="Symbol"/>
            </a:endParaRPr>
          </a:p>
          <a:p>
            <a:pPr marL="210185">
              <a:lnSpc>
                <a:spcPts val="1035"/>
              </a:lnSpc>
            </a:pPr>
            <a:r>
              <a:rPr dirty="0" sz="1350" spc="10">
                <a:latin typeface="Symbol"/>
                <a:cs typeface="Symbol"/>
              </a:rPr>
              <a:t></a:t>
            </a:r>
            <a:endParaRPr sz="1350">
              <a:latin typeface="Symbol"/>
              <a:cs typeface="Symbol"/>
            </a:endParaRPr>
          </a:p>
          <a:p>
            <a:pPr marL="28575">
              <a:lnSpc>
                <a:spcPts val="1135"/>
              </a:lnSpc>
              <a:tabLst>
                <a:tab pos="655955" algn="l"/>
                <a:tab pos="1145540" algn="l"/>
              </a:tabLst>
            </a:pPr>
            <a:r>
              <a:rPr dirty="0" sz="1350" spc="-85" i="1">
                <a:latin typeface="Times New Roman"/>
                <a:cs typeface="Times New Roman"/>
              </a:rPr>
              <a:t>x</a:t>
            </a:r>
            <a:r>
              <a:rPr dirty="0" sz="1350" spc="10">
                <a:latin typeface="Times New Roman"/>
                <a:cs typeface="Times New Roman"/>
              </a:rPr>
              <a:t>1</a:t>
            </a:r>
            <a:r>
              <a:rPr dirty="0" sz="1350" spc="-120">
                <a:latin typeface="Times New Roman"/>
                <a:cs typeface="Times New Roman"/>
              </a:rPr>
              <a:t> </a:t>
            </a:r>
            <a:r>
              <a:rPr dirty="0" baseline="-28806" sz="2025" spc="15">
                <a:latin typeface="Symbol"/>
                <a:cs typeface="Symbol"/>
              </a:rPr>
              <a:t></a:t>
            </a:r>
            <a:r>
              <a:rPr dirty="0" baseline="-28806" sz="2025" spc="-75">
                <a:latin typeface="Times New Roman"/>
                <a:cs typeface="Times New Roman"/>
              </a:rPr>
              <a:t> </a:t>
            </a:r>
            <a:r>
              <a:rPr dirty="0" sz="1350" spc="10">
                <a:latin typeface="Times New Roman"/>
                <a:cs typeface="Times New Roman"/>
              </a:rPr>
              <a:t>1</a:t>
            </a:r>
            <a:r>
              <a:rPr dirty="0" sz="1350">
                <a:latin typeface="Times New Roman"/>
                <a:cs typeface="Times New Roman"/>
              </a:rPr>
              <a:t>	</a:t>
            </a:r>
            <a:r>
              <a:rPr dirty="0" sz="1350" spc="10">
                <a:latin typeface="Times New Roman"/>
                <a:cs typeface="Times New Roman"/>
              </a:rPr>
              <a:t>0</a:t>
            </a:r>
            <a:r>
              <a:rPr dirty="0" sz="1350">
                <a:latin typeface="Times New Roman"/>
                <a:cs typeface="Times New Roman"/>
              </a:rPr>
              <a:t>	</a:t>
            </a:r>
            <a:r>
              <a:rPr dirty="0" baseline="-28806" sz="2025" spc="15">
                <a:latin typeface="Symbol"/>
                <a:cs typeface="Symbol"/>
              </a:rPr>
              <a:t></a:t>
            </a:r>
            <a:endParaRPr baseline="-28806" sz="2025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  <a:tabLst>
                <a:tab pos="655955" algn="l"/>
                <a:tab pos="1007110" algn="l"/>
              </a:tabLst>
            </a:pPr>
            <a:r>
              <a:rPr dirty="0" sz="1350" spc="40" i="1">
                <a:latin typeface="Times New Roman"/>
                <a:cs typeface="Times New Roman"/>
              </a:rPr>
              <a:t>x</a:t>
            </a:r>
            <a:r>
              <a:rPr dirty="0" sz="1350" spc="40">
                <a:latin typeface="Times New Roman"/>
                <a:cs typeface="Times New Roman"/>
              </a:rPr>
              <a:t>2</a:t>
            </a:r>
            <a:r>
              <a:rPr dirty="0" sz="1350" spc="-145">
                <a:latin typeface="Times New Roman"/>
                <a:cs typeface="Times New Roman"/>
              </a:rPr>
              <a:t> </a:t>
            </a:r>
            <a:r>
              <a:rPr dirty="0" baseline="2057" sz="2025" spc="15">
                <a:latin typeface="Symbol"/>
                <a:cs typeface="Symbol"/>
              </a:rPr>
              <a:t></a:t>
            </a:r>
            <a:r>
              <a:rPr dirty="0" baseline="2057" sz="2025" spc="-75">
                <a:latin typeface="Times New Roman"/>
                <a:cs typeface="Times New Roman"/>
              </a:rPr>
              <a:t> </a:t>
            </a:r>
            <a:r>
              <a:rPr dirty="0" sz="1350" spc="10">
                <a:latin typeface="Times New Roman"/>
                <a:cs typeface="Times New Roman"/>
              </a:rPr>
              <a:t>1	0	0</a:t>
            </a:r>
            <a:r>
              <a:rPr dirty="0" sz="1350" spc="-35">
                <a:latin typeface="Times New Roman"/>
                <a:cs typeface="Times New Roman"/>
              </a:rPr>
              <a:t> </a:t>
            </a:r>
            <a:r>
              <a:rPr dirty="0" baseline="2057" sz="2025" spc="15">
                <a:latin typeface="Symbol"/>
                <a:cs typeface="Symbol"/>
              </a:rPr>
              <a:t></a:t>
            </a:r>
            <a:endParaRPr baseline="2057" sz="2025">
              <a:latin typeface="Symbol"/>
              <a:cs typeface="Symbol"/>
            </a:endParaRPr>
          </a:p>
          <a:p>
            <a:pPr marL="17780">
              <a:lnSpc>
                <a:spcPct val="100000"/>
              </a:lnSpc>
              <a:spcBef>
                <a:spcPts val="450"/>
              </a:spcBef>
              <a:tabLst>
                <a:tab pos="654685" algn="l"/>
                <a:tab pos="1007110" algn="l"/>
              </a:tabLst>
            </a:pPr>
            <a:r>
              <a:rPr dirty="0" sz="1350" spc="20" i="1">
                <a:latin typeface="Times New Roman"/>
                <a:cs typeface="Times New Roman"/>
              </a:rPr>
              <a:t>x</a:t>
            </a:r>
            <a:r>
              <a:rPr dirty="0" sz="1350" spc="20">
                <a:latin typeface="Times New Roman"/>
                <a:cs typeface="Times New Roman"/>
              </a:rPr>
              <a:t>3</a:t>
            </a:r>
            <a:r>
              <a:rPr dirty="0" sz="1350" spc="-145">
                <a:latin typeface="Times New Roman"/>
                <a:cs typeface="Times New Roman"/>
              </a:rPr>
              <a:t> </a:t>
            </a:r>
            <a:r>
              <a:rPr dirty="0" baseline="-20576" sz="2025" spc="15">
                <a:latin typeface="Symbol"/>
                <a:cs typeface="Symbol"/>
              </a:rPr>
              <a:t></a:t>
            </a:r>
            <a:r>
              <a:rPr dirty="0" baseline="-20576" sz="2025" spc="-52">
                <a:latin typeface="Times New Roman"/>
                <a:cs typeface="Times New Roman"/>
              </a:rPr>
              <a:t> </a:t>
            </a:r>
            <a:r>
              <a:rPr dirty="0" sz="1350" spc="10">
                <a:latin typeface="Times New Roman"/>
                <a:cs typeface="Times New Roman"/>
              </a:rPr>
              <a:t>0	1	0</a:t>
            </a:r>
            <a:r>
              <a:rPr dirty="0" sz="1350" spc="-40">
                <a:latin typeface="Times New Roman"/>
                <a:cs typeface="Times New Roman"/>
              </a:rPr>
              <a:t> </a:t>
            </a:r>
            <a:r>
              <a:rPr dirty="0" baseline="-20576" sz="2025" spc="15">
                <a:latin typeface="Symbol"/>
                <a:cs typeface="Symbol"/>
              </a:rPr>
              <a:t></a:t>
            </a:r>
            <a:endParaRPr baseline="-20576" sz="2025">
              <a:latin typeface="Symbol"/>
              <a:cs typeface="Symbol"/>
            </a:endParaRPr>
          </a:p>
          <a:p>
            <a:pPr algn="ctr" marL="170815">
              <a:lnSpc>
                <a:spcPct val="100000"/>
              </a:lnSpc>
              <a:spcBef>
                <a:spcPts val="455"/>
              </a:spcBef>
            </a:pPr>
            <a:r>
              <a:rPr dirty="0" sz="1350" spc="10">
                <a:latin typeface="Times New Roman"/>
                <a:cs typeface="Times New Roman"/>
              </a:rPr>
              <a:t>1</a:t>
            </a:r>
            <a:endParaRPr sz="1350">
              <a:latin typeface="Times New Roman"/>
              <a:cs typeface="Times New Roman"/>
            </a:endParaRPr>
          </a:p>
          <a:p>
            <a:pPr algn="ctr" marL="173355">
              <a:lnSpc>
                <a:spcPct val="100000"/>
              </a:lnSpc>
              <a:spcBef>
                <a:spcPts val="450"/>
              </a:spcBef>
            </a:pPr>
            <a:r>
              <a:rPr dirty="0" sz="1350" spc="10">
                <a:latin typeface="Times New Roman"/>
                <a:cs typeface="Times New Roman"/>
              </a:rPr>
              <a:t>0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76656" y="3839431"/>
            <a:ext cx="747395" cy="2355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50" spc="5" i="1">
                <a:latin typeface="Times New Roman"/>
                <a:cs typeface="Times New Roman"/>
              </a:rPr>
              <a:t>p</a:t>
            </a:r>
            <a:r>
              <a:rPr dirty="0" sz="1350" spc="5">
                <a:latin typeface="Times New Roman"/>
                <a:cs typeface="Times New Roman"/>
              </a:rPr>
              <a:t>(</a:t>
            </a:r>
            <a:r>
              <a:rPr dirty="0" sz="1350" spc="5" i="1">
                <a:latin typeface="Times New Roman"/>
                <a:cs typeface="Times New Roman"/>
              </a:rPr>
              <a:t>Y </a:t>
            </a:r>
            <a:r>
              <a:rPr dirty="0" sz="1350" spc="5">
                <a:latin typeface="Times New Roman"/>
                <a:cs typeface="Times New Roman"/>
              </a:rPr>
              <a:t>/ </a:t>
            </a:r>
            <a:r>
              <a:rPr dirty="0" sz="1350" spc="15" i="1">
                <a:latin typeface="Times New Roman"/>
                <a:cs typeface="Times New Roman"/>
              </a:rPr>
              <a:t>X </a:t>
            </a:r>
            <a:r>
              <a:rPr dirty="0" sz="1350" spc="5">
                <a:latin typeface="Times New Roman"/>
                <a:cs typeface="Times New Roman"/>
              </a:rPr>
              <a:t>)</a:t>
            </a:r>
            <a:r>
              <a:rPr dirty="0" sz="1350" spc="-125">
                <a:latin typeface="Times New Roman"/>
                <a:cs typeface="Times New Roman"/>
              </a:rPr>
              <a:t> </a:t>
            </a:r>
            <a:r>
              <a:rPr dirty="0" sz="1350" spc="10">
                <a:latin typeface="Symbol"/>
                <a:cs typeface="Symbol"/>
              </a:rPr>
              <a:t>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586586" y="3907662"/>
            <a:ext cx="4053204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20576" sz="2025" spc="15">
                <a:latin typeface="Symbol"/>
                <a:cs typeface="Symbol"/>
              </a:rPr>
              <a:t></a:t>
            </a:r>
            <a:r>
              <a:rPr dirty="0" baseline="20576" sz="2025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This has H(Y/X)=0 and I(X,Y)=H(Y) with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zero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27380" y="4739766"/>
            <a:ext cx="6148705" cy="12033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noise entropy. (Homework: draw the channel </a:t>
            </a:r>
            <a:r>
              <a:rPr dirty="0" sz="1600" spc="-10">
                <a:latin typeface="Times New Roman"/>
                <a:cs typeface="Times New Roman"/>
              </a:rPr>
              <a:t>model </a:t>
            </a:r>
            <a:r>
              <a:rPr dirty="0" sz="1600" spc="-5">
                <a:latin typeface="Times New Roman"/>
                <a:cs typeface="Times New Roman"/>
              </a:rPr>
              <a:t>of this</a:t>
            </a:r>
            <a:r>
              <a:rPr dirty="0" sz="1600" spc="7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channel).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39"/>
              </a:lnSpc>
            </a:pPr>
            <a:r>
              <a:rPr dirty="0" sz="1600" spc="-5">
                <a:latin typeface="Times New Roman"/>
                <a:cs typeface="Times New Roman"/>
              </a:rPr>
              <a:t>3-Noiseless channel: This has only </a:t>
            </a:r>
            <a:r>
              <a:rPr dirty="0" sz="1600">
                <a:latin typeface="Times New Roman"/>
                <a:cs typeface="Times New Roman"/>
              </a:rPr>
              <a:t>one </a:t>
            </a:r>
            <a:r>
              <a:rPr dirty="0" sz="1600" spc="-5">
                <a:latin typeface="Times New Roman"/>
                <a:cs typeface="Times New Roman"/>
              </a:rPr>
              <a:t>nonzero </a:t>
            </a:r>
            <a:r>
              <a:rPr dirty="0" sz="1600">
                <a:latin typeface="Times New Roman"/>
                <a:cs typeface="Times New Roman"/>
              </a:rPr>
              <a:t>element </a:t>
            </a:r>
            <a:r>
              <a:rPr dirty="0" sz="1600" spc="-5">
                <a:latin typeface="Times New Roman"/>
                <a:cs typeface="Times New Roman"/>
              </a:rPr>
              <a:t>in each row and  </a:t>
            </a:r>
            <a:r>
              <a:rPr dirty="0" sz="1600" spc="-10">
                <a:latin typeface="Times New Roman"/>
                <a:cs typeface="Times New Roman"/>
              </a:rPr>
              <a:t>column </a:t>
            </a:r>
            <a:r>
              <a:rPr dirty="0" sz="1600" spc="-5">
                <a:latin typeface="Times New Roman"/>
                <a:cs typeface="Times New Roman"/>
              </a:rPr>
              <a:t>of the </a:t>
            </a:r>
            <a:r>
              <a:rPr dirty="0" sz="1600">
                <a:latin typeface="Times New Roman"/>
                <a:cs typeface="Times New Roman"/>
              </a:rPr>
              <a:t>transitional </a:t>
            </a:r>
            <a:r>
              <a:rPr dirty="0" sz="1600" spc="-10">
                <a:latin typeface="Times New Roman"/>
                <a:cs typeface="Times New Roman"/>
              </a:rPr>
              <a:t>matrix </a:t>
            </a:r>
            <a:r>
              <a:rPr dirty="0" sz="1600" spc="-5">
                <a:latin typeface="Times New Roman"/>
                <a:cs typeface="Times New Roman"/>
              </a:rPr>
              <a:t>p(Y/X), </a:t>
            </a:r>
            <a:r>
              <a:rPr dirty="0" sz="1600">
                <a:latin typeface="Times New Roman"/>
                <a:cs typeface="Times New Roman"/>
              </a:rPr>
              <a:t>i.e. </a:t>
            </a:r>
            <a:r>
              <a:rPr dirty="0" sz="1600" spc="-5">
                <a:latin typeface="Times New Roman"/>
                <a:cs typeface="Times New Roman"/>
              </a:rPr>
              <a:t>it is an identity matrix. As an  example: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695320" y="6654014"/>
            <a:ext cx="97155" cy="2470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50" spc="5">
                <a:latin typeface="Symbol"/>
                <a:cs typeface="Symbol"/>
              </a:rPr>
              <a:t>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707667" y="6654014"/>
            <a:ext cx="97155" cy="2470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50" spc="5">
                <a:latin typeface="Symbol"/>
                <a:cs typeface="Symbol"/>
              </a:rPr>
              <a:t>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499067" y="5930786"/>
            <a:ext cx="1293495" cy="10801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20979">
              <a:lnSpc>
                <a:spcPts val="1620"/>
              </a:lnSpc>
              <a:spcBef>
                <a:spcPts val="100"/>
              </a:spcBef>
              <a:tabLst>
                <a:tab pos="655320" algn="l"/>
                <a:tab pos="1031875" algn="l"/>
              </a:tabLst>
            </a:pPr>
            <a:r>
              <a:rPr dirty="0" baseline="-3831" sz="2175" spc="7">
                <a:latin typeface="Symbol"/>
                <a:cs typeface="Symbol"/>
              </a:rPr>
              <a:t></a:t>
            </a:r>
            <a:r>
              <a:rPr dirty="0" baseline="-3831" sz="2175" spc="-300">
                <a:latin typeface="Times New Roman"/>
                <a:cs typeface="Times New Roman"/>
              </a:rPr>
              <a:t> </a:t>
            </a:r>
            <a:r>
              <a:rPr dirty="0" sz="1450" spc="-80" i="1">
                <a:latin typeface="Times New Roman"/>
                <a:cs typeface="Times New Roman"/>
              </a:rPr>
              <a:t>y</a:t>
            </a:r>
            <a:r>
              <a:rPr dirty="0" sz="1450" spc="5">
                <a:latin typeface="Times New Roman"/>
                <a:cs typeface="Times New Roman"/>
              </a:rPr>
              <a:t>1</a:t>
            </a:r>
            <a:r>
              <a:rPr dirty="0" sz="1450">
                <a:latin typeface="Times New Roman"/>
                <a:cs typeface="Times New Roman"/>
              </a:rPr>
              <a:t>	</a:t>
            </a:r>
            <a:r>
              <a:rPr dirty="0" sz="1450" spc="80" i="1">
                <a:latin typeface="Times New Roman"/>
                <a:cs typeface="Times New Roman"/>
              </a:rPr>
              <a:t>y</a:t>
            </a:r>
            <a:r>
              <a:rPr dirty="0" sz="1450" spc="5">
                <a:latin typeface="Times New Roman"/>
                <a:cs typeface="Times New Roman"/>
              </a:rPr>
              <a:t>2</a:t>
            </a:r>
            <a:r>
              <a:rPr dirty="0" sz="1450">
                <a:latin typeface="Times New Roman"/>
                <a:cs typeface="Times New Roman"/>
              </a:rPr>
              <a:t>	</a:t>
            </a:r>
            <a:r>
              <a:rPr dirty="0" sz="1450" spc="35" i="1">
                <a:latin typeface="Times New Roman"/>
                <a:cs typeface="Times New Roman"/>
              </a:rPr>
              <a:t>y</a:t>
            </a:r>
            <a:r>
              <a:rPr dirty="0" sz="1450" spc="-25">
                <a:latin typeface="Times New Roman"/>
                <a:cs typeface="Times New Roman"/>
              </a:rPr>
              <a:t>3</a:t>
            </a:r>
            <a:r>
              <a:rPr dirty="0" baseline="-3831" sz="2175" spc="7">
                <a:latin typeface="Symbol"/>
                <a:cs typeface="Symbol"/>
              </a:rPr>
              <a:t></a:t>
            </a:r>
            <a:endParaRPr baseline="-3831" sz="2175">
              <a:latin typeface="Symbol"/>
              <a:cs typeface="Symbol"/>
            </a:endParaRPr>
          </a:p>
          <a:p>
            <a:pPr marL="220979">
              <a:lnSpc>
                <a:spcPts val="1095"/>
              </a:lnSpc>
              <a:tabLst>
                <a:tab pos="1208405" algn="l"/>
              </a:tabLst>
            </a:pPr>
            <a:r>
              <a:rPr dirty="0" sz="1450" spc="5">
                <a:latin typeface="Symbol"/>
                <a:cs typeface="Symbol"/>
              </a:rPr>
              <a:t></a:t>
            </a:r>
            <a:r>
              <a:rPr dirty="0" sz="1450" spc="5">
                <a:latin typeface="Times New Roman"/>
                <a:cs typeface="Times New Roman"/>
              </a:rPr>
              <a:t>	</a:t>
            </a:r>
            <a:r>
              <a:rPr dirty="0" sz="1450" spc="5">
                <a:latin typeface="Symbol"/>
                <a:cs typeface="Symbol"/>
              </a:rPr>
              <a:t></a:t>
            </a:r>
            <a:endParaRPr sz="1450">
              <a:latin typeface="Symbol"/>
              <a:cs typeface="Symbol"/>
            </a:endParaRPr>
          </a:p>
          <a:p>
            <a:pPr marL="29845">
              <a:lnSpc>
                <a:spcPts val="1210"/>
              </a:lnSpc>
              <a:tabLst>
                <a:tab pos="691515" algn="l"/>
                <a:tab pos="1062355" algn="l"/>
              </a:tabLst>
            </a:pPr>
            <a:r>
              <a:rPr dirty="0" sz="1450" spc="-45" i="1">
                <a:latin typeface="Times New Roman"/>
                <a:cs typeface="Times New Roman"/>
              </a:rPr>
              <a:t>x</a:t>
            </a:r>
            <a:r>
              <a:rPr dirty="0" sz="1450" spc="-45">
                <a:latin typeface="Times New Roman"/>
                <a:cs typeface="Times New Roman"/>
              </a:rPr>
              <a:t>1</a:t>
            </a:r>
            <a:r>
              <a:rPr dirty="0" sz="1450" spc="-140">
                <a:latin typeface="Times New Roman"/>
                <a:cs typeface="Times New Roman"/>
              </a:rPr>
              <a:t> </a:t>
            </a:r>
            <a:r>
              <a:rPr dirty="0" baseline="-26819" sz="2175" spc="7">
                <a:latin typeface="Symbol"/>
                <a:cs typeface="Symbol"/>
              </a:rPr>
              <a:t></a:t>
            </a:r>
            <a:r>
              <a:rPr dirty="0" baseline="-26819" sz="2175" spc="-97">
                <a:latin typeface="Times New Roman"/>
                <a:cs typeface="Times New Roman"/>
              </a:rPr>
              <a:t> </a:t>
            </a:r>
            <a:r>
              <a:rPr dirty="0" sz="1450" spc="5">
                <a:latin typeface="Times New Roman"/>
                <a:cs typeface="Times New Roman"/>
              </a:rPr>
              <a:t>1	0	0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  <a:tabLst>
                <a:tab pos="690245" algn="l"/>
                <a:tab pos="1062355" algn="l"/>
              </a:tabLst>
            </a:pPr>
            <a:r>
              <a:rPr dirty="0" sz="1450" spc="35" i="1">
                <a:latin typeface="Times New Roman"/>
                <a:cs typeface="Times New Roman"/>
              </a:rPr>
              <a:t>x</a:t>
            </a:r>
            <a:r>
              <a:rPr dirty="0" sz="1450" spc="35">
                <a:latin typeface="Times New Roman"/>
                <a:cs typeface="Times New Roman"/>
              </a:rPr>
              <a:t>2</a:t>
            </a:r>
            <a:r>
              <a:rPr dirty="0" sz="1450" spc="-165">
                <a:latin typeface="Times New Roman"/>
                <a:cs typeface="Times New Roman"/>
              </a:rPr>
              <a:t> </a:t>
            </a:r>
            <a:r>
              <a:rPr dirty="0" baseline="3831" sz="2175" spc="7">
                <a:latin typeface="Symbol"/>
                <a:cs typeface="Symbol"/>
              </a:rPr>
              <a:t></a:t>
            </a:r>
            <a:r>
              <a:rPr dirty="0" baseline="3831" sz="2175" spc="-75">
                <a:latin typeface="Times New Roman"/>
                <a:cs typeface="Times New Roman"/>
              </a:rPr>
              <a:t> </a:t>
            </a:r>
            <a:r>
              <a:rPr dirty="0" sz="1450" spc="5">
                <a:latin typeface="Times New Roman"/>
                <a:cs typeface="Times New Roman"/>
              </a:rPr>
              <a:t>0	1	0</a:t>
            </a:r>
            <a:r>
              <a:rPr dirty="0" sz="1450" spc="-45">
                <a:latin typeface="Times New Roman"/>
                <a:cs typeface="Times New Roman"/>
              </a:rPr>
              <a:t> </a:t>
            </a:r>
            <a:r>
              <a:rPr dirty="0" baseline="3831" sz="2175" spc="7">
                <a:latin typeface="Symbol"/>
                <a:cs typeface="Symbol"/>
              </a:rPr>
              <a:t></a:t>
            </a:r>
            <a:endParaRPr baseline="3831" sz="2175">
              <a:latin typeface="Symbol"/>
              <a:cs typeface="Symbol"/>
            </a:endParaRPr>
          </a:p>
          <a:p>
            <a:pPr marL="17780">
              <a:lnSpc>
                <a:spcPct val="100000"/>
              </a:lnSpc>
              <a:spcBef>
                <a:spcPts val="445"/>
              </a:spcBef>
              <a:tabLst>
                <a:tab pos="691515" algn="l"/>
                <a:tab pos="1061085" algn="l"/>
              </a:tabLst>
            </a:pPr>
            <a:r>
              <a:rPr dirty="0" sz="1450" spc="10" i="1">
                <a:latin typeface="Times New Roman"/>
                <a:cs typeface="Times New Roman"/>
              </a:rPr>
              <a:t>x</a:t>
            </a:r>
            <a:r>
              <a:rPr dirty="0" sz="1450" spc="10">
                <a:latin typeface="Times New Roman"/>
                <a:cs typeface="Times New Roman"/>
              </a:rPr>
              <a:t>3</a:t>
            </a:r>
            <a:r>
              <a:rPr dirty="0" sz="1450" spc="-165">
                <a:latin typeface="Times New Roman"/>
                <a:cs typeface="Times New Roman"/>
              </a:rPr>
              <a:t> </a:t>
            </a:r>
            <a:r>
              <a:rPr dirty="0" baseline="-13409" sz="2175" spc="7">
                <a:latin typeface="Symbol"/>
                <a:cs typeface="Symbol"/>
              </a:rPr>
              <a:t></a:t>
            </a:r>
            <a:r>
              <a:rPr dirty="0" baseline="-13409" sz="2175" spc="-75">
                <a:latin typeface="Times New Roman"/>
                <a:cs typeface="Times New Roman"/>
              </a:rPr>
              <a:t> </a:t>
            </a:r>
            <a:r>
              <a:rPr dirty="0" sz="1450" spc="5">
                <a:latin typeface="Times New Roman"/>
                <a:cs typeface="Times New Roman"/>
              </a:rPr>
              <a:t>0	0	1</a:t>
            </a:r>
            <a:r>
              <a:rPr dirty="0" sz="1450" spc="-30">
                <a:latin typeface="Times New Roman"/>
                <a:cs typeface="Times New Roman"/>
              </a:rPr>
              <a:t> </a:t>
            </a:r>
            <a:r>
              <a:rPr dirty="0" baseline="-13409" sz="2175" spc="7">
                <a:latin typeface="Symbol"/>
                <a:cs typeface="Symbol"/>
              </a:rPr>
              <a:t></a:t>
            </a:r>
            <a:endParaRPr baseline="-13409" sz="2175">
              <a:latin typeface="Symbol"/>
              <a:cs typeface="Symbo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79350" y="6344386"/>
            <a:ext cx="788670" cy="2470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50" i="1">
                <a:latin typeface="Times New Roman"/>
                <a:cs typeface="Times New Roman"/>
              </a:rPr>
              <a:t>p</a:t>
            </a:r>
            <a:r>
              <a:rPr dirty="0" sz="1450">
                <a:latin typeface="Times New Roman"/>
                <a:cs typeface="Times New Roman"/>
              </a:rPr>
              <a:t>(</a:t>
            </a:r>
            <a:r>
              <a:rPr dirty="0" sz="1450" i="1">
                <a:latin typeface="Times New Roman"/>
                <a:cs typeface="Times New Roman"/>
              </a:rPr>
              <a:t>Y </a:t>
            </a:r>
            <a:r>
              <a:rPr dirty="0" sz="1450">
                <a:latin typeface="Times New Roman"/>
                <a:cs typeface="Times New Roman"/>
              </a:rPr>
              <a:t>/ </a:t>
            </a:r>
            <a:r>
              <a:rPr dirty="0" sz="1450" spc="10" i="1">
                <a:latin typeface="Times New Roman"/>
                <a:cs typeface="Times New Roman"/>
              </a:rPr>
              <a:t>X </a:t>
            </a:r>
            <a:r>
              <a:rPr dirty="0" sz="1450" spc="5">
                <a:latin typeface="Times New Roman"/>
                <a:cs typeface="Times New Roman"/>
              </a:rPr>
              <a:t>)</a:t>
            </a:r>
            <a:r>
              <a:rPr dirty="0" sz="1450" spc="-165">
                <a:latin typeface="Times New Roman"/>
                <a:cs typeface="Times New Roman"/>
              </a:rPr>
              <a:t> </a:t>
            </a:r>
            <a:r>
              <a:rPr dirty="0" sz="1450" spc="5">
                <a:latin typeface="Symbol"/>
                <a:cs typeface="Symbol"/>
              </a:rPr>
              <a:t>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695320" y="6411848"/>
            <a:ext cx="29025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40229" sz="2175" spc="7">
                <a:latin typeface="Symbol"/>
                <a:cs typeface="Symbol"/>
              </a:rPr>
              <a:t></a:t>
            </a:r>
            <a:r>
              <a:rPr dirty="0" baseline="40229" sz="2175" spc="7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This has H(X/Y)=H(Y/X)=0,</a:t>
            </a:r>
            <a:r>
              <a:rPr dirty="0" sz="1600" spc="-7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and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27380" y="7015733"/>
            <a:ext cx="6158865" cy="7353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I(X,Y)=H(X)=H(Y). (Homework: </a:t>
            </a:r>
            <a:r>
              <a:rPr dirty="0" sz="1600">
                <a:latin typeface="Times New Roman"/>
                <a:cs typeface="Times New Roman"/>
              </a:rPr>
              <a:t>draw </a:t>
            </a:r>
            <a:r>
              <a:rPr dirty="0" sz="1600" spc="-5">
                <a:latin typeface="Times New Roman"/>
                <a:cs typeface="Times New Roman"/>
              </a:rPr>
              <a:t>the channel model of this</a:t>
            </a:r>
            <a:r>
              <a:rPr dirty="0" sz="1600" spc="9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channel).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Definitions: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21791" y="7747761"/>
            <a:ext cx="6318250" cy="233679"/>
          </a:xfrm>
          <a:prstGeom prst="rect">
            <a:avLst/>
          </a:prstGeom>
          <a:solidFill>
            <a:srgbClr val="F1DBDB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810"/>
              </a:lnSpc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Source efficiency and</a:t>
            </a:r>
            <a:r>
              <a:rPr dirty="0" u="heavy" sz="1600" spc="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redundancy: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40080" y="8934907"/>
            <a:ext cx="3797300" cy="244475"/>
          </a:xfrm>
          <a:custGeom>
            <a:avLst/>
            <a:gdLst/>
            <a:ahLst/>
            <a:cxnLst/>
            <a:rect l="l" t="t" r="r" b="b"/>
            <a:pathLst>
              <a:path w="3797300" h="244475">
                <a:moveTo>
                  <a:pt x="0" y="244144"/>
                </a:moveTo>
                <a:lnTo>
                  <a:pt x="3797173" y="244144"/>
                </a:lnTo>
                <a:lnTo>
                  <a:pt x="3797173" y="0"/>
                </a:lnTo>
                <a:lnTo>
                  <a:pt x="0" y="0"/>
                </a:lnTo>
                <a:lnTo>
                  <a:pt x="0" y="244144"/>
                </a:lnTo>
                <a:close/>
              </a:path>
            </a:pathLst>
          </a:custGeom>
          <a:solidFill>
            <a:srgbClr val="F1DBD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40080" y="9161526"/>
            <a:ext cx="3865879" cy="0"/>
          </a:xfrm>
          <a:custGeom>
            <a:avLst/>
            <a:gdLst/>
            <a:ahLst/>
            <a:cxnLst/>
            <a:rect l="l" t="t" r="r" b="b"/>
            <a:pathLst>
              <a:path w="3865879" h="0">
                <a:moveTo>
                  <a:pt x="0" y="0"/>
                </a:moveTo>
                <a:lnTo>
                  <a:pt x="3865753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627380" y="7965185"/>
            <a:ext cx="4138929" cy="1453515"/>
          </a:xfrm>
          <a:prstGeom prst="rect">
            <a:avLst/>
          </a:prstGeom>
        </p:spPr>
        <p:txBody>
          <a:bodyPr wrap="square" lIns="0" tIns="7620" rIns="0" bIns="0" rtlCol="0" vert="horz">
            <a:spAutoFit/>
          </a:bodyPr>
          <a:lstStyle/>
          <a:p>
            <a:pPr marL="12700" marR="5080">
              <a:lnSpc>
                <a:spcPct val="101899"/>
              </a:lnSpc>
              <a:spcBef>
                <a:spcPts val="60"/>
              </a:spcBef>
            </a:pPr>
            <a:r>
              <a:rPr dirty="0" sz="1600" spc="-5">
                <a:latin typeface="Times New Roman"/>
                <a:cs typeface="Times New Roman"/>
              </a:rPr>
              <a:t>Source efficiency=</a:t>
            </a:r>
            <a:r>
              <a:rPr dirty="0" sz="1600" spc="-5">
                <a:latin typeface="Symbol"/>
                <a:cs typeface="Symbol"/>
              </a:rPr>
              <a:t></a:t>
            </a:r>
            <a:r>
              <a:rPr dirty="0" sz="1600" spc="-5">
                <a:latin typeface="Times New Roman"/>
                <a:cs typeface="Times New Roman"/>
              </a:rPr>
              <a:t>=H(X)/H(X)|max=H(X)/log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n  Source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redundancy=1-</a:t>
            </a:r>
            <a:r>
              <a:rPr dirty="0" sz="1600" spc="-5">
                <a:latin typeface="Symbol"/>
                <a:cs typeface="Symbol"/>
              </a:rPr>
              <a:t></a:t>
            </a:r>
            <a:r>
              <a:rPr dirty="0" sz="1600" spc="-5">
                <a:latin typeface="Times New Roman"/>
                <a:cs typeface="Times New Roman"/>
              </a:rPr>
              <a:t>=1-[H(X)/log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n]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50"/>
              </a:lnSpc>
            </a:pPr>
            <a:r>
              <a:rPr dirty="0" sz="1600" spc="-5">
                <a:latin typeface="Times New Roman"/>
                <a:cs typeface="Times New Roman"/>
              </a:rPr>
              <a:t>Above can also be given as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percentage.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ts val="1885"/>
              </a:lnSpc>
            </a:pPr>
            <a:r>
              <a:rPr dirty="0" sz="1600" spc="-5" b="1">
                <a:latin typeface="Times New Roman"/>
                <a:cs typeface="Times New Roman"/>
              </a:rPr>
              <a:t>Venn </a:t>
            </a:r>
            <a:r>
              <a:rPr dirty="0" sz="1600" b="1">
                <a:latin typeface="Times New Roman"/>
                <a:cs typeface="Times New Roman"/>
              </a:rPr>
              <a:t>Diagram </a:t>
            </a:r>
            <a:r>
              <a:rPr dirty="0" sz="1600" spc="-5" b="1">
                <a:latin typeface="Times New Roman"/>
                <a:cs typeface="Times New Roman"/>
              </a:rPr>
              <a:t>representations of</a:t>
            </a:r>
            <a:r>
              <a:rPr dirty="0" sz="1600" spc="10" b="1">
                <a:latin typeface="Times New Roman"/>
                <a:cs typeface="Times New Roman"/>
              </a:rPr>
              <a:t> </a:t>
            </a:r>
            <a:r>
              <a:rPr dirty="0" sz="1600" spc="-5" b="1">
                <a:latin typeface="Times New Roman"/>
                <a:cs typeface="Times New Roman"/>
              </a:rPr>
              <a:t>entropies</a:t>
            </a:r>
            <a:r>
              <a:rPr dirty="0" sz="1600" spc="-5" i="1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5"/>
              </a:lnSpc>
              <a:tabLst>
                <a:tab pos="1372235" algn="l"/>
                <a:tab pos="1818639" algn="l"/>
                <a:tab pos="3056890" algn="l"/>
              </a:tabLst>
            </a:pPr>
            <a:r>
              <a:rPr dirty="0" sz="1600" spc="-5">
                <a:latin typeface="Times New Roman"/>
                <a:cs typeface="Times New Roman"/>
              </a:rPr>
              <a:t>X=Transmitter	</a:t>
            </a:r>
            <a:r>
              <a:rPr dirty="0" sz="1600">
                <a:latin typeface="Times New Roman"/>
                <a:cs typeface="Times New Roman"/>
              </a:rPr>
              <a:t>T</a:t>
            </a:r>
            <a:r>
              <a:rPr dirty="0" baseline="-13227" sz="1575">
                <a:latin typeface="Times New Roman"/>
                <a:cs typeface="Times New Roman"/>
              </a:rPr>
              <a:t>x	</a:t>
            </a:r>
            <a:r>
              <a:rPr dirty="0" sz="1600" spc="-5">
                <a:latin typeface="Times New Roman"/>
                <a:cs typeface="Times New Roman"/>
              </a:rPr>
              <a:t>Y=Receiver	</a:t>
            </a:r>
            <a:r>
              <a:rPr dirty="0" sz="1600" spc="5">
                <a:latin typeface="Times New Roman"/>
                <a:cs typeface="Times New Roman"/>
              </a:rPr>
              <a:t>R</a:t>
            </a:r>
            <a:r>
              <a:rPr dirty="0" baseline="-13227" sz="1575" spc="7">
                <a:latin typeface="Times New Roman"/>
                <a:cs typeface="Times New Roman"/>
              </a:rPr>
              <a:t>x</a:t>
            </a:r>
            <a:endParaRPr baseline="-13227" sz="1575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91254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16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0080" y="4923104"/>
            <a:ext cx="2753360" cy="189865"/>
          </a:xfrm>
          <a:prstGeom prst="rect">
            <a:avLst/>
          </a:prstGeom>
          <a:solidFill>
            <a:srgbClr val="F1DBDB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90"/>
              </a:lnSpc>
            </a:pPr>
            <a:r>
              <a:rPr dirty="0" sz="1400" spc="-5" b="1">
                <a:latin typeface="Times New Roman"/>
                <a:cs typeface="Times New Roman"/>
              </a:rPr>
              <a:t>Channel capacity (Discrete</a:t>
            </a:r>
            <a:r>
              <a:rPr dirty="0" sz="1400" spc="2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channels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80359" y="4903088"/>
            <a:ext cx="30543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i="1">
                <a:latin typeface="Times New Roman"/>
                <a:cs typeface="Times New Roman"/>
              </a:rPr>
              <a:t>):(</a:t>
            </a:r>
            <a:r>
              <a:rPr dirty="0" sz="1200" spc="-5" i="1">
                <a:latin typeface="Times New Roman"/>
                <a:cs typeface="Times New Roman"/>
              </a:rPr>
              <a:t>Discrete channel is </a:t>
            </a:r>
            <a:r>
              <a:rPr dirty="0" sz="1200" i="1">
                <a:latin typeface="Times New Roman"/>
                <a:cs typeface="Times New Roman"/>
              </a:rPr>
              <a:t>a </a:t>
            </a:r>
            <a:r>
              <a:rPr dirty="0" sz="1200" spc="-5" i="1">
                <a:latin typeface="Times New Roman"/>
                <a:cs typeface="Times New Roman"/>
              </a:rPr>
              <a:t>channel </a:t>
            </a:r>
            <a:r>
              <a:rPr dirty="0" sz="1200" i="1">
                <a:latin typeface="Times New Roman"/>
                <a:cs typeface="Times New Roman"/>
              </a:rPr>
              <a:t>whose input X</a:t>
            </a:r>
            <a:r>
              <a:rPr dirty="0" sz="1200" spc="20" i="1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40080" y="5118480"/>
            <a:ext cx="5783580" cy="0"/>
          </a:xfrm>
          <a:custGeom>
            <a:avLst/>
            <a:gdLst/>
            <a:ahLst/>
            <a:cxnLst/>
            <a:rect l="l" t="t" r="r" b="b"/>
            <a:pathLst>
              <a:path w="5783580" h="0">
                <a:moveTo>
                  <a:pt x="0" y="0"/>
                </a:moveTo>
                <a:lnTo>
                  <a:pt x="578332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27380" y="5108828"/>
            <a:ext cx="6160135" cy="25444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discrete)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ts val="1885"/>
              </a:lnSpc>
            </a:pPr>
            <a:r>
              <a:rPr dirty="0" sz="1600" spc="-5">
                <a:latin typeface="Times New Roman"/>
                <a:cs typeface="Times New Roman"/>
              </a:rPr>
              <a:t>This is defined as the maximum of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I(X,Y):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39"/>
              </a:lnSpc>
            </a:pPr>
            <a:r>
              <a:rPr dirty="0" sz="1600" spc="-5">
                <a:latin typeface="Times New Roman"/>
                <a:cs typeface="Times New Roman"/>
              </a:rPr>
              <a:t>C=channel capacity=max[I(X,Y)] bits/symbol.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95900"/>
              </a:lnSpc>
              <a:spcBef>
                <a:spcPts val="40"/>
              </a:spcBef>
            </a:pPr>
            <a:r>
              <a:rPr dirty="0" sz="1600" spc="-5">
                <a:latin typeface="Times New Roman"/>
                <a:cs typeface="Times New Roman"/>
              </a:rPr>
              <a:t>Physically it is the maximum amount of information each </a:t>
            </a:r>
            <a:r>
              <a:rPr dirty="0" sz="1600" spc="-10">
                <a:latin typeface="Times New Roman"/>
                <a:cs typeface="Times New Roman"/>
              </a:rPr>
              <a:t>symbol </a:t>
            </a:r>
            <a:r>
              <a:rPr dirty="0" sz="1600" spc="10">
                <a:latin typeface="Times New Roman"/>
                <a:cs typeface="Times New Roman"/>
              </a:rPr>
              <a:t>can </a:t>
            </a:r>
            <a:r>
              <a:rPr dirty="0" sz="1600" spc="-5">
                <a:latin typeface="Times New Roman"/>
                <a:cs typeface="Times New Roman"/>
              </a:rPr>
              <a:t>carry  to the receiver. Sometimes this capacity is also expressed in bits/sec if  related to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rate of producing symbols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r:</a:t>
            </a:r>
            <a:endParaRPr sz="1600">
              <a:latin typeface="Times New Roman"/>
              <a:cs typeface="Times New Roman"/>
            </a:endParaRPr>
          </a:p>
          <a:p>
            <a:pPr marL="12700" marR="150495">
              <a:lnSpc>
                <a:spcPts val="1839"/>
              </a:lnSpc>
              <a:spcBef>
                <a:spcPts val="40"/>
              </a:spcBef>
            </a:pPr>
            <a:r>
              <a:rPr dirty="0" sz="1600" spc="-5">
                <a:latin typeface="Times New Roman"/>
                <a:cs typeface="Times New Roman"/>
              </a:rPr>
              <a:t>C = r * max[I(X,Y)] bits/sec, where r is the number of symbols produced  per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second.</a:t>
            </a:r>
            <a:endParaRPr sz="1600">
              <a:latin typeface="Times New Roman"/>
              <a:cs typeface="Times New Roman"/>
            </a:endParaRPr>
          </a:p>
          <a:p>
            <a:pPr marL="12700" marR="2205355">
              <a:lnSpc>
                <a:spcPts val="1839"/>
              </a:lnSpc>
              <a:spcBef>
                <a:spcPts val="10"/>
              </a:spcBef>
            </a:pPr>
            <a:r>
              <a:rPr dirty="0" sz="1600" spc="-5">
                <a:latin typeface="Times New Roman"/>
                <a:cs typeface="Times New Roman"/>
              </a:rPr>
              <a:t>C is also expressed as: C=max[R(X,Y)], </a:t>
            </a:r>
            <a:r>
              <a:rPr dirty="0" sz="1600">
                <a:latin typeface="Times New Roman"/>
                <a:cs typeface="Times New Roman"/>
              </a:rPr>
              <a:t>where:  </a:t>
            </a:r>
            <a:r>
              <a:rPr dirty="0" sz="1600" spc="-5">
                <a:latin typeface="Times New Roman"/>
                <a:cs typeface="Times New Roman"/>
              </a:rPr>
              <a:t>R(X,Y)=rate of information transmission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7380" y="7805165"/>
            <a:ext cx="26079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R(X,Y)= r * I(X,Y) bits/sec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or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09194" y="7898511"/>
            <a:ext cx="115570" cy="2806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50" spc="-20" i="1">
                <a:latin typeface="Symbol"/>
                <a:cs typeface="Symbol"/>
              </a:rPr>
              <a:t>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99538" y="7752064"/>
            <a:ext cx="222440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50" spc="50" i="1">
                <a:latin typeface="Times New Roman"/>
                <a:cs typeface="Times New Roman"/>
              </a:rPr>
              <a:t>R</a:t>
            </a:r>
            <a:r>
              <a:rPr dirty="0" sz="1550" spc="50">
                <a:latin typeface="Times New Roman"/>
                <a:cs typeface="Times New Roman"/>
              </a:rPr>
              <a:t>(</a:t>
            </a:r>
            <a:r>
              <a:rPr dirty="0" sz="1550" spc="-229">
                <a:latin typeface="Times New Roman"/>
                <a:cs typeface="Times New Roman"/>
              </a:rPr>
              <a:t> </a:t>
            </a:r>
            <a:r>
              <a:rPr dirty="0" sz="1550" spc="35" i="1">
                <a:latin typeface="Times New Roman"/>
                <a:cs typeface="Times New Roman"/>
              </a:rPr>
              <a:t>X</a:t>
            </a:r>
            <a:r>
              <a:rPr dirty="0" sz="1550" spc="-150" i="1">
                <a:latin typeface="Times New Roman"/>
                <a:cs typeface="Times New Roman"/>
              </a:rPr>
              <a:t> </a:t>
            </a:r>
            <a:r>
              <a:rPr dirty="0" sz="1550" spc="60">
                <a:latin typeface="Times New Roman"/>
                <a:cs typeface="Times New Roman"/>
              </a:rPr>
              <a:t>,</a:t>
            </a:r>
            <a:r>
              <a:rPr dirty="0" sz="1550" spc="60" i="1">
                <a:latin typeface="Times New Roman"/>
                <a:cs typeface="Times New Roman"/>
              </a:rPr>
              <a:t>Y</a:t>
            </a:r>
            <a:r>
              <a:rPr dirty="0" sz="1550" spc="-180" i="1">
                <a:latin typeface="Times New Roman"/>
                <a:cs typeface="Times New Roman"/>
              </a:rPr>
              <a:t> </a:t>
            </a:r>
            <a:r>
              <a:rPr dirty="0" sz="1550" spc="20">
                <a:latin typeface="Times New Roman"/>
                <a:cs typeface="Times New Roman"/>
              </a:rPr>
              <a:t>)</a:t>
            </a:r>
            <a:r>
              <a:rPr dirty="0" sz="1550" spc="10">
                <a:latin typeface="Times New Roman"/>
                <a:cs typeface="Times New Roman"/>
              </a:rPr>
              <a:t> </a:t>
            </a:r>
            <a:r>
              <a:rPr dirty="0" sz="1550" spc="30">
                <a:latin typeface="Symbol"/>
                <a:cs typeface="Symbol"/>
              </a:rPr>
              <a:t></a:t>
            </a:r>
            <a:r>
              <a:rPr dirty="0" sz="1550" spc="204">
                <a:latin typeface="Times New Roman"/>
                <a:cs typeface="Times New Roman"/>
              </a:rPr>
              <a:t> </a:t>
            </a:r>
            <a:r>
              <a:rPr dirty="0" u="sng" baseline="35842" sz="2325" spc="3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dirty="0" u="sng" baseline="35842" sz="2325" spc="-3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5842" sz="2325" spc="3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dirty="0" u="sng" baseline="35842" sz="2325" spc="-33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5842" sz="2325" spc="52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</a:t>
            </a:r>
            <a:r>
              <a:rPr dirty="0" u="sng" baseline="35842" sz="2325" spc="-22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5842" sz="2325" spc="89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,</a:t>
            </a:r>
            <a:r>
              <a:rPr dirty="0" u="sng" baseline="35842" sz="2325" spc="89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</a:t>
            </a:r>
            <a:r>
              <a:rPr dirty="0" u="sng" baseline="35842" sz="2325" spc="-27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5842" sz="2325" spc="3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dirty="0" baseline="35842" sz="2325" spc="7">
                <a:latin typeface="Times New Roman"/>
                <a:cs typeface="Times New Roman"/>
              </a:rPr>
              <a:t> </a:t>
            </a:r>
            <a:r>
              <a:rPr dirty="0" baseline="-13888" sz="2400" spc="-7">
                <a:latin typeface="Times New Roman"/>
                <a:cs typeface="Times New Roman"/>
              </a:rPr>
              <a:t>where</a:t>
            </a:r>
            <a:r>
              <a:rPr dirty="0" baseline="-13888" sz="2400" spc="569">
                <a:latin typeface="Times New Roman"/>
                <a:cs typeface="Times New Roman"/>
              </a:rPr>
              <a:t> </a:t>
            </a:r>
            <a:r>
              <a:rPr dirty="0" baseline="-13888" sz="2400" spc="-7">
                <a:latin typeface="Times New Roman"/>
                <a:cs typeface="Times New Roman"/>
              </a:rPr>
              <a:t>:</a:t>
            </a:r>
            <a:endParaRPr baseline="-13888"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71112" y="8174430"/>
            <a:ext cx="86995" cy="1714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950" spc="5" i="1">
                <a:latin typeface="Times New Roman"/>
                <a:cs typeface="Times New Roman"/>
              </a:rPr>
              <a:t>n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7380" y="8266968"/>
            <a:ext cx="6275070" cy="167703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2225">
              <a:lnSpc>
                <a:spcPts val="2725"/>
              </a:lnSpc>
              <a:spcBef>
                <a:spcPts val="110"/>
              </a:spcBef>
              <a:tabLst>
                <a:tab pos="1353820" algn="l"/>
              </a:tabLst>
            </a:pPr>
            <a:r>
              <a:rPr dirty="0" baseline="17973" sz="2550" spc="-30" i="1">
                <a:latin typeface="Symbol"/>
                <a:cs typeface="Symbol"/>
              </a:rPr>
              <a:t></a:t>
            </a:r>
            <a:r>
              <a:rPr dirty="0" baseline="17973" sz="2550" spc="-30" i="1">
                <a:latin typeface="Times New Roman"/>
                <a:cs typeface="Times New Roman"/>
              </a:rPr>
              <a:t>  </a:t>
            </a:r>
            <a:r>
              <a:rPr dirty="0" baseline="18518" sz="2475">
                <a:latin typeface="Symbol"/>
                <a:cs typeface="Symbol"/>
              </a:rPr>
              <a:t></a:t>
            </a:r>
            <a:r>
              <a:rPr dirty="0" baseline="18518" sz="2475">
                <a:latin typeface="Times New Roman"/>
                <a:cs typeface="Times New Roman"/>
              </a:rPr>
              <a:t> </a:t>
            </a:r>
            <a:r>
              <a:rPr dirty="0" baseline="4535" sz="3675" spc="44">
                <a:latin typeface="Symbol"/>
                <a:cs typeface="Symbol"/>
              </a:rPr>
              <a:t></a:t>
            </a:r>
            <a:r>
              <a:rPr dirty="0" baseline="17973" sz="2550" spc="44" i="1">
                <a:latin typeface="Symbol"/>
                <a:cs typeface="Symbol"/>
              </a:rPr>
              <a:t></a:t>
            </a:r>
            <a:r>
              <a:rPr dirty="0" baseline="17973" sz="2550" spc="-509" i="1">
                <a:latin typeface="Times New Roman"/>
                <a:cs typeface="Times New Roman"/>
              </a:rPr>
              <a:t> </a:t>
            </a:r>
            <a:r>
              <a:rPr dirty="0" baseline="8771" sz="1425" i="1">
                <a:latin typeface="Times New Roman"/>
                <a:cs typeface="Times New Roman"/>
              </a:rPr>
              <a:t>i</a:t>
            </a:r>
            <a:r>
              <a:rPr dirty="0" baseline="8771" sz="1425" spc="127" i="1">
                <a:latin typeface="Times New Roman"/>
                <a:cs typeface="Times New Roman"/>
              </a:rPr>
              <a:t> </a:t>
            </a:r>
            <a:r>
              <a:rPr dirty="0" baseline="18518" sz="2475" spc="75" i="1">
                <a:latin typeface="Times New Roman"/>
                <a:cs typeface="Times New Roman"/>
              </a:rPr>
              <a:t>p</a:t>
            </a:r>
            <a:r>
              <a:rPr dirty="0" baseline="18518" sz="2475" spc="75">
                <a:latin typeface="Times New Roman"/>
                <a:cs typeface="Times New Roman"/>
              </a:rPr>
              <a:t>(</a:t>
            </a:r>
            <a:r>
              <a:rPr dirty="0" baseline="18518" sz="2475" spc="75" i="1">
                <a:latin typeface="Times New Roman"/>
                <a:cs typeface="Times New Roman"/>
              </a:rPr>
              <a:t>xi</a:t>
            </a:r>
            <a:r>
              <a:rPr dirty="0" baseline="18518" sz="2475" spc="75">
                <a:latin typeface="Times New Roman"/>
                <a:cs typeface="Times New Roman"/>
              </a:rPr>
              <a:t>)	</a:t>
            </a:r>
            <a:r>
              <a:rPr dirty="0" sz="1600" spc="-5">
                <a:latin typeface="Times New Roman"/>
                <a:cs typeface="Times New Roman"/>
              </a:rPr>
              <a:t>=average time duration of symbols, </a:t>
            </a:r>
            <a:r>
              <a:rPr dirty="0" sz="1600" spc="-10">
                <a:latin typeface="Symbol"/>
                <a:cs typeface="Symbol"/>
              </a:rPr>
              <a:t></a:t>
            </a:r>
            <a:r>
              <a:rPr dirty="0" baseline="-13227" sz="1575" spc="-15">
                <a:latin typeface="Times New Roman"/>
                <a:cs typeface="Times New Roman"/>
              </a:rPr>
              <a:t>i </a:t>
            </a:r>
            <a:r>
              <a:rPr dirty="0" sz="1600" spc="-5">
                <a:latin typeface="Times New Roman"/>
                <a:cs typeface="Times New Roman"/>
              </a:rPr>
              <a:t>is the time duration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of</a:t>
            </a:r>
            <a:endParaRPr sz="1600">
              <a:latin typeface="Times New Roman"/>
              <a:cs typeface="Times New Roman"/>
            </a:endParaRPr>
          </a:p>
          <a:p>
            <a:pPr marL="410845">
              <a:lnSpc>
                <a:spcPts val="925"/>
              </a:lnSpc>
            </a:pPr>
            <a:r>
              <a:rPr dirty="0" sz="950" spc="-5" i="1">
                <a:latin typeface="Times New Roman"/>
                <a:cs typeface="Times New Roman"/>
              </a:rPr>
              <a:t>i</a:t>
            </a:r>
            <a:r>
              <a:rPr dirty="0" sz="950" spc="-5">
                <a:latin typeface="Symbol"/>
                <a:cs typeface="Symbol"/>
              </a:rPr>
              <a:t></a:t>
            </a:r>
            <a:r>
              <a:rPr dirty="0" sz="950" spc="-5">
                <a:latin typeface="Times New Roman"/>
                <a:cs typeface="Times New Roman"/>
              </a:rPr>
              <a:t>1</a:t>
            </a: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600" spc="-5">
                <a:latin typeface="Times New Roman"/>
                <a:cs typeface="Times New Roman"/>
              </a:rPr>
              <a:t>the </a:t>
            </a:r>
            <a:r>
              <a:rPr dirty="0" sz="1600" spc="-10">
                <a:latin typeface="Times New Roman"/>
                <a:cs typeface="Times New Roman"/>
              </a:rPr>
              <a:t>symbol </a:t>
            </a: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-13227" sz="1575">
                <a:latin typeface="Times New Roman"/>
                <a:cs typeface="Times New Roman"/>
              </a:rPr>
              <a:t>i</a:t>
            </a:r>
            <a:r>
              <a:rPr dirty="0" sz="160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02235">
              <a:lnSpc>
                <a:spcPct val="95900"/>
              </a:lnSpc>
            </a:pPr>
            <a:r>
              <a:rPr dirty="0" sz="1600" spc="-5">
                <a:latin typeface="Times New Roman"/>
                <a:cs typeface="Times New Roman"/>
              </a:rPr>
              <a:t>The maximization of I(X,Y) is done with </a:t>
            </a:r>
            <a:r>
              <a:rPr dirty="0" sz="1600">
                <a:latin typeface="Times New Roman"/>
                <a:cs typeface="Times New Roman"/>
              </a:rPr>
              <a:t>respect </a:t>
            </a:r>
            <a:r>
              <a:rPr dirty="0" sz="1600" spc="-5">
                <a:latin typeface="Times New Roman"/>
                <a:cs typeface="Times New Roman"/>
              </a:rPr>
              <a:t>to </a:t>
            </a:r>
            <a:r>
              <a:rPr dirty="0" sz="1600">
                <a:latin typeface="Times New Roman"/>
                <a:cs typeface="Times New Roman"/>
              </a:rPr>
              <a:t>input </a:t>
            </a:r>
            <a:r>
              <a:rPr dirty="0" sz="1600" spc="-5">
                <a:latin typeface="Times New Roman"/>
                <a:cs typeface="Times New Roman"/>
              </a:rPr>
              <a:t>prob p(X) or  output prob p(Y) for a constant channel conditions, i.e. with p(Y/X) being a  constant.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783079" y="2750819"/>
            <a:ext cx="998219" cy="1028700"/>
          </a:xfrm>
          <a:custGeom>
            <a:avLst/>
            <a:gdLst/>
            <a:ahLst/>
            <a:cxnLst/>
            <a:rect l="l" t="t" r="r" b="b"/>
            <a:pathLst>
              <a:path w="998219" h="1028700">
                <a:moveTo>
                  <a:pt x="499109" y="0"/>
                </a:moveTo>
                <a:lnTo>
                  <a:pt x="451032" y="2354"/>
                </a:lnTo>
                <a:lnTo>
                  <a:pt x="404249" y="9273"/>
                </a:lnTo>
                <a:lnTo>
                  <a:pt x="358970" y="20541"/>
                </a:lnTo>
                <a:lnTo>
                  <a:pt x="315405" y="35944"/>
                </a:lnTo>
                <a:lnTo>
                  <a:pt x="273761" y="55265"/>
                </a:lnTo>
                <a:lnTo>
                  <a:pt x="234249" y="78289"/>
                </a:lnTo>
                <a:lnTo>
                  <a:pt x="197076" y="104801"/>
                </a:lnTo>
                <a:lnTo>
                  <a:pt x="162452" y="134585"/>
                </a:lnTo>
                <a:lnTo>
                  <a:pt x="130585" y="167427"/>
                </a:lnTo>
                <a:lnTo>
                  <a:pt x="101685" y="203109"/>
                </a:lnTo>
                <a:lnTo>
                  <a:pt x="75961" y="241417"/>
                </a:lnTo>
                <a:lnTo>
                  <a:pt x="53621" y="282136"/>
                </a:lnTo>
                <a:lnTo>
                  <a:pt x="34874" y="325051"/>
                </a:lnTo>
                <a:lnTo>
                  <a:pt x="19930" y="369944"/>
                </a:lnTo>
                <a:lnTo>
                  <a:pt x="8997" y="416602"/>
                </a:lnTo>
                <a:lnTo>
                  <a:pt x="2284" y="464809"/>
                </a:lnTo>
                <a:lnTo>
                  <a:pt x="0" y="514350"/>
                </a:lnTo>
                <a:lnTo>
                  <a:pt x="2284" y="563890"/>
                </a:lnTo>
                <a:lnTo>
                  <a:pt x="8997" y="612097"/>
                </a:lnTo>
                <a:lnTo>
                  <a:pt x="19930" y="658755"/>
                </a:lnTo>
                <a:lnTo>
                  <a:pt x="34874" y="703648"/>
                </a:lnTo>
                <a:lnTo>
                  <a:pt x="53621" y="746563"/>
                </a:lnTo>
                <a:lnTo>
                  <a:pt x="75961" y="787282"/>
                </a:lnTo>
                <a:lnTo>
                  <a:pt x="101685" y="825590"/>
                </a:lnTo>
                <a:lnTo>
                  <a:pt x="130585" y="861272"/>
                </a:lnTo>
                <a:lnTo>
                  <a:pt x="162452" y="894114"/>
                </a:lnTo>
                <a:lnTo>
                  <a:pt x="197076" y="923898"/>
                </a:lnTo>
                <a:lnTo>
                  <a:pt x="234249" y="950410"/>
                </a:lnTo>
                <a:lnTo>
                  <a:pt x="273761" y="973434"/>
                </a:lnTo>
                <a:lnTo>
                  <a:pt x="315405" y="992755"/>
                </a:lnTo>
                <a:lnTo>
                  <a:pt x="358970" y="1008158"/>
                </a:lnTo>
                <a:lnTo>
                  <a:pt x="404249" y="1019426"/>
                </a:lnTo>
                <a:lnTo>
                  <a:pt x="451032" y="1026345"/>
                </a:lnTo>
                <a:lnTo>
                  <a:pt x="499109" y="1028700"/>
                </a:lnTo>
                <a:lnTo>
                  <a:pt x="547187" y="1026345"/>
                </a:lnTo>
                <a:lnTo>
                  <a:pt x="593970" y="1019426"/>
                </a:lnTo>
                <a:lnTo>
                  <a:pt x="639249" y="1008158"/>
                </a:lnTo>
                <a:lnTo>
                  <a:pt x="682814" y="992755"/>
                </a:lnTo>
                <a:lnTo>
                  <a:pt x="724458" y="973434"/>
                </a:lnTo>
                <a:lnTo>
                  <a:pt x="763970" y="950410"/>
                </a:lnTo>
                <a:lnTo>
                  <a:pt x="801143" y="923898"/>
                </a:lnTo>
                <a:lnTo>
                  <a:pt x="835767" y="894114"/>
                </a:lnTo>
                <a:lnTo>
                  <a:pt x="867634" y="861272"/>
                </a:lnTo>
                <a:lnTo>
                  <a:pt x="896534" y="825590"/>
                </a:lnTo>
                <a:lnTo>
                  <a:pt x="922258" y="787282"/>
                </a:lnTo>
                <a:lnTo>
                  <a:pt x="944598" y="746563"/>
                </a:lnTo>
                <a:lnTo>
                  <a:pt x="963345" y="703648"/>
                </a:lnTo>
                <a:lnTo>
                  <a:pt x="978289" y="658755"/>
                </a:lnTo>
                <a:lnTo>
                  <a:pt x="989222" y="612097"/>
                </a:lnTo>
                <a:lnTo>
                  <a:pt x="995935" y="563890"/>
                </a:lnTo>
                <a:lnTo>
                  <a:pt x="998219" y="514350"/>
                </a:lnTo>
                <a:lnTo>
                  <a:pt x="995935" y="464809"/>
                </a:lnTo>
                <a:lnTo>
                  <a:pt x="989222" y="416602"/>
                </a:lnTo>
                <a:lnTo>
                  <a:pt x="978289" y="369944"/>
                </a:lnTo>
                <a:lnTo>
                  <a:pt x="963345" y="325051"/>
                </a:lnTo>
                <a:lnTo>
                  <a:pt x="944598" y="282136"/>
                </a:lnTo>
                <a:lnTo>
                  <a:pt x="922258" y="241417"/>
                </a:lnTo>
                <a:lnTo>
                  <a:pt x="896534" y="203109"/>
                </a:lnTo>
                <a:lnTo>
                  <a:pt x="867634" y="167427"/>
                </a:lnTo>
                <a:lnTo>
                  <a:pt x="835767" y="134585"/>
                </a:lnTo>
                <a:lnTo>
                  <a:pt x="801143" y="104801"/>
                </a:lnTo>
                <a:lnTo>
                  <a:pt x="763970" y="78289"/>
                </a:lnTo>
                <a:lnTo>
                  <a:pt x="724458" y="55265"/>
                </a:lnTo>
                <a:lnTo>
                  <a:pt x="682814" y="35944"/>
                </a:lnTo>
                <a:lnTo>
                  <a:pt x="639249" y="20541"/>
                </a:lnTo>
                <a:lnTo>
                  <a:pt x="593970" y="9273"/>
                </a:lnTo>
                <a:lnTo>
                  <a:pt x="547187" y="2354"/>
                </a:lnTo>
                <a:lnTo>
                  <a:pt x="499109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783079" y="2750819"/>
            <a:ext cx="998219" cy="1028700"/>
          </a:xfrm>
          <a:custGeom>
            <a:avLst/>
            <a:gdLst/>
            <a:ahLst/>
            <a:cxnLst/>
            <a:rect l="l" t="t" r="r" b="b"/>
            <a:pathLst>
              <a:path w="998219" h="1028700">
                <a:moveTo>
                  <a:pt x="499109" y="0"/>
                </a:moveTo>
                <a:lnTo>
                  <a:pt x="451032" y="2354"/>
                </a:lnTo>
                <a:lnTo>
                  <a:pt x="404249" y="9273"/>
                </a:lnTo>
                <a:lnTo>
                  <a:pt x="358970" y="20541"/>
                </a:lnTo>
                <a:lnTo>
                  <a:pt x="315405" y="35944"/>
                </a:lnTo>
                <a:lnTo>
                  <a:pt x="273761" y="55265"/>
                </a:lnTo>
                <a:lnTo>
                  <a:pt x="234249" y="78289"/>
                </a:lnTo>
                <a:lnTo>
                  <a:pt x="197076" y="104801"/>
                </a:lnTo>
                <a:lnTo>
                  <a:pt x="162452" y="134585"/>
                </a:lnTo>
                <a:lnTo>
                  <a:pt x="130585" y="167427"/>
                </a:lnTo>
                <a:lnTo>
                  <a:pt x="101685" y="203109"/>
                </a:lnTo>
                <a:lnTo>
                  <a:pt x="75961" y="241417"/>
                </a:lnTo>
                <a:lnTo>
                  <a:pt x="53621" y="282136"/>
                </a:lnTo>
                <a:lnTo>
                  <a:pt x="34874" y="325051"/>
                </a:lnTo>
                <a:lnTo>
                  <a:pt x="19930" y="369944"/>
                </a:lnTo>
                <a:lnTo>
                  <a:pt x="8997" y="416602"/>
                </a:lnTo>
                <a:lnTo>
                  <a:pt x="2284" y="464809"/>
                </a:lnTo>
                <a:lnTo>
                  <a:pt x="0" y="514350"/>
                </a:lnTo>
                <a:lnTo>
                  <a:pt x="2284" y="563890"/>
                </a:lnTo>
                <a:lnTo>
                  <a:pt x="8997" y="612097"/>
                </a:lnTo>
                <a:lnTo>
                  <a:pt x="19930" y="658755"/>
                </a:lnTo>
                <a:lnTo>
                  <a:pt x="34874" y="703648"/>
                </a:lnTo>
                <a:lnTo>
                  <a:pt x="53621" y="746563"/>
                </a:lnTo>
                <a:lnTo>
                  <a:pt x="75961" y="787282"/>
                </a:lnTo>
                <a:lnTo>
                  <a:pt x="101685" y="825590"/>
                </a:lnTo>
                <a:lnTo>
                  <a:pt x="130585" y="861272"/>
                </a:lnTo>
                <a:lnTo>
                  <a:pt x="162452" y="894114"/>
                </a:lnTo>
                <a:lnTo>
                  <a:pt x="197076" y="923898"/>
                </a:lnTo>
                <a:lnTo>
                  <a:pt x="234249" y="950410"/>
                </a:lnTo>
                <a:lnTo>
                  <a:pt x="273761" y="973434"/>
                </a:lnTo>
                <a:lnTo>
                  <a:pt x="315405" y="992755"/>
                </a:lnTo>
                <a:lnTo>
                  <a:pt x="358970" y="1008158"/>
                </a:lnTo>
                <a:lnTo>
                  <a:pt x="404249" y="1019426"/>
                </a:lnTo>
                <a:lnTo>
                  <a:pt x="451032" y="1026345"/>
                </a:lnTo>
                <a:lnTo>
                  <a:pt x="499109" y="1028700"/>
                </a:lnTo>
                <a:lnTo>
                  <a:pt x="547187" y="1026345"/>
                </a:lnTo>
                <a:lnTo>
                  <a:pt x="593970" y="1019426"/>
                </a:lnTo>
                <a:lnTo>
                  <a:pt x="639249" y="1008158"/>
                </a:lnTo>
                <a:lnTo>
                  <a:pt x="682814" y="992755"/>
                </a:lnTo>
                <a:lnTo>
                  <a:pt x="724458" y="973434"/>
                </a:lnTo>
                <a:lnTo>
                  <a:pt x="763970" y="950410"/>
                </a:lnTo>
                <a:lnTo>
                  <a:pt x="801143" y="923898"/>
                </a:lnTo>
                <a:lnTo>
                  <a:pt x="835767" y="894114"/>
                </a:lnTo>
                <a:lnTo>
                  <a:pt x="867634" y="861272"/>
                </a:lnTo>
                <a:lnTo>
                  <a:pt x="896534" y="825590"/>
                </a:lnTo>
                <a:lnTo>
                  <a:pt x="922258" y="787282"/>
                </a:lnTo>
                <a:lnTo>
                  <a:pt x="944598" y="746563"/>
                </a:lnTo>
                <a:lnTo>
                  <a:pt x="963345" y="703648"/>
                </a:lnTo>
                <a:lnTo>
                  <a:pt x="978289" y="658755"/>
                </a:lnTo>
                <a:lnTo>
                  <a:pt x="989222" y="612097"/>
                </a:lnTo>
                <a:lnTo>
                  <a:pt x="995935" y="563890"/>
                </a:lnTo>
                <a:lnTo>
                  <a:pt x="998219" y="514350"/>
                </a:lnTo>
                <a:lnTo>
                  <a:pt x="995935" y="464809"/>
                </a:lnTo>
                <a:lnTo>
                  <a:pt x="989222" y="416602"/>
                </a:lnTo>
                <a:lnTo>
                  <a:pt x="978289" y="369944"/>
                </a:lnTo>
                <a:lnTo>
                  <a:pt x="963345" y="325051"/>
                </a:lnTo>
                <a:lnTo>
                  <a:pt x="944598" y="282136"/>
                </a:lnTo>
                <a:lnTo>
                  <a:pt x="922258" y="241417"/>
                </a:lnTo>
                <a:lnTo>
                  <a:pt x="896534" y="203109"/>
                </a:lnTo>
                <a:lnTo>
                  <a:pt x="867634" y="167427"/>
                </a:lnTo>
                <a:lnTo>
                  <a:pt x="835767" y="134585"/>
                </a:lnTo>
                <a:lnTo>
                  <a:pt x="801143" y="104801"/>
                </a:lnTo>
                <a:lnTo>
                  <a:pt x="763970" y="78289"/>
                </a:lnTo>
                <a:lnTo>
                  <a:pt x="724458" y="55265"/>
                </a:lnTo>
                <a:lnTo>
                  <a:pt x="682814" y="35944"/>
                </a:lnTo>
                <a:lnTo>
                  <a:pt x="639249" y="20541"/>
                </a:lnTo>
                <a:lnTo>
                  <a:pt x="593970" y="9273"/>
                </a:lnTo>
                <a:lnTo>
                  <a:pt x="547187" y="2354"/>
                </a:lnTo>
                <a:lnTo>
                  <a:pt x="499109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554480" y="1036319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410458" y="2360"/>
                </a:lnTo>
                <a:lnTo>
                  <a:pt x="365066" y="9289"/>
                </a:lnTo>
                <a:lnTo>
                  <a:pt x="321253" y="20557"/>
                </a:lnTo>
                <a:lnTo>
                  <a:pt x="279249" y="35933"/>
                </a:lnTo>
                <a:lnTo>
                  <a:pt x="239283" y="55187"/>
                </a:lnTo>
                <a:lnTo>
                  <a:pt x="201587" y="78090"/>
                </a:lnTo>
                <a:lnTo>
                  <a:pt x="166390" y="104411"/>
                </a:lnTo>
                <a:lnTo>
                  <a:pt x="133921" y="133921"/>
                </a:lnTo>
                <a:lnTo>
                  <a:pt x="104411" y="166390"/>
                </a:lnTo>
                <a:lnTo>
                  <a:pt x="78090" y="201587"/>
                </a:lnTo>
                <a:lnTo>
                  <a:pt x="55187" y="239283"/>
                </a:lnTo>
                <a:lnTo>
                  <a:pt x="35933" y="279249"/>
                </a:lnTo>
                <a:lnTo>
                  <a:pt x="20557" y="321253"/>
                </a:lnTo>
                <a:lnTo>
                  <a:pt x="9289" y="365066"/>
                </a:lnTo>
                <a:lnTo>
                  <a:pt x="2360" y="410458"/>
                </a:lnTo>
                <a:lnTo>
                  <a:pt x="0" y="457200"/>
                </a:lnTo>
                <a:lnTo>
                  <a:pt x="2360" y="503941"/>
                </a:lnTo>
                <a:lnTo>
                  <a:pt x="9289" y="549333"/>
                </a:lnTo>
                <a:lnTo>
                  <a:pt x="20557" y="593146"/>
                </a:lnTo>
                <a:lnTo>
                  <a:pt x="35933" y="635150"/>
                </a:lnTo>
                <a:lnTo>
                  <a:pt x="55187" y="675116"/>
                </a:lnTo>
                <a:lnTo>
                  <a:pt x="78090" y="712812"/>
                </a:lnTo>
                <a:lnTo>
                  <a:pt x="104411" y="748009"/>
                </a:lnTo>
                <a:lnTo>
                  <a:pt x="133921" y="780478"/>
                </a:lnTo>
                <a:lnTo>
                  <a:pt x="166390" y="809988"/>
                </a:lnTo>
                <a:lnTo>
                  <a:pt x="201587" y="836309"/>
                </a:lnTo>
                <a:lnTo>
                  <a:pt x="239283" y="859212"/>
                </a:lnTo>
                <a:lnTo>
                  <a:pt x="279249" y="878466"/>
                </a:lnTo>
                <a:lnTo>
                  <a:pt x="321253" y="893842"/>
                </a:lnTo>
                <a:lnTo>
                  <a:pt x="365066" y="905110"/>
                </a:lnTo>
                <a:lnTo>
                  <a:pt x="410458" y="912039"/>
                </a:lnTo>
                <a:lnTo>
                  <a:pt x="457200" y="914400"/>
                </a:lnTo>
                <a:lnTo>
                  <a:pt x="503941" y="912039"/>
                </a:lnTo>
                <a:lnTo>
                  <a:pt x="549333" y="905110"/>
                </a:lnTo>
                <a:lnTo>
                  <a:pt x="593146" y="893842"/>
                </a:lnTo>
                <a:lnTo>
                  <a:pt x="635150" y="878466"/>
                </a:lnTo>
                <a:lnTo>
                  <a:pt x="675116" y="859212"/>
                </a:lnTo>
                <a:lnTo>
                  <a:pt x="712812" y="836309"/>
                </a:lnTo>
                <a:lnTo>
                  <a:pt x="748009" y="809988"/>
                </a:lnTo>
                <a:lnTo>
                  <a:pt x="780478" y="780478"/>
                </a:lnTo>
                <a:lnTo>
                  <a:pt x="809988" y="748009"/>
                </a:lnTo>
                <a:lnTo>
                  <a:pt x="836309" y="712812"/>
                </a:lnTo>
                <a:lnTo>
                  <a:pt x="859212" y="675116"/>
                </a:lnTo>
                <a:lnTo>
                  <a:pt x="878466" y="635150"/>
                </a:lnTo>
                <a:lnTo>
                  <a:pt x="893842" y="593146"/>
                </a:lnTo>
                <a:lnTo>
                  <a:pt x="905110" y="549333"/>
                </a:lnTo>
                <a:lnTo>
                  <a:pt x="912039" y="503941"/>
                </a:lnTo>
                <a:lnTo>
                  <a:pt x="914400" y="457200"/>
                </a:lnTo>
                <a:lnTo>
                  <a:pt x="912039" y="410458"/>
                </a:lnTo>
                <a:lnTo>
                  <a:pt x="905110" y="365066"/>
                </a:lnTo>
                <a:lnTo>
                  <a:pt x="893842" y="321253"/>
                </a:lnTo>
                <a:lnTo>
                  <a:pt x="878466" y="279249"/>
                </a:lnTo>
                <a:lnTo>
                  <a:pt x="859212" y="239283"/>
                </a:lnTo>
                <a:lnTo>
                  <a:pt x="836309" y="201587"/>
                </a:lnTo>
                <a:lnTo>
                  <a:pt x="809988" y="166390"/>
                </a:lnTo>
                <a:lnTo>
                  <a:pt x="780478" y="133921"/>
                </a:lnTo>
                <a:lnTo>
                  <a:pt x="748009" y="104411"/>
                </a:lnTo>
                <a:lnTo>
                  <a:pt x="712812" y="78090"/>
                </a:lnTo>
                <a:lnTo>
                  <a:pt x="675116" y="55187"/>
                </a:lnTo>
                <a:lnTo>
                  <a:pt x="635150" y="35933"/>
                </a:lnTo>
                <a:lnTo>
                  <a:pt x="593146" y="20557"/>
                </a:lnTo>
                <a:lnTo>
                  <a:pt x="549333" y="9289"/>
                </a:lnTo>
                <a:lnTo>
                  <a:pt x="503941" y="2360"/>
                </a:lnTo>
                <a:lnTo>
                  <a:pt x="4572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82980" y="1036319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410452" y="2360"/>
                </a:lnTo>
                <a:lnTo>
                  <a:pt x="365055" y="9289"/>
                </a:lnTo>
                <a:lnTo>
                  <a:pt x="321239" y="20557"/>
                </a:lnTo>
                <a:lnTo>
                  <a:pt x="279233" y="35933"/>
                </a:lnTo>
                <a:lnTo>
                  <a:pt x="239267" y="55187"/>
                </a:lnTo>
                <a:lnTo>
                  <a:pt x="201570" y="78090"/>
                </a:lnTo>
                <a:lnTo>
                  <a:pt x="166374" y="104411"/>
                </a:lnTo>
                <a:lnTo>
                  <a:pt x="133907" y="133921"/>
                </a:lnTo>
                <a:lnTo>
                  <a:pt x="104399" y="166390"/>
                </a:lnTo>
                <a:lnTo>
                  <a:pt x="78080" y="201587"/>
                </a:lnTo>
                <a:lnTo>
                  <a:pt x="55179" y="239283"/>
                </a:lnTo>
                <a:lnTo>
                  <a:pt x="35927" y="279249"/>
                </a:lnTo>
                <a:lnTo>
                  <a:pt x="20553" y="321253"/>
                </a:lnTo>
                <a:lnTo>
                  <a:pt x="9288" y="365066"/>
                </a:lnTo>
                <a:lnTo>
                  <a:pt x="2360" y="410458"/>
                </a:lnTo>
                <a:lnTo>
                  <a:pt x="0" y="457200"/>
                </a:lnTo>
                <a:lnTo>
                  <a:pt x="2360" y="503941"/>
                </a:lnTo>
                <a:lnTo>
                  <a:pt x="9288" y="549333"/>
                </a:lnTo>
                <a:lnTo>
                  <a:pt x="20553" y="593146"/>
                </a:lnTo>
                <a:lnTo>
                  <a:pt x="35927" y="635150"/>
                </a:lnTo>
                <a:lnTo>
                  <a:pt x="55179" y="675116"/>
                </a:lnTo>
                <a:lnTo>
                  <a:pt x="78080" y="712812"/>
                </a:lnTo>
                <a:lnTo>
                  <a:pt x="104399" y="748009"/>
                </a:lnTo>
                <a:lnTo>
                  <a:pt x="133907" y="780478"/>
                </a:lnTo>
                <a:lnTo>
                  <a:pt x="166374" y="809988"/>
                </a:lnTo>
                <a:lnTo>
                  <a:pt x="201570" y="836309"/>
                </a:lnTo>
                <a:lnTo>
                  <a:pt x="239267" y="859212"/>
                </a:lnTo>
                <a:lnTo>
                  <a:pt x="279233" y="878466"/>
                </a:lnTo>
                <a:lnTo>
                  <a:pt x="321239" y="893842"/>
                </a:lnTo>
                <a:lnTo>
                  <a:pt x="365055" y="905110"/>
                </a:lnTo>
                <a:lnTo>
                  <a:pt x="410452" y="912039"/>
                </a:lnTo>
                <a:lnTo>
                  <a:pt x="457200" y="914400"/>
                </a:lnTo>
                <a:lnTo>
                  <a:pt x="503941" y="912039"/>
                </a:lnTo>
                <a:lnTo>
                  <a:pt x="549333" y="905110"/>
                </a:lnTo>
                <a:lnTo>
                  <a:pt x="593146" y="893842"/>
                </a:lnTo>
                <a:lnTo>
                  <a:pt x="635150" y="878466"/>
                </a:lnTo>
                <a:lnTo>
                  <a:pt x="675116" y="859212"/>
                </a:lnTo>
                <a:lnTo>
                  <a:pt x="712812" y="836309"/>
                </a:lnTo>
                <a:lnTo>
                  <a:pt x="748009" y="809988"/>
                </a:lnTo>
                <a:lnTo>
                  <a:pt x="780478" y="780478"/>
                </a:lnTo>
                <a:lnTo>
                  <a:pt x="809988" y="748009"/>
                </a:lnTo>
                <a:lnTo>
                  <a:pt x="836309" y="712812"/>
                </a:lnTo>
                <a:lnTo>
                  <a:pt x="859212" y="675116"/>
                </a:lnTo>
                <a:lnTo>
                  <a:pt x="878466" y="635150"/>
                </a:lnTo>
                <a:lnTo>
                  <a:pt x="893842" y="593146"/>
                </a:lnTo>
                <a:lnTo>
                  <a:pt x="905110" y="549333"/>
                </a:lnTo>
                <a:lnTo>
                  <a:pt x="912039" y="503941"/>
                </a:lnTo>
                <a:lnTo>
                  <a:pt x="914400" y="457200"/>
                </a:lnTo>
                <a:lnTo>
                  <a:pt x="912039" y="410458"/>
                </a:lnTo>
                <a:lnTo>
                  <a:pt x="905110" y="365066"/>
                </a:lnTo>
                <a:lnTo>
                  <a:pt x="893842" y="321253"/>
                </a:lnTo>
                <a:lnTo>
                  <a:pt x="878466" y="279249"/>
                </a:lnTo>
                <a:lnTo>
                  <a:pt x="859212" y="239283"/>
                </a:lnTo>
                <a:lnTo>
                  <a:pt x="836309" y="201587"/>
                </a:lnTo>
                <a:lnTo>
                  <a:pt x="809988" y="166390"/>
                </a:lnTo>
                <a:lnTo>
                  <a:pt x="780478" y="133921"/>
                </a:lnTo>
                <a:lnTo>
                  <a:pt x="748009" y="104411"/>
                </a:lnTo>
                <a:lnTo>
                  <a:pt x="712812" y="78090"/>
                </a:lnTo>
                <a:lnTo>
                  <a:pt x="675116" y="55187"/>
                </a:lnTo>
                <a:lnTo>
                  <a:pt x="635150" y="35933"/>
                </a:lnTo>
                <a:lnTo>
                  <a:pt x="593146" y="20557"/>
                </a:lnTo>
                <a:lnTo>
                  <a:pt x="549333" y="9289"/>
                </a:lnTo>
                <a:lnTo>
                  <a:pt x="503941" y="2360"/>
                </a:lnTo>
                <a:lnTo>
                  <a:pt x="457200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82980" y="1036319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410452" y="2360"/>
                </a:lnTo>
                <a:lnTo>
                  <a:pt x="365055" y="9289"/>
                </a:lnTo>
                <a:lnTo>
                  <a:pt x="321239" y="20557"/>
                </a:lnTo>
                <a:lnTo>
                  <a:pt x="279233" y="35933"/>
                </a:lnTo>
                <a:lnTo>
                  <a:pt x="239267" y="55187"/>
                </a:lnTo>
                <a:lnTo>
                  <a:pt x="201570" y="78090"/>
                </a:lnTo>
                <a:lnTo>
                  <a:pt x="166374" y="104411"/>
                </a:lnTo>
                <a:lnTo>
                  <a:pt x="133907" y="133921"/>
                </a:lnTo>
                <a:lnTo>
                  <a:pt x="104399" y="166390"/>
                </a:lnTo>
                <a:lnTo>
                  <a:pt x="78080" y="201587"/>
                </a:lnTo>
                <a:lnTo>
                  <a:pt x="55179" y="239283"/>
                </a:lnTo>
                <a:lnTo>
                  <a:pt x="35927" y="279249"/>
                </a:lnTo>
                <a:lnTo>
                  <a:pt x="20553" y="321253"/>
                </a:lnTo>
                <a:lnTo>
                  <a:pt x="9288" y="365066"/>
                </a:lnTo>
                <a:lnTo>
                  <a:pt x="2360" y="410458"/>
                </a:lnTo>
                <a:lnTo>
                  <a:pt x="0" y="457200"/>
                </a:lnTo>
                <a:lnTo>
                  <a:pt x="2360" y="503941"/>
                </a:lnTo>
                <a:lnTo>
                  <a:pt x="9288" y="549333"/>
                </a:lnTo>
                <a:lnTo>
                  <a:pt x="20553" y="593146"/>
                </a:lnTo>
                <a:lnTo>
                  <a:pt x="35927" y="635150"/>
                </a:lnTo>
                <a:lnTo>
                  <a:pt x="55179" y="675116"/>
                </a:lnTo>
                <a:lnTo>
                  <a:pt x="78080" y="712812"/>
                </a:lnTo>
                <a:lnTo>
                  <a:pt x="104399" y="748009"/>
                </a:lnTo>
                <a:lnTo>
                  <a:pt x="133907" y="780478"/>
                </a:lnTo>
                <a:lnTo>
                  <a:pt x="166374" y="809988"/>
                </a:lnTo>
                <a:lnTo>
                  <a:pt x="201570" y="836309"/>
                </a:lnTo>
                <a:lnTo>
                  <a:pt x="239267" y="859212"/>
                </a:lnTo>
                <a:lnTo>
                  <a:pt x="279233" y="878466"/>
                </a:lnTo>
                <a:lnTo>
                  <a:pt x="321239" y="893842"/>
                </a:lnTo>
                <a:lnTo>
                  <a:pt x="365055" y="905110"/>
                </a:lnTo>
                <a:lnTo>
                  <a:pt x="410452" y="912039"/>
                </a:lnTo>
                <a:lnTo>
                  <a:pt x="457200" y="914400"/>
                </a:lnTo>
                <a:lnTo>
                  <a:pt x="503941" y="912039"/>
                </a:lnTo>
                <a:lnTo>
                  <a:pt x="549333" y="905110"/>
                </a:lnTo>
                <a:lnTo>
                  <a:pt x="593146" y="893842"/>
                </a:lnTo>
                <a:lnTo>
                  <a:pt x="635150" y="878466"/>
                </a:lnTo>
                <a:lnTo>
                  <a:pt x="675116" y="859212"/>
                </a:lnTo>
                <a:lnTo>
                  <a:pt x="712812" y="836309"/>
                </a:lnTo>
                <a:lnTo>
                  <a:pt x="748009" y="809988"/>
                </a:lnTo>
                <a:lnTo>
                  <a:pt x="780478" y="780478"/>
                </a:lnTo>
                <a:lnTo>
                  <a:pt x="809988" y="748009"/>
                </a:lnTo>
                <a:lnTo>
                  <a:pt x="836309" y="712812"/>
                </a:lnTo>
                <a:lnTo>
                  <a:pt x="859212" y="675116"/>
                </a:lnTo>
                <a:lnTo>
                  <a:pt x="878466" y="635150"/>
                </a:lnTo>
                <a:lnTo>
                  <a:pt x="893842" y="593146"/>
                </a:lnTo>
                <a:lnTo>
                  <a:pt x="905110" y="549333"/>
                </a:lnTo>
                <a:lnTo>
                  <a:pt x="912039" y="503941"/>
                </a:lnTo>
                <a:lnTo>
                  <a:pt x="914400" y="457200"/>
                </a:lnTo>
                <a:lnTo>
                  <a:pt x="912039" y="410458"/>
                </a:lnTo>
                <a:lnTo>
                  <a:pt x="905110" y="365066"/>
                </a:lnTo>
                <a:lnTo>
                  <a:pt x="893842" y="321253"/>
                </a:lnTo>
                <a:lnTo>
                  <a:pt x="878466" y="279249"/>
                </a:lnTo>
                <a:lnTo>
                  <a:pt x="859212" y="239283"/>
                </a:lnTo>
                <a:lnTo>
                  <a:pt x="836309" y="201587"/>
                </a:lnTo>
                <a:lnTo>
                  <a:pt x="809988" y="166390"/>
                </a:lnTo>
                <a:lnTo>
                  <a:pt x="780478" y="133921"/>
                </a:lnTo>
                <a:lnTo>
                  <a:pt x="748009" y="104411"/>
                </a:lnTo>
                <a:lnTo>
                  <a:pt x="712812" y="78090"/>
                </a:lnTo>
                <a:lnTo>
                  <a:pt x="675116" y="55187"/>
                </a:lnTo>
                <a:lnTo>
                  <a:pt x="635150" y="35933"/>
                </a:lnTo>
                <a:lnTo>
                  <a:pt x="593146" y="20557"/>
                </a:lnTo>
                <a:lnTo>
                  <a:pt x="549333" y="9289"/>
                </a:lnTo>
                <a:lnTo>
                  <a:pt x="503941" y="2360"/>
                </a:lnTo>
                <a:lnTo>
                  <a:pt x="4572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926079" y="1036319"/>
            <a:ext cx="1143000" cy="1028700"/>
          </a:xfrm>
          <a:custGeom>
            <a:avLst/>
            <a:gdLst/>
            <a:ahLst/>
            <a:cxnLst/>
            <a:rect l="l" t="t" r="r" b="b"/>
            <a:pathLst>
              <a:path w="1143000" h="1028700">
                <a:moveTo>
                  <a:pt x="571499" y="0"/>
                </a:moveTo>
                <a:lnTo>
                  <a:pt x="522193" y="1887"/>
                </a:lnTo>
                <a:lnTo>
                  <a:pt x="474051" y="7448"/>
                </a:lnTo>
                <a:lnTo>
                  <a:pt x="427244" y="16526"/>
                </a:lnTo>
                <a:lnTo>
                  <a:pt x="381944" y="28969"/>
                </a:lnTo>
                <a:lnTo>
                  <a:pt x="338322" y="44621"/>
                </a:lnTo>
                <a:lnTo>
                  <a:pt x="296551" y="63328"/>
                </a:lnTo>
                <a:lnTo>
                  <a:pt x="256802" y="84937"/>
                </a:lnTo>
                <a:lnTo>
                  <a:pt x="219246" y="109292"/>
                </a:lnTo>
                <a:lnTo>
                  <a:pt x="184056" y="136240"/>
                </a:lnTo>
                <a:lnTo>
                  <a:pt x="151402" y="165625"/>
                </a:lnTo>
                <a:lnTo>
                  <a:pt x="121457" y="197295"/>
                </a:lnTo>
                <a:lnTo>
                  <a:pt x="94392" y="231094"/>
                </a:lnTo>
                <a:lnTo>
                  <a:pt x="70379" y="266868"/>
                </a:lnTo>
                <a:lnTo>
                  <a:pt x="49589" y="304463"/>
                </a:lnTo>
                <a:lnTo>
                  <a:pt x="32195" y="343724"/>
                </a:lnTo>
                <a:lnTo>
                  <a:pt x="18367" y="384498"/>
                </a:lnTo>
                <a:lnTo>
                  <a:pt x="8277" y="426630"/>
                </a:lnTo>
                <a:lnTo>
                  <a:pt x="2098" y="469965"/>
                </a:lnTo>
                <a:lnTo>
                  <a:pt x="0" y="514350"/>
                </a:lnTo>
                <a:lnTo>
                  <a:pt x="2098" y="558734"/>
                </a:lnTo>
                <a:lnTo>
                  <a:pt x="8277" y="602069"/>
                </a:lnTo>
                <a:lnTo>
                  <a:pt x="18367" y="644201"/>
                </a:lnTo>
                <a:lnTo>
                  <a:pt x="32195" y="684975"/>
                </a:lnTo>
                <a:lnTo>
                  <a:pt x="49589" y="724236"/>
                </a:lnTo>
                <a:lnTo>
                  <a:pt x="70379" y="761831"/>
                </a:lnTo>
                <a:lnTo>
                  <a:pt x="94392" y="797605"/>
                </a:lnTo>
                <a:lnTo>
                  <a:pt x="121457" y="831404"/>
                </a:lnTo>
                <a:lnTo>
                  <a:pt x="151402" y="863074"/>
                </a:lnTo>
                <a:lnTo>
                  <a:pt x="184056" y="892459"/>
                </a:lnTo>
                <a:lnTo>
                  <a:pt x="219246" y="919407"/>
                </a:lnTo>
                <a:lnTo>
                  <a:pt x="256802" y="943762"/>
                </a:lnTo>
                <a:lnTo>
                  <a:pt x="296551" y="965371"/>
                </a:lnTo>
                <a:lnTo>
                  <a:pt x="338322" y="984078"/>
                </a:lnTo>
                <a:lnTo>
                  <a:pt x="381944" y="999730"/>
                </a:lnTo>
                <a:lnTo>
                  <a:pt x="427244" y="1012173"/>
                </a:lnTo>
                <a:lnTo>
                  <a:pt x="474051" y="1021251"/>
                </a:lnTo>
                <a:lnTo>
                  <a:pt x="522193" y="1026812"/>
                </a:lnTo>
                <a:lnTo>
                  <a:pt x="571499" y="1028700"/>
                </a:lnTo>
                <a:lnTo>
                  <a:pt x="620806" y="1026812"/>
                </a:lnTo>
                <a:lnTo>
                  <a:pt x="668948" y="1021251"/>
                </a:lnTo>
                <a:lnTo>
                  <a:pt x="715755" y="1012173"/>
                </a:lnTo>
                <a:lnTo>
                  <a:pt x="761055" y="999730"/>
                </a:lnTo>
                <a:lnTo>
                  <a:pt x="804677" y="984078"/>
                </a:lnTo>
                <a:lnTo>
                  <a:pt x="846448" y="965371"/>
                </a:lnTo>
                <a:lnTo>
                  <a:pt x="886197" y="943762"/>
                </a:lnTo>
                <a:lnTo>
                  <a:pt x="923753" y="919407"/>
                </a:lnTo>
                <a:lnTo>
                  <a:pt x="958943" y="892459"/>
                </a:lnTo>
                <a:lnTo>
                  <a:pt x="991597" y="863074"/>
                </a:lnTo>
                <a:lnTo>
                  <a:pt x="1021542" y="831404"/>
                </a:lnTo>
                <a:lnTo>
                  <a:pt x="1048607" y="797605"/>
                </a:lnTo>
                <a:lnTo>
                  <a:pt x="1072620" y="761831"/>
                </a:lnTo>
                <a:lnTo>
                  <a:pt x="1093410" y="724236"/>
                </a:lnTo>
                <a:lnTo>
                  <a:pt x="1110804" y="684975"/>
                </a:lnTo>
                <a:lnTo>
                  <a:pt x="1124632" y="644201"/>
                </a:lnTo>
                <a:lnTo>
                  <a:pt x="1134722" y="602069"/>
                </a:lnTo>
                <a:lnTo>
                  <a:pt x="1140901" y="558734"/>
                </a:lnTo>
                <a:lnTo>
                  <a:pt x="1142999" y="514350"/>
                </a:lnTo>
                <a:lnTo>
                  <a:pt x="1140901" y="469965"/>
                </a:lnTo>
                <a:lnTo>
                  <a:pt x="1134722" y="426630"/>
                </a:lnTo>
                <a:lnTo>
                  <a:pt x="1124632" y="384498"/>
                </a:lnTo>
                <a:lnTo>
                  <a:pt x="1110804" y="343724"/>
                </a:lnTo>
                <a:lnTo>
                  <a:pt x="1093410" y="304463"/>
                </a:lnTo>
                <a:lnTo>
                  <a:pt x="1072620" y="266868"/>
                </a:lnTo>
                <a:lnTo>
                  <a:pt x="1048607" y="231094"/>
                </a:lnTo>
                <a:lnTo>
                  <a:pt x="1021542" y="197295"/>
                </a:lnTo>
                <a:lnTo>
                  <a:pt x="991597" y="165625"/>
                </a:lnTo>
                <a:lnTo>
                  <a:pt x="958943" y="136240"/>
                </a:lnTo>
                <a:lnTo>
                  <a:pt x="923753" y="109292"/>
                </a:lnTo>
                <a:lnTo>
                  <a:pt x="886197" y="84937"/>
                </a:lnTo>
                <a:lnTo>
                  <a:pt x="846448" y="63328"/>
                </a:lnTo>
                <a:lnTo>
                  <a:pt x="804677" y="44621"/>
                </a:lnTo>
                <a:lnTo>
                  <a:pt x="761055" y="28969"/>
                </a:lnTo>
                <a:lnTo>
                  <a:pt x="715755" y="16526"/>
                </a:lnTo>
                <a:lnTo>
                  <a:pt x="668948" y="7448"/>
                </a:lnTo>
                <a:lnTo>
                  <a:pt x="620806" y="1887"/>
                </a:lnTo>
                <a:lnTo>
                  <a:pt x="571499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497579" y="1036319"/>
            <a:ext cx="1028700" cy="1028700"/>
          </a:xfrm>
          <a:custGeom>
            <a:avLst/>
            <a:gdLst/>
            <a:ahLst/>
            <a:cxnLst/>
            <a:rect l="l" t="t" r="r" b="b"/>
            <a:pathLst>
              <a:path w="1028700" h="1028700">
                <a:moveTo>
                  <a:pt x="514350" y="0"/>
                </a:moveTo>
                <a:lnTo>
                  <a:pt x="467529" y="2101"/>
                </a:lnTo>
                <a:lnTo>
                  <a:pt x="421886" y="8285"/>
                </a:lnTo>
                <a:lnTo>
                  <a:pt x="377604" y="18370"/>
                </a:lnTo>
                <a:lnTo>
                  <a:pt x="334863" y="32175"/>
                </a:lnTo>
                <a:lnTo>
                  <a:pt x="293846" y="49517"/>
                </a:lnTo>
                <a:lnTo>
                  <a:pt x="254733" y="70216"/>
                </a:lnTo>
                <a:lnTo>
                  <a:pt x="217707" y="94090"/>
                </a:lnTo>
                <a:lnTo>
                  <a:pt x="182947" y="120958"/>
                </a:lnTo>
                <a:lnTo>
                  <a:pt x="150637" y="150637"/>
                </a:lnTo>
                <a:lnTo>
                  <a:pt x="120958" y="182947"/>
                </a:lnTo>
                <a:lnTo>
                  <a:pt x="94090" y="217707"/>
                </a:lnTo>
                <a:lnTo>
                  <a:pt x="70216" y="254733"/>
                </a:lnTo>
                <a:lnTo>
                  <a:pt x="49517" y="293846"/>
                </a:lnTo>
                <a:lnTo>
                  <a:pt x="32175" y="334863"/>
                </a:lnTo>
                <a:lnTo>
                  <a:pt x="18370" y="377604"/>
                </a:lnTo>
                <a:lnTo>
                  <a:pt x="8285" y="421886"/>
                </a:lnTo>
                <a:lnTo>
                  <a:pt x="2101" y="467529"/>
                </a:lnTo>
                <a:lnTo>
                  <a:pt x="0" y="514350"/>
                </a:lnTo>
                <a:lnTo>
                  <a:pt x="2101" y="561170"/>
                </a:lnTo>
                <a:lnTo>
                  <a:pt x="8285" y="606813"/>
                </a:lnTo>
                <a:lnTo>
                  <a:pt x="18370" y="651095"/>
                </a:lnTo>
                <a:lnTo>
                  <a:pt x="32175" y="693836"/>
                </a:lnTo>
                <a:lnTo>
                  <a:pt x="49517" y="734853"/>
                </a:lnTo>
                <a:lnTo>
                  <a:pt x="70216" y="773966"/>
                </a:lnTo>
                <a:lnTo>
                  <a:pt x="94090" y="810992"/>
                </a:lnTo>
                <a:lnTo>
                  <a:pt x="120958" y="845752"/>
                </a:lnTo>
                <a:lnTo>
                  <a:pt x="150637" y="878062"/>
                </a:lnTo>
                <a:lnTo>
                  <a:pt x="182947" y="907741"/>
                </a:lnTo>
                <a:lnTo>
                  <a:pt x="217707" y="934609"/>
                </a:lnTo>
                <a:lnTo>
                  <a:pt x="254733" y="958483"/>
                </a:lnTo>
                <a:lnTo>
                  <a:pt x="293846" y="979182"/>
                </a:lnTo>
                <a:lnTo>
                  <a:pt x="334863" y="996524"/>
                </a:lnTo>
                <a:lnTo>
                  <a:pt x="377604" y="1010329"/>
                </a:lnTo>
                <a:lnTo>
                  <a:pt x="421886" y="1020414"/>
                </a:lnTo>
                <a:lnTo>
                  <a:pt x="467529" y="1026598"/>
                </a:lnTo>
                <a:lnTo>
                  <a:pt x="514350" y="1028700"/>
                </a:lnTo>
                <a:lnTo>
                  <a:pt x="561170" y="1026598"/>
                </a:lnTo>
                <a:lnTo>
                  <a:pt x="606813" y="1020414"/>
                </a:lnTo>
                <a:lnTo>
                  <a:pt x="651095" y="1010329"/>
                </a:lnTo>
                <a:lnTo>
                  <a:pt x="693836" y="996524"/>
                </a:lnTo>
                <a:lnTo>
                  <a:pt x="734853" y="979182"/>
                </a:lnTo>
                <a:lnTo>
                  <a:pt x="773966" y="958483"/>
                </a:lnTo>
                <a:lnTo>
                  <a:pt x="810992" y="934609"/>
                </a:lnTo>
                <a:lnTo>
                  <a:pt x="845752" y="907741"/>
                </a:lnTo>
                <a:lnTo>
                  <a:pt x="878062" y="878062"/>
                </a:lnTo>
                <a:lnTo>
                  <a:pt x="907741" y="845752"/>
                </a:lnTo>
                <a:lnTo>
                  <a:pt x="934609" y="810992"/>
                </a:lnTo>
                <a:lnTo>
                  <a:pt x="958483" y="773966"/>
                </a:lnTo>
                <a:lnTo>
                  <a:pt x="979182" y="734853"/>
                </a:lnTo>
                <a:lnTo>
                  <a:pt x="996524" y="693836"/>
                </a:lnTo>
                <a:lnTo>
                  <a:pt x="1010329" y="651095"/>
                </a:lnTo>
                <a:lnTo>
                  <a:pt x="1020414" y="606813"/>
                </a:lnTo>
                <a:lnTo>
                  <a:pt x="1026598" y="561170"/>
                </a:lnTo>
                <a:lnTo>
                  <a:pt x="1028700" y="514350"/>
                </a:lnTo>
                <a:lnTo>
                  <a:pt x="1026598" y="467529"/>
                </a:lnTo>
                <a:lnTo>
                  <a:pt x="1020414" y="421886"/>
                </a:lnTo>
                <a:lnTo>
                  <a:pt x="1010329" y="377604"/>
                </a:lnTo>
                <a:lnTo>
                  <a:pt x="996524" y="334863"/>
                </a:lnTo>
                <a:lnTo>
                  <a:pt x="979182" y="293846"/>
                </a:lnTo>
                <a:lnTo>
                  <a:pt x="958483" y="254733"/>
                </a:lnTo>
                <a:lnTo>
                  <a:pt x="934609" y="217707"/>
                </a:lnTo>
                <a:lnTo>
                  <a:pt x="907741" y="182947"/>
                </a:lnTo>
                <a:lnTo>
                  <a:pt x="878062" y="150637"/>
                </a:lnTo>
                <a:lnTo>
                  <a:pt x="845752" y="120958"/>
                </a:lnTo>
                <a:lnTo>
                  <a:pt x="810992" y="94090"/>
                </a:lnTo>
                <a:lnTo>
                  <a:pt x="773966" y="70216"/>
                </a:lnTo>
                <a:lnTo>
                  <a:pt x="734853" y="49517"/>
                </a:lnTo>
                <a:lnTo>
                  <a:pt x="693836" y="32175"/>
                </a:lnTo>
                <a:lnTo>
                  <a:pt x="651095" y="18370"/>
                </a:lnTo>
                <a:lnTo>
                  <a:pt x="606813" y="8285"/>
                </a:lnTo>
                <a:lnTo>
                  <a:pt x="561170" y="2101"/>
                </a:lnTo>
                <a:lnTo>
                  <a:pt x="514350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497579" y="1036319"/>
            <a:ext cx="1028700" cy="1028700"/>
          </a:xfrm>
          <a:custGeom>
            <a:avLst/>
            <a:gdLst/>
            <a:ahLst/>
            <a:cxnLst/>
            <a:rect l="l" t="t" r="r" b="b"/>
            <a:pathLst>
              <a:path w="1028700" h="1028700">
                <a:moveTo>
                  <a:pt x="514350" y="0"/>
                </a:moveTo>
                <a:lnTo>
                  <a:pt x="467529" y="2101"/>
                </a:lnTo>
                <a:lnTo>
                  <a:pt x="421886" y="8285"/>
                </a:lnTo>
                <a:lnTo>
                  <a:pt x="377604" y="18370"/>
                </a:lnTo>
                <a:lnTo>
                  <a:pt x="334863" y="32175"/>
                </a:lnTo>
                <a:lnTo>
                  <a:pt x="293846" y="49517"/>
                </a:lnTo>
                <a:lnTo>
                  <a:pt x="254733" y="70216"/>
                </a:lnTo>
                <a:lnTo>
                  <a:pt x="217707" y="94090"/>
                </a:lnTo>
                <a:lnTo>
                  <a:pt x="182947" y="120958"/>
                </a:lnTo>
                <a:lnTo>
                  <a:pt x="150637" y="150637"/>
                </a:lnTo>
                <a:lnTo>
                  <a:pt x="120958" y="182947"/>
                </a:lnTo>
                <a:lnTo>
                  <a:pt x="94090" y="217707"/>
                </a:lnTo>
                <a:lnTo>
                  <a:pt x="70216" y="254733"/>
                </a:lnTo>
                <a:lnTo>
                  <a:pt x="49517" y="293846"/>
                </a:lnTo>
                <a:lnTo>
                  <a:pt x="32175" y="334863"/>
                </a:lnTo>
                <a:lnTo>
                  <a:pt x="18370" y="377604"/>
                </a:lnTo>
                <a:lnTo>
                  <a:pt x="8285" y="421886"/>
                </a:lnTo>
                <a:lnTo>
                  <a:pt x="2101" y="467529"/>
                </a:lnTo>
                <a:lnTo>
                  <a:pt x="0" y="514350"/>
                </a:lnTo>
                <a:lnTo>
                  <a:pt x="2101" y="561170"/>
                </a:lnTo>
                <a:lnTo>
                  <a:pt x="8285" y="606813"/>
                </a:lnTo>
                <a:lnTo>
                  <a:pt x="18370" y="651095"/>
                </a:lnTo>
                <a:lnTo>
                  <a:pt x="32175" y="693836"/>
                </a:lnTo>
                <a:lnTo>
                  <a:pt x="49517" y="734853"/>
                </a:lnTo>
                <a:lnTo>
                  <a:pt x="70216" y="773966"/>
                </a:lnTo>
                <a:lnTo>
                  <a:pt x="94090" y="810992"/>
                </a:lnTo>
                <a:lnTo>
                  <a:pt x="120958" y="845752"/>
                </a:lnTo>
                <a:lnTo>
                  <a:pt x="150637" y="878062"/>
                </a:lnTo>
                <a:lnTo>
                  <a:pt x="182947" y="907741"/>
                </a:lnTo>
                <a:lnTo>
                  <a:pt x="217707" y="934609"/>
                </a:lnTo>
                <a:lnTo>
                  <a:pt x="254733" y="958483"/>
                </a:lnTo>
                <a:lnTo>
                  <a:pt x="293846" y="979182"/>
                </a:lnTo>
                <a:lnTo>
                  <a:pt x="334863" y="996524"/>
                </a:lnTo>
                <a:lnTo>
                  <a:pt x="377604" y="1010329"/>
                </a:lnTo>
                <a:lnTo>
                  <a:pt x="421886" y="1020414"/>
                </a:lnTo>
                <a:lnTo>
                  <a:pt x="467529" y="1026598"/>
                </a:lnTo>
                <a:lnTo>
                  <a:pt x="514350" y="1028700"/>
                </a:lnTo>
                <a:lnTo>
                  <a:pt x="561170" y="1026598"/>
                </a:lnTo>
                <a:lnTo>
                  <a:pt x="606813" y="1020414"/>
                </a:lnTo>
                <a:lnTo>
                  <a:pt x="651095" y="1010329"/>
                </a:lnTo>
                <a:lnTo>
                  <a:pt x="693836" y="996524"/>
                </a:lnTo>
                <a:lnTo>
                  <a:pt x="734853" y="979182"/>
                </a:lnTo>
                <a:lnTo>
                  <a:pt x="773966" y="958483"/>
                </a:lnTo>
                <a:lnTo>
                  <a:pt x="810992" y="934609"/>
                </a:lnTo>
                <a:lnTo>
                  <a:pt x="845752" y="907741"/>
                </a:lnTo>
                <a:lnTo>
                  <a:pt x="878062" y="878062"/>
                </a:lnTo>
                <a:lnTo>
                  <a:pt x="907741" y="845752"/>
                </a:lnTo>
                <a:lnTo>
                  <a:pt x="934609" y="810992"/>
                </a:lnTo>
                <a:lnTo>
                  <a:pt x="958483" y="773966"/>
                </a:lnTo>
                <a:lnTo>
                  <a:pt x="979182" y="734853"/>
                </a:lnTo>
                <a:lnTo>
                  <a:pt x="996524" y="693836"/>
                </a:lnTo>
                <a:lnTo>
                  <a:pt x="1010329" y="651095"/>
                </a:lnTo>
                <a:lnTo>
                  <a:pt x="1020414" y="606813"/>
                </a:lnTo>
                <a:lnTo>
                  <a:pt x="1026598" y="561170"/>
                </a:lnTo>
                <a:lnTo>
                  <a:pt x="1028700" y="514350"/>
                </a:lnTo>
                <a:lnTo>
                  <a:pt x="1026598" y="467529"/>
                </a:lnTo>
                <a:lnTo>
                  <a:pt x="1020414" y="421886"/>
                </a:lnTo>
                <a:lnTo>
                  <a:pt x="1010329" y="377604"/>
                </a:lnTo>
                <a:lnTo>
                  <a:pt x="996524" y="334863"/>
                </a:lnTo>
                <a:lnTo>
                  <a:pt x="979182" y="293846"/>
                </a:lnTo>
                <a:lnTo>
                  <a:pt x="958483" y="254733"/>
                </a:lnTo>
                <a:lnTo>
                  <a:pt x="934609" y="217707"/>
                </a:lnTo>
                <a:lnTo>
                  <a:pt x="907741" y="182947"/>
                </a:lnTo>
                <a:lnTo>
                  <a:pt x="878062" y="150637"/>
                </a:lnTo>
                <a:lnTo>
                  <a:pt x="845752" y="120958"/>
                </a:lnTo>
                <a:lnTo>
                  <a:pt x="810992" y="94090"/>
                </a:lnTo>
                <a:lnTo>
                  <a:pt x="773966" y="70216"/>
                </a:lnTo>
                <a:lnTo>
                  <a:pt x="734853" y="49517"/>
                </a:lnTo>
                <a:lnTo>
                  <a:pt x="693836" y="32175"/>
                </a:lnTo>
                <a:lnTo>
                  <a:pt x="651095" y="18370"/>
                </a:lnTo>
                <a:lnTo>
                  <a:pt x="606813" y="8285"/>
                </a:lnTo>
                <a:lnTo>
                  <a:pt x="561170" y="2101"/>
                </a:lnTo>
                <a:lnTo>
                  <a:pt x="51435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097779" y="1150619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410458" y="2360"/>
                </a:lnTo>
                <a:lnTo>
                  <a:pt x="365066" y="9289"/>
                </a:lnTo>
                <a:lnTo>
                  <a:pt x="321253" y="20557"/>
                </a:lnTo>
                <a:lnTo>
                  <a:pt x="279249" y="35933"/>
                </a:lnTo>
                <a:lnTo>
                  <a:pt x="239283" y="55187"/>
                </a:lnTo>
                <a:lnTo>
                  <a:pt x="201587" y="78090"/>
                </a:lnTo>
                <a:lnTo>
                  <a:pt x="166390" y="104411"/>
                </a:lnTo>
                <a:lnTo>
                  <a:pt x="133921" y="133921"/>
                </a:lnTo>
                <a:lnTo>
                  <a:pt x="104411" y="166390"/>
                </a:lnTo>
                <a:lnTo>
                  <a:pt x="78090" y="201587"/>
                </a:lnTo>
                <a:lnTo>
                  <a:pt x="55187" y="239283"/>
                </a:lnTo>
                <a:lnTo>
                  <a:pt x="35933" y="279249"/>
                </a:lnTo>
                <a:lnTo>
                  <a:pt x="20557" y="321253"/>
                </a:lnTo>
                <a:lnTo>
                  <a:pt x="9289" y="365066"/>
                </a:lnTo>
                <a:lnTo>
                  <a:pt x="2360" y="410458"/>
                </a:lnTo>
                <a:lnTo>
                  <a:pt x="0" y="457200"/>
                </a:lnTo>
                <a:lnTo>
                  <a:pt x="2360" y="503941"/>
                </a:lnTo>
                <a:lnTo>
                  <a:pt x="9289" y="549333"/>
                </a:lnTo>
                <a:lnTo>
                  <a:pt x="20557" y="593146"/>
                </a:lnTo>
                <a:lnTo>
                  <a:pt x="35933" y="635150"/>
                </a:lnTo>
                <a:lnTo>
                  <a:pt x="55187" y="675116"/>
                </a:lnTo>
                <a:lnTo>
                  <a:pt x="78090" y="712812"/>
                </a:lnTo>
                <a:lnTo>
                  <a:pt x="104411" y="748009"/>
                </a:lnTo>
                <a:lnTo>
                  <a:pt x="133921" y="780478"/>
                </a:lnTo>
                <a:lnTo>
                  <a:pt x="166390" y="809988"/>
                </a:lnTo>
                <a:lnTo>
                  <a:pt x="201587" y="836309"/>
                </a:lnTo>
                <a:lnTo>
                  <a:pt x="239283" y="859212"/>
                </a:lnTo>
                <a:lnTo>
                  <a:pt x="279249" y="878466"/>
                </a:lnTo>
                <a:lnTo>
                  <a:pt x="321253" y="893842"/>
                </a:lnTo>
                <a:lnTo>
                  <a:pt x="365066" y="905110"/>
                </a:lnTo>
                <a:lnTo>
                  <a:pt x="410458" y="912039"/>
                </a:lnTo>
                <a:lnTo>
                  <a:pt x="457200" y="914400"/>
                </a:lnTo>
                <a:lnTo>
                  <a:pt x="503941" y="912039"/>
                </a:lnTo>
                <a:lnTo>
                  <a:pt x="549333" y="905110"/>
                </a:lnTo>
                <a:lnTo>
                  <a:pt x="593146" y="893842"/>
                </a:lnTo>
                <a:lnTo>
                  <a:pt x="635150" y="878466"/>
                </a:lnTo>
                <a:lnTo>
                  <a:pt x="675116" y="859212"/>
                </a:lnTo>
                <a:lnTo>
                  <a:pt x="712812" y="836309"/>
                </a:lnTo>
                <a:lnTo>
                  <a:pt x="748009" y="809988"/>
                </a:lnTo>
                <a:lnTo>
                  <a:pt x="780478" y="780478"/>
                </a:lnTo>
                <a:lnTo>
                  <a:pt x="809988" y="748009"/>
                </a:lnTo>
                <a:lnTo>
                  <a:pt x="836309" y="712812"/>
                </a:lnTo>
                <a:lnTo>
                  <a:pt x="859212" y="675116"/>
                </a:lnTo>
                <a:lnTo>
                  <a:pt x="878466" y="635150"/>
                </a:lnTo>
                <a:lnTo>
                  <a:pt x="893842" y="593146"/>
                </a:lnTo>
                <a:lnTo>
                  <a:pt x="905110" y="549333"/>
                </a:lnTo>
                <a:lnTo>
                  <a:pt x="912039" y="503941"/>
                </a:lnTo>
                <a:lnTo>
                  <a:pt x="914400" y="457200"/>
                </a:lnTo>
                <a:lnTo>
                  <a:pt x="912039" y="410458"/>
                </a:lnTo>
                <a:lnTo>
                  <a:pt x="905110" y="365066"/>
                </a:lnTo>
                <a:lnTo>
                  <a:pt x="893842" y="321253"/>
                </a:lnTo>
                <a:lnTo>
                  <a:pt x="878466" y="279249"/>
                </a:lnTo>
                <a:lnTo>
                  <a:pt x="859212" y="239283"/>
                </a:lnTo>
                <a:lnTo>
                  <a:pt x="836309" y="201587"/>
                </a:lnTo>
                <a:lnTo>
                  <a:pt x="809988" y="166390"/>
                </a:lnTo>
                <a:lnTo>
                  <a:pt x="780478" y="133921"/>
                </a:lnTo>
                <a:lnTo>
                  <a:pt x="748009" y="104411"/>
                </a:lnTo>
                <a:lnTo>
                  <a:pt x="712812" y="78090"/>
                </a:lnTo>
                <a:lnTo>
                  <a:pt x="675116" y="55187"/>
                </a:lnTo>
                <a:lnTo>
                  <a:pt x="635150" y="35933"/>
                </a:lnTo>
                <a:lnTo>
                  <a:pt x="593146" y="20557"/>
                </a:lnTo>
                <a:lnTo>
                  <a:pt x="549333" y="9289"/>
                </a:lnTo>
                <a:lnTo>
                  <a:pt x="503941" y="2360"/>
                </a:lnTo>
                <a:lnTo>
                  <a:pt x="457200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097779" y="1150619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410458" y="2360"/>
                </a:lnTo>
                <a:lnTo>
                  <a:pt x="365066" y="9289"/>
                </a:lnTo>
                <a:lnTo>
                  <a:pt x="321253" y="20557"/>
                </a:lnTo>
                <a:lnTo>
                  <a:pt x="279249" y="35933"/>
                </a:lnTo>
                <a:lnTo>
                  <a:pt x="239283" y="55187"/>
                </a:lnTo>
                <a:lnTo>
                  <a:pt x="201587" y="78090"/>
                </a:lnTo>
                <a:lnTo>
                  <a:pt x="166390" y="104411"/>
                </a:lnTo>
                <a:lnTo>
                  <a:pt x="133921" y="133921"/>
                </a:lnTo>
                <a:lnTo>
                  <a:pt x="104411" y="166390"/>
                </a:lnTo>
                <a:lnTo>
                  <a:pt x="78090" y="201587"/>
                </a:lnTo>
                <a:lnTo>
                  <a:pt x="55187" y="239283"/>
                </a:lnTo>
                <a:lnTo>
                  <a:pt x="35933" y="279249"/>
                </a:lnTo>
                <a:lnTo>
                  <a:pt x="20557" y="321253"/>
                </a:lnTo>
                <a:lnTo>
                  <a:pt x="9289" y="365066"/>
                </a:lnTo>
                <a:lnTo>
                  <a:pt x="2360" y="410458"/>
                </a:lnTo>
                <a:lnTo>
                  <a:pt x="0" y="457200"/>
                </a:lnTo>
                <a:lnTo>
                  <a:pt x="2360" y="503941"/>
                </a:lnTo>
                <a:lnTo>
                  <a:pt x="9289" y="549333"/>
                </a:lnTo>
                <a:lnTo>
                  <a:pt x="20557" y="593146"/>
                </a:lnTo>
                <a:lnTo>
                  <a:pt x="35933" y="635150"/>
                </a:lnTo>
                <a:lnTo>
                  <a:pt x="55187" y="675116"/>
                </a:lnTo>
                <a:lnTo>
                  <a:pt x="78090" y="712812"/>
                </a:lnTo>
                <a:lnTo>
                  <a:pt x="104411" y="748009"/>
                </a:lnTo>
                <a:lnTo>
                  <a:pt x="133921" y="780478"/>
                </a:lnTo>
                <a:lnTo>
                  <a:pt x="166390" y="809988"/>
                </a:lnTo>
                <a:lnTo>
                  <a:pt x="201587" y="836309"/>
                </a:lnTo>
                <a:lnTo>
                  <a:pt x="239283" y="859212"/>
                </a:lnTo>
                <a:lnTo>
                  <a:pt x="279249" y="878466"/>
                </a:lnTo>
                <a:lnTo>
                  <a:pt x="321253" y="893842"/>
                </a:lnTo>
                <a:lnTo>
                  <a:pt x="365066" y="905110"/>
                </a:lnTo>
                <a:lnTo>
                  <a:pt x="410458" y="912039"/>
                </a:lnTo>
                <a:lnTo>
                  <a:pt x="457200" y="914400"/>
                </a:lnTo>
                <a:lnTo>
                  <a:pt x="503941" y="912039"/>
                </a:lnTo>
                <a:lnTo>
                  <a:pt x="549333" y="905110"/>
                </a:lnTo>
                <a:lnTo>
                  <a:pt x="593146" y="893842"/>
                </a:lnTo>
                <a:lnTo>
                  <a:pt x="635150" y="878466"/>
                </a:lnTo>
                <a:lnTo>
                  <a:pt x="675116" y="859212"/>
                </a:lnTo>
                <a:lnTo>
                  <a:pt x="712812" y="836309"/>
                </a:lnTo>
                <a:lnTo>
                  <a:pt x="748009" y="809988"/>
                </a:lnTo>
                <a:lnTo>
                  <a:pt x="780478" y="780478"/>
                </a:lnTo>
                <a:lnTo>
                  <a:pt x="809988" y="748009"/>
                </a:lnTo>
                <a:lnTo>
                  <a:pt x="836309" y="712812"/>
                </a:lnTo>
                <a:lnTo>
                  <a:pt x="859212" y="675116"/>
                </a:lnTo>
                <a:lnTo>
                  <a:pt x="878466" y="635150"/>
                </a:lnTo>
                <a:lnTo>
                  <a:pt x="893842" y="593146"/>
                </a:lnTo>
                <a:lnTo>
                  <a:pt x="905110" y="549333"/>
                </a:lnTo>
                <a:lnTo>
                  <a:pt x="912039" y="503941"/>
                </a:lnTo>
                <a:lnTo>
                  <a:pt x="914400" y="457200"/>
                </a:lnTo>
                <a:lnTo>
                  <a:pt x="912039" y="410458"/>
                </a:lnTo>
                <a:lnTo>
                  <a:pt x="905110" y="365066"/>
                </a:lnTo>
                <a:lnTo>
                  <a:pt x="893842" y="321253"/>
                </a:lnTo>
                <a:lnTo>
                  <a:pt x="878466" y="279249"/>
                </a:lnTo>
                <a:lnTo>
                  <a:pt x="859212" y="239283"/>
                </a:lnTo>
                <a:lnTo>
                  <a:pt x="836309" y="201587"/>
                </a:lnTo>
                <a:lnTo>
                  <a:pt x="809988" y="166390"/>
                </a:lnTo>
                <a:lnTo>
                  <a:pt x="780478" y="133921"/>
                </a:lnTo>
                <a:lnTo>
                  <a:pt x="748009" y="104411"/>
                </a:lnTo>
                <a:lnTo>
                  <a:pt x="712812" y="78090"/>
                </a:lnTo>
                <a:lnTo>
                  <a:pt x="675116" y="55187"/>
                </a:lnTo>
                <a:lnTo>
                  <a:pt x="635150" y="35933"/>
                </a:lnTo>
                <a:lnTo>
                  <a:pt x="593146" y="20557"/>
                </a:lnTo>
                <a:lnTo>
                  <a:pt x="549333" y="9289"/>
                </a:lnTo>
                <a:lnTo>
                  <a:pt x="503941" y="2360"/>
                </a:lnTo>
                <a:lnTo>
                  <a:pt x="4572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783579" y="1150619"/>
            <a:ext cx="969644" cy="914400"/>
          </a:xfrm>
          <a:custGeom>
            <a:avLst/>
            <a:gdLst/>
            <a:ahLst/>
            <a:cxnLst/>
            <a:rect l="l" t="t" r="r" b="b"/>
            <a:pathLst>
              <a:path w="969645" h="914400">
                <a:moveTo>
                  <a:pt x="484759" y="0"/>
                </a:moveTo>
                <a:lnTo>
                  <a:pt x="435196" y="2360"/>
                </a:lnTo>
                <a:lnTo>
                  <a:pt x="387065" y="9289"/>
                </a:lnTo>
                <a:lnTo>
                  <a:pt x="340609" y="20557"/>
                </a:lnTo>
                <a:lnTo>
                  <a:pt x="296072" y="35933"/>
                </a:lnTo>
                <a:lnTo>
                  <a:pt x="253698" y="55187"/>
                </a:lnTo>
                <a:lnTo>
                  <a:pt x="213729" y="78090"/>
                </a:lnTo>
                <a:lnTo>
                  <a:pt x="176410" y="104411"/>
                </a:lnTo>
                <a:lnTo>
                  <a:pt x="141985" y="133921"/>
                </a:lnTo>
                <a:lnTo>
                  <a:pt x="110698" y="166390"/>
                </a:lnTo>
                <a:lnTo>
                  <a:pt x="82791" y="201587"/>
                </a:lnTo>
                <a:lnTo>
                  <a:pt x="58509" y="239283"/>
                </a:lnTo>
                <a:lnTo>
                  <a:pt x="38096" y="279249"/>
                </a:lnTo>
                <a:lnTo>
                  <a:pt x="21794" y="321253"/>
                </a:lnTo>
                <a:lnTo>
                  <a:pt x="9848" y="365066"/>
                </a:lnTo>
                <a:lnTo>
                  <a:pt x="2502" y="410458"/>
                </a:lnTo>
                <a:lnTo>
                  <a:pt x="0" y="457200"/>
                </a:lnTo>
                <a:lnTo>
                  <a:pt x="2502" y="503941"/>
                </a:lnTo>
                <a:lnTo>
                  <a:pt x="9848" y="549333"/>
                </a:lnTo>
                <a:lnTo>
                  <a:pt x="21794" y="593146"/>
                </a:lnTo>
                <a:lnTo>
                  <a:pt x="38096" y="635150"/>
                </a:lnTo>
                <a:lnTo>
                  <a:pt x="58509" y="675116"/>
                </a:lnTo>
                <a:lnTo>
                  <a:pt x="82791" y="712812"/>
                </a:lnTo>
                <a:lnTo>
                  <a:pt x="110698" y="748009"/>
                </a:lnTo>
                <a:lnTo>
                  <a:pt x="141986" y="780478"/>
                </a:lnTo>
                <a:lnTo>
                  <a:pt x="176410" y="809988"/>
                </a:lnTo>
                <a:lnTo>
                  <a:pt x="213729" y="836309"/>
                </a:lnTo>
                <a:lnTo>
                  <a:pt x="253698" y="859212"/>
                </a:lnTo>
                <a:lnTo>
                  <a:pt x="296072" y="878466"/>
                </a:lnTo>
                <a:lnTo>
                  <a:pt x="340609" y="893842"/>
                </a:lnTo>
                <a:lnTo>
                  <a:pt x="387065" y="905110"/>
                </a:lnTo>
                <a:lnTo>
                  <a:pt x="435196" y="912039"/>
                </a:lnTo>
                <a:lnTo>
                  <a:pt x="484759" y="914400"/>
                </a:lnTo>
                <a:lnTo>
                  <a:pt x="534343" y="912039"/>
                </a:lnTo>
                <a:lnTo>
                  <a:pt x="582494" y="905110"/>
                </a:lnTo>
                <a:lnTo>
                  <a:pt x="628967" y="893842"/>
                </a:lnTo>
                <a:lnTo>
                  <a:pt x="673518" y="878466"/>
                </a:lnTo>
                <a:lnTo>
                  <a:pt x="715905" y="859212"/>
                </a:lnTo>
                <a:lnTo>
                  <a:pt x="755884" y="836309"/>
                </a:lnTo>
                <a:lnTo>
                  <a:pt x="793211" y="809988"/>
                </a:lnTo>
                <a:lnTo>
                  <a:pt x="827643" y="780478"/>
                </a:lnTo>
                <a:lnTo>
                  <a:pt x="858936" y="748009"/>
                </a:lnTo>
                <a:lnTo>
                  <a:pt x="886846" y="712812"/>
                </a:lnTo>
                <a:lnTo>
                  <a:pt x="911131" y="675116"/>
                </a:lnTo>
                <a:lnTo>
                  <a:pt x="931546" y="635150"/>
                </a:lnTo>
                <a:lnTo>
                  <a:pt x="947849" y="593146"/>
                </a:lnTo>
                <a:lnTo>
                  <a:pt x="959795" y="549333"/>
                </a:lnTo>
                <a:lnTo>
                  <a:pt x="967142" y="503941"/>
                </a:lnTo>
                <a:lnTo>
                  <a:pt x="969645" y="457200"/>
                </a:lnTo>
                <a:lnTo>
                  <a:pt x="967142" y="410458"/>
                </a:lnTo>
                <a:lnTo>
                  <a:pt x="959795" y="365066"/>
                </a:lnTo>
                <a:lnTo>
                  <a:pt x="947849" y="321253"/>
                </a:lnTo>
                <a:lnTo>
                  <a:pt x="931546" y="279249"/>
                </a:lnTo>
                <a:lnTo>
                  <a:pt x="911131" y="239283"/>
                </a:lnTo>
                <a:lnTo>
                  <a:pt x="886846" y="201587"/>
                </a:lnTo>
                <a:lnTo>
                  <a:pt x="858936" y="166390"/>
                </a:lnTo>
                <a:lnTo>
                  <a:pt x="827643" y="133921"/>
                </a:lnTo>
                <a:lnTo>
                  <a:pt x="793211" y="104411"/>
                </a:lnTo>
                <a:lnTo>
                  <a:pt x="755884" y="78090"/>
                </a:lnTo>
                <a:lnTo>
                  <a:pt x="715905" y="55187"/>
                </a:lnTo>
                <a:lnTo>
                  <a:pt x="673518" y="35933"/>
                </a:lnTo>
                <a:lnTo>
                  <a:pt x="628967" y="20557"/>
                </a:lnTo>
                <a:lnTo>
                  <a:pt x="582494" y="9289"/>
                </a:lnTo>
                <a:lnTo>
                  <a:pt x="534343" y="2360"/>
                </a:lnTo>
                <a:lnTo>
                  <a:pt x="484759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783579" y="1150619"/>
            <a:ext cx="969644" cy="914400"/>
          </a:xfrm>
          <a:custGeom>
            <a:avLst/>
            <a:gdLst/>
            <a:ahLst/>
            <a:cxnLst/>
            <a:rect l="l" t="t" r="r" b="b"/>
            <a:pathLst>
              <a:path w="969645" h="914400">
                <a:moveTo>
                  <a:pt x="484759" y="0"/>
                </a:moveTo>
                <a:lnTo>
                  <a:pt x="435196" y="2360"/>
                </a:lnTo>
                <a:lnTo>
                  <a:pt x="387065" y="9289"/>
                </a:lnTo>
                <a:lnTo>
                  <a:pt x="340609" y="20557"/>
                </a:lnTo>
                <a:lnTo>
                  <a:pt x="296072" y="35933"/>
                </a:lnTo>
                <a:lnTo>
                  <a:pt x="253698" y="55187"/>
                </a:lnTo>
                <a:lnTo>
                  <a:pt x="213729" y="78090"/>
                </a:lnTo>
                <a:lnTo>
                  <a:pt x="176410" y="104411"/>
                </a:lnTo>
                <a:lnTo>
                  <a:pt x="141986" y="133921"/>
                </a:lnTo>
                <a:lnTo>
                  <a:pt x="110698" y="166390"/>
                </a:lnTo>
                <a:lnTo>
                  <a:pt x="82791" y="201587"/>
                </a:lnTo>
                <a:lnTo>
                  <a:pt x="58509" y="239283"/>
                </a:lnTo>
                <a:lnTo>
                  <a:pt x="38096" y="279249"/>
                </a:lnTo>
                <a:lnTo>
                  <a:pt x="21794" y="321253"/>
                </a:lnTo>
                <a:lnTo>
                  <a:pt x="9848" y="365066"/>
                </a:lnTo>
                <a:lnTo>
                  <a:pt x="2502" y="410458"/>
                </a:lnTo>
                <a:lnTo>
                  <a:pt x="0" y="457200"/>
                </a:lnTo>
                <a:lnTo>
                  <a:pt x="2502" y="503941"/>
                </a:lnTo>
                <a:lnTo>
                  <a:pt x="9848" y="549333"/>
                </a:lnTo>
                <a:lnTo>
                  <a:pt x="21794" y="593146"/>
                </a:lnTo>
                <a:lnTo>
                  <a:pt x="38096" y="635150"/>
                </a:lnTo>
                <a:lnTo>
                  <a:pt x="58509" y="675116"/>
                </a:lnTo>
                <a:lnTo>
                  <a:pt x="82791" y="712812"/>
                </a:lnTo>
                <a:lnTo>
                  <a:pt x="110698" y="748009"/>
                </a:lnTo>
                <a:lnTo>
                  <a:pt x="141985" y="780478"/>
                </a:lnTo>
                <a:lnTo>
                  <a:pt x="176410" y="809988"/>
                </a:lnTo>
                <a:lnTo>
                  <a:pt x="213729" y="836309"/>
                </a:lnTo>
                <a:lnTo>
                  <a:pt x="253698" y="859212"/>
                </a:lnTo>
                <a:lnTo>
                  <a:pt x="296072" y="878466"/>
                </a:lnTo>
                <a:lnTo>
                  <a:pt x="340609" y="893842"/>
                </a:lnTo>
                <a:lnTo>
                  <a:pt x="387065" y="905110"/>
                </a:lnTo>
                <a:lnTo>
                  <a:pt x="435196" y="912039"/>
                </a:lnTo>
                <a:lnTo>
                  <a:pt x="484759" y="914400"/>
                </a:lnTo>
                <a:lnTo>
                  <a:pt x="534343" y="912039"/>
                </a:lnTo>
                <a:lnTo>
                  <a:pt x="582494" y="905110"/>
                </a:lnTo>
                <a:lnTo>
                  <a:pt x="628967" y="893842"/>
                </a:lnTo>
                <a:lnTo>
                  <a:pt x="673518" y="878466"/>
                </a:lnTo>
                <a:lnTo>
                  <a:pt x="715905" y="859212"/>
                </a:lnTo>
                <a:lnTo>
                  <a:pt x="755884" y="836309"/>
                </a:lnTo>
                <a:lnTo>
                  <a:pt x="793211" y="809988"/>
                </a:lnTo>
                <a:lnTo>
                  <a:pt x="827643" y="780478"/>
                </a:lnTo>
                <a:lnTo>
                  <a:pt x="858936" y="748009"/>
                </a:lnTo>
                <a:lnTo>
                  <a:pt x="886846" y="712812"/>
                </a:lnTo>
                <a:lnTo>
                  <a:pt x="911131" y="675116"/>
                </a:lnTo>
                <a:lnTo>
                  <a:pt x="931546" y="635150"/>
                </a:lnTo>
                <a:lnTo>
                  <a:pt x="947849" y="593146"/>
                </a:lnTo>
                <a:lnTo>
                  <a:pt x="959795" y="549333"/>
                </a:lnTo>
                <a:lnTo>
                  <a:pt x="967142" y="503941"/>
                </a:lnTo>
                <a:lnTo>
                  <a:pt x="969645" y="457200"/>
                </a:lnTo>
                <a:lnTo>
                  <a:pt x="967142" y="410458"/>
                </a:lnTo>
                <a:lnTo>
                  <a:pt x="959795" y="365066"/>
                </a:lnTo>
                <a:lnTo>
                  <a:pt x="947849" y="321253"/>
                </a:lnTo>
                <a:lnTo>
                  <a:pt x="931546" y="279249"/>
                </a:lnTo>
                <a:lnTo>
                  <a:pt x="911131" y="239283"/>
                </a:lnTo>
                <a:lnTo>
                  <a:pt x="886846" y="201587"/>
                </a:lnTo>
                <a:lnTo>
                  <a:pt x="858936" y="166390"/>
                </a:lnTo>
                <a:lnTo>
                  <a:pt x="827643" y="133921"/>
                </a:lnTo>
                <a:lnTo>
                  <a:pt x="793211" y="104411"/>
                </a:lnTo>
                <a:lnTo>
                  <a:pt x="755884" y="78090"/>
                </a:lnTo>
                <a:lnTo>
                  <a:pt x="715905" y="55187"/>
                </a:lnTo>
                <a:lnTo>
                  <a:pt x="673518" y="35933"/>
                </a:lnTo>
                <a:lnTo>
                  <a:pt x="628967" y="20557"/>
                </a:lnTo>
                <a:lnTo>
                  <a:pt x="582494" y="9289"/>
                </a:lnTo>
                <a:lnTo>
                  <a:pt x="534343" y="2360"/>
                </a:lnTo>
                <a:lnTo>
                  <a:pt x="484759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82980" y="2750819"/>
            <a:ext cx="1028700" cy="1028700"/>
          </a:xfrm>
          <a:custGeom>
            <a:avLst/>
            <a:gdLst/>
            <a:ahLst/>
            <a:cxnLst/>
            <a:rect l="l" t="t" r="r" b="b"/>
            <a:pathLst>
              <a:path w="1028700" h="1028700">
                <a:moveTo>
                  <a:pt x="514350" y="0"/>
                </a:moveTo>
                <a:lnTo>
                  <a:pt x="467530" y="2101"/>
                </a:lnTo>
                <a:lnTo>
                  <a:pt x="421890" y="8285"/>
                </a:lnTo>
                <a:lnTo>
                  <a:pt x="377608" y="18370"/>
                </a:lnTo>
                <a:lnTo>
                  <a:pt x="334869" y="32175"/>
                </a:lnTo>
                <a:lnTo>
                  <a:pt x="293852" y="49517"/>
                </a:lnTo>
                <a:lnTo>
                  <a:pt x="254739" y="70216"/>
                </a:lnTo>
                <a:lnTo>
                  <a:pt x="217712" y="94090"/>
                </a:lnTo>
                <a:lnTo>
                  <a:pt x="182953" y="120958"/>
                </a:lnTo>
                <a:lnTo>
                  <a:pt x="150642" y="150637"/>
                </a:lnTo>
                <a:lnTo>
                  <a:pt x="120962" y="182947"/>
                </a:lnTo>
                <a:lnTo>
                  <a:pt x="94094" y="217707"/>
                </a:lnTo>
                <a:lnTo>
                  <a:pt x="70219" y="254733"/>
                </a:lnTo>
                <a:lnTo>
                  <a:pt x="49520" y="293846"/>
                </a:lnTo>
                <a:lnTo>
                  <a:pt x="32176" y="334863"/>
                </a:lnTo>
                <a:lnTo>
                  <a:pt x="18371" y="377604"/>
                </a:lnTo>
                <a:lnTo>
                  <a:pt x="8286" y="421886"/>
                </a:lnTo>
                <a:lnTo>
                  <a:pt x="2101" y="467529"/>
                </a:lnTo>
                <a:lnTo>
                  <a:pt x="0" y="514350"/>
                </a:lnTo>
                <a:lnTo>
                  <a:pt x="2101" y="561170"/>
                </a:lnTo>
                <a:lnTo>
                  <a:pt x="8286" y="606813"/>
                </a:lnTo>
                <a:lnTo>
                  <a:pt x="18371" y="651095"/>
                </a:lnTo>
                <a:lnTo>
                  <a:pt x="32176" y="693836"/>
                </a:lnTo>
                <a:lnTo>
                  <a:pt x="49520" y="734853"/>
                </a:lnTo>
                <a:lnTo>
                  <a:pt x="70219" y="773966"/>
                </a:lnTo>
                <a:lnTo>
                  <a:pt x="94094" y="810992"/>
                </a:lnTo>
                <a:lnTo>
                  <a:pt x="120962" y="845752"/>
                </a:lnTo>
                <a:lnTo>
                  <a:pt x="150642" y="878062"/>
                </a:lnTo>
                <a:lnTo>
                  <a:pt x="182953" y="907741"/>
                </a:lnTo>
                <a:lnTo>
                  <a:pt x="217712" y="934609"/>
                </a:lnTo>
                <a:lnTo>
                  <a:pt x="254739" y="958483"/>
                </a:lnTo>
                <a:lnTo>
                  <a:pt x="293852" y="979182"/>
                </a:lnTo>
                <a:lnTo>
                  <a:pt x="334869" y="996524"/>
                </a:lnTo>
                <a:lnTo>
                  <a:pt x="377608" y="1010329"/>
                </a:lnTo>
                <a:lnTo>
                  <a:pt x="421890" y="1020414"/>
                </a:lnTo>
                <a:lnTo>
                  <a:pt x="467530" y="1026598"/>
                </a:lnTo>
                <a:lnTo>
                  <a:pt x="514350" y="1028700"/>
                </a:lnTo>
                <a:lnTo>
                  <a:pt x="561170" y="1026598"/>
                </a:lnTo>
                <a:lnTo>
                  <a:pt x="606813" y="1020414"/>
                </a:lnTo>
                <a:lnTo>
                  <a:pt x="651095" y="1010329"/>
                </a:lnTo>
                <a:lnTo>
                  <a:pt x="693836" y="996524"/>
                </a:lnTo>
                <a:lnTo>
                  <a:pt x="734853" y="979182"/>
                </a:lnTo>
                <a:lnTo>
                  <a:pt x="773966" y="958483"/>
                </a:lnTo>
                <a:lnTo>
                  <a:pt x="810992" y="934609"/>
                </a:lnTo>
                <a:lnTo>
                  <a:pt x="845752" y="907741"/>
                </a:lnTo>
                <a:lnTo>
                  <a:pt x="878062" y="878062"/>
                </a:lnTo>
                <a:lnTo>
                  <a:pt x="907741" y="845752"/>
                </a:lnTo>
                <a:lnTo>
                  <a:pt x="934609" y="810992"/>
                </a:lnTo>
                <a:lnTo>
                  <a:pt x="958483" y="773966"/>
                </a:lnTo>
                <a:lnTo>
                  <a:pt x="979182" y="734853"/>
                </a:lnTo>
                <a:lnTo>
                  <a:pt x="996524" y="693836"/>
                </a:lnTo>
                <a:lnTo>
                  <a:pt x="1010329" y="651095"/>
                </a:lnTo>
                <a:lnTo>
                  <a:pt x="1020414" y="606813"/>
                </a:lnTo>
                <a:lnTo>
                  <a:pt x="1026598" y="561170"/>
                </a:lnTo>
                <a:lnTo>
                  <a:pt x="1028700" y="514350"/>
                </a:lnTo>
                <a:lnTo>
                  <a:pt x="1026598" y="467529"/>
                </a:lnTo>
                <a:lnTo>
                  <a:pt x="1020414" y="421886"/>
                </a:lnTo>
                <a:lnTo>
                  <a:pt x="1010329" y="377604"/>
                </a:lnTo>
                <a:lnTo>
                  <a:pt x="996524" y="334863"/>
                </a:lnTo>
                <a:lnTo>
                  <a:pt x="979182" y="293846"/>
                </a:lnTo>
                <a:lnTo>
                  <a:pt x="958483" y="254733"/>
                </a:lnTo>
                <a:lnTo>
                  <a:pt x="934609" y="217707"/>
                </a:lnTo>
                <a:lnTo>
                  <a:pt x="907741" y="182947"/>
                </a:lnTo>
                <a:lnTo>
                  <a:pt x="878062" y="150637"/>
                </a:lnTo>
                <a:lnTo>
                  <a:pt x="845752" y="120958"/>
                </a:lnTo>
                <a:lnTo>
                  <a:pt x="810992" y="94090"/>
                </a:lnTo>
                <a:lnTo>
                  <a:pt x="773966" y="70216"/>
                </a:lnTo>
                <a:lnTo>
                  <a:pt x="734853" y="49517"/>
                </a:lnTo>
                <a:lnTo>
                  <a:pt x="693836" y="32175"/>
                </a:lnTo>
                <a:lnTo>
                  <a:pt x="651095" y="18370"/>
                </a:lnTo>
                <a:lnTo>
                  <a:pt x="606813" y="8285"/>
                </a:lnTo>
                <a:lnTo>
                  <a:pt x="561170" y="2101"/>
                </a:lnTo>
                <a:lnTo>
                  <a:pt x="5143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982980" y="2750819"/>
            <a:ext cx="1028700" cy="1028700"/>
          </a:xfrm>
          <a:custGeom>
            <a:avLst/>
            <a:gdLst/>
            <a:ahLst/>
            <a:cxnLst/>
            <a:rect l="l" t="t" r="r" b="b"/>
            <a:pathLst>
              <a:path w="1028700" h="1028700">
                <a:moveTo>
                  <a:pt x="514350" y="0"/>
                </a:moveTo>
                <a:lnTo>
                  <a:pt x="467530" y="2101"/>
                </a:lnTo>
                <a:lnTo>
                  <a:pt x="421890" y="8285"/>
                </a:lnTo>
                <a:lnTo>
                  <a:pt x="377608" y="18370"/>
                </a:lnTo>
                <a:lnTo>
                  <a:pt x="334869" y="32175"/>
                </a:lnTo>
                <a:lnTo>
                  <a:pt x="293852" y="49517"/>
                </a:lnTo>
                <a:lnTo>
                  <a:pt x="254739" y="70216"/>
                </a:lnTo>
                <a:lnTo>
                  <a:pt x="217712" y="94090"/>
                </a:lnTo>
                <a:lnTo>
                  <a:pt x="182953" y="120958"/>
                </a:lnTo>
                <a:lnTo>
                  <a:pt x="150642" y="150637"/>
                </a:lnTo>
                <a:lnTo>
                  <a:pt x="120962" y="182947"/>
                </a:lnTo>
                <a:lnTo>
                  <a:pt x="94094" y="217707"/>
                </a:lnTo>
                <a:lnTo>
                  <a:pt x="70219" y="254733"/>
                </a:lnTo>
                <a:lnTo>
                  <a:pt x="49520" y="293846"/>
                </a:lnTo>
                <a:lnTo>
                  <a:pt x="32176" y="334863"/>
                </a:lnTo>
                <a:lnTo>
                  <a:pt x="18371" y="377604"/>
                </a:lnTo>
                <a:lnTo>
                  <a:pt x="8286" y="421886"/>
                </a:lnTo>
                <a:lnTo>
                  <a:pt x="2101" y="467529"/>
                </a:lnTo>
                <a:lnTo>
                  <a:pt x="0" y="514350"/>
                </a:lnTo>
                <a:lnTo>
                  <a:pt x="2101" y="561170"/>
                </a:lnTo>
                <a:lnTo>
                  <a:pt x="8286" y="606813"/>
                </a:lnTo>
                <a:lnTo>
                  <a:pt x="18371" y="651095"/>
                </a:lnTo>
                <a:lnTo>
                  <a:pt x="32176" y="693836"/>
                </a:lnTo>
                <a:lnTo>
                  <a:pt x="49520" y="734853"/>
                </a:lnTo>
                <a:lnTo>
                  <a:pt x="70219" y="773966"/>
                </a:lnTo>
                <a:lnTo>
                  <a:pt x="94094" y="810992"/>
                </a:lnTo>
                <a:lnTo>
                  <a:pt x="120962" y="845752"/>
                </a:lnTo>
                <a:lnTo>
                  <a:pt x="150642" y="878062"/>
                </a:lnTo>
                <a:lnTo>
                  <a:pt x="182953" y="907741"/>
                </a:lnTo>
                <a:lnTo>
                  <a:pt x="217712" y="934609"/>
                </a:lnTo>
                <a:lnTo>
                  <a:pt x="254739" y="958483"/>
                </a:lnTo>
                <a:lnTo>
                  <a:pt x="293852" y="979182"/>
                </a:lnTo>
                <a:lnTo>
                  <a:pt x="334869" y="996524"/>
                </a:lnTo>
                <a:lnTo>
                  <a:pt x="377608" y="1010329"/>
                </a:lnTo>
                <a:lnTo>
                  <a:pt x="421890" y="1020414"/>
                </a:lnTo>
                <a:lnTo>
                  <a:pt x="467530" y="1026598"/>
                </a:lnTo>
                <a:lnTo>
                  <a:pt x="514350" y="1028700"/>
                </a:lnTo>
                <a:lnTo>
                  <a:pt x="561170" y="1026598"/>
                </a:lnTo>
                <a:lnTo>
                  <a:pt x="606813" y="1020414"/>
                </a:lnTo>
                <a:lnTo>
                  <a:pt x="651095" y="1010329"/>
                </a:lnTo>
                <a:lnTo>
                  <a:pt x="693836" y="996524"/>
                </a:lnTo>
                <a:lnTo>
                  <a:pt x="734853" y="979182"/>
                </a:lnTo>
                <a:lnTo>
                  <a:pt x="773966" y="958483"/>
                </a:lnTo>
                <a:lnTo>
                  <a:pt x="810992" y="934609"/>
                </a:lnTo>
                <a:lnTo>
                  <a:pt x="845752" y="907741"/>
                </a:lnTo>
                <a:lnTo>
                  <a:pt x="878062" y="878062"/>
                </a:lnTo>
                <a:lnTo>
                  <a:pt x="907741" y="845752"/>
                </a:lnTo>
                <a:lnTo>
                  <a:pt x="934609" y="810992"/>
                </a:lnTo>
                <a:lnTo>
                  <a:pt x="958483" y="773966"/>
                </a:lnTo>
                <a:lnTo>
                  <a:pt x="979182" y="734853"/>
                </a:lnTo>
                <a:lnTo>
                  <a:pt x="996524" y="693836"/>
                </a:lnTo>
                <a:lnTo>
                  <a:pt x="1010329" y="651095"/>
                </a:lnTo>
                <a:lnTo>
                  <a:pt x="1020414" y="606813"/>
                </a:lnTo>
                <a:lnTo>
                  <a:pt x="1026598" y="561170"/>
                </a:lnTo>
                <a:lnTo>
                  <a:pt x="1028700" y="514350"/>
                </a:lnTo>
                <a:lnTo>
                  <a:pt x="1026598" y="467529"/>
                </a:lnTo>
                <a:lnTo>
                  <a:pt x="1020414" y="421886"/>
                </a:lnTo>
                <a:lnTo>
                  <a:pt x="1010329" y="377604"/>
                </a:lnTo>
                <a:lnTo>
                  <a:pt x="996524" y="334863"/>
                </a:lnTo>
                <a:lnTo>
                  <a:pt x="979182" y="293846"/>
                </a:lnTo>
                <a:lnTo>
                  <a:pt x="958483" y="254733"/>
                </a:lnTo>
                <a:lnTo>
                  <a:pt x="934609" y="217707"/>
                </a:lnTo>
                <a:lnTo>
                  <a:pt x="907741" y="182947"/>
                </a:lnTo>
                <a:lnTo>
                  <a:pt x="878062" y="150637"/>
                </a:lnTo>
                <a:lnTo>
                  <a:pt x="845752" y="120958"/>
                </a:lnTo>
                <a:lnTo>
                  <a:pt x="810992" y="94090"/>
                </a:lnTo>
                <a:lnTo>
                  <a:pt x="773966" y="70216"/>
                </a:lnTo>
                <a:lnTo>
                  <a:pt x="734853" y="49517"/>
                </a:lnTo>
                <a:lnTo>
                  <a:pt x="693836" y="32175"/>
                </a:lnTo>
                <a:lnTo>
                  <a:pt x="651095" y="18370"/>
                </a:lnTo>
                <a:lnTo>
                  <a:pt x="606813" y="8285"/>
                </a:lnTo>
                <a:lnTo>
                  <a:pt x="561170" y="2101"/>
                </a:lnTo>
                <a:lnTo>
                  <a:pt x="51435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154679" y="2750819"/>
            <a:ext cx="1028700" cy="914400"/>
          </a:xfrm>
          <a:custGeom>
            <a:avLst/>
            <a:gdLst/>
            <a:ahLst/>
            <a:cxnLst/>
            <a:rect l="l" t="t" r="r" b="b"/>
            <a:pathLst>
              <a:path w="1028700" h="914400">
                <a:moveTo>
                  <a:pt x="514349" y="0"/>
                </a:moveTo>
                <a:lnTo>
                  <a:pt x="464809" y="2093"/>
                </a:lnTo>
                <a:lnTo>
                  <a:pt x="416602" y="8245"/>
                </a:lnTo>
                <a:lnTo>
                  <a:pt x="369944" y="18263"/>
                </a:lnTo>
                <a:lnTo>
                  <a:pt x="325051" y="31957"/>
                </a:lnTo>
                <a:lnTo>
                  <a:pt x="282136" y="49135"/>
                </a:lnTo>
                <a:lnTo>
                  <a:pt x="241417" y="69604"/>
                </a:lnTo>
                <a:lnTo>
                  <a:pt x="203109" y="93174"/>
                </a:lnTo>
                <a:lnTo>
                  <a:pt x="167427" y="119651"/>
                </a:lnTo>
                <a:lnTo>
                  <a:pt x="134585" y="148846"/>
                </a:lnTo>
                <a:lnTo>
                  <a:pt x="104801" y="180565"/>
                </a:lnTo>
                <a:lnTo>
                  <a:pt x="78289" y="214618"/>
                </a:lnTo>
                <a:lnTo>
                  <a:pt x="55265" y="250813"/>
                </a:lnTo>
                <a:lnTo>
                  <a:pt x="35944" y="288957"/>
                </a:lnTo>
                <a:lnTo>
                  <a:pt x="20541" y="328860"/>
                </a:lnTo>
                <a:lnTo>
                  <a:pt x="9273" y="370329"/>
                </a:lnTo>
                <a:lnTo>
                  <a:pt x="2354" y="413173"/>
                </a:lnTo>
                <a:lnTo>
                  <a:pt x="0" y="457200"/>
                </a:lnTo>
                <a:lnTo>
                  <a:pt x="2354" y="501226"/>
                </a:lnTo>
                <a:lnTo>
                  <a:pt x="9273" y="544070"/>
                </a:lnTo>
                <a:lnTo>
                  <a:pt x="20541" y="585539"/>
                </a:lnTo>
                <a:lnTo>
                  <a:pt x="35944" y="625442"/>
                </a:lnTo>
                <a:lnTo>
                  <a:pt x="55265" y="663586"/>
                </a:lnTo>
                <a:lnTo>
                  <a:pt x="78289" y="699781"/>
                </a:lnTo>
                <a:lnTo>
                  <a:pt x="104801" y="733834"/>
                </a:lnTo>
                <a:lnTo>
                  <a:pt x="134585" y="765553"/>
                </a:lnTo>
                <a:lnTo>
                  <a:pt x="167427" y="794748"/>
                </a:lnTo>
                <a:lnTo>
                  <a:pt x="203109" y="821225"/>
                </a:lnTo>
                <a:lnTo>
                  <a:pt x="241417" y="844795"/>
                </a:lnTo>
                <a:lnTo>
                  <a:pt x="282136" y="865264"/>
                </a:lnTo>
                <a:lnTo>
                  <a:pt x="325051" y="882442"/>
                </a:lnTo>
                <a:lnTo>
                  <a:pt x="369944" y="896136"/>
                </a:lnTo>
                <a:lnTo>
                  <a:pt x="416602" y="906154"/>
                </a:lnTo>
                <a:lnTo>
                  <a:pt x="464809" y="912306"/>
                </a:lnTo>
                <a:lnTo>
                  <a:pt x="514349" y="914400"/>
                </a:lnTo>
                <a:lnTo>
                  <a:pt x="563890" y="912306"/>
                </a:lnTo>
                <a:lnTo>
                  <a:pt x="612097" y="906154"/>
                </a:lnTo>
                <a:lnTo>
                  <a:pt x="658755" y="896136"/>
                </a:lnTo>
                <a:lnTo>
                  <a:pt x="703648" y="882442"/>
                </a:lnTo>
                <a:lnTo>
                  <a:pt x="746563" y="865264"/>
                </a:lnTo>
                <a:lnTo>
                  <a:pt x="787282" y="844795"/>
                </a:lnTo>
                <a:lnTo>
                  <a:pt x="825590" y="821225"/>
                </a:lnTo>
                <a:lnTo>
                  <a:pt x="861272" y="794748"/>
                </a:lnTo>
                <a:lnTo>
                  <a:pt x="894114" y="765553"/>
                </a:lnTo>
                <a:lnTo>
                  <a:pt x="923898" y="733834"/>
                </a:lnTo>
                <a:lnTo>
                  <a:pt x="950410" y="699781"/>
                </a:lnTo>
                <a:lnTo>
                  <a:pt x="973434" y="663586"/>
                </a:lnTo>
                <a:lnTo>
                  <a:pt x="992755" y="625442"/>
                </a:lnTo>
                <a:lnTo>
                  <a:pt x="1008158" y="585539"/>
                </a:lnTo>
                <a:lnTo>
                  <a:pt x="1019426" y="544070"/>
                </a:lnTo>
                <a:lnTo>
                  <a:pt x="1026345" y="501226"/>
                </a:lnTo>
                <a:lnTo>
                  <a:pt x="1028699" y="457200"/>
                </a:lnTo>
                <a:lnTo>
                  <a:pt x="1026345" y="413173"/>
                </a:lnTo>
                <a:lnTo>
                  <a:pt x="1019426" y="370329"/>
                </a:lnTo>
                <a:lnTo>
                  <a:pt x="1008158" y="328860"/>
                </a:lnTo>
                <a:lnTo>
                  <a:pt x="992755" y="288957"/>
                </a:lnTo>
                <a:lnTo>
                  <a:pt x="973434" y="250813"/>
                </a:lnTo>
                <a:lnTo>
                  <a:pt x="950410" y="214618"/>
                </a:lnTo>
                <a:lnTo>
                  <a:pt x="923898" y="180565"/>
                </a:lnTo>
                <a:lnTo>
                  <a:pt x="894114" y="148846"/>
                </a:lnTo>
                <a:lnTo>
                  <a:pt x="861272" y="119651"/>
                </a:lnTo>
                <a:lnTo>
                  <a:pt x="825590" y="93174"/>
                </a:lnTo>
                <a:lnTo>
                  <a:pt x="787282" y="69604"/>
                </a:lnTo>
                <a:lnTo>
                  <a:pt x="746563" y="49135"/>
                </a:lnTo>
                <a:lnTo>
                  <a:pt x="703648" y="31957"/>
                </a:lnTo>
                <a:lnTo>
                  <a:pt x="658755" y="18263"/>
                </a:lnTo>
                <a:lnTo>
                  <a:pt x="612097" y="8245"/>
                </a:lnTo>
                <a:lnTo>
                  <a:pt x="563890" y="2093"/>
                </a:lnTo>
                <a:lnTo>
                  <a:pt x="514349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154679" y="2750819"/>
            <a:ext cx="1028700" cy="914400"/>
          </a:xfrm>
          <a:custGeom>
            <a:avLst/>
            <a:gdLst/>
            <a:ahLst/>
            <a:cxnLst/>
            <a:rect l="l" t="t" r="r" b="b"/>
            <a:pathLst>
              <a:path w="1028700" h="914400">
                <a:moveTo>
                  <a:pt x="514349" y="0"/>
                </a:moveTo>
                <a:lnTo>
                  <a:pt x="464809" y="2093"/>
                </a:lnTo>
                <a:lnTo>
                  <a:pt x="416602" y="8245"/>
                </a:lnTo>
                <a:lnTo>
                  <a:pt x="369944" y="18263"/>
                </a:lnTo>
                <a:lnTo>
                  <a:pt x="325051" y="31957"/>
                </a:lnTo>
                <a:lnTo>
                  <a:pt x="282136" y="49135"/>
                </a:lnTo>
                <a:lnTo>
                  <a:pt x="241417" y="69604"/>
                </a:lnTo>
                <a:lnTo>
                  <a:pt x="203109" y="93174"/>
                </a:lnTo>
                <a:lnTo>
                  <a:pt x="167427" y="119651"/>
                </a:lnTo>
                <a:lnTo>
                  <a:pt x="134585" y="148846"/>
                </a:lnTo>
                <a:lnTo>
                  <a:pt x="104801" y="180565"/>
                </a:lnTo>
                <a:lnTo>
                  <a:pt x="78289" y="214618"/>
                </a:lnTo>
                <a:lnTo>
                  <a:pt x="55265" y="250813"/>
                </a:lnTo>
                <a:lnTo>
                  <a:pt x="35944" y="288957"/>
                </a:lnTo>
                <a:lnTo>
                  <a:pt x="20541" y="328860"/>
                </a:lnTo>
                <a:lnTo>
                  <a:pt x="9273" y="370329"/>
                </a:lnTo>
                <a:lnTo>
                  <a:pt x="2354" y="413173"/>
                </a:lnTo>
                <a:lnTo>
                  <a:pt x="0" y="457200"/>
                </a:lnTo>
                <a:lnTo>
                  <a:pt x="2354" y="501226"/>
                </a:lnTo>
                <a:lnTo>
                  <a:pt x="9273" y="544070"/>
                </a:lnTo>
                <a:lnTo>
                  <a:pt x="20541" y="585539"/>
                </a:lnTo>
                <a:lnTo>
                  <a:pt x="35944" y="625442"/>
                </a:lnTo>
                <a:lnTo>
                  <a:pt x="55265" y="663586"/>
                </a:lnTo>
                <a:lnTo>
                  <a:pt x="78289" y="699781"/>
                </a:lnTo>
                <a:lnTo>
                  <a:pt x="104801" y="733834"/>
                </a:lnTo>
                <a:lnTo>
                  <a:pt x="134585" y="765553"/>
                </a:lnTo>
                <a:lnTo>
                  <a:pt x="167427" y="794748"/>
                </a:lnTo>
                <a:lnTo>
                  <a:pt x="203109" y="821225"/>
                </a:lnTo>
                <a:lnTo>
                  <a:pt x="241417" y="844795"/>
                </a:lnTo>
                <a:lnTo>
                  <a:pt x="282136" y="865264"/>
                </a:lnTo>
                <a:lnTo>
                  <a:pt x="325051" y="882442"/>
                </a:lnTo>
                <a:lnTo>
                  <a:pt x="369944" y="896136"/>
                </a:lnTo>
                <a:lnTo>
                  <a:pt x="416602" y="906154"/>
                </a:lnTo>
                <a:lnTo>
                  <a:pt x="464809" y="912306"/>
                </a:lnTo>
                <a:lnTo>
                  <a:pt x="514349" y="914400"/>
                </a:lnTo>
                <a:lnTo>
                  <a:pt x="563890" y="912306"/>
                </a:lnTo>
                <a:lnTo>
                  <a:pt x="612097" y="906154"/>
                </a:lnTo>
                <a:lnTo>
                  <a:pt x="658755" y="896136"/>
                </a:lnTo>
                <a:lnTo>
                  <a:pt x="703648" y="882442"/>
                </a:lnTo>
                <a:lnTo>
                  <a:pt x="746563" y="865264"/>
                </a:lnTo>
                <a:lnTo>
                  <a:pt x="787282" y="844795"/>
                </a:lnTo>
                <a:lnTo>
                  <a:pt x="825590" y="821225"/>
                </a:lnTo>
                <a:lnTo>
                  <a:pt x="861272" y="794748"/>
                </a:lnTo>
                <a:lnTo>
                  <a:pt x="894114" y="765553"/>
                </a:lnTo>
                <a:lnTo>
                  <a:pt x="923898" y="733834"/>
                </a:lnTo>
                <a:lnTo>
                  <a:pt x="950410" y="699781"/>
                </a:lnTo>
                <a:lnTo>
                  <a:pt x="973434" y="663586"/>
                </a:lnTo>
                <a:lnTo>
                  <a:pt x="992755" y="625442"/>
                </a:lnTo>
                <a:lnTo>
                  <a:pt x="1008158" y="585539"/>
                </a:lnTo>
                <a:lnTo>
                  <a:pt x="1019426" y="544070"/>
                </a:lnTo>
                <a:lnTo>
                  <a:pt x="1026345" y="501226"/>
                </a:lnTo>
                <a:lnTo>
                  <a:pt x="1028699" y="457200"/>
                </a:lnTo>
                <a:lnTo>
                  <a:pt x="1026345" y="413173"/>
                </a:lnTo>
                <a:lnTo>
                  <a:pt x="1019426" y="370329"/>
                </a:lnTo>
                <a:lnTo>
                  <a:pt x="1008158" y="328860"/>
                </a:lnTo>
                <a:lnTo>
                  <a:pt x="992755" y="288957"/>
                </a:lnTo>
                <a:lnTo>
                  <a:pt x="973434" y="250813"/>
                </a:lnTo>
                <a:lnTo>
                  <a:pt x="950410" y="214618"/>
                </a:lnTo>
                <a:lnTo>
                  <a:pt x="923898" y="180565"/>
                </a:lnTo>
                <a:lnTo>
                  <a:pt x="894114" y="148846"/>
                </a:lnTo>
                <a:lnTo>
                  <a:pt x="861272" y="119651"/>
                </a:lnTo>
                <a:lnTo>
                  <a:pt x="825590" y="93174"/>
                </a:lnTo>
                <a:lnTo>
                  <a:pt x="787282" y="69604"/>
                </a:lnTo>
                <a:lnTo>
                  <a:pt x="746563" y="49135"/>
                </a:lnTo>
                <a:lnTo>
                  <a:pt x="703648" y="31957"/>
                </a:lnTo>
                <a:lnTo>
                  <a:pt x="658755" y="18263"/>
                </a:lnTo>
                <a:lnTo>
                  <a:pt x="612097" y="8245"/>
                </a:lnTo>
                <a:lnTo>
                  <a:pt x="563890" y="2093"/>
                </a:lnTo>
                <a:lnTo>
                  <a:pt x="514349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840479" y="2750819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410458" y="2360"/>
                </a:lnTo>
                <a:lnTo>
                  <a:pt x="365066" y="9289"/>
                </a:lnTo>
                <a:lnTo>
                  <a:pt x="321253" y="20557"/>
                </a:lnTo>
                <a:lnTo>
                  <a:pt x="279249" y="35933"/>
                </a:lnTo>
                <a:lnTo>
                  <a:pt x="239283" y="55187"/>
                </a:lnTo>
                <a:lnTo>
                  <a:pt x="201587" y="78090"/>
                </a:lnTo>
                <a:lnTo>
                  <a:pt x="166390" y="104411"/>
                </a:lnTo>
                <a:lnTo>
                  <a:pt x="133921" y="133921"/>
                </a:lnTo>
                <a:lnTo>
                  <a:pt x="104411" y="166390"/>
                </a:lnTo>
                <a:lnTo>
                  <a:pt x="78090" y="201587"/>
                </a:lnTo>
                <a:lnTo>
                  <a:pt x="55187" y="239283"/>
                </a:lnTo>
                <a:lnTo>
                  <a:pt x="35933" y="279249"/>
                </a:lnTo>
                <a:lnTo>
                  <a:pt x="20557" y="321253"/>
                </a:lnTo>
                <a:lnTo>
                  <a:pt x="9289" y="365066"/>
                </a:lnTo>
                <a:lnTo>
                  <a:pt x="2360" y="410458"/>
                </a:lnTo>
                <a:lnTo>
                  <a:pt x="0" y="457200"/>
                </a:lnTo>
                <a:lnTo>
                  <a:pt x="2360" y="503941"/>
                </a:lnTo>
                <a:lnTo>
                  <a:pt x="9289" y="549333"/>
                </a:lnTo>
                <a:lnTo>
                  <a:pt x="20557" y="593146"/>
                </a:lnTo>
                <a:lnTo>
                  <a:pt x="35933" y="635150"/>
                </a:lnTo>
                <a:lnTo>
                  <a:pt x="55187" y="675116"/>
                </a:lnTo>
                <a:lnTo>
                  <a:pt x="78090" y="712812"/>
                </a:lnTo>
                <a:lnTo>
                  <a:pt x="104411" y="748009"/>
                </a:lnTo>
                <a:lnTo>
                  <a:pt x="133921" y="780478"/>
                </a:lnTo>
                <a:lnTo>
                  <a:pt x="166390" y="809988"/>
                </a:lnTo>
                <a:lnTo>
                  <a:pt x="201587" y="836309"/>
                </a:lnTo>
                <a:lnTo>
                  <a:pt x="239283" y="859212"/>
                </a:lnTo>
                <a:lnTo>
                  <a:pt x="279249" y="878466"/>
                </a:lnTo>
                <a:lnTo>
                  <a:pt x="321253" y="893842"/>
                </a:lnTo>
                <a:lnTo>
                  <a:pt x="365066" y="905110"/>
                </a:lnTo>
                <a:lnTo>
                  <a:pt x="410458" y="912039"/>
                </a:lnTo>
                <a:lnTo>
                  <a:pt x="457200" y="914400"/>
                </a:lnTo>
                <a:lnTo>
                  <a:pt x="503941" y="912039"/>
                </a:lnTo>
                <a:lnTo>
                  <a:pt x="549333" y="905110"/>
                </a:lnTo>
                <a:lnTo>
                  <a:pt x="593146" y="893842"/>
                </a:lnTo>
                <a:lnTo>
                  <a:pt x="635150" y="878466"/>
                </a:lnTo>
                <a:lnTo>
                  <a:pt x="675116" y="859212"/>
                </a:lnTo>
                <a:lnTo>
                  <a:pt x="712812" y="836309"/>
                </a:lnTo>
                <a:lnTo>
                  <a:pt x="748009" y="809988"/>
                </a:lnTo>
                <a:lnTo>
                  <a:pt x="780478" y="780478"/>
                </a:lnTo>
                <a:lnTo>
                  <a:pt x="809988" y="748009"/>
                </a:lnTo>
                <a:lnTo>
                  <a:pt x="836309" y="712812"/>
                </a:lnTo>
                <a:lnTo>
                  <a:pt x="859212" y="675116"/>
                </a:lnTo>
                <a:lnTo>
                  <a:pt x="878466" y="635150"/>
                </a:lnTo>
                <a:lnTo>
                  <a:pt x="893842" y="593146"/>
                </a:lnTo>
                <a:lnTo>
                  <a:pt x="905110" y="549333"/>
                </a:lnTo>
                <a:lnTo>
                  <a:pt x="912039" y="503941"/>
                </a:lnTo>
                <a:lnTo>
                  <a:pt x="914400" y="457200"/>
                </a:lnTo>
                <a:lnTo>
                  <a:pt x="912039" y="410458"/>
                </a:lnTo>
                <a:lnTo>
                  <a:pt x="905110" y="365066"/>
                </a:lnTo>
                <a:lnTo>
                  <a:pt x="893842" y="321253"/>
                </a:lnTo>
                <a:lnTo>
                  <a:pt x="878466" y="279249"/>
                </a:lnTo>
                <a:lnTo>
                  <a:pt x="859212" y="239283"/>
                </a:lnTo>
                <a:lnTo>
                  <a:pt x="836309" y="201587"/>
                </a:lnTo>
                <a:lnTo>
                  <a:pt x="809988" y="166390"/>
                </a:lnTo>
                <a:lnTo>
                  <a:pt x="780478" y="133921"/>
                </a:lnTo>
                <a:lnTo>
                  <a:pt x="748009" y="104411"/>
                </a:lnTo>
                <a:lnTo>
                  <a:pt x="712812" y="78090"/>
                </a:lnTo>
                <a:lnTo>
                  <a:pt x="675116" y="55187"/>
                </a:lnTo>
                <a:lnTo>
                  <a:pt x="635150" y="35933"/>
                </a:lnTo>
                <a:lnTo>
                  <a:pt x="593146" y="20557"/>
                </a:lnTo>
                <a:lnTo>
                  <a:pt x="549333" y="9289"/>
                </a:lnTo>
                <a:lnTo>
                  <a:pt x="503941" y="2360"/>
                </a:lnTo>
                <a:lnTo>
                  <a:pt x="457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840479" y="2750819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410458" y="2360"/>
                </a:lnTo>
                <a:lnTo>
                  <a:pt x="365066" y="9289"/>
                </a:lnTo>
                <a:lnTo>
                  <a:pt x="321253" y="20557"/>
                </a:lnTo>
                <a:lnTo>
                  <a:pt x="279249" y="35933"/>
                </a:lnTo>
                <a:lnTo>
                  <a:pt x="239283" y="55187"/>
                </a:lnTo>
                <a:lnTo>
                  <a:pt x="201587" y="78090"/>
                </a:lnTo>
                <a:lnTo>
                  <a:pt x="166390" y="104411"/>
                </a:lnTo>
                <a:lnTo>
                  <a:pt x="133921" y="133921"/>
                </a:lnTo>
                <a:lnTo>
                  <a:pt x="104411" y="166390"/>
                </a:lnTo>
                <a:lnTo>
                  <a:pt x="78090" y="201587"/>
                </a:lnTo>
                <a:lnTo>
                  <a:pt x="55187" y="239283"/>
                </a:lnTo>
                <a:lnTo>
                  <a:pt x="35933" y="279249"/>
                </a:lnTo>
                <a:lnTo>
                  <a:pt x="20557" y="321253"/>
                </a:lnTo>
                <a:lnTo>
                  <a:pt x="9289" y="365066"/>
                </a:lnTo>
                <a:lnTo>
                  <a:pt x="2360" y="410458"/>
                </a:lnTo>
                <a:lnTo>
                  <a:pt x="0" y="457200"/>
                </a:lnTo>
                <a:lnTo>
                  <a:pt x="2360" y="503941"/>
                </a:lnTo>
                <a:lnTo>
                  <a:pt x="9289" y="549333"/>
                </a:lnTo>
                <a:lnTo>
                  <a:pt x="20557" y="593146"/>
                </a:lnTo>
                <a:lnTo>
                  <a:pt x="35933" y="635150"/>
                </a:lnTo>
                <a:lnTo>
                  <a:pt x="55187" y="675116"/>
                </a:lnTo>
                <a:lnTo>
                  <a:pt x="78090" y="712812"/>
                </a:lnTo>
                <a:lnTo>
                  <a:pt x="104411" y="748009"/>
                </a:lnTo>
                <a:lnTo>
                  <a:pt x="133921" y="780478"/>
                </a:lnTo>
                <a:lnTo>
                  <a:pt x="166390" y="809988"/>
                </a:lnTo>
                <a:lnTo>
                  <a:pt x="201587" y="836309"/>
                </a:lnTo>
                <a:lnTo>
                  <a:pt x="239283" y="859212"/>
                </a:lnTo>
                <a:lnTo>
                  <a:pt x="279249" y="878466"/>
                </a:lnTo>
                <a:lnTo>
                  <a:pt x="321253" y="893842"/>
                </a:lnTo>
                <a:lnTo>
                  <a:pt x="365066" y="905110"/>
                </a:lnTo>
                <a:lnTo>
                  <a:pt x="410458" y="912039"/>
                </a:lnTo>
                <a:lnTo>
                  <a:pt x="457200" y="914400"/>
                </a:lnTo>
                <a:lnTo>
                  <a:pt x="503941" y="912039"/>
                </a:lnTo>
                <a:lnTo>
                  <a:pt x="549333" y="905110"/>
                </a:lnTo>
                <a:lnTo>
                  <a:pt x="593146" y="893842"/>
                </a:lnTo>
                <a:lnTo>
                  <a:pt x="635150" y="878466"/>
                </a:lnTo>
                <a:lnTo>
                  <a:pt x="675116" y="859212"/>
                </a:lnTo>
                <a:lnTo>
                  <a:pt x="712812" y="836309"/>
                </a:lnTo>
                <a:lnTo>
                  <a:pt x="748009" y="809988"/>
                </a:lnTo>
                <a:lnTo>
                  <a:pt x="780478" y="780478"/>
                </a:lnTo>
                <a:lnTo>
                  <a:pt x="809988" y="748009"/>
                </a:lnTo>
                <a:lnTo>
                  <a:pt x="836309" y="712812"/>
                </a:lnTo>
                <a:lnTo>
                  <a:pt x="859212" y="675116"/>
                </a:lnTo>
                <a:lnTo>
                  <a:pt x="878466" y="635150"/>
                </a:lnTo>
                <a:lnTo>
                  <a:pt x="893842" y="593146"/>
                </a:lnTo>
                <a:lnTo>
                  <a:pt x="905110" y="549333"/>
                </a:lnTo>
                <a:lnTo>
                  <a:pt x="912039" y="503941"/>
                </a:lnTo>
                <a:lnTo>
                  <a:pt x="914400" y="457200"/>
                </a:lnTo>
                <a:lnTo>
                  <a:pt x="912039" y="410458"/>
                </a:lnTo>
                <a:lnTo>
                  <a:pt x="905110" y="365066"/>
                </a:lnTo>
                <a:lnTo>
                  <a:pt x="893842" y="321253"/>
                </a:lnTo>
                <a:lnTo>
                  <a:pt x="878466" y="279249"/>
                </a:lnTo>
                <a:lnTo>
                  <a:pt x="859212" y="239283"/>
                </a:lnTo>
                <a:lnTo>
                  <a:pt x="836309" y="201587"/>
                </a:lnTo>
                <a:lnTo>
                  <a:pt x="809988" y="166390"/>
                </a:lnTo>
                <a:lnTo>
                  <a:pt x="780478" y="133921"/>
                </a:lnTo>
                <a:lnTo>
                  <a:pt x="748009" y="104411"/>
                </a:lnTo>
                <a:lnTo>
                  <a:pt x="712812" y="78090"/>
                </a:lnTo>
                <a:lnTo>
                  <a:pt x="675116" y="55187"/>
                </a:lnTo>
                <a:lnTo>
                  <a:pt x="635150" y="35933"/>
                </a:lnTo>
                <a:lnTo>
                  <a:pt x="593146" y="20557"/>
                </a:lnTo>
                <a:lnTo>
                  <a:pt x="549333" y="9289"/>
                </a:lnTo>
                <a:lnTo>
                  <a:pt x="503941" y="2360"/>
                </a:lnTo>
                <a:lnTo>
                  <a:pt x="4572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097779" y="2865119"/>
            <a:ext cx="800100" cy="800100"/>
          </a:xfrm>
          <a:custGeom>
            <a:avLst/>
            <a:gdLst/>
            <a:ahLst/>
            <a:cxnLst/>
            <a:rect l="l" t="t" r="r" b="b"/>
            <a:pathLst>
              <a:path w="800100" h="800100">
                <a:moveTo>
                  <a:pt x="400050" y="0"/>
                </a:moveTo>
                <a:lnTo>
                  <a:pt x="353388" y="2690"/>
                </a:lnTo>
                <a:lnTo>
                  <a:pt x="308310" y="10563"/>
                </a:lnTo>
                <a:lnTo>
                  <a:pt x="265114" y="23318"/>
                </a:lnTo>
                <a:lnTo>
                  <a:pt x="224101" y="40654"/>
                </a:lnTo>
                <a:lnTo>
                  <a:pt x="185570" y="62273"/>
                </a:lnTo>
                <a:lnTo>
                  <a:pt x="149822" y="87874"/>
                </a:lnTo>
                <a:lnTo>
                  <a:pt x="117157" y="117157"/>
                </a:lnTo>
                <a:lnTo>
                  <a:pt x="87874" y="149822"/>
                </a:lnTo>
                <a:lnTo>
                  <a:pt x="62273" y="185570"/>
                </a:lnTo>
                <a:lnTo>
                  <a:pt x="40654" y="224101"/>
                </a:lnTo>
                <a:lnTo>
                  <a:pt x="23318" y="265114"/>
                </a:lnTo>
                <a:lnTo>
                  <a:pt x="10563" y="308310"/>
                </a:lnTo>
                <a:lnTo>
                  <a:pt x="2690" y="353388"/>
                </a:lnTo>
                <a:lnTo>
                  <a:pt x="0" y="400050"/>
                </a:lnTo>
                <a:lnTo>
                  <a:pt x="2690" y="446711"/>
                </a:lnTo>
                <a:lnTo>
                  <a:pt x="10563" y="491789"/>
                </a:lnTo>
                <a:lnTo>
                  <a:pt x="23318" y="534985"/>
                </a:lnTo>
                <a:lnTo>
                  <a:pt x="40654" y="575998"/>
                </a:lnTo>
                <a:lnTo>
                  <a:pt x="62273" y="614529"/>
                </a:lnTo>
                <a:lnTo>
                  <a:pt x="87874" y="650277"/>
                </a:lnTo>
                <a:lnTo>
                  <a:pt x="117157" y="682942"/>
                </a:lnTo>
                <a:lnTo>
                  <a:pt x="149822" y="712225"/>
                </a:lnTo>
                <a:lnTo>
                  <a:pt x="185570" y="737826"/>
                </a:lnTo>
                <a:lnTo>
                  <a:pt x="224101" y="759445"/>
                </a:lnTo>
                <a:lnTo>
                  <a:pt x="265114" y="776781"/>
                </a:lnTo>
                <a:lnTo>
                  <a:pt x="308310" y="789536"/>
                </a:lnTo>
                <a:lnTo>
                  <a:pt x="353388" y="797409"/>
                </a:lnTo>
                <a:lnTo>
                  <a:pt x="400050" y="800100"/>
                </a:lnTo>
                <a:lnTo>
                  <a:pt x="446711" y="797409"/>
                </a:lnTo>
                <a:lnTo>
                  <a:pt x="491789" y="789536"/>
                </a:lnTo>
                <a:lnTo>
                  <a:pt x="534985" y="776781"/>
                </a:lnTo>
                <a:lnTo>
                  <a:pt x="575998" y="759445"/>
                </a:lnTo>
                <a:lnTo>
                  <a:pt x="614529" y="737826"/>
                </a:lnTo>
                <a:lnTo>
                  <a:pt x="650277" y="712225"/>
                </a:lnTo>
                <a:lnTo>
                  <a:pt x="682942" y="682942"/>
                </a:lnTo>
                <a:lnTo>
                  <a:pt x="712225" y="650277"/>
                </a:lnTo>
                <a:lnTo>
                  <a:pt x="737826" y="614529"/>
                </a:lnTo>
                <a:lnTo>
                  <a:pt x="759445" y="575998"/>
                </a:lnTo>
                <a:lnTo>
                  <a:pt x="776781" y="534985"/>
                </a:lnTo>
                <a:lnTo>
                  <a:pt x="789536" y="491789"/>
                </a:lnTo>
                <a:lnTo>
                  <a:pt x="797409" y="446711"/>
                </a:lnTo>
                <a:lnTo>
                  <a:pt x="800100" y="400050"/>
                </a:lnTo>
                <a:lnTo>
                  <a:pt x="797409" y="353388"/>
                </a:lnTo>
                <a:lnTo>
                  <a:pt x="789536" y="308310"/>
                </a:lnTo>
                <a:lnTo>
                  <a:pt x="776781" y="265114"/>
                </a:lnTo>
                <a:lnTo>
                  <a:pt x="759445" y="224101"/>
                </a:lnTo>
                <a:lnTo>
                  <a:pt x="737826" y="185570"/>
                </a:lnTo>
                <a:lnTo>
                  <a:pt x="712225" y="149822"/>
                </a:lnTo>
                <a:lnTo>
                  <a:pt x="682942" y="117157"/>
                </a:lnTo>
                <a:lnTo>
                  <a:pt x="650277" y="87874"/>
                </a:lnTo>
                <a:lnTo>
                  <a:pt x="614529" y="62273"/>
                </a:lnTo>
                <a:lnTo>
                  <a:pt x="575998" y="40654"/>
                </a:lnTo>
                <a:lnTo>
                  <a:pt x="534985" y="23318"/>
                </a:lnTo>
                <a:lnTo>
                  <a:pt x="491789" y="10563"/>
                </a:lnTo>
                <a:lnTo>
                  <a:pt x="446711" y="2690"/>
                </a:lnTo>
                <a:lnTo>
                  <a:pt x="40005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669279" y="2865119"/>
            <a:ext cx="800100" cy="800100"/>
          </a:xfrm>
          <a:custGeom>
            <a:avLst/>
            <a:gdLst/>
            <a:ahLst/>
            <a:cxnLst/>
            <a:rect l="l" t="t" r="r" b="b"/>
            <a:pathLst>
              <a:path w="800100" h="800100">
                <a:moveTo>
                  <a:pt x="400050" y="0"/>
                </a:moveTo>
                <a:lnTo>
                  <a:pt x="353388" y="2690"/>
                </a:lnTo>
                <a:lnTo>
                  <a:pt x="308310" y="10563"/>
                </a:lnTo>
                <a:lnTo>
                  <a:pt x="265114" y="23318"/>
                </a:lnTo>
                <a:lnTo>
                  <a:pt x="224101" y="40654"/>
                </a:lnTo>
                <a:lnTo>
                  <a:pt x="185570" y="62273"/>
                </a:lnTo>
                <a:lnTo>
                  <a:pt x="149822" y="87874"/>
                </a:lnTo>
                <a:lnTo>
                  <a:pt x="117157" y="117157"/>
                </a:lnTo>
                <a:lnTo>
                  <a:pt x="87874" y="149822"/>
                </a:lnTo>
                <a:lnTo>
                  <a:pt x="62273" y="185570"/>
                </a:lnTo>
                <a:lnTo>
                  <a:pt x="40654" y="224101"/>
                </a:lnTo>
                <a:lnTo>
                  <a:pt x="23318" y="265114"/>
                </a:lnTo>
                <a:lnTo>
                  <a:pt x="10563" y="308310"/>
                </a:lnTo>
                <a:lnTo>
                  <a:pt x="2690" y="353388"/>
                </a:lnTo>
                <a:lnTo>
                  <a:pt x="0" y="400050"/>
                </a:lnTo>
                <a:lnTo>
                  <a:pt x="2690" y="446711"/>
                </a:lnTo>
                <a:lnTo>
                  <a:pt x="10563" y="491789"/>
                </a:lnTo>
                <a:lnTo>
                  <a:pt x="23318" y="534985"/>
                </a:lnTo>
                <a:lnTo>
                  <a:pt x="40654" y="575998"/>
                </a:lnTo>
                <a:lnTo>
                  <a:pt x="62273" y="614529"/>
                </a:lnTo>
                <a:lnTo>
                  <a:pt x="87874" y="650277"/>
                </a:lnTo>
                <a:lnTo>
                  <a:pt x="117157" y="682942"/>
                </a:lnTo>
                <a:lnTo>
                  <a:pt x="149822" y="712225"/>
                </a:lnTo>
                <a:lnTo>
                  <a:pt x="185570" y="737826"/>
                </a:lnTo>
                <a:lnTo>
                  <a:pt x="224101" y="759445"/>
                </a:lnTo>
                <a:lnTo>
                  <a:pt x="265114" y="776781"/>
                </a:lnTo>
                <a:lnTo>
                  <a:pt x="308310" y="789536"/>
                </a:lnTo>
                <a:lnTo>
                  <a:pt x="353388" y="797409"/>
                </a:lnTo>
                <a:lnTo>
                  <a:pt x="400050" y="800100"/>
                </a:lnTo>
                <a:lnTo>
                  <a:pt x="446711" y="797409"/>
                </a:lnTo>
                <a:lnTo>
                  <a:pt x="491789" y="789536"/>
                </a:lnTo>
                <a:lnTo>
                  <a:pt x="534985" y="776781"/>
                </a:lnTo>
                <a:lnTo>
                  <a:pt x="575998" y="759445"/>
                </a:lnTo>
                <a:lnTo>
                  <a:pt x="614529" y="737826"/>
                </a:lnTo>
                <a:lnTo>
                  <a:pt x="650277" y="712225"/>
                </a:lnTo>
                <a:lnTo>
                  <a:pt x="682942" y="682942"/>
                </a:lnTo>
                <a:lnTo>
                  <a:pt x="712225" y="650277"/>
                </a:lnTo>
                <a:lnTo>
                  <a:pt x="737826" y="614529"/>
                </a:lnTo>
                <a:lnTo>
                  <a:pt x="759445" y="575998"/>
                </a:lnTo>
                <a:lnTo>
                  <a:pt x="776781" y="534985"/>
                </a:lnTo>
                <a:lnTo>
                  <a:pt x="789536" y="491789"/>
                </a:lnTo>
                <a:lnTo>
                  <a:pt x="797409" y="446711"/>
                </a:lnTo>
                <a:lnTo>
                  <a:pt x="800100" y="400050"/>
                </a:lnTo>
                <a:lnTo>
                  <a:pt x="797409" y="353388"/>
                </a:lnTo>
                <a:lnTo>
                  <a:pt x="789536" y="308310"/>
                </a:lnTo>
                <a:lnTo>
                  <a:pt x="776781" y="265114"/>
                </a:lnTo>
                <a:lnTo>
                  <a:pt x="759445" y="224101"/>
                </a:lnTo>
                <a:lnTo>
                  <a:pt x="737826" y="185570"/>
                </a:lnTo>
                <a:lnTo>
                  <a:pt x="712225" y="149822"/>
                </a:lnTo>
                <a:lnTo>
                  <a:pt x="682942" y="117157"/>
                </a:lnTo>
                <a:lnTo>
                  <a:pt x="650277" y="87874"/>
                </a:lnTo>
                <a:lnTo>
                  <a:pt x="614529" y="62273"/>
                </a:lnTo>
                <a:lnTo>
                  <a:pt x="575998" y="40654"/>
                </a:lnTo>
                <a:lnTo>
                  <a:pt x="534985" y="23318"/>
                </a:lnTo>
                <a:lnTo>
                  <a:pt x="491789" y="10563"/>
                </a:lnTo>
                <a:lnTo>
                  <a:pt x="446711" y="2690"/>
                </a:lnTo>
                <a:lnTo>
                  <a:pt x="4000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669279" y="2865119"/>
            <a:ext cx="800100" cy="800100"/>
          </a:xfrm>
          <a:custGeom>
            <a:avLst/>
            <a:gdLst/>
            <a:ahLst/>
            <a:cxnLst/>
            <a:rect l="l" t="t" r="r" b="b"/>
            <a:pathLst>
              <a:path w="800100" h="800100">
                <a:moveTo>
                  <a:pt x="400050" y="0"/>
                </a:moveTo>
                <a:lnTo>
                  <a:pt x="353388" y="2690"/>
                </a:lnTo>
                <a:lnTo>
                  <a:pt x="308310" y="10563"/>
                </a:lnTo>
                <a:lnTo>
                  <a:pt x="265114" y="23318"/>
                </a:lnTo>
                <a:lnTo>
                  <a:pt x="224101" y="40654"/>
                </a:lnTo>
                <a:lnTo>
                  <a:pt x="185570" y="62273"/>
                </a:lnTo>
                <a:lnTo>
                  <a:pt x="149822" y="87874"/>
                </a:lnTo>
                <a:lnTo>
                  <a:pt x="117157" y="117157"/>
                </a:lnTo>
                <a:lnTo>
                  <a:pt x="87874" y="149822"/>
                </a:lnTo>
                <a:lnTo>
                  <a:pt x="62273" y="185570"/>
                </a:lnTo>
                <a:lnTo>
                  <a:pt x="40654" y="224101"/>
                </a:lnTo>
                <a:lnTo>
                  <a:pt x="23318" y="265114"/>
                </a:lnTo>
                <a:lnTo>
                  <a:pt x="10563" y="308310"/>
                </a:lnTo>
                <a:lnTo>
                  <a:pt x="2690" y="353388"/>
                </a:lnTo>
                <a:lnTo>
                  <a:pt x="0" y="400050"/>
                </a:lnTo>
                <a:lnTo>
                  <a:pt x="2690" y="446711"/>
                </a:lnTo>
                <a:lnTo>
                  <a:pt x="10563" y="491789"/>
                </a:lnTo>
                <a:lnTo>
                  <a:pt x="23318" y="534985"/>
                </a:lnTo>
                <a:lnTo>
                  <a:pt x="40654" y="575998"/>
                </a:lnTo>
                <a:lnTo>
                  <a:pt x="62273" y="614529"/>
                </a:lnTo>
                <a:lnTo>
                  <a:pt x="87874" y="650277"/>
                </a:lnTo>
                <a:lnTo>
                  <a:pt x="117157" y="682942"/>
                </a:lnTo>
                <a:lnTo>
                  <a:pt x="149822" y="712225"/>
                </a:lnTo>
                <a:lnTo>
                  <a:pt x="185570" y="737826"/>
                </a:lnTo>
                <a:lnTo>
                  <a:pt x="224101" y="759445"/>
                </a:lnTo>
                <a:lnTo>
                  <a:pt x="265114" y="776781"/>
                </a:lnTo>
                <a:lnTo>
                  <a:pt x="308310" y="789536"/>
                </a:lnTo>
                <a:lnTo>
                  <a:pt x="353388" y="797409"/>
                </a:lnTo>
                <a:lnTo>
                  <a:pt x="400050" y="800100"/>
                </a:lnTo>
                <a:lnTo>
                  <a:pt x="446711" y="797409"/>
                </a:lnTo>
                <a:lnTo>
                  <a:pt x="491789" y="789536"/>
                </a:lnTo>
                <a:lnTo>
                  <a:pt x="534985" y="776781"/>
                </a:lnTo>
                <a:lnTo>
                  <a:pt x="575998" y="759445"/>
                </a:lnTo>
                <a:lnTo>
                  <a:pt x="614529" y="737826"/>
                </a:lnTo>
                <a:lnTo>
                  <a:pt x="650277" y="712225"/>
                </a:lnTo>
                <a:lnTo>
                  <a:pt x="682942" y="682942"/>
                </a:lnTo>
                <a:lnTo>
                  <a:pt x="712225" y="650277"/>
                </a:lnTo>
                <a:lnTo>
                  <a:pt x="737826" y="614529"/>
                </a:lnTo>
                <a:lnTo>
                  <a:pt x="759445" y="575998"/>
                </a:lnTo>
                <a:lnTo>
                  <a:pt x="776781" y="534985"/>
                </a:lnTo>
                <a:lnTo>
                  <a:pt x="789536" y="491789"/>
                </a:lnTo>
                <a:lnTo>
                  <a:pt x="797409" y="446711"/>
                </a:lnTo>
                <a:lnTo>
                  <a:pt x="800100" y="400050"/>
                </a:lnTo>
                <a:lnTo>
                  <a:pt x="797409" y="353388"/>
                </a:lnTo>
                <a:lnTo>
                  <a:pt x="789536" y="308310"/>
                </a:lnTo>
                <a:lnTo>
                  <a:pt x="776781" y="265114"/>
                </a:lnTo>
                <a:lnTo>
                  <a:pt x="759445" y="224101"/>
                </a:lnTo>
                <a:lnTo>
                  <a:pt x="737826" y="185570"/>
                </a:lnTo>
                <a:lnTo>
                  <a:pt x="712225" y="149822"/>
                </a:lnTo>
                <a:lnTo>
                  <a:pt x="682942" y="117157"/>
                </a:lnTo>
                <a:lnTo>
                  <a:pt x="650277" y="87874"/>
                </a:lnTo>
                <a:lnTo>
                  <a:pt x="614529" y="62273"/>
                </a:lnTo>
                <a:lnTo>
                  <a:pt x="575998" y="40654"/>
                </a:lnTo>
                <a:lnTo>
                  <a:pt x="534985" y="23318"/>
                </a:lnTo>
                <a:lnTo>
                  <a:pt x="491789" y="10563"/>
                </a:lnTo>
                <a:lnTo>
                  <a:pt x="446711" y="2690"/>
                </a:lnTo>
                <a:lnTo>
                  <a:pt x="40005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1062024" y="1968753"/>
            <a:ext cx="781685" cy="38862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12700" marR="5080">
              <a:lnSpc>
                <a:spcPts val="1420"/>
              </a:lnSpc>
              <a:spcBef>
                <a:spcPts val="160"/>
              </a:spcBef>
            </a:pPr>
            <a:r>
              <a:rPr dirty="0" sz="1200" spc="-5">
                <a:latin typeface="Times New Roman"/>
                <a:cs typeface="Times New Roman"/>
              </a:rPr>
              <a:t>H(X)</a:t>
            </a:r>
            <a:r>
              <a:rPr dirty="0" sz="1200" spc="-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source  entropy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119754" y="2083053"/>
            <a:ext cx="875030" cy="38862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12700" marR="5080">
              <a:lnSpc>
                <a:spcPts val="1420"/>
              </a:lnSpc>
              <a:spcBef>
                <a:spcPts val="160"/>
              </a:spcBef>
            </a:pPr>
            <a:r>
              <a:rPr dirty="0" sz="1200" spc="-5">
                <a:latin typeface="Times New Roman"/>
                <a:cs typeface="Times New Roman"/>
              </a:rPr>
              <a:t>H(Y)</a:t>
            </a:r>
            <a:r>
              <a:rPr dirty="0" sz="1200" spc="-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receiver  entropy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291709" y="2083053"/>
            <a:ext cx="955040" cy="38862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12700" marR="5080">
              <a:lnSpc>
                <a:spcPts val="1420"/>
              </a:lnSpc>
              <a:spcBef>
                <a:spcPts val="160"/>
              </a:spcBef>
            </a:pPr>
            <a:r>
              <a:rPr dirty="0" sz="1200" spc="-5">
                <a:latin typeface="Times New Roman"/>
                <a:cs typeface="Times New Roman"/>
              </a:rPr>
              <a:t>H(X,Y)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system  </a:t>
            </a:r>
            <a:r>
              <a:rPr dirty="0" sz="1200">
                <a:latin typeface="Times New Roman"/>
                <a:cs typeface="Times New Roman"/>
              </a:rPr>
              <a:t>entropy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404874" y="3797934"/>
            <a:ext cx="857885" cy="38862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12700" marR="5080">
              <a:lnSpc>
                <a:spcPts val="1420"/>
              </a:lnSpc>
              <a:spcBef>
                <a:spcPts val="160"/>
              </a:spcBef>
            </a:pPr>
            <a:r>
              <a:rPr dirty="0" sz="1200" spc="-5">
                <a:latin typeface="Times New Roman"/>
                <a:cs typeface="Times New Roman"/>
              </a:rPr>
              <a:t>H(Y/X)</a:t>
            </a:r>
            <a:r>
              <a:rPr dirty="0" sz="1200" spc="-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noise  entropy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462654" y="3797934"/>
            <a:ext cx="900430" cy="38862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12700" marR="5080">
              <a:lnSpc>
                <a:spcPts val="1420"/>
              </a:lnSpc>
              <a:spcBef>
                <a:spcPts val="160"/>
              </a:spcBef>
            </a:pPr>
            <a:r>
              <a:rPr dirty="0" sz="1200" spc="-5">
                <a:latin typeface="Times New Roman"/>
                <a:cs typeface="Times New Roman"/>
              </a:rPr>
              <a:t>H(X/Y)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losses  </a:t>
            </a:r>
            <a:r>
              <a:rPr dirty="0" sz="1200">
                <a:latin typeface="Times New Roman"/>
                <a:cs typeface="Times New Roman"/>
              </a:rPr>
              <a:t>entropy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406009" y="3683634"/>
            <a:ext cx="921385" cy="388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I(X,Y)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30"/>
              </a:lnSpc>
            </a:pPr>
            <a:r>
              <a:rPr dirty="0" sz="1200" spc="-5">
                <a:latin typeface="Times New Roman"/>
                <a:cs typeface="Times New Roman"/>
              </a:rPr>
              <a:t>transformation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5669279" y="2990849"/>
            <a:ext cx="228600" cy="571500"/>
          </a:xfrm>
          <a:custGeom>
            <a:avLst/>
            <a:gdLst/>
            <a:ahLst/>
            <a:cxnLst/>
            <a:rect l="l" t="t" r="r" b="b"/>
            <a:pathLst>
              <a:path w="228600" h="571500">
                <a:moveTo>
                  <a:pt x="114300" y="0"/>
                </a:moveTo>
                <a:lnTo>
                  <a:pt x="64036" y="29035"/>
                </a:lnTo>
                <a:lnTo>
                  <a:pt x="42814" y="62761"/>
                </a:lnTo>
                <a:lnTo>
                  <a:pt x="25112" y="107008"/>
                </a:lnTo>
                <a:lnTo>
                  <a:pt x="11618" y="160064"/>
                </a:lnTo>
                <a:lnTo>
                  <a:pt x="3019" y="220215"/>
                </a:lnTo>
                <a:lnTo>
                  <a:pt x="0" y="285750"/>
                </a:lnTo>
                <a:lnTo>
                  <a:pt x="3019" y="351284"/>
                </a:lnTo>
                <a:lnTo>
                  <a:pt x="11618" y="411435"/>
                </a:lnTo>
                <a:lnTo>
                  <a:pt x="25112" y="464491"/>
                </a:lnTo>
                <a:lnTo>
                  <a:pt x="42814" y="508738"/>
                </a:lnTo>
                <a:lnTo>
                  <a:pt x="64036" y="542464"/>
                </a:lnTo>
                <a:lnTo>
                  <a:pt x="114300" y="571500"/>
                </a:lnTo>
                <a:lnTo>
                  <a:pt x="140505" y="563955"/>
                </a:lnTo>
                <a:lnTo>
                  <a:pt x="185785" y="508738"/>
                </a:lnTo>
                <a:lnTo>
                  <a:pt x="203487" y="464491"/>
                </a:lnTo>
                <a:lnTo>
                  <a:pt x="216981" y="411435"/>
                </a:lnTo>
                <a:lnTo>
                  <a:pt x="225580" y="351284"/>
                </a:lnTo>
                <a:lnTo>
                  <a:pt x="228600" y="285750"/>
                </a:lnTo>
                <a:lnTo>
                  <a:pt x="225580" y="220215"/>
                </a:lnTo>
                <a:lnTo>
                  <a:pt x="216981" y="160064"/>
                </a:lnTo>
                <a:lnTo>
                  <a:pt x="203487" y="107008"/>
                </a:lnTo>
                <a:lnTo>
                  <a:pt x="185785" y="62761"/>
                </a:lnTo>
                <a:lnTo>
                  <a:pt x="164563" y="29035"/>
                </a:lnTo>
                <a:lnTo>
                  <a:pt x="114300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669279" y="2990849"/>
            <a:ext cx="228600" cy="571500"/>
          </a:xfrm>
          <a:custGeom>
            <a:avLst/>
            <a:gdLst/>
            <a:ahLst/>
            <a:cxnLst/>
            <a:rect l="l" t="t" r="r" b="b"/>
            <a:pathLst>
              <a:path w="228600" h="571500">
                <a:moveTo>
                  <a:pt x="114300" y="0"/>
                </a:moveTo>
                <a:lnTo>
                  <a:pt x="64036" y="29035"/>
                </a:lnTo>
                <a:lnTo>
                  <a:pt x="42814" y="62761"/>
                </a:lnTo>
                <a:lnTo>
                  <a:pt x="25112" y="107008"/>
                </a:lnTo>
                <a:lnTo>
                  <a:pt x="11618" y="160064"/>
                </a:lnTo>
                <a:lnTo>
                  <a:pt x="3019" y="220215"/>
                </a:lnTo>
                <a:lnTo>
                  <a:pt x="0" y="285750"/>
                </a:lnTo>
                <a:lnTo>
                  <a:pt x="3019" y="351284"/>
                </a:lnTo>
                <a:lnTo>
                  <a:pt x="11618" y="411435"/>
                </a:lnTo>
                <a:lnTo>
                  <a:pt x="25112" y="464491"/>
                </a:lnTo>
                <a:lnTo>
                  <a:pt x="42814" y="508738"/>
                </a:lnTo>
                <a:lnTo>
                  <a:pt x="64036" y="542464"/>
                </a:lnTo>
                <a:lnTo>
                  <a:pt x="114300" y="571500"/>
                </a:lnTo>
                <a:lnTo>
                  <a:pt x="140505" y="563955"/>
                </a:lnTo>
                <a:lnTo>
                  <a:pt x="185785" y="508738"/>
                </a:lnTo>
                <a:lnTo>
                  <a:pt x="203487" y="464491"/>
                </a:lnTo>
                <a:lnTo>
                  <a:pt x="216981" y="411435"/>
                </a:lnTo>
                <a:lnTo>
                  <a:pt x="225580" y="351284"/>
                </a:lnTo>
                <a:lnTo>
                  <a:pt x="228600" y="285750"/>
                </a:lnTo>
                <a:lnTo>
                  <a:pt x="225580" y="220215"/>
                </a:lnTo>
                <a:lnTo>
                  <a:pt x="216981" y="160064"/>
                </a:lnTo>
                <a:lnTo>
                  <a:pt x="203487" y="107008"/>
                </a:lnTo>
                <a:lnTo>
                  <a:pt x="185785" y="62761"/>
                </a:lnTo>
                <a:lnTo>
                  <a:pt x="164563" y="29035"/>
                </a:lnTo>
                <a:lnTo>
                  <a:pt x="1143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91254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17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1791" y="1041145"/>
            <a:ext cx="6318250" cy="234950"/>
          </a:xfrm>
          <a:prstGeom prst="rect">
            <a:avLst/>
          </a:prstGeom>
          <a:solidFill>
            <a:srgbClr val="F1DBDB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810"/>
              </a:lnSpc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Channel capacity of discrete symmetric</a:t>
            </a:r>
            <a:r>
              <a:rPr dirty="0" u="heavy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channels: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1791" y="1509013"/>
            <a:ext cx="6318250" cy="233679"/>
          </a:xfrm>
          <a:prstGeom prst="rect">
            <a:avLst/>
          </a:prstGeom>
          <a:solidFill>
            <a:srgbClr val="F1DBDB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810"/>
              </a:lnSpc>
            </a:pP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Def: Symmetric channels</a:t>
            </a:r>
            <a:r>
              <a:rPr dirty="0" sz="1600" spc="-5" b="1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7380" y="1711198"/>
            <a:ext cx="6255385" cy="190627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5080">
              <a:lnSpc>
                <a:spcPts val="1850"/>
              </a:lnSpc>
              <a:spcBef>
                <a:spcPts val="215"/>
              </a:spcBef>
            </a:pPr>
            <a:r>
              <a:rPr dirty="0" sz="1600" spc="-5">
                <a:latin typeface="Times New Roman"/>
                <a:cs typeface="Times New Roman"/>
              </a:rPr>
              <a:t>Previously we mention </a:t>
            </a:r>
            <a:r>
              <a:rPr dirty="0" sz="1600" spc="-10">
                <a:latin typeface="Times New Roman"/>
                <a:cs typeface="Times New Roman"/>
              </a:rPr>
              <a:t>some </a:t>
            </a:r>
            <a:r>
              <a:rPr dirty="0" sz="1600" spc="-5">
                <a:latin typeface="Times New Roman"/>
                <a:cs typeface="Times New Roman"/>
              </a:rPr>
              <a:t>symmetric channels. A </a:t>
            </a:r>
            <a:r>
              <a:rPr dirty="0" sz="1600" spc="-10">
                <a:latin typeface="Times New Roman"/>
                <a:cs typeface="Times New Roman"/>
              </a:rPr>
              <a:t>more </a:t>
            </a:r>
            <a:r>
              <a:rPr dirty="0" sz="1600" spc="-5">
                <a:latin typeface="Times New Roman"/>
                <a:cs typeface="Times New Roman"/>
              </a:rPr>
              <a:t>general </a:t>
            </a:r>
            <a:r>
              <a:rPr dirty="0" sz="1600">
                <a:latin typeface="Times New Roman"/>
                <a:cs typeface="Times New Roman"/>
              </a:rPr>
              <a:t>definition  </a:t>
            </a:r>
            <a:r>
              <a:rPr dirty="0" sz="1600" spc="-5">
                <a:latin typeface="Times New Roman"/>
                <a:cs typeface="Times New Roman"/>
              </a:rPr>
              <a:t>of symmetric channel is that channel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where:</a:t>
            </a:r>
            <a:endParaRPr sz="1600">
              <a:latin typeface="Times New Roman"/>
              <a:cs typeface="Times New Roman"/>
            </a:endParaRPr>
          </a:p>
          <a:p>
            <a:pPr marL="469900" indent="-228600">
              <a:lnSpc>
                <a:spcPts val="1739"/>
              </a:lnSpc>
              <a:buAutoNum type="arabicPlain"/>
              <a:tabLst>
                <a:tab pos="470534" algn="l"/>
              </a:tabLst>
            </a:pPr>
            <a:r>
              <a:rPr dirty="0" sz="1600" spc="-5">
                <a:latin typeface="Times New Roman"/>
                <a:cs typeface="Times New Roman"/>
              </a:rPr>
              <a:t>n=m , equal number of symbols in X &amp; Y, </a:t>
            </a:r>
            <a:r>
              <a:rPr dirty="0" sz="1600">
                <a:latin typeface="Times New Roman"/>
                <a:cs typeface="Times New Roman"/>
              </a:rPr>
              <a:t>i.e. </a:t>
            </a:r>
            <a:r>
              <a:rPr dirty="0" sz="1600" spc="-5">
                <a:latin typeface="Times New Roman"/>
                <a:cs typeface="Times New Roman"/>
              </a:rPr>
              <a:t>p(Y/X) </a:t>
            </a:r>
            <a:r>
              <a:rPr dirty="0" sz="1600">
                <a:latin typeface="Times New Roman"/>
                <a:cs typeface="Times New Roman"/>
              </a:rPr>
              <a:t>is </a:t>
            </a:r>
            <a:r>
              <a:rPr dirty="0" sz="1600" spc="-5">
                <a:latin typeface="Times New Roman"/>
                <a:cs typeface="Times New Roman"/>
              </a:rPr>
              <a:t>a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square</a:t>
            </a:r>
            <a:endParaRPr sz="1600">
              <a:latin typeface="Times New Roman"/>
              <a:cs typeface="Times New Roman"/>
            </a:endParaRPr>
          </a:p>
          <a:p>
            <a:pPr marL="469900">
              <a:lnSpc>
                <a:spcPts val="1839"/>
              </a:lnSpc>
            </a:pPr>
            <a:r>
              <a:rPr dirty="0" sz="1600" spc="-5">
                <a:latin typeface="Times New Roman"/>
                <a:cs typeface="Times New Roman"/>
              </a:rPr>
              <a:t>matrix.</a:t>
            </a:r>
            <a:endParaRPr sz="1600">
              <a:latin typeface="Times New Roman"/>
              <a:cs typeface="Times New Roman"/>
            </a:endParaRPr>
          </a:p>
          <a:p>
            <a:pPr marL="469900" marR="416559" indent="-228600">
              <a:lnSpc>
                <a:spcPts val="1839"/>
              </a:lnSpc>
              <a:spcBef>
                <a:spcPts val="90"/>
              </a:spcBef>
              <a:buAutoNum type="arabicPlain" startAt="2"/>
              <a:tabLst>
                <a:tab pos="470534" algn="l"/>
              </a:tabLst>
            </a:pPr>
            <a:r>
              <a:rPr dirty="0" sz="1600" spc="-5">
                <a:latin typeface="Times New Roman"/>
                <a:cs typeface="Times New Roman"/>
              </a:rPr>
              <a:t>Any </a:t>
            </a:r>
            <a:r>
              <a:rPr dirty="0" sz="1600" spc="-10">
                <a:latin typeface="Times New Roman"/>
                <a:cs typeface="Times New Roman"/>
              </a:rPr>
              <a:t>row </a:t>
            </a:r>
            <a:r>
              <a:rPr dirty="0" sz="1600" spc="-5">
                <a:latin typeface="Times New Roman"/>
                <a:cs typeface="Times New Roman"/>
              </a:rPr>
              <a:t>in p(Y/X) matrix comes </a:t>
            </a: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5">
                <a:latin typeface="Times New Roman"/>
                <a:cs typeface="Times New Roman"/>
              </a:rPr>
              <a:t>some permutation of other  rows.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5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Examples: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38982" y="3944694"/>
            <a:ext cx="849630" cy="25971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761365" algn="l"/>
              </a:tabLst>
            </a:pPr>
            <a:r>
              <a:rPr dirty="0" sz="1500" spc="10">
                <a:latin typeface="Symbol"/>
                <a:cs typeface="Symbol"/>
              </a:rPr>
              <a:t></a:t>
            </a:r>
            <a:r>
              <a:rPr dirty="0" sz="1500" spc="10">
                <a:latin typeface="Times New Roman"/>
                <a:cs typeface="Times New Roman"/>
              </a:rPr>
              <a:t>	</a:t>
            </a:r>
            <a:r>
              <a:rPr dirty="0" sz="1500" spc="10">
                <a:latin typeface="Symbol"/>
                <a:cs typeface="Symbol"/>
              </a:rPr>
              <a:t>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40732" y="3897528"/>
            <a:ext cx="269875" cy="25971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500" spc="10">
                <a:latin typeface="Times New Roman"/>
                <a:cs typeface="Times New Roman"/>
              </a:rPr>
              <a:t>0.9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48286" y="3603736"/>
            <a:ext cx="340360" cy="25971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500" spc="10">
                <a:latin typeface="Times New Roman"/>
                <a:cs typeface="Times New Roman"/>
              </a:rPr>
              <a:t>0.</a:t>
            </a:r>
            <a:r>
              <a:rPr dirty="0" sz="1500" spc="-20">
                <a:latin typeface="Times New Roman"/>
                <a:cs typeface="Times New Roman"/>
              </a:rPr>
              <a:t>1</a:t>
            </a:r>
            <a:r>
              <a:rPr dirty="0" baseline="-3703" sz="2250" spc="15">
                <a:latin typeface="Symbol"/>
                <a:cs typeface="Symbol"/>
              </a:rPr>
              <a:t></a:t>
            </a:r>
            <a:endParaRPr baseline="-3703" sz="225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38982" y="3603736"/>
            <a:ext cx="346075" cy="25971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baseline="-3703" sz="2250" spc="37">
                <a:latin typeface="Symbol"/>
                <a:cs typeface="Symbol"/>
              </a:rPr>
              <a:t></a:t>
            </a:r>
            <a:r>
              <a:rPr dirty="0" sz="1500" spc="10">
                <a:latin typeface="Times New Roman"/>
                <a:cs typeface="Times New Roman"/>
              </a:rPr>
              <a:t>0.9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56284" y="3740213"/>
            <a:ext cx="14363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-15625" sz="2400">
                <a:latin typeface="Times New Roman"/>
                <a:cs typeface="Times New Roman"/>
              </a:rPr>
              <a:t>1- </a:t>
            </a:r>
            <a:r>
              <a:rPr dirty="0" sz="1500" spc="10" i="1">
                <a:latin typeface="Times New Roman"/>
                <a:cs typeface="Times New Roman"/>
              </a:rPr>
              <a:t>p</a:t>
            </a:r>
            <a:r>
              <a:rPr dirty="0" sz="1500" spc="10">
                <a:latin typeface="Times New Roman"/>
                <a:cs typeface="Times New Roman"/>
              </a:rPr>
              <a:t>(</a:t>
            </a:r>
            <a:r>
              <a:rPr dirty="0" sz="1500" spc="10" i="1">
                <a:latin typeface="Times New Roman"/>
                <a:cs typeface="Times New Roman"/>
              </a:rPr>
              <a:t>Y </a:t>
            </a:r>
            <a:r>
              <a:rPr dirty="0" sz="1500" spc="5">
                <a:latin typeface="Times New Roman"/>
                <a:cs typeface="Times New Roman"/>
              </a:rPr>
              <a:t>/ </a:t>
            </a:r>
            <a:r>
              <a:rPr dirty="0" sz="1500" spc="20" i="1">
                <a:latin typeface="Times New Roman"/>
                <a:cs typeface="Times New Roman"/>
              </a:rPr>
              <a:t>X </a:t>
            </a:r>
            <a:r>
              <a:rPr dirty="0" sz="1500" spc="10">
                <a:latin typeface="Times New Roman"/>
                <a:cs typeface="Times New Roman"/>
              </a:rPr>
              <a:t>) </a:t>
            </a:r>
            <a:r>
              <a:rPr dirty="0" sz="1500" spc="15">
                <a:latin typeface="Symbol"/>
                <a:cs typeface="Symbol"/>
              </a:rPr>
              <a:t></a:t>
            </a:r>
            <a:r>
              <a:rPr dirty="0" sz="1500" spc="-65">
                <a:latin typeface="Times New Roman"/>
                <a:cs typeface="Times New Roman"/>
              </a:rPr>
              <a:t> </a:t>
            </a:r>
            <a:r>
              <a:rPr dirty="0" baseline="-16666" sz="2250" spc="44">
                <a:latin typeface="Symbol"/>
                <a:cs typeface="Symbol"/>
              </a:rPr>
              <a:t></a:t>
            </a:r>
            <a:r>
              <a:rPr dirty="0" baseline="-44444" sz="2250" spc="44">
                <a:latin typeface="Times New Roman"/>
                <a:cs typeface="Times New Roman"/>
              </a:rPr>
              <a:t>0.1</a:t>
            </a:r>
            <a:endParaRPr baseline="-44444" sz="22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46216" y="3770503"/>
            <a:ext cx="11430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5">
                <a:latin typeface="Times New Roman"/>
                <a:cs typeface="Times New Roman"/>
              </a:rPr>
              <a:t>st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88307" y="3798573"/>
            <a:ext cx="38239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010535" algn="l"/>
              </a:tabLst>
            </a:pPr>
            <a:r>
              <a:rPr dirty="0" sz="1500" spc="10">
                <a:latin typeface="Symbol"/>
                <a:cs typeface="Symbol"/>
              </a:rPr>
              <a:t></a:t>
            </a:r>
            <a:r>
              <a:rPr dirty="0" sz="1500" spc="10">
                <a:latin typeface="Times New Roman"/>
                <a:cs typeface="Times New Roman"/>
              </a:rPr>
              <a:t>  </a:t>
            </a:r>
            <a:r>
              <a:rPr dirty="0" sz="1600" spc="-5">
                <a:latin typeface="Times New Roman"/>
                <a:cs typeface="Times New Roman"/>
              </a:rPr>
              <a:t>is a BSC where </a:t>
            </a:r>
            <a:r>
              <a:rPr dirty="0" sz="1600" spc="-10">
                <a:latin typeface="Times New Roman"/>
                <a:cs typeface="Times New Roman"/>
              </a:rPr>
              <a:t>n=m=2 </a:t>
            </a:r>
            <a:r>
              <a:rPr dirty="0" sz="1600" spc="-5">
                <a:latin typeface="Times New Roman"/>
                <a:cs typeface="Times New Roman"/>
              </a:rPr>
              <a:t>and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1	row is</a:t>
            </a:r>
            <a:r>
              <a:rPr dirty="0" sz="1600" spc="-7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56284" y="4172838"/>
            <a:ext cx="22301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permutation of the </a:t>
            </a:r>
            <a:r>
              <a:rPr dirty="0" sz="1600">
                <a:latin typeface="Times New Roman"/>
                <a:cs typeface="Times New Roman"/>
              </a:rPr>
              <a:t>2</a:t>
            </a:r>
            <a:r>
              <a:rPr dirty="0" baseline="39682" sz="1575">
                <a:latin typeface="Times New Roman"/>
                <a:cs typeface="Times New Roman"/>
              </a:rPr>
              <a:t>nd</a:t>
            </a:r>
            <a:r>
              <a:rPr dirty="0" baseline="39682" sz="1575" spc="16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row.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90092" y="4384388"/>
            <a:ext cx="1477645" cy="858519"/>
          </a:xfrm>
          <a:prstGeom prst="rect">
            <a:avLst/>
          </a:prstGeom>
        </p:spPr>
        <p:txBody>
          <a:bodyPr wrap="square" lIns="0" tIns="69215" rIns="0" bIns="0" rtlCol="0" vert="horz">
            <a:spAutoFit/>
          </a:bodyPr>
          <a:lstStyle/>
          <a:p>
            <a:pPr marL="577215">
              <a:lnSpc>
                <a:spcPct val="100000"/>
              </a:lnSpc>
              <a:spcBef>
                <a:spcPts val="545"/>
              </a:spcBef>
              <a:tabLst>
                <a:tab pos="1069340" algn="l"/>
              </a:tabLst>
            </a:pPr>
            <a:r>
              <a:rPr dirty="0" sz="1450">
                <a:latin typeface="Times New Roman"/>
                <a:cs typeface="Times New Roman"/>
              </a:rPr>
              <a:t>0</a:t>
            </a:r>
            <a:r>
              <a:rPr dirty="0" sz="1450" spc="-5">
                <a:latin typeface="Times New Roman"/>
                <a:cs typeface="Times New Roman"/>
              </a:rPr>
              <a:t>.</a:t>
            </a:r>
            <a:r>
              <a:rPr dirty="0" sz="1450" spc="50">
                <a:latin typeface="Times New Roman"/>
                <a:cs typeface="Times New Roman"/>
              </a:rPr>
              <a:t>0</a:t>
            </a:r>
            <a:r>
              <a:rPr dirty="0" sz="1450">
                <a:latin typeface="Times New Roman"/>
                <a:cs typeface="Times New Roman"/>
              </a:rPr>
              <a:t>5</a:t>
            </a:r>
            <a:r>
              <a:rPr dirty="0" sz="1450">
                <a:latin typeface="Times New Roman"/>
                <a:cs typeface="Times New Roman"/>
              </a:rPr>
              <a:t>	</a:t>
            </a:r>
            <a:r>
              <a:rPr dirty="0" sz="1450" spc="-5">
                <a:latin typeface="Times New Roman"/>
                <a:cs typeface="Times New Roman"/>
              </a:rPr>
              <a:t>0.</a:t>
            </a:r>
            <a:r>
              <a:rPr dirty="0" sz="1450" spc="50">
                <a:latin typeface="Times New Roman"/>
                <a:cs typeface="Times New Roman"/>
              </a:rPr>
              <a:t>0</a:t>
            </a:r>
            <a:r>
              <a:rPr dirty="0" sz="1450" spc="-55">
                <a:latin typeface="Times New Roman"/>
                <a:cs typeface="Times New Roman"/>
              </a:rPr>
              <a:t>5</a:t>
            </a:r>
            <a:r>
              <a:rPr dirty="0" baseline="-3831" sz="2175">
                <a:latin typeface="Symbol"/>
                <a:cs typeface="Symbol"/>
              </a:rPr>
              <a:t></a:t>
            </a:r>
            <a:endParaRPr baseline="-3831" sz="2175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  <a:tabLst>
                <a:tab pos="621665" algn="l"/>
                <a:tab pos="1393190" algn="l"/>
              </a:tabLst>
            </a:pPr>
            <a:r>
              <a:rPr dirty="0" baseline="-26819" sz="2175">
                <a:latin typeface="Symbol"/>
                <a:cs typeface="Symbol"/>
              </a:rPr>
              <a:t></a:t>
            </a:r>
            <a:r>
              <a:rPr dirty="0" baseline="-26819" sz="2175">
                <a:latin typeface="Times New Roman"/>
                <a:cs typeface="Times New Roman"/>
              </a:rPr>
              <a:t>	</a:t>
            </a:r>
            <a:r>
              <a:rPr dirty="0" sz="1450">
                <a:latin typeface="Times New Roman"/>
                <a:cs typeface="Times New Roman"/>
              </a:rPr>
              <a:t>0.9</a:t>
            </a:r>
            <a:r>
              <a:rPr dirty="0" sz="1450">
                <a:latin typeface="Times New Roman"/>
                <a:cs typeface="Times New Roman"/>
              </a:rPr>
              <a:t>	</a:t>
            </a:r>
            <a:r>
              <a:rPr dirty="0" baseline="-26819" sz="2175">
                <a:latin typeface="Symbol"/>
                <a:cs typeface="Symbol"/>
              </a:rPr>
              <a:t></a:t>
            </a:r>
            <a:endParaRPr baseline="-26819" sz="2175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  <a:tabLst>
                <a:tab pos="577215" algn="l"/>
                <a:tab pos="1113790" algn="l"/>
              </a:tabLst>
            </a:pPr>
            <a:r>
              <a:rPr dirty="0" baseline="3831" sz="2175" spc="-127">
                <a:latin typeface="Symbol"/>
                <a:cs typeface="Symbol"/>
              </a:rPr>
              <a:t></a:t>
            </a:r>
            <a:r>
              <a:rPr dirty="0" baseline="-15325" sz="2175" spc="-127">
                <a:latin typeface="Symbol"/>
                <a:cs typeface="Symbol"/>
              </a:rPr>
              <a:t></a:t>
            </a:r>
            <a:r>
              <a:rPr dirty="0" sz="1450" spc="-85">
                <a:latin typeface="Times New Roman"/>
                <a:cs typeface="Times New Roman"/>
              </a:rPr>
              <a:t>0.05	</a:t>
            </a:r>
            <a:r>
              <a:rPr dirty="0" sz="1450" spc="10">
                <a:latin typeface="Times New Roman"/>
                <a:cs typeface="Times New Roman"/>
              </a:rPr>
              <a:t>0.05	</a:t>
            </a:r>
            <a:r>
              <a:rPr dirty="0" sz="1450">
                <a:latin typeface="Times New Roman"/>
                <a:cs typeface="Times New Roman"/>
              </a:rPr>
              <a:t>0.9</a:t>
            </a:r>
            <a:r>
              <a:rPr dirty="0" sz="1450" spc="-80">
                <a:latin typeface="Times New Roman"/>
                <a:cs typeface="Times New Roman"/>
              </a:rPr>
              <a:t> </a:t>
            </a:r>
            <a:r>
              <a:rPr dirty="0" baseline="3831" sz="2175" spc="-419">
                <a:latin typeface="Symbol"/>
                <a:cs typeface="Symbol"/>
              </a:rPr>
              <a:t></a:t>
            </a:r>
            <a:r>
              <a:rPr dirty="0" baseline="-15325" sz="2175" spc="-419">
                <a:latin typeface="Symbol"/>
                <a:cs typeface="Symbol"/>
              </a:rPr>
              <a:t></a:t>
            </a:r>
            <a:endParaRPr baseline="-15325" sz="2175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90092" y="4440253"/>
            <a:ext cx="37465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3831" sz="2175">
                <a:latin typeface="Symbol"/>
                <a:cs typeface="Symbol"/>
              </a:rPr>
              <a:t></a:t>
            </a:r>
            <a:r>
              <a:rPr dirty="0" baseline="-3831" sz="2175" spc="-104">
                <a:latin typeface="Times New Roman"/>
                <a:cs typeface="Times New Roman"/>
              </a:rPr>
              <a:t> </a:t>
            </a:r>
            <a:r>
              <a:rPr dirty="0" sz="1450">
                <a:latin typeface="Times New Roman"/>
                <a:cs typeface="Times New Roman"/>
              </a:rPr>
              <a:t>0.9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56284" y="4699736"/>
            <a:ext cx="146939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-19097" sz="2400">
                <a:latin typeface="Times New Roman"/>
                <a:cs typeface="Times New Roman"/>
              </a:rPr>
              <a:t>2- </a:t>
            </a:r>
            <a:r>
              <a:rPr dirty="0" sz="1450" i="1">
                <a:latin typeface="Times New Roman"/>
                <a:cs typeface="Times New Roman"/>
              </a:rPr>
              <a:t>p</a:t>
            </a:r>
            <a:r>
              <a:rPr dirty="0" sz="1450">
                <a:latin typeface="Times New Roman"/>
                <a:cs typeface="Times New Roman"/>
              </a:rPr>
              <a:t>(</a:t>
            </a:r>
            <a:r>
              <a:rPr dirty="0" sz="1450" i="1">
                <a:latin typeface="Times New Roman"/>
                <a:cs typeface="Times New Roman"/>
              </a:rPr>
              <a:t>Y </a:t>
            </a:r>
            <a:r>
              <a:rPr dirty="0" sz="1450">
                <a:latin typeface="Times New Roman"/>
                <a:cs typeface="Times New Roman"/>
              </a:rPr>
              <a:t>/ </a:t>
            </a:r>
            <a:r>
              <a:rPr dirty="0" sz="1450" spc="5" i="1">
                <a:latin typeface="Times New Roman"/>
                <a:cs typeface="Times New Roman"/>
              </a:rPr>
              <a:t>X </a:t>
            </a:r>
            <a:r>
              <a:rPr dirty="0" sz="1450">
                <a:latin typeface="Times New Roman"/>
                <a:cs typeface="Times New Roman"/>
              </a:rPr>
              <a:t>) </a:t>
            </a:r>
            <a:r>
              <a:rPr dirty="0" sz="1450">
                <a:latin typeface="Symbol"/>
                <a:cs typeface="Symbol"/>
              </a:rPr>
              <a:t></a:t>
            </a:r>
            <a:r>
              <a:rPr dirty="0" sz="1450" spc="-90">
                <a:latin typeface="Times New Roman"/>
                <a:cs typeface="Times New Roman"/>
              </a:rPr>
              <a:t> </a:t>
            </a:r>
            <a:r>
              <a:rPr dirty="0" baseline="26819" sz="2175" spc="30">
                <a:latin typeface="Symbol"/>
                <a:cs typeface="Symbol"/>
              </a:rPr>
              <a:t></a:t>
            </a:r>
            <a:r>
              <a:rPr dirty="0" sz="1450" spc="20">
                <a:latin typeface="Times New Roman"/>
                <a:cs typeface="Times New Roman"/>
              </a:rPr>
              <a:t>0.05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46904" y="4770246"/>
            <a:ext cx="370712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21072" sz="2175">
                <a:latin typeface="Times New Roman"/>
                <a:cs typeface="Times New Roman"/>
              </a:rPr>
              <a:t>0.05</a:t>
            </a:r>
            <a:r>
              <a:rPr dirty="0" baseline="47892" sz="2175">
                <a:latin typeface="Symbol"/>
                <a:cs typeface="Symbol"/>
              </a:rPr>
              <a:t></a:t>
            </a:r>
            <a:r>
              <a:rPr dirty="0" baseline="47892" sz="217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is TSC where n=m=3 and each row is</a:t>
            </a:r>
            <a:r>
              <a:rPr dirty="0" sz="1600" spc="-7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56284" y="5271896"/>
            <a:ext cx="4021454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permutation of the others.(same numbers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appear)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911742" y="5854038"/>
            <a:ext cx="1216660" cy="2501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130935" algn="l"/>
              </a:tabLst>
            </a:pPr>
            <a:r>
              <a:rPr dirty="0" sz="1450" spc="15">
                <a:latin typeface="Symbol"/>
                <a:cs typeface="Symbol"/>
              </a:rPr>
              <a:t></a:t>
            </a:r>
            <a:r>
              <a:rPr dirty="0" sz="1450" spc="15">
                <a:latin typeface="Times New Roman"/>
                <a:cs typeface="Times New Roman"/>
              </a:rPr>
              <a:t>	</a:t>
            </a:r>
            <a:r>
              <a:rPr dirty="0" sz="1450" spc="15">
                <a:latin typeface="Symbol"/>
                <a:cs typeface="Symbol"/>
              </a:rPr>
              <a:t>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95351" y="5808797"/>
            <a:ext cx="733425" cy="2501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21640" algn="l"/>
              </a:tabLst>
            </a:pPr>
            <a:r>
              <a:rPr dirty="0" sz="1450" spc="15">
                <a:latin typeface="Times New Roman"/>
                <a:cs typeface="Times New Roman"/>
              </a:rPr>
              <a:t>0.8</a:t>
            </a:r>
            <a:r>
              <a:rPr dirty="0" sz="1450" spc="15">
                <a:latin typeface="Times New Roman"/>
                <a:cs typeface="Times New Roman"/>
              </a:rPr>
              <a:t>	</a:t>
            </a:r>
            <a:r>
              <a:rPr dirty="0" sz="1450" spc="15">
                <a:latin typeface="Times New Roman"/>
                <a:cs typeface="Times New Roman"/>
              </a:rPr>
              <a:t>0.</a:t>
            </a:r>
            <a:r>
              <a:rPr dirty="0" sz="1450" spc="-75">
                <a:latin typeface="Times New Roman"/>
                <a:cs typeface="Times New Roman"/>
              </a:rPr>
              <a:t>1</a:t>
            </a:r>
            <a:r>
              <a:rPr dirty="0" baseline="26819" sz="2175" spc="22">
                <a:latin typeface="Symbol"/>
                <a:cs typeface="Symbol"/>
              </a:rPr>
              <a:t></a:t>
            </a:r>
            <a:endParaRPr baseline="26819" sz="2175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911742" y="5808797"/>
            <a:ext cx="342900" cy="2501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baseline="26819" sz="2175" spc="112">
                <a:latin typeface="Symbol"/>
                <a:cs typeface="Symbol"/>
              </a:rPr>
              <a:t></a:t>
            </a:r>
            <a:r>
              <a:rPr dirty="0" sz="1450" spc="15">
                <a:latin typeface="Times New Roman"/>
                <a:cs typeface="Times New Roman"/>
              </a:rPr>
              <a:t>0.1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56284" y="5649630"/>
            <a:ext cx="139255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-12152" sz="2400">
                <a:latin typeface="Times New Roman"/>
                <a:cs typeface="Times New Roman"/>
              </a:rPr>
              <a:t>3- </a:t>
            </a:r>
            <a:r>
              <a:rPr dirty="0" sz="1450" spc="15" i="1">
                <a:latin typeface="Times New Roman"/>
                <a:cs typeface="Times New Roman"/>
              </a:rPr>
              <a:t>p</a:t>
            </a:r>
            <a:r>
              <a:rPr dirty="0" sz="1450" spc="15">
                <a:latin typeface="Times New Roman"/>
                <a:cs typeface="Times New Roman"/>
              </a:rPr>
              <a:t>(</a:t>
            </a:r>
            <a:r>
              <a:rPr dirty="0" sz="1450" spc="15" i="1">
                <a:latin typeface="Times New Roman"/>
                <a:cs typeface="Times New Roman"/>
              </a:rPr>
              <a:t>Y </a:t>
            </a:r>
            <a:r>
              <a:rPr dirty="0" sz="1450" spc="10">
                <a:latin typeface="Times New Roman"/>
                <a:cs typeface="Times New Roman"/>
              </a:rPr>
              <a:t>/ </a:t>
            </a:r>
            <a:r>
              <a:rPr dirty="0" sz="1450" spc="20" i="1">
                <a:latin typeface="Times New Roman"/>
                <a:cs typeface="Times New Roman"/>
              </a:rPr>
              <a:t>X </a:t>
            </a:r>
            <a:r>
              <a:rPr dirty="0" sz="1450" spc="10">
                <a:latin typeface="Times New Roman"/>
                <a:cs typeface="Times New Roman"/>
              </a:rPr>
              <a:t>) </a:t>
            </a:r>
            <a:r>
              <a:rPr dirty="0" sz="1450" spc="20">
                <a:latin typeface="Symbol"/>
                <a:cs typeface="Symbol"/>
              </a:rPr>
              <a:t></a:t>
            </a:r>
            <a:r>
              <a:rPr dirty="0" sz="1450" spc="-80">
                <a:latin typeface="Times New Roman"/>
                <a:cs typeface="Times New Roman"/>
              </a:rPr>
              <a:t> </a:t>
            </a:r>
            <a:r>
              <a:rPr dirty="0" baseline="38314" sz="2175" spc="22">
                <a:latin typeface="Symbol"/>
                <a:cs typeface="Symbol"/>
              </a:rPr>
              <a:t></a:t>
            </a:r>
            <a:r>
              <a:rPr dirty="0" baseline="42145" sz="2175" spc="22">
                <a:latin typeface="Times New Roman"/>
                <a:cs typeface="Times New Roman"/>
              </a:rPr>
              <a:t>0.8</a:t>
            </a:r>
            <a:endParaRPr baseline="42145" sz="2175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401518" y="5526997"/>
            <a:ext cx="4223385" cy="43878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525"/>
              </a:lnSpc>
              <a:spcBef>
                <a:spcPts val="125"/>
              </a:spcBef>
              <a:tabLst>
                <a:tab pos="415290" algn="l"/>
              </a:tabLst>
            </a:pPr>
            <a:r>
              <a:rPr dirty="0" sz="1450" spc="15">
                <a:latin typeface="Times New Roman"/>
                <a:cs typeface="Times New Roman"/>
              </a:rPr>
              <a:t>0.1	</a:t>
            </a:r>
            <a:r>
              <a:rPr dirty="0" sz="1450" spc="-10">
                <a:latin typeface="Times New Roman"/>
                <a:cs typeface="Times New Roman"/>
              </a:rPr>
              <a:t>0.1</a:t>
            </a:r>
            <a:r>
              <a:rPr dirty="0" baseline="-3831" sz="2175" spc="-15">
                <a:latin typeface="Symbol"/>
                <a:cs typeface="Symbol"/>
              </a:rPr>
              <a:t></a:t>
            </a:r>
            <a:endParaRPr baseline="-3831" sz="2175">
              <a:latin typeface="Symbol"/>
              <a:cs typeface="Symbol"/>
            </a:endParaRPr>
          </a:p>
          <a:p>
            <a:pPr marL="803910">
              <a:lnSpc>
                <a:spcPts val="1705"/>
              </a:lnSpc>
            </a:pPr>
            <a:r>
              <a:rPr dirty="0" sz="1600" spc="-5">
                <a:latin typeface="Times New Roman"/>
                <a:cs typeface="Times New Roman"/>
              </a:rPr>
              <a:t>is a nonsymmetric since </a:t>
            </a:r>
            <a:r>
              <a:rPr dirty="0" sz="1600">
                <a:latin typeface="Times New Roman"/>
                <a:cs typeface="Times New Roman"/>
              </a:rPr>
              <a:t>n≠m( not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square)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56284" y="6071996"/>
            <a:ext cx="40862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although the </a:t>
            </a:r>
            <a:r>
              <a:rPr dirty="0" sz="1600">
                <a:latin typeface="Times New Roman"/>
                <a:cs typeface="Times New Roman"/>
              </a:rPr>
              <a:t>1</a:t>
            </a:r>
            <a:r>
              <a:rPr dirty="0" baseline="39682" sz="1575">
                <a:latin typeface="Times New Roman"/>
                <a:cs typeface="Times New Roman"/>
              </a:rPr>
              <a:t>st </a:t>
            </a:r>
            <a:r>
              <a:rPr dirty="0" sz="1600" spc="-5">
                <a:latin typeface="Times New Roman"/>
                <a:cs typeface="Times New Roman"/>
              </a:rPr>
              <a:t>row is permutation of the </a:t>
            </a:r>
            <a:r>
              <a:rPr dirty="0" sz="1600" spc="5">
                <a:latin typeface="Times New Roman"/>
                <a:cs typeface="Times New Roman"/>
              </a:rPr>
              <a:t>2</a:t>
            </a:r>
            <a:r>
              <a:rPr dirty="0" baseline="39682" sz="1575" spc="7">
                <a:latin typeface="Times New Roman"/>
                <a:cs typeface="Times New Roman"/>
              </a:rPr>
              <a:t>nd</a:t>
            </a:r>
            <a:r>
              <a:rPr dirty="0" baseline="39682" sz="1575" spc="52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row.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923744" y="6695930"/>
            <a:ext cx="93980" cy="2406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400">
                <a:latin typeface="Symbol"/>
                <a:cs typeface="Symbol"/>
              </a:rPr>
              <a:t>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699883" y="6877301"/>
            <a:ext cx="318135" cy="2406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400" spc="-5">
                <a:latin typeface="Times New Roman"/>
                <a:cs typeface="Times New Roman"/>
              </a:rPr>
              <a:t>0.</a:t>
            </a:r>
            <a:r>
              <a:rPr dirty="0" sz="1400" spc="10">
                <a:latin typeface="Times New Roman"/>
                <a:cs typeface="Times New Roman"/>
              </a:rPr>
              <a:t>8</a:t>
            </a:r>
            <a:r>
              <a:rPr dirty="0" baseline="3968" sz="2100" spc="-810">
                <a:latin typeface="Symbol"/>
                <a:cs typeface="Symbol"/>
              </a:rPr>
              <a:t></a:t>
            </a:r>
            <a:r>
              <a:rPr dirty="0" baseline="-15873" sz="2100">
                <a:latin typeface="Symbol"/>
                <a:cs typeface="Symbol"/>
              </a:rPr>
              <a:t></a:t>
            </a:r>
            <a:endParaRPr baseline="-15873" sz="2100">
              <a:latin typeface="Symbol"/>
              <a:cs typeface="Symbo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855857" y="6284901"/>
            <a:ext cx="1162050" cy="833119"/>
          </a:xfrm>
          <a:prstGeom prst="rect">
            <a:avLst/>
          </a:prstGeom>
        </p:spPr>
        <p:txBody>
          <a:bodyPr wrap="square" lIns="0" tIns="67945" rIns="0" bIns="0" rtlCol="0" vert="horz">
            <a:spAutoFit/>
          </a:bodyPr>
          <a:lstStyle/>
          <a:p>
            <a:pPr marL="473709">
              <a:lnSpc>
                <a:spcPct val="100000"/>
              </a:lnSpc>
              <a:spcBef>
                <a:spcPts val="535"/>
              </a:spcBef>
              <a:tabLst>
                <a:tab pos="861694" algn="l"/>
              </a:tabLst>
            </a:pPr>
            <a:r>
              <a:rPr dirty="0" sz="1400">
                <a:latin typeface="Times New Roman"/>
                <a:cs typeface="Times New Roman"/>
              </a:rPr>
              <a:t>0</a:t>
            </a:r>
            <a:r>
              <a:rPr dirty="0" sz="1400" spc="-5">
                <a:latin typeface="Times New Roman"/>
                <a:cs typeface="Times New Roman"/>
              </a:rPr>
              <a:t>.</a:t>
            </a:r>
            <a:r>
              <a:rPr dirty="0" sz="1400">
                <a:latin typeface="Times New Roman"/>
                <a:cs typeface="Times New Roman"/>
              </a:rPr>
              <a:t>1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5">
                <a:latin typeface="Times New Roman"/>
                <a:cs typeface="Times New Roman"/>
              </a:rPr>
              <a:t>0.</a:t>
            </a:r>
            <a:r>
              <a:rPr dirty="0" sz="1400" spc="-35">
                <a:latin typeface="Times New Roman"/>
                <a:cs typeface="Times New Roman"/>
              </a:rPr>
              <a:t>1</a:t>
            </a:r>
            <a:r>
              <a:rPr dirty="0" baseline="-3968" sz="2100">
                <a:latin typeface="Symbol"/>
                <a:cs typeface="Symbol"/>
              </a:rPr>
              <a:t></a:t>
            </a:r>
            <a:endParaRPr baseline="-3968" sz="21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  <a:tabLst>
                <a:tab pos="465455" algn="l"/>
                <a:tab pos="854710" algn="l"/>
              </a:tabLst>
            </a:pPr>
            <a:r>
              <a:rPr dirty="0" baseline="-27777" sz="2100">
                <a:latin typeface="Symbol"/>
                <a:cs typeface="Symbol"/>
              </a:rPr>
              <a:t></a:t>
            </a:r>
            <a:r>
              <a:rPr dirty="0" baseline="-27777" sz="21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0</a:t>
            </a:r>
            <a:r>
              <a:rPr dirty="0" sz="1400" spc="-5">
                <a:latin typeface="Times New Roman"/>
                <a:cs typeface="Times New Roman"/>
              </a:rPr>
              <a:t>.</a:t>
            </a:r>
            <a:r>
              <a:rPr dirty="0" sz="1400">
                <a:latin typeface="Times New Roman"/>
                <a:cs typeface="Times New Roman"/>
              </a:rPr>
              <a:t>7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5">
                <a:latin typeface="Times New Roman"/>
                <a:cs typeface="Times New Roman"/>
              </a:rPr>
              <a:t>0.</a:t>
            </a:r>
            <a:r>
              <a:rPr dirty="0" sz="1400" spc="20">
                <a:latin typeface="Times New Roman"/>
                <a:cs typeface="Times New Roman"/>
              </a:rPr>
              <a:t>2</a:t>
            </a:r>
            <a:r>
              <a:rPr dirty="0" baseline="25793" sz="2100">
                <a:latin typeface="Symbol"/>
                <a:cs typeface="Symbol"/>
              </a:rPr>
              <a:t></a:t>
            </a:r>
            <a:endParaRPr baseline="25793" sz="21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  <a:tabLst>
                <a:tab pos="473709" algn="l"/>
              </a:tabLst>
            </a:pPr>
            <a:r>
              <a:rPr dirty="0" baseline="3968" sz="2100" spc="-150">
                <a:latin typeface="Symbol"/>
                <a:cs typeface="Symbol"/>
              </a:rPr>
              <a:t></a:t>
            </a:r>
            <a:r>
              <a:rPr dirty="0" baseline="-15873" sz="2100" spc="-150">
                <a:latin typeface="Symbol"/>
                <a:cs typeface="Symbol"/>
              </a:rPr>
              <a:t></a:t>
            </a:r>
            <a:r>
              <a:rPr dirty="0" sz="1400" spc="-100">
                <a:latin typeface="Times New Roman"/>
                <a:cs typeface="Times New Roman"/>
              </a:rPr>
              <a:t>0.1	</a:t>
            </a:r>
            <a:r>
              <a:rPr dirty="0" sz="1400" spc="-5">
                <a:latin typeface="Times New Roman"/>
                <a:cs typeface="Times New Roman"/>
              </a:rPr>
              <a:t>0.1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55857" y="6339046"/>
            <a:ext cx="318135" cy="2406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baseline="-3968" sz="2100" spc="15">
                <a:latin typeface="Symbol"/>
                <a:cs typeface="Symbol"/>
              </a:rPr>
              <a:t></a:t>
            </a:r>
            <a:r>
              <a:rPr dirty="0" sz="1400" spc="-5">
                <a:latin typeface="Times New Roman"/>
                <a:cs typeface="Times New Roman"/>
              </a:rPr>
              <a:t>0</a:t>
            </a:r>
            <a:r>
              <a:rPr dirty="0" sz="1400">
                <a:latin typeface="Times New Roman"/>
                <a:cs typeface="Times New Roman"/>
              </a:rPr>
              <a:t>.8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56284" y="6584296"/>
            <a:ext cx="132270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-15625" sz="2400">
                <a:latin typeface="Times New Roman"/>
                <a:cs typeface="Times New Roman"/>
              </a:rPr>
              <a:t>4- </a:t>
            </a:r>
            <a:r>
              <a:rPr dirty="0" sz="1400" spc="-5" i="1">
                <a:latin typeface="Times New Roman"/>
                <a:cs typeface="Times New Roman"/>
              </a:rPr>
              <a:t>p</a:t>
            </a:r>
            <a:r>
              <a:rPr dirty="0" sz="1400" spc="-5">
                <a:latin typeface="Times New Roman"/>
                <a:cs typeface="Times New Roman"/>
              </a:rPr>
              <a:t>(</a:t>
            </a:r>
            <a:r>
              <a:rPr dirty="0" sz="1400" spc="-5" i="1">
                <a:latin typeface="Times New Roman"/>
                <a:cs typeface="Times New Roman"/>
              </a:rPr>
              <a:t>Y 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i="1">
                <a:latin typeface="Times New Roman"/>
                <a:cs typeface="Times New Roman"/>
              </a:rPr>
              <a:t>X 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>
                <a:latin typeface="Symbol"/>
                <a:cs typeface="Symbol"/>
              </a:rPr>
              <a:t></a:t>
            </a:r>
            <a:r>
              <a:rPr dirty="0" sz="1400" spc="-130">
                <a:latin typeface="Times New Roman"/>
                <a:cs typeface="Times New Roman"/>
              </a:rPr>
              <a:t> </a:t>
            </a:r>
            <a:r>
              <a:rPr dirty="0" baseline="25793" sz="2100" spc="15">
                <a:latin typeface="Symbol"/>
                <a:cs typeface="Symbol"/>
              </a:rPr>
              <a:t></a:t>
            </a:r>
            <a:r>
              <a:rPr dirty="0" sz="1400" spc="10">
                <a:latin typeface="Times New Roman"/>
                <a:cs typeface="Times New Roman"/>
              </a:rPr>
              <a:t>0.1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488304" y="6616064"/>
            <a:ext cx="16002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imes New Roman"/>
                <a:cs typeface="Times New Roman"/>
              </a:rPr>
              <a:t>nd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078607" y="6643496"/>
            <a:ext cx="357251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606675" algn="l"/>
              </a:tabLst>
            </a:pPr>
            <a:r>
              <a:rPr dirty="0" sz="1600" spc="-5">
                <a:latin typeface="Times New Roman"/>
                <a:cs typeface="Times New Roman"/>
              </a:rPr>
              <a:t>is a nonsymmetric since</a:t>
            </a:r>
            <a:r>
              <a:rPr dirty="0" sz="1600" spc="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2	row is not</a:t>
            </a:r>
            <a:r>
              <a:rPr dirty="0" sz="1600" spc="-7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56284" y="7145273"/>
            <a:ext cx="40443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permutation of </a:t>
            </a:r>
            <a:r>
              <a:rPr dirty="0" sz="1600" spc="-10">
                <a:latin typeface="Times New Roman"/>
                <a:cs typeface="Times New Roman"/>
              </a:rPr>
              <a:t>some </a:t>
            </a:r>
            <a:r>
              <a:rPr dirty="0" sz="1600" spc="-5">
                <a:latin typeface="Times New Roman"/>
                <a:cs typeface="Times New Roman"/>
              </a:rPr>
              <a:t>other row, although</a:t>
            </a:r>
            <a:r>
              <a:rPr dirty="0" sz="1600" spc="6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n=m=3.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387468" y="8579032"/>
            <a:ext cx="337185" cy="16573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264795" algn="l"/>
              </a:tabLst>
            </a:pPr>
            <a:r>
              <a:rPr dirty="0" sz="900" spc="20" i="1">
                <a:latin typeface="Times New Roman"/>
                <a:cs typeface="Times New Roman"/>
              </a:rPr>
              <a:t>m</a:t>
            </a:r>
            <a:r>
              <a:rPr dirty="0" sz="900" spc="20" i="1">
                <a:latin typeface="Times New Roman"/>
                <a:cs typeface="Times New Roman"/>
              </a:rPr>
              <a:t>	</a:t>
            </a:r>
            <a:r>
              <a:rPr dirty="0" sz="900" spc="10" i="1">
                <a:latin typeface="Times New Roman"/>
                <a:cs typeface="Times New Roman"/>
              </a:rPr>
              <a:t>n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573181" y="9162429"/>
            <a:ext cx="107950" cy="1638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900" spc="-5" i="1">
                <a:latin typeface="Times New Roman"/>
                <a:cs typeface="Times New Roman"/>
              </a:rPr>
              <a:t>m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56284" y="7613141"/>
            <a:ext cx="5687060" cy="2104390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12700" marR="53340">
              <a:lnSpc>
                <a:spcPts val="1839"/>
              </a:lnSpc>
              <a:spcBef>
                <a:spcPts val="225"/>
              </a:spcBef>
            </a:pPr>
            <a:r>
              <a:rPr dirty="0" sz="1600" spc="-5">
                <a:latin typeface="Times New Roman"/>
                <a:cs typeface="Times New Roman"/>
              </a:rPr>
              <a:t>Channel capacity </a:t>
            </a:r>
            <a:r>
              <a:rPr dirty="0" sz="1600">
                <a:latin typeface="Times New Roman"/>
                <a:cs typeface="Times New Roman"/>
              </a:rPr>
              <a:t>of </a:t>
            </a:r>
            <a:r>
              <a:rPr dirty="0" sz="1600" spc="-5">
                <a:latin typeface="Times New Roman"/>
                <a:cs typeface="Times New Roman"/>
              </a:rPr>
              <a:t>such symmetric channel is easy to </a:t>
            </a:r>
            <a:r>
              <a:rPr dirty="0" sz="1600">
                <a:latin typeface="Times New Roman"/>
                <a:cs typeface="Times New Roman"/>
              </a:rPr>
              <a:t>find </a:t>
            </a:r>
            <a:r>
              <a:rPr dirty="0" sz="1600" spc="-5">
                <a:latin typeface="Times New Roman"/>
                <a:cs typeface="Times New Roman"/>
              </a:rPr>
              <a:t>using the  following derivation: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55"/>
              </a:lnSpc>
            </a:pPr>
            <a:r>
              <a:rPr dirty="0" sz="1600" spc="-5">
                <a:latin typeface="Times New Roman"/>
                <a:cs typeface="Times New Roman"/>
              </a:rPr>
              <a:t>To find max[I(X,Y)],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sz="1600" spc="-5">
                <a:latin typeface="Times New Roman"/>
                <a:cs typeface="Times New Roman"/>
              </a:rPr>
              <a:t>I(X,Y)=H(Y)-H(Y/X)</a:t>
            </a:r>
            <a:endParaRPr sz="1600">
              <a:latin typeface="Times New Roman"/>
              <a:cs typeface="Times New Roman"/>
            </a:endParaRPr>
          </a:p>
          <a:p>
            <a:pPr marL="48895">
              <a:lnSpc>
                <a:spcPct val="100000"/>
              </a:lnSpc>
              <a:spcBef>
                <a:spcPts val="340"/>
              </a:spcBef>
            </a:pPr>
            <a:r>
              <a:rPr dirty="0" sz="1550" spc="10" i="1">
                <a:latin typeface="Times New Roman"/>
                <a:cs typeface="Times New Roman"/>
              </a:rPr>
              <a:t>I</a:t>
            </a:r>
            <a:r>
              <a:rPr dirty="0" sz="1550" spc="-215" i="1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Times New Roman"/>
                <a:cs typeface="Times New Roman"/>
              </a:rPr>
              <a:t>(</a:t>
            </a:r>
            <a:r>
              <a:rPr dirty="0" sz="1550" spc="-235">
                <a:latin typeface="Times New Roman"/>
                <a:cs typeface="Times New Roman"/>
              </a:rPr>
              <a:t> </a:t>
            </a:r>
            <a:r>
              <a:rPr dirty="0" sz="1550" spc="25" i="1">
                <a:latin typeface="Times New Roman"/>
                <a:cs typeface="Times New Roman"/>
              </a:rPr>
              <a:t>X</a:t>
            </a:r>
            <a:r>
              <a:rPr dirty="0" sz="1550" spc="-165" i="1">
                <a:latin typeface="Times New Roman"/>
                <a:cs typeface="Times New Roman"/>
              </a:rPr>
              <a:t> </a:t>
            </a:r>
            <a:r>
              <a:rPr dirty="0" sz="1550" spc="70">
                <a:latin typeface="Times New Roman"/>
                <a:cs typeface="Times New Roman"/>
              </a:rPr>
              <a:t>,</a:t>
            </a:r>
            <a:r>
              <a:rPr dirty="0" sz="1550" spc="70" i="1">
                <a:latin typeface="Times New Roman"/>
                <a:cs typeface="Times New Roman"/>
              </a:rPr>
              <a:t>Y</a:t>
            </a:r>
            <a:r>
              <a:rPr dirty="0" sz="1550" spc="-200" i="1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Times New Roman"/>
                <a:cs typeface="Times New Roman"/>
              </a:rPr>
              <a:t>)</a:t>
            </a:r>
            <a:r>
              <a:rPr dirty="0" sz="1550" spc="-15">
                <a:latin typeface="Times New Roman"/>
                <a:cs typeface="Times New Roman"/>
              </a:rPr>
              <a:t> </a:t>
            </a:r>
            <a:r>
              <a:rPr dirty="0" sz="1550" spc="20">
                <a:latin typeface="Symbol"/>
                <a:cs typeface="Symbol"/>
              </a:rPr>
              <a:t></a:t>
            </a:r>
            <a:r>
              <a:rPr dirty="0" sz="1550" spc="30">
                <a:latin typeface="Times New Roman"/>
                <a:cs typeface="Times New Roman"/>
              </a:rPr>
              <a:t> </a:t>
            </a:r>
            <a:r>
              <a:rPr dirty="0" sz="1550" spc="30" i="1">
                <a:latin typeface="Times New Roman"/>
                <a:cs typeface="Times New Roman"/>
              </a:rPr>
              <a:t>H</a:t>
            </a:r>
            <a:r>
              <a:rPr dirty="0" sz="1550" spc="-200" i="1">
                <a:latin typeface="Times New Roman"/>
                <a:cs typeface="Times New Roman"/>
              </a:rPr>
              <a:t> </a:t>
            </a:r>
            <a:r>
              <a:rPr dirty="0" sz="1550" spc="-15">
                <a:latin typeface="Times New Roman"/>
                <a:cs typeface="Times New Roman"/>
              </a:rPr>
              <a:t>(</a:t>
            </a:r>
            <a:r>
              <a:rPr dirty="0" sz="1550" spc="-15" i="1">
                <a:latin typeface="Times New Roman"/>
                <a:cs typeface="Times New Roman"/>
              </a:rPr>
              <a:t>Y</a:t>
            </a:r>
            <a:r>
              <a:rPr dirty="0" sz="1550" spc="-200" i="1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Times New Roman"/>
                <a:cs typeface="Times New Roman"/>
              </a:rPr>
              <a:t>)</a:t>
            </a:r>
            <a:r>
              <a:rPr dirty="0" sz="1550" spc="-95">
                <a:latin typeface="Times New Roman"/>
                <a:cs typeface="Times New Roman"/>
              </a:rPr>
              <a:t> </a:t>
            </a:r>
            <a:r>
              <a:rPr dirty="0" sz="1550" spc="20">
                <a:latin typeface="Symbol"/>
                <a:cs typeface="Symbol"/>
              </a:rPr>
              <a:t></a:t>
            </a:r>
            <a:r>
              <a:rPr dirty="0" sz="1550" spc="-90">
                <a:latin typeface="Times New Roman"/>
                <a:cs typeface="Times New Roman"/>
              </a:rPr>
              <a:t> </a:t>
            </a:r>
            <a:r>
              <a:rPr dirty="0" baseline="-8274" sz="3525" spc="172">
                <a:latin typeface="Symbol"/>
                <a:cs typeface="Symbol"/>
              </a:rPr>
              <a:t></a:t>
            </a:r>
            <a:r>
              <a:rPr dirty="0" baseline="-8274" sz="3525" spc="-292">
                <a:latin typeface="Times New Roman"/>
                <a:cs typeface="Times New Roman"/>
              </a:rPr>
              <a:t> </a:t>
            </a:r>
            <a:r>
              <a:rPr dirty="0" sz="1550" spc="45" i="1">
                <a:latin typeface="Times New Roman"/>
                <a:cs typeface="Times New Roman"/>
              </a:rPr>
              <a:t>p</a:t>
            </a:r>
            <a:r>
              <a:rPr dirty="0" sz="1550" spc="45">
                <a:latin typeface="Times New Roman"/>
                <a:cs typeface="Times New Roman"/>
              </a:rPr>
              <a:t>(</a:t>
            </a:r>
            <a:r>
              <a:rPr dirty="0" sz="1550" spc="45" i="1">
                <a:latin typeface="Times New Roman"/>
                <a:cs typeface="Times New Roman"/>
              </a:rPr>
              <a:t>xi</a:t>
            </a:r>
            <a:r>
              <a:rPr dirty="0" sz="1550" spc="45">
                <a:latin typeface="Times New Roman"/>
                <a:cs typeface="Times New Roman"/>
              </a:rPr>
              <a:t>)</a:t>
            </a:r>
            <a:r>
              <a:rPr dirty="0" sz="1550" spc="-165">
                <a:latin typeface="Times New Roman"/>
                <a:cs typeface="Times New Roman"/>
              </a:rPr>
              <a:t> </a:t>
            </a:r>
            <a:r>
              <a:rPr dirty="0" sz="1550" spc="30" i="1">
                <a:latin typeface="Times New Roman"/>
                <a:cs typeface="Times New Roman"/>
              </a:rPr>
              <a:t>p</a:t>
            </a:r>
            <a:r>
              <a:rPr dirty="0" sz="1550" spc="30">
                <a:latin typeface="Times New Roman"/>
                <a:cs typeface="Times New Roman"/>
              </a:rPr>
              <a:t>(</a:t>
            </a:r>
            <a:r>
              <a:rPr dirty="0" sz="1550" spc="-210">
                <a:latin typeface="Times New Roman"/>
                <a:cs typeface="Times New Roman"/>
              </a:rPr>
              <a:t> </a:t>
            </a:r>
            <a:r>
              <a:rPr dirty="0" sz="1550" spc="30" i="1">
                <a:latin typeface="Times New Roman"/>
                <a:cs typeface="Times New Roman"/>
              </a:rPr>
              <a:t>yj</a:t>
            </a:r>
            <a:r>
              <a:rPr dirty="0" sz="1550" spc="-145" i="1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Times New Roman"/>
                <a:cs typeface="Times New Roman"/>
              </a:rPr>
              <a:t>/</a:t>
            </a:r>
            <a:r>
              <a:rPr dirty="0" sz="1550" spc="-35">
                <a:latin typeface="Times New Roman"/>
                <a:cs typeface="Times New Roman"/>
              </a:rPr>
              <a:t> </a:t>
            </a:r>
            <a:r>
              <a:rPr dirty="0" sz="1550" spc="20" i="1">
                <a:latin typeface="Times New Roman"/>
                <a:cs typeface="Times New Roman"/>
              </a:rPr>
              <a:t>xi</a:t>
            </a:r>
            <a:r>
              <a:rPr dirty="0" sz="1550" spc="20">
                <a:latin typeface="Times New Roman"/>
                <a:cs typeface="Times New Roman"/>
              </a:rPr>
              <a:t>)</a:t>
            </a:r>
            <a:r>
              <a:rPr dirty="0" sz="1550" spc="-195">
                <a:latin typeface="Times New Roman"/>
                <a:cs typeface="Times New Roman"/>
              </a:rPr>
              <a:t> </a:t>
            </a:r>
            <a:r>
              <a:rPr dirty="0" sz="1550" spc="30">
                <a:latin typeface="Times New Roman"/>
                <a:cs typeface="Times New Roman"/>
              </a:rPr>
              <a:t>log</a:t>
            </a:r>
            <a:r>
              <a:rPr dirty="0" baseline="-24691" sz="1350" spc="44">
                <a:latin typeface="Times New Roman"/>
                <a:cs typeface="Times New Roman"/>
              </a:rPr>
              <a:t>2</a:t>
            </a:r>
            <a:r>
              <a:rPr dirty="0" baseline="-24691" sz="1350" spc="150">
                <a:latin typeface="Times New Roman"/>
                <a:cs typeface="Times New Roman"/>
              </a:rPr>
              <a:t> </a:t>
            </a:r>
            <a:r>
              <a:rPr dirty="0" sz="1550" spc="30" i="1">
                <a:latin typeface="Times New Roman"/>
                <a:cs typeface="Times New Roman"/>
              </a:rPr>
              <a:t>p</a:t>
            </a:r>
            <a:r>
              <a:rPr dirty="0" sz="1550" spc="30">
                <a:latin typeface="Times New Roman"/>
                <a:cs typeface="Times New Roman"/>
              </a:rPr>
              <a:t>(</a:t>
            </a:r>
            <a:r>
              <a:rPr dirty="0" sz="1550" spc="-210">
                <a:latin typeface="Times New Roman"/>
                <a:cs typeface="Times New Roman"/>
              </a:rPr>
              <a:t> </a:t>
            </a:r>
            <a:r>
              <a:rPr dirty="0" sz="1550" spc="30" i="1">
                <a:latin typeface="Times New Roman"/>
                <a:cs typeface="Times New Roman"/>
              </a:rPr>
              <a:t>yj</a:t>
            </a:r>
            <a:r>
              <a:rPr dirty="0" sz="1550" spc="-145" i="1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Times New Roman"/>
                <a:cs typeface="Times New Roman"/>
              </a:rPr>
              <a:t>/</a:t>
            </a:r>
            <a:r>
              <a:rPr dirty="0" sz="1550" spc="-35">
                <a:latin typeface="Times New Roman"/>
                <a:cs typeface="Times New Roman"/>
              </a:rPr>
              <a:t> </a:t>
            </a:r>
            <a:r>
              <a:rPr dirty="0" sz="1550" spc="20" i="1">
                <a:latin typeface="Times New Roman"/>
                <a:cs typeface="Times New Roman"/>
              </a:rPr>
              <a:t>xi</a:t>
            </a:r>
            <a:r>
              <a:rPr dirty="0" sz="1550" spc="20">
                <a:latin typeface="Times New Roman"/>
                <a:cs typeface="Times New Roman"/>
              </a:rPr>
              <a:t>)</a:t>
            </a:r>
            <a:endParaRPr sz="1550">
              <a:latin typeface="Times New Roman"/>
              <a:cs typeface="Times New Roman"/>
            </a:endParaRPr>
          </a:p>
          <a:p>
            <a:pPr marL="1524635">
              <a:lnSpc>
                <a:spcPct val="100000"/>
              </a:lnSpc>
              <a:spcBef>
                <a:spcPts val="140"/>
              </a:spcBef>
            </a:pPr>
            <a:r>
              <a:rPr dirty="0" sz="900" spc="5" i="1">
                <a:latin typeface="Times New Roman"/>
                <a:cs typeface="Times New Roman"/>
              </a:rPr>
              <a:t>j</a:t>
            </a:r>
            <a:r>
              <a:rPr dirty="0" sz="900" spc="5">
                <a:latin typeface="Symbol"/>
                <a:cs typeface="Symbol"/>
              </a:rPr>
              <a:t></a:t>
            </a:r>
            <a:r>
              <a:rPr dirty="0" sz="900" spc="5">
                <a:latin typeface="Times New Roman"/>
                <a:cs typeface="Times New Roman"/>
              </a:rPr>
              <a:t>1</a:t>
            </a:r>
            <a:r>
              <a:rPr dirty="0" sz="900" spc="114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i</a:t>
            </a:r>
            <a:r>
              <a:rPr dirty="0" sz="900">
                <a:latin typeface="Symbol"/>
                <a:cs typeface="Symbol"/>
              </a:rPr>
              <a:t></a:t>
            </a:r>
            <a:r>
              <a:rPr dirty="0" sz="900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ts val="2605"/>
              </a:lnSpc>
              <a:spcBef>
                <a:spcPts val="5"/>
              </a:spcBef>
            </a:pPr>
            <a:r>
              <a:rPr dirty="0" sz="1600" spc="-5">
                <a:latin typeface="Times New Roman"/>
                <a:cs typeface="Times New Roman"/>
              </a:rPr>
              <a:t>If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channel is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symmetric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quantity</a:t>
            </a:r>
            <a:r>
              <a:rPr dirty="0" sz="1600" spc="-170">
                <a:latin typeface="Times New Roman"/>
                <a:cs typeface="Times New Roman"/>
              </a:rPr>
              <a:t> </a:t>
            </a:r>
            <a:r>
              <a:rPr dirty="0" baseline="2415" sz="3450" spc="-7">
                <a:latin typeface="Symbol"/>
                <a:cs typeface="Symbol"/>
              </a:rPr>
              <a:t></a:t>
            </a:r>
            <a:r>
              <a:rPr dirty="0" baseline="2415" sz="3450" spc="-300">
                <a:latin typeface="Times New Roman"/>
                <a:cs typeface="Times New Roman"/>
              </a:rPr>
              <a:t> </a:t>
            </a:r>
            <a:r>
              <a:rPr dirty="0" baseline="16129" sz="2325" spc="15" i="1">
                <a:latin typeface="Times New Roman"/>
                <a:cs typeface="Times New Roman"/>
              </a:rPr>
              <a:t>p</a:t>
            </a:r>
            <a:r>
              <a:rPr dirty="0" baseline="16129" sz="2325" spc="15">
                <a:latin typeface="Times New Roman"/>
                <a:cs typeface="Times New Roman"/>
              </a:rPr>
              <a:t>(</a:t>
            </a:r>
            <a:r>
              <a:rPr dirty="0" baseline="16129" sz="2325" spc="-322">
                <a:latin typeface="Times New Roman"/>
                <a:cs typeface="Times New Roman"/>
              </a:rPr>
              <a:t> </a:t>
            </a:r>
            <a:r>
              <a:rPr dirty="0" baseline="16129" sz="2325" spc="15" i="1">
                <a:latin typeface="Times New Roman"/>
                <a:cs typeface="Times New Roman"/>
              </a:rPr>
              <a:t>yj</a:t>
            </a:r>
            <a:r>
              <a:rPr dirty="0" baseline="16129" sz="2325" spc="-232" i="1">
                <a:latin typeface="Times New Roman"/>
                <a:cs typeface="Times New Roman"/>
              </a:rPr>
              <a:t> </a:t>
            </a:r>
            <a:r>
              <a:rPr dirty="0" baseline="16129" sz="2325" spc="-7">
                <a:latin typeface="Times New Roman"/>
                <a:cs typeface="Times New Roman"/>
              </a:rPr>
              <a:t>/</a:t>
            </a:r>
            <a:r>
              <a:rPr dirty="0" baseline="16129" sz="2325" spc="-89">
                <a:latin typeface="Times New Roman"/>
                <a:cs typeface="Times New Roman"/>
              </a:rPr>
              <a:t> </a:t>
            </a:r>
            <a:r>
              <a:rPr dirty="0" baseline="16129" sz="2325" i="1">
                <a:latin typeface="Times New Roman"/>
                <a:cs typeface="Times New Roman"/>
              </a:rPr>
              <a:t>xi</a:t>
            </a:r>
            <a:r>
              <a:rPr dirty="0" baseline="16129" sz="2325">
                <a:latin typeface="Times New Roman"/>
                <a:cs typeface="Times New Roman"/>
              </a:rPr>
              <a:t>)</a:t>
            </a:r>
            <a:r>
              <a:rPr dirty="0" baseline="16129" sz="2325" spc="-322">
                <a:latin typeface="Times New Roman"/>
                <a:cs typeface="Times New Roman"/>
              </a:rPr>
              <a:t> </a:t>
            </a:r>
            <a:r>
              <a:rPr dirty="0" baseline="16129" sz="2325" spc="22">
                <a:latin typeface="Times New Roman"/>
                <a:cs typeface="Times New Roman"/>
              </a:rPr>
              <a:t>log</a:t>
            </a:r>
            <a:r>
              <a:rPr dirty="0" baseline="3086" sz="1350" spc="22">
                <a:latin typeface="Times New Roman"/>
                <a:cs typeface="Times New Roman"/>
              </a:rPr>
              <a:t>2</a:t>
            </a:r>
            <a:r>
              <a:rPr dirty="0" baseline="3086" sz="1350" spc="187">
                <a:latin typeface="Times New Roman"/>
                <a:cs typeface="Times New Roman"/>
              </a:rPr>
              <a:t> </a:t>
            </a:r>
            <a:r>
              <a:rPr dirty="0" baseline="16129" sz="2325" spc="15" i="1">
                <a:latin typeface="Times New Roman"/>
                <a:cs typeface="Times New Roman"/>
              </a:rPr>
              <a:t>p</a:t>
            </a:r>
            <a:r>
              <a:rPr dirty="0" baseline="16129" sz="2325" spc="15">
                <a:latin typeface="Times New Roman"/>
                <a:cs typeface="Times New Roman"/>
              </a:rPr>
              <a:t>(</a:t>
            </a:r>
            <a:r>
              <a:rPr dirty="0" baseline="16129" sz="2325" spc="-315">
                <a:latin typeface="Times New Roman"/>
                <a:cs typeface="Times New Roman"/>
              </a:rPr>
              <a:t> </a:t>
            </a:r>
            <a:r>
              <a:rPr dirty="0" baseline="16129" sz="2325" spc="15" i="1">
                <a:latin typeface="Times New Roman"/>
                <a:cs typeface="Times New Roman"/>
              </a:rPr>
              <a:t>yj</a:t>
            </a:r>
            <a:r>
              <a:rPr dirty="0" baseline="16129" sz="2325" spc="-247" i="1">
                <a:latin typeface="Times New Roman"/>
                <a:cs typeface="Times New Roman"/>
              </a:rPr>
              <a:t> </a:t>
            </a:r>
            <a:r>
              <a:rPr dirty="0" baseline="16129" sz="2325" spc="-7">
                <a:latin typeface="Times New Roman"/>
                <a:cs typeface="Times New Roman"/>
              </a:rPr>
              <a:t>/</a:t>
            </a:r>
            <a:r>
              <a:rPr dirty="0" baseline="16129" sz="2325" spc="-75">
                <a:latin typeface="Times New Roman"/>
                <a:cs typeface="Times New Roman"/>
              </a:rPr>
              <a:t> </a:t>
            </a:r>
            <a:r>
              <a:rPr dirty="0" baseline="16129" sz="2325" i="1">
                <a:latin typeface="Times New Roman"/>
                <a:cs typeface="Times New Roman"/>
              </a:rPr>
              <a:t>xi</a:t>
            </a:r>
            <a:r>
              <a:rPr dirty="0" baseline="16129" sz="2325">
                <a:latin typeface="Times New Roman"/>
                <a:cs typeface="Times New Roman"/>
              </a:rPr>
              <a:t>)</a:t>
            </a:r>
            <a:endParaRPr baseline="16129" sz="2325">
              <a:latin typeface="Times New Roman"/>
              <a:cs typeface="Times New Roman"/>
            </a:endParaRPr>
          </a:p>
          <a:p>
            <a:pPr marL="3708400">
              <a:lnSpc>
                <a:spcPts val="925"/>
              </a:lnSpc>
            </a:pPr>
            <a:r>
              <a:rPr dirty="0" sz="900" spc="-5" i="1">
                <a:latin typeface="Times New Roman"/>
                <a:cs typeface="Times New Roman"/>
              </a:rPr>
              <a:t>j</a:t>
            </a:r>
            <a:r>
              <a:rPr dirty="0" sz="900" spc="-150" i="1">
                <a:latin typeface="Times New Roman"/>
                <a:cs typeface="Times New Roman"/>
              </a:rPr>
              <a:t> </a:t>
            </a:r>
            <a:r>
              <a:rPr dirty="0" sz="900" spc="-35">
                <a:latin typeface="Symbol"/>
                <a:cs typeface="Symbol"/>
              </a:rPr>
              <a:t></a:t>
            </a:r>
            <a:r>
              <a:rPr dirty="0" sz="900" spc="-35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91254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18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80682" y="1042485"/>
            <a:ext cx="83185" cy="1625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i="1">
                <a:latin typeface="Times New Roman"/>
                <a:cs typeface="Times New Roman"/>
              </a:rPr>
              <a:t>n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24701" y="1837521"/>
            <a:ext cx="113030" cy="16891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 spc="35" i="1">
                <a:latin typeface="Times New Roman"/>
                <a:cs typeface="Times New Roman"/>
              </a:rPr>
              <a:t>m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06995" y="2433750"/>
            <a:ext cx="114300" cy="1746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50" spc="10" i="1">
                <a:latin typeface="Times New Roman"/>
                <a:cs typeface="Times New Roman"/>
              </a:rPr>
              <a:t>m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6284" y="709055"/>
            <a:ext cx="5935980" cy="3046730"/>
          </a:xfrm>
          <a:prstGeom prst="rect">
            <a:avLst/>
          </a:prstGeom>
        </p:spPr>
        <p:txBody>
          <a:bodyPr wrap="square" lIns="0" tIns="793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z="1600" spc="-5">
                <a:latin typeface="Times New Roman"/>
                <a:cs typeface="Times New Roman"/>
              </a:rPr>
              <a:t>is a constant independent of the row </a:t>
            </a:r>
            <a:r>
              <a:rPr dirty="0" sz="1600" spc="-10">
                <a:latin typeface="Times New Roman"/>
                <a:cs typeface="Times New Roman"/>
              </a:rPr>
              <a:t>number </a:t>
            </a:r>
            <a:r>
              <a:rPr dirty="0" sz="1600" spc="-5">
                <a:latin typeface="Times New Roman"/>
                <a:cs typeface="Times New Roman"/>
              </a:rPr>
              <a:t>i, so if this comes out of</a:t>
            </a:r>
            <a:r>
              <a:rPr dirty="0" sz="1600" spc="15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2600"/>
              </a:lnSpc>
              <a:spcBef>
                <a:spcPts val="780"/>
              </a:spcBef>
            </a:pPr>
            <a:r>
              <a:rPr dirty="0" sz="1600" spc="-5">
                <a:latin typeface="Times New Roman"/>
                <a:cs typeface="Times New Roman"/>
              </a:rPr>
              <a:t>double summation,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remaining is </a:t>
            </a:r>
            <a:r>
              <a:rPr dirty="0" baseline="2415" sz="3450" spc="15">
                <a:latin typeface="Symbol"/>
                <a:cs typeface="Symbol"/>
              </a:rPr>
              <a:t></a:t>
            </a:r>
            <a:r>
              <a:rPr dirty="0" baseline="2415" sz="3450" spc="15">
                <a:latin typeface="Times New Roman"/>
                <a:cs typeface="Times New Roman"/>
              </a:rPr>
              <a:t> </a:t>
            </a:r>
            <a:r>
              <a:rPr dirty="0" baseline="16666" sz="2250" spc="75" i="1">
                <a:latin typeface="Times New Roman"/>
                <a:cs typeface="Times New Roman"/>
              </a:rPr>
              <a:t>p</a:t>
            </a:r>
            <a:r>
              <a:rPr dirty="0" baseline="16666" sz="2250" spc="75">
                <a:latin typeface="Times New Roman"/>
                <a:cs typeface="Times New Roman"/>
              </a:rPr>
              <a:t>(</a:t>
            </a:r>
            <a:r>
              <a:rPr dirty="0" baseline="16666" sz="2250" spc="-382">
                <a:latin typeface="Times New Roman"/>
                <a:cs typeface="Times New Roman"/>
              </a:rPr>
              <a:t> </a:t>
            </a:r>
            <a:r>
              <a:rPr dirty="0" baseline="16666" sz="2250" spc="52" i="1">
                <a:latin typeface="Times New Roman"/>
                <a:cs typeface="Times New Roman"/>
              </a:rPr>
              <a:t>xi</a:t>
            </a:r>
            <a:r>
              <a:rPr dirty="0" baseline="16666" sz="2250" spc="52">
                <a:latin typeface="Times New Roman"/>
                <a:cs typeface="Times New Roman"/>
              </a:rPr>
              <a:t>) </a:t>
            </a:r>
            <a:r>
              <a:rPr dirty="0" sz="1600" spc="-5">
                <a:latin typeface="Times New Roman"/>
                <a:cs typeface="Times New Roman"/>
              </a:rPr>
              <a:t>which is equal to unity,</a:t>
            </a:r>
            <a:endParaRPr sz="1600">
              <a:latin typeface="Times New Roman"/>
              <a:cs typeface="Times New Roman"/>
            </a:endParaRPr>
          </a:p>
          <a:p>
            <a:pPr algn="ctr" marL="203835">
              <a:lnSpc>
                <a:spcPts val="919"/>
              </a:lnSpc>
            </a:pPr>
            <a:r>
              <a:rPr dirty="0" sz="900" i="1">
                <a:latin typeface="Times New Roman"/>
                <a:cs typeface="Times New Roman"/>
              </a:rPr>
              <a:t>i</a:t>
            </a:r>
            <a:r>
              <a:rPr dirty="0" sz="900" spc="-150" i="1">
                <a:latin typeface="Times New Roman"/>
                <a:cs typeface="Times New Roman"/>
              </a:rPr>
              <a:t> </a:t>
            </a:r>
            <a:r>
              <a:rPr dirty="0" sz="900" spc="-20">
                <a:latin typeface="Symbol"/>
                <a:cs typeface="Symbol"/>
              </a:rPr>
              <a:t></a:t>
            </a:r>
            <a:r>
              <a:rPr dirty="0" sz="900" spc="-20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600" spc="-5">
                <a:latin typeface="Times New Roman"/>
                <a:cs typeface="Times New Roman"/>
              </a:rPr>
              <a:t>hence:</a:t>
            </a:r>
            <a:endParaRPr sz="1600">
              <a:latin typeface="Times New Roman"/>
              <a:cs typeface="Times New Roman"/>
            </a:endParaRPr>
          </a:p>
          <a:p>
            <a:pPr marL="49530">
              <a:lnSpc>
                <a:spcPct val="100000"/>
              </a:lnSpc>
              <a:spcBef>
                <a:spcPts val="359"/>
              </a:spcBef>
            </a:pPr>
            <a:r>
              <a:rPr dirty="0" sz="1600" spc="10" i="1">
                <a:latin typeface="Times New Roman"/>
                <a:cs typeface="Times New Roman"/>
              </a:rPr>
              <a:t>I</a:t>
            </a:r>
            <a:r>
              <a:rPr dirty="0" sz="1600" spc="-215" i="1">
                <a:latin typeface="Times New Roman"/>
                <a:cs typeface="Times New Roman"/>
              </a:rPr>
              <a:t> </a:t>
            </a:r>
            <a:r>
              <a:rPr dirty="0" sz="1600" spc="10">
                <a:latin typeface="Times New Roman"/>
                <a:cs typeface="Times New Roman"/>
              </a:rPr>
              <a:t>(</a:t>
            </a:r>
            <a:r>
              <a:rPr dirty="0" sz="1600" spc="-245">
                <a:latin typeface="Times New Roman"/>
                <a:cs typeface="Times New Roman"/>
              </a:rPr>
              <a:t> </a:t>
            </a:r>
            <a:r>
              <a:rPr dirty="0" sz="1600" spc="15" i="1">
                <a:latin typeface="Times New Roman"/>
                <a:cs typeface="Times New Roman"/>
              </a:rPr>
              <a:t>X</a:t>
            </a:r>
            <a:r>
              <a:rPr dirty="0" sz="1600" spc="-175" i="1">
                <a:latin typeface="Times New Roman"/>
                <a:cs typeface="Times New Roman"/>
              </a:rPr>
              <a:t> </a:t>
            </a:r>
            <a:r>
              <a:rPr dirty="0" sz="1600" spc="60">
                <a:latin typeface="Times New Roman"/>
                <a:cs typeface="Times New Roman"/>
              </a:rPr>
              <a:t>,</a:t>
            </a:r>
            <a:r>
              <a:rPr dirty="0" sz="1600" spc="60" i="1">
                <a:latin typeface="Times New Roman"/>
                <a:cs typeface="Times New Roman"/>
              </a:rPr>
              <a:t>Y</a:t>
            </a:r>
            <a:r>
              <a:rPr dirty="0" sz="1600" spc="-210" i="1">
                <a:latin typeface="Times New Roman"/>
                <a:cs typeface="Times New Roman"/>
              </a:rPr>
              <a:t> </a:t>
            </a:r>
            <a:r>
              <a:rPr dirty="0" sz="1600" spc="10">
                <a:latin typeface="Times New Roman"/>
                <a:cs typeface="Times New Roman"/>
              </a:rPr>
              <a:t>)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 spc="15">
                <a:latin typeface="Symbol"/>
                <a:cs typeface="Symbol"/>
              </a:rPr>
              <a:t>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 spc="20" i="1">
                <a:latin typeface="Times New Roman"/>
                <a:cs typeface="Times New Roman"/>
              </a:rPr>
              <a:t>H</a:t>
            </a:r>
            <a:r>
              <a:rPr dirty="0" sz="1600" spc="-204" i="1">
                <a:latin typeface="Times New Roman"/>
                <a:cs typeface="Times New Roman"/>
              </a:rPr>
              <a:t> </a:t>
            </a:r>
            <a:r>
              <a:rPr dirty="0" sz="1600" spc="-25">
                <a:latin typeface="Times New Roman"/>
                <a:cs typeface="Times New Roman"/>
              </a:rPr>
              <a:t>(</a:t>
            </a:r>
            <a:r>
              <a:rPr dirty="0" sz="1600" spc="-25" i="1">
                <a:latin typeface="Times New Roman"/>
                <a:cs typeface="Times New Roman"/>
              </a:rPr>
              <a:t>Y</a:t>
            </a:r>
            <a:r>
              <a:rPr dirty="0" sz="1600" spc="-210" i="1">
                <a:latin typeface="Times New Roman"/>
                <a:cs typeface="Times New Roman"/>
              </a:rPr>
              <a:t> </a:t>
            </a:r>
            <a:r>
              <a:rPr dirty="0" sz="1600" spc="10">
                <a:latin typeface="Times New Roman"/>
                <a:cs typeface="Times New Roman"/>
              </a:rPr>
              <a:t>)</a:t>
            </a:r>
            <a:r>
              <a:rPr dirty="0" sz="1600" spc="-100">
                <a:latin typeface="Times New Roman"/>
                <a:cs typeface="Times New Roman"/>
              </a:rPr>
              <a:t> </a:t>
            </a:r>
            <a:r>
              <a:rPr dirty="0" sz="1600" spc="15">
                <a:latin typeface="Symbol"/>
                <a:cs typeface="Symbol"/>
              </a:rPr>
              <a:t></a:t>
            </a:r>
            <a:r>
              <a:rPr dirty="0" sz="1600" spc="-85">
                <a:latin typeface="Times New Roman"/>
                <a:cs typeface="Times New Roman"/>
              </a:rPr>
              <a:t> </a:t>
            </a:r>
            <a:r>
              <a:rPr dirty="0" baseline="-9259" sz="3600" spc="44">
                <a:latin typeface="Symbol"/>
                <a:cs typeface="Symbol"/>
              </a:rPr>
              <a:t></a:t>
            </a:r>
            <a:r>
              <a:rPr dirty="0" baseline="-9259" sz="3600" spc="-307">
                <a:latin typeface="Times New Roman"/>
                <a:cs typeface="Times New Roman"/>
              </a:rPr>
              <a:t> </a:t>
            </a:r>
            <a:r>
              <a:rPr dirty="0" sz="1600" spc="25" i="1">
                <a:latin typeface="Times New Roman"/>
                <a:cs typeface="Times New Roman"/>
              </a:rPr>
              <a:t>p</a:t>
            </a:r>
            <a:r>
              <a:rPr dirty="0" sz="1600" spc="25">
                <a:latin typeface="Times New Roman"/>
                <a:cs typeface="Times New Roman"/>
              </a:rPr>
              <a:t>(</a:t>
            </a:r>
            <a:r>
              <a:rPr dirty="0" sz="1600" spc="-215">
                <a:latin typeface="Times New Roman"/>
                <a:cs typeface="Times New Roman"/>
              </a:rPr>
              <a:t> </a:t>
            </a:r>
            <a:r>
              <a:rPr dirty="0" sz="1600" spc="25" i="1">
                <a:latin typeface="Times New Roman"/>
                <a:cs typeface="Times New Roman"/>
              </a:rPr>
              <a:t>yj</a:t>
            </a:r>
            <a:r>
              <a:rPr dirty="0" sz="1600" spc="-145" i="1">
                <a:latin typeface="Times New Roman"/>
                <a:cs typeface="Times New Roman"/>
              </a:rPr>
              <a:t> </a:t>
            </a:r>
            <a:r>
              <a:rPr dirty="0" sz="1600" spc="5">
                <a:latin typeface="Times New Roman"/>
                <a:cs typeface="Times New Roman"/>
              </a:rPr>
              <a:t>/</a:t>
            </a:r>
            <a:r>
              <a:rPr dirty="0" sz="1600" spc="-35">
                <a:latin typeface="Times New Roman"/>
                <a:cs typeface="Times New Roman"/>
              </a:rPr>
              <a:t> </a:t>
            </a:r>
            <a:r>
              <a:rPr dirty="0" sz="1600" spc="15" i="1">
                <a:latin typeface="Times New Roman"/>
                <a:cs typeface="Times New Roman"/>
              </a:rPr>
              <a:t>xi</a:t>
            </a:r>
            <a:r>
              <a:rPr dirty="0" sz="1600" spc="15">
                <a:latin typeface="Times New Roman"/>
                <a:cs typeface="Times New Roman"/>
              </a:rPr>
              <a:t>)</a:t>
            </a:r>
            <a:r>
              <a:rPr dirty="0" sz="1600" spc="-200">
                <a:latin typeface="Times New Roman"/>
                <a:cs typeface="Times New Roman"/>
              </a:rPr>
              <a:t> </a:t>
            </a:r>
            <a:r>
              <a:rPr dirty="0" sz="1600" spc="25">
                <a:latin typeface="Times New Roman"/>
                <a:cs typeface="Times New Roman"/>
              </a:rPr>
              <a:t>log</a:t>
            </a:r>
            <a:r>
              <a:rPr dirty="0" baseline="-24691" sz="1350" spc="37">
                <a:latin typeface="Times New Roman"/>
                <a:cs typeface="Times New Roman"/>
              </a:rPr>
              <a:t>2</a:t>
            </a:r>
            <a:r>
              <a:rPr dirty="0" baseline="-24691" sz="1350" spc="179">
                <a:latin typeface="Times New Roman"/>
                <a:cs typeface="Times New Roman"/>
              </a:rPr>
              <a:t> </a:t>
            </a:r>
            <a:r>
              <a:rPr dirty="0" sz="1600" spc="25" i="1">
                <a:latin typeface="Times New Roman"/>
                <a:cs typeface="Times New Roman"/>
              </a:rPr>
              <a:t>p</a:t>
            </a:r>
            <a:r>
              <a:rPr dirty="0" sz="1600" spc="25">
                <a:latin typeface="Times New Roman"/>
                <a:cs typeface="Times New Roman"/>
              </a:rPr>
              <a:t>(</a:t>
            </a:r>
            <a:r>
              <a:rPr dirty="0" sz="1600" spc="-215">
                <a:latin typeface="Times New Roman"/>
                <a:cs typeface="Times New Roman"/>
              </a:rPr>
              <a:t> </a:t>
            </a:r>
            <a:r>
              <a:rPr dirty="0" sz="1600" spc="25" i="1">
                <a:latin typeface="Times New Roman"/>
                <a:cs typeface="Times New Roman"/>
              </a:rPr>
              <a:t>yj</a:t>
            </a:r>
            <a:r>
              <a:rPr dirty="0" sz="1600" spc="-145" i="1">
                <a:latin typeface="Times New Roman"/>
                <a:cs typeface="Times New Roman"/>
              </a:rPr>
              <a:t> </a:t>
            </a:r>
            <a:r>
              <a:rPr dirty="0" sz="1600" spc="5">
                <a:latin typeface="Times New Roman"/>
                <a:cs typeface="Times New Roman"/>
              </a:rPr>
              <a:t>/</a:t>
            </a:r>
            <a:r>
              <a:rPr dirty="0" sz="1600" spc="-40">
                <a:latin typeface="Times New Roman"/>
                <a:cs typeface="Times New Roman"/>
              </a:rPr>
              <a:t> </a:t>
            </a:r>
            <a:r>
              <a:rPr dirty="0" sz="1600" spc="60" i="1">
                <a:latin typeface="Times New Roman"/>
                <a:cs typeface="Times New Roman"/>
              </a:rPr>
              <a:t>xi</a:t>
            </a:r>
            <a:r>
              <a:rPr dirty="0" sz="1600" spc="60">
                <a:latin typeface="Times New Roman"/>
                <a:cs typeface="Times New Roman"/>
              </a:rPr>
              <a:t>)</a:t>
            </a:r>
            <a:r>
              <a:rPr dirty="0" baseline="-17361" sz="2400" spc="89">
                <a:latin typeface="Times New Roman"/>
                <a:cs typeface="Times New Roman"/>
              </a:rPr>
              <a:t>=</a:t>
            </a:r>
            <a:r>
              <a:rPr dirty="0" baseline="-17361" sz="2400" spc="-7">
                <a:latin typeface="Times New Roman"/>
                <a:cs typeface="Times New Roman"/>
              </a:rPr>
              <a:t> H(Y)+K</a:t>
            </a:r>
            <a:endParaRPr baseline="-17361" sz="2400">
              <a:latin typeface="Times New Roman"/>
              <a:cs typeface="Times New Roman"/>
            </a:endParaRPr>
          </a:p>
          <a:p>
            <a:pPr algn="ctr" marR="2646045">
              <a:lnSpc>
                <a:spcPct val="100000"/>
              </a:lnSpc>
              <a:spcBef>
                <a:spcPts val="160"/>
              </a:spcBef>
            </a:pPr>
            <a:r>
              <a:rPr dirty="0" sz="900" spc="15" i="1">
                <a:latin typeface="Times New Roman"/>
                <a:cs typeface="Times New Roman"/>
              </a:rPr>
              <a:t>j</a:t>
            </a:r>
            <a:r>
              <a:rPr dirty="0" sz="900" spc="15">
                <a:latin typeface="Symbol"/>
                <a:cs typeface="Symbol"/>
              </a:rPr>
              <a:t></a:t>
            </a:r>
            <a:r>
              <a:rPr dirty="0" sz="900" spc="15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baseline="-20833" sz="2400" spc="-7">
                <a:latin typeface="Times New Roman"/>
                <a:cs typeface="Times New Roman"/>
              </a:rPr>
              <a:t>Where</a:t>
            </a:r>
            <a:r>
              <a:rPr dirty="0" baseline="-20833" sz="2400">
                <a:latin typeface="Times New Roman"/>
                <a:cs typeface="Times New Roman"/>
              </a:rPr>
              <a:t> </a:t>
            </a:r>
            <a:r>
              <a:rPr dirty="0" baseline="-20833" sz="2400" spc="-7">
                <a:latin typeface="Times New Roman"/>
                <a:cs typeface="Times New Roman"/>
              </a:rPr>
              <a:t>K=</a:t>
            </a:r>
            <a:r>
              <a:rPr dirty="0" baseline="-20833" sz="2400" spc="-232">
                <a:latin typeface="Times New Roman"/>
                <a:cs typeface="Times New Roman"/>
              </a:rPr>
              <a:t> </a:t>
            </a:r>
            <a:r>
              <a:rPr dirty="0" baseline="-8888" sz="3750" spc="-15">
                <a:latin typeface="Symbol"/>
                <a:cs typeface="Symbol"/>
              </a:rPr>
              <a:t></a:t>
            </a:r>
            <a:r>
              <a:rPr dirty="0" baseline="-8888" sz="3750" spc="-337">
                <a:latin typeface="Times New Roman"/>
                <a:cs typeface="Times New Roman"/>
              </a:rPr>
              <a:t> </a:t>
            </a:r>
            <a:r>
              <a:rPr dirty="0" sz="1650" spc="20" i="1">
                <a:latin typeface="Times New Roman"/>
                <a:cs typeface="Times New Roman"/>
              </a:rPr>
              <a:t>p</a:t>
            </a:r>
            <a:r>
              <a:rPr dirty="0" sz="1650" spc="20">
                <a:latin typeface="Times New Roman"/>
                <a:cs typeface="Times New Roman"/>
              </a:rPr>
              <a:t>(</a:t>
            </a:r>
            <a:r>
              <a:rPr dirty="0" sz="1650" spc="-225">
                <a:latin typeface="Times New Roman"/>
                <a:cs typeface="Times New Roman"/>
              </a:rPr>
              <a:t> </a:t>
            </a:r>
            <a:r>
              <a:rPr dirty="0" sz="1650" spc="20" i="1">
                <a:latin typeface="Times New Roman"/>
                <a:cs typeface="Times New Roman"/>
              </a:rPr>
              <a:t>yj</a:t>
            </a:r>
            <a:r>
              <a:rPr dirty="0" sz="1650" spc="-165" i="1">
                <a:latin typeface="Times New Roman"/>
                <a:cs typeface="Times New Roman"/>
              </a:rPr>
              <a:t> </a:t>
            </a:r>
            <a:r>
              <a:rPr dirty="0" sz="1650">
                <a:latin typeface="Times New Roman"/>
                <a:cs typeface="Times New Roman"/>
              </a:rPr>
              <a:t>/</a:t>
            </a:r>
            <a:r>
              <a:rPr dirty="0" sz="1650" spc="-60">
                <a:latin typeface="Times New Roman"/>
                <a:cs typeface="Times New Roman"/>
              </a:rPr>
              <a:t> </a:t>
            </a:r>
            <a:r>
              <a:rPr dirty="0" sz="1650" spc="10" i="1">
                <a:latin typeface="Times New Roman"/>
                <a:cs typeface="Times New Roman"/>
              </a:rPr>
              <a:t>xi</a:t>
            </a:r>
            <a:r>
              <a:rPr dirty="0" sz="1650" spc="10">
                <a:latin typeface="Times New Roman"/>
                <a:cs typeface="Times New Roman"/>
              </a:rPr>
              <a:t>)</a:t>
            </a:r>
            <a:r>
              <a:rPr dirty="0" sz="1650" spc="-225">
                <a:latin typeface="Times New Roman"/>
                <a:cs typeface="Times New Roman"/>
              </a:rPr>
              <a:t> </a:t>
            </a:r>
            <a:r>
              <a:rPr dirty="0" sz="1650" spc="30">
                <a:latin typeface="Times New Roman"/>
                <a:cs typeface="Times New Roman"/>
              </a:rPr>
              <a:t>log</a:t>
            </a:r>
            <a:r>
              <a:rPr dirty="0" baseline="-23391" sz="1425" spc="44">
                <a:latin typeface="Times New Roman"/>
                <a:cs typeface="Times New Roman"/>
              </a:rPr>
              <a:t>2</a:t>
            </a:r>
            <a:r>
              <a:rPr dirty="0" baseline="-23391" sz="1425" spc="187">
                <a:latin typeface="Times New Roman"/>
                <a:cs typeface="Times New Roman"/>
              </a:rPr>
              <a:t> </a:t>
            </a:r>
            <a:r>
              <a:rPr dirty="0" sz="1650" spc="20" i="1">
                <a:latin typeface="Times New Roman"/>
                <a:cs typeface="Times New Roman"/>
              </a:rPr>
              <a:t>p</a:t>
            </a:r>
            <a:r>
              <a:rPr dirty="0" sz="1650" spc="20">
                <a:latin typeface="Times New Roman"/>
                <a:cs typeface="Times New Roman"/>
              </a:rPr>
              <a:t>(</a:t>
            </a:r>
            <a:r>
              <a:rPr dirty="0" sz="1650" spc="-225">
                <a:latin typeface="Times New Roman"/>
                <a:cs typeface="Times New Roman"/>
              </a:rPr>
              <a:t> </a:t>
            </a:r>
            <a:r>
              <a:rPr dirty="0" sz="1650" spc="20" i="1">
                <a:latin typeface="Times New Roman"/>
                <a:cs typeface="Times New Roman"/>
              </a:rPr>
              <a:t>yj</a:t>
            </a:r>
            <a:r>
              <a:rPr dirty="0" sz="1650" spc="-170" i="1">
                <a:latin typeface="Times New Roman"/>
                <a:cs typeface="Times New Roman"/>
              </a:rPr>
              <a:t> </a:t>
            </a:r>
            <a:r>
              <a:rPr dirty="0" sz="1650">
                <a:latin typeface="Times New Roman"/>
                <a:cs typeface="Times New Roman"/>
              </a:rPr>
              <a:t>/</a:t>
            </a:r>
            <a:r>
              <a:rPr dirty="0" sz="1650" spc="-55">
                <a:latin typeface="Times New Roman"/>
                <a:cs typeface="Times New Roman"/>
              </a:rPr>
              <a:t> </a:t>
            </a:r>
            <a:r>
              <a:rPr dirty="0" sz="1650" spc="10" i="1">
                <a:latin typeface="Times New Roman"/>
                <a:cs typeface="Times New Roman"/>
              </a:rPr>
              <a:t>xi</a:t>
            </a:r>
            <a:r>
              <a:rPr dirty="0" sz="1650" spc="10">
                <a:latin typeface="Times New Roman"/>
                <a:cs typeface="Times New Roman"/>
              </a:rPr>
              <a:t>)</a:t>
            </a:r>
            <a:r>
              <a:rPr dirty="0" sz="1650" spc="-204">
                <a:latin typeface="Times New Roman"/>
                <a:cs typeface="Times New Roman"/>
              </a:rPr>
              <a:t> </a:t>
            </a:r>
            <a:r>
              <a:rPr dirty="0" baseline="-20833" sz="2400" spc="-7">
                <a:latin typeface="Times New Roman"/>
                <a:cs typeface="Times New Roman"/>
              </a:rPr>
              <a:t>.</a:t>
            </a:r>
            <a:endParaRPr baseline="-20833" sz="2400">
              <a:latin typeface="Times New Roman"/>
              <a:cs typeface="Times New Roman"/>
            </a:endParaRPr>
          </a:p>
          <a:p>
            <a:pPr marL="940435">
              <a:lnSpc>
                <a:spcPct val="100000"/>
              </a:lnSpc>
              <a:spcBef>
                <a:spcPts val="155"/>
              </a:spcBef>
            </a:pPr>
            <a:r>
              <a:rPr dirty="0" sz="950" spc="5" i="1">
                <a:latin typeface="Times New Roman"/>
                <a:cs typeface="Times New Roman"/>
              </a:rPr>
              <a:t>j</a:t>
            </a:r>
            <a:r>
              <a:rPr dirty="0" sz="950" spc="-160" i="1">
                <a:latin typeface="Times New Roman"/>
                <a:cs typeface="Times New Roman"/>
              </a:rPr>
              <a:t> </a:t>
            </a:r>
            <a:r>
              <a:rPr dirty="0" sz="950" spc="-25">
                <a:latin typeface="Symbol"/>
                <a:cs typeface="Symbol"/>
              </a:rPr>
              <a:t></a:t>
            </a:r>
            <a:r>
              <a:rPr dirty="0" sz="950" spc="-25">
                <a:latin typeface="Times New Roman"/>
                <a:cs typeface="Times New Roman"/>
              </a:rPr>
              <a:t>1</a:t>
            </a:r>
            <a:endParaRPr sz="950">
              <a:latin typeface="Times New Roman"/>
              <a:cs typeface="Times New Roman"/>
            </a:endParaRPr>
          </a:p>
          <a:p>
            <a:pPr marL="12700" marR="1139190">
              <a:lnSpc>
                <a:spcPts val="1839"/>
              </a:lnSpc>
              <a:spcBef>
                <a:spcPts val="270"/>
              </a:spcBef>
            </a:pPr>
            <a:r>
              <a:rPr dirty="0" sz="1600" spc="-5">
                <a:latin typeface="Times New Roman"/>
                <a:cs typeface="Times New Roman"/>
              </a:rPr>
              <a:t>Hence: I(X,Y)=H(Y)+K for symmetric channels only  Now to find </a:t>
            </a:r>
            <a:r>
              <a:rPr dirty="0" sz="1600" spc="-10">
                <a:latin typeface="Times New Roman"/>
                <a:cs typeface="Times New Roman"/>
              </a:rPr>
              <a:t>max </a:t>
            </a:r>
            <a:r>
              <a:rPr dirty="0" sz="1600" spc="-5">
                <a:latin typeface="Times New Roman"/>
                <a:cs typeface="Times New Roman"/>
              </a:rPr>
              <a:t>of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I(X,Y)=max[H(Y)+K]=max[H(Y)]+K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85"/>
              </a:lnSpc>
            </a:pPr>
            <a:r>
              <a:rPr dirty="0" sz="1600" spc="-5">
                <a:latin typeface="Times New Roman"/>
                <a:cs typeface="Times New Roman"/>
              </a:rPr>
              <a:t>And since max[H(Y)]=log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m when Y has equiprobable symbols,</a:t>
            </a:r>
            <a:r>
              <a:rPr dirty="0" sz="1600" spc="9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56284" y="3951858"/>
            <a:ext cx="492950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Times New Roman"/>
                <a:cs typeface="Times New Roman"/>
              </a:rPr>
              <a:t>C=log</a:t>
            </a:r>
            <a:r>
              <a:rPr dirty="0" baseline="-12077" sz="1725" spc="-7">
                <a:latin typeface="Times New Roman"/>
                <a:cs typeface="Times New Roman"/>
              </a:rPr>
              <a:t>2</a:t>
            </a:r>
            <a:r>
              <a:rPr dirty="0" sz="1800" spc="-5">
                <a:latin typeface="Times New Roman"/>
                <a:cs typeface="Times New Roman"/>
              </a:rPr>
              <a:t>m+K bits/symbol </a:t>
            </a:r>
            <a:r>
              <a:rPr dirty="0" sz="1800">
                <a:latin typeface="Times New Roman"/>
                <a:cs typeface="Times New Roman"/>
              </a:rPr>
              <a:t>for </a:t>
            </a:r>
            <a:r>
              <a:rPr dirty="0" sz="1800" spc="-5">
                <a:latin typeface="Times New Roman"/>
                <a:cs typeface="Times New Roman"/>
              </a:rPr>
              <a:t>symmetric channels</a:t>
            </a:r>
            <a:r>
              <a:rPr dirty="0" sz="1800" spc="3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only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50696" y="4511674"/>
            <a:ext cx="6089650" cy="233679"/>
          </a:xfrm>
          <a:prstGeom prst="rect">
            <a:avLst/>
          </a:prstGeom>
          <a:solidFill>
            <a:srgbClr val="F1DBDB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810"/>
              </a:lnSpc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Channel efficiency and</a:t>
            </a:r>
            <a:r>
              <a:rPr dirty="0" u="heavy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redundancy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46608" y="5236903"/>
            <a:ext cx="160020" cy="2628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550" spc="20" i="1">
                <a:latin typeface="Times New Roman"/>
                <a:cs typeface="Times New Roman"/>
              </a:rPr>
              <a:t>C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56284" y="5121202"/>
            <a:ext cx="4968240" cy="2762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600" spc="-5">
                <a:latin typeface="Times New Roman"/>
                <a:cs typeface="Times New Roman"/>
              </a:rPr>
              <a:t>Channel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efficiency:</a:t>
            </a:r>
            <a:r>
              <a:rPr dirty="0" baseline="13468" sz="2475" spc="-7" i="1">
                <a:latin typeface="Symbol"/>
                <a:cs typeface="Symbol"/>
              </a:rPr>
              <a:t></a:t>
            </a:r>
            <a:r>
              <a:rPr dirty="0" baseline="13468" sz="2475" spc="127" i="1">
                <a:latin typeface="Times New Roman"/>
                <a:cs typeface="Times New Roman"/>
              </a:rPr>
              <a:t> </a:t>
            </a:r>
            <a:r>
              <a:rPr dirty="0" baseline="14336" sz="2325" spc="22">
                <a:latin typeface="Symbol"/>
                <a:cs typeface="Symbol"/>
              </a:rPr>
              <a:t></a:t>
            </a:r>
            <a:r>
              <a:rPr dirty="0" baseline="14336" sz="2325" spc="277">
                <a:latin typeface="Times New Roman"/>
                <a:cs typeface="Times New Roman"/>
              </a:rPr>
              <a:t> </a:t>
            </a:r>
            <a:r>
              <a:rPr dirty="0" u="sng" baseline="48387" sz="2325" spc="1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dirty="0" u="sng" baseline="48387" sz="2325" spc="-307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8387" sz="2325" spc="1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dirty="0" u="sng" baseline="48387" sz="2325" spc="-33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8387" sz="2325" spc="3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</a:t>
            </a:r>
            <a:r>
              <a:rPr dirty="0" u="sng" baseline="48387" sz="2325" spc="-22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8387" sz="2325" spc="9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,</a:t>
            </a:r>
            <a:r>
              <a:rPr dirty="0" u="sng" baseline="48387" sz="2325" spc="97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</a:t>
            </a:r>
            <a:r>
              <a:rPr dirty="0" u="sng" baseline="48387" sz="2325" spc="-27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8387" sz="2325" spc="1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dirty="0" baseline="48387" sz="2325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and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channel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redundancy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56284" y="5426266"/>
            <a:ext cx="5932805" cy="2911475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baseline="-45138" sz="2400" spc="15">
                <a:latin typeface="Times New Roman"/>
                <a:cs typeface="Times New Roman"/>
              </a:rPr>
              <a:t>R=1-</a:t>
            </a:r>
            <a:r>
              <a:rPr dirty="0" baseline="-45138" sz="2400" spc="15">
                <a:latin typeface="Symbol"/>
                <a:cs typeface="Symbol"/>
              </a:rPr>
              <a:t></a:t>
            </a:r>
            <a:r>
              <a:rPr dirty="0" baseline="-45138" sz="2400" spc="15">
                <a:latin typeface="Times New Roman"/>
                <a:cs typeface="Times New Roman"/>
              </a:rPr>
              <a:t>=</a:t>
            </a:r>
            <a:r>
              <a:rPr dirty="0" baseline="-35185" sz="2250" spc="15">
                <a:latin typeface="Times New Roman"/>
                <a:cs typeface="Times New Roman"/>
              </a:rPr>
              <a:t>1</a:t>
            </a:r>
            <a:r>
              <a:rPr dirty="0" baseline="-35185" sz="2250" spc="-315">
                <a:latin typeface="Times New Roman"/>
                <a:cs typeface="Times New Roman"/>
              </a:rPr>
              <a:t> </a:t>
            </a:r>
            <a:r>
              <a:rPr dirty="0" baseline="-35185" sz="2250" spc="30">
                <a:latin typeface="Symbol"/>
                <a:cs typeface="Symbol"/>
              </a:rPr>
              <a:t></a:t>
            </a:r>
            <a:r>
              <a:rPr dirty="0" baseline="-35185" sz="2250" spc="172">
                <a:latin typeface="Times New Roman"/>
                <a:cs typeface="Times New Roman"/>
              </a:rPr>
              <a:t> </a:t>
            </a:r>
            <a:r>
              <a:rPr dirty="0" u="sng" sz="1500" spc="1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dirty="0" u="sng" sz="1500" spc="-19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500" spc="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dirty="0" u="sng" sz="1500" spc="-2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500" spc="2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</a:t>
            </a:r>
            <a:r>
              <a:rPr dirty="0" u="sng" sz="1500" spc="-12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500" spc="7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,</a:t>
            </a:r>
            <a:r>
              <a:rPr dirty="0" u="sng" sz="1500" spc="7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</a:t>
            </a:r>
            <a:r>
              <a:rPr dirty="0" u="sng" sz="1500" spc="-16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500" spc="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endParaRPr sz="1500">
              <a:latin typeface="Times New Roman"/>
              <a:cs typeface="Times New Roman"/>
            </a:endParaRPr>
          </a:p>
          <a:p>
            <a:pPr marL="1186815">
              <a:lnSpc>
                <a:spcPct val="100000"/>
              </a:lnSpc>
              <a:spcBef>
                <a:spcPts val="305"/>
              </a:spcBef>
            </a:pPr>
            <a:r>
              <a:rPr dirty="0" sz="1500" spc="25" i="1">
                <a:latin typeface="Times New Roman"/>
                <a:cs typeface="Times New Roman"/>
              </a:rPr>
              <a:t>C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Notes: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96000"/>
              </a:lnSpc>
              <a:spcBef>
                <a:spcPts val="35"/>
              </a:spcBef>
            </a:pPr>
            <a:r>
              <a:rPr dirty="0" sz="1600" spc="-5">
                <a:latin typeface="Times New Roman"/>
                <a:cs typeface="Times New Roman"/>
              </a:rPr>
              <a:t>1-I(X,Y) becomes maximum equals C only if the condition for  maximization is </a:t>
            </a:r>
            <a:r>
              <a:rPr dirty="0" sz="1600">
                <a:latin typeface="Times New Roman"/>
                <a:cs typeface="Times New Roman"/>
              </a:rPr>
              <a:t>satisfied, </a:t>
            </a:r>
            <a:r>
              <a:rPr dirty="0" sz="1600" spc="-5">
                <a:latin typeface="Times New Roman"/>
                <a:cs typeface="Times New Roman"/>
              </a:rPr>
              <a:t>i.e. only if Y has equiprobable symbols. This  condition yields that X has also equiprobable symbols </a:t>
            </a:r>
            <a:r>
              <a:rPr dirty="0" sz="1600">
                <a:latin typeface="Times New Roman"/>
                <a:cs typeface="Times New Roman"/>
              </a:rPr>
              <a:t>since </a:t>
            </a:r>
            <a:r>
              <a:rPr dirty="0" sz="1600" spc="-5">
                <a:latin typeface="Times New Roman"/>
                <a:cs typeface="Times New Roman"/>
              </a:rPr>
              <a:t>if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output  </a:t>
            </a:r>
            <a:r>
              <a:rPr dirty="0" sz="1600">
                <a:latin typeface="Times New Roman"/>
                <a:cs typeface="Times New Roman"/>
              </a:rPr>
              <a:t>of </a:t>
            </a:r>
            <a:r>
              <a:rPr dirty="0" sz="1600" spc="-5">
                <a:latin typeface="Times New Roman"/>
                <a:cs typeface="Times New Roman"/>
              </a:rPr>
              <a:t>a symmetric channel is equiprobable, then its input X </a:t>
            </a:r>
            <a:r>
              <a:rPr dirty="0" sz="1600">
                <a:latin typeface="Times New Roman"/>
                <a:cs typeface="Times New Roman"/>
              </a:rPr>
              <a:t>is </a:t>
            </a:r>
            <a:r>
              <a:rPr dirty="0" sz="1600" spc="-5">
                <a:latin typeface="Times New Roman"/>
                <a:cs typeface="Times New Roman"/>
              </a:rPr>
              <a:t>also  symmetric.</a:t>
            </a:r>
            <a:endParaRPr sz="1600">
              <a:latin typeface="Times New Roman"/>
              <a:cs typeface="Times New Roman"/>
            </a:endParaRPr>
          </a:p>
          <a:p>
            <a:pPr marL="12700" marR="142240">
              <a:lnSpc>
                <a:spcPts val="1839"/>
              </a:lnSpc>
              <a:spcBef>
                <a:spcPts val="45"/>
              </a:spcBef>
            </a:pPr>
            <a:r>
              <a:rPr dirty="0" sz="1600" spc="-5">
                <a:latin typeface="Times New Roman"/>
                <a:cs typeface="Times New Roman"/>
              </a:rPr>
              <a:t>2-For symmetric channel only, and to ease calculations, we can use the  </a:t>
            </a:r>
            <a:r>
              <a:rPr dirty="0" sz="1600" spc="-10">
                <a:latin typeface="Times New Roman"/>
                <a:cs typeface="Times New Roman"/>
              </a:rPr>
              <a:t>formula</a:t>
            </a:r>
            <a:endParaRPr sz="1600">
              <a:latin typeface="Times New Roman"/>
              <a:cs typeface="Times New Roman"/>
            </a:endParaRPr>
          </a:p>
          <a:p>
            <a:pPr marL="62865">
              <a:lnSpc>
                <a:spcPts val="1795"/>
              </a:lnSpc>
            </a:pPr>
            <a:r>
              <a:rPr dirty="0" sz="1600" spc="-5">
                <a:latin typeface="Times New Roman"/>
                <a:cs typeface="Times New Roman"/>
              </a:rPr>
              <a:t>I(X,Y)=H(Y)+K.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95146" y="9583928"/>
            <a:ext cx="21145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X2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67227" y="9052052"/>
            <a:ext cx="21145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Y1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67227" y="9583928"/>
            <a:ext cx="21145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Y2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56284" y="8469490"/>
            <a:ext cx="2013585" cy="791210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</a:t>
            </a:r>
            <a:r>
              <a:rPr dirty="0" sz="1600" spc="-5">
                <a:latin typeface="Times New Roman"/>
                <a:cs typeface="Times New Roman"/>
              </a:rPr>
              <a:t>: For the BSC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shown:</a:t>
            </a:r>
            <a:endParaRPr sz="1600">
              <a:latin typeface="Times New Roman"/>
              <a:cs typeface="Times New Roman"/>
            </a:endParaRPr>
          </a:p>
          <a:p>
            <a:pPr marL="1246505">
              <a:lnSpc>
                <a:spcPct val="100000"/>
              </a:lnSpc>
              <a:spcBef>
                <a:spcPts val="390"/>
              </a:spcBef>
            </a:pPr>
            <a:r>
              <a:rPr dirty="0" sz="1200" b="1">
                <a:latin typeface="Times New Roman"/>
                <a:cs typeface="Times New Roman"/>
              </a:rPr>
              <a:t>0.7</a:t>
            </a:r>
            <a:endParaRPr sz="1200">
              <a:latin typeface="Times New Roman"/>
              <a:cs typeface="Times New Roman"/>
            </a:endParaRPr>
          </a:p>
          <a:p>
            <a:pPr marL="451484">
              <a:lnSpc>
                <a:spcPct val="100000"/>
              </a:lnSpc>
              <a:spcBef>
                <a:spcPts val="325"/>
              </a:spcBef>
            </a:pPr>
            <a:r>
              <a:rPr dirty="0" sz="1200" spc="-5">
                <a:latin typeface="Times New Roman"/>
                <a:cs typeface="Times New Roman"/>
              </a:rPr>
              <a:t>X</a:t>
            </a:r>
            <a:r>
              <a:rPr dirty="0" baseline="-10416" sz="1200" spc="-7">
                <a:latin typeface="Times New Roman"/>
                <a:cs typeface="Times New Roman"/>
              </a:rPr>
              <a:t>1</a:t>
            </a:r>
            <a:endParaRPr baseline="-10416"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04973" y="9736327"/>
            <a:ext cx="2489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0.7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547367" y="9113265"/>
            <a:ext cx="1835785" cy="592455"/>
          </a:xfrm>
          <a:custGeom>
            <a:avLst/>
            <a:gdLst/>
            <a:ahLst/>
            <a:cxnLst/>
            <a:rect l="l" t="t" r="r" b="b"/>
            <a:pathLst>
              <a:path w="1835785" h="592454">
                <a:moveTo>
                  <a:pt x="1760656" y="30210"/>
                </a:moveTo>
                <a:lnTo>
                  <a:pt x="1904" y="580072"/>
                </a:lnTo>
                <a:lnTo>
                  <a:pt x="0" y="583641"/>
                </a:lnTo>
                <a:lnTo>
                  <a:pt x="1015" y="586981"/>
                </a:lnTo>
                <a:lnTo>
                  <a:pt x="2159" y="590334"/>
                </a:lnTo>
                <a:lnTo>
                  <a:pt x="5715" y="592201"/>
                </a:lnTo>
                <a:lnTo>
                  <a:pt x="1764471" y="42400"/>
                </a:lnTo>
                <a:lnTo>
                  <a:pt x="1760656" y="30210"/>
                </a:lnTo>
                <a:close/>
              </a:path>
              <a:path w="1835785" h="592454">
                <a:moveTo>
                  <a:pt x="1823008" y="25400"/>
                </a:moveTo>
                <a:lnTo>
                  <a:pt x="1776095" y="25400"/>
                </a:lnTo>
                <a:lnTo>
                  <a:pt x="1779651" y="27305"/>
                </a:lnTo>
                <a:lnTo>
                  <a:pt x="1780794" y="30607"/>
                </a:lnTo>
                <a:lnTo>
                  <a:pt x="1781809" y="34036"/>
                </a:lnTo>
                <a:lnTo>
                  <a:pt x="1779905" y="37592"/>
                </a:lnTo>
                <a:lnTo>
                  <a:pt x="1764471" y="42400"/>
                </a:lnTo>
                <a:lnTo>
                  <a:pt x="1773935" y="72644"/>
                </a:lnTo>
                <a:lnTo>
                  <a:pt x="1823008" y="25400"/>
                </a:lnTo>
                <a:close/>
              </a:path>
              <a:path w="1835785" h="592454">
                <a:moveTo>
                  <a:pt x="1776095" y="25400"/>
                </a:moveTo>
                <a:lnTo>
                  <a:pt x="1760656" y="30210"/>
                </a:lnTo>
                <a:lnTo>
                  <a:pt x="1764471" y="42400"/>
                </a:lnTo>
                <a:lnTo>
                  <a:pt x="1779905" y="37592"/>
                </a:lnTo>
                <a:lnTo>
                  <a:pt x="1781809" y="34036"/>
                </a:lnTo>
                <a:lnTo>
                  <a:pt x="1780794" y="30607"/>
                </a:lnTo>
                <a:lnTo>
                  <a:pt x="1779651" y="27305"/>
                </a:lnTo>
                <a:lnTo>
                  <a:pt x="1776095" y="25400"/>
                </a:lnTo>
                <a:close/>
              </a:path>
              <a:path w="1835785" h="592454">
                <a:moveTo>
                  <a:pt x="1751203" y="0"/>
                </a:moveTo>
                <a:lnTo>
                  <a:pt x="1760656" y="30210"/>
                </a:lnTo>
                <a:lnTo>
                  <a:pt x="1776095" y="25400"/>
                </a:lnTo>
                <a:lnTo>
                  <a:pt x="1823008" y="25400"/>
                </a:lnTo>
                <a:lnTo>
                  <a:pt x="1835277" y="13589"/>
                </a:lnTo>
                <a:lnTo>
                  <a:pt x="17512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548130" y="9103994"/>
            <a:ext cx="1834514" cy="76200"/>
          </a:xfrm>
          <a:custGeom>
            <a:avLst/>
            <a:gdLst/>
            <a:ahLst/>
            <a:cxnLst/>
            <a:rect l="l" t="t" r="r" b="b"/>
            <a:pathLst>
              <a:path w="1834514" h="76200">
                <a:moveTo>
                  <a:pt x="1758315" y="0"/>
                </a:moveTo>
                <a:lnTo>
                  <a:pt x="1758315" y="76199"/>
                </a:lnTo>
                <a:lnTo>
                  <a:pt x="1821815" y="44449"/>
                </a:lnTo>
                <a:lnTo>
                  <a:pt x="1774570" y="44449"/>
                </a:lnTo>
                <a:lnTo>
                  <a:pt x="1777365" y="41655"/>
                </a:lnTo>
                <a:lnTo>
                  <a:pt x="1777365" y="34543"/>
                </a:lnTo>
                <a:lnTo>
                  <a:pt x="1774570" y="31749"/>
                </a:lnTo>
                <a:lnTo>
                  <a:pt x="1821815" y="31749"/>
                </a:lnTo>
                <a:lnTo>
                  <a:pt x="1758315" y="0"/>
                </a:lnTo>
                <a:close/>
              </a:path>
              <a:path w="1834514" h="76200">
                <a:moveTo>
                  <a:pt x="1758315" y="31749"/>
                </a:moveTo>
                <a:lnTo>
                  <a:pt x="2793" y="31749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49"/>
                </a:lnTo>
                <a:lnTo>
                  <a:pt x="1758315" y="44449"/>
                </a:lnTo>
                <a:lnTo>
                  <a:pt x="1758315" y="31749"/>
                </a:lnTo>
                <a:close/>
              </a:path>
              <a:path w="1834514" h="76200">
                <a:moveTo>
                  <a:pt x="1821815" y="31749"/>
                </a:moveTo>
                <a:lnTo>
                  <a:pt x="1774570" y="31749"/>
                </a:lnTo>
                <a:lnTo>
                  <a:pt x="1777365" y="34543"/>
                </a:lnTo>
                <a:lnTo>
                  <a:pt x="1777365" y="41655"/>
                </a:lnTo>
                <a:lnTo>
                  <a:pt x="1774570" y="44449"/>
                </a:lnTo>
                <a:lnTo>
                  <a:pt x="1821815" y="44449"/>
                </a:lnTo>
                <a:lnTo>
                  <a:pt x="1834515" y="38099"/>
                </a:lnTo>
                <a:lnTo>
                  <a:pt x="1821815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548130" y="9675494"/>
            <a:ext cx="1834514" cy="76200"/>
          </a:xfrm>
          <a:custGeom>
            <a:avLst/>
            <a:gdLst/>
            <a:ahLst/>
            <a:cxnLst/>
            <a:rect l="l" t="t" r="r" b="b"/>
            <a:pathLst>
              <a:path w="1834514" h="76200">
                <a:moveTo>
                  <a:pt x="1758315" y="0"/>
                </a:moveTo>
                <a:lnTo>
                  <a:pt x="1758315" y="76199"/>
                </a:lnTo>
                <a:lnTo>
                  <a:pt x="1821815" y="44449"/>
                </a:lnTo>
                <a:lnTo>
                  <a:pt x="1774570" y="44449"/>
                </a:lnTo>
                <a:lnTo>
                  <a:pt x="1777365" y="41605"/>
                </a:lnTo>
                <a:lnTo>
                  <a:pt x="1777365" y="34594"/>
                </a:lnTo>
                <a:lnTo>
                  <a:pt x="1774570" y="31749"/>
                </a:lnTo>
                <a:lnTo>
                  <a:pt x="1821815" y="31749"/>
                </a:lnTo>
                <a:lnTo>
                  <a:pt x="1758315" y="0"/>
                </a:lnTo>
                <a:close/>
              </a:path>
              <a:path w="1834514" h="76200">
                <a:moveTo>
                  <a:pt x="1758315" y="31749"/>
                </a:moveTo>
                <a:lnTo>
                  <a:pt x="2793" y="31749"/>
                </a:lnTo>
                <a:lnTo>
                  <a:pt x="0" y="34594"/>
                </a:lnTo>
                <a:lnTo>
                  <a:pt x="0" y="41605"/>
                </a:lnTo>
                <a:lnTo>
                  <a:pt x="2793" y="44449"/>
                </a:lnTo>
                <a:lnTo>
                  <a:pt x="1758315" y="44449"/>
                </a:lnTo>
                <a:lnTo>
                  <a:pt x="1758315" y="31749"/>
                </a:lnTo>
                <a:close/>
              </a:path>
              <a:path w="1834514" h="76200">
                <a:moveTo>
                  <a:pt x="1821815" y="31749"/>
                </a:moveTo>
                <a:lnTo>
                  <a:pt x="1774570" y="31749"/>
                </a:lnTo>
                <a:lnTo>
                  <a:pt x="1777365" y="34594"/>
                </a:lnTo>
                <a:lnTo>
                  <a:pt x="1777365" y="41605"/>
                </a:lnTo>
                <a:lnTo>
                  <a:pt x="1774570" y="44449"/>
                </a:lnTo>
                <a:lnTo>
                  <a:pt x="1821815" y="44449"/>
                </a:lnTo>
                <a:lnTo>
                  <a:pt x="1834515" y="38099"/>
                </a:lnTo>
                <a:lnTo>
                  <a:pt x="1821815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547367" y="9134982"/>
            <a:ext cx="1835785" cy="592455"/>
          </a:xfrm>
          <a:custGeom>
            <a:avLst/>
            <a:gdLst/>
            <a:ahLst/>
            <a:cxnLst/>
            <a:rect l="l" t="t" r="r" b="b"/>
            <a:pathLst>
              <a:path w="1835785" h="592454">
                <a:moveTo>
                  <a:pt x="1760675" y="561933"/>
                </a:moveTo>
                <a:lnTo>
                  <a:pt x="1751203" y="592239"/>
                </a:lnTo>
                <a:lnTo>
                  <a:pt x="1835277" y="578612"/>
                </a:lnTo>
                <a:lnTo>
                  <a:pt x="1822992" y="566775"/>
                </a:lnTo>
                <a:lnTo>
                  <a:pt x="1776095" y="566775"/>
                </a:lnTo>
                <a:lnTo>
                  <a:pt x="1760675" y="561933"/>
                </a:lnTo>
                <a:close/>
              </a:path>
              <a:path w="1835785" h="592454">
                <a:moveTo>
                  <a:pt x="1764461" y="549819"/>
                </a:moveTo>
                <a:lnTo>
                  <a:pt x="1760675" y="561933"/>
                </a:lnTo>
                <a:lnTo>
                  <a:pt x="1776095" y="566775"/>
                </a:lnTo>
                <a:lnTo>
                  <a:pt x="1779651" y="564908"/>
                </a:lnTo>
                <a:lnTo>
                  <a:pt x="1780794" y="561555"/>
                </a:lnTo>
                <a:lnTo>
                  <a:pt x="1781809" y="558215"/>
                </a:lnTo>
                <a:lnTo>
                  <a:pt x="1779905" y="554647"/>
                </a:lnTo>
                <a:lnTo>
                  <a:pt x="1764461" y="549819"/>
                </a:lnTo>
                <a:close/>
              </a:path>
              <a:path w="1835785" h="592454">
                <a:moveTo>
                  <a:pt x="1773935" y="519506"/>
                </a:moveTo>
                <a:lnTo>
                  <a:pt x="1764461" y="549819"/>
                </a:lnTo>
                <a:lnTo>
                  <a:pt x="1779905" y="554647"/>
                </a:lnTo>
                <a:lnTo>
                  <a:pt x="1781809" y="558215"/>
                </a:lnTo>
                <a:lnTo>
                  <a:pt x="1780794" y="561555"/>
                </a:lnTo>
                <a:lnTo>
                  <a:pt x="1779651" y="564908"/>
                </a:lnTo>
                <a:lnTo>
                  <a:pt x="1776095" y="566775"/>
                </a:lnTo>
                <a:lnTo>
                  <a:pt x="1822992" y="566775"/>
                </a:lnTo>
                <a:lnTo>
                  <a:pt x="1773935" y="519506"/>
                </a:lnTo>
                <a:close/>
              </a:path>
              <a:path w="1835785" h="592454">
                <a:moveTo>
                  <a:pt x="5715" y="0"/>
                </a:moveTo>
                <a:lnTo>
                  <a:pt x="2159" y="1904"/>
                </a:lnTo>
                <a:lnTo>
                  <a:pt x="1015" y="5206"/>
                </a:lnTo>
                <a:lnTo>
                  <a:pt x="0" y="8509"/>
                </a:lnTo>
                <a:lnTo>
                  <a:pt x="1904" y="12064"/>
                </a:lnTo>
                <a:lnTo>
                  <a:pt x="5206" y="13207"/>
                </a:lnTo>
                <a:lnTo>
                  <a:pt x="1760675" y="561933"/>
                </a:lnTo>
                <a:lnTo>
                  <a:pt x="1764461" y="549819"/>
                </a:lnTo>
                <a:lnTo>
                  <a:pt x="57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6284" y="429259"/>
            <a:ext cx="4420870" cy="10845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4734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19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00" spc="-5">
                <a:latin typeface="Times New Roman"/>
                <a:cs typeface="Times New Roman"/>
              </a:rPr>
              <a:t>Find the channel capacity and efficiency if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I(x</a:t>
            </a:r>
            <a:r>
              <a:rPr dirty="0" baseline="-13227" sz="1575">
                <a:latin typeface="Times New Roman"/>
                <a:cs typeface="Times New Roman"/>
              </a:rPr>
              <a:t>1</a:t>
            </a:r>
            <a:r>
              <a:rPr dirty="0" sz="1600">
                <a:latin typeface="Times New Roman"/>
                <a:cs typeface="Times New Roman"/>
              </a:rPr>
              <a:t>)=2bits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r>
              <a:rPr dirty="0" sz="1600" spc="-5">
                <a:latin typeface="Times New Roman"/>
                <a:cs typeface="Times New Roman"/>
              </a:rPr>
              <a:t>: First we write p(Y/X), as: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98833" y="1851783"/>
            <a:ext cx="882015" cy="2679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791845" algn="l"/>
              </a:tabLst>
            </a:pPr>
            <a:r>
              <a:rPr dirty="0" sz="1550" spc="10">
                <a:latin typeface="Symbol"/>
                <a:cs typeface="Symbol"/>
              </a:rPr>
              <a:t></a:t>
            </a:r>
            <a:r>
              <a:rPr dirty="0" sz="1550" spc="10">
                <a:latin typeface="Times New Roman"/>
                <a:cs typeface="Times New Roman"/>
              </a:rPr>
              <a:t>	</a:t>
            </a:r>
            <a:r>
              <a:rPr dirty="0" sz="1550" spc="10">
                <a:latin typeface="Symbol"/>
                <a:cs typeface="Symbol"/>
              </a:rPr>
              <a:t>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98833" y="1803046"/>
            <a:ext cx="798195" cy="2679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532765" algn="l"/>
              </a:tabLst>
            </a:pPr>
            <a:r>
              <a:rPr dirty="0" baseline="26881" sz="2325" spc="89">
                <a:latin typeface="Symbol"/>
                <a:cs typeface="Symbol"/>
              </a:rPr>
              <a:t></a:t>
            </a:r>
            <a:r>
              <a:rPr dirty="0" sz="1550" spc="20">
                <a:latin typeface="Times New Roman"/>
                <a:cs typeface="Times New Roman"/>
              </a:rPr>
              <a:t>0</a:t>
            </a:r>
            <a:r>
              <a:rPr dirty="0" sz="1550" spc="10">
                <a:latin typeface="Times New Roman"/>
                <a:cs typeface="Times New Roman"/>
              </a:rPr>
              <a:t>.3</a:t>
            </a:r>
            <a:r>
              <a:rPr dirty="0" sz="1550">
                <a:latin typeface="Times New Roman"/>
                <a:cs typeface="Times New Roman"/>
              </a:rPr>
              <a:t>	</a:t>
            </a:r>
            <a:r>
              <a:rPr dirty="0" sz="1550" spc="20">
                <a:latin typeface="Times New Roman"/>
                <a:cs typeface="Times New Roman"/>
              </a:rPr>
              <a:t>0</a:t>
            </a:r>
            <a:r>
              <a:rPr dirty="0" sz="1550" spc="10">
                <a:latin typeface="Times New Roman"/>
                <a:cs typeface="Times New Roman"/>
              </a:rPr>
              <a:t>.7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24174" y="1499471"/>
            <a:ext cx="356870" cy="2679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550" spc="10">
                <a:latin typeface="Times New Roman"/>
                <a:cs typeface="Times New Roman"/>
              </a:rPr>
              <a:t>0.</a:t>
            </a:r>
            <a:r>
              <a:rPr dirty="0" sz="1550" spc="30">
                <a:latin typeface="Times New Roman"/>
                <a:cs typeface="Times New Roman"/>
              </a:rPr>
              <a:t>3</a:t>
            </a:r>
            <a:r>
              <a:rPr dirty="0" baseline="-3584" sz="2325" spc="15">
                <a:latin typeface="Symbol"/>
                <a:cs typeface="Symbol"/>
              </a:rPr>
              <a:t></a:t>
            </a:r>
            <a:endParaRPr baseline="-3584" sz="2325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2472" y="1648164"/>
            <a:ext cx="1242695" cy="2679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550" spc="10" i="1">
                <a:latin typeface="Times New Roman"/>
                <a:cs typeface="Times New Roman"/>
              </a:rPr>
              <a:t>p</a:t>
            </a:r>
            <a:r>
              <a:rPr dirty="0" sz="1550" spc="10">
                <a:latin typeface="Times New Roman"/>
                <a:cs typeface="Times New Roman"/>
              </a:rPr>
              <a:t>(</a:t>
            </a:r>
            <a:r>
              <a:rPr dirty="0" sz="1550" spc="10" i="1">
                <a:latin typeface="Times New Roman"/>
                <a:cs typeface="Times New Roman"/>
              </a:rPr>
              <a:t>Y </a:t>
            </a:r>
            <a:r>
              <a:rPr dirty="0" sz="1550" spc="5">
                <a:latin typeface="Times New Roman"/>
                <a:cs typeface="Times New Roman"/>
              </a:rPr>
              <a:t>/ </a:t>
            </a:r>
            <a:r>
              <a:rPr dirty="0" sz="1550" spc="15" i="1">
                <a:latin typeface="Times New Roman"/>
                <a:cs typeface="Times New Roman"/>
              </a:rPr>
              <a:t>X </a:t>
            </a:r>
            <a:r>
              <a:rPr dirty="0" sz="1550" spc="10">
                <a:latin typeface="Times New Roman"/>
                <a:cs typeface="Times New Roman"/>
              </a:rPr>
              <a:t>) </a:t>
            </a:r>
            <a:r>
              <a:rPr dirty="0" sz="1550" spc="15">
                <a:latin typeface="Symbol"/>
                <a:cs typeface="Symbol"/>
              </a:rPr>
              <a:t></a:t>
            </a:r>
            <a:r>
              <a:rPr dirty="0" sz="1550" spc="-90">
                <a:latin typeface="Times New Roman"/>
                <a:cs typeface="Times New Roman"/>
              </a:rPr>
              <a:t> </a:t>
            </a:r>
            <a:r>
              <a:rPr dirty="0" baseline="37634" sz="2325" spc="22">
                <a:latin typeface="Symbol"/>
                <a:cs typeface="Symbol"/>
              </a:rPr>
              <a:t></a:t>
            </a:r>
            <a:r>
              <a:rPr dirty="0" baseline="41218" sz="2325" spc="22">
                <a:latin typeface="Times New Roman"/>
                <a:cs typeface="Times New Roman"/>
              </a:rPr>
              <a:t>0.7</a:t>
            </a:r>
            <a:endParaRPr baseline="41218" sz="2325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19725" y="1813305"/>
            <a:ext cx="9271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imes New Roman"/>
                <a:cs typeface="Times New Roman"/>
              </a:rPr>
              <a:t>2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78247" y="1712722"/>
            <a:ext cx="40443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1792" sz="2325" spc="15">
                <a:latin typeface="Symbol"/>
                <a:cs typeface="Symbol"/>
              </a:rPr>
              <a:t></a:t>
            </a:r>
            <a:r>
              <a:rPr dirty="0" baseline="1792" sz="2325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and since symmetric, then C=log m+K,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n=m=2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56284" y="2078300"/>
            <a:ext cx="5820410" cy="12877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 marR="1459865">
              <a:lnSpc>
                <a:spcPct val="110300"/>
              </a:lnSpc>
              <a:spcBef>
                <a:spcPts val="130"/>
              </a:spcBef>
            </a:pPr>
            <a:r>
              <a:rPr dirty="0" baseline="-6944" sz="2400" spc="-7">
                <a:latin typeface="Times New Roman"/>
                <a:cs typeface="Times New Roman"/>
              </a:rPr>
              <a:t>and </a:t>
            </a:r>
            <a:r>
              <a:rPr dirty="0" sz="1700" spc="40" i="1">
                <a:latin typeface="Times New Roman"/>
                <a:cs typeface="Times New Roman"/>
              </a:rPr>
              <a:t>K </a:t>
            </a:r>
            <a:r>
              <a:rPr dirty="0" sz="1700" spc="30">
                <a:latin typeface="Symbol"/>
                <a:cs typeface="Symbol"/>
              </a:rPr>
              <a:t></a:t>
            </a:r>
            <a:r>
              <a:rPr dirty="0" sz="1700" spc="30">
                <a:latin typeface="Times New Roman"/>
                <a:cs typeface="Times New Roman"/>
              </a:rPr>
              <a:t> </a:t>
            </a:r>
            <a:r>
              <a:rPr dirty="0" sz="1700">
                <a:latin typeface="Times New Roman"/>
                <a:cs typeface="Times New Roman"/>
              </a:rPr>
              <a:t>0.7 </a:t>
            </a:r>
            <a:r>
              <a:rPr dirty="0" sz="1700" spc="25">
                <a:latin typeface="Times New Roman"/>
                <a:cs typeface="Times New Roman"/>
              </a:rPr>
              <a:t>log</a:t>
            </a:r>
            <a:r>
              <a:rPr dirty="0" baseline="-25000" sz="1500" spc="37">
                <a:latin typeface="Times New Roman"/>
                <a:cs typeface="Times New Roman"/>
              </a:rPr>
              <a:t>2 </a:t>
            </a:r>
            <a:r>
              <a:rPr dirty="0" sz="1700">
                <a:latin typeface="Times New Roman"/>
                <a:cs typeface="Times New Roman"/>
              </a:rPr>
              <a:t>0.7 </a:t>
            </a:r>
            <a:r>
              <a:rPr dirty="0" sz="1700" spc="30">
                <a:latin typeface="Symbol"/>
                <a:cs typeface="Symbol"/>
              </a:rPr>
              <a:t></a:t>
            </a:r>
            <a:r>
              <a:rPr dirty="0" sz="1700" spc="30">
                <a:latin typeface="Times New Roman"/>
                <a:cs typeface="Times New Roman"/>
              </a:rPr>
              <a:t> </a:t>
            </a:r>
            <a:r>
              <a:rPr dirty="0" sz="1700" spc="25">
                <a:latin typeface="Times New Roman"/>
                <a:cs typeface="Times New Roman"/>
              </a:rPr>
              <a:t>0.3log</a:t>
            </a:r>
            <a:r>
              <a:rPr dirty="0" baseline="-25000" sz="1500" spc="37">
                <a:latin typeface="Times New Roman"/>
                <a:cs typeface="Times New Roman"/>
              </a:rPr>
              <a:t>2 </a:t>
            </a:r>
            <a:r>
              <a:rPr dirty="0" sz="1700">
                <a:latin typeface="Times New Roman"/>
                <a:cs typeface="Times New Roman"/>
              </a:rPr>
              <a:t>0.3 </a:t>
            </a:r>
            <a:r>
              <a:rPr dirty="0" baseline="-6944" sz="2400" spc="-7">
                <a:latin typeface="Times New Roman"/>
                <a:cs typeface="Times New Roman"/>
              </a:rPr>
              <a:t>=-0.88129, then:  </a:t>
            </a:r>
            <a:r>
              <a:rPr dirty="0" sz="1600">
                <a:latin typeface="Times New Roman"/>
                <a:cs typeface="Times New Roman"/>
              </a:rPr>
              <a:t>C=log</a:t>
            </a:r>
            <a:r>
              <a:rPr dirty="0" baseline="-13227" sz="1575">
                <a:latin typeface="Times New Roman"/>
                <a:cs typeface="Times New Roman"/>
              </a:rPr>
              <a:t>2 </a:t>
            </a:r>
            <a:r>
              <a:rPr dirty="0" sz="1600" spc="-5">
                <a:latin typeface="Times New Roman"/>
                <a:cs typeface="Times New Roman"/>
              </a:rPr>
              <a:t>2 + K=1-0.88129=0.1187</a:t>
            </a:r>
            <a:r>
              <a:rPr dirty="0" sz="1600" spc="-14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bits/symbol.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39"/>
              </a:lnSpc>
              <a:spcBef>
                <a:spcPts val="45"/>
              </a:spcBef>
            </a:pPr>
            <a:r>
              <a:rPr dirty="0" sz="1600" spc="-5">
                <a:latin typeface="Times New Roman"/>
                <a:cs typeface="Times New Roman"/>
              </a:rPr>
              <a:t>To find the channel efficiency, then we </a:t>
            </a:r>
            <a:r>
              <a:rPr dirty="0" sz="1600" spc="-15">
                <a:latin typeface="Times New Roman"/>
                <a:cs typeface="Times New Roman"/>
              </a:rPr>
              <a:t>must </a:t>
            </a:r>
            <a:r>
              <a:rPr dirty="0" sz="1600" spc="-5">
                <a:latin typeface="Times New Roman"/>
                <a:cs typeface="Times New Roman"/>
              </a:rPr>
              <a:t>find I(X,Y). First, we find  p(x</a:t>
            </a:r>
            <a:r>
              <a:rPr dirty="0" baseline="-13227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) </a:t>
            </a:r>
            <a:r>
              <a:rPr dirty="0" sz="1600">
                <a:latin typeface="Times New Roman"/>
                <a:cs typeface="Times New Roman"/>
              </a:rPr>
              <a:t>from I(x</a:t>
            </a:r>
            <a:r>
              <a:rPr dirty="0" baseline="-13227" sz="1575">
                <a:latin typeface="Times New Roman"/>
                <a:cs typeface="Times New Roman"/>
              </a:rPr>
              <a:t>1</a:t>
            </a:r>
            <a:r>
              <a:rPr dirty="0" sz="1600">
                <a:latin typeface="Times New Roman"/>
                <a:cs typeface="Times New Roman"/>
              </a:rPr>
              <a:t>)=-log</a:t>
            </a:r>
            <a:r>
              <a:rPr dirty="0" baseline="-13227" sz="1575">
                <a:latin typeface="Times New Roman"/>
                <a:cs typeface="Times New Roman"/>
              </a:rPr>
              <a:t>2 </a:t>
            </a:r>
            <a:r>
              <a:rPr dirty="0" sz="1600" spc="-5">
                <a:latin typeface="Times New Roman"/>
                <a:cs typeface="Times New Roman"/>
              </a:rPr>
              <a:t>p(x</a:t>
            </a:r>
            <a:r>
              <a:rPr dirty="0" baseline="-13227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)=2, giving p(x</a:t>
            </a:r>
            <a:r>
              <a:rPr dirty="0" baseline="-13227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)=2</a:t>
            </a:r>
            <a:r>
              <a:rPr dirty="0" baseline="39682" sz="1575" spc="-7">
                <a:latin typeface="Times New Roman"/>
                <a:cs typeface="Times New Roman"/>
              </a:rPr>
              <a:t>-2</a:t>
            </a:r>
            <a:r>
              <a:rPr dirty="0" sz="1600" spc="-5">
                <a:latin typeface="Times New Roman"/>
                <a:cs typeface="Times New Roman"/>
              </a:rPr>
              <a:t>=0.25, </a:t>
            </a:r>
            <a:r>
              <a:rPr dirty="0" sz="1600">
                <a:latin typeface="Times New Roman"/>
                <a:cs typeface="Times New Roman"/>
              </a:rPr>
              <a:t>then</a:t>
            </a:r>
            <a:r>
              <a:rPr dirty="0" sz="1600" spc="-1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00"/>
              </a:lnSpc>
              <a:tabLst>
                <a:tab pos="1185545" algn="l"/>
              </a:tabLst>
            </a:pPr>
            <a:r>
              <a:rPr dirty="0" sz="1600" spc="-5">
                <a:latin typeface="Times New Roman"/>
                <a:cs typeface="Times New Roman"/>
              </a:rPr>
              <a:t>p(X)=[0.25	</a:t>
            </a:r>
            <a:r>
              <a:rPr dirty="0" sz="1600">
                <a:latin typeface="Times New Roman"/>
                <a:cs typeface="Times New Roman"/>
              </a:rPr>
              <a:t>0.75], </a:t>
            </a:r>
            <a:r>
              <a:rPr dirty="0" sz="1600" spc="-5">
                <a:latin typeface="Times New Roman"/>
                <a:cs typeface="Times New Roman"/>
              </a:rPr>
              <a:t>multiplying with p(Y/X)</a:t>
            </a:r>
            <a:r>
              <a:rPr dirty="0" sz="1600" spc="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get: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91750" y="3685461"/>
            <a:ext cx="99060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>
                <a:latin typeface="Symbol"/>
                <a:cs typeface="Symbol"/>
              </a:rPr>
              <a:t>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24264" y="3639359"/>
            <a:ext cx="530225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5">
                <a:latin typeface="Times New Roman"/>
                <a:cs typeface="Times New Roman"/>
              </a:rPr>
              <a:t>0.</a:t>
            </a:r>
            <a:r>
              <a:rPr dirty="0" sz="1500" spc="50">
                <a:latin typeface="Times New Roman"/>
                <a:cs typeface="Times New Roman"/>
              </a:rPr>
              <a:t>52</a:t>
            </a:r>
            <a:r>
              <a:rPr dirty="0" sz="1500" spc="-105">
                <a:latin typeface="Times New Roman"/>
                <a:cs typeface="Times New Roman"/>
              </a:rPr>
              <a:t>5</a:t>
            </a:r>
            <a:r>
              <a:rPr dirty="0" baseline="25925" sz="2250">
                <a:latin typeface="Symbol"/>
                <a:cs typeface="Symbol"/>
              </a:rPr>
              <a:t></a:t>
            </a:r>
            <a:endParaRPr baseline="25925" sz="225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91750" y="3639359"/>
            <a:ext cx="2498090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74725" algn="l"/>
                <a:tab pos="1965325" algn="l"/>
              </a:tabLst>
            </a:pPr>
            <a:r>
              <a:rPr dirty="0" baseline="25925" sz="2250" spc="67">
                <a:latin typeface="Symbol"/>
                <a:cs typeface="Symbol"/>
              </a:rPr>
              <a:t></a:t>
            </a:r>
            <a:r>
              <a:rPr dirty="0" sz="1500">
                <a:latin typeface="Times New Roman"/>
                <a:cs typeface="Times New Roman"/>
              </a:rPr>
              <a:t>0</a:t>
            </a:r>
            <a:r>
              <a:rPr dirty="0" sz="1500" spc="-5">
                <a:latin typeface="Times New Roman"/>
                <a:cs typeface="Times New Roman"/>
              </a:rPr>
              <a:t>.</a:t>
            </a:r>
            <a:r>
              <a:rPr dirty="0" sz="1500" spc="110">
                <a:latin typeface="Times New Roman"/>
                <a:cs typeface="Times New Roman"/>
              </a:rPr>
              <a:t>3</a:t>
            </a:r>
            <a:r>
              <a:rPr dirty="0" sz="1500">
                <a:latin typeface="Times New Roman"/>
                <a:cs typeface="Times New Roman"/>
              </a:rPr>
              <a:t>*</a:t>
            </a:r>
            <a:r>
              <a:rPr dirty="0" sz="1500" spc="-220">
                <a:latin typeface="Times New Roman"/>
                <a:cs typeface="Times New Roman"/>
              </a:rPr>
              <a:t> </a:t>
            </a:r>
            <a:r>
              <a:rPr dirty="0" sz="1500">
                <a:latin typeface="Times New Roman"/>
                <a:cs typeface="Times New Roman"/>
              </a:rPr>
              <a:t>0</a:t>
            </a:r>
            <a:r>
              <a:rPr dirty="0" sz="1500" spc="-5">
                <a:latin typeface="Times New Roman"/>
                <a:cs typeface="Times New Roman"/>
              </a:rPr>
              <a:t>.</a:t>
            </a:r>
            <a:r>
              <a:rPr dirty="0" sz="1500" spc="50">
                <a:latin typeface="Times New Roman"/>
                <a:cs typeface="Times New Roman"/>
              </a:rPr>
              <a:t>7</a:t>
            </a:r>
            <a:r>
              <a:rPr dirty="0" sz="1500">
                <a:latin typeface="Times New Roman"/>
                <a:cs typeface="Times New Roman"/>
              </a:rPr>
              <a:t>5</a:t>
            </a:r>
            <a:r>
              <a:rPr dirty="0" sz="1500">
                <a:latin typeface="Times New Roman"/>
                <a:cs typeface="Times New Roman"/>
              </a:rPr>
              <a:t>	</a:t>
            </a:r>
            <a:r>
              <a:rPr dirty="0" sz="1500" spc="-5">
                <a:latin typeface="Times New Roman"/>
                <a:cs typeface="Times New Roman"/>
              </a:rPr>
              <a:t>0.</a:t>
            </a:r>
            <a:r>
              <a:rPr dirty="0" sz="1500">
                <a:latin typeface="Times New Roman"/>
                <a:cs typeface="Times New Roman"/>
              </a:rPr>
              <a:t>7</a:t>
            </a:r>
            <a:r>
              <a:rPr dirty="0" sz="1500" spc="-195">
                <a:latin typeface="Times New Roman"/>
                <a:cs typeface="Times New Roman"/>
              </a:rPr>
              <a:t> </a:t>
            </a:r>
            <a:r>
              <a:rPr dirty="0" sz="1500">
                <a:latin typeface="Times New Roman"/>
                <a:cs typeface="Times New Roman"/>
              </a:rPr>
              <a:t>*</a:t>
            </a:r>
            <a:r>
              <a:rPr dirty="0" sz="1500" spc="-220">
                <a:latin typeface="Times New Roman"/>
                <a:cs typeface="Times New Roman"/>
              </a:rPr>
              <a:t> </a:t>
            </a:r>
            <a:r>
              <a:rPr dirty="0" sz="1500" spc="-5">
                <a:latin typeface="Times New Roman"/>
                <a:cs typeface="Times New Roman"/>
              </a:rPr>
              <a:t>0</a:t>
            </a:r>
            <a:r>
              <a:rPr dirty="0" sz="1500">
                <a:latin typeface="Times New Roman"/>
                <a:cs typeface="Times New Roman"/>
              </a:rPr>
              <a:t>.</a:t>
            </a:r>
            <a:r>
              <a:rPr dirty="0" sz="1500" spc="50">
                <a:latin typeface="Times New Roman"/>
                <a:cs typeface="Times New Roman"/>
              </a:rPr>
              <a:t>7</a:t>
            </a:r>
            <a:r>
              <a:rPr dirty="0" sz="1500" spc="-55">
                <a:latin typeface="Times New Roman"/>
                <a:cs typeface="Times New Roman"/>
              </a:rPr>
              <a:t>5</a:t>
            </a:r>
            <a:r>
              <a:rPr dirty="0" baseline="25925" sz="2250">
                <a:latin typeface="Symbol"/>
                <a:cs typeface="Symbol"/>
              </a:rPr>
              <a:t></a:t>
            </a:r>
            <a:r>
              <a:rPr dirty="0" baseline="25925" sz="2250">
                <a:latin typeface="Times New Roman"/>
                <a:cs typeface="Times New Roman"/>
              </a:rPr>
              <a:t>	</a:t>
            </a:r>
            <a:r>
              <a:rPr dirty="0" baseline="25925" sz="2250" spc="7">
                <a:latin typeface="Symbol"/>
                <a:cs typeface="Symbol"/>
              </a:rPr>
              <a:t></a:t>
            </a:r>
            <a:r>
              <a:rPr dirty="0" sz="1500" spc="-5">
                <a:latin typeface="Times New Roman"/>
                <a:cs typeface="Times New Roman"/>
              </a:rPr>
              <a:t>0</a:t>
            </a:r>
            <a:r>
              <a:rPr dirty="0" sz="1500">
                <a:latin typeface="Times New Roman"/>
                <a:cs typeface="Times New Roman"/>
              </a:rPr>
              <a:t>.</a:t>
            </a:r>
            <a:r>
              <a:rPr dirty="0" sz="1500" spc="50">
                <a:latin typeface="Times New Roman"/>
                <a:cs typeface="Times New Roman"/>
              </a:rPr>
              <a:t>22</a:t>
            </a:r>
            <a:r>
              <a:rPr dirty="0" sz="1500">
                <a:latin typeface="Times New Roman"/>
                <a:cs typeface="Times New Roman"/>
              </a:rPr>
              <a:t>5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09541" y="3352197"/>
            <a:ext cx="3280410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60855" algn="l"/>
              </a:tabLst>
            </a:pPr>
            <a:r>
              <a:rPr dirty="0" baseline="-40740" sz="2250" spc="37" i="1">
                <a:latin typeface="Times New Roman"/>
                <a:cs typeface="Times New Roman"/>
              </a:rPr>
              <a:t>p</a:t>
            </a:r>
            <a:r>
              <a:rPr dirty="0" baseline="-40740" sz="2250" spc="37">
                <a:latin typeface="Times New Roman"/>
                <a:cs typeface="Times New Roman"/>
              </a:rPr>
              <a:t>(</a:t>
            </a:r>
            <a:r>
              <a:rPr dirty="0" baseline="-40740" sz="2250" spc="-337">
                <a:latin typeface="Times New Roman"/>
                <a:cs typeface="Times New Roman"/>
              </a:rPr>
              <a:t> </a:t>
            </a:r>
            <a:r>
              <a:rPr dirty="0" baseline="-40740" sz="2250" spc="7" i="1">
                <a:latin typeface="Times New Roman"/>
                <a:cs typeface="Times New Roman"/>
              </a:rPr>
              <a:t>X</a:t>
            </a:r>
            <a:r>
              <a:rPr dirty="0" baseline="-40740" sz="2250" spc="-217" i="1">
                <a:latin typeface="Times New Roman"/>
                <a:cs typeface="Times New Roman"/>
              </a:rPr>
              <a:t> </a:t>
            </a:r>
            <a:r>
              <a:rPr dirty="0" baseline="-40740" sz="2250" spc="52">
                <a:latin typeface="Times New Roman"/>
                <a:cs typeface="Times New Roman"/>
              </a:rPr>
              <a:t>,</a:t>
            </a:r>
            <a:r>
              <a:rPr dirty="0" baseline="-40740" sz="2250" spc="52" i="1">
                <a:latin typeface="Times New Roman"/>
                <a:cs typeface="Times New Roman"/>
              </a:rPr>
              <a:t>Y</a:t>
            </a:r>
            <a:r>
              <a:rPr dirty="0" baseline="-40740" sz="2250" spc="-262" i="1">
                <a:latin typeface="Times New Roman"/>
                <a:cs typeface="Times New Roman"/>
              </a:rPr>
              <a:t> </a:t>
            </a:r>
            <a:r>
              <a:rPr dirty="0" baseline="-40740" sz="2250">
                <a:latin typeface="Times New Roman"/>
                <a:cs typeface="Times New Roman"/>
              </a:rPr>
              <a:t>)</a:t>
            </a:r>
            <a:r>
              <a:rPr dirty="0" baseline="-40740" sz="2250" spc="-30">
                <a:latin typeface="Times New Roman"/>
                <a:cs typeface="Times New Roman"/>
              </a:rPr>
              <a:t> </a:t>
            </a:r>
            <a:r>
              <a:rPr dirty="0" baseline="-40740" sz="2250" spc="7">
                <a:latin typeface="Symbol"/>
                <a:cs typeface="Symbol"/>
              </a:rPr>
              <a:t></a:t>
            </a:r>
            <a:r>
              <a:rPr dirty="0" baseline="-40740" sz="2250">
                <a:latin typeface="Times New Roman"/>
                <a:cs typeface="Times New Roman"/>
              </a:rPr>
              <a:t> </a:t>
            </a:r>
            <a:r>
              <a:rPr dirty="0" baseline="-3703" sz="2250">
                <a:latin typeface="Symbol"/>
                <a:cs typeface="Symbol"/>
              </a:rPr>
              <a:t></a:t>
            </a:r>
            <a:r>
              <a:rPr dirty="0" sz="1500">
                <a:latin typeface="Times New Roman"/>
                <a:cs typeface="Times New Roman"/>
              </a:rPr>
              <a:t>0.7</a:t>
            </a:r>
            <a:r>
              <a:rPr dirty="0" sz="1500" spc="-195">
                <a:latin typeface="Times New Roman"/>
                <a:cs typeface="Times New Roman"/>
              </a:rPr>
              <a:t> </a:t>
            </a:r>
            <a:r>
              <a:rPr dirty="0" sz="1500">
                <a:latin typeface="Times New Roman"/>
                <a:cs typeface="Times New Roman"/>
              </a:rPr>
              <a:t>*</a:t>
            </a:r>
            <a:r>
              <a:rPr dirty="0" sz="1500" spc="-220">
                <a:latin typeface="Times New Roman"/>
                <a:cs typeface="Times New Roman"/>
              </a:rPr>
              <a:t> </a:t>
            </a:r>
            <a:r>
              <a:rPr dirty="0" sz="1500" spc="15">
                <a:latin typeface="Times New Roman"/>
                <a:cs typeface="Times New Roman"/>
              </a:rPr>
              <a:t>0.25	</a:t>
            </a:r>
            <a:r>
              <a:rPr dirty="0" sz="1500" spc="30">
                <a:latin typeface="Times New Roman"/>
                <a:cs typeface="Times New Roman"/>
              </a:rPr>
              <a:t>0.3*</a:t>
            </a:r>
            <a:r>
              <a:rPr dirty="0" sz="1500" spc="-280">
                <a:latin typeface="Times New Roman"/>
                <a:cs typeface="Times New Roman"/>
              </a:rPr>
              <a:t> </a:t>
            </a:r>
            <a:r>
              <a:rPr dirty="0" sz="1500" spc="5">
                <a:latin typeface="Times New Roman"/>
                <a:cs typeface="Times New Roman"/>
              </a:rPr>
              <a:t>0.25</a:t>
            </a:r>
            <a:r>
              <a:rPr dirty="0" baseline="-3703" sz="2250" spc="7">
                <a:latin typeface="Symbol"/>
                <a:cs typeface="Symbol"/>
              </a:rPr>
              <a:t></a:t>
            </a:r>
            <a:r>
              <a:rPr dirty="0" baseline="-3703" sz="2250" spc="7">
                <a:latin typeface="Times New Roman"/>
                <a:cs typeface="Times New Roman"/>
              </a:rPr>
              <a:t> </a:t>
            </a:r>
            <a:r>
              <a:rPr dirty="0" baseline="-40740" sz="2250" spc="7">
                <a:latin typeface="Symbol"/>
                <a:cs typeface="Symbol"/>
              </a:rPr>
              <a:t></a:t>
            </a:r>
            <a:r>
              <a:rPr dirty="0" baseline="-40740" sz="2250" spc="7">
                <a:latin typeface="Times New Roman"/>
                <a:cs typeface="Times New Roman"/>
              </a:rPr>
              <a:t> </a:t>
            </a:r>
            <a:r>
              <a:rPr dirty="0" baseline="-3703" sz="2250" spc="30">
                <a:latin typeface="Symbol"/>
                <a:cs typeface="Symbol"/>
              </a:rPr>
              <a:t></a:t>
            </a:r>
            <a:r>
              <a:rPr dirty="0" sz="1500" spc="20">
                <a:latin typeface="Times New Roman"/>
                <a:cs typeface="Times New Roman"/>
              </a:rPr>
              <a:t>0.175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24264" y="3352197"/>
            <a:ext cx="1817370" cy="4495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605"/>
              </a:lnSpc>
              <a:spcBef>
                <a:spcPts val="100"/>
              </a:spcBef>
            </a:pPr>
            <a:r>
              <a:rPr dirty="0" sz="1500">
                <a:latin typeface="Times New Roman"/>
                <a:cs typeface="Times New Roman"/>
              </a:rPr>
              <a:t>0.075</a:t>
            </a:r>
            <a:r>
              <a:rPr dirty="0" baseline="-3703" sz="2250">
                <a:latin typeface="Symbol"/>
                <a:cs typeface="Symbol"/>
              </a:rPr>
              <a:t></a:t>
            </a:r>
            <a:endParaRPr baseline="-3703" sz="2250">
              <a:latin typeface="Symbol"/>
              <a:cs typeface="Symbol"/>
            </a:endParaRPr>
          </a:p>
          <a:p>
            <a:pPr marL="548640">
              <a:lnSpc>
                <a:spcPts val="1725"/>
              </a:lnSpc>
            </a:pPr>
            <a:r>
              <a:rPr dirty="0" sz="1600" spc="-5">
                <a:latin typeface="Times New Roman"/>
                <a:cs typeface="Times New Roman"/>
              </a:rPr>
              <a:t>, then</a:t>
            </a:r>
            <a:r>
              <a:rPr dirty="0" sz="1600" spc="-7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summing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56284" y="3907662"/>
            <a:ext cx="249110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the columns to </a:t>
            </a:r>
            <a:r>
              <a:rPr dirty="0" sz="1600">
                <a:latin typeface="Times New Roman"/>
                <a:cs typeface="Times New Roman"/>
              </a:rPr>
              <a:t>give</a:t>
            </a:r>
            <a:r>
              <a:rPr dirty="0" sz="1600" spc="-4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p(Y)=[0.4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367613" y="3685461"/>
            <a:ext cx="1487170" cy="4908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770"/>
              </a:lnSpc>
              <a:spcBef>
                <a:spcPts val="100"/>
              </a:spcBef>
              <a:tabLst>
                <a:tab pos="289560" algn="l"/>
                <a:tab pos="1400175" algn="l"/>
              </a:tabLst>
            </a:pPr>
            <a:r>
              <a:rPr dirty="0" sz="1500">
                <a:latin typeface="Symbol"/>
                <a:cs typeface="Symbol"/>
              </a:rPr>
              <a:t></a:t>
            </a:r>
            <a:r>
              <a:rPr dirty="0" sz="1500">
                <a:latin typeface="Times New Roman"/>
                <a:cs typeface="Times New Roman"/>
              </a:rPr>
              <a:t>	</a:t>
            </a:r>
            <a:r>
              <a:rPr dirty="0" sz="1500">
                <a:latin typeface="Symbol"/>
                <a:cs typeface="Symbol"/>
              </a:rPr>
              <a:t></a:t>
            </a:r>
            <a:r>
              <a:rPr dirty="0" sz="1500">
                <a:latin typeface="Times New Roman"/>
                <a:cs typeface="Times New Roman"/>
              </a:rPr>
              <a:t>	</a:t>
            </a:r>
            <a:r>
              <a:rPr dirty="0" sz="1500">
                <a:latin typeface="Symbol"/>
                <a:cs typeface="Symbol"/>
              </a:rPr>
              <a:t></a:t>
            </a:r>
            <a:endParaRPr sz="1500">
              <a:latin typeface="Symbol"/>
              <a:cs typeface="Symbol"/>
            </a:endParaRPr>
          </a:p>
          <a:p>
            <a:pPr marL="169545">
              <a:lnSpc>
                <a:spcPts val="1889"/>
              </a:lnSpc>
            </a:pPr>
            <a:r>
              <a:rPr dirty="0" sz="1600" spc="-5">
                <a:latin typeface="Times New Roman"/>
                <a:cs typeface="Times New Roman"/>
              </a:rPr>
              <a:t>0.6],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56284" y="4142358"/>
            <a:ext cx="5721350" cy="121856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 marR="1125855">
              <a:lnSpc>
                <a:spcPct val="98800"/>
              </a:lnSpc>
              <a:spcBef>
                <a:spcPts val="120"/>
              </a:spcBef>
            </a:pP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5">
                <a:latin typeface="Times New Roman"/>
                <a:cs typeface="Times New Roman"/>
              </a:rPr>
              <a:t>which H(Y)=0.97095 bits/symbol. Then:  I(X,Y)=H(Y)+K=0.97095-0.88129=0.0896 bits/symbol.  Then: </a:t>
            </a:r>
            <a:r>
              <a:rPr dirty="0" sz="1600" spc="-5">
                <a:latin typeface="Symbol"/>
                <a:cs typeface="Symbol"/>
              </a:rPr>
              <a:t></a:t>
            </a:r>
            <a:r>
              <a:rPr dirty="0" sz="1600" spc="-5">
                <a:latin typeface="Times New Roman"/>
                <a:cs typeface="Times New Roman"/>
              </a:rPr>
              <a:t>=I(X,Y)/C=0.0896/0.1187=75.6%.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Homework</a:t>
            </a:r>
            <a:r>
              <a:rPr dirty="0" sz="1600" spc="-5">
                <a:latin typeface="Times New Roman"/>
                <a:cs typeface="Times New Roman"/>
              </a:rPr>
              <a:t>: repeat previous example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the channel having</a:t>
            </a:r>
            <a:r>
              <a:rPr dirty="0" sz="1600" spc="8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transition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142255" y="5303987"/>
            <a:ext cx="1207770" cy="855980"/>
          </a:xfrm>
          <a:prstGeom prst="rect">
            <a:avLst/>
          </a:prstGeom>
        </p:spPr>
        <p:txBody>
          <a:bodyPr wrap="square" lIns="0" tIns="6794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535"/>
              </a:spcBef>
              <a:tabLst>
                <a:tab pos="408940" algn="l"/>
              </a:tabLst>
            </a:pPr>
            <a:r>
              <a:rPr dirty="0" sz="1450" spc="-10">
                <a:latin typeface="Times New Roman"/>
                <a:cs typeface="Times New Roman"/>
              </a:rPr>
              <a:t>0</a:t>
            </a:r>
            <a:r>
              <a:rPr dirty="0" sz="1450" spc="-5">
                <a:latin typeface="Times New Roman"/>
                <a:cs typeface="Times New Roman"/>
              </a:rPr>
              <a:t>.</a:t>
            </a:r>
            <a:r>
              <a:rPr dirty="0" sz="1450">
                <a:latin typeface="Times New Roman"/>
                <a:cs typeface="Times New Roman"/>
              </a:rPr>
              <a:t>2</a:t>
            </a:r>
            <a:r>
              <a:rPr dirty="0" sz="1450">
                <a:latin typeface="Times New Roman"/>
                <a:cs typeface="Times New Roman"/>
              </a:rPr>
              <a:t>	</a:t>
            </a:r>
            <a:r>
              <a:rPr dirty="0" sz="1450" spc="-5">
                <a:latin typeface="Times New Roman"/>
                <a:cs typeface="Times New Roman"/>
              </a:rPr>
              <a:t>0.</a:t>
            </a:r>
            <a:r>
              <a:rPr dirty="0" sz="1450" spc="-30">
                <a:latin typeface="Times New Roman"/>
                <a:cs typeface="Times New Roman"/>
              </a:rPr>
              <a:t>1</a:t>
            </a:r>
            <a:r>
              <a:rPr dirty="0" baseline="-3831" sz="2175">
                <a:latin typeface="Symbol"/>
                <a:cs typeface="Symbol"/>
              </a:rPr>
              <a:t></a:t>
            </a:r>
            <a:endParaRPr baseline="-3831" sz="2175">
              <a:latin typeface="Symbol"/>
              <a:cs typeface="Symbol"/>
            </a:endParaRPr>
          </a:p>
          <a:p>
            <a:pPr algn="r" marR="5080">
              <a:lnSpc>
                <a:spcPts val="1225"/>
              </a:lnSpc>
              <a:spcBef>
                <a:spcPts val="440"/>
              </a:spcBef>
              <a:tabLst>
                <a:tab pos="473709" algn="l"/>
                <a:tab pos="876935" algn="l"/>
              </a:tabLst>
            </a:pPr>
            <a:r>
              <a:rPr dirty="0" baseline="-26819" sz="2175">
                <a:latin typeface="Symbol"/>
                <a:cs typeface="Symbol"/>
              </a:rPr>
              <a:t></a:t>
            </a:r>
            <a:r>
              <a:rPr dirty="0" baseline="-26819" sz="2175">
                <a:latin typeface="Times New Roman"/>
                <a:cs typeface="Times New Roman"/>
              </a:rPr>
              <a:t>	</a:t>
            </a:r>
            <a:r>
              <a:rPr dirty="0" sz="1450" spc="-5">
                <a:latin typeface="Times New Roman"/>
                <a:cs typeface="Times New Roman"/>
              </a:rPr>
              <a:t>0.</a:t>
            </a:r>
            <a:r>
              <a:rPr dirty="0" sz="1450">
                <a:latin typeface="Times New Roman"/>
                <a:cs typeface="Times New Roman"/>
              </a:rPr>
              <a:t>7</a:t>
            </a:r>
            <a:r>
              <a:rPr dirty="0" sz="1450">
                <a:latin typeface="Times New Roman"/>
                <a:cs typeface="Times New Roman"/>
              </a:rPr>
              <a:t>	</a:t>
            </a:r>
            <a:r>
              <a:rPr dirty="0" sz="1450" spc="-5">
                <a:latin typeface="Times New Roman"/>
                <a:cs typeface="Times New Roman"/>
              </a:rPr>
              <a:t>0.</a:t>
            </a:r>
            <a:r>
              <a:rPr dirty="0" sz="1450" spc="30">
                <a:latin typeface="Times New Roman"/>
                <a:cs typeface="Times New Roman"/>
              </a:rPr>
              <a:t>2</a:t>
            </a:r>
            <a:r>
              <a:rPr dirty="0" baseline="26819" sz="2175">
                <a:latin typeface="Symbol"/>
                <a:cs typeface="Symbol"/>
              </a:rPr>
              <a:t></a:t>
            </a:r>
            <a:endParaRPr baseline="26819" sz="2175">
              <a:latin typeface="Symbol"/>
              <a:cs typeface="Symbol"/>
            </a:endParaRPr>
          </a:p>
          <a:p>
            <a:pPr algn="r" marR="5080">
              <a:lnSpc>
                <a:spcPts val="1090"/>
              </a:lnSpc>
            </a:pPr>
            <a:r>
              <a:rPr dirty="0" sz="1450">
                <a:latin typeface="Symbol"/>
                <a:cs typeface="Symbol"/>
              </a:rPr>
              <a:t></a:t>
            </a:r>
            <a:endParaRPr sz="1450">
              <a:latin typeface="Symbol"/>
              <a:cs typeface="Symbol"/>
            </a:endParaRPr>
          </a:p>
          <a:p>
            <a:pPr algn="r" marR="5080">
              <a:lnSpc>
                <a:spcPts val="1605"/>
              </a:lnSpc>
              <a:tabLst>
                <a:tab pos="481965" algn="l"/>
                <a:tab pos="875030" algn="l"/>
              </a:tabLst>
            </a:pPr>
            <a:r>
              <a:rPr dirty="0" baseline="3831" sz="2175" spc="-839">
                <a:latin typeface="Symbol"/>
                <a:cs typeface="Symbol"/>
              </a:rPr>
              <a:t></a:t>
            </a:r>
            <a:r>
              <a:rPr dirty="0" baseline="-15325" sz="2175" spc="22">
                <a:latin typeface="Symbol"/>
                <a:cs typeface="Symbol"/>
              </a:rPr>
              <a:t></a:t>
            </a:r>
            <a:r>
              <a:rPr dirty="0" sz="1450" spc="-5">
                <a:latin typeface="Times New Roman"/>
                <a:cs typeface="Times New Roman"/>
              </a:rPr>
              <a:t>0.</a:t>
            </a:r>
            <a:r>
              <a:rPr dirty="0" sz="1450">
                <a:latin typeface="Times New Roman"/>
                <a:cs typeface="Times New Roman"/>
              </a:rPr>
              <a:t>2</a:t>
            </a:r>
            <a:r>
              <a:rPr dirty="0" sz="1450">
                <a:latin typeface="Times New Roman"/>
                <a:cs typeface="Times New Roman"/>
              </a:rPr>
              <a:t>	</a:t>
            </a:r>
            <a:r>
              <a:rPr dirty="0" sz="1450" spc="-10">
                <a:latin typeface="Times New Roman"/>
                <a:cs typeface="Times New Roman"/>
              </a:rPr>
              <a:t>0</a:t>
            </a:r>
            <a:r>
              <a:rPr dirty="0" sz="1450" spc="-5">
                <a:latin typeface="Times New Roman"/>
                <a:cs typeface="Times New Roman"/>
              </a:rPr>
              <a:t>.</a:t>
            </a:r>
            <a:r>
              <a:rPr dirty="0" sz="1450">
                <a:latin typeface="Times New Roman"/>
                <a:cs typeface="Times New Roman"/>
              </a:rPr>
              <a:t>1</a:t>
            </a:r>
            <a:r>
              <a:rPr dirty="0" sz="1450">
                <a:latin typeface="Times New Roman"/>
                <a:cs typeface="Times New Roman"/>
              </a:rPr>
              <a:t>	</a:t>
            </a:r>
            <a:r>
              <a:rPr dirty="0" sz="1450" spc="-5">
                <a:latin typeface="Times New Roman"/>
                <a:cs typeface="Times New Roman"/>
              </a:rPr>
              <a:t>0.</a:t>
            </a:r>
            <a:r>
              <a:rPr dirty="0" sz="1450" spc="40">
                <a:latin typeface="Times New Roman"/>
                <a:cs typeface="Times New Roman"/>
              </a:rPr>
              <a:t>7</a:t>
            </a:r>
            <a:r>
              <a:rPr dirty="0" baseline="3831" sz="2175" spc="-839">
                <a:latin typeface="Symbol"/>
                <a:cs typeface="Symbol"/>
              </a:rPr>
              <a:t></a:t>
            </a:r>
            <a:r>
              <a:rPr dirty="0" baseline="-15325" sz="2175">
                <a:latin typeface="Symbol"/>
                <a:cs typeface="Symbol"/>
              </a:rPr>
              <a:t></a:t>
            </a:r>
            <a:endParaRPr baseline="-15325" sz="2175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142255" y="5359688"/>
            <a:ext cx="327660" cy="2463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3831" sz="2175" spc="7">
                <a:latin typeface="Symbol"/>
                <a:cs typeface="Symbol"/>
              </a:rPr>
              <a:t></a:t>
            </a:r>
            <a:r>
              <a:rPr dirty="0" sz="1450" spc="-5">
                <a:latin typeface="Times New Roman"/>
                <a:cs typeface="Times New Roman"/>
              </a:rPr>
              <a:t>0.</a:t>
            </a:r>
            <a:r>
              <a:rPr dirty="0" sz="1450">
                <a:latin typeface="Times New Roman"/>
                <a:cs typeface="Times New Roman"/>
              </a:rPr>
              <a:t>7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56284" y="5617814"/>
            <a:ext cx="16224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-19097" sz="2400" spc="-7">
                <a:latin typeface="Times New Roman"/>
                <a:cs typeface="Times New Roman"/>
              </a:rPr>
              <a:t>prob: </a:t>
            </a:r>
            <a:r>
              <a:rPr dirty="0" sz="1450" spc="-5" i="1">
                <a:latin typeface="Times New Roman"/>
                <a:cs typeface="Times New Roman"/>
              </a:rPr>
              <a:t>p</a:t>
            </a:r>
            <a:r>
              <a:rPr dirty="0" sz="1450" spc="-5">
                <a:latin typeface="Times New Roman"/>
                <a:cs typeface="Times New Roman"/>
              </a:rPr>
              <a:t>(</a:t>
            </a:r>
            <a:r>
              <a:rPr dirty="0" sz="1450" spc="-5" i="1">
                <a:latin typeface="Times New Roman"/>
                <a:cs typeface="Times New Roman"/>
              </a:rPr>
              <a:t>Y </a:t>
            </a:r>
            <a:r>
              <a:rPr dirty="0" sz="1450">
                <a:latin typeface="Times New Roman"/>
                <a:cs typeface="Times New Roman"/>
              </a:rPr>
              <a:t>/ </a:t>
            </a:r>
            <a:r>
              <a:rPr dirty="0" sz="1450" i="1">
                <a:latin typeface="Times New Roman"/>
                <a:cs typeface="Times New Roman"/>
              </a:rPr>
              <a:t>X </a:t>
            </a:r>
            <a:r>
              <a:rPr dirty="0" sz="1450">
                <a:latin typeface="Times New Roman"/>
                <a:cs typeface="Times New Roman"/>
              </a:rPr>
              <a:t>) </a:t>
            </a:r>
            <a:r>
              <a:rPr dirty="0" sz="1450">
                <a:latin typeface="Symbol"/>
                <a:cs typeface="Symbol"/>
              </a:rPr>
              <a:t></a:t>
            </a:r>
            <a:r>
              <a:rPr dirty="0" sz="1450" spc="-110">
                <a:latin typeface="Times New Roman"/>
                <a:cs typeface="Times New Roman"/>
              </a:rPr>
              <a:t> </a:t>
            </a:r>
            <a:r>
              <a:rPr dirty="0" baseline="26819" sz="2175" spc="22">
                <a:latin typeface="Symbol"/>
                <a:cs typeface="Symbol"/>
              </a:rPr>
              <a:t></a:t>
            </a:r>
            <a:r>
              <a:rPr dirty="0" sz="1450" spc="15">
                <a:latin typeface="Times New Roman"/>
                <a:cs typeface="Times New Roman"/>
              </a:rPr>
              <a:t>0.1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50696" y="6453504"/>
            <a:ext cx="6089650" cy="234950"/>
          </a:xfrm>
          <a:prstGeom prst="rect">
            <a:avLst/>
          </a:prstGeom>
          <a:solidFill>
            <a:srgbClr val="F1DBDB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810"/>
              </a:lnSpc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Channel capacity of nonsymmetric</a:t>
            </a:r>
            <a:r>
              <a:rPr dirty="0" u="heavy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channels: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27380" y="6890765"/>
            <a:ext cx="4187825" cy="50228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>
              <a:lnSpc>
                <a:spcPts val="1880"/>
              </a:lnSpc>
              <a:spcBef>
                <a:spcPts val="9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Procedure: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sz="1600">
                <a:latin typeface="Times New Roman"/>
                <a:cs typeface="Times New Roman"/>
              </a:rPr>
              <a:t>1- </a:t>
            </a:r>
            <a:r>
              <a:rPr dirty="0" sz="1600" spc="-5">
                <a:latin typeface="Times New Roman"/>
                <a:cs typeface="Times New Roman"/>
              </a:rPr>
              <a:t>First, we find I(X,Y) as a function of input</a:t>
            </a:r>
            <a:r>
              <a:rPr dirty="0" sz="1600" spc="4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prob: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101342" y="7745729"/>
            <a:ext cx="135953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18795" algn="l"/>
                <a:tab pos="1278890" algn="l"/>
              </a:tabLst>
            </a:pPr>
            <a:r>
              <a:rPr dirty="0" sz="1050">
                <a:latin typeface="Times New Roman"/>
                <a:cs typeface="Times New Roman"/>
              </a:rPr>
              <a:t>1</a:t>
            </a:r>
            <a:r>
              <a:rPr dirty="0" sz="1050">
                <a:latin typeface="Times New Roman"/>
                <a:cs typeface="Times New Roman"/>
              </a:rPr>
              <a:t>	</a:t>
            </a:r>
            <a:r>
              <a:rPr dirty="0" sz="1050">
                <a:latin typeface="Times New Roman"/>
                <a:cs typeface="Times New Roman"/>
              </a:rPr>
              <a:t>2</a:t>
            </a:r>
            <a:r>
              <a:rPr dirty="0" sz="1050">
                <a:latin typeface="Times New Roman"/>
                <a:cs typeface="Times New Roman"/>
              </a:rPr>
              <a:t>	</a:t>
            </a:r>
            <a:r>
              <a:rPr dirty="0" sz="1050">
                <a:latin typeface="Times New Roman"/>
                <a:cs typeface="Times New Roman"/>
              </a:rPr>
              <a:t>n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770752" y="7392103"/>
            <a:ext cx="92075" cy="1841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050" spc="-5" i="1">
                <a:latin typeface="Times New Roman"/>
                <a:cs typeface="Times New Roman"/>
              </a:rPr>
              <a:t>n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720614" y="7840098"/>
            <a:ext cx="201295" cy="1841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050" spc="55" i="1">
                <a:latin typeface="Times New Roman"/>
                <a:cs typeface="Times New Roman"/>
              </a:rPr>
              <a:t>i</a:t>
            </a:r>
            <a:r>
              <a:rPr dirty="0" sz="1050" spc="-75">
                <a:latin typeface="Symbol"/>
                <a:cs typeface="Symbol"/>
              </a:rPr>
              <a:t></a:t>
            </a:r>
            <a:r>
              <a:rPr dirty="0" sz="1050" spc="-5">
                <a:latin typeface="Times New Roman"/>
                <a:cs typeface="Times New Roman"/>
              </a:rPr>
              <a:t>1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82776" y="7508223"/>
            <a:ext cx="5829935" cy="4330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600" spc="-5">
                <a:latin typeface="Times New Roman"/>
                <a:cs typeface="Times New Roman"/>
              </a:rPr>
              <a:t>I(X,Y)=f (p(x ), p(x ), ….p(x </a:t>
            </a:r>
            <a:r>
              <a:rPr dirty="0" sz="1600">
                <a:latin typeface="Times New Roman"/>
                <a:cs typeface="Times New Roman"/>
              </a:rPr>
              <a:t>). </a:t>
            </a:r>
            <a:r>
              <a:rPr dirty="0" sz="1600" spc="-5">
                <a:latin typeface="Times New Roman"/>
                <a:cs typeface="Times New Roman"/>
              </a:rPr>
              <a:t>subject to the constraint: </a:t>
            </a:r>
            <a:r>
              <a:rPr dirty="0" baseline="6289" sz="3975" spc="44">
                <a:latin typeface="Symbol"/>
                <a:cs typeface="Symbol"/>
              </a:rPr>
              <a:t></a:t>
            </a:r>
            <a:r>
              <a:rPr dirty="0" baseline="6289" sz="3975" spc="44">
                <a:latin typeface="Times New Roman"/>
                <a:cs typeface="Times New Roman"/>
              </a:rPr>
              <a:t> </a:t>
            </a:r>
            <a:r>
              <a:rPr dirty="0" baseline="23809" sz="2625" spc="104" i="1">
                <a:latin typeface="Times New Roman"/>
                <a:cs typeface="Times New Roman"/>
              </a:rPr>
              <a:t>p</a:t>
            </a:r>
            <a:r>
              <a:rPr dirty="0" baseline="23809" sz="2625" spc="104">
                <a:latin typeface="Times New Roman"/>
                <a:cs typeface="Times New Roman"/>
              </a:rPr>
              <a:t>(</a:t>
            </a:r>
            <a:r>
              <a:rPr dirty="0" baseline="23809" sz="2625" spc="104" i="1">
                <a:latin typeface="Times New Roman"/>
                <a:cs typeface="Times New Roman"/>
              </a:rPr>
              <a:t>xi</a:t>
            </a:r>
            <a:r>
              <a:rPr dirty="0" baseline="23809" sz="2625" spc="104">
                <a:latin typeface="Times New Roman"/>
                <a:cs typeface="Times New Roman"/>
              </a:rPr>
              <a:t>) </a:t>
            </a:r>
            <a:r>
              <a:rPr dirty="0" baseline="23809" sz="2625" spc="37">
                <a:latin typeface="Symbol"/>
                <a:cs typeface="Symbol"/>
              </a:rPr>
              <a:t></a:t>
            </a:r>
            <a:r>
              <a:rPr dirty="0" baseline="23809" sz="2625" spc="-97">
                <a:latin typeface="Times New Roman"/>
                <a:cs typeface="Times New Roman"/>
              </a:rPr>
              <a:t> </a:t>
            </a:r>
            <a:r>
              <a:rPr dirty="0" baseline="23809" sz="2625" spc="30">
                <a:latin typeface="Times New Roman"/>
                <a:cs typeface="Times New Roman"/>
              </a:rPr>
              <a:t>1</a:t>
            </a:r>
            <a:endParaRPr baseline="23809" sz="2625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27380" y="8007857"/>
            <a:ext cx="6223000" cy="190436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i.e. use this constraint to reduce the number of variables by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1.</a:t>
            </a:r>
            <a:endParaRPr sz="1600">
              <a:latin typeface="Times New Roman"/>
              <a:cs typeface="Times New Roman"/>
            </a:endParaRPr>
          </a:p>
          <a:p>
            <a:pPr marL="12700" marR="413384">
              <a:lnSpc>
                <a:spcPts val="1839"/>
              </a:lnSpc>
              <a:spcBef>
                <a:spcPts val="85"/>
              </a:spcBef>
              <a:buAutoNum type="arabicPlain" startAt="2"/>
              <a:tabLst>
                <a:tab pos="233045" algn="l"/>
              </a:tabLst>
            </a:pPr>
            <a:r>
              <a:rPr dirty="0" sz="1600" spc="-5">
                <a:latin typeface="Times New Roman"/>
                <a:cs typeface="Times New Roman"/>
              </a:rPr>
              <a:t>Partial differentiate I(X,Y) with respect to the </a:t>
            </a:r>
            <a:r>
              <a:rPr dirty="0" sz="1600">
                <a:latin typeface="Times New Roman"/>
                <a:cs typeface="Times New Roman"/>
              </a:rPr>
              <a:t>(n-1) </a:t>
            </a:r>
            <a:r>
              <a:rPr dirty="0" sz="1600" spc="-5">
                <a:latin typeface="Times New Roman"/>
                <a:cs typeface="Times New Roman"/>
              </a:rPr>
              <a:t>input prob., then  equate these partial derivatives to</a:t>
            </a:r>
            <a:r>
              <a:rPr dirty="0" sz="1600">
                <a:latin typeface="Times New Roman"/>
                <a:cs typeface="Times New Roman"/>
              </a:rPr>
              <a:t> zero.</a:t>
            </a:r>
            <a:endParaRPr sz="1600">
              <a:latin typeface="Times New Roman"/>
              <a:cs typeface="Times New Roman"/>
            </a:endParaRPr>
          </a:p>
          <a:p>
            <a:pPr marL="182880" indent="-170180">
              <a:lnSpc>
                <a:spcPts val="1755"/>
              </a:lnSpc>
              <a:buAutoNum type="arabicPlain" startAt="2"/>
              <a:tabLst>
                <a:tab pos="183515" algn="l"/>
              </a:tabLst>
            </a:pPr>
            <a:r>
              <a:rPr dirty="0" sz="1600" spc="-5">
                <a:latin typeface="Times New Roman"/>
                <a:cs typeface="Times New Roman"/>
              </a:rPr>
              <a:t>Solve the (n-1) equations simultaneously then find</a:t>
            </a:r>
            <a:r>
              <a:rPr dirty="0" sz="1600" spc="9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p(x</a:t>
            </a:r>
            <a:r>
              <a:rPr dirty="0" baseline="-13227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),p(x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),……,p(x</a:t>
            </a:r>
            <a:r>
              <a:rPr dirty="0" baseline="-13227" sz="1575" spc="-7">
                <a:latin typeface="Times New Roman"/>
                <a:cs typeface="Times New Roman"/>
              </a:rPr>
              <a:t>n</a:t>
            </a:r>
            <a:r>
              <a:rPr dirty="0" sz="1600" spc="-5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12700" marR="111125">
              <a:lnSpc>
                <a:spcPts val="1839"/>
              </a:lnSpc>
              <a:spcBef>
                <a:spcPts val="90"/>
              </a:spcBef>
            </a:pPr>
            <a:r>
              <a:rPr dirty="0" sz="1600" spc="-5">
                <a:latin typeface="Times New Roman"/>
                <a:cs typeface="Times New Roman"/>
              </a:rPr>
              <a:t>that gives maximum I(X,Y).(Note that the condition here is </a:t>
            </a:r>
            <a:r>
              <a:rPr dirty="0" sz="1600">
                <a:latin typeface="Times New Roman"/>
                <a:cs typeface="Times New Roman"/>
              </a:rPr>
              <a:t>not </a:t>
            </a:r>
            <a:r>
              <a:rPr dirty="0" sz="1600" spc="-5">
                <a:latin typeface="Times New Roman"/>
                <a:cs typeface="Times New Roman"/>
              </a:rPr>
              <a:t>necessarily  equiprobable since the channel is </a:t>
            </a:r>
            <a:r>
              <a:rPr dirty="0" sz="1600">
                <a:latin typeface="Times New Roman"/>
                <a:cs typeface="Times New Roman"/>
              </a:rPr>
              <a:t>not</a:t>
            </a:r>
            <a:r>
              <a:rPr dirty="0" sz="1600" spc="-5">
                <a:latin typeface="Times New Roman"/>
                <a:cs typeface="Times New Roman"/>
              </a:rPr>
              <a:t> symmetric.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39"/>
              </a:lnSpc>
              <a:buAutoNum type="arabicPlain" startAt="4"/>
              <a:tabLst>
                <a:tab pos="183515" algn="l"/>
              </a:tabLst>
            </a:pPr>
            <a:r>
              <a:rPr dirty="0" sz="1600" spc="-5">
                <a:latin typeface="Times New Roman"/>
                <a:cs typeface="Times New Roman"/>
              </a:rPr>
              <a:t>put resulted values of input prob. in the function f given in step 1 above to  find C=max[I(X,Y)].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7380" y="429259"/>
            <a:ext cx="6188710" cy="17551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1404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2109470">
              <a:lnSpc>
                <a:spcPts val="1839"/>
              </a:lnSpc>
            </a:pPr>
            <a:r>
              <a:rPr dirty="0" sz="1600" spc="-5">
                <a:latin typeface="Times New Roman"/>
                <a:cs typeface="Times New Roman"/>
              </a:rPr>
              <a:t>2-information increases as </a:t>
            </a:r>
            <a:r>
              <a:rPr dirty="0" sz="1600">
                <a:latin typeface="Times New Roman"/>
                <a:cs typeface="Times New Roman"/>
              </a:rPr>
              <a:t>p(x</a:t>
            </a:r>
            <a:r>
              <a:rPr dirty="0" baseline="-13227" sz="1575">
                <a:latin typeface="Times New Roman"/>
                <a:cs typeface="Times New Roman"/>
              </a:rPr>
              <a:t>i</a:t>
            </a:r>
            <a:r>
              <a:rPr dirty="0" sz="1600">
                <a:latin typeface="Times New Roman"/>
                <a:cs typeface="Times New Roman"/>
              </a:rPr>
              <a:t>) </a:t>
            </a:r>
            <a:r>
              <a:rPr dirty="0" sz="1600" spc="-5">
                <a:latin typeface="Times New Roman"/>
                <a:cs typeface="Times New Roman"/>
              </a:rPr>
              <a:t>decreases to zero.  3-information is a +ve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quantity.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839"/>
              </a:lnSpc>
              <a:spcBef>
                <a:spcPts val="5"/>
              </a:spcBef>
            </a:pPr>
            <a:r>
              <a:rPr dirty="0" sz="1600" spc="-5">
                <a:latin typeface="Times New Roman"/>
                <a:cs typeface="Times New Roman"/>
              </a:rPr>
              <a:t>The function that relates </a:t>
            </a:r>
            <a:r>
              <a:rPr dirty="0" sz="1600">
                <a:latin typeface="Times New Roman"/>
                <a:cs typeface="Times New Roman"/>
              </a:rPr>
              <a:t>p(x</a:t>
            </a:r>
            <a:r>
              <a:rPr dirty="0" baseline="-13227" sz="1575">
                <a:latin typeface="Times New Roman"/>
                <a:cs typeface="Times New Roman"/>
              </a:rPr>
              <a:t>i</a:t>
            </a:r>
            <a:r>
              <a:rPr dirty="0" sz="1600">
                <a:latin typeface="Times New Roman"/>
                <a:cs typeface="Times New Roman"/>
              </a:rPr>
              <a:t>) </a:t>
            </a:r>
            <a:r>
              <a:rPr dirty="0" sz="1600" spc="-5">
                <a:latin typeface="Times New Roman"/>
                <a:cs typeface="Times New Roman"/>
              </a:rPr>
              <a:t>with information of </a:t>
            </a: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-13227" sz="1575">
                <a:latin typeface="Times New Roman"/>
                <a:cs typeface="Times New Roman"/>
              </a:rPr>
              <a:t>i </a:t>
            </a:r>
            <a:r>
              <a:rPr dirty="0" sz="1600" spc="-5">
                <a:latin typeface="Times New Roman"/>
                <a:cs typeface="Times New Roman"/>
              </a:rPr>
              <a:t>is denoted by I(x</a:t>
            </a:r>
            <a:r>
              <a:rPr dirty="0" baseline="-13227" sz="1575" spc="-7"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) </a:t>
            </a:r>
            <a:r>
              <a:rPr dirty="0" sz="1600">
                <a:latin typeface="Times New Roman"/>
                <a:cs typeface="Times New Roman"/>
              </a:rPr>
              <a:t>and  </a:t>
            </a:r>
            <a:r>
              <a:rPr dirty="0" sz="1600" spc="-5">
                <a:latin typeface="Times New Roman"/>
                <a:cs typeface="Times New Roman"/>
              </a:rPr>
              <a:t>is called self information of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-13227" sz="1575">
                <a:latin typeface="Times New Roman"/>
                <a:cs typeface="Times New Roman"/>
              </a:rPr>
              <a:t>i</a:t>
            </a:r>
            <a:r>
              <a:rPr dirty="0" sz="160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85"/>
              </a:lnSpc>
            </a:pPr>
            <a:r>
              <a:rPr dirty="0" sz="1600" spc="-5">
                <a:latin typeface="Times New Roman"/>
                <a:cs typeface="Times New Roman"/>
              </a:rPr>
              <a:t>The log function </a:t>
            </a:r>
            <a:r>
              <a:rPr dirty="0" sz="1600" spc="-10">
                <a:latin typeface="Times New Roman"/>
                <a:cs typeface="Times New Roman"/>
              </a:rPr>
              <a:t>shown </a:t>
            </a:r>
            <a:r>
              <a:rPr dirty="0" sz="1600" spc="-5">
                <a:latin typeface="Times New Roman"/>
                <a:cs typeface="Times New Roman"/>
              </a:rPr>
              <a:t>satisfies all previous three points</a:t>
            </a:r>
            <a:r>
              <a:rPr dirty="0" sz="1600" spc="4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hence: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40080" y="2385059"/>
            <a:ext cx="5334000" cy="4000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627380" y="6520468"/>
            <a:ext cx="4681220" cy="1352550"/>
          </a:xfrm>
          <a:prstGeom prst="rect">
            <a:avLst/>
          </a:prstGeom>
        </p:spPr>
        <p:txBody>
          <a:bodyPr wrap="square" lIns="0" tIns="75565" rIns="0" bIns="0" rtlCol="0" vert="horz">
            <a:spAutoFit/>
          </a:bodyPr>
          <a:lstStyle/>
          <a:p>
            <a:pPr marL="54610">
              <a:lnSpc>
                <a:spcPct val="100000"/>
              </a:lnSpc>
              <a:spcBef>
                <a:spcPts val="595"/>
              </a:spcBef>
            </a:pPr>
            <a:r>
              <a:rPr dirty="0" sz="1750" spc="25" i="1">
                <a:latin typeface="Times New Roman"/>
                <a:cs typeface="Times New Roman"/>
              </a:rPr>
              <a:t>I </a:t>
            </a:r>
            <a:r>
              <a:rPr dirty="0" sz="1750" spc="65">
                <a:latin typeface="Times New Roman"/>
                <a:cs typeface="Times New Roman"/>
              </a:rPr>
              <a:t>(</a:t>
            </a:r>
            <a:r>
              <a:rPr dirty="0" sz="1750" spc="65" i="1">
                <a:latin typeface="Times New Roman"/>
                <a:cs typeface="Times New Roman"/>
              </a:rPr>
              <a:t>x</a:t>
            </a:r>
            <a:r>
              <a:rPr dirty="0" baseline="-23809" sz="1575" spc="97" i="1">
                <a:latin typeface="Times New Roman"/>
                <a:cs typeface="Times New Roman"/>
              </a:rPr>
              <a:t>i </a:t>
            </a:r>
            <a:r>
              <a:rPr dirty="0" sz="1750" spc="25">
                <a:latin typeface="Times New Roman"/>
                <a:cs typeface="Times New Roman"/>
              </a:rPr>
              <a:t>) </a:t>
            </a:r>
            <a:r>
              <a:rPr dirty="0" sz="1750" spc="45">
                <a:latin typeface="Symbol"/>
                <a:cs typeface="Symbol"/>
              </a:rPr>
              <a:t></a:t>
            </a:r>
            <a:r>
              <a:rPr dirty="0" sz="1750" spc="-175">
                <a:latin typeface="Times New Roman"/>
                <a:cs typeface="Times New Roman"/>
              </a:rPr>
              <a:t> </a:t>
            </a:r>
            <a:r>
              <a:rPr dirty="0" sz="1750" spc="90">
                <a:latin typeface="Symbol"/>
                <a:cs typeface="Symbol"/>
              </a:rPr>
              <a:t></a:t>
            </a:r>
            <a:r>
              <a:rPr dirty="0" sz="1750" spc="90">
                <a:latin typeface="Times New Roman"/>
                <a:cs typeface="Times New Roman"/>
              </a:rPr>
              <a:t>log</a:t>
            </a:r>
            <a:r>
              <a:rPr dirty="0" baseline="-23809" sz="1575" spc="135" i="1">
                <a:latin typeface="Times New Roman"/>
                <a:cs typeface="Times New Roman"/>
              </a:rPr>
              <a:t>a </a:t>
            </a:r>
            <a:r>
              <a:rPr dirty="0" sz="1750" spc="15">
                <a:latin typeface="Times New Roman"/>
                <a:cs typeface="Times New Roman"/>
              </a:rPr>
              <a:t>p(xi)</a:t>
            </a:r>
            <a:endParaRPr sz="1750">
              <a:latin typeface="Times New Roman"/>
              <a:cs typeface="Times New Roman"/>
            </a:endParaRPr>
          </a:p>
          <a:p>
            <a:pPr marL="163195" marR="5080" indent="-150495">
              <a:lnSpc>
                <a:spcPts val="1839"/>
              </a:lnSpc>
              <a:spcBef>
                <a:spcPts val="540"/>
              </a:spcBef>
              <a:buSzPct val="93750"/>
              <a:buAutoNum type="arabicPlain"/>
              <a:tabLst>
                <a:tab pos="183515" algn="l"/>
              </a:tabLst>
            </a:pPr>
            <a:r>
              <a:rPr dirty="0" sz="1600" spc="-5">
                <a:latin typeface="Times New Roman"/>
                <a:cs typeface="Times New Roman"/>
              </a:rPr>
              <a:t>if "a"=2 (this is mostly used in </a:t>
            </a:r>
            <a:r>
              <a:rPr dirty="0" sz="1600">
                <a:latin typeface="Times New Roman"/>
                <a:cs typeface="Times New Roman"/>
              </a:rPr>
              <a:t>digital </a:t>
            </a:r>
            <a:r>
              <a:rPr dirty="0" sz="1600" spc="-5">
                <a:latin typeface="Times New Roman"/>
                <a:cs typeface="Times New Roman"/>
              </a:rPr>
              <a:t>communication)  then I(x</a:t>
            </a:r>
            <a:r>
              <a:rPr dirty="0" baseline="-13227" sz="1575" spc="-7"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) has the units of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bits.</a:t>
            </a:r>
            <a:endParaRPr sz="1600">
              <a:latin typeface="Times New Roman"/>
              <a:cs typeface="Times New Roman"/>
            </a:endParaRPr>
          </a:p>
          <a:p>
            <a:pPr marL="12700" marR="520065">
              <a:lnSpc>
                <a:spcPts val="1839"/>
              </a:lnSpc>
              <a:spcBef>
                <a:spcPts val="5"/>
              </a:spcBef>
              <a:buSzPct val="93750"/>
              <a:buAutoNum type="arabicPlain"/>
              <a:tabLst>
                <a:tab pos="183515" algn="l"/>
              </a:tabLst>
            </a:pPr>
            <a:r>
              <a:rPr dirty="0" sz="1600" spc="-5">
                <a:latin typeface="Times New Roman"/>
                <a:cs typeface="Times New Roman"/>
              </a:rPr>
              <a:t>if "a"=e=2.71828, then I(x</a:t>
            </a:r>
            <a:r>
              <a:rPr dirty="0" baseline="-13227" sz="1575" spc="-7"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) has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units of nats.  </a:t>
            </a:r>
            <a:r>
              <a:rPr dirty="0" sz="1600">
                <a:latin typeface="Times New Roman"/>
                <a:cs typeface="Times New Roman"/>
              </a:rPr>
              <a:t>3- </a:t>
            </a:r>
            <a:r>
              <a:rPr dirty="0" sz="1600" spc="-5">
                <a:latin typeface="Times New Roman"/>
                <a:cs typeface="Times New Roman"/>
              </a:rPr>
              <a:t>if "a"=10 , then I(x</a:t>
            </a:r>
            <a:r>
              <a:rPr dirty="0" baseline="-13227" sz="1575" spc="-7"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) has the units of</a:t>
            </a:r>
            <a:r>
              <a:rPr dirty="0" sz="1600" spc="6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Hartly.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89842" y="8359854"/>
            <a:ext cx="306705" cy="0"/>
          </a:xfrm>
          <a:custGeom>
            <a:avLst/>
            <a:gdLst/>
            <a:ahLst/>
            <a:cxnLst/>
            <a:rect l="l" t="t" r="r" b="b"/>
            <a:pathLst>
              <a:path w="306705" h="0">
                <a:moveTo>
                  <a:pt x="0" y="0"/>
                </a:moveTo>
                <a:lnTo>
                  <a:pt x="306647" y="0"/>
                </a:lnTo>
              </a:path>
            </a:pathLst>
          </a:custGeom>
          <a:ln w="825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287144" y="8354058"/>
            <a:ext cx="309245" cy="25717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500" spc="30">
                <a:latin typeface="Times New Roman"/>
                <a:cs typeface="Times New Roman"/>
              </a:rPr>
              <a:t>ln</a:t>
            </a:r>
            <a:r>
              <a:rPr dirty="0" sz="1500" spc="-215">
                <a:latin typeface="Times New Roman"/>
                <a:cs typeface="Times New Roman"/>
              </a:rPr>
              <a:t> </a:t>
            </a:r>
            <a:r>
              <a:rPr dirty="0" sz="1500" spc="20" i="1">
                <a:latin typeface="Times New Roman"/>
                <a:cs typeface="Times New Roman"/>
              </a:rPr>
              <a:t>a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7380" y="8241422"/>
            <a:ext cx="13049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1736" sz="2400" spc="-7">
                <a:latin typeface="Times New Roman"/>
                <a:cs typeface="Times New Roman"/>
              </a:rPr>
              <a:t>Recall that</a:t>
            </a:r>
            <a:r>
              <a:rPr dirty="0" baseline="1736" sz="2400" spc="247">
                <a:latin typeface="Times New Roman"/>
                <a:cs typeface="Times New Roman"/>
              </a:rPr>
              <a:t> </a:t>
            </a:r>
            <a:r>
              <a:rPr dirty="0" baseline="14814" sz="2250" spc="82">
                <a:latin typeface="Times New Roman"/>
                <a:cs typeface="Times New Roman"/>
              </a:rPr>
              <a:t>log</a:t>
            </a:r>
            <a:r>
              <a:rPr dirty="0" sz="850" spc="55" i="1">
                <a:latin typeface="Times New Roman"/>
                <a:cs typeface="Times New Roman"/>
              </a:rPr>
              <a:t>a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72479" y="8080926"/>
            <a:ext cx="623570" cy="25717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baseline="-35185" sz="2250" spc="30" i="1">
                <a:latin typeface="Times New Roman"/>
                <a:cs typeface="Times New Roman"/>
              </a:rPr>
              <a:t>x </a:t>
            </a:r>
            <a:r>
              <a:rPr dirty="0" baseline="-35185" sz="2250" spc="37">
                <a:latin typeface="Symbol"/>
                <a:cs typeface="Symbol"/>
              </a:rPr>
              <a:t></a:t>
            </a:r>
            <a:r>
              <a:rPr dirty="0" baseline="-35185" sz="2250" spc="37">
                <a:latin typeface="Times New Roman"/>
                <a:cs typeface="Times New Roman"/>
              </a:rPr>
              <a:t> </a:t>
            </a:r>
            <a:r>
              <a:rPr dirty="0" sz="1500" spc="30">
                <a:latin typeface="Times New Roman"/>
                <a:cs typeface="Times New Roman"/>
              </a:rPr>
              <a:t>ln</a:t>
            </a:r>
            <a:r>
              <a:rPr dirty="0" sz="1500" spc="-15">
                <a:latin typeface="Times New Roman"/>
                <a:cs typeface="Times New Roman"/>
              </a:rPr>
              <a:t> </a:t>
            </a:r>
            <a:r>
              <a:rPr dirty="0" sz="1500" spc="20" i="1">
                <a:latin typeface="Times New Roman"/>
                <a:cs typeface="Times New Roman"/>
              </a:rPr>
              <a:t>x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7380" y="8574785"/>
            <a:ext cx="5992495" cy="1436370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12700" marR="5080">
              <a:lnSpc>
                <a:spcPts val="1839"/>
              </a:lnSpc>
              <a:spcBef>
                <a:spcPts val="22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</a:t>
            </a:r>
            <a:r>
              <a:rPr dirty="0" sz="1600" spc="-5">
                <a:latin typeface="Times New Roman"/>
                <a:cs typeface="Times New Roman"/>
              </a:rPr>
              <a:t>: A fair die is </a:t>
            </a:r>
            <a:r>
              <a:rPr dirty="0" sz="1600">
                <a:latin typeface="Times New Roman"/>
                <a:cs typeface="Times New Roman"/>
              </a:rPr>
              <a:t>thrown, </a:t>
            </a:r>
            <a:r>
              <a:rPr dirty="0" sz="1600" spc="-5">
                <a:latin typeface="Times New Roman"/>
                <a:cs typeface="Times New Roman"/>
              </a:rPr>
              <a:t>find the amount of information gained if </a:t>
            </a:r>
            <a:r>
              <a:rPr dirty="0" sz="1600" spc="-10">
                <a:latin typeface="Times New Roman"/>
                <a:cs typeface="Times New Roman"/>
              </a:rPr>
              <a:t>you </a:t>
            </a:r>
            <a:r>
              <a:rPr dirty="0" sz="1600" spc="10">
                <a:latin typeface="Times New Roman"/>
                <a:cs typeface="Times New Roman"/>
              </a:rPr>
              <a:t>are  </a:t>
            </a:r>
            <a:r>
              <a:rPr dirty="0" sz="1600" spc="-5">
                <a:latin typeface="Times New Roman"/>
                <a:cs typeface="Times New Roman"/>
              </a:rPr>
              <a:t>told that 4 will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appear.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5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endParaRPr sz="1600">
              <a:latin typeface="Times New Roman"/>
              <a:cs typeface="Times New Roman"/>
            </a:endParaRPr>
          </a:p>
          <a:p>
            <a:pPr marL="12700" marR="1640205">
              <a:lnSpc>
                <a:spcPts val="1839"/>
              </a:lnSpc>
              <a:spcBef>
                <a:spcPts val="90"/>
              </a:spcBef>
            </a:pPr>
            <a:r>
              <a:rPr dirty="0" sz="1600" spc="-5">
                <a:latin typeface="Times New Roman"/>
                <a:cs typeface="Times New Roman"/>
              </a:rPr>
              <a:t>Since fair, die then, p(1)=p(2)=…….=p(6)=1/6, then:  I(4)=-log</a:t>
            </a:r>
            <a:r>
              <a:rPr dirty="0" baseline="-13227" sz="1575" spc="-7">
                <a:latin typeface="Times New Roman"/>
                <a:cs typeface="Times New Roman"/>
              </a:rPr>
              <a:t>2 </a:t>
            </a:r>
            <a:r>
              <a:rPr dirty="0" sz="1600" spc="-5">
                <a:latin typeface="Times New Roman"/>
                <a:cs typeface="Times New Roman"/>
              </a:rPr>
              <a:t>p(4)=-log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(1/6)=ln6/ln2=2.5849 bits.  (note that if "a" is not given then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a=2)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7380" y="429259"/>
            <a:ext cx="5276215" cy="6165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0293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21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</a:t>
            </a:r>
            <a:r>
              <a:rPr dirty="0" sz="1600" spc="-5">
                <a:latin typeface="Times New Roman"/>
                <a:cs typeface="Times New Roman"/>
              </a:rPr>
              <a:t>: Find the channel capacity for the channel having</a:t>
            </a:r>
            <a:r>
              <a:rPr dirty="0" sz="1600" spc="1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transitional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7380" y="1255522"/>
            <a:ext cx="4552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pro</a:t>
            </a:r>
            <a:r>
              <a:rPr dirty="0" sz="1600">
                <a:latin typeface="Times New Roman"/>
                <a:cs typeface="Times New Roman"/>
              </a:rPr>
              <a:t>b</a:t>
            </a:r>
            <a:r>
              <a:rPr dirty="0" sz="1600" spc="-5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13239" y="1390615"/>
            <a:ext cx="892175" cy="2717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00735" algn="l"/>
              </a:tabLst>
            </a:pPr>
            <a:r>
              <a:rPr dirty="0" sz="1600">
                <a:latin typeface="Symbol"/>
                <a:cs typeface="Symbol"/>
              </a:rPr>
              <a:t></a:t>
            </a:r>
            <a:r>
              <a:rPr dirty="0" sz="1600">
                <a:latin typeface="Times New Roman"/>
                <a:cs typeface="Times New Roman"/>
              </a:rPr>
              <a:t>	</a:t>
            </a:r>
            <a:r>
              <a:rPr dirty="0" sz="1600">
                <a:latin typeface="Symbol"/>
                <a:cs typeface="Symbol"/>
              </a:rPr>
              <a:t>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41964" y="1341119"/>
            <a:ext cx="363855" cy="2717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spc="5">
                <a:latin typeface="Times New Roman"/>
                <a:cs typeface="Times New Roman"/>
              </a:rPr>
              <a:t>0</a:t>
            </a:r>
            <a:r>
              <a:rPr dirty="0" sz="1600">
                <a:latin typeface="Times New Roman"/>
                <a:cs typeface="Times New Roman"/>
              </a:rPr>
              <a:t>.</a:t>
            </a:r>
            <a:r>
              <a:rPr dirty="0" sz="1600" spc="25">
                <a:latin typeface="Times New Roman"/>
                <a:cs typeface="Times New Roman"/>
              </a:rPr>
              <a:t>9</a:t>
            </a:r>
            <a:r>
              <a:rPr dirty="0" baseline="26041" sz="2400">
                <a:latin typeface="Symbol"/>
                <a:cs typeface="Symbol"/>
              </a:rPr>
              <a:t></a:t>
            </a:r>
            <a:endParaRPr baseline="26041" sz="240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13239" y="1341119"/>
            <a:ext cx="371475" cy="2717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baseline="26041" sz="2400" spc="135">
                <a:latin typeface="Symbol"/>
                <a:cs typeface="Symbol"/>
              </a:rPr>
              <a:t></a:t>
            </a:r>
            <a:r>
              <a:rPr dirty="0" sz="1600">
                <a:latin typeface="Times New Roman"/>
                <a:cs typeface="Times New Roman"/>
              </a:rPr>
              <a:t>0.1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45296" y="1032813"/>
            <a:ext cx="360680" cy="2717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spc="5">
                <a:latin typeface="Times New Roman"/>
                <a:cs typeface="Times New Roman"/>
              </a:rPr>
              <a:t>0</a:t>
            </a:r>
            <a:r>
              <a:rPr dirty="0" sz="1600">
                <a:latin typeface="Times New Roman"/>
                <a:cs typeface="Times New Roman"/>
              </a:rPr>
              <a:t>.3</a:t>
            </a:r>
            <a:r>
              <a:rPr dirty="0" baseline="-3472" sz="2400">
                <a:latin typeface="Symbol"/>
                <a:cs typeface="Symbol"/>
              </a:rPr>
              <a:t></a:t>
            </a:r>
            <a:endParaRPr baseline="-3472" sz="240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12750" y="1183824"/>
            <a:ext cx="1262380" cy="2717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i="1">
                <a:latin typeface="Times New Roman"/>
                <a:cs typeface="Times New Roman"/>
              </a:rPr>
              <a:t>p</a:t>
            </a:r>
            <a:r>
              <a:rPr dirty="0" sz="1600">
                <a:latin typeface="Times New Roman"/>
                <a:cs typeface="Times New Roman"/>
              </a:rPr>
              <a:t>(</a:t>
            </a:r>
            <a:r>
              <a:rPr dirty="0" sz="1600" i="1">
                <a:latin typeface="Times New Roman"/>
                <a:cs typeface="Times New Roman"/>
              </a:rPr>
              <a:t>Y </a:t>
            </a:r>
            <a:r>
              <a:rPr dirty="0" sz="1600">
                <a:latin typeface="Times New Roman"/>
                <a:cs typeface="Times New Roman"/>
              </a:rPr>
              <a:t>/ </a:t>
            </a:r>
            <a:r>
              <a:rPr dirty="0" sz="1600" i="1">
                <a:latin typeface="Times New Roman"/>
                <a:cs typeface="Times New Roman"/>
              </a:rPr>
              <a:t>X </a:t>
            </a:r>
            <a:r>
              <a:rPr dirty="0" sz="1600">
                <a:latin typeface="Times New Roman"/>
                <a:cs typeface="Times New Roman"/>
              </a:rPr>
              <a:t>) </a:t>
            </a:r>
            <a:r>
              <a:rPr dirty="0" sz="1600">
                <a:latin typeface="Symbol"/>
                <a:cs typeface="Symbol"/>
              </a:rPr>
              <a:t></a:t>
            </a:r>
            <a:r>
              <a:rPr dirty="0" sz="1600" spc="-75">
                <a:latin typeface="Times New Roman"/>
                <a:cs typeface="Times New Roman"/>
              </a:rPr>
              <a:t> </a:t>
            </a:r>
            <a:r>
              <a:rPr dirty="0" baseline="36458" sz="2400" spc="7">
                <a:latin typeface="Symbol"/>
                <a:cs typeface="Symbol"/>
              </a:rPr>
              <a:t></a:t>
            </a:r>
            <a:r>
              <a:rPr dirty="0" baseline="41666" sz="2400" spc="7">
                <a:latin typeface="Times New Roman"/>
                <a:cs typeface="Times New Roman"/>
              </a:rPr>
              <a:t>0.7</a:t>
            </a:r>
            <a:endParaRPr baseline="41666"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7380" y="1863598"/>
            <a:ext cx="6146800" cy="1204595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marL="12700" marR="5080">
              <a:lnSpc>
                <a:spcPct val="95900"/>
              </a:lnSpc>
              <a:spcBef>
                <a:spcPts val="17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r>
              <a:rPr dirty="0" sz="1600" spc="-5">
                <a:latin typeface="Times New Roman"/>
                <a:cs typeface="Times New Roman"/>
              </a:rPr>
              <a:t>: Note that the channel is </a:t>
            </a:r>
            <a:r>
              <a:rPr dirty="0" sz="1600">
                <a:latin typeface="Times New Roman"/>
                <a:cs typeface="Times New Roman"/>
              </a:rPr>
              <a:t>not </a:t>
            </a:r>
            <a:r>
              <a:rPr dirty="0" sz="1600" spc="-5">
                <a:latin typeface="Times New Roman"/>
                <a:cs typeface="Times New Roman"/>
              </a:rPr>
              <a:t>symmetric since the </a:t>
            </a:r>
            <a:r>
              <a:rPr dirty="0" sz="1600" spc="5">
                <a:latin typeface="Times New Roman"/>
                <a:cs typeface="Times New Roman"/>
              </a:rPr>
              <a:t>1</a:t>
            </a:r>
            <a:r>
              <a:rPr dirty="0" baseline="39682" sz="1575" spc="7">
                <a:latin typeface="Times New Roman"/>
                <a:cs typeface="Times New Roman"/>
              </a:rPr>
              <a:t>st </a:t>
            </a:r>
            <a:r>
              <a:rPr dirty="0" sz="1600" spc="-5">
                <a:latin typeface="Times New Roman"/>
                <a:cs typeface="Times New Roman"/>
              </a:rPr>
              <a:t>row is </a:t>
            </a:r>
            <a:r>
              <a:rPr dirty="0" sz="1600">
                <a:latin typeface="Times New Roman"/>
                <a:cs typeface="Times New Roman"/>
              </a:rPr>
              <a:t>not </a:t>
            </a:r>
            <a:r>
              <a:rPr dirty="0" sz="1600" spc="-5">
                <a:latin typeface="Times New Roman"/>
                <a:cs typeface="Times New Roman"/>
              </a:rPr>
              <a:t>a  permutation of the </a:t>
            </a:r>
            <a:r>
              <a:rPr dirty="0" sz="1600" spc="5">
                <a:latin typeface="Times New Roman"/>
                <a:cs typeface="Times New Roman"/>
              </a:rPr>
              <a:t>2</a:t>
            </a:r>
            <a:r>
              <a:rPr dirty="0" baseline="39682" sz="1575" spc="7">
                <a:latin typeface="Times New Roman"/>
                <a:cs typeface="Times New Roman"/>
              </a:rPr>
              <a:t>nd </a:t>
            </a:r>
            <a:r>
              <a:rPr dirty="0" sz="1600" spc="-5">
                <a:latin typeface="Times New Roman"/>
                <a:cs typeface="Times New Roman"/>
              </a:rPr>
              <a:t>row. Now let p(x</a:t>
            </a:r>
            <a:r>
              <a:rPr dirty="0" baseline="-13227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)=p , then </a:t>
            </a:r>
            <a:r>
              <a:rPr dirty="0" sz="1600">
                <a:latin typeface="Times New Roman"/>
                <a:cs typeface="Times New Roman"/>
              </a:rPr>
              <a:t>p(x</a:t>
            </a:r>
            <a:r>
              <a:rPr dirty="0" baseline="-13227" sz="1575">
                <a:latin typeface="Times New Roman"/>
                <a:cs typeface="Times New Roman"/>
              </a:rPr>
              <a:t>2</a:t>
            </a:r>
            <a:r>
              <a:rPr dirty="0" sz="1600">
                <a:latin typeface="Times New Roman"/>
                <a:cs typeface="Times New Roman"/>
              </a:rPr>
              <a:t>)=1-p, </a:t>
            </a:r>
            <a:r>
              <a:rPr dirty="0" sz="1600" spc="-5">
                <a:latin typeface="Times New Roman"/>
                <a:cs typeface="Times New Roman"/>
              </a:rPr>
              <a:t>hence instead  of having two variables, we will have only one variable</a:t>
            </a:r>
            <a:r>
              <a:rPr dirty="0" sz="1600" spc="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00" spc="-5">
                <a:latin typeface="Times New Roman"/>
                <a:cs typeface="Times New Roman"/>
              </a:rPr>
              <a:t>Next we find p(X,Y) by multiplying the rows of p(Y/X) by</a:t>
            </a:r>
            <a:r>
              <a:rPr dirty="0" sz="1600" spc="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p(X):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37917" y="3322997"/>
            <a:ext cx="7899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0">
                <a:latin typeface="Times New Roman"/>
                <a:cs typeface="Times New Roman"/>
              </a:rPr>
              <a:t>0.9(1 </a:t>
            </a:r>
            <a:r>
              <a:rPr dirty="0" sz="1400" spc="10">
                <a:latin typeface="Symbol"/>
                <a:cs typeface="Symbol"/>
              </a:rPr>
              <a:t></a:t>
            </a:r>
            <a:r>
              <a:rPr dirty="0" sz="1400" spc="-155">
                <a:latin typeface="Times New Roman"/>
                <a:cs typeface="Times New Roman"/>
              </a:rPr>
              <a:t> </a:t>
            </a:r>
            <a:r>
              <a:rPr dirty="0" sz="1400" spc="30" i="1">
                <a:latin typeface="Times New Roman"/>
                <a:cs typeface="Times New Roman"/>
              </a:rPr>
              <a:t>p</a:t>
            </a:r>
            <a:r>
              <a:rPr dirty="0" sz="1400" spc="30">
                <a:latin typeface="Times New Roman"/>
                <a:cs typeface="Times New Roman"/>
              </a:rPr>
              <a:t>)</a:t>
            </a:r>
            <a:r>
              <a:rPr dirty="0" baseline="25793" sz="2100" spc="44">
                <a:latin typeface="Symbol"/>
                <a:cs typeface="Symbol"/>
              </a:rPr>
              <a:t></a:t>
            </a:r>
            <a:endParaRPr baseline="25793" sz="210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23638" y="3322997"/>
            <a:ext cx="7727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25793" sz="2100" spc="-52">
                <a:latin typeface="Symbol"/>
                <a:cs typeface="Symbol"/>
              </a:rPr>
              <a:t></a:t>
            </a:r>
            <a:r>
              <a:rPr dirty="0" sz="1400" spc="-35">
                <a:latin typeface="Times New Roman"/>
                <a:cs typeface="Times New Roman"/>
              </a:rPr>
              <a:t>0.1(1 </a:t>
            </a:r>
            <a:r>
              <a:rPr dirty="0" sz="1400" spc="10">
                <a:latin typeface="Symbol"/>
                <a:cs typeface="Symbol"/>
              </a:rPr>
              <a:t></a:t>
            </a:r>
            <a:r>
              <a:rPr dirty="0" sz="1400" spc="-130">
                <a:latin typeface="Times New Roman"/>
                <a:cs typeface="Times New Roman"/>
              </a:rPr>
              <a:t> </a:t>
            </a:r>
            <a:r>
              <a:rPr dirty="0" sz="1400" spc="25" i="1">
                <a:latin typeface="Times New Roman"/>
                <a:cs typeface="Times New Roman"/>
              </a:rPr>
              <a:t>p</a:t>
            </a:r>
            <a:r>
              <a:rPr dirty="0" sz="1400" spc="25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59264" y="3054766"/>
            <a:ext cx="12147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67410" algn="l"/>
              </a:tabLst>
            </a:pPr>
            <a:r>
              <a:rPr dirty="0" sz="1400">
                <a:latin typeface="Times New Roman"/>
                <a:cs typeface="Times New Roman"/>
              </a:rPr>
              <a:t>0.7</a:t>
            </a:r>
            <a:r>
              <a:rPr dirty="0" sz="1400" spc="-135">
                <a:latin typeface="Times New Roman"/>
                <a:cs typeface="Times New Roman"/>
              </a:rPr>
              <a:t> </a:t>
            </a:r>
            <a:r>
              <a:rPr dirty="0" sz="1400" spc="5" i="1">
                <a:latin typeface="Times New Roman"/>
                <a:cs typeface="Times New Roman"/>
              </a:rPr>
              <a:t>p	</a:t>
            </a:r>
            <a:r>
              <a:rPr dirty="0" sz="1400">
                <a:latin typeface="Times New Roman"/>
                <a:cs typeface="Times New Roman"/>
              </a:rPr>
              <a:t>0.3</a:t>
            </a:r>
            <a:r>
              <a:rPr dirty="0" sz="1400" spc="-245">
                <a:latin typeface="Times New Roman"/>
                <a:cs typeface="Times New Roman"/>
              </a:rPr>
              <a:t> </a:t>
            </a:r>
            <a:r>
              <a:rPr dirty="0" sz="1400" spc="5" i="1">
                <a:latin typeface="Times New Roman"/>
                <a:cs typeface="Times New Roman"/>
              </a:rPr>
              <a:t>p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77768" y="3186148"/>
            <a:ext cx="8407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5" i="1">
                <a:latin typeface="Times New Roman"/>
                <a:cs typeface="Times New Roman"/>
              </a:rPr>
              <a:t>p</a:t>
            </a:r>
            <a:r>
              <a:rPr dirty="0" sz="1400" spc="25">
                <a:latin typeface="Times New Roman"/>
                <a:cs typeface="Times New Roman"/>
              </a:rPr>
              <a:t>(</a:t>
            </a:r>
            <a:r>
              <a:rPr dirty="0" sz="1400" spc="-215">
                <a:latin typeface="Times New Roman"/>
                <a:cs typeface="Times New Roman"/>
              </a:rPr>
              <a:t> </a:t>
            </a:r>
            <a:r>
              <a:rPr dirty="0" sz="1400" spc="10" i="1">
                <a:latin typeface="Times New Roman"/>
                <a:cs typeface="Times New Roman"/>
              </a:rPr>
              <a:t>X</a:t>
            </a:r>
            <a:r>
              <a:rPr dirty="0" sz="1400" spc="-155" i="1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,</a:t>
            </a:r>
            <a:r>
              <a:rPr dirty="0" sz="1400" spc="45" i="1">
                <a:latin typeface="Times New Roman"/>
                <a:cs typeface="Times New Roman"/>
              </a:rPr>
              <a:t>Y</a:t>
            </a:r>
            <a:r>
              <a:rPr dirty="0" sz="1400" spc="-180" i="1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)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Symbol"/>
                <a:cs typeface="Symbol"/>
              </a:rPr>
              <a:t>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baseline="37698" sz="2100" spc="7">
                <a:latin typeface="Symbol"/>
                <a:cs typeface="Symbol"/>
              </a:rPr>
              <a:t></a:t>
            </a:r>
            <a:endParaRPr baseline="37698" sz="210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32939" y="3067905"/>
            <a:ext cx="694055" cy="398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345"/>
              </a:lnSpc>
              <a:spcBef>
                <a:spcPts val="100"/>
              </a:spcBef>
            </a:pPr>
            <a:r>
              <a:rPr dirty="0" sz="1400" spc="5">
                <a:latin typeface="Symbol"/>
                <a:cs typeface="Symbol"/>
              </a:rPr>
              <a:t></a:t>
            </a:r>
            <a:endParaRPr sz="1400">
              <a:latin typeface="Symbol"/>
              <a:cs typeface="Symbol"/>
            </a:endParaRPr>
          </a:p>
          <a:p>
            <a:pPr marL="173990">
              <a:lnSpc>
                <a:spcPts val="1585"/>
              </a:lnSpc>
            </a:pPr>
            <a:r>
              <a:rPr dirty="0" sz="1600" spc="-5">
                <a:latin typeface="Times New Roman"/>
                <a:cs typeface="Times New Roman"/>
              </a:rPr>
              <a:t>,</a:t>
            </a:r>
            <a:r>
              <a:rPr dirty="0" sz="1600" spc="-7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27380" y="3366059"/>
            <a:ext cx="1314450" cy="4749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08355">
              <a:lnSpc>
                <a:spcPts val="1650"/>
              </a:lnSpc>
              <a:spcBef>
                <a:spcPts val="100"/>
              </a:spcBef>
            </a:pPr>
            <a:r>
              <a:rPr dirty="0" sz="1400" spc="5">
                <a:latin typeface="Symbol"/>
                <a:cs typeface="Symbol"/>
              </a:rPr>
              <a:t></a:t>
            </a:r>
            <a:endParaRPr sz="1400">
              <a:latin typeface="Symbol"/>
              <a:cs typeface="Symbol"/>
            </a:endParaRPr>
          </a:p>
          <a:p>
            <a:pPr marL="12700">
              <a:lnSpc>
                <a:spcPts val="1889"/>
              </a:lnSpc>
            </a:pPr>
            <a:r>
              <a:rPr dirty="0" sz="1600" spc="-5">
                <a:latin typeface="Times New Roman"/>
                <a:cs typeface="Times New Roman"/>
              </a:rPr>
              <a:t>p(Y)=[0.1+0.6p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21269" y="3366059"/>
            <a:ext cx="1172210" cy="4749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23900">
              <a:lnSpc>
                <a:spcPts val="1650"/>
              </a:lnSpc>
              <a:spcBef>
                <a:spcPts val="100"/>
              </a:spcBef>
            </a:pPr>
            <a:r>
              <a:rPr dirty="0" sz="1400" spc="5">
                <a:latin typeface="Symbol"/>
                <a:cs typeface="Symbol"/>
              </a:rPr>
              <a:t></a:t>
            </a:r>
            <a:endParaRPr sz="1400">
              <a:latin typeface="Symbol"/>
              <a:cs typeface="Symbol"/>
            </a:endParaRPr>
          </a:p>
          <a:p>
            <a:pPr marL="12700">
              <a:lnSpc>
                <a:spcPts val="1889"/>
              </a:lnSpc>
            </a:pPr>
            <a:r>
              <a:rPr dirty="0" sz="1600">
                <a:latin typeface="Times New Roman"/>
                <a:cs typeface="Times New Roman"/>
              </a:rPr>
              <a:t>0.9-0.6p]</a:t>
            </a:r>
            <a:r>
              <a:rPr dirty="0" sz="1600" spc="-7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and: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72826" y="4331384"/>
            <a:ext cx="813435" cy="0"/>
          </a:xfrm>
          <a:custGeom>
            <a:avLst/>
            <a:gdLst/>
            <a:ahLst/>
            <a:cxnLst/>
            <a:rect l="l" t="t" r="r" b="b"/>
            <a:pathLst>
              <a:path w="813435" h="0">
                <a:moveTo>
                  <a:pt x="0" y="0"/>
                </a:moveTo>
                <a:lnTo>
                  <a:pt x="813411" y="0"/>
                </a:lnTo>
              </a:path>
            </a:pathLst>
          </a:custGeom>
          <a:ln w="76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703401" y="4331384"/>
            <a:ext cx="895350" cy="0"/>
          </a:xfrm>
          <a:custGeom>
            <a:avLst/>
            <a:gdLst/>
            <a:ahLst/>
            <a:cxnLst/>
            <a:rect l="l" t="t" r="r" b="b"/>
            <a:pathLst>
              <a:path w="895350" h="0">
                <a:moveTo>
                  <a:pt x="0" y="0"/>
                </a:moveTo>
                <a:lnTo>
                  <a:pt x="895090" y="0"/>
                </a:lnTo>
              </a:path>
            </a:pathLst>
          </a:custGeom>
          <a:ln w="76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627380" y="3669875"/>
            <a:ext cx="6281420" cy="909955"/>
          </a:xfrm>
          <a:prstGeom prst="rect">
            <a:avLst/>
          </a:prstGeom>
        </p:spPr>
        <p:txBody>
          <a:bodyPr wrap="square" lIns="0" tIns="1479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dirty="0" sz="1600" spc="-5">
                <a:latin typeface="Times New Roman"/>
                <a:cs typeface="Times New Roman"/>
              </a:rPr>
              <a:t>H(Y/X)=-[ 0.7p ln </a:t>
            </a:r>
            <a:r>
              <a:rPr dirty="0" sz="1600">
                <a:latin typeface="Times New Roman"/>
                <a:cs typeface="Times New Roman"/>
              </a:rPr>
              <a:t>0.7 </a:t>
            </a:r>
            <a:r>
              <a:rPr dirty="0" sz="1600" spc="-5">
                <a:latin typeface="Times New Roman"/>
                <a:cs typeface="Times New Roman"/>
              </a:rPr>
              <a:t>+ 0.3p ln0.3 + 0.1(1-p) ln0.1 + 0.9(1-p)</a:t>
            </a:r>
            <a:r>
              <a:rPr dirty="0" sz="1600" spc="1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ln0.9]/ln(2)</a:t>
            </a:r>
            <a:endParaRPr sz="1600">
              <a:latin typeface="Times New Roman"/>
              <a:cs typeface="Times New Roman"/>
            </a:endParaRPr>
          </a:p>
          <a:p>
            <a:pPr marL="55244">
              <a:lnSpc>
                <a:spcPts val="1485"/>
              </a:lnSpc>
              <a:spcBef>
                <a:spcPts val="1000"/>
              </a:spcBef>
            </a:pPr>
            <a:r>
              <a:rPr dirty="0" baseline="35185" sz="2250" spc="15">
                <a:latin typeface="Symbol"/>
                <a:cs typeface="Symbol"/>
              </a:rPr>
              <a:t></a:t>
            </a:r>
            <a:r>
              <a:rPr dirty="0" baseline="35185" sz="2250" spc="15" i="1">
                <a:latin typeface="Times New Roman"/>
                <a:cs typeface="Times New Roman"/>
              </a:rPr>
              <a:t>H</a:t>
            </a:r>
            <a:r>
              <a:rPr dirty="0" baseline="35185" sz="2250" spc="-284" i="1">
                <a:latin typeface="Times New Roman"/>
                <a:cs typeface="Times New Roman"/>
              </a:rPr>
              <a:t> </a:t>
            </a:r>
            <a:r>
              <a:rPr dirty="0" baseline="35185" sz="2250" spc="-22">
                <a:latin typeface="Times New Roman"/>
                <a:cs typeface="Times New Roman"/>
              </a:rPr>
              <a:t>(</a:t>
            </a:r>
            <a:r>
              <a:rPr dirty="0" baseline="35185" sz="2250" spc="-22" i="1">
                <a:latin typeface="Times New Roman"/>
                <a:cs typeface="Times New Roman"/>
              </a:rPr>
              <a:t>Y</a:t>
            </a:r>
            <a:r>
              <a:rPr dirty="0" baseline="35185" sz="2250" spc="30" i="1">
                <a:latin typeface="Times New Roman"/>
                <a:cs typeface="Times New Roman"/>
              </a:rPr>
              <a:t> </a:t>
            </a:r>
            <a:r>
              <a:rPr dirty="0" baseline="35185" sz="2250" spc="15">
                <a:latin typeface="Times New Roman"/>
                <a:cs typeface="Times New Roman"/>
              </a:rPr>
              <a:t>/</a:t>
            </a:r>
            <a:r>
              <a:rPr dirty="0" baseline="35185" sz="2250" spc="7">
                <a:latin typeface="Times New Roman"/>
                <a:cs typeface="Times New Roman"/>
              </a:rPr>
              <a:t> </a:t>
            </a:r>
            <a:r>
              <a:rPr dirty="0" baseline="35185" sz="2250" spc="44" i="1">
                <a:latin typeface="Times New Roman"/>
                <a:cs typeface="Times New Roman"/>
              </a:rPr>
              <a:t>X</a:t>
            </a:r>
            <a:r>
              <a:rPr dirty="0" baseline="35185" sz="2250" spc="-202" i="1">
                <a:latin typeface="Times New Roman"/>
                <a:cs typeface="Times New Roman"/>
              </a:rPr>
              <a:t> </a:t>
            </a:r>
            <a:r>
              <a:rPr dirty="0" baseline="35185" sz="2250" spc="22">
                <a:latin typeface="Times New Roman"/>
                <a:cs typeface="Times New Roman"/>
              </a:rPr>
              <a:t>)</a:t>
            </a:r>
            <a:r>
              <a:rPr dirty="0" baseline="35185" sz="2250" spc="209">
                <a:latin typeface="Times New Roman"/>
                <a:cs typeface="Times New Roman"/>
              </a:rPr>
              <a:t> </a:t>
            </a:r>
            <a:r>
              <a:rPr dirty="0" sz="1500" spc="25">
                <a:latin typeface="Symbol"/>
                <a:cs typeface="Symbol"/>
              </a:rPr>
              <a:t></a:t>
            </a:r>
            <a:r>
              <a:rPr dirty="0" sz="1500" spc="135">
                <a:latin typeface="Times New Roman"/>
                <a:cs typeface="Times New Roman"/>
              </a:rPr>
              <a:t> </a:t>
            </a:r>
            <a:r>
              <a:rPr dirty="0" baseline="35185" sz="2250" spc="30" i="1">
                <a:latin typeface="Times New Roman"/>
                <a:cs typeface="Times New Roman"/>
              </a:rPr>
              <a:t>d</a:t>
            </a:r>
            <a:r>
              <a:rPr dirty="0" baseline="35185" sz="2250" spc="307" i="1">
                <a:latin typeface="Times New Roman"/>
                <a:cs typeface="Times New Roman"/>
              </a:rPr>
              <a:t> </a:t>
            </a:r>
            <a:r>
              <a:rPr dirty="0" baseline="35185" sz="2250" spc="52" i="1">
                <a:latin typeface="Times New Roman"/>
                <a:cs typeface="Times New Roman"/>
              </a:rPr>
              <a:t>H</a:t>
            </a:r>
            <a:r>
              <a:rPr dirty="0" baseline="35185" sz="2250" spc="-284" i="1">
                <a:latin typeface="Times New Roman"/>
                <a:cs typeface="Times New Roman"/>
              </a:rPr>
              <a:t> </a:t>
            </a:r>
            <a:r>
              <a:rPr dirty="0" baseline="35185" sz="2250" spc="-22">
                <a:latin typeface="Times New Roman"/>
                <a:cs typeface="Times New Roman"/>
              </a:rPr>
              <a:t>(</a:t>
            </a:r>
            <a:r>
              <a:rPr dirty="0" baseline="35185" sz="2250" spc="-22" i="1">
                <a:latin typeface="Times New Roman"/>
                <a:cs typeface="Times New Roman"/>
              </a:rPr>
              <a:t>Y</a:t>
            </a:r>
            <a:r>
              <a:rPr dirty="0" baseline="35185" sz="2250" spc="37" i="1">
                <a:latin typeface="Times New Roman"/>
                <a:cs typeface="Times New Roman"/>
              </a:rPr>
              <a:t> </a:t>
            </a:r>
            <a:r>
              <a:rPr dirty="0" baseline="35185" sz="2250" spc="15">
                <a:latin typeface="Times New Roman"/>
                <a:cs typeface="Times New Roman"/>
              </a:rPr>
              <a:t>/</a:t>
            </a:r>
            <a:r>
              <a:rPr dirty="0" baseline="35185" sz="2250">
                <a:latin typeface="Times New Roman"/>
                <a:cs typeface="Times New Roman"/>
              </a:rPr>
              <a:t> </a:t>
            </a:r>
            <a:r>
              <a:rPr dirty="0" baseline="35185" sz="2250" spc="44" i="1">
                <a:latin typeface="Times New Roman"/>
                <a:cs typeface="Times New Roman"/>
              </a:rPr>
              <a:t>X</a:t>
            </a:r>
            <a:r>
              <a:rPr dirty="0" baseline="35185" sz="2250" spc="-195" i="1">
                <a:latin typeface="Times New Roman"/>
                <a:cs typeface="Times New Roman"/>
              </a:rPr>
              <a:t> </a:t>
            </a:r>
            <a:r>
              <a:rPr dirty="0" baseline="35185" sz="2250" spc="22">
                <a:latin typeface="Times New Roman"/>
                <a:cs typeface="Times New Roman"/>
              </a:rPr>
              <a:t>)</a:t>
            </a:r>
            <a:r>
              <a:rPr dirty="0" baseline="35185" sz="2250" spc="202">
                <a:latin typeface="Times New Roman"/>
                <a:cs typeface="Times New Roman"/>
              </a:rPr>
              <a:t> </a:t>
            </a:r>
            <a:r>
              <a:rPr dirty="0" sz="1500" spc="25">
                <a:latin typeface="Symbol"/>
                <a:cs typeface="Symbol"/>
              </a:rPr>
              <a:t></a:t>
            </a:r>
            <a:r>
              <a:rPr dirty="0" sz="1500" spc="15">
                <a:latin typeface="Times New Roman"/>
                <a:cs typeface="Times New Roman"/>
              </a:rPr>
              <a:t> </a:t>
            </a:r>
            <a:r>
              <a:rPr dirty="0" sz="1500" spc="-5">
                <a:latin typeface="Symbol"/>
                <a:cs typeface="Symbol"/>
              </a:rPr>
              <a:t></a:t>
            </a:r>
            <a:r>
              <a:rPr dirty="0" sz="1500" spc="-5">
                <a:latin typeface="Times New Roman"/>
                <a:cs typeface="Times New Roman"/>
              </a:rPr>
              <a:t>[0.7</a:t>
            </a:r>
            <a:r>
              <a:rPr dirty="0" sz="1500" spc="-10">
                <a:latin typeface="Times New Roman"/>
                <a:cs typeface="Times New Roman"/>
              </a:rPr>
              <a:t> </a:t>
            </a:r>
            <a:r>
              <a:rPr dirty="0" sz="1500" spc="25">
                <a:latin typeface="Times New Roman"/>
                <a:cs typeface="Times New Roman"/>
              </a:rPr>
              <a:t>ln</a:t>
            </a:r>
            <a:r>
              <a:rPr dirty="0" sz="1500" spc="-204">
                <a:latin typeface="Times New Roman"/>
                <a:cs typeface="Times New Roman"/>
              </a:rPr>
              <a:t> </a:t>
            </a:r>
            <a:r>
              <a:rPr dirty="0" sz="1500" spc="10">
                <a:latin typeface="Times New Roman"/>
                <a:cs typeface="Times New Roman"/>
              </a:rPr>
              <a:t>0.7</a:t>
            </a:r>
            <a:r>
              <a:rPr dirty="0" sz="1500" spc="15">
                <a:latin typeface="Times New Roman"/>
                <a:cs typeface="Times New Roman"/>
              </a:rPr>
              <a:t> </a:t>
            </a:r>
            <a:r>
              <a:rPr dirty="0" sz="1500" spc="25">
                <a:latin typeface="Symbol"/>
                <a:cs typeface="Symbol"/>
              </a:rPr>
              <a:t></a:t>
            </a:r>
            <a:r>
              <a:rPr dirty="0" sz="1500" spc="10">
                <a:latin typeface="Times New Roman"/>
                <a:cs typeface="Times New Roman"/>
              </a:rPr>
              <a:t> 0.3</a:t>
            </a:r>
            <a:r>
              <a:rPr dirty="0" sz="1500" spc="-75">
                <a:latin typeface="Times New Roman"/>
                <a:cs typeface="Times New Roman"/>
              </a:rPr>
              <a:t> </a:t>
            </a:r>
            <a:r>
              <a:rPr dirty="0" sz="1500" spc="25">
                <a:latin typeface="Times New Roman"/>
                <a:cs typeface="Times New Roman"/>
              </a:rPr>
              <a:t>ln</a:t>
            </a:r>
            <a:r>
              <a:rPr dirty="0" sz="1500" spc="-200">
                <a:latin typeface="Times New Roman"/>
                <a:cs typeface="Times New Roman"/>
              </a:rPr>
              <a:t> </a:t>
            </a:r>
            <a:r>
              <a:rPr dirty="0" sz="1500" spc="10">
                <a:latin typeface="Times New Roman"/>
                <a:cs typeface="Times New Roman"/>
              </a:rPr>
              <a:t>0.3</a:t>
            </a:r>
            <a:r>
              <a:rPr dirty="0" sz="1500" spc="-60">
                <a:latin typeface="Times New Roman"/>
                <a:cs typeface="Times New Roman"/>
              </a:rPr>
              <a:t> </a:t>
            </a:r>
            <a:r>
              <a:rPr dirty="0" sz="1500" spc="25">
                <a:latin typeface="Symbol"/>
                <a:cs typeface="Symbol"/>
              </a:rPr>
              <a:t></a:t>
            </a:r>
            <a:r>
              <a:rPr dirty="0" sz="1500" spc="-105">
                <a:latin typeface="Times New Roman"/>
                <a:cs typeface="Times New Roman"/>
              </a:rPr>
              <a:t> </a:t>
            </a:r>
            <a:r>
              <a:rPr dirty="0" sz="1500" spc="10">
                <a:latin typeface="Times New Roman"/>
                <a:cs typeface="Times New Roman"/>
              </a:rPr>
              <a:t>0.1</a:t>
            </a:r>
            <a:r>
              <a:rPr dirty="0" sz="1500" spc="-155">
                <a:latin typeface="Times New Roman"/>
                <a:cs typeface="Times New Roman"/>
              </a:rPr>
              <a:t> </a:t>
            </a:r>
            <a:r>
              <a:rPr dirty="0" sz="1500" spc="25">
                <a:latin typeface="Times New Roman"/>
                <a:cs typeface="Times New Roman"/>
              </a:rPr>
              <a:t>ln</a:t>
            </a:r>
            <a:r>
              <a:rPr dirty="0" sz="1500" spc="-200">
                <a:latin typeface="Times New Roman"/>
                <a:cs typeface="Times New Roman"/>
              </a:rPr>
              <a:t> </a:t>
            </a:r>
            <a:r>
              <a:rPr dirty="0" sz="1500" spc="10">
                <a:latin typeface="Times New Roman"/>
                <a:cs typeface="Times New Roman"/>
              </a:rPr>
              <a:t>0.1</a:t>
            </a:r>
            <a:r>
              <a:rPr dirty="0" sz="1500" spc="-130">
                <a:latin typeface="Times New Roman"/>
                <a:cs typeface="Times New Roman"/>
              </a:rPr>
              <a:t> </a:t>
            </a:r>
            <a:r>
              <a:rPr dirty="0" sz="1500" spc="25">
                <a:latin typeface="Symbol"/>
                <a:cs typeface="Symbol"/>
              </a:rPr>
              <a:t></a:t>
            </a:r>
            <a:r>
              <a:rPr dirty="0" sz="1500" spc="-105">
                <a:latin typeface="Times New Roman"/>
                <a:cs typeface="Times New Roman"/>
              </a:rPr>
              <a:t> </a:t>
            </a:r>
            <a:r>
              <a:rPr dirty="0" sz="1500" spc="10">
                <a:latin typeface="Times New Roman"/>
                <a:cs typeface="Times New Roman"/>
              </a:rPr>
              <a:t>0.9</a:t>
            </a:r>
            <a:r>
              <a:rPr dirty="0" sz="1500" spc="-35">
                <a:latin typeface="Times New Roman"/>
                <a:cs typeface="Times New Roman"/>
              </a:rPr>
              <a:t> </a:t>
            </a:r>
            <a:r>
              <a:rPr dirty="0" sz="1500" spc="25">
                <a:latin typeface="Times New Roman"/>
                <a:cs typeface="Times New Roman"/>
              </a:rPr>
              <a:t>ln</a:t>
            </a:r>
            <a:r>
              <a:rPr dirty="0" sz="1500" spc="-204">
                <a:latin typeface="Times New Roman"/>
                <a:cs typeface="Times New Roman"/>
              </a:rPr>
              <a:t> </a:t>
            </a:r>
            <a:r>
              <a:rPr dirty="0" sz="1500" spc="35">
                <a:latin typeface="Times New Roman"/>
                <a:cs typeface="Times New Roman"/>
              </a:rPr>
              <a:t>0.9]/</a:t>
            </a:r>
            <a:r>
              <a:rPr dirty="0" sz="1500" spc="-135">
                <a:latin typeface="Times New Roman"/>
                <a:cs typeface="Times New Roman"/>
              </a:rPr>
              <a:t> </a:t>
            </a:r>
            <a:r>
              <a:rPr dirty="0" sz="1500" spc="10">
                <a:latin typeface="Times New Roman"/>
                <a:cs typeface="Times New Roman"/>
              </a:rPr>
              <a:t>ln(2)</a:t>
            </a:r>
            <a:endParaRPr sz="1500">
              <a:latin typeface="Times New Roman"/>
              <a:cs typeface="Times New Roman"/>
            </a:endParaRPr>
          </a:p>
          <a:p>
            <a:pPr marL="355600">
              <a:lnSpc>
                <a:spcPts val="1485"/>
              </a:lnSpc>
              <a:tabLst>
                <a:tab pos="1426845" algn="l"/>
              </a:tabLst>
            </a:pPr>
            <a:r>
              <a:rPr dirty="0" sz="1500" spc="5">
                <a:latin typeface="Symbol"/>
                <a:cs typeface="Symbol"/>
              </a:rPr>
              <a:t></a:t>
            </a:r>
            <a:r>
              <a:rPr dirty="0" sz="1500" spc="5" i="1">
                <a:latin typeface="Times New Roman"/>
                <a:cs typeface="Times New Roman"/>
              </a:rPr>
              <a:t>p	</a:t>
            </a:r>
            <a:r>
              <a:rPr dirty="0" sz="1500" spc="55" i="1">
                <a:latin typeface="Times New Roman"/>
                <a:cs typeface="Times New Roman"/>
              </a:rPr>
              <a:t>dp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73448" y="5156877"/>
            <a:ext cx="909955" cy="0"/>
          </a:xfrm>
          <a:custGeom>
            <a:avLst/>
            <a:gdLst/>
            <a:ahLst/>
            <a:cxnLst/>
            <a:rect l="l" t="t" r="r" b="b"/>
            <a:pathLst>
              <a:path w="909955" h="0">
                <a:moveTo>
                  <a:pt x="0" y="0"/>
                </a:moveTo>
                <a:lnTo>
                  <a:pt x="909797" y="0"/>
                </a:lnTo>
              </a:path>
            </a:pathLst>
          </a:custGeom>
          <a:ln w="7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018227" y="5149789"/>
            <a:ext cx="234315" cy="2565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00" spc="65" i="1">
                <a:latin typeface="Times New Roman"/>
                <a:cs typeface="Times New Roman"/>
              </a:rPr>
              <a:t>dp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73870" y="5000392"/>
            <a:ext cx="2689860" cy="2565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baseline="35185" sz="2250" spc="37" i="1">
                <a:latin typeface="Times New Roman"/>
                <a:cs typeface="Times New Roman"/>
              </a:rPr>
              <a:t>d</a:t>
            </a:r>
            <a:r>
              <a:rPr dirty="0" baseline="35185" sz="2250" spc="300" i="1">
                <a:latin typeface="Times New Roman"/>
                <a:cs typeface="Times New Roman"/>
              </a:rPr>
              <a:t> </a:t>
            </a:r>
            <a:r>
              <a:rPr dirty="0" baseline="35185" sz="2250" spc="60" i="1">
                <a:latin typeface="Times New Roman"/>
                <a:cs typeface="Times New Roman"/>
              </a:rPr>
              <a:t>H</a:t>
            </a:r>
            <a:r>
              <a:rPr dirty="0" baseline="35185" sz="2250" spc="-292" i="1">
                <a:latin typeface="Times New Roman"/>
                <a:cs typeface="Times New Roman"/>
              </a:rPr>
              <a:t> </a:t>
            </a:r>
            <a:r>
              <a:rPr dirty="0" baseline="35185" sz="2250" spc="-15">
                <a:latin typeface="Times New Roman"/>
                <a:cs typeface="Times New Roman"/>
              </a:rPr>
              <a:t>(</a:t>
            </a:r>
            <a:r>
              <a:rPr dirty="0" baseline="35185" sz="2250" spc="-15" i="1">
                <a:latin typeface="Times New Roman"/>
                <a:cs typeface="Times New Roman"/>
              </a:rPr>
              <a:t>Y</a:t>
            </a:r>
            <a:r>
              <a:rPr dirty="0" baseline="35185" sz="2250" spc="75" i="1">
                <a:latin typeface="Times New Roman"/>
                <a:cs typeface="Times New Roman"/>
              </a:rPr>
              <a:t> </a:t>
            </a:r>
            <a:r>
              <a:rPr dirty="0" baseline="35185" sz="2250" spc="22">
                <a:latin typeface="Times New Roman"/>
                <a:cs typeface="Times New Roman"/>
              </a:rPr>
              <a:t>/</a:t>
            </a:r>
            <a:r>
              <a:rPr dirty="0" baseline="35185" sz="2250" spc="52">
                <a:latin typeface="Times New Roman"/>
                <a:cs typeface="Times New Roman"/>
              </a:rPr>
              <a:t> </a:t>
            </a:r>
            <a:r>
              <a:rPr dirty="0" baseline="35185" sz="2250" spc="52" i="1">
                <a:latin typeface="Times New Roman"/>
                <a:cs typeface="Times New Roman"/>
              </a:rPr>
              <a:t>X</a:t>
            </a:r>
            <a:r>
              <a:rPr dirty="0" baseline="35185" sz="2250" spc="-209" i="1">
                <a:latin typeface="Times New Roman"/>
                <a:cs typeface="Times New Roman"/>
              </a:rPr>
              <a:t> </a:t>
            </a:r>
            <a:r>
              <a:rPr dirty="0" baseline="35185" sz="2250" spc="22">
                <a:latin typeface="Times New Roman"/>
                <a:cs typeface="Times New Roman"/>
              </a:rPr>
              <a:t>)</a:t>
            </a:r>
            <a:r>
              <a:rPr dirty="0" baseline="35185" sz="2250" spc="195">
                <a:latin typeface="Times New Roman"/>
                <a:cs typeface="Times New Roman"/>
              </a:rPr>
              <a:t> </a:t>
            </a:r>
            <a:r>
              <a:rPr dirty="0" sz="1500" spc="30">
                <a:latin typeface="Symbol"/>
                <a:cs typeface="Symbol"/>
              </a:rPr>
              <a:t></a:t>
            </a:r>
            <a:r>
              <a:rPr dirty="0" sz="1500" spc="10">
                <a:latin typeface="Times New Roman"/>
                <a:cs typeface="Times New Roman"/>
              </a:rPr>
              <a:t> </a:t>
            </a:r>
            <a:r>
              <a:rPr dirty="0" sz="1500">
                <a:latin typeface="Symbol"/>
                <a:cs typeface="Symbol"/>
              </a:rPr>
              <a:t></a:t>
            </a:r>
            <a:r>
              <a:rPr dirty="0" sz="1500">
                <a:latin typeface="Times New Roman"/>
                <a:cs typeface="Times New Roman"/>
              </a:rPr>
              <a:t>[</a:t>
            </a:r>
            <a:r>
              <a:rPr dirty="0" sz="1500">
                <a:latin typeface="Symbol"/>
                <a:cs typeface="Symbol"/>
              </a:rPr>
              <a:t></a:t>
            </a:r>
            <a:r>
              <a:rPr dirty="0" sz="1500">
                <a:latin typeface="Times New Roman"/>
                <a:cs typeface="Times New Roman"/>
              </a:rPr>
              <a:t>0.285781]</a:t>
            </a:r>
            <a:r>
              <a:rPr dirty="0" sz="1500" spc="-195">
                <a:latin typeface="Times New Roman"/>
                <a:cs typeface="Times New Roman"/>
              </a:rPr>
              <a:t> </a:t>
            </a:r>
            <a:r>
              <a:rPr dirty="0" sz="1500" spc="15">
                <a:latin typeface="Times New Roman"/>
                <a:cs typeface="Times New Roman"/>
              </a:rPr>
              <a:t>/</a:t>
            </a:r>
            <a:r>
              <a:rPr dirty="0" sz="1500" spc="-105">
                <a:latin typeface="Times New Roman"/>
                <a:cs typeface="Times New Roman"/>
              </a:rPr>
              <a:t> </a:t>
            </a:r>
            <a:r>
              <a:rPr dirty="0" sz="1500" spc="15">
                <a:latin typeface="Times New Roman"/>
                <a:cs typeface="Times New Roman"/>
              </a:rPr>
              <a:t>ln(2)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71214" y="6435518"/>
            <a:ext cx="511809" cy="0"/>
          </a:xfrm>
          <a:custGeom>
            <a:avLst/>
            <a:gdLst/>
            <a:ahLst/>
            <a:cxnLst/>
            <a:rect l="l" t="t" r="r" b="b"/>
            <a:pathLst>
              <a:path w="511809" h="0">
                <a:moveTo>
                  <a:pt x="0" y="0"/>
                </a:moveTo>
                <a:lnTo>
                  <a:pt x="511442" y="0"/>
                </a:lnTo>
              </a:path>
            </a:pathLst>
          </a:custGeom>
          <a:ln w="73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822740" y="6428924"/>
            <a:ext cx="22225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70" i="1">
                <a:latin typeface="Times New Roman"/>
                <a:cs typeface="Times New Roman"/>
              </a:rPr>
              <a:t>dp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27380" y="5694045"/>
            <a:ext cx="5558790" cy="83629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Also: H(Y)=-[(0.1+0.6p) ln(0.1+0.6p) + </a:t>
            </a:r>
            <a:r>
              <a:rPr dirty="0" sz="1600">
                <a:latin typeface="Times New Roman"/>
                <a:cs typeface="Times New Roman"/>
              </a:rPr>
              <a:t>(0.9-0.6p)</a:t>
            </a:r>
            <a:r>
              <a:rPr dirty="0" sz="1600" spc="8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ln(0.9-0.6p)]/ln2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  <a:p>
            <a:pPr marL="55880">
              <a:lnSpc>
                <a:spcPct val="100000"/>
              </a:lnSpc>
              <a:spcBef>
                <a:spcPts val="944"/>
              </a:spcBef>
            </a:pPr>
            <a:r>
              <a:rPr dirty="0" baseline="35714" sz="2100" spc="82" i="1">
                <a:latin typeface="Times New Roman"/>
                <a:cs typeface="Times New Roman"/>
              </a:rPr>
              <a:t>dH</a:t>
            </a:r>
            <a:r>
              <a:rPr dirty="0" baseline="35714" sz="2100" spc="-330" i="1">
                <a:latin typeface="Times New Roman"/>
                <a:cs typeface="Times New Roman"/>
              </a:rPr>
              <a:t> </a:t>
            </a:r>
            <a:r>
              <a:rPr dirty="0" baseline="35714" sz="2100" spc="-7">
                <a:latin typeface="Times New Roman"/>
                <a:cs typeface="Times New Roman"/>
              </a:rPr>
              <a:t>(</a:t>
            </a:r>
            <a:r>
              <a:rPr dirty="0" baseline="35714" sz="2100" spc="-7" i="1">
                <a:latin typeface="Times New Roman"/>
                <a:cs typeface="Times New Roman"/>
              </a:rPr>
              <a:t>Y</a:t>
            </a:r>
            <a:r>
              <a:rPr dirty="0" baseline="35714" sz="2100" spc="-270" i="1">
                <a:latin typeface="Times New Roman"/>
                <a:cs typeface="Times New Roman"/>
              </a:rPr>
              <a:t> </a:t>
            </a:r>
            <a:r>
              <a:rPr dirty="0" baseline="35714" sz="2100" spc="30">
                <a:latin typeface="Times New Roman"/>
                <a:cs typeface="Times New Roman"/>
              </a:rPr>
              <a:t>)</a:t>
            </a:r>
            <a:r>
              <a:rPr dirty="0" baseline="35714" sz="2100" spc="209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Symbol"/>
                <a:cs typeface="Symbol"/>
              </a:rPr>
              <a:t>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Symbol"/>
                <a:cs typeface="Symbol"/>
              </a:rPr>
              <a:t></a:t>
            </a:r>
            <a:r>
              <a:rPr dirty="0" sz="1400" spc="5">
                <a:latin typeface="Times New Roman"/>
                <a:cs typeface="Times New Roman"/>
              </a:rPr>
              <a:t>[0.6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15">
                <a:latin typeface="Times New Roman"/>
                <a:cs typeface="Times New Roman"/>
              </a:rPr>
              <a:t>ln(0.1</a:t>
            </a:r>
            <a:r>
              <a:rPr dirty="0" sz="1400" spc="-204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Symbol"/>
                <a:cs typeface="Symbol"/>
              </a:rPr>
              <a:t>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15">
                <a:latin typeface="Times New Roman"/>
                <a:cs typeface="Times New Roman"/>
              </a:rPr>
              <a:t>0.6</a:t>
            </a:r>
            <a:r>
              <a:rPr dirty="0" sz="1400" spc="-160">
                <a:latin typeface="Times New Roman"/>
                <a:cs typeface="Times New Roman"/>
              </a:rPr>
              <a:t> </a:t>
            </a:r>
            <a:r>
              <a:rPr dirty="0" sz="1400" spc="40" i="1">
                <a:latin typeface="Times New Roman"/>
                <a:cs typeface="Times New Roman"/>
              </a:rPr>
              <a:t>p</a:t>
            </a:r>
            <a:r>
              <a:rPr dirty="0" sz="1400" spc="40">
                <a:latin typeface="Times New Roman"/>
                <a:cs typeface="Times New Roman"/>
              </a:rPr>
              <a:t>)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Symbol"/>
                <a:cs typeface="Symbol"/>
              </a:rPr>
              <a:t>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15">
                <a:latin typeface="Times New Roman"/>
                <a:cs typeface="Times New Roman"/>
              </a:rPr>
              <a:t>0.6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Symbol"/>
                <a:cs typeface="Symbol"/>
              </a:rPr>
              <a:t></a:t>
            </a:r>
            <a:r>
              <a:rPr dirty="0" sz="1400" spc="-95">
                <a:latin typeface="Times New Roman"/>
                <a:cs typeface="Times New Roman"/>
              </a:rPr>
              <a:t> </a:t>
            </a:r>
            <a:r>
              <a:rPr dirty="0" sz="1400" spc="15">
                <a:latin typeface="Times New Roman"/>
                <a:cs typeface="Times New Roman"/>
              </a:rPr>
              <a:t>0.6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15">
                <a:latin typeface="Times New Roman"/>
                <a:cs typeface="Times New Roman"/>
              </a:rPr>
              <a:t>ln(0.9</a:t>
            </a:r>
            <a:r>
              <a:rPr dirty="0" sz="1400" spc="-95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Symbol"/>
                <a:cs typeface="Symbol"/>
              </a:rPr>
              <a:t></a:t>
            </a:r>
            <a:r>
              <a:rPr dirty="0" sz="1400" spc="-95">
                <a:latin typeface="Times New Roman"/>
                <a:cs typeface="Times New Roman"/>
              </a:rPr>
              <a:t> </a:t>
            </a:r>
            <a:r>
              <a:rPr dirty="0" sz="1400" spc="15">
                <a:latin typeface="Times New Roman"/>
                <a:cs typeface="Times New Roman"/>
              </a:rPr>
              <a:t>0.6</a:t>
            </a:r>
            <a:r>
              <a:rPr dirty="0" sz="1400" spc="-160">
                <a:latin typeface="Times New Roman"/>
                <a:cs typeface="Times New Roman"/>
              </a:rPr>
              <a:t> </a:t>
            </a:r>
            <a:r>
              <a:rPr dirty="0" sz="1400" spc="40" i="1">
                <a:latin typeface="Times New Roman"/>
                <a:cs typeface="Times New Roman"/>
              </a:rPr>
              <a:t>p</a:t>
            </a:r>
            <a:r>
              <a:rPr dirty="0" sz="1400" spc="40">
                <a:latin typeface="Times New Roman"/>
                <a:cs typeface="Times New Roman"/>
              </a:rPr>
              <a:t>)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Symbol"/>
                <a:cs typeface="Symbol"/>
              </a:rPr>
              <a:t></a:t>
            </a:r>
            <a:r>
              <a:rPr dirty="0" sz="1400" spc="-10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0.6]/</a:t>
            </a:r>
            <a:r>
              <a:rPr dirty="0" sz="1400" spc="-130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ln</a:t>
            </a:r>
            <a:r>
              <a:rPr dirty="0" sz="1400" spc="-160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71172" y="6940018"/>
            <a:ext cx="509270" cy="0"/>
          </a:xfrm>
          <a:custGeom>
            <a:avLst/>
            <a:gdLst/>
            <a:ahLst/>
            <a:cxnLst/>
            <a:rect l="l" t="t" r="r" b="b"/>
            <a:pathLst>
              <a:path w="509269" h="0">
                <a:moveTo>
                  <a:pt x="0" y="0"/>
                </a:moveTo>
                <a:lnTo>
                  <a:pt x="509245" y="0"/>
                </a:lnTo>
              </a:path>
            </a:pathLst>
          </a:custGeom>
          <a:ln w="73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987722" y="6940018"/>
            <a:ext cx="769620" cy="0"/>
          </a:xfrm>
          <a:custGeom>
            <a:avLst/>
            <a:gdLst/>
            <a:ahLst/>
            <a:cxnLst/>
            <a:rect l="l" t="t" r="r" b="b"/>
            <a:pathLst>
              <a:path w="769619" h="0">
                <a:moveTo>
                  <a:pt x="0" y="0"/>
                </a:moveTo>
                <a:lnTo>
                  <a:pt x="769076" y="0"/>
                </a:lnTo>
              </a:path>
            </a:pathLst>
          </a:custGeom>
          <a:ln w="73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199786" y="7472516"/>
            <a:ext cx="744220" cy="0"/>
          </a:xfrm>
          <a:custGeom>
            <a:avLst/>
            <a:gdLst/>
            <a:ahLst/>
            <a:cxnLst/>
            <a:rect l="l" t="t" r="r" b="b"/>
            <a:pathLst>
              <a:path w="744219" h="0">
                <a:moveTo>
                  <a:pt x="0" y="0"/>
                </a:moveTo>
                <a:lnTo>
                  <a:pt x="743689" y="0"/>
                </a:lnTo>
              </a:path>
            </a:pathLst>
          </a:custGeom>
          <a:ln w="82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175260" y="7472516"/>
            <a:ext cx="576580" cy="0"/>
          </a:xfrm>
          <a:custGeom>
            <a:avLst/>
            <a:gdLst/>
            <a:ahLst/>
            <a:cxnLst/>
            <a:rect l="l" t="t" r="r" b="b"/>
            <a:pathLst>
              <a:path w="576580" h="0">
                <a:moveTo>
                  <a:pt x="0" y="0"/>
                </a:moveTo>
                <a:lnTo>
                  <a:pt x="576142" y="0"/>
                </a:lnTo>
              </a:path>
            </a:pathLst>
          </a:custGeom>
          <a:ln w="82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957597" y="7472516"/>
            <a:ext cx="876300" cy="0"/>
          </a:xfrm>
          <a:custGeom>
            <a:avLst/>
            <a:gdLst/>
            <a:ahLst/>
            <a:cxnLst/>
            <a:rect l="l" t="t" r="r" b="b"/>
            <a:pathLst>
              <a:path w="876300" h="0">
                <a:moveTo>
                  <a:pt x="0" y="0"/>
                </a:moveTo>
                <a:lnTo>
                  <a:pt x="875992" y="0"/>
                </a:lnTo>
              </a:path>
            </a:pathLst>
          </a:custGeom>
          <a:ln w="82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627380" y="6638331"/>
            <a:ext cx="3548379" cy="1097915"/>
          </a:xfrm>
          <a:prstGeom prst="rect">
            <a:avLst/>
          </a:prstGeom>
        </p:spPr>
        <p:txBody>
          <a:bodyPr wrap="square" lIns="0" tIns="54610" rIns="0" bIns="0" rtlCol="0" vert="horz">
            <a:spAutoFit/>
          </a:bodyPr>
          <a:lstStyle/>
          <a:p>
            <a:pPr marL="56515">
              <a:lnSpc>
                <a:spcPct val="100000"/>
              </a:lnSpc>
              <a:spcBef>
                <a:spcPts val="430"/>
              </a:spcBef>
            </a:pPr>
            <a:r>
              <a:rPr dirty="0" sz="1400" spc="55" i="1">
                <a:latin typeface="Times New Roman"/>
                <a:cs typeface="Times New Roman"/>
              </a:rPr>
              <a:t>dH</a:t>
            </a:r>
            <a:r>
              <a:rPr dirty="0" sz="1400" spc="55">
                <a:latin typeface="Times New Roman"/>
                <a:cs typeface="Times New Roman"/>
              </a:rPr>
              <a:t>(</a:t>
            </a:r>
            <a:r>
              <a:rPr dirty="0" sz="1400" spc="55" i="1">
                <a:latin typeface="Times New Roman"/>
                <a:cs typeface="Times New Roman"/>
              </a:rPr>
              <a:t>Y</a:t>
            </a:r>
            <a:r>
              <a:rPr dirty="0" sz="1400" spc="-180" i="1">
                <a:latin typeface="Times New Roman"/>
                <a:cs typeface="Times New Roman"/>
              </a:rPr>
              <a:t> </a:t>
            </a:r>
            <a:r>
              <a:rPr dirty="0" sz="1400" spc="15">
                <a:latin typeface="Times New Roman"/>
                <a:cs typeface="Times New Roman"/>
              </a:rPr>
              <a:t>)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baseline="-35714" sz="2100" spc="44">
                <a:latin typeface="Symbol"/>
                <a:cs typeface="Symbol"/>
              </a:rPr>
              <a:t></a:t>
            </a:r>
            <a:r>
              <a:rPr dirty="0" baseline="-35714" sz="2100" spc="22">
                <a:latin typeface="Times New Roman"/>
                <a:cs typeface="Times New Roman"/>
              </a:rPr>
              <a:t> </a:t>
            </a:r>
            <a:r>
              <a:rPr dirty="0" baseline="-35714" sz="2100" spc="7">
                <a:latin typeface="Symbol"/>
                <a:cs typeface="Symbol"/>
              </a:rPr>
              <a:t></a:t>
            </a:r>
            <a:r>
              <a:rPr dirty="0" baseline="-35714" sz="2100" spc="7">
                <a:latin typeface="Times New Roman"/>
                <a:cs typeface="Times New Roman"/>
              </a:rPr>
              <a:t>[0.6</a:t>
            </a:r>
            <a:r>
              <a:rPr dirty="0" baseline="-35714" sz="2100" spc="-37">
                <a:latin typeface="Times New Roman"/>
                <a:cs typeface="Times New Roman"/>
              </a:rPr>
              <a:t> </a:t>
            </a:r>
            <a:r>
              <a:rPr dirty="0" baseline="-35714" sz="2100" spc="44">
                <a:latin typeface="Times New Roman"/>
                <a:cs typeface="Times New Roman"/>
              </a:rPr>
              <a:t>ln</a:t>
            </a:r>
            <a:r>
              <a:rPr dirty="0" baseline="-35714" sz="2100" spc="22">
                <a:latin typeface="Times New Roman"/>
                <a:cs typeface="Times New Roman"/>
              </a:rPr>
              <a:t> </a:t>
            </a:r>
            <a:r>
              <a:rPr dirty="0" sz="1400" spc="15">
                <a:latin typeface="Times New Roman"/>
                <a:cs typeface="Times New Roman"/>
              </a:rPr>
              <a:t>0.1</a:t>
            </a:r>
            <a:r>
              <a:rPr dirty="0" sz="1400" spc="-195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Symbol"/>
                <a:cs typeface="Symbol"/>
              </a:rPr>
              <a:t>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15">
                <a:latin typeface="Times New Roman"/>
                <a:cs typeface="Times New Roman"/>
              </a:rPr>
              <a:t>0.6</a:t>
            </a:r>
            <a:r>
              <a:rPr dirty="0" sz="1400" spc="-160">
                <a:latin typeface="Times New Roman"/>
                <a:cs typeface="Times New Roman"/>
              </a:rPr>
              <a:t> </a:t>
            </a:r>
            <a:r>
              <a:rPr dirty="0" sz="1400" spc="25" i="1">
                <a:latin typeface="Times New Roman"/>
                <a:cs typeface="Times New Roman"/>
              </a:rPr>
              <a:t>p</a:t>
            </a:r>
            <a:r>
              <a:rPr dirty="0" sz="1400" spc="-150" i="1">
                <a:latin typeface="Times New Roman"/>
                <a:cs typeface="Times New Roman"/>
              </a:rPr>
              <a:t> </a:t>
            </a:r>
            <a:r>
              <a:rPr dirty="0" baseline="-35714" sz="2100" spc="22">
                <a:latin typeface="Times New Roman"/>
                <a:cs typeface="Times New Roman"/>
              </a:rPr>
              <a:t>]</a:t>
            </a:r>
            <a:r>
              <a:rPr dirty="0" baseline="-35714" sz="2100" spc="-270">
                <a:latin typeface="Times New Roman"/>
                <a:cs typeface="Times New Roman"/>
              </a:rPr>
              <a:t> </a:t>
            </a:r>
            <a:r>
              <a:rPr dirty="0" baseline="-35714" sz="2100" spc="22">
                <a:latin typeface="Times New Roman"/>
                <a:cs typeface="Times New Roman"/>
              </a:rPr>
              <a:t>/</a:t>
            </a:r>
            <a:r>
              <a:rPr dirty="0" baseline="-35714" sz="2100" spc="-142">
                <a:latin typeface="Times New Roman"/>
                <a:cs typeface="Times New Roman"/>
              </a:rPr>
              <a:t> </a:t>
            </a:r>
            <a:r>
              <a:rPr dirty="0" baseline="-35714" sz="2100" spc="44">
                <a:latin typeface="Times New Roman"/>
                <a:cs typeface="Times New Roman"/>
              </a:rPr>
              <a:t>ln</a:t>
            </a:r>
            <a:r>
              <a:rPr dirty="0" baseline="-35714" sz="2100" spc="-187">
                <a:latin typeface="Times New Roman"/>
                <a:cs typeface="Times New Roman"/>
              </a:rPr>
              <a:t> </a:t>
            </a:r>
            <a:r>
              <a:rPr dirty="0" baseline="-35714" sz="2100" spc="37">
                <a:latin typeface="Times New Roman"/>
                <a:cs typeface="Times New Roman"/>
              </a:rPr>
              <a:t>2</a:t>
            </a:r>
            <a:endParaRPr baseline="-35714" sz="2100">
              <a:latin typeface="Times New Roman"/>
              <a:cs typeface="Times New Roman"/>
            </a:endParaRPr>
          </a:p>
          <a:p>
            <a:pPr marL="207010">
              <a:lnSpc>
                <a:spcPct val="100000"/>
              </a:lnSpc>
              <a:spcBef>
                <a:spcPts val="345"/>
              </a:spcBef>
              <a:tabLst>
                <a:tab pos="1369695" algn="l"/>
              </a:tabLst>
            </a:pPr>
            <a:r>
              <a:rPr dirty="0" sz="1400" spc="45" i="1">
                <a:latin typeface="Times New Roman"/>
                <a:cs typeface="Times New Roman"/>
              </a:rPr>
              <a:t>dp	</a:t>
            </a:r>
            <a:r>
              <a:rPr dirty="0" sz="1400" spc="15">
                <a:latin typeface="Times New Roman"/>
                <a:cs typeface="Times New Roman"/>
              </a:rPr>
              <a:t>0.9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Symbol"/>
                <a:cs typeface="Symbol"/>
              </a:rPr>
              <a:t>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15">
                <a:latin typeface="Times New Roman"/>
                <a:cs typeface="Times New Roman"/>
              </a:rPr>
              <a:t>0.6</a:t>
            </a:r>
            <a:r>
              <a:rPr dirty="0" sz="1400" spc="-160">
                <a:latin typeface="Times New Roman"/>
                <a:cs typeface="Times New Roman"/>
              </a:rPr>
              <a:t> </a:t>
            </a:r>
            <a:r>
              <a:rPr dirty="0" sz="1400" spc="25" i="1">
                <a:latin typeface="Times New Roman"/>
                <a:cs typeface="Times New Roman"/>
              </a:rPr>
              <a:t>p</a:t>
            </a:r>
            <a:endParaRPr sz="1400">
              <a:latin typeface="Times New Roman"/>
              <a:cs typeface="Times New Roman"/>
            </a:endParaRPr>
          </a:p>
          <a:p>
            <a:pPr marL="586105">
              <a:lnSpc>
                <a:spcPct val="100000"/>
              </a:lnSpc>
              <a:spcBef>
                <a:spcPts val="220"/>
              </a:spcBef>
              <a:tabLst>
                <a:tab pos="1562100" algn="l"/>
                <a:tab pos="2344420" algn="l"/>
              </a:tabLst>
            </a:pPr>
            <a:r>
              <a:rPr dirty="0" sz="1600" spc="70" i="1">
                <a:latin typeface="Times New Roman"/>
                <a:cs typeface="Times New Roman"/>
              </a:rPr>
              <a:t>dI</a:t>
            </a:r>
            <a:r>
              <a:rPr dirty="0" sz="1600" spc="70">
                <a:latin typeface="Times New Roman"/>
                <a:cs typeface="Times New Roman"/>
              </a:rPr>
              <a:t>(</a:t>
            </a:r>
            <a:r>
              <a:rPr dirty="0" sz="1600" spc="-235">
                <a:latin typeface="Times New Roman"/>
                <a:cs typeface="Times New Roman"/>
              </a:rPr>
              <a:t> </a:t>
            </a:r>
            <a:r>
              <a:rPr dirty="0" sz="1600" spc="20" i="1">
                <a:latin typeface="Times New Roman"/>
                <a:cs typeface="Times New Roman"/>
              </a:rPr>
              <a:t>X</a:t>
            </a:r>
            <a:r>
              <a:rPr dirty="0" sz="1600" spc="-150" i="1">
                <a:latin typeface="Times New Roman"/>
                <a:cs typeface="Times New Roman"/>
              </a:rPr>
              <a:t> </a:t>
            </a:r>
            <a:r>
              <a:rPr dirty="0" sz="1600" spc="60">
                <a:latin typeface="Times New Roman"/>
                <a:cs typeface="Times New Roman"/>
              </a:rPr>
              <a:t>,</a:t>
            </a:r>
            <a:r>
              <a:rPr dirty="0" sz="1600" spc="60" i="1">
                <a:latin typeface="Times New Roman"/>
                <a:cs typeface="Times New Roman"/>
              </a:rPr>
              <a:t>Y</a:t>
            </a:r>
            <a:r>
              <a:rPr dirty="0" sz="1600" spc="-195" i="1">
                <a:latin typeface="Times New Roman"/>
                <a:cs typeface="Times New Roman"/>
              </a:rPr>
              <a:t> </a:t>
            </a:r>
            <a:r>
              <a:rPr dirty="0" sz="1600" spc="10">
                <a:latin typeface="Times New Roman"/>
                <a:cs typeface="Times New Roman"/>
              </a:rPr>
              <a:t>)	</a:t>
            </a:r>
            <a:r>
              <a:rPr dirty="0" sz="1600" spc="40" i="1">
                <a:latin typeface="Times New Roman"/>
                <a:cs typeface="Times New Roman"/>
              </a:rPr>
              <a:t>dH</a:t>
            </a:r>
            <a:r>
              <a:rPr dirty="0" sz="1600" spc="-235" i="1">
                <a:latin typeface="Times New Roman"/>
                <a:cs typeface="Times New Roman"/>
              </a:rPr>
              <a:t> </a:t>
            </a:r>
            <a:r>
              <a:rPr dirty="0" sz="1600" spc="-20">
                <a:latin typeface="Times New Roman"/>
                <a:cs typeface="Times New Roman"/>
              </a:rPr>
              <a:t>(</a:t>
            </a:r>
            <a:r>
              <a:rPr dirty="0" sz="1600" spc="-20" i="1">
                <a:latin typeface="Times New Roman"/>
                <a:cs typeface="Times New Roman"/>
              </a:rPr>
              <a:t>Y</a:t>
            </a:r>
            <a:r>
              <a:rPr dirty="0" sz="1600" spc="-195" i="1">
                <a:latin typeface="Times New Roman"/>
                <a:cs typeface="Times New Roman"/>
              </a:rPr>
              <a:t> </a:t>
            </a:r>
            <a:r>
              <a:rPr dirty="0" sz="1600" spc="10">
                <a:latin typeface="Times New Roman"/>
                <a:cs typeface="Times New Roman"/>
              </a:rPr>
              <a:t>)	</a:t>
            </a:r>
            <a:r>
              <a:rPr dirty="0" sz="1600" spc="40" i="1">
                <a:latin typeface="Times New Roman"/>
                <a:cs typeface="Times New Roman"/>
              </a:rPr>
              <a:t>dH</a:t>
            </a:r>
            <a:r>
              <a:rPr dirty="0" sz="1600" spc="-245" i="1">
                <a:latin typeface="Times New Roman"/>
                <a:cs typeface="Times New Roman"/>
              </a:rPr>
              <a:t> </a:t>
            </a:r>
            <a:r>
              <a:rPr dirty="0" sz="1600" spc="-20">
                <a:latin typeface="Times New Roman"/>
                <a:cs typeface="Times New Roman"/>
              </a:rPr>
              <a:t>(</a:t>
            </a:r>
            <a:r>
              <a:rPr dirty="0" sz="1600" spc="-20" i="1">
                <a:latin typeface="Times New Roman"/>
                <a:cs typeface="Times New Roman"/>
              </a:rPr>
              <a:t>Y</a:t>
            </a:r>
            <a:r>
              <a:rPr dirty="0" sz="1600" spc="30" i="1">
                <a:latin typeface="Times New Roman"/>
                <a:cs typeface="Times New Roman"/>
              </a:rPr>
              <a:t> </a:t>
            </a:r>
            <a:r>
              <a:rPr dirty="0" sz="1600" spc="10">
                <a:latin typeface="Times New Roman"/>
                <a:cs typeface="Times New Roman"/>
              </a:rPr>
              <a:t>/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sz="1600" spc="20" i="1">
                <a:latin typeface="Times New Roman"/>
                <a:cs typeface="Times New Roman"/>
              </a:rPr>
              <a:t>X</a:t>
            </a:r>
            <a:r>
              <a:rPr dirty="0" sz="1600" spc="-140" i="1">
                <a:latin typeface="Times New Roman"/>
                <a:cs typeface="Times New Roman"/>
              </a:rPr>
              <a:t> </a:t>
            </a:r>
            <a:r>
              <a:rPr dirty="0" sz="1600" spc="1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  <a:tabLst>
                <a:tab pos="840740" algn="l"/>
                <a:tab pos="1377315" algn="l"/>
                <a:tab pos="1732914" algn="l"/>
                <a:tab pos="2171700" algn="l"/>
                <a:tab pos="2665095" algn="l"/>
                <a:tab pos="3267075" algn="l"/>
              </a:tabLst>
            </a:pPr>
            <a:r>
              <a:rPr dirty="0" baseline="26041" sz="2400" spc="-7">
                <a:latin typeface="Times New Roman"/>
                <a:cs typeface="Times New Roman"/>
              </a:rPr>
              <a:t>Then:	</a:t>
            </a:r>
            <a:r>
              <a:rPr dirty="0" sz="1600" spc="40" i="1">
                <a:latin typeface="Times New Roman"/>
                <a:cs typeface="Times New Roman"/>
              </a:rPr>
              <a:t>dp	</a:t>
            </a:r>
            <a:r>
              <a:rPr dirty="0" baseline="43402" sz="2400" spc="30">
                <a:latin typeface="Symbol"/>
                <a:cs typeface="Symbol"/>
              </a:rPr>
              <a:t></a:t>
            </a:r>
            <a:r>
              <a:rPr dirty="0" baseline="43402" sz="2400" spc="30">
                <a:latin typeface="Times New Roman"/>
                <a:cs typeface="Times New Roman"/>
              </a:rPr>
              <a:t>	</a:t>
            </a:r>
            <a:r>
              <a:rPr dirty="0" sz="1600" spc="40" i="1">
                <a:latin typeface="Times New Roman"/>
                <a:cs typeface="Times New Roman"/>
              </a:rPr>
              <a:t>dp	</a:t>
            </a:r>
            <a:r>
              <a:rPr dirty="0" baseline="43402" sz="2400" spc="30">
                <a:latin typeface="Symbol"/>
                <a:cs typeface="Symbol"/>
              </a:rPr>
              <a:t></a:t>
            </a:r>
            <a:r>
              <a:rPr dirty="0" baseline="43402" sz="2400" spc="30">
                <a:latin typeface="Times New Roman"/>
                <a:cs typeface="Times New Roman"/>
              </a:rPr>
              <a:t>	</a:t>
            </a:r>
            <a:r>
              <a:rPr dirty="0" sz="1600" spc="40" i="1">
                <a:latin typeface="Times New Roman"/>
                <a:cs typeface="Times New Roman"/>
              </a:rPr>
              <a:t>dp	</a:t>
            </a:r>
            <a:r>
              <a:rPr dirty="0" baseline="43402" sz="2400" spc="30">
                <a:latin typeface="Symbol"/>
                <a:cs typeface="Symbol"/>
              </a:rPr>
              <a:t></a:t>
            </a:r>
            <a:r>
              <a:rPr dirty="0" baseline="43402" sz="2400" spc="-127">
                <a:latin typeface="Times New Roman"/>
                <a:cs typeface="Times New Roman"/>
              </a:rPr>
              <a:t> </a:t>
            </a:r>
            <a:r>
              <a:rPr dirty="0" baseline="43402" sz="2400" spc="22">
                <a:latin typeface="Times New Roman"/>
                <a:cs typeface="Times New Roman"/>
              </a:rPr>
              <a:t>0</a:t>
            </a:r>
            <a:endParaRPr baseline="43402" sz="2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134161" y="8029992"/>
            <a:ext cx="809625" cy="0"/>
          </a:xfrm>
          <a:custGeom>
            <a:avLst/>
            <a:gdLst/>
            <a:ahLst/>
            <a:cxnLst/>
            <a:rect l="l" t="t" r="r" b="b"/>
            <a:pathLst>
              <a:path w="809625" h="0">
                <a:moveTo>
                  <a:pt x="0" y="0"/>
                </a:moveTo>
                <a:lnTo>
                  <a:pt x="809390" y="0"/>
                </a:lnTo>
              </a:path>
            </a:pathLst>
          </a:custGeom>
          <a:ln w="785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1131457" y="8023805"/>
            <a:ext cx="812800" cy="2603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550">
                <a:latin typeface="Times New Roman"/>
                <a:cs typeface="Times New Roman"/>
              </a:rPr>
              <a:t>0.9</a:t>
            </a:r>
            <a:r>
              <a:rPr dirty="0" sz="1550" spc="-185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Symbol"/>
                <a:cs typeface="Symbol"/>
              </a:rPr>
              <a:t></a:t>
            </a:r>
            <a:r>
              <a:rPr dirty="0" sz="1550" spc="-190">
                <a:latin typeface="Times New Roman"/>
                <a:cs typeface="Times New Roman"/>
              </a:rPr>
              <a:t> </a:t>
            </a:r>
            <a:r>
              <a:rPr dirty="0" sz="1550">
                <a:latin typeface="Times New Roman"/>
                <a:cs typeface="Times New Roman"/>
              </a:rPr>
              <a:t>0.6</a:t>
            </a:r>
            <a:r>
              <a:rPr dirty="0" sz="1550" spc="-204">
                <a:latin typeface="Times New Roman"/>
                <a:cs typeface="Times New Roman"/>
              </a:rPr>
              <a:t> </a:t>
            </a:r>
            <a:r>
              <a:rPr dirty="0" sz="1550" spc="5" i="1">
                <a:latin typeface="Times New Roman"/>
                <a:cs typeface="Times New Roman"/>
              </a:rPr>
              <a:t>p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54547" y="7870869"/>
            <a:ext cx="2494280" cy="2603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550">
                <a:latin typeface="Times New Roman"/>
                <a:cs typeface="Times New Roman"/>
              </a:rPr>
              <a:t>0.6</a:t>
            </a:r>
            <a:r>
              <a:rPr dirty="0" sz="1550" spc="-110">
                <a:latin typeface="Times New Roman"/>
                <a:cs typeface="Times New Roman"/>
              </a:rPr>
              <a:t> </a:t>
            </a:r>
            <a:r>
              <a:rPr dirty="0" sz="1550" spc="15">
                <a:latin typeface="Times New Roman"/>
                <a:cs typeface="Times New Roman"/>
              </a:rPr>
              <a:t>ln</a:t>
            </a:r>
            <a:r>
              <a:rPr dirty="0" sz="1550" spc="-75">
                <a:latin typeface="Times New Roman"/>
                <a:cs typeface="Times New Roman"/>
              </a:rPr>
              <a:t> </a:t>
            </a:r>
            <a:r>
              <a:rPr dirty="0" baseline="34050" sz="2325" spc="44">
                <a:latin typeface="Times New Roman"/>
                <a:cs typeface="Times New Roman"/>
              </a:rPr>
              <a:t>0.1</a:t>
            </a:r>
            <a:r>
              <a:rPr dirty="0" baseline="34050" sz="2325" spc="44">
                <a:latin typeface="Symbol"/>
                <a:cs typeface="Symbol"/>
              </a:rPr>
              <a:t></a:t>
            </a:r>
            <a:r>
              <a:rPr dirty="0" baseline="34050" sz="2325" spc="-217">
                <a:latin typeface="Times New Roman"/>
                <a:cs typeface="Times New Roman"/>
              </a:rPr>
              <a:t> </a:t>
            </a:r>
            <a:r>
              <a:rPr dirty="0" baseline="34050" sz="2325">
                <a:latin typeface="Times New Roman"/>
                <a:cs typeface="Times New Roman"/>
              </a:rPr>
              <a:t>0.6</a:t>
            </a:r>
            <a:r>
              <a:rPr dirty="0" baseline="34050" sz="2325" spc="-284">
                <a:latin typeface="Times New Roman"/>
                <a:cs typeface="Times New Roman"/>
              </a:rPr>
              <a:t> </a:t>
            </a:r>
            <a:r>
              <a:rPr dirty="0" baseline="34050" sz="2325" spc="7" i="1">
                <a:latin typeface="Times New Roman"/>
                <a:cs typeface="Times New Roman"/>
              </a:rPr>
              <a:t>p</a:t>
            </a:r>
            <a:r>
              <a:rPr dirty="0" baseline="34050" sz="2325" spc="82" i="1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Symbol"/>
                <a:cs typeface="Symbol"/>
              </a:rPr>
              <a:t></a:t>
            </a:r>
            <a:r>
              <a:rPr dirty="0" sz="1550" spc="-150">
                <a:latin typeface="Times New Roman"/>
                <a:cs typeface="Times New Roman"/>
              </a:rPr>
              <a:t> </a:t>
            </a:r>
            <a:r>
              <a:rPr dirty="0" sz="1550" spc="20">
                <a:latin typeface="Times New Roman"/>
                <a:cs typeface="Times New Roman"/>
              </a:rPr>
              <a:t>0.285781</a:t>
            </a:r>
            <a:r>
              <a:rPr dirty="0" sz="1550" spc="20">
                <a:latin typeface="Symbol"/>
                <a:cs typeface="Symbol"/>
              </a:rPr>
              <a:t></a:t>
            </a:r>
            <a:r>
              <a:rPr dirty="0" sz="1550" spc="-85">
                <a:latin typeface="Times New Roman"/>
                <a:cs typeface="Times New Roman"/>
              </a:rPr>
              <a:t> </a:t>
            </a:r>
            <a:r>
              <a:rPr dirty="0" sz="1550" spc="5">
                <a:latin typeface="Times New Roman"/>
                <a:cs typeface="Times New Roman"/>
              </a:rPr>
              <a:t>0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27380" y="8577833"/>
            <a:ext cx="5668010" cy="97028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498475">
              <a:lnSpc>
                <a:spcPts val="1850"/>
              </a:lnSpc>
              <a:spcBef>
                <a:spcPts val="215"/>
              </a:spcBef>
            </a:pPr>
            <a:r>
              <a:rPr dirty="0" sz="1600" spc="-5">
                <a:latin typeface="Times New Roman"/>
                <a:cs typeface="Times New Roman"/>
              </a:rPr>
              <a:t>Solving for </a:t>
            </a:r>
            <a:r>
              <a:rPr dirty="0" sz="1600">
                <a:latin typeface="Times New Roman"/>
                <a:cs typeface="Times New Roman"/>
              </a:rPr>
              <a:t>p=0.47187=p(x</a:t>
            </a:r>
            <a:r>
              <a:rPr dirty="0" baseline="-13227" sz="1575">
                <a:latin typeface="Times New Roman"/>
                <a:cs typeface="Times New Roman"/>
              </a:rPr>
              <a:t>1</a:t>
            </a:r>
            <a:r>
              <a:rPr dirty="0" sz="1600">
                <a:latin typeface="Times New Roman"/>
                <a:cs typeface="Times New Roman"/>
              </a:rPr>
              <a:t>), </a:t>
            </a:r>
            <a:r>
              <a:rPr dirty="0" sz="1600" spc="-5">
                <a:latin typeface="Times New Roman"/>
                <a:cs typeface="Times New Roman"/>
              </a:rPr>
              <a:t>putting into H(Y) equation to get  H(Y)=0.96021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bits/symbol,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45"/>
              </a:lnSpc>
            </a:pPr>
            <a:r>
              <a:rPr dirty="0" sz="1600" spc="-5">
                <a:latin typeface="Times New Roman"/>
                <a:cs typeface="Times New Roman"/>
              </a:rPr>
              <a:t>and in H(Y/X) </a:t>
            </a:r>
            <a:r>
              <a:rPr dirty="0" sz="1600">
                <a:latin typeface="Times New Roman"/>
                <a:cs typeface="Times New Roman"/>
              </a:rPr>
              <a:t>equation </a:t>
            </a:r>
            <a:r>
              <a:rPr dirty="0" sz="1600" spc="-5">
                <a:latin typeface="Times New Roman"/>
                <a:cs typeface="Times New Roman"/>
              </a:rPr>
              <a:t>to get H(Y/X)=0.66354</a:t>
            </a:r>
            <a:r>
              <a:rPr dirty="0" sz="1600" spc="3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bits/symbol.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sz="1600" spc="-5">
                <a:latin typeface="Times New Roman"/>
                <a:cs typeface="Times New Roman"/>
              </a:rPr>
              <a:t>And finally, C=max[I(X,Y)]=0.96021-0.66354=0.29666</a:t>
            </a:r>
            <a:r>
              <a:rPr dirty="0" sz="1600" spc="5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bits/symbol.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91254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7380" y="776731"/>
            <a:ext cx="6129655" cy="28403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Notes: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22860">
              <a:lnSpc>
                <a:spcPct val="95800"/>
              </a:lnSpc>
              <a:buSzPct val="93750"/>
              <a:buAutoNum type="arabicPlain"/>
              <a:tabLst>
                <a:tab pos="183515" algn="l"/>
              </a:tabLst>
            </a:pPr>
            <a:r>
              <a:rPr dirty="0" sz="1600" spc="-5">
                <a:latin typeface="Times New Roman"/>
                <a:cs typeface="Times New Roman"/>
              </a:rPr>
              <a:t>Previous example, shows that finding C for nonsymmetric channel is </a:t>
            </a:r>
            <a:r>
              <a:rPr dirty="0" sz="1600">
                <a:latin typeface="Times New Roman"/>
                <a:cs typeface="Times New Roman"/>
              </a:rPr>
              <a:t>not  </a:t>
            </a:r>
            <a:r>
              <a:rPr dirty="0" sz="1600" spc="-5">
                <a:latin typeface="Times New Roman"/>
                <a:cs typeface="Times New Roman"/>
              </a:rPr>
              <a:t>so easy mathematically, specially if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number of symbols is greater, </a:t>
            </a:r>
            <a:r>
              <a:rPr dirty="0" sz="1600">
                <a:latin typeface="Times New Roman"/>
                <a:cs typeface="Times New Roman"/>
              </a:rPr>
              <a:t>then  </a:t>
            </a:r>
            <a:r>
              <a:rPr dirty="0" sz="1600" spc="-5">
                <a:latin typeface="Times New Roman"/>
                <a:cs typeface="Times New Roman"/>
              </a:rPr>
              <a:t>we have to partial differentiate I(X,Y) to get a set of </a:t>
            </a:r>
            <a:r>
              <a:rPr dirty="0" sz="1600">
                <a:latin typeface="Times New Roman"/>
                <a:cs typeface="Times New Roman"/>
              </a:rPr>
              <a:t>(n-1) </a:t>
            </a:r>
            <a:r>
              <a:rPr dirty="0" sz="1600" spc="-5">
                <a:latin typeface="Times New Roman"/>
                <a:cs typeface="Times New Roman"/>
              </a:rPr>
              <a:t>nonlinear  equations whose solution is </a:t>
            </a:r>
            <a:r>
              <a:rPr dirty="0" sz="1600">
                <a:latin typeface="Times New Roman"/>
                <a:cs typeface="Times New Roman"/>
              </a:rPr>
              <a:t>not </a:t>
            </a:r>
            <a:r>
              <a:rPr dirty="0" sz="1600" spc="-5">
                <a:latin typeface="Times New Roman"/>
                <a:cs typeface="Times New Roman"/>
              </a:rPr>
              <a:t>always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easy.</a:t>
            </a:r>
            <a:endParaRPr sz="1600">
              <a:latin typeface="Times New Roman"/>
              <a:cs typeface="Times New Roman"/>
            </a:endParaRPr>
          </a:p>
          <a:p>
            <a:pPr marL="12700" marR="135890">
              <a:lnSpc>
                <a:spcPts val="1839"/>
              </a:lnSpc>
              <a:spcBef>
                <a:spcPts val="45"/>
              </a:spcBef>
              <a:buSzPct val="93750"/>
              <a:buAutoNum type="arabicPlain"/>
              <a:tabLst>
                <a:tab pos="233045" algn="l"/>
              </a:tabLst>
            </a:pPr>
            <a:r>
              <a:rPr dirty="0" sz="1600" spc="-5">
                <a:latin typeface="Times New Roman"/>
                <a:cs typeface="Times New Roman"/>
              </a:rPr>
              <a:t>Sometimes, we are asked to find C when the channel is not symmetric,  but there are some similarities between </a:t>
            </a:r>
            <a:r>
              <a:rPr dirty="0" sz="1600" spc="-10">
                <a:latin typeface="Times New Roman"/>
                <a:cs typeface="Times New Roman"/>
              </a:rPr>
              <a:t>some </a:t>
            </a:r>
            <a:r>
              <a:rPr dirty="0" sz="1600" spc="-5">
                <a:latin typeface="Times New Roman"/>
                <a:cs typeface="Times New Roman"/>
              </a:rPr>
              <a:t>symbols( </a:t>
            </a:r>
            <a:r>
              <a:rPr dirty="0" sz="1600">
                <a:latin typeface="Times New Roman"/>
                <a:cs typeface="Times New Roman"/>
              </a:rPr>
              <a:t>not </a:t>
            </a:r>
            <a:r>
              <a:rPr dirty="0" sz="1600" spc="-5">
                <a:latin typeface="Times New Roman"/>
                <a:cs typeface="Times New Roman"/>
              </a:rPr>
              <a:t>all). In such</a:t>
            </a:r>
            <a:r>
              <a:rPr dirty="0" sz="1600" spc="1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55"/>
              </a:lnSpc>
            </a:pPr>
            <a:r>
              <a:rPr dirty="0" sz="1600" spc="-5">
                <a:latin typeface="Times New Roman"/>
                <a:cs typeface="Times New Roman"/>
              </a:rPr>
              <a:t>case, we can </a:t>
            </a:r>
            <a:r>
              <a:rPr dirty="0" sz="1600">
                <a:latin typeface="Times New Roman"/>
                <a:cs typeface="Times New Roman"/>
              </a:rPr>
              <a:t>safely </a:t>
            </a:r>
            <a:r>
              <a:rPr dirty="0" sz="1600" spc="-5">
                <a:latin typeface="Times New Roman"/>
                <a:cs typeface="Times New Roman"/>
              </a:rPr>
              <a:t>assume such similar symbols equiprobable, and</a:t>
            </a:r>
            <a:r>
              <a:rPr dirty="0" sz="1600" spc="6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95900"/>
              </a:lnSpc>
              <a:spcBef>
                <a:spcPts val="40"/>
              </a:spcBef>
            </a:pPr>
            <a:r>
              <a:rPr dirty="0" sz="1600" spc="-5">
                <a:latin typeface="Times New Roman"/>
                <a:cs typeface="Times New Roman"/>
              </a:rPr>
              <a:t>proceed as before. This note helps </a:t>
            </a:r>
            <a:r>
              <a:rPr dirty="0" sz="1600" spc="5">
                <a:latin typeface="Times New Roman"/>
                <a:cs typeface="Times New Roman"/>
              </a:rPr>
              <a:t>to </a:t>
            </a:r>
            <a:r>
              <a:rPr dirty="0" sz="1600" spc="-5">
                <a:latin typeface="Times New Roman"/>
                <a:cs typeface="Times New Roman"/>
              </a:rPr>
              <a:t>more reduce number of variables. </a:t>
            </a:r>
            <a:r>
              <a:rPr dirty="0" sz="1600">
                <a:latin typeface="Times New Roman"/>
                <a:cs typeface="Times New Roman"/>
              </a:rPr>
              <a:t>For  </a:t>
            </a:r>
            <a:r>
              <a:rPr dirty="0" sz="1600" spc="-5">
                <a:latin typeface="Times New Roman"/>
                <a:cs typeface="Times New Roman"/>
              </a:rPr>
              <a:t>example, the very practical ternary channel mentioned before having the  transition prob: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15026" y="4361765"/>
            <a:ext cx="100330" cy="25781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500" spc="10">
                <a:latin typeface="Symbol"/>
                <a:cs typeface="Symbol"/>
              </a:rPr>
              <a:t>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44209" y="4477013"/>
            <a:ext cx="483234" cy="25781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500" spc="20" i="1">
                <a:latin typeface="Times New Roman"/>
                <a:cs typeface="Times New Roman"/>
              </a:rPr>
              <a:t>x</a:t>
            </a:r>
            <a:r>
              <a:rPr dirty="0" sz="1500" spc="20">
                <a:latin typeface="Times New Roman"/>
                <a:cs typeface="Times New Roman"/>
              </a:rPr>
              <a:t>3 </a:t>
            </a:r>
            <a:r>
              <a:rPr dirty="0" baseline="-12962" sz="2250" spc="15">
                <a:latin typeface="Symbol"/>
                <a:cs typeface="Symbol"/>
              </a:rPr>
              <a:t></a:t>
            </a:r>
            <a:r>
              <a:rPr dirty="0" baseline="-12962" sz="2250" spc="-112">
                <a:latin typeface="Times New Roman"/>
                <a:cs typeface="Times New Roman"/>
              </a:rPr>
              <a:t> </a:t>
            </a:r>
            <a:r>
              <a:rPr dirty="0" sz="1500" spc="15">
                <a:latin typeface="Times New Roman"/>
                <a:cs typeface="Times New Roman"/>
              </a:rPr>
              <a:t>0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37897" y="3544498"/>
            <a:ext cx="1477645" cy="1190625"/>
          </a:xfrm>
          <a:prstGeom prst="rect">
            <a:avLst/>
          </a:prstGeom>
        </p:spPr>
        <p:txBody>
          <a:bodyPr wrap="square" lIns="0" tIns="74295" rIns="0" bIns="0" rtlCol="0" vert="horz">
            <a:spAutoFit/>
          </a:bodyPr>
          <a:lstStyle/>
          <a:p>
            <a:pPr marL="230504">
              <a:lnSpc>
                <a:spcPct val="100000"/>
              </a:lnSpc>
              <a:spcBef>
                <a:spcPts val="585"/>
              </a:spcBef>
              <a:tabLst>
                <a:tab pos="760095" algn="l"/>
                <a:tab pos="1184910" algn="l"/>
              </a:tabLst>
            </a:pPr>
            <a:r>
              <a:rPr dirty="0" baseline="-3703" sz="2250" spc="15">
                <a:latin typeface="Symbol"/>
                <a:cs typeface="Symbol"/>
              </a:rPr>
              <a:t></a:t>
            </a:r>
            <a:r>
              <a:rPr dirty="0" baseline="-3703" sz="2250" spc="67">
                <a:latin typeface="Times New Roman"/>
                <a:cs typeface="Times New Roman"/>
              </a:rPr>
              <a:t> </a:t>
            </a:r>
            <a:r>
              <a:rPr dirty="0" sz="1500" spc="-75" i="1">
                <a:latin typeface="Times New Roman"/>
                <a:cs typeface="Times New Roman"/>
              </a:rPr>
              <a:t>y</a:t>
            </a:r>
            <a:r>
              <a:rPr dirty="0" sz="1500" spc="15">
                <a:latin typeface="Times New Roman"/>
                <a:cs typeface="Times New Roman"/>
              </a:rPr>
              <a:t>1</a:t>
            </a:r>
            <a:r>
              <a:rPr dirty="0" sz="1500">
                <a:latin typeface="Times New Roman"/>
                <a:cs typeface="Times New Roman"/>
              </a:rPr>
              <a:t>	</a:t>
            </a:r>
            <a:r>
              <a:rPr dirty="0" sz="1500" spc="90" i="1">
                <a:latin typeface="Times New Roman"/>
                <a:cs typeface="Times New Roman"/>
              </a:rPr>
              <a:t>y</a:t>
            </a:r>
            <a:r>
              <a:rPr dirty="0" sz="1500" spc="15">
                <a:latin typeface="Times New Roman"/>
                <a:cs typeface="Times New Roman"/>
              </a:rPr>
              <a:t>2</a:t>
            </a:r>
            <a:r>
              <a:rPr dirty="0" sz="1500">
                <a:latin typeface="Times New Roman"/>
                <a:cs typeface="Times New Roman"/>
              </a:rPr>
              <a:t>	</a:t>
            </a:r>
            <a:r>
              <a:rPr dirty="0" sz="1500" spc="45" i="1">
                <a:latin typeface="Times New Roman"/>
                <a:cs typeface="Times New Roman"/>
              </a:rPr>
              <a:t>y</a:t>
            </a:r>
            <a:r>
              <a:rPr dirty="0" sz="1500" spc="140">
                <a:latin typeface="Times New Roman"/>
                <a:cs typeface="Times New Roman"/>
              </a:rPr>
              <a:t>3</a:t>
            </a:r>
            <a:r>
              <a:rPr dirty="0" baseline="-3703" sz="2250" spc="15">
                <a:latin typeface="Symbol"/>
                <a:cs typeface="Symbol"/>
              </a:rPr>
              <a:t></a:t>
            </a:r>
            <a:endParaRPr baseline="-3703" sz="2250">
              <a:latin typeface="Symbol"/>
              <a:cs typeface="Symbol"/>
            </a:endParaRPr>
          </a:p>
          <a:p>
            <a:pPr marL="230504">
              <a:lnSpc>
                <a:spcPct val="100000"/>
              </a:lnSpc>
              <a:spcBef>
                <a:spcPts val="495"/>
              </a:spcBef>
              <a:tabLst>
                <a:tab pos="732790" algn="l"/>
                <a:tab pos="1217295" algn="l"/>
              </a:tabLst>
            </a:pPr>
            <a:r>
              <a:rPr dirty="0" baseline="-27777" sz="2250" spc="15">
                <a:latin typeface="Symbol"/>
                <a:cs typeface="Symbol"/>
              </a:rPr>
              <a:t></a:t>
            </a:r>
            <a:r>
              <a:rPr dirty="0" baseline="-27777" sz="2250" spc="15">
                <a:latin typeface="Times New Roman"/>
                <a:cs typeface="Times New Roman"/>
              </a:rPr>
              <a:t>	</a:t>
            </a:r>
            <a:r>
              <a:rPr dirty="0" sz="1500" spc="10">
                <a:latin typeface="Times New Roman"/>
                <a:cs typeface="Times New Roman"/>
              </a:rPr>
              <a:t>0.1	</a:t>
            </a:r>
            <a:r>
              <a:rPr dirty="0" sz="1500" spc="15">
                <a:latin typeface="Times New Roman"/>
                <a:cs typeface="Times New Roman"/>
              </a:rPr>
              <a:t>0</a:t>
            </a:r>
            <a:r>
              <a:rPr dirty="0" sz="1500" spc="114">
                <a:latin typeface="Times New Roman"/>
                <a:cs typeface="Times New Roman"/>
              </a:rPr>
              <a:t> </a:t>
            </a:r>
            <a:r>
              <a:rPr dirty="0" baseline="25925" sz="2250" spc="15">
                <a:latin typeface="Symbol"/>
                <a:cs typeface="Symbol"/>
              </a:rPr>
              <a:t></a:t>
            </a:r>
            <a:endParaRPr baseline="25925" sz="225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495"/>
              </a:spcBef>
              <a:tabLst>
                <a:tab pos="726440" algn="l"/>
                <a:tab pos="1151890" algn="l"/>
              </a:tabLst>
            </a:pPr>
            <a:r>
              <a:rPr dirty="0" sz="1500" spc="70" i="1">
                <a:latin typeface="Times New Roman"/>
                <a:cs typeface="Times New Roman"/>
              </a:rPr>
              <a:t>x</a:t>
            </a:r>
            <a:r>
              <a:rPr dirty="0" sz="1500" spc="15">
                <a:latin typeface="Times New Roman"/>
                <a:cs typeface="Times New Roman"/>
              </a:rPr>
              <a:t>2</a:t>
            </a:r>
            <a:r>
              <a:rPr dirty="0" sz="1500" spc="-170">
                <a:latin typeface="Times New Roman"/>
                <a:cs typeface="Times New Roman"/>
              </a:rPr>
              <a:t> </a:t>
            </a:r>
            <a:r>
              <a:rPr dirty="0" baseline="3703" sz="2250" spc="112">
                <a:latin typeface="Symbol"/>
                <a:cs typeface="Symbol"/>
              </a:rPr>
              <a:t></a:t>
            </a:r>
            <a:r>
              <a:rPr dirty="0" sz="1500" spc="10">
                <a:latin typeface="Times New Roman"/>
                <a:cs typeface="Times New Roman"/>
              </a:rPr>
              <a:t>0</a:t>
            </a:r>
            <a:r>
              <a:rPr dirty="0" sz="1500" spc="-5">
                <a:latin typeface="Times New Roman"/>
                <a:cs typeface="Times New Roman"/>
              </a:rPr>
              <a:t>.</a:t>
            </a:r>
            <a:r>
              <a:rPr dirty="0" sz="1500" spc="15">
                <a:latin typeface="Times New Roman"/>
                <a:cs typeface="Times New Roman"/>
              </a:rPr>
              <a:t>1</a:t>
            </a:r>
            <a:r>
              <a:rPr dirty="0" sz="1500">
                <a:latin typeface="Times New Roman"/>
                <a:cs typeface="Times New Roman"/>
              </a:rPr>
              <a:t>	</a:t>
            </a:r>
            <a:r>
              <a:rPr dirty="0" sz="1500" spc="5">
                <a:latin typeface="Times New Roman"/>
                <a:cs typeface="Times New Roman"/>
              </a:rPr>
              <a:t>0</a:t>
            </a:r>
            <a:r>
              <a:rPr dirty="0" sz="1500">
                <a:latin typeface="Times New Roman"/>
                <a:cs typeface="Times New Roman"/>
              </a:rPr>
              <a:t>.</a:t>
            </a:r>
            <a:r>
              <a:rPr dirty="0" sz="1500" spc="15">
                <a:latin typeface="Times New Roman"/>
                <a:cs typeface="Times New Roman"/>
              </a:rPr>
              <a:t>8</a:t>
            </a:r>
            <a:r>
              <a:rPr dirty="0" sz="1500">
                <a:latin typeface="Times New Roman"/>
                <a:cs typeface="Times New Roman"/>
              </a:rPr>
              <a:t>	</a:t>
            </a:r>
            <a:r>
              <a:rPr dirty="0" sz="1500" spc="5">
                <a:latin typeface="Times New Roman"/>
                <a:cs typeface="Times New Roman"/>
              </a:rPr>
              <a:t>0</a:t>
            </a:r>
            <a:r>
              <a:rPr dirty="0" sz="1500">
                <a:latin typeface="Times New Roman"/>
                <a:cs typeface="Times New Roman"/>
              </a:rPr>
              <a:t>.</a:t>
            </a:r>
            <a:r>
              <a:rPr dirty="0" sz="1500" spc="-30">
                <a:latin typeface="Times New Roman"/>
                <a:cs typeface="Times New Roman"/>
              </a:rPr>
              <a:t>1</a:t>
            </a:r>
            <a:r>
              <a:rPr dirty="0" baseline="3703" sz="2250" spc="15">
                <a:latin typeface="Symbol"/>
                <a:cs typeface="Symbol"/>
              </a:rPr>
              <a:t></a:t>
            </a:r>
            <a:endParaRPr baseline="3703" sz="2250">
              <a:latin typeface="Symbol"/>
              <a:cs typeface="Symbol"/>
            </a:endParaRPr>
          </a:p>
          <a:p>
            <a:pPr marL="230504">
              <a:lnSpc>
                <a:spcPct val="100000"/>
              </a:lnSpc>
              <a:spcBef>
                <a:spcPts val="490"/>
              </a:spcBef>
              <a:tabLst>
                <a:tab pos="732790" algn="l"/>
                <a:tab pos="1144270" algn="l"/>
              </a:tabLst>
            </a:pPr>
            <a:r>
              <a:rPr dirty="0" baseline="33333" sz="2250" spc="15">
                <a:latin typeface="Symbol"/>
                <a:cs typeface="Symbol"/>
              </a:rPr>
              <a:t></a:t>
            </a:r>
            <a:r>
              <a:rPr dirty="0" baseline="33333" sz="2250" spc="15">
                <a:latin typeface="Times New Roman"/>
                <a:cs typeface="Times New Roman"/>
              </a:rPr>
              <a:t>	</a:t>
            </a:r>
            <a:r>
              <a:rPr dirty="0" sz="1500" spc="5">
                <a:latin typeface="Times New Roman"/>
                <a:cs typeface="Times New Roman"/>
              </a:rPr>
              <a:t>0</a:t>
            </a:r>
            <a:r>
              <a:rPr dirty="0" sz="1500">
                <a:latin typeface="Times New Roman"/>
                <a:cs typeface="Times New Roman"/>
              </a:rPr>
              <a:t>.</a:t>
            </a:r>
            <a:r>
              <a:rPr dirty="0" sz="1500" spc="15">
                <a:latin typeface="Times New Roman"/>
                <a:cs typeface="Times New Roman"/>
              </a:rPr>
              <a:t>1</a:t>
            </a:r>
            <a:r>
              <a:rPr dirty="0" sz="1500">
                <a:latin typeface="Times New Roman"/>
                <a:cs typeface="Times New Roman"/>
              </a:rPr>
              <a:t>	</a:t>
            </a:r>
            <a:r>
              <a:rPr dirty="0" sz="1500" spc="5">
                <a:latin typeface="Times New Roman"/>
                <a:cs typeface="Times New Roman"/>
              </a:rPr>
              <a:t>0</a:t>
            </a:r>
            <a:r>
              <a:rPr dirty="0" sz="1500">
                <a:latin typeface="Times New Roman"/>
                <a:cs typeface="Times New Roman"/>
              </a:rPr>
              <a:t>.</a:t>
            </a:r>
            <a:r>
              <a:rPr dirty="0" sz="1500" spc="30">
                <a:latin typeface="Times New Roman"/>
                <a:cs typeface="Times New Roman"/>
              </a:rPr>
              <a:t>9</a:t>
            </a:r>
            <a:r>
              <a:rPr dirty="0" baseline="-12962" sz="2250" spc="15">
                <a:latin typeface="Symbol"/>
                <a:cs typeface="Symbol"/>
              </a:rPr>
              <a:t></a:t>
            </a:r>
            <a:endParaRPr baseline="-12962" sz="225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56032" y="3894889"/>
            <a:ext cx="544195" cy="25781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500" spc="-40" i="1">
                <a:latin typeface="Times New Roman"/>
                <a:cs typeface="Times New Roman"/>
              </a:rPr>
              <a:t>x</a:t>
            </a:r>
            <a:r>
              <a:rPr dirty="0" sz="1500" spc="-40">
                <a:latin typeface="Times New Roman"/>
                <a:cs typeface="Times New Roman"/>
              </a:rPr>
              <a:t>1</a:t>
            </a:r>
            <a:r>
              <a:rPr dirty="0" sz="1500" spc="-204">
                <a:latin typeface="Times New Roman"/>
                <a:cs typeface="Times New Roman"/>
              </a:rPr>
              <a:t> </a:t>
            </a:r>
            <a:r>
              <a:rPr dirty="0" baseline="25925" sz="2250" spc="15">
                <a:latin typeface="Symbol"/>
                <a:cs typeface="Symbol"/>
              </a:rPr>
              <a:t></a:t>
            </a:r>
            <a:r>
              <a:rPr dirty="0" sz="1500" spc="10">
                <a:latin typeface="Times New Roman"/>
                <a:cs typeface="Times New Roman"/>
              </a:rPr>
              <a:t>0.9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1772" y="4037189"/>
            <a:ext cx="822325" cy="25781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500" spc="5" i="1">
                <a:latin typeface="Times New Roman"/>
                <a:cs typeface="Times New Roman"/>
              </a:rPr>
              <a:t>p</a:t>
            </a:r>
            <a:r>
              <a:rPr dirty="0" sz="1500" spc="5">
                <a:latin typeface="Times New Roman"/>
                <a:cs typeface="Times New Roman"/>
              </a:rPr>
              <a:t>(</a:t>
            </a:r>
            <a:r>
              <a:rPr dirty="0" sz="1500" spc="5" i="1">
                <a:latin typeface="Times New Roman"/>
                <a:cs typeface="Times New Roman"/>
              </a:rPr>
              <a:t>Y </a:t>
            </a:r>
            <a:r>
              <a:rPr dirty="0" sz="1500" spc="10">
                <a:latin typeface="Times New Roman"/>
                <a:cs typeface="Times New Roman"/>
              </a:rPr>
              <a:t>/ </a:t>
            </a:r>
            <a:r>
              <a:rPr dirty="0" sz="1500" spc="20" i="1">
                <a:latin typeface="Times New Roman"/>
                <a:cs typeface="Times New Roman"/>
              </a:rPr>
              <a:t>X </a:t>
            </a:r>
            <a:r>
              <a:rPr dirty="0" sz="1500" spc="10">
                <a:latin typeface="Times New Roman"/>
                <a:cs typeface="Times New Roman"/>
              </a:rPr>
              <a:t>)</a:t>
            </a:r>
            <a:r>
              <a:rPr dirty="0" sz="1500" spc="-190">
                <a:latin typeface="Times New Roman"/>
                <a:cs typeface="Times New Roman"/>
              </a:rPr>
              <a:t> </a:t>
            </a:r>
            <a:r>
              <a:rPr dirty="0" sz="1500" spc="20">
                <a:latin typeface="Symbol"/>
                <a:cs typeface="Symbol"/>
              </a:rPr>
              <a:t>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27016" y="4238370"/>
            <a:ext cx="191579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835150" algn="l"/>
              </a:tabLst>
            </a:pPr>
            <a:r>
              <a:rPr dirty="0" sz="1050">
                <a:latin typeface="Times New Roman"/>
                <a:cs typeface="Times New Roman"/>
              </a:rPr>
              <a:t>1</a:t>
            </a:r>
            <a:r>
              <a:rPr dirty="0" sz="1050">
                <a:latin typeface="Times New Roman"/>
                <a:cs typeface="Times New Roman"/>
              </a:rPr>
              <a:t>	</a:t>
            </a:r>
            <a:r>
              <a:rPr dirty="0" sz="1050">
                <a:latin typeface="Times New Roman"/>
                <a:cs typeface="Times New Roman"/>
              </a:rPr>
              <a:t>3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15026" y="3989750"/>
            <a:ext cx="3834765" cy="41719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ts val="1470"/>
              </a:lnSpc>
              <a:spcBef>
                <a:spcPts val="120"/>
              </a:spcBef>
            </a:pPr>
            <a:r>
              <a:rPr dirty="0" sz="1500" spc="10">
                <a:latin typeface="Symbol"/>
                <a:cs typeface="Symbol"/>
              </a:rPr>
              <a:t></a:t>
            </a:r>
            <a:endParaRPr sz="1500">
              <a:latin typeface="Symbol"/>
              <a:cs typeface="Symbol"/>
            </a:endParaRPr>
          </a:p>
          <a:p>
            <a:pPr marL="177800">
              <a:lnSpc>
                <a:spcPts val="1590"/>
              </a:lnSpc>
            </a:pPr>
            <a:r>
              <a:rPr dirty="0" sz="1600" spc="-5">
                <a:latin typeface="Times New Roman"/>
                <a:cs typeface="Times New Roman"/>
              </a:rPr>
              <a:t>, we note that x acts very similar to x in</a:t>
            </a:r>
            <a:r>
              <a:rPr dirty="0" sz="1600" spc="-6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7380" y="4741290"/>
            <a:ext cx="5993765" cy="970280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2700" marR="5080">
              <a:lnSpc>
                <a:spcPct val="96000"/>
              </a:lnSpc>
              <a:spcBef>
                <a:spcPts val="170"/>
              </a:spcBef>
            </a:pPr>
            <a:r>
              <a:rPr dirty="0" sz="1600" spc="-5">
                <a:latin typeface="Times New Roman"/>
                <a:cs typeface="Times New Roman"/>
              </a:rPr>
              <a:t>channel, so that we safely assume </a:t>
            </a:r>
            <a:r>
              <a:rPr dirty="0" sz="1600">
                <a:latin typeface="Times New Roman"/>
                <a:cs typeface="Times New Roman"/>
              </a:rPr>
              <a:t>p(x</a:t>
            </a:r>
            <a:r>
              <a:rPr dirty="0" baseline="-13227" sz="1575">
                <a:latin typeface="Times New Roman"/>
                <a:cs typeface="Times New Roman"/>
              </a:rPr>
              <a:t>1</a:t>
            </a:r>
            <a:r>
              <a:rPr dirty="0" sz="1600">
                <a:latin typeface="Times New Roman"/>
                <a:cs typeface="Times New Roman"/>
              </a:rPr>
              <a:t>)=p(x</a:t>
            </a:r>
            <a:r>
              <a:rPr dirty="0" baseline="-13227" sz="1575">
                <a:latin typeface="Times New Roman"/>
                <a:cs typeface="Times New Roman"/>
              </a:rPr>
              <a:t>3</a:t>
            </a:r>
            <a:r>
              <a:rPr dirty="0" sz="1600">
                <a:latin typeface="Times New Roman"/>
                <a:cs typeface="Times New Roman"/>
              </a:rPr>
              <a:t>)=p, </a:t>
            </a:r>
            <a:r>
              <a:rPr dirty="0" sz="1600" spc="-5">
                <a:latin typeface="Times New Roman"/>
                <a:cs typeface="Times New Roman"/>
              </a:rPr>
              <a:t>so that p(x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)=1-2p, then  proceed as in previous </a:t>
            </a:r>
            <a:r>
              <a:rPr dirty="0" sz="1600" spc="-10">
                <a:latin typeface="Times New Roman"/>
                <a:cs typeface="Times New Roman"/>
              </a:rPr>
              <a:t>example </a:t>
            </a:r>
            <a:r>
              <a:rPr dirty="0" sz="1600" spc="-5">
                <a:latin typeface="Times New Roman"/>
                <a:cs typeface="Times New Roman"/>
              </a:rPr>
              <a:t>to find I(X,Y) as a function of only one  variable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35"/>
              </a:lnSpc>
            </a:pPr>
            <a:r>
              <a:rPr dirty="0" sz="1600" spc="-5">
                <a:latin typeface="Times New Roman"/>
                <a:cs typeface="Times New Roman"/>
              </a:rPr>
              <a:t>Also, take another example shown below, where the channel is</a:t>
            </a:r>
            <a:r>
              <a:rPr dirty="0" sz="1600" spc="5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not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27380" y="6120764"/>
            <a:ext cx="134937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symmetric</a:t>
            </a:r>
            <a:r>
              <a:rPr dirty="0" sz="1600" spc="-6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since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10378" y="5921281"/>
            <a:ext cx="296545" cy="26733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baseline="-26881" sz="2325" spc="89">
                <a:latin typeface="Times New Roman"/>
                <a:cs typeface="Times New Roman"/>
              </a:rPr>
              <a:t>0</a:t>
            </a:r>
            <a:r>
              <a:rPr dirty="0" baseline="-26881" sz="2325" spc="270">
                <a:latin typeface="Times New Roman"/>
                <a:cs typeface="Times New Roman"/>
              </a:rPr>
              <a:t> </a:t>
            </a:r>
            <a:r>
              <a:rPr dirty="0" sz="1550" spc="45">
                <a:latin typeface="Symbol"/>
                <a:cs typeface="Symbol"/>
              </a:rPr>
              <a:t>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064787" y="6015719"/>
            <a:ext cx="1551940" cy="26733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550" spc="50" i="1">
                <a:latin typeface="Times New Roman"/>
                <a:cs typeface="Times New Roman"/>
              </a:rPr>
              <a:t>p</a:t>
            </a:r>
            <a:r>
              <a:rPr dirty="0" sz="1550" spc="50">
                <a:latin typeface="Times New Roman"/>
                <a:cs typeface="Times New Roman"/>
              </a:rPr>
              <a:t>(</a:t>
            </a:r>
            <a:r>
              <a:rPr dirty="0" sz="1550" spc="50" i="1">
                <a:latin typeface="Times New Roman"/>
                <a:cs typeface="Times New Roman"/>
              </a:rPr>
              <a:t>Y </a:t>
            </a:r>
            <a:r>
              <a:rPr dirty="0" sz="1550" spc="35">
                <a:latin typeface="Times New Roman"/>
                <a:cs typeface="Times New Roman"/>
              </a:rPr>
              <a:t>/ </a:t>
            </a:r>
            <a:r>
              <a:rPr dirty="0" sz="1550" spc="75" i="1">
                <a:latin typeface="Times New Roman"/>
                <a:cs typeface="Times New Roman"/>
              </a:rPr>
              <a:t>X </a:t>
            </a:r>
            <a:r>
              <a:rPr dirty="0" sz="1550" spc="40">
                <a:latin typeface="Times New Roman"/>
                <a:cs typeface="Times New Roman"/>
              </a:rPr>
              <a:t>) </a:t>
            </a:r>
            <a:r>
              <a:rPr dirty="0" sz="1550" spc="70">
                <a:latin typeface="Symbol"/>
                <a:cs typeface="Symbol"/>
              </a:rPr>
              <a:t></a:t>
            </a:r>
            <a:r>
              <a:rPr dirty="0" sz="1550" spc="70">
                <a:latin typeface="Times New Roman"/>
                <a:cs typeface="Times New Roman"/>
              </a:rPr>
              <a:t> </a:t>
            </a:r>
            <a:r>
              <a:rPr dirty="0" sz="1550" i="1">
                <a:latin typeface="Times New Roman"/>
                <a:cs typeface="Times New Roman"/>
              </a:rPr>
              <a:t>x</a:t>
            </a:r>
            <a:r>
              <a:rPr dirty="0" sz="1550">
                <a:latin typeface="Times New Roman"/>
                <a:cs typeface="Times New Roman"/>
              </a:rPr>
              <a:t>1</a:t>
            </a:r>
            <a:r>
              <a:rPr dirty="0" sz="1550" spc="-170">
                <a:latin typeface="Times New Roman"/>
                <a:cs typeface="Times New Roman"/>
              </a:rPr>
              <a:t> </a:t>
            </a:r>
            <a:r>
              <a:rPr dirty="0" baseline="26881" sz="2325" spc="75">
                <a:latin typeface="Symbol"/>
                <a:cs typeface="Symbol"/>
              </a:rPr>
              <a:t></a:t>
            </a:r>
            <a:r>
              <a:rPr dirty="0" sz="1550" spc="50">
                <a:latin typeface="Times New Roman"/>
                <a:cs typeface="Times New Roman"/>
              </a:rPr>
              <a:t>0.9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03474" y="5713013"/>
            <a:ext cx="3912870" cy="87312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0825">
              <a:lnSpc>
                <a:spcPct val="100000"/>
              </a:lnSpc>
              <a:spcBef>
                <a:spcPts val="135"/>
              </a:spcBef>
              <a:tabLst>
                <a:tab pos="824865" algn="l"/>
                <a:tab pos="1284605" algn="l"/>
              </a:tabLst>
            </a:pPr>
            <a:r>
              <a:rPr dirty="0" baseline="-3584" sz="2325" spc="67">
                <a:latin typeface="Symbol"/>
                <a:cs typeface="Symbol"/>
              </a:rPr>
              <a:t></a:t>
            </a:r>
            <a:r>
              <a:rPr dirty="0" baseline="-3584" sz="2325" spc="120">
                <a:latin typeface="Times New Roman"/>
                <a:cs typeface="Times New Roman"/>
              </a:rPr>
              <a:t> </a:t>
            </a:r>
            <a:r>
              <a:rPr dirty="0" sz="1550" spc="10" i="1">
                <a:latin typeface="Times New Roman"/>
                <a:cs typeface="Times New Roman"/>
              </a:rPr>
              <a:t>y</a:t>
            </a:r>
            <a:r>
              <a:rPr dirty="0" sz="1550" spc="10">
                <a:latin typeface="Times New Roman"/>
                <a:cs typeface="Times New Roman"/>
              </a:rPr>
              <a:t>1	</a:t>
            </a:r>
            <a:r>
              <a:rPr dirty="0" sz="1550" spc="105" i="1">
                <a:latin typeface="Times New Roman"/>
                <a:cs typeface="Times New Roman"/>
              </a:rPr>
              <a:t>y</a:t>
            </a:r>
            <a:r>
              <a:rPr dirty="0" sz="1550" spc="105">
                <a:latin typeface="Times New Roman"/>
                <a:cs typeface="Times New Roman"/>
              </a:rPr>
              <a:t>2	</a:t>
            </a:r>
            <a:r>
              <a:rPr dirty="0" sz="1550" spc="110" i="1">
                <a:latin typeface="Times New Roman"/>
                <a:cs typeface="Times New Roman"/>
              </a:rPr>
              <a:t>y</a:t>
            </a:r>
            <a:r>
              <a:rPr dirty="0" sz="1550" spc="110">
                <a:latin typeface="Times New Roman"/>
                <a:cs typeface="Times New Roman"/>
              </a:rPr>
              <a:t>3</a:t>
            </a:r>
            <a:r>
              <a:rPr dirty="0" baseline="-3584" sz="2325" spc="165">
                <a:latin typeface="Symbol"/>
                <a:cs typeface="Symbol"/>
              </a:rPr>
              <a:t></a:t>
            </a:r>
            <a:endParaRPr baseline="-3584" sz="2325">
              <a:latin typeface="Symbol"/>
              <a:cs typeface="Symbol"/>
            </a:endParaRPr>
          </a:p>
          <a:p>
            <a:pPr marL="250825">
              <a:lnSpc>
                <a:spcPts val="1760"/>
              </a:lnSpc>
              <a:spcBef>
                <a:spcPts val="1310"/>
              </a:spcBef>
              <a:tabLst>
                <a:tab pos="795655" algn="l"/>
                <a:tab pos="1508125" algn="l"/>
                <a:tab pos="1790064" algn="l"/>
              </a:tabLst>
            </a:pPr>
            <a:r>
              <a:rPr dirty="0" baseline="1792" sz="2325" spc="67">
                <a:latin typeface="Symbol"/>
                <a:cs typeface="Symbol"/>
              </a:rPr>
              <a:t></a:t>
            </a:r>
            <a:r>
              <a:rPr dirty="0" baseline="1792" sz="2325" spc="67">
                <a:latin typeface="Times New Roman"/>
                <a:cs typeface="Times New Roman"/>
              </a:rPr>
              <a:t>	</a:t>
            </a:r>
            <a:r>
              <a:rPr dirty="0" baseline="30465" sz="2325" spc="67">
                <a:latin typeface="Times New Roman"/>
                <a:cs typeface="Times New Roman"/>
              </a:rPr>
              <a:t>0.1	</a:t>
            </a:r>
            <a:r>
              <a:rPr dirty="0" baseline="1792" sz="2325" spc="67">
                <a:latin typeface="Symbol"/>
                <a:cs typeface="Symbol"/>
              </a:rPr>
              <a:t></a:t>
            </a:r>
            <a:r>
              <a:rPr dirty="0" baseline="1792" sz="2325" spc="67">
                <a:latin typeface="Times New Roman"/>
                <a:cs typeface="Times New Roman"/>
              </a:rPr>
              <a:t>	</a:t>
            </a:r>
            <a:r>
              <a:rPr dirty="0" sz="1600" spc="-5">
                <a:latin typeface="Times New Roman"/>
                <a:cs typeface="Times New Roman"/>
              </a:rPr>
              <a:t>is not a square matrix,</a:t>
            </a:r>
            <a:r>
              <a:rPr dirty="0" sz="1600" spc="-4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but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00"/>
              </a:lnSpc>
              <a:tabLst>
                <a:tab pos="795655" algn="l"/>
                <a:tab pos="1239520" algn="l"/>
              </a:tabLst>
            </a:pPr>
            <a:r>
              <a:rPr dirty="0" sz="1550" spc="90" i="1">
                <a:latin typeface="Times New Roman"/>
                <a:cs typeface="Times New Roman"/>
              </a:rPr>
              <a:t>x</a:t>
            </a:r>
            <a:r>
              <a:rPr dirty="0" sz="1550" spc="90">
                <a:latin typeface="Times New Roman"/>
                <a:cs typeface="Times New Roman"/>
              </a:rPr>
              <a:t>2</a:t>
            </a:r>
            <a:r>
              <a:rPr dirty="0" sz="1550" spc="-160">
                <a:latin typeface="Times New Roman"/>
                <a:cs typeface="Times New Roman"/>
              </a:rPr>
              <a:t> </a:t>
            </a:r>
            <a:r>
              <a:rPr dirty="0" baseline="3584" sz="2325" spc="-412">
                <a:latin typeface="Symbol"/>
                <a:cs typeface="Symbol"/>
              </a:rPr>
              <a:t></a:t>
            </a:r>
            <a:r>
              <a:rPr dirty="0" baseline="-16129" sz="2325" spc="-412">
                <a:latin typeface="Symbol"/>
                <a:cs typeface="Symbol"/>
              </a:rPr>
              <a:t></a:t>
            </a:r>
            <a:r>
              <a:rPr dirty="0" baseline="-16129" sz="2325" spc="-412">
                <a:latin typeface="Times New Roman"/>
                <a:cs typeface="Times New Roman"/>
              </a:rPr>
              <a:t>    </a:t>
            </a:r>
            <a:r>
              <a:rPr dirty="0" baseline="-16129" sz="2325" spc="-300">
                <a:latin typeface="Times New Roman"/>
                <a:cs typeface="Times New Roman"/>
              </a:rPr>
              <a:t> </a:t>
            </a:r>
            <a:r>
              <a:rPr dirty="0" sz="1550" spc="60">
                <a:latin typeface="Times New Roman"/>
                <a:cs typeface="Times New Roman"/>
              </a:rPr>
              <a:t>0	</a:t>
            </a:r>
            <a:r>
              <a:rPr dirty="0" sz="1550" spc="45">
                <a:latin typeface="Times New Roman"/>
                <a:cs typeface="Times New Roman"/>
              </a:rPr>
              <a:t>0.1	</a:t>
            </a:r>
            <a:r>
              <a:rPr dirty="0" sz="1550" spc="-80">
                <a:latin typeface="Times New Roman"/>
                <a:cs typeface="Times New Roman"/>
              </a:rPr>
              <a:t>0.9</a:t>
            </a:r>
            <a:r>
              <a:rPr dirty="0" baseline="3584" sz="2325" spc="-120">
                <a:latin typeface="Symbol"/>
                <a:cs typeface="Symbol"/>
              </a:rPr>
              <a:t></a:t>
            </a:r>
            <a:r>
              <a:rPr dirty="0" baseline="-16129" sz="2325" spc="-120">
                <a:latin typeface="Symbol"/>
                <a:cs typeface="Symbol"/>
              </a:rPr>
              <a:t></a:t>
            </a:r>
            <a:endParaRPr baseline="-16129" sz="2325">
              <a:latin typeface="Symbol"/>
              <a:cs typeface="Symbo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205230" y="7900669"/>
            <a:ext cx="1835150" cy="76200"/>
          </a:xfrm>
          <a:custGeom>
            <a:avLst/>
            <a:gdLst/>
            <a:ahLst/>
            <a:cxnLst/>
            <a:rect l="l" t="t" r="r" b="b"/>
            <a:pathLst>
              <a:path w="1835150" h="76200">
                <a:moveTo>
                  <a:pt x="1758950" y="0"/>
                </a:moveTo>
                <a:lnTo>
                  <a:pt x="1758950" y="76199"/>
                </a:lnTo>
                <a:lnTo>
                  <a:pt x="1822450" y="44449"/>
                </a:lnTo>
                <a:lnTo>
                  <a:pt x="1775206" y="44449"/>
                </a:lnTo>
                <a:lnTo>
                  <a:pt x="1778000" y="41655"/>
                </a:lnTo>
                <a:lnTo>
                  <a:pt x="1778000" y="34543"/>
                </a:lnTo>
                <a:lnTo>
                  <a:pt x="1775206" y="31749"/>
                </a:lnTo>
                <a:lnTo>
                  <a:pt x="1822450" y="31749"/>
                </a:lnTo>
                <a:lnTo>
                  <a:pt x="1758950" y="0"/>
                </a:lnTo>
                <a:close/>
              </a:path>
              <a:path w="1835150" h="76200">
                <a:moveTo>
                  <a:pt x="1758950" y="31749"/>
                </a:moveTo>
                <a:lnTo>
                  <a:pt x="2844" y="31749"/>
                </a:lnTo>
                <a:lnTo>
                  <a:pt x="0" y="34543"/>
                </a:lnTo>
                <a:lnTo>
                  <a:pt x="0" y="41655"/>
                </a:lnTo>
                <a:lnTo>
                  <a:pt x="2844" y="44449"/>
                </a:lnTo>
                <a:lnTo>
                  <a:pt x="1758950" y="44449"/>
                </a:lnTo>
                <a:lnTo>
                  <a:pt x="1758950" y="31749"/>
                </a:lnTo>
                <a:close/>
              </a:path>
              <a:path w="1835150" h="76200">
                <a:moveTo>
                  <a:pt x="1822450" y="31749"/>
                </a:moveTo>
                <a:lnTo>
                  <a:pt x="1775206" y="31749"/>
                </a:lnTo>
                <a:lnTo>
                  <a:pt x="1778000" y="34543"/>
                </a:lnTo>
                <a:lnTo>
                  <a:pt x="1778000" y="41655"/>
                </a:lnTo>
                <a:lnTo>
                  <a:pt x="1775206" y="44449"/>
                </a:lnTo>
                <a:lnTo>
                  <a:pt x="1822450" y="44449"/>
                </a:lnTo>
                <a:lnTo>
                  <a:pt x="1835150" y="38099"/>
                </a:lnTo>
                <a:lnTo>
                  <a:pt x="1822450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204722" y="7931911"/>
            <a:ext cx="1949450" cy="374015"/>
          </a:xfrm>
          <a:custGeom>
            <a:avLst/>
            <a:gdLst/>
            <a:ahLst/>
            <a:cxnLst/>
            <a:rect l="l" t="t" r="r" b="b"/>
            <a:pathLst>
              <a:path w="1949450" h="374015">
                <a:moveTo>
                  <a:pt x="1873168" y="342720"/>
                </a:moveTo>
                <a:lnTo>
                  <a:pt x="1867662" y="374015"/>
                </a:lnTo>
                <a:lnTo>
                  <a:pt x="1949323" y="349758"/>
                </a:lnTo>
                <a:lnTo>
                  <a:pt x="1943675" y="345567"/>
                </a:lnTo>
                <a:lnTo>
                  <a:pt x="1889125" y="345567"/>
                </a:lnTo>
                <a:lnTo>
                  <a:pt x="1873168" y="342720"/>
                </a:lnTo>
                <a:close/>
              </a:path>
              <a:path w="1949450" h="374015">
                <a:moveTo>
                  <a:pt x="1875356" y="330286"/>
                </a:moveTo>
                <a:lnTo>
                  <a:pt x="1873168" y="342720"/>
                </a:lnTo>
                <a:lnTo>
                  <a:pt x="1889125" y="345567"/>
                </a:lnTo>
                <a:lnTo>
                  <a:pt x="1892427" y="343281"/>
                </a:lnTo>
                <a:lnTo>
                  <a:pt x="1893697" y="336423"/>
                </a:lnTo>
                <a:lnTo>
                  <a:pt x="1891411" y="333121"/>
                </a:lnTo>
                <a:lnTo>
                  <a:pt x="1875356" y="330286"/>
                </a:lnTo>
                <a:close/>
              </a:path>
              <a:path w="1949450" h="374015">
                <a:moveTo>
                  <a:pt x="1880870" y="298958"/>
                </a:moveTo>
                <a:lnTo>
                  <a:pt x="1875356" y="330286"/>
                </a:lnTo>
                <a:lnTo>
                  <a:pt x="1891411" y="333121"/>
                </a:lnTo>
                <a:lnTo>
                  <a:pt x="1893697" y="336423"/>
                </a:lnTo>
                <a:lnTo>
                  <a:pt x="1892427" y="343281"/>
                </a:lnTo>
                <a:lnTo>
                  <a:pt x="1889125" y="345567"/>
                </a:lnTo>
                <a:lnTo>
                  <a:pt x="1943675" y="345567"/>
                </a:lnTo>
                <a:lnTo>
                  <a:pt x="1880870" y="298958"/>
                </a:lnTo>
                <a:close/>
              </a:path>
              <a:path w="1949450" h="374015">
                <a:moveTo>
                  <a:pt x="4508" y="0"/>
                </a:moveTo>
                <a:lnTo>
                  <a:pt x="1219" y="2286"/>
                </a:lnTo>
                <a:lnTo>
                  <a:pt x="0" y="9144"/>
                </a:lnTo>
                <a:lnTo>
                  <a:pt x="2298" y="12446"/>
                </a:lnTo>
                <a:lnTo>
                  <a:pt x="1873168" y="342720"/>
                </a:lnTo>
                <a:lnTo>
                  <a:pt x="1875356" y="330286"/>
                </a:lnTo>
                <a:lnTo>
                  <a:pt x="45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090104" y="8248141"/>
            <a:ext cx="1950720" cy="154940"/>
          </a:xfrm>
          <a:custGeom>
            <a:avLst/>
            <a:gdLst/>
            <a:ahLst/>
            <a:cxnLst/>
            <a:rect l="l" t="t" r="r" b="b"/>
            <a:pathLst>
              <a:path w="1950720" h="154940">
                <a:moveTo>
                  <a:pt x="1873816" y="31608"/>
                </a:moveTo>
                <a:lnTo>
                  <a:pt x="6172" y="141478"/>
                </a:lnTo>
                <a:lnTo>
                  <a:pt x="2667" y="141732"/>
                </a:lnTo>
                <a:lnTo>
                  <a:pt x="0" y="144653"/>
                </a:lnTo>
                <a:lnTo>
                  <a:pt x="406" y="151638"/>
                </a:lnTo>
                <a:lnTo>
                  <a:pt x="3416" y="154432"/>
                </a:lnTo>
                <a:lnTo>
                  <a:pt x="6908" y="154178"/>
                </a:lnTo>
                <a:lnTo>
                  <a:pt x="1874579" y="44308"/>
                </a:lnTo>
                <a:lnTo>
                  <a:pt x="1873816" y="31608"/>
                </a:lnTo>
                <a:close/>
              </a:path>
              <a:path w="1950720" h="154940">
                <a:moveTo>
                  <a:pt x="1943745" y="30734"/>
                </a:moveTo>
                <a:lnTo>
                  <a:pt x="1890077" y="30734"/>
                </a:lnTo>
                <a:lnTo>
                  <a:pt x="1892998" y="33401"/>
                </a:lnTo>
                <a:lnTo>
                  <a:pt x="1893252" y="36830"/>
                </a:lnTo>
                <a:lnTo>
                  <a:pt x="1893379" y="40386"/>
                </a:lnTo>
                <a:lnTo>
                  <a:pt x="1890712" y="43434"/>
                </a:lnTo>
                <a:lnTo>
                  <a:pt x="1887283" y="43561"/>
                </a:lnTo>
                <a:lnTo>
                  <a:pt x="1874579" y="44308"/>
                </a:lnTo>
                <a:lnTo>
                  <a:pt x="1876488" y="76073"/>
                </a:lnTo>
                <a:lnTo>
                  <a:pt x="1950275" y="33528"/>
                </a:lnTo>
                <a:lnTo>
                  <a:pt x="1943745" y="30734"/>
                </a:lnTo>
                <a:close/>
              </a:path>
              <a:path w="1950720" h="154940">
                <a:moveTo>
                  <a:pt x="1890077" y="30734"/>
                </a:moveTo>
                <a:lnTo>
                  <a:pt x="1886521" y="30861"/>
                </a:lnTo>
                <a:lnTo>
                  <a:pt x="1873816" y="31608"/>
                </a:lnTo>
                <a:lnTo>
                  <a:pt x="1874579" y="44308"/>
                </a:lnTo>
                <a:lnTo>
                  <a:pt x="1887283" y="43561"/>
                </a:lnTo>
                <a:lnTo>
                  <a:pt x="1890712" y="43434"/>
                </a:lnTo>
                <a:lnTo>
                  <a:pt x="1893379" y="40386"/>
                </a:lnTo>
                <a:lnTo>
                  <a:pt x="1893252" y="36830"/>
                </a:lnTo>
                <a:lnTo>
                  <a:pt x="1892998" y="33401"/>
                </a:lnTo>
                <a:lnTo>
                  <a:pt x="1890077" y="30734"/>
                </a:lnTo>
                <a:close/>
              </a:path>
              <a:path w="1950720" h="154940">
                <a:moveTo>
                  <a:pt x="1871916" y="0"/>
                </a:moveTo>
                <a:lnTo>
                  <a:pt x="1873816" y="31608"/>
                </a:lnTo>
                <a:lnTo>
                  <a:pt x="1886521" y="30861"/>
                </a:lnTo>
                <a:lnTo>
                  <a:pt x="1890077" y="30734"/>
                </a:lnTo>
                <a:lnTo>
                  <a:pt x="1943745" y="30734"/>
                </a:lnTo>
                <a:lnTo>
                  <a:pt x="18719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089926" y="8389239"/>
            <a:ext cx="1950720" cy="264795"/>
          </a:xfrm>
          <a:custGeom>
            <a:avLst/>
            <a:gdLst/>
            <a:ahLst/>
            <a:cxnLst/>
            <a:rect l="l" t="t" r="r" b="b"/>
            <a:pathLst>
              <a:path w="1950720" h="264795">
                <a:moveTo>
                  <a:pt x="1874026" y="232698"/>
                </a:moveTo>
                <a:lnTo>
                  <a:pt x="1870316" y="264287"/>
                </a:lnTo>
                <a:lnTo>
                  <a:pt x="1950453" y="235331"/>
                </a:lnTo>
                <a:lnTo>
                  <a:pt x="1949291" y="234569"/>
                </a:lnTo>
                <a:lnTo>
                  <a:pt x="1890128" y="234569"/>
                </a:lnTo>
                <a:lnTo>
                  <a:pt x="1874026" y="232698"/>
                </a:lnTo>
                <a:close/>
              </a:path>
              <a:path w="1950720" h="264795">
                <a:moveTo>
                  <a:pt x="1875502" y="220133"/>
                </a:moveTo>
                <a:lnTo>
                  <a:pt x="1874026" y="232698"/>
                </a:lnTo>
                <a:lnTo>
                  <a:pt x="1890128" y="234569"/>
                </a:lnTo>
                <a:lnTo>
                  <a:pt x="1893303" y="232156"/>
                </a:lnTo>
                <a:lnTo>
                  <a:pt x="1894065" y="225171"/>
                </a:lnTo>
                <a:lnTo>
                  <a:pt x="1891652" y="221996"/>
                </a:lnTo>
                <a:lnTo>
                  <a:pt x="1888096" y="221615"/>
                </a:lnTo>
                <a:lnTo>
                  <a:pt x="1875502" y="220133"/>
                </a:lnTo>
                <a:close/>
              </a:path>
              <a:path w="1950720" h="264795">
                <a:moveTo>
                  <a:pt x="1879206" y="188595"/>
                </a:moveTo>
                <a:lnTo>
                  <a:pt x="1875502" y="220133"/>
                </a:lnTo>
                <a:lnTo>
                  <a:pt x="1888096" y="221615"/>
                </a:lnTo>
                <a:lnTo>
                  <a:pt x="1891652" y="221996"/>
                </a:lnTo>
                <a:lnTo>
                  <a:pt x="1894065" y="225171"/>
                </a:lnTo>
                <a:lnTo>
                  <a:pt x="1893303" y="232156"/>
                </a:lnTo>
                <a:lnTo>
                  <a:pt x="1890128" y="234569"/>
                </a:lnTo>
                <a:lnTo>
                  <a:pt x="1949291" y="234569"/>
                </a:lnTo>
                <a:lnTo>
                  <a:pt x="1879206" y="188595"/>
                </a:lnTo>
                <a:close/>
              </a:path>
              <a:path w="1950720" h="264795">
                <a:moveTo>
                  <a:pt x="3975" y="0"/>
                </a:moveTo>
                <a:lnTo>
                  <a:pt x="825" y="2540"/>
                </a:lnTo>
                <a:lnTo>
                  <a:pt x="406" y="5969"/>
                </a:lnTo>
                <a:lnTo>
                  <a:pt x="0" y="9525"/>
                </a:lnTo>
                <a:lnTo>
                  <a:pt x="2489" y="12573"/>
                </a:lnTo>
                <a:lnTo>
                  <a:pt x="5981" y="13081"/>
                </a:lnTo>
                <a:lnTo>
                  <a:pt x="1874026" y="232698"/>
                </a:lnTo>
                <a:lnTo>
                  <a:pt x="1875502" y="220133"/>
                </a:lnTo>
                <a:lnTo>
                  <a:pt x="39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668779" y="8510269"/>
            <a:ext cx="457834" cy="342900"/>
          </a:xfrm>
          <a:custGeom>
            <a:avLst/>
            <a:gdLst/>
            <a:ahLst/>
            <a:cxnLst/>
            <a:rect l="l" t="t" r="r" b="b"/>
            <a:pathLst>
              <a:path w="457835" h="342900">
                <a:moveTo>
                  <a:pt x="0" y="342899"/>
                </a:moveTo>
                <a:lnTo>
                  <a:pt x="457834" y="342899"/>
                </a:lnTo>
                <a:lnTo>
                  <a:pt x="457834" y="0"/>
                </a:lnTo>
                <a:lnTo>
                  <a:pt x="0" y="0"/>
                </a:lnTo>
                <a:lnTo>
                  <a:pt x="0" y="3428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668779" y="8510269"/>
            <a:ext cx="457834" cy="342900"/>
          </a:xfrm>
          <a:custGeom>
            <a:avLst/>
            <a:gdLst/>
            <a:ahLst/>
            <a:cxnLst/>
            <a:rect l="l" t="t" r="r" b="b"/>
            <a:pathLst>
              <a:path w="457835" h="342900">
                <a:moveTo>
                  <a:pt x="0" y="342899"/>
                </a:moveTo>
                <a:lnTo>
                  <a:pt x="457834" y="342899"/>
                </a:lnTo>
                <a:lnTo>
                  <a:pt x="457834" y="0"/>
                </a:lnTo>
                <a:lnTo>
                  <a:pt x="0" y="0"/>
                </a:lnTo>
                <a:lnTo>
                  <a:pt x="0" y="342899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627380" y="6622160"/>
            <a:ext cx="6216650" cy="2139950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marL="12700" marR="5080">
              <a:lnSpc>
                <a:spcPct val="95900"/>
              </a:lnSpc>
              <a:spcBef>
                <a:spcPts val="175"/>
              </a:spcBef>
            </a:pP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-13227" sz="1575">
                <a:latin typeface="Times New Roman"/>
                <a:cs typeface="Times New Roman"/>
              </a:rPr>
              <a:t>1 </a:t>
            </a:r>
            <a:r>
              <a:rPr dirty="0" sz="1600" spc="-5">
                <a:latin typeface="Times New Roman"/>
                <a:cs typeface="Times New Roman"/>
              </a:rPr>
              <a:t>is similar to </a:t>
            </a: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-13227" sz="1575">
                <a:latin typeface="Times New Roman"/>
                <a:cs typeface="Times New Roman"/>
              </a:rPr>
              <a:t>2</a:t>
            </a:r>
            <a:r>
              <a:rPr dirty="0" sz="1600">
                <a:latin typeface="Times New Roman"/>
                <a:cs typeface="Times New Roman"/>
              </a:rPr>
              <a:t>, then </a:t>
            </a:r>
            <a:r>
              <a:rPr dirty="0" sz="1600" spc="-5">
                <a:latin typeface="Times New Roman"/>
                <a:cs typeface="Times New Roman"/>
              </a:rPr>
              <a:t>we can assume that </a:t>
            </a:r>
            <a:r>
              <a:rPr dirty="0" sz="1600">
                <a:latin typeface="Times New Roman"/>
                <a:cs typeface="Times New Roman"/>
              </a:rPr>
              <a:t>p(x</a:t>
            </a:r>
            <a:r>
              <a:rPr dirty="0" baseline="-13227" sz="1575">
                <a:latin typeface="Times New Roman"/>
                <a:cs typeface="Times New Roman"/>
              </a:rPr>
              <a:t>1</a:t>
            </a:r>
            <a:r>
              <a:rPr dirty="0" sz="1600">
                <a:latin typeface="Times New Roman"/>
                <a:cs typeface="Times New Roman"/>
              </a:rPr>
              <a:t>)=p(x</a:t>
            </a:r>
            <a:r>
              <a:rPr dirty="0" baseline="-13227" sz="1575">
                <a:latin typeface="Times New Roman"/>
                <a:cs typeface="Times New Roman"/>
              </a:rPr>
              <a:t>2</a:t>
            </a:r>
            <a:r>
              <a:rPr dirty="0" sz="1600">
                <a:latin typeface="Times New Roman"/>
                <a:cs typeface="Times New Roman"/>
              </a:rPr>
              <a:t>)=0.5, </a:t>
            </a:r>
            <a:r>
              <a:rPr dirty="0" sz="1600" spc="-5">
                <a:latin typeface="Times New Roman"/>
                <a:cs typeface="Times New Roman"/>
              </a:rPr>
              <a:t>then use it to  find </a:t>
            </a:r>
            <a:r>
              <a:rPr dirty="0" sz="1600" spc="-10">
                <a:latin typeface="Times New Roman"/>
                <a:cs typeface="Times New Roman"/>
              </a:rPr>
              <a:t>I(X,Y) </a:t>
            </a:r>
            <a:r>
              <a:rPr dirty="0" sz="1600" spc="-5">
                <a:latin typeface="Times New Roman"/>
                <a:cs typeface="Times New Roman"/>
              </a:rPr>
              <a:t>representing C. In such a case, no need for differentiation but be  careful </a:t>
            </a:r>
            <a:r>
              <a:rPr dirty="0" sz="1600">
                <a:latin typeface="Times New Roman"/>
                <a:cs typeface="Times New Roman"/>
              </a:rPr>
              <a:t>not </a:t>
            </a:r>
            <a:r>
              <a:rPr dirty="0" sz="1600" spc="-5">
                <a:latin typeface="Times New Roman"/>
                <a:cs typeface="Times New Roman"/>
              </a:rPr>
              <a:t>to </a:t>
            </a:r>
            <a:r>
              <a:rPr dirty="0" sz="1600" spc="-10">
                <a:latin typeface="Times New Roman"/>
                <a:cs typeface="Times New Roman"/>
              </a:rPr>
              <a:t>mix </a:t>
            </a:r>
            <a:r>
              <a:rPr dirty="0" sz="1600" spc="-5">
                <a:latin typeface="Times New Roman"/>
                <a:cs typeface="Times New Roman"/>
              </a:rPr>
              <a:t>this special example with the symmetric case and the use  of the </a:t>
            </a:r>
            <a:r>
              <a:rPr dirty="0" sz="1600" spc="-10">
                <a:latin typeface="Times New Roman"/>
                <a:cs typeface="Times New Roman"/>
              </a:rPr>
              <a:t>formula </a:t>
            </a:r>
            <a:r>
              <a:rPr dirty="0" sz="1600" spc="-5">
                <a:latin typeface="Times New Roman"/>
                <a:cs typeface="Times New Roman"/>
              </a:rPr>
              <a:t>C=log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m+K is </a:t>
            </a:r>
            <a:r>
              <a:rPr dirty="0" sz="1600">
                <a:latin typeface="Times New Roman"/>
                <a:cs typeface="Times New Roman"/>
              </a:rPr>
              <a:t>not </a:t>
            </a:r>
            <a:r>
              <a:rPr dirty="0" sz="1600" spc="-5">
                <a:latin typeface="Times New Roman"/>
                <a:cs typeface="Times New Roman"/>
              </a:rPr>
              <a:t>correct </a:t>
            </a:r>
            <a:r>
              <a:rPr dirty="0" sz="1600">
                <a:latin typeface="Times New Roman"/>
                <a:cs typeface="Times New Roman"/>
              </a:rPr>
              <a:t>and </a:t>
            </a:r>
            <a:r>
              <a:rPr dirty="0" sz="1600" spc="-5">
                <a:latin typeface="Times New Roman"/>
                <a:cs typeface="Times New Roman"/>
              </a:rPr>
              <a:t>gives wrong</a:t>
            </a:r>
            <a:r>
              <a:rPr dirty="0" sz="1600" spc="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answer.</a:t>
            </a:r>
            <a:endParaRPr sz="1600">
              <a:latin typeface="Times New Roman"/>
              <a:cs typeface="Times New Roman"/>
            </a:endParaRPr>
          </a:p>
          <a:p>
            <a:pPr algn="ctr" marR="3358515">
              <a:lnSpc>
                <a:spcPct val="100000"/>
              </a:lnSpc>
              <a:spcBef>
                <a:spcPts val="420"/>
              </a:spcBef>
            </a:pPr>
            <a:r>
              <a:rPr dirty="0" sz="1200">
                <a:latin typeface="Times New Roman"/>
                <a:cs typeface="Times New Roman"/>
              </a:rPr>
              <a:t>0.9</a:t>
            </a:r>
            <a:endParaRPr sz="1200">
              <a:latin typeface="Times New Roman"/>
              <a:cs typeface="Times New Roman"/>
            </a:endParaRPr>
          </a:p>
          <a:p>
            <a:pPr algn="ctr" marR="3242945">
              <a:lnSpc>
                <a:spcPct val="100000"/>
              </a:lnSpc>
              <a:spcBef>
                <a:spcPts val="360"/>
              </a:spcBef>
              <a:tabLst>
                <a:tab pos="2171700" algn="l"/>
              </a:tabLst>
            </a:pPr>
            <a:r>
              <a:rPr dirty="0" sz="1200" spc="-5">
                <a:latin typeface="Times New Roman"/>
                <a:cs typeface="Times New Roman"/>
              </a:rPr>
              <a:t>X1	</a:t>
            </a:r>
            <a:r>
              <a:rPr dirty="0" sz="1200" spc="-10">
                <a:latin typeface="Times New Roman"/>
                <a:cs typeface="Times New Roman"/>
              </a:rPr>
              <a:t>Y1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Times New Roman"/>
              <a:cs typeface="Times New Roman"/>
            </a:endParaRPr>
          </a:p>
          <a:p>
            <a:pPr algn="ctr" marR="3242945">
              <a:lnSpc>
                <a:spcPct val="100000"/>
              </a:lnSpc>
              <a:tabLst>
                <a:tab pos="2171700" algn="l"/>
              </a:tabLst>
            </a:pPr>
            <a:r>
              <a:rPr dirty="0" sz="1200" spc="-5">
                <a:latin typeface="Times New Roman"/>
                <a:cs typeface="Times New Roman"/>
              </a:rPr>
              <a:t>X2	</a:t>
            </a:r>
            <a:r>
              <a:rPr dirty="0" baseline="2314" sz="1800" spc="-15">
                <a:latin typeface="Times New Roman"/>
                <a:cs typeface="Times New Roman"/>
              </a:rPr>
              <a:t>Y2</a:t>
            </a:r>
            <a:endParaRPr baseline="2314"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137285">
              <a:lnSpc>
                <a:spcPct val="100000"/>
              </a:lnSpc>
              <a:tabLst>
                <a:tab pos="2475865" algn="l"/>
              </a:tabLst>
            </a:pPr>
            <a:r>
              <a:rPr dirty="0" baseline="4629" sz="1800">
                <a:latin typeface="Times New Roman"/>
                <a:cs typeface="Times New Roman"/>
              </a:rPr>
              <a:t>0.9	</a:t>
            </a:r>
            <a:r>
              <a:rPr dirty="0" sz="1200" spc="-10">
                <a:latin typeface="Times New Roman"/>
                <a:cs typeface="Times New Roman"/>
              </a:rPr>
              <a:t>Y3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91254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1791" y="807668"/>
            <a:ext cx="6318250" cy="233679"/>
          </a:xfrm>
          <a:prstGeom prst="rect">
            <a:avLst/>
          </a:prstGeom>
          <a:solidFill>
            <a:srgbClr val="F1DBDB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810"/>
              </a:lnSpc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Cascading of</a:t>
            </a:r>
            <a:r>
              <a:rPr dirty="0" u="heavy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channels: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7380" y="1244853"/>
            <a:ext cx="6235700" cy="735330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algn="just" marL="12700" marR="5080">
              <a:lnSpc>
                <a:spcPts val="1839"/>
              </a:lnSpc>
              <a:spcBef>
                <a:spcPts val="225"/>
              </a:spcBef>
            </a:pPr>
            <a:r>
              <a:rPr dirty="0" sz="1600" spc="-5">
                <a:latin typeface="Times New Roman"/>
                <a:cs typeface="Times New Roman"/>
              </a:rPr>
              <a:t>If two channels are cascaded as shown, then, the overall transition matrix of  the equivalent channel is the matrix multiplication of the transitional prob of  the two cascaded channels.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7380" y="4573651"/>
            <a:ext cx="5733415" cy="7372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p(Z/X) = p(Y/X) .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p(Z/Y)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Ex:</a:t>
            </a:r>
            <a:r>
              <a:rPr dirty="0" sz="1600" spc="-5">
                <a:latin typeface="Times New Roman"/>
                <a:cs typeface="Times New Roman"/>
              </a:rPr>
              <a:t> Find the transition </a:t>
            </a:r>
            <a:r>
              <a:rPr dirty="0" sz="1600" spc="-10">
                <a:latin typeface="Times New Roman"/>
                <a:cs typeface="Times New Roman"/>
              </a:rPr>
              <a:t>matrix </a:t>
            </a:r>
            <a:r>
              <a:rPr dirty="0" sz="1600" spc="-5">
                <a:latin typeface="Times New Roman"/>
                <a:cs typeface="Times New Roman"/>
              </a:rPr>
              <a:t>p(Z/X) for the cascaded channel</a:t>
            </a:r>
            <a:r>
              <a:rPr dirty="0" sz="1600" spc="14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shown: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7380" y="7675626"/>
            <a:ext cx="7715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15156" y="8593550"/>
            <a:ext cx="91440" cy="2286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00" spc="15">
                <a:latin typeface="Symbol"/>
                <a:cs typeface="Symbol"/>
              </a:rPr>
              <a:t>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28952" y="8610361"/>
            <a:ext cx="91440" cy="2286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00" spc="15">
                <a:latin typeface="Symbol"/>
                <a:cs typeface="Symbol"/>
              </a:rPr>
              <a:t>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13642" y="8610361"/>
            <a:ext cx="91440" cy="2286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00" spc="15">
                <a:latin typeface="Symbol"/>
                <a:cs typeface="Symbol"/>
              </a:rPr>
              <a:t>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51719" y="8184993"/>
            <a:ext cx="300355" cy="2286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00" spc="5">
                <a:latin typeface="Times New Roman"/>
                <a:cs typeface="Times New Roman"/>
              </a:rPr>
              <a:t>0.</a:t>
            </a:r>
            <a:r>
              <a:rPr dirty="0" sz="1300" spc="-10">
                <a:latin typeface="Times New Roman"/>
                <a:cs typeface="Times New Roman"/>
              </a:rPr>
              <a:t>3</a:t>
            </a:r>
            <a:r>
              <a:rPr dirty="0" baseline="27777" sz="1950" spc="22">
                <a:latin typeface="Symbol"/>
                <a:cs typeface="Symbol"/>
              </a:rPr>
              <a:t></a:t>
            </a:r>
            <a:endParaRPr baseline="27777" sz="195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15156" y="7942459"/>
            <a:ext cx="737235" cy="2286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476884" algn="l"/>
              </a:tabLst>
            </a:pPr>
            <a:r>
              <a:rPr dirty="0" sz="1300" spc="15">
                <a:latin typeface="Symbol"/>
                <a:cs typeface="Symbol"/>
              </a:rPr>
              <a:t></a:t>
            </a:r>
            <a:r>
              <a:rPr dirty="0" sz="1300" spc="50">
                <a:latin typeface="Times New Roman"/>
                <a:cs typeface="Times New Roman"/>
              </a:rPr>
              <a:t> </a:t>
            </a:r>
            <a:r>
              <a:rPr dirty="0" baseline="4273" sz="1950" spc="-22" i="1">
                <a:latin typeface="Times New Roman"/>
                <a:cs typeface="Times New Roman"/>
              </a:rPr>
              <a:t>z</a:t>
            </a:r>
            <a:r>
              <a:rPr dirty="0" baseline="4273" sz="1950" spc="-22">
                <a:latin typeface="Times New Roman"/>
                <a:cs typeface="Times New Roman"/>
              </a:rPr>
              <a:t>1	</a:t>
            </a:r>
            <a:r>
              <a:rPr dirty="0" baseline="4273" sz="1950" spc="89" i="1">
                <a:latin typeface="Times New Roman"/>
                <a:cs typeface="Times New Roman"/>
              </a:rPr>
              <a:t>z</a:t>
            </a:r>
            <a:r>
              <a:rPr dirty="0" baseline="4273" sz="1950" spc="89">
                <a:latin typeface="Times New Roman"/>
                <a:cs typeface="Times New Roman"/>
              </a:rPr>
              <a:t>2</a:t>
            </a:r>
            <a:r>
              <a:rPr dirty="0" baseline="4273" sz="1950" spc="-352">
                <a:latin typeface="Times New Roman"/>
                <a:cs typeface="Times New Roman"/>
              </a:rPr>
              <a:t> </a:t>
            </a:r>
            <a:r>
              <a:rPr dirty="0" sz="1300" spc="15">
                <a:latin typeface="Symbol"/>
                <a:cs typeface="Symbol"/>
              </a:rPr>
              <a:t>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22443" y="8268005"/>
            <a:ext cx="929640" cy="6959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r" marR="5080">
              <a:lnSpc>
                <a:spcPts val="1455"/>
              </a:lnSpc>
              <a:spcBef>
                <a:spcPts val="130"/>
              </a:spcBef>
              <a:tabLst>
                <a:tab pos="645160" algn="l"/>
              </a:tabLst>
            </a:pPr>
            <a:r>
              <a:rPr dirty="0" sz="1300" spc="15">
                <a:latin typeface="Symbol"/>
                <a:cs typeface="Symbol"/>
              </a:rPr>
              <a:t></a:t>
            </a:r>
            <a:r>
              <a:rPr dirty="0" sz="1300" spc="15">
                <a:latin typeface="Times New Roman"/>
                <a:cs typeface="Times New Roman"/>
              </a:rPr>
              <a:t>	</a:t>
            </a:r>
            <a:r>
              <a:rPr dirty="0" sz="1300" spc="15">
                <a:latin typeface="Symbol"/>
                <a:cs typeface="Symbol"/>
              </a:rPr>
              <a:t></a:t>
            </a:r>
            <a:endParaRPr sz="1300">
              <a:latin typeface="Symbol"/>
              <a:cs typeface="Symbol"/>
            </a:endParaRPr>
          </a:p>
          <a:p>
            <a:pPr algn="r" marR="5080">
              <a:lnSpc>
                <a:spcPts val="1455"/>
              </a:lnSpc>
              <a:tabLst>
                <a:tab pos="689610" algn="l"/>
              </a:tabLst>
            </a:pPr>
            <a:r>
              <a:rPr dirty="0" sz="1300" spc="55" i="1">
                <a:latin typeface="Times New Roman"/>
                <a:cs typeface="Times New Roman"/>
              </a:rPr>
              <a:t>y</a:t>
            </a:r>
            <a:r>
              <a:rPr dirty="0" sz="1300" spc="55">
                <a:latin typeface="Times New Roman"/>
                <a:cs typeface="Times New Roman"/>
              </a:rPr>
              <a:t>2</a:t>
            </a:r>
            <a:r>
              <a:rPr dirty="0" sz="1300" spc="-150">
                <a:latin typeface="Times New Roman"/>
                <a:cs typeface="Times New Roman"/>
              </a:rPr>
              <a:t> </a:t>
            </a:r>
            <a:r>
              <a:rPr dirty="0" baseline="2136" sz="1950" spc="22">
                <a:latin typeface="Symbol"/>
                <a:cs typeface="Symbol"/>
              </a:rPr>
              <a:t></a:t>
            </a:r>
            <a:r>
              <a:rPr dirty="0" baseline="2136" sz="1950" spc="262">
                <a:latin typeface="Times New Roman"/>
                <a:cs typeface="Times New Roman"/>
              </a:rPr>
              <a:t> </a:t>
            </a:r>
            <a:r>
              <a:rPr dirty="0" sz="1300" spc="25">
                <a:latin typeface="Times New Roman"/>
                <a:cs typeface="Times New Roman"/>
              </a:rPr>
              <a:t>1	0</a:t>
            </a:r>
            <a:r>
              <a:rPr dirty="0" sz="1300" spc="70">
                <a:latin typeface="Times New Roman"/>
                <a:cs typeface="Times New Roman"/>
              </a:rPr>
              <a:t> </a:t>
            </a:r>
            <a:r>
              <a:rPr dirty="0" baseline="2136" sz="1950" spc="22">
                <a:latin typeface="Symbol"/>
                <a:cs typeface="Symbol"/>
              </a:rPr>
              <a:t></a:t>
            </a:r>
            <a:endParaRPr baseline="2136" sz="1950">
              <a:latin typeface="Symbol"/>
              <a:cs typeface="Symbol"/>
            </a:endParaRPr>
          </a:p>
          <a:p>
            <a:pPr algn="r" marR="5080">
              <a:lnSpc>
                <a:spcPts val="940"/>
              </a:lnSpc>
              <a:spcBef>
                <a:spcPts val="445"/>
              </a:spcBef>
              <a:tabLst>
                <a:tab pos="684530" algn="l"/>
              </a:tabLst>
            </a:pPr>
            <a:r>
              <a:rPr dirty="0" sz="1300" spc="30" i="1">
                <a:latin typeface="Times New Roman"/>
                <a:cs typeface="Times New Roman"/>
              </a:rPr>
              <a:t>y</a:t>
            </a:r>
            <a:r>
              <a:rPr dirty="0" sz="1300" spc="30">
                <a:latin typeface="Times New Roman"/>
                <a:cs typeface="Times New Roman"/>
              </a:rPr>
              <a:t>3</a:t>
            </a:r>
            <a:r>
              <a:rPr dirty="0" sz="1300" spc="-150">
                <a:latin typeface="Times New Roman"/>
                <a:cs typeface="Times New Roman"/>
              </a:rPr>
              <a:t> </a:t>
            </a:r>
            <a:r>
              <a:rPr dirty="0" baseline="-12820" sz="1950" spc="22">
                <a:latin typeface="Symbol"/>
                <a:cs typeface="Symbol"/>
              </a:rPr>
              <a:t></a:t>
            </a:r>
            <a:r>
              <a:rPr dirty="0" baseline="-12820" sz="1950" spc="262">
                <a:latin typeface="Times New Roman"/>
                <a:cs typeface="Times New Roman"/>
              </a:rPr>
              <a:t> </a:t>
            </a:r>
            <a:r>
              <a:rPr dirty="0" sz="1300" spc="25">
                <a:latin typeface="Times New Roman"/>
                <a:cs typeface="Times New Roman"/>
              </a:rPr>
              <a:t>1	0</a:t>
            </a:r>
            <a:r>
              <a:rPr dirty="0" sz="1300" spc="75">
                <a:latin typeface="Times New Roman"/>
                <a:cs typeface="Times New Roman"/>
              </a:rPr>
              <a:t> </a:t>
            </a:r>
            <a:r>
              <a:rPr dirty="0" baseline="34188" sz="1950" spc="22">
                <a:latin typeface="Symbol"/>
                <a:cs typeface="Symbol"/>
              </a:rPr>
              <a:t></a:t>
            </a:r>
            <a:endParaRPr baseline="34188" sz="1950">
              <a:latin typeface="Symbol"/>
              <a:cs typeface="Symbol"/>
            </a:endParaRPr>
          </a:p>
          <a:p>
            <a:pPr algn="r" marR="5080">
              <a:lnSpc>
                <a:spcPts val="940"/>
              </a:lnSpc>
            </a:pPr>
            <a:r>
              <a:rPr dirty="0" sz="1300" spc="15">
                <a:latin typeface="Symbol"/>
                <a:cs typeface="Symbol"/>
              </a:rPr>
              <a:t>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37939" y="8184993"/>
            <a:ext cx="481965" cy="2286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00" spc="-20" i="1">
                <a:latin typeface="Times New Roman"/>
                <a:cs typeface="Times New Roman"/>
              </a:rPr>
              <a:t>y</a:t>
            </a:r>
            <a:r>
              <a:rPr dirty="0" sz="1300" spc="-20">
                <a:latin typeface="Times New Roman"/>
                <a:cs typeface="Times New Roman"/>
              </a:rPr>
              <a:t>1</a:t>
            </a:r>
            <a:r>
              <a:rPr dirty="0" sz="1300" spc="-185">
                <a:latin typeface="Times New Roman"/>
                <a:cs typeface="Times New Roman"/>
              </a:rPr>
              <a:t> </a:t>
            </a:r>
            <a:r>
              <a:rPr dirty="0" baseline="27777" sz="1950" spc="22">
                <a:latin typeface="Symbol"/>
                <a:cs typeface="Symbol"/>
              </a:rPr>
              <a:t></a:t>
            </a:r>
            <a:r>
              <a:rPr dirty="0" sz="1300" spc="15">
                <a:latin typeface="Times New Roman"/>
                <a:cs typeface="Times New Roman"/>
              </a:rPr>
              <a:t>0.7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49340" y="8067331"/>
            <a:ext cx="271145" cy="3911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r" marR="5080">
              <a:lnSpc>
                <a:spcPts val="1420"/>
              </a:lnSpc>
              <a:spcBef>
                <a:spcPts val="130"/>
              </a:spcBef>
            </a:pPr>
            <a:r>
              <a:rPr dirty="0" baseline="4273" sz="1950" spc="67" i="1">
                <a:latin typeface="Times New Roman"/>
                <a:cs typeface="Times New Roman"/>
              </a:rPr>
              <a:t>y</a:t>
            </a:r>
            <a:r>
              <a:rPr dirty="0" baseline="4273" sz="1950" spc="202">
                <a:latin typeface="Times New Roman"/>
                <a:cs typeface="Times New Roman"/>
              </a:rPr>
              <a:t>3</a:t>
            </a:r>
            <a:r>
              <a:rPr dirty="0" sz="1300" spc="15">
                <a:latin typeface="Symbol"/>
                <a:cs typeface="Symbol"/>
              </a:rPr>
              <a:t></a:t>
            </a:r>
            <a:endParaRPr sz="1300">
              <a:latin typeface="Symbol"/>
              <a:cs typeface="Symbol"/>
            </a:endParaRPr>
          </a:p>
          <a:p>
            <a:pPr algn="r" marR="5080">
              <a:lnSpc>
                <a:spcPts val="1420"/>
              </a:lnSpc>
            </a:pPr>
            <a:r>
              <a:rPr dirty="0" sz="1300" spc="15">
                <a:latin typeface="Symbol"/>
                <a:cs typeface="Symbol"/>
              </a:rPr>
              <a:t>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44613" y="8003589"/>
            <a:ext cx="1844039" cy="789940"/>
          </a:xfrm>
          <a:prstGeom prst="rect">
            <a:avLst/>
          </a:prstGeom>
        </p:spPr>
        <p:txBody>
          <a:bodyPr wrap="square" lIns="0" tIns="67945" rIns="0" bIns="0" rtlCol="0" vert="horz">
            <a:spAutoFit/>
          </a:bodyPr>
          <a:lstStyle/>
          <a:p>
            <a:pPr marL="43180">
              <a:lnSpc>
                <a:spcPct val="100000"/>
              </a:lnSpc>
              <a:spcBef>
                <a:spcPts val="535"/>
              </a:spcBef>
            </a:pPr>
            <a:r>
              <a:rPr dirty="0" sz="1300" spc="55" i="1">
                <a:latin typeface="Times New Roman"/>
                <a:cs typeface="Times New Roman"/>
              </a:rPr>
              <a:t>y</a:t>
            </a:r>
            <a:r>
              <a:rPr dirty="0" sz="1300" spc="55">
                <a:latin typeface="Times New Roman"/>
                <a:cs typeface="Times New Roman"/>
              </a:rPr>
              <a:t>2</a:t>
            </a: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  <a:tabLst>
                <a:tab pos="444500" algn="l"/>
                <a:tab pos="826769" algn="l"/>
              </a:tabLst>
            </a:pPr>
            <a:r>
              <a:rPr dirty="0" sz="1300" spc="10">
                <a:latin typeface="Times New Roman"/>
                <a:cs typeface="Times New Roman"/>
              </a:rPr>
              <a:t>0.2	</a:t>
            </a:r>
            <a:r>
              <a:rPr dirty="0" sz="1300" spc="25">
                <a:latin typeface="Times New Roman"/>
                <a:cs typeface="Times New Roman"/>
              </a:rPr>
              <a:t>0</a:t>
            </a:r>
            <a:r>
              <a:rPr dirty="0" sz="1300" spc="195">
                <a:latin typeface="Times New Roman"/>
                <a:cs typeface="Times New Roman"/>
              </a:rPr>
              <a:t> </a:t>
            </a:r>
            <a:r>
              <a:rPr dirty="0" baseline="-27777" sz="1950" spc="22">
                <a:latin typeface="Symbol"/>
                <a:cs typeface="Symbol"/>
              </a:rPr>
              <a:t></a:t>
            </a:r>
            <a:r>
              <a:rPr dirty="0" baseline="-27777" sz="1950" spc="22">
                <a:latin typeface="Times New Roman"/>
                <a:cs typeface="Times New Roman"/>
              </a:rPr>
              <a:t>	</a:t>
            </a:r>
            <a:r>
              <a:rPr dirty="0" sz="1300" spc="45" i="1">
                <a:latin typeface="Times New Roman"/>
                <a:cs typeface="Times New Roman"/>
              </a:rPr>
              <a:t>and</a:t>
            </a:r>
            <a:r>
              <a:rPr dirty="0" sz="1300" spc="195" i="1">
                <a:latin typeface="Times New Roman"/>
                <a:cs typeface="Times New Roman"/>
              </a:rPr>
              <a:t> </a:t>
            </a:r>
            <a:r>
              <a:rPr dirty="0" sz="1300" spc="50" i="1">
                <a:latin typeface="Times New Roman"/>
                <a:cs typeface="Times New Roman"/>
              </a:rPr>
              <a:t>p</a:t>
            </a:r>
            <a:r>
              <a:rPr dirty="0" sz="1300" spc="50">
                <a:latin typeface="Times New Roman"/>
                <a:cs typeface="Times New Roman"/>
              </a:rPr>
              <a:t>(</a:t>
            </a:r>
            <a:r>
              <a:rPr dirty="0" sz="1300" spc="50" i="1">
                <a:latin typeface="Times New Roman"/>
                <a:cs typeface="Times New Roman"/>
              </a:rPr>
              <a:t>Z</a:t>
            </a:r>
            <a:r>
              <a:rPr dirty="0" sz="1300" spc="-10" i="1">
                <a:latin typeface="Times New Roman"/>
                <a:cs typeface="Times New Roman"/>
              </a:rPr>
              <a:t> </a:t>
            </a:r>
            <a:r>
              <a:rPr dirty="0" sz="1300" spc="10">
                <a:latin typeface="Times New Roman"/>
                <a:cs typeface="Times New Roman"/>
              </a:rPr>
              <a:t>/</a:t>
            </a:r>
            <a:r>
              <a:rPr dirty="0" sz="1300" spc="-185">
                <a:latin typeface="Times New Roman"/>
                <a:cs typeface="Times New Roman"/>
              </a:rPr>
              <a:t> </a:t>
            </a:r>
            <a:r>
              <a:rPr dirty="0" sz="1300" spc="25" i="1">
                <a:latin typeface="Times New Roman"/>
                <a:cs typeface="Times New Roman"/>
              </a:rPr>
              <a:t>Y</a:t>
            </a:r>
            <a:r>
              <a:rPr dirty="0" sz="1300" spc="-170" i="1">
                <a:latin typeface="Times New Roman"/>
                <a:cs typeface="Times New Roman"/>
              </a:rPr>
              <a:t> </a:t>
            </a:r>
            <a:r>
              <a:rPr dirty="0" sz="1300" spc="15">
                <a:latin typeface="Times New Roman"/>
                <a:cs typeface="Times New Roman"/>
              </a:rPr>
              <a:t>)</a:t>
            </a:r>
            <a:r>
              <a:rPr dirty="0" sz="1300" spc="-5">
                <a:latin typeface="Times New Roman"/>
                <a:cs typeface="Times New Roman"/>
              </a:rPr>
              <a:t> </a:t>
            </a:r>
            <a:r>
              <a:rPr dirty="0" sz="1300" spc="25">
                <a:latin typeface="Symbol"/>
                <a:cs typeface="Symbol"/>
              </a:rPr>
              <a:t></a:t>
            </a:r>
            <a:endParaRPr sz="1300">
              <a:latin typeface="Symbol"/>
              <a:cs typeface="Symbol"/>
            </a:endParaRPr>
          </a:p>
          <a:p>
            <a:pPr marL="76200">
              <a:lnSpc>
                <a:spcPct val="100000"/>
              </a:lnSpc>
              <a:spcBef>
                <a:spcPts val="445"/>
              </a:spcBef>
              <a:tabLst>
                <a:tab pos="379730" algn="l"/>
              </a:tabLst>
            </a:pPr>
            <a:r>
              <a:rPr dirty="0" sz="1300" spc="25">
                <a:latin typeface="Times New Roman"/>
                <a:cs typeface="Times New Roman"/>
              </a:rPr>
              <a:t>0	</a:t>
            </a:r>
            <a:r>
              <a:rPr dirty="0" sz="1300" spc="20">
                <a:latin typeface="Times New Roman"/>
                <a:cs typeface="Times New Roman"/>
              </a:rPr>
              <a:t>0.7</a:t>
            </a:r>
            <a:r>
              <a:rPr dirty="0" baseline="2136" sz="1950" spc="30">
                <a:latin typeface="Symbol"/>
                <a:cs typeface="Symbol"/>
              </a:rPr>
              <a:t></a:t>
            </a:r>
            <a:endParaRPr baseline="2136" sz="195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13642" y="8067331"/>
            <a:ext cx="288925" cy="3911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1420"/>
              </a:lnSpc>
              <a:spcBef>
                <a:spcPts val="130"/>
              </a:spcBef>
            </a:pPr>
            <a:r>
              <a:rPr dirty="0" sz="1300" spc="15">
                <a:latin typeface="Symbol"/>
                <a:cs typeface="Symbol"/>
              </a:rPr>
              <a:t></a:t>
            </a:r>
            <a:r>
              <a:rPr dirty="0" sz="1300" spc="-40">
                <a:latin typeface="Times New Roman"/>
                <a:cs typeface="Times New Roman"/>
              </a:rPr>
              <a:t> </a:t>
            </a:r>
            <a:r>
              <a:rPr dirty="0" baseline="4273" sz="1950" spc="-30" i="1">
                <a:latin typeface="Times New Roman"/>
                <a:cs typeface="Times New Roman"/>
              </a:rPr>
              <a:t>y</a:t>
            </a:r>
            <a:r>
              <a:rPr dirty="0" baseline="4273" sz="1950" spc="-30">
                <a:latin typeface="Times New Roman"/>
                <a:cs typeface="Times New Roman"/>
              </a:rPr>
              <a:t>1</a:t>
            </a:r>
            <a:endParaRPr baseline="4273" sz="1950">
              <a:latin typeface="Times New Roman"/>
              <a:cs typeface="Times New Roman"/>
            </a:endParaRPr>
          </a:p>
          <a:p>
            <a:pPr marL="12700">
              <a:lnSpc>
                <a:spcPts val="1420"/>
              </a:lnSpc>
            </a:pPr>
            <a:r>
              <a:rPr dirty="0" sz="1300" spc="15">
                <a:latin typeface="Symbol"/>
                <a:cs typeface="Symbol"/>
              </a:rPr>
              <a:t>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23268" y="8564388"/>
            <a:ext cx="496570" cy="2286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00" spc="40" i="1">
                <a:latin typeface="Times New Roman"/>
                <a:cs typeface="Times New Roman"/>
              </a:rPr>
              <a:t>x</a:t>
            </a:r>
            <a:r>
              <a:rPr dirty="0" sz="1300" spc="40">
                <a:latin typeface="Times New Roman"/>
                <a:cs typeface="Times New Roman"/>
              </a:rPr>
              <a:t>2</a:t>
            </a:r>
            <a:r>
              <a:rPr dirty="0" sz="1300" spc="-195">
                <a:latin typeface="Times New Roman"/>
                <a:cs typeface="Times New Roman"/>
              </a:rPr>
              <a:t> </a:t>
            </a:r>
            <a:r>
              <a:rPr dirty="0" baseline="2136" sz="1950" spc="22">
                <a:latin typeface="Symbol"/>
                <a:cs typeface="Symbol"/>
              </a:rPr>
              <a:t></a:t>
            </a:r>
            <a:r>
              <a:rPr dirty="0" sz="1300" spc="15">
                <a:latin typeface="Times New Roman"/>
                <a:cs typeface="Times New Roman"/>
              </a:rPr>
              <a:t>0.3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74955" y="8309518"/>
            <a:ext cx="1243330" cy="2286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00" spc="15" i="1">
                <a:latin typeface="Times New Roman"/>
                <a:cs typeface="Times New Roman"/>
              </a:rPr>
              <a:t>p</a:t>
            </a:r>
            <a:r>
              <a:rPr dirty="0" sz="1300" spc="15">
                <a:latin typeface="Times New Roman"/>
                <a:cs typeface="Times New Roman"/>
              </a:rPr>
              <a:t>(</a:t>
            </a:r>
            <a:r>
              <a:rPr dirty="0" sz="1300" spc="15" i="1">
                <a:latin typeface="Times New Roman"/>
                <a:cs typeface="Times New Roman"/>
              </a:rPr>
              <a:t>Y </a:t>
            </a:r>
            <a:r>
              <a:rPr dirty="0" sz="1300" spc="10">
                <a:latin typeface="Times New Roman"/>
                <a:cs typeface="Times New Roman"/>
              </a:rPr>
              <a:t>/ </a:t>
            </a:r>
            <a:r>
              <a:rPr dirty="0" sz="1300" spc="30" i="1">
                <a:latin typeface="Times New Roman"/>
                <a:cs typeface="Times New Roman"/>
              </a:rPr>
              <a:t>X </a:t>
            </a:r>
            <a:r>
              <a:rPr dirty="0" sz="1300" spc="15">
                <a:latin typeface="Times New Roman"/>
                <a:cs typeface="Times New Roman"/>
              </a:rPr>
              <a:t>) </a:t>
            </a:r>
            <a:r>
              <a:rPr dirty="0" sz="1300" spc="25">
                <a:latin typeface="Symbol"/>
                <a:cs typeface="Symbol"/>
              </a:rPr>
              <a:t></a:t>
            </a:r>
            <a:r>
              <a:rPr dirty="0" sz="1300" spc="25">
                <a:latin typeface="Times New Roman"/>
                <a:cs typeface="Times New Roman"/>
              </a:rPr>
              <a:t> </a:t>
            </a:r>
            <a:r>
              <a:rPr dirty="0" sz="1300" spc="-30" i="1">
                <a:latin typeface="Times New Roman"/>
                <a:cs typeface="Times New Roman"/>
              </a:rPr>
              <a:t>x</a:t>
            </a:r>
            <a:r>
              <a:rPr dirty="0" sz="1300" spc="-30">
                <a:latin typeface="Times New Roman"/>
                <a:cs typeface="Times New Roman"/>
              </a:rPr>
              <a:t>1</a:t>
            </a:r>
            <a:r>
              <a:rPr dirty="0" sz="1300" spc="-160">
                <a:latin typeface="Times New Roman"/>
                <a:cs typeface="Times New Roman"/>
              </a:rPr>
              <a:t> </a:t>
            </a:r>
            <a:r>
              <a:rPr dirty="0" baseline="-27777" sz="1950" spc="22">
                <a:latin typeface="Symbol"/>
                <a:cs typeface="Symbol"/>
              </a:rPr>
              <a:t></a:t>
            </a:r>
            <a:r>
              <a:rPr dirty="0" sz="1300" spc="15">
                <a:latin typeface="Times New Roman"/>
                <a:cs typeface="Times New Roman"/>
              </a:rPr>
              <a:t>0.8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524054" y="9516327"/>
            <a:ext cx="95250" cy="24193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400" spc="5">
                <a:latin typeface="Symbol"/>
                <a:cs typeface="Symbol"/>
              </a:rPr>
              <a:t>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380551" y="9550953"/>
            <a:ext cx="95250" cy="24193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400" spc="5">
                <a:latin typeface="Symbol"/>
                <a:cs typeface="Symbol"/>
              </a:rPr>
              <a:t>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651401" y="9600677"/>
            <a:ext cx="967740" cy="24193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566420" algn="l"/>
              </a:tabLst>
            </a:pPr>
            <a:r>
              <a:rPr dirty="0" baseline="-13888" sz="2100" spc="104">
                <a:latin typeface="Symbol"/>
                <a:cs typeface="Symbol"/>
              </a:rPr>
              <a:t></a:t>
            </a:r>
            <a:r>
              <a:rPr dirty="0" sz="1400">
                <a:latin typeface="Times New Roman"/>
                <a:cs typeface="Times New Roman"/>
              </a:rPr>
              <a:t>0.</a:t>
            </a:r>
            <a:r>
              <a:rPr dirty="0" sz="1400" spc="55">
                <a:latin typeface="Times New Roman"/>
                <a:cs typeface="Times New Roman"/>
              </a:rPr>
              <a:t>9</a:t>
            </a:r>
            <a:r>
              <a:rPr dirty="0" sz="1400" spc="10">
                <a:latin typeface="Times New Roman"/>
                <a:cs typeface="Times New Roman"/>
              </a:rPr>
              <a:t>1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5">
                <a:latin typeface="Times New Roman"/>
                <a:cs typeface="Times New Roman"/>
              </a:rPr>
              <a:t>0</a:t>
            </a:r>
            <a:r>
              <a:rPr dirty="0" sz="1400" spc="5">
                <a:latin typeface="Times New Roman"/>
                <a:cs typeface="Times New Roman"/>
              </a:rPr>
              <a:t>.</a:t>
            </a:r>
            <a:r>
              <a:rPr dirty="0" sz="1400" spc="55">
                <a:latin typeface="Times New Roman"/>
                <a:cs typeface="Times New Roman"/>
              </a:rPr>
              <a:t>0</a:t>
            </a:r>
            <a:r>
              <a:rPr dirty="0" sz="1400" spc="-20">
                <a:latin typeface="Times New Roman"/>
                <a:cs typeface="Times New Roman"/>
              </a:rPr>
              <a:t>9</a:t>
            </a:r>
            <a:r>
              <a:rPr dirty="0" baseline="-13888" sz="2100" spc="7">
                <a:latin typeface="Symbol"/>
                <a:cs typeface="Symbol"/>
              </a:rPr>
              <a:t></a:t>
            </a:r>
            <a:endParaRPr baseline="-13888" sz="2100"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651401" y="9330307"/>
            <a:ext cx="967740" cy="24193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566420" algn="l"/>
              </a:tabLst>
            </a:pPr>
            <a:r>
              <a:rPr dirty="0" baseline="-3968" sz="2100" spc="22">
                <a:latin typeface="Symbol"/>
                <a:cs typeface="Symbol"/>
              </a:rPr>
              <a:t></a:t>
            </a:r>
            <a:r>
              <a:rPr dirty="0" sz="1400">
                <a:latin typeface="Times New Roman"/>
                <a:cs typeface="Times New Roman"/>
              </a:rPr>
              <a:t>0.</a:t>
            </a:r>
            <a:r>
              <a:rPr dirty="0" sz="1400" spc="55">
                <a:latin typeface="Times New Roman"/>
                <a:cs typeface="Times New Roman"/>
              </a:rPr>
              <a:t>7</a:t>
            </a:r>
            <a:r>
              <a:rPr dirty="0" sz="1400" spc="10">
                <a:latin typeface="Times New Roman"/>
                <a:cs typeface="Times New Roman"/>
              </a:rPr>
              <a:t>6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5">
                <a:latin typeface="Times New Roman"/>
                <a:cs typeface="Times New Roman"/>
              </a:rPr>
              <a:t>0</a:t>
            </a:r>
            <a:r>
              <a:rPr dirty="0" sz="1400" spc="5">
                <a:latin typeface="Times New Roman"/>
                <a:cs typeface="Times New Roman"/>
              </a:rPr>
              <a:t>.</a:t>
            </a:r>
            <a:r>
              <a:rPr dirty="0" sz="1400" spc="55">
                <a:latin typeface="Times New Roman"/>
                <a:cs typeface="Times New Roman"/>
              </a:rPr>
              <a:t>2</a:t>
            </a:r>
            <a:r>
              <a:rPr dirty="0" sz="1400" spc="-20">
                <a:latin typeface="Times New Roman"/>
                <a:cs typeface="Times New Roman"/>
              </a:rPr>
              <a:t>4</a:t>
            </a:r>
            <a:r>
              <a:rPr dirty="0" baseline="-3968" sz="2100" spc="7">
                <a:latin typeface="Symbol"/>
                <a:cs typeface="Symbol"/>
              </a:rPr>
              <a:t></a:t>
            </a:r>
            <a:endParaRPr baseline="-3968" sz="2100"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691362" y="9733287"/>
            <a:ext cx="784225" cy="24193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542925" algn="l"/>
              </a:tabLst>
            </a:pPr>
            <a:r>
              <a:rPr dirty="0" baseline="3968" sz="2100" spc="-405">
                <a:latin typeface="Symbol"/>
                <a:cs typeface="Symbol"/>
              </a:rPr>
              <a:t></a:t>
            </a:r>
            <a:r>
              <a:rPr dirty="0" baseline="-15873" sz="2100" spc="-405">
                <a:latin typeface="Symbol"/>
                <a:cs typeface="Symbol"/>
              </a:rPr>
              <a:t></a:t>
            </a:r>
            <a:r>
              <a:rPr dirty="0" baseline="-15873" sz="2100" spc="-405">
                <a:latin typeface="Times New Roman"/>
                <a:cs typeface="Times New Roman"/>
              </a:rPr>
              <a:t>     </a:t>
            </a:r>
            <a:r>
              <a:rPr dirty="0" baseline="-15873" sz="2100" spc="-3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1	0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baseline="3968" sz="2100" spc="-405">
                <a:latin typeface="Symbol"/>
                <a:cs typeface="Symbol"/>
              </a:rPr>
              <a:t></a:t>
            </a:r>
            <a:r>
              <a:rPr dirty="0" baseline="-15873" sz="2100" spc="-405">
                <a:latin typeface="Symbol"/>
                <a:cs typeface="Symbol"/>
              </a:rPr>
              <a:t></a:t>
            </a:r>
            <a:endParaRPr baseline="-15873" sz="2100">
              <a:latin typeface="Symbol"/>
              <a:cs typeface="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222269" y="9462545"/>
            <a:ext cx="524510" cy="24193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400" spc="10">
                <a:latin typeface="Times New Roman"/>
                <a:cs typeface="Times New Roman"/>
              </a:rPr>
              <a:t>0 </a:t>
            </a:r>
            <a:r>
              <a:rPr dirty="0" baseline="25793" sz="2100" spc="7">
                <a:latin typeface="Symbol"/>
                <a:cs typeface="Symbol"/>
              </a:rPr>
              <a:t></a:t>
            </a:r>
            <a:r>
              <a:rPr dirty="0" baseline="25793" sz="2100" spc="7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Symbol"/>
                <a:cs typeface="Symbol"/>
              </a:rPr>
              <a:t></a:t>
            </a:r>
            <a:r>
              <a:rPr dirty="0" sz="1400" spc="-180">
                <a:latin typeface="Times New Roman"/>
                <a:cs typeface="Times New Roman"/>
              </a:rPr>
              <a:t> </a:t>
            </a:r>
            <a:r>
              <a:rPr dirty="0" baseline="-15873" sz="2100" spc="7">
                <a:latin typeface="Symbol"/>
                <a:cs typeface="Symbol"/>
              </a:rPr>
              <a:t></a:t>
            </a:r>
            <a:endParaRPr baseline="-15873" sz="210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566954" y="9378196"/>
            <a:ext cx="379095" cy="24193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baseline="-43650" sz="2100" spc="7">
                <a:latin typeface="Symbol"/>
                <a:cs typeface="Symbol"/>
              </a:rPr>
              <a:t></a:t>
            </a:r>
            <a:r>
              <a:rPr dirty="0" baseline="-43650" sz="2100" spc="7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Symbol"/>
                <a:cs typeface="Symbol"/>
              </a:rPr>
              <a:t>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baseline="-25793" sz="2100" spc="15">
                <a:latin typeface="Times New Roman"/>
                <a:cs typeface="Times New Roman"/>
              </a:rPr>
              <a:t>1</a:t>
            </a:r>
            <a:endParaRPr baseline="-25793" sz="21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157367" y="9192176"/>
            <a:ext cx="318135" cy="24193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400">
                <a:latin typeface="Times New Roman"/>
                <a:cs typeface="Times New Roman"/>
              </a:rPr>
              <a:t>0.</a:t>
            </a:r>
            <a:r>
              <a:rPr dirty="0" sz="1400" spc="-15">
                <a:latin typeface="Times New Roman"/>
                <a:cs typeface="Times New Roman"/>
              </a:rPr>
              <a:t>3</a:t>
            </a:r>
            <a:r>
              <a:rPr dirty="0" baseline="-3968" sz="2100" spc="7">
                <a:latin typeface="Symbol"/>
                <a:cs typeface="Symbol"/>
              </a:rPr>
              <a:t></a:t>
            </a:r>
            <a:endParaRPr baseline="-3968" sz="2100">
              <a:latin typeface="Symbol"/>
              <a:cs typeface="Symbo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335676" y="9600677"/>
            <a:ext cx="450850" cy="24193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400" spc="15">
                <a:latin typeface="Times New Roman"/>
                <a:cs typeface="Times New Roman"/>
              </a:rPr>
              <a:t>0.7</a:t>
            </a:r>
            <a:r>
              <a:rPr dirty="0" baseline="-13888" sz="2100" spc="22">
                <a:latin typeface="Symbol"/>
                <a:cs typeface="Symbol"/>
              </a:rPr>
              <a:t></a:t>
            </a:r>
            <a:r>
              <a:rPr dirty="0" baseline="-13888" sz="2100" spc="15">
                <a:latin typeface="Times New Roman"/>
                <a:cs typeface="Times New Roman"/>
              </a:rPr>
              <a:t> </a:t>
            </a:r>
            <a:r>
              <a:rPr dirty="0" baseline="15873" sz="2100" spc="7">
                <a:latin typeface="Symbol"/>
                <a:cs typeface="Symbol"/>
              </a:rPr>
              <a:t></a:t>
            </a:r>
            <a:endParaRPr baseline="15873" sz="2100">
              <a:latin typeface="Symbol"/>
              <a:cs typeface="Symbo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482643" y="9600677"/>
            <a:ext cx="323850" cy="24193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baseline="-13888" sz="2100" spc="37">
                <a:latin typeface="Symbol"/>
                <a:cs typeface="Symbol"/>
              </a:rPr>
              <a:t></a:t>
            </a:r>
            <a:r>
              <a:rPr dirty="0" sz="1400" spc="10">
                <a:latin typeface="Times New Roman"/>
                <a:cs typeface="Times New Roman"/>
              </a:rPr>
              <a:t>0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 spc="1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404625" y="9192176"/>
            <a:ext cx="608965" cy="24193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baseline="-43650" sz="2100" spc="15">
                <a:latin typeface="Times New Roman"/>
                <a:cs typeface="Times New Roman"/>
              </a:rPr>
              <a:t>0 </a:t>
            </a:r>
            <a:r>
              <a:rPr dirty="0" baseline="-47619" sz="2100" spc="7">
                <a:latin typeface="Symbol"/>
                <a:cs typeface="Symbol"/>
              </a:rPr>
              <a:t></a:t>
            </a:r>
            <a:r>
              <a:rPr dirty="0" baseline="-47619" sz="2100" spc="-240">
                <a:latin typeface="Times New Roman"/>
                <a:cs typeface="Times New Roman"/>
              </a:rPr>
              <a:t> </a:t>
            </a:r>
            <a:r>
              <a:rPr dirty="0" baseline="-3968" sz="2100" spc="15">
                <a:latin typeface="Symbol"/>
                <a:cs typeface="Symbol"/>
              </a:rPr>
              <a:t></a:t>
            </a:r>
            <a:r>
              <a:rPr dirty="0" sz="1400" spc="10">
                <a:latin typeface="Times New Roman"/>
                <a:cs typeface="Times New Roman"/>
              </a:rPr>
              <a:t>0.7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482643" y="9275875"/>
            <a:ext cx="711835" cy="566420"/>
          </a:xfrm>
          <a:prstGeom prst="rect">
            <a:avLst/>
          </a:prstGeom>
        </p:spPr>
        <p:txBody>
          <a:bodyPr wrap="square" lIns="0" tIns="692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45"/>
              </a:spcBef>
              <a:tabLst>
                <a:tab pos="473075" algn="l"/>
              </a:tabLst>
            </a:pPr>
            <a:r>
              <a:rPr dirty="0" baseline="-3968" sz="2100" spc="22">
                <a:latin typeface="Symbol"/>
                <a:cs typeface="Symbol"/>
              </a:rPr>
              <a:t></a:t>
            </a:r>
            <a:r>
              <a:rPr dirty="0" sz="1400">
                <a:latin typeface="Times New Roman"/>
                <a:cs typeface="Times New Roman"/>
              </a:rPr>
              <a:t>0.</a:t>
            </a:r>
            <a:r>
              <a:rPr dirty="0" sz="1400" spc="10">
                <a:latin typeface="Times New Roman"/>
                <a:cs typeface="Times New Roman"/>
              </a:rPr>
              <a:t>8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0.</a:t>
            </a:r>
            <a:r>
              <a:rPr dirty="0" sz="1400" spc="1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 algn="r" marR="72390">
              <a:lnSpc>
                <a:spcPct val="100000"/>
              </a:lnSpc>
              <a:spcBef>
                <a:spcPts val="450"/>
              </a:spcBef>
            </a:pPr>
            <a:r>
              <a:rPr dirty="0" sz="1400" spc="1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77951" y="9462545"/>
            <a:ext cx="899794" cy="24193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400" spc="40" i="1">
                <a:latin typeface="Times New Roman"/>
                <a:cs typeface="Times New Roman"/>
              </a:rPr>
              <a:t>p</a:t>
            </a:r>
            <a:r>
              <a:rPr dirty="0" sz="1400" spc="40">
                <a:latin typeface="Times New Roman"/>
                <a:cs typeface="Times New Roman"/>
              </a:rPr>
              <a:t>(</a:t>
            </a:r>
            <a:r>
              <a:rPr dirty="0" sz="1400" spc="40" i="1">
                <a:latin typeface="Times New Roman"/>
                <a:cs typeface="Times New Roman"/>
              </a:rPr>
              <a:t>Z </a:t>
            </a:r>
            <a:r>
              <a:rPr dirty="0" sz="1400" spc="5">
                <a:latin typeface="Times New Roman"/>
                <a:cs typeface="Times New Roman"/>
              </a:rPr>
              <a:t>/ </a:t>
            </a:r>
            <a:r>
              <a:rPr dirty="0" sz="1400" spc="10" i="1">
                <a:latin typeface="Times New Roman"/>
                <a:cs typeface="Times New Roman"/>
              </a:rPr>
              <a:t>X </a:t>
            </a:r>
            <a:r>
              <a:rPr dirty="0" sz="1400" spc="5">
                <a:latin typeface="Times New Roman"/>
                <a:cs typeface="Times New Roman"/>
              </a:rPr>
              <a:t>) </a:t>
            </a:r>
            <a:r>
              <a:rPr dirty="0" sz="1400" spc="10">
                <a:latin typeface="Symbol"/>
                <a:cs typeface="Symbol"/>
              </a:rPr>
              <a:t></a:t>
            </a:r>
            <a:r>
              <a:rPr dirty="0" sz="1400" spc="-160">
                <a:latin typeface="Times New Roman"/>
                <a:cs typeface="Times New Roman"/>
              </a:rPr>
              <a:t> </a:t>
            </a:r>
            <a:r>
              <a:rPr dirty="0" baseline="-15873" sz="2100" spc="7">
                <a:latin typeface="Symbol"/>
                <a:cs typeface="Symbol"/>
              </a:rPr>
              <a:t></a:t>
            </a:r>
            <a:endParaRPr baseline="-15873" sz="2100">
              <a:latin typeface="Symbol"/>
              <a:cs typeface="Symbo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898014" y="2547619"/>
            <a:ext cx="1028700" cy="9144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381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Times New Roman"/>
              <a:cs typeface="Times New Roman"/>
            </a:endParaRPr>
          </a:p>
          <a:p>
            <a:pPr marL="287655" marR="149860" indent="-76200">
              <a:lnSpc>
                <a:spcPts val="1380"/>
              </a:lnSpc>
            </a:pPr>
            <a:r>
              <a:rPr dirty="0" sz="1200" spc="-5">
                <a:latin typeface="Times New Roman"/>
                <a:cs typeface="Times New Roman"/>
              </a:rPr>
              <a:t>Channel  </a:t>
            </a:r>
            <a:r>
              <a:rPr dirty="0" sz="1200">
                <a:latin typeface="Times New Roman"/>
                <a:cs typeface="Times New Roman"/>
              </a:rPr>
              <a:t>1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p(Y/X)</a:t>
            </a:r>
            <a:endParaRPr sz="1200">
              <a:latin typeface="Times New Roman"/>
              <a:cs typeface="Times New Roman"/>
            </a:endParaRPr>
          </a:p>
          <a:p>
            <a:pPr marL="249554">
              <a:lnSpc>
                <a:spcPts val="1395"/>
              </a:lnSpc>
            </a:pPr>
            <a:r>
              <a:rPr dirty="0" sz="1200">
                <a:latin typeface="Times New Roman"/>
                <a:cs typeface="Times New Roman"/>
              </a:rPr>
              <a:t>(nxm)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926714" y="2547619"/>
            <a:ext cx="456565" cy="1028700"/>
          </a:xfrm>
          <a:custGeom>
            <a:avLst/>
            <a:gdLst/>
            <a:ahLst/>
            <a:cxnLst/>
            <a:rect l="l" t="t" r="r" b="b"/>
            <a:pathLst>
              <a:path w="456564" h="1028700">
                <a:moveTo>
                  <a:pt x="342392" y="0"/>
                </a:moveTo>
                <a:lnTo>
                  <a:pt x="342392" y="257175"/>
                </a:lnTo>
                <a:lnTo>
                  <a:pt x="0" y="257175"/>
                </a:lnTo>
                <a:lnTo>
                  <a:pt x="0" y="771525"/>
                </a:lnTo>
                <a:lnTo>
                  <a:pt x="342392" y="771525"/>
                </a:lnTo>
                <a:lnTo>
                  <a:pt x="342392" y="1028700"/>
                </a:lnTo>
                <a:lnTo>
                  <a:pt x="456564" y="514350"/>
                </a:lnTo>
                <a:lnTo>
                  <a:pt x="342392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211580" y="2547619"/>
            <a:ext cx="686435" cy="914400"/>
          </a:xfrm>
          <a:custGeom>
            <a:avLst/>
            <a:gdLst/>
            <a:ahLst/>
            <a:cxnLst/>
            <a:rect l="l" t="t" r="r" b="b"/>
            <a:pathLst>
              <a:path w="686435" h="914400">
                <a:moveTo>
                  <a:pt x="514857" y="0"/>
                </a:moveTo>
                <a:lnTo>
                  <a:pt x="51485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14857" y="685800"/>
                </a:lnTo>
                <a:lnTo>
                  <a:pt x="514857" y="914400"/>
                </a:lnTo>
                <a:lnTo>
                  <a:pt x="686434" y="457200"/>
                </a:lnTo>
                <a:lnTo>
                  <a:pt x="514857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3383279" y="2547619"/>
            <a:ext cx="1028700" cy="9144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381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Times New Roman"/>
              <a:cs typeface="Times New Roman"/>
            </a:endParaRPr>
          </a:p>
          <a:p>
            <a:pPr algn="ctr" marL="96520" marR="302895">
              <a:lnSpc>
                <a:spcPts val="1380"/>
              </a:lnSpc>
            </a:pPr>
            <a:r>
              <a:rPr dirty="0" sz="1200" spc="-5">
                <a:latin typeface="Times New Roman"/>
                <a:cs typeface="Times New Roman"/>
              </a:rPr>
              <a:t>Channel  </a:t>
            </a:r>
            <a:r>
              <a:rPr dirty="0" sz="1200">
                <a:latin typeface="Times New Roman"/>
                <a:cs typeface="Times New Roman"/>
              </a:rPr>
              <a:t>2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p(Z/Y)</a:t>
            </a:r>
            <a:endParaRPr sz="1200">
              <a:latin typeface="Times New Roman"/>
              <a:cs typeface="Times New Roman"/>
            </a:endParaRPr>
          </a:p>
          <a:p>
            <a:pPr algn="ctr" marR="250825">
              <a:lnSpc>
                <a:spcPts val="1395"/>
              </a:lnSpc>
            </a:pPr>
            <a:r>
              <a:rPr dirty="0" sz="1200">
                <a:latin typeface="Times New Roman"/>
                <a:cs typeface="Times New Roman"/>
              </a:rPr>
              <a:t>(mxr)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411979" y="2547619"/>
            <a:ext cx="685800" cy="914400"/>
          </a:xfrm>
          <a:custGeom>
            <a:avLst/>
            <a:gdLst/>
            <a:ahLst/>
            <a:cxnLst/>
            <a:rect l="l" t="t" r="r" b="b"/>
            <a:pathLst>
              <a:path w="685800" h="914400">
                <a:moveTo>
                  <a:pt x="514350" y="0"/>
                </a:moveTo>
                <a:lnTo>
                  <a:pt x="514350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14350" y="685800"/>
                </a:lnTo>
                <a:lnTo>
                  <a:pt x="514350" y="914400"/>
                </a:lnTo>
                <a:lnTo>
                  <a:pt x="685800" y="457200"/>
                </a:lnTo>
                <a:lnTo>
                  <a:pt x="51435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328674" y="2284221"/>
            <a:ext cx="1358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X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119754" y="3595242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119754" y="4127118"/>
            <a:ext cx="1441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055747" y="2229357"/>
            <a:ext cx="17373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31314" algn="l"/>
              </a:tabLst>
            </a:pPr>
            <a:r>
              <a:rPr dirty="0" sz="1200" spc="-5">
                <a:latin typeface="Times New Roman"/>
                <a:cs typeface="Times New Roman"/>
              </a:rPr>
              <a:t>Y</a:t>
            </a:r>
            <a:r>
              <a:rPr dirty="0" sz="1200" spc="-5">
                <a:latin typeface="Times New Roman"/>
                <a:cs typeface="Times New Roman"/>
              </a:rPr>
              <a:t>	Z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605909" y="3595242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605909" y="4127118"/>
            <a:ext cx="762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404874" y="3656202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404874" y="4188078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062024" y="6009512"/>
            <a:ext cx="21145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X1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062024" y="6716648"/>
            <a:ext cx="21145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X2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738754" y="5780912"/>
            <a:ext cx="21145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Y1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662554" y="6481952"/>
            <a:ext cx="21145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Y2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662554" y="7183373"/>
            <a:ext cx="21145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Y3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491609" y="5895212"/>
            <a:ext cx="1917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5">
                <a:latin typeface="Times New Roman"/>
                <a:cs typeface="Times New Roman"/>
              </a:rPr>
              <a:t>Z1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491609" y="6602348"/>
            <a:ext cx="1917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5">
                <a:latin typeface="Times New Roman"/>
                <a:cs typeface="Times New Roman"/>
              </a:rPr>
              <a:t>Z2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1319022" y="5851270"/>
            <a:ext cx="1378585" cy="260985"/>
          </a:xfrm>
          <a:custGeom>
            <a:avLst/>
            <a:gdLst/>
            <a:ahLst/>
            <a:cxnLst/>
            <a:rect l="l" t="t" r="r" b="b"/>
            <a:pathLst>
              <a:path w="1378585" h="260985">
                <a:moveTo>
                  <a:pt x="1302234" y="31309"/>
                </a:moveTo>
                <a:lnTo>
                  <a:pt x="5841" y="247396"/>
                </a:lnTo>
                <a:lnTo>
                  <a:pt x="2412" y="247903"/>
                </a:lnTo>
                <a:lnTo>
                  <a:pt x="0" y="251205"/>
                </a:lnTo>
                <a:lnTo>
                  <a:pt x="634" y="254635"/>
                </a:lnTo>
                <a:lnTo>
                  <a:pt x="1143" y="258063"/>
                </a:lnTo>
                <a:lnTo>
                  <a:pt x="4444" y="260476"/>
                </a:lnTo>
                <a:lnTo>
                  <a:pt x="7874" y="259841"/>
                </a:lnTo>
                <a:lnTo>
                  <a:pt x="1304313" y="43873"/>
                </a:lnTo>
                <a:lnTo>
                  <a:pt x="1302234" y="31309"/>
                </a:lnTo>
                <a:close/>
              </a:path>
              <a:path w="1378585" h="260985">
                <a:moveTo>
                  <a:pt x="1373569" y="28575"/>
                </a:moveTo>
                <a:lnTo>
                  <a:pt x="1318260" y="28575"/>
                </a:lnTo>
                <a:lnTo>
                  <a:pt x="1321561" y="30987"/>
                </a:lnTo>
                <a:lnTo>
                  <a:pt x="1322070" y="34416"/>
                </a:lnTo>
                <a:lnTo>
                  <a:pt x="1322705" y="37846"/>
                </a:lnTo>
                <a:lnTo>
                  <a:pt x="1320292" y="41148"/>
                </a:lnTo>
                <a:lnTo>
                  <a:pt x="1316863" y="41783"/>
                </a:lnTo>
                <a:lnTo>
                  <a:pt x="1304313" y="43873"/>
                </a:lnTo>
                <a:lnTo>
                  <a:pt x="1309497" y="75184"/>
                </a:lnTo>
                <a:lnTo>
                  <a:pt x="1373569" y="28575"/>
                </a:lnTo>
                <a:close/>
              </a:path>
              <a:path w="1378585" h="260985">
                <a:moveTo>
                  <a:pt x="1318260" y="28575"/>
                </a:moveTo>
                <a:lnTo>
                  <a:pt x="1314830" y="29210"/>
                </a:lnTo>
                <a:lnTo>
                  <a:pt x="1302234" y="31309"/>
                </a:lnTo>
                <a:lnTo>
                  <a:pt x="1304313" y="43873"/>
                </a:lnTo>
                <a:lnTo>
                  <a:pt x="1316863" y="41783"/>
                </a:lnTo>
                <a:lnTo>
                  <a:pt x="1320292" y="41148"/>
                </a:lnTo>
                <a:lnTo>
                  <a:pt x="1322705" y="37846"/>
                </a:lnTo>
                <a:lnTo>
                  <a:pt x="1322070" y="34416"/>
                </a:lnTo>
                <a:lnTo>
                  <a:pt x="1321561" y="30987"/>
                </a:lnTo>
                <a:lnTo>
                  <a:pt x="1318260" y="28575"/>
                </a:lnTo>
                <a:close/>
              </a:path>
              <a:path w="1378585" h="260985">
                <a:moveTo>
                  <a:pt x="1297051" y="0"/>
                </a:moveTo>
                <a:lnTo>
                  <a:pt x="1302234" y="31309"/>
                </a:lnTo>
                <a:lnTo>
                  <a:pt x="1314830" y="29210"/>
                </a:lnTo>
                <a:lnTo>
                  <a:pt x="1318260" y="28575"/>
                </a:lnTo>
                <a:lnTo>
                  <a:pt x="1373569" y="28575"/>
                </a:lnTo>
                <a:lnTo>
                  <a:pt x="1378458" y="25018"/>
                </a:lnTo>
                <a:lnTo>
                  <a:pt x="12970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318767" y="6097777"/>
            <a:ext cx="1379220" cy="476884"/>
          </a:xfrm>
          <a:custGeom>
            <a:avLst/>
            <a:gdLst/>
            <a:ahLst/>
            <a:cxnLst/>
            <a:rect l="l" t="t" r="r" b="b"/>
            <a:pathLst>
              <a:path w="1379220" h="476884">
                <a:moveTo>
                  <a:pt x="1304458" y="446207"/>
                </a:moveTo>
                <a:lnTo>
                  <a:pt x="1294383" y="476376"/>
                </a:lnTo>
                <a:lnTo>
                  <a:pt x="1378712" y="464311"/>
                </a:lnTo>
                <a:lnTo>
                  <a:pt x="1365758" y="451357"/>
                </a:lnTo>
                <a:lnTo>
                  <a:pt x="1319783" y="451357"/>
                </a:lnTo>
                <a:lnTo>
                  <a:pt x="1316482" y="450214"/>
                </a:lnTo>
                <a:lnTo>
                  <a:pt x="1304458" y="446207"/>
                </a:lnTo>
                <a:close/>
              </a:path>
              <a:path w="1379220" h="476884">
                <a:moveTo>
                  <a:pt x="1308477" y="434170"/>
                </a:moveTo>
                <a:lnTo>
                  <a:pt x="1304458" y="446207"/>
                </a:lnTo>
                <a:lnTo>
                  <a:pt x="1316482" y="450214"/>
                </a:lnTo>
                <a:lnTo>
                  <a:pt x="1319783" y="451357"/>
                </a:lnTo>
                <a:lnTo>
                  <a:pt x="1323339" y="449579"/>
                </a:lnTo>
                <a:lnTo>
                  <a:pt x="1324506" y="446207"/>
                </a:lnTo>
                <a:lnTo>
                  <a:pt x="1325626" y="442848"/>
                </a:lnTo>
                <a:lnTo>
                  <a:pt x="1323848" y="439292"/>
                </a:lnTo>
                <a:lnTo>
                  <a:pt x="1308477" y="434170"/>
                </a:lnTo>
                <a:close/>
              </a:path>
              <a:path w="1379220" h="476884">
                <a:moveTo>
                  <a:pt x="1318514" y="404113"/>
                </a:moveTo>
                <a:lnTo>
                  <a:pt x="1308477" y="434170"/>
                </a:lnTo>
                <a:lnTo>
                  <a:pt x="1323848" y="439292"/>
                </a:lnTo>
                <a:lnTo>
                  <a:pt x="1325626" y="442848"/>
                </a:lnTo>
                <a:lnTo>
                  <a:pt x="1324483" y="446277"/>
                </a:lnTo>
                <a:lnTo>
                  <a:pt x="1323339" y="449579"/>
                </a:lnTo>
                <a:lnTo>
                  <a:pt x="1319783" y="451357"/>
                </a:lnTo>
                <a:lnTo>
                  <a:pt x="1365758" y="451357"/>
                </a:lnTo>
                <a:lnTo>
                  <a:pt x="1318514" y="404113"/>
                </a:lnTo>
                <a:close/>
              </a:path>
              <a:path w="1379220" h="476884">
                <a:moveTo>
                  <a:pt x="5841" y="0"/>
                </a:moveTo>
                <a:lnTo>
                  <a:pt x="2159" y="1777"/>
                </a:lnTo>
                <a:lnTo>
                  <a:pt x="1143" y="5079"/>
                </a:lnTo>
                <a:lnTo>
                  <a:pt x="0" y="8381"/>
                </a:lnTo>
                <a:lnTo>
                  <a:pt x="1778" y="12064"/>
                </a:lnTo>
                <a:lnTo>
                  <a:pt x="5079" y="13080"/>
                </a:lnTo>
                <a:lnTo>
                  <a:pt x="1304458" y="446207"/>
                </a:lnTo>
                <a:lnTo>
                  <a:pt x="1308477" y="434170"/>
                </a:lnTo>
                <a:lnTo>
                  <a:pt x="9143" y="1142"/>
                </a:lnTo>
                <a:lnTo>
                  <a:pt x="58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318641" y="5876289"/>
            <a:ext cx="1379220" cy="1036319"/>
          </a:xfrm>
          <a:custGeom>
            <a:avLst/>
            <a:gdLst/>
            <a:ahLst/>
            <a:cxnLst/>
            <a:rect l="l" t="t" r="r" b="b"/>
            <a:pathLst>
              <a:path w="1379220" h="1036320">
                <a:moveTo>
                  <a:pt x="1314069" y="40639"/>
                </a:moveTo>
                <a:lnTo>
                  <a:pt x="3428" y="1023620"/>
                </a:lnTo>
                <a:lnTo>
                  <a:pt x="634" y="1025779"/>
                </a:lnTo>
                <a:lnTo>
                  <a:pt x="0" y="1029716"/>
                </a:lnTo>
                <a:lnTo>
                  <a:pt x="4318" y="1035304"/>
                </a:lnTo>
                <a:lnTo>
                  <a:pt x="8255" y="1035939"/>
                </a:lnTo>
                <a:lnTo>
                  <a:pt x="11049" y="1033780"/>
                </a:lnTo>
                <a:lnTo>
                  <a:pt x="1321689" y="50800"/>
                </a:lnTo>
                <a:lnTo>
                  <a:pt x="1314069" y="40639"/>
                </a:lnTo>
                <a:close/>
              </a:path>
              <a:path w="1379220" h="1036320">
                <a:moveTo>
                  <a:pt x="1363408" y="30861"/>
                </a:moveTo>
                <a:lnTo>
                  <a:pt x="1327023" y="30861"/>
                </a:lnTo>
                <a:lnTo>
                  <a:pt x="1330960" y="31496"/>
                </a:lnTo>
                <a:lnTo>
                  <a:pt x="1335278" y="37084"/>
                </a:lnTo>
                <a:lnTo>
                  <a:pt x="1334642" y="41021"/>
                </a:lnTo>
                <a:lnTo>
                  <a:pt x="1331848" y="43180"/>
                </a:lnTo>
                <a:lnTo>
                  <a:pt x="1321689" y="50800"/>
                </a:lnTo>
                <a:lnTo>
                  <a:pt x="1340739" y="76200"/>
                </a:lnTo>
                <a:lnTo>
                  <a:pt x="1363408" y="30861"/>
                </a:lnTo>
                <a:close/>
              </a:path>
              <a:path w="1379220" h="1036320">
                <a:moveTo>
                  <a:pt x="1327023" y="30861"/>
                </a:moveTo>
                <a:lnTo>
                  <a:pt x="1324229" y="33020"/>
                </a:lnTo>
                <a:lnTo>
                  <a:pt x="1314069" y="40639"/>
                </a:lnTo>
                <a:lnTo>
                  <a:pt x="1321689" y="50800"/>
                </a:lnTo>
                <a:lnTo>
                  <a:pt x="1331848" y="43180"/>
                </a:lnTo>
                <a:lnTo>
                  <a:pt x="1334642" y="41021"/>
                </a:lnTo>
                <a:lnTo>
                  <a:pt x="1335278" y="37084"/>
                </a:lnTo>
                <a:lnTo>
                  <a:pt x="1330960" y="31496"/>
                </a:lnTo>
                <a:lnTo>
                  <a:pt x="1327023" y="30861"/>
                </a:lnTo>
                <a:close/>
              </a:path>
              <a:path w="1379220" h="1036320">
                <a:moveTo>
                  <a:pt x="1378839" y="0"/>
                </a:moveTo>
                <a:lnTo>
                  <a:pt x="1295019" y="15240"/>
                </a:lnTo>
                <a:lnTo>
                  <a:pt x="1314069" y="40639"/>
                </a:lnTo>
                <a:lnTo>
                  <a:pt x="1324229" y="33020"/>
                </a:lnTo>
                <a:lnTo>
                  <a:pt x="1327023" y="30861"/>
                </a:lnTo>
                <a:lnTo>
                  <a:pt x="1363408" y="30861"/>
                </a:lnTo>
                <a:lnTo>
                  <a:pt x="13788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318894" y="7012304"/>
            <a:ext cx="1378585" cy="368935"/>
          </a:xfrm>
          <a:custGeom>
            <a:avLst/>
            <a:gdLst/>
            <a:ahLst/>
            <a:cxnLst/>
            <a:rect l="l" t="t" r="r" b="b"/>
            <a:pathLst>
              <a:path w="1378585" h="368934">
                <a:moveTo>
                  <a:pt x="1303136" y="337532"/>
                </a:moveTo>
                <a:lnTo>
                  <a:pt x="1295400" y="368426"/>
                </a:lnTo>
                <a:lnTo>
                  <a:pt x="1378585" y="349884"/>
                </a:lnTo>
                <a:lnTo>
                  <a:pt x="1368821" y="341502"/>
                </a:lnTo>
                <a:lnTo>
                  <a:pt x="1318895" y="341502"/>
                </a:lnTo>
                <a:lnTo>
                  <a:pt x="1303136" y="337532"/>
                </a:lnTo>
                <a:close/>
              </a:path>
              <a:path w="1378585" h="368934">
                <a:moveTo>
                  <a:pt x="1306219" y="325221"/>
                </a:moveTo>
                <a:lnTo>
                  <a:pt x="1303136" y="337532"/>
                </a:lnTo>
                <a:lnTo>
                  <a:pt x="1318895" y="341502"/>
                </a:lnTo>
                <a:lnTo>
                  <a:pt x="1322324" y="339470"/>
                </a:lnTo>
                <a:lnTo>
                  <a:pt x="1323086" y="336041"/>
                </a:lnTo>
                <a:lnTo>
                  <a:pt x="1323975" y="332613"/>
                </a:lnTo>
                <a:lnTo>
                  <a:pt x="1321943" y="329183"/>
                </a:lnTo>
                <a:lnTo>
                  <a:pt x="1306219" y="325221"/>
                </a:lnTo>
                <a:close/>
              </a:path>
              <a:path w="1378585" h="368934">
                <a:moveTo>
                  <a:pt x="1313942" y="294386"/>
                </a:moveTo>
                <a:lnTo>
                  <a:pt x="1306219" y="325221"/>
                </a:lnTo>
                <a:lnTo>
                  <a:pt x="1321943" y="329183"/>
                </a:lnTo>
                <a:lnTo>
                  <a:pt x="1323975" y="332613"/>
                </a:lnTo>
                <a:lnTo>
                  <a:pt x="1323086" y="336041"/>
                </a:lnTo>
                <a:lnTo>
                  <a:pt x="1322324" y="339470"/>
                </a:lnTo>
                <a:lnTo>
                  <a:pt x="1318895" y="341502"/>
                </a:lnTo>
                <a:lnTo>
                  <a:pt x="1368821" y="341502"/>
                </a:lnTo>
                <a:lnTo>
                  <a:pt x="1313942" y="294386"/>
                </a:lnTo>
                <a:close/>
              </a:path>
              <a:path w="1378585" h="368934">
                <a:moveTo>
                  <a:pt x="5080" y="0"/>
                </a:moveTo>
                <a:lnTo>
                  <a:pt x="1651" y="2031"/>
                </a:lnTo>
                <a:lnTo>
                  <a:pt x="762" y="5461"/>
                </a:lnTo>
                <a:lnTo>
                  <a:pt x="0" y="8889"/>
                </a:lnTo>
                <a:lnTo>
                  <a:pt x="2032" y="12318"/>
                </a:lnTo>
                <a:lnTo>
                  <a:pt x="1303136" y="337532"/>
                </a:lnTo>
                <a:lnTo>
                  <a:pt x="1306219" y="325221"/>
                </a:lnTo>
                <a:lnTo>
                  <a:pt x="8509" y="762"/>
                </a:lnTo>
                <a:lnTo>
                  <a:pt x="5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2919476" y="5869685"/>
            <a:ext cx="1492885" cy="153035"/>
          </a:xfrm>
          <a:custGeom>
            <a:avLst/>
            <a:gdLst/>
            <a:ahLst/>
            <a:cxnLst/>
            <a:rect l="l" t="t" r="r" b="b"/>
            <a:pathLst>
              <a:path w="1492885" h="153035">
                <a:moveTo>
                  <a:pt x="1416076" y="121326"/>
                </a:moveTo>
                <a:lnTo>
                  <a:pt x="1413637" y="153035"/>
                </a:lnTo>
                <a:lnTo>
                  <a:pt x="1488139" y="122682"/>
                </a:lnTo>
                <a:lnTo>
                  <a:pt x="1432178" y="122682"/>
                </a:lnTo>
                <a:lnTo>
                  <a:pt x="1428750" y="122300"/>
                </a:lnTo>
                <a:lnTo>
                  <a:pt x="1416076" y="121326"/>
                </a:lnTo>
                <a:close/>
              </a:path>
              <a:path w="1492885" h="153035">
                <a:moveTo>
                  <a:pt x="1417042" y="108758"/>
                </a:moveTo>
                <a:lnTo>
                  <a:pt x="1416076" y="121326"/>
                </a:lnTo>
                <a:lnTo>
                  <a:pt x="1428750" y="122300"/>
                </a:lnTo>
                <a:lnTo>
                  <a:pt x="1432178" y="122682"/>
                </a:lnTo>
                <a:lnTo>
                  <a:pt x="1435227" y="120014"/>
                </a:lnTo>
                <a:lnTo>
                  <a:pt x="1435735" y="113030"/>
                </a:lnTo>
                <a:lnTo>
                  <a:pt x="1433195" y="109982"/>
                </a:lnTo>
                <a:lnTo>
                  <a:pt x="1417042" y="108758"/>
                </a:lnTo>
                <a:close/>
              </a:path>
              <a:path w="1492885" h="153035">
                <a:moveTo>
                  <a:pt x="1419478" y="77088"/>
                </a:moveTo>
                <a:lnTo>
                  <a:pt x="1417042" y="108758"/>
                </a:lnTo>
                <a:lnTo>
                  <a:pt x="1433195" y="109982"/>
                </a:lnTo>
                <a:lnTo>
                  <a:pt x="1435735" y="113030"/>
                </a:lnTo>
                <a:lnTo>
                  <a:pt x="1435227" y="120014"/>
                </a:lnTo>
                <a:lnTo>
                  <a:pt x="1432178" y="122682"/>
                </a:lnTo>
                <a:lnTo>
                  <a:pt x="1488139" y="122682"/>
                </a:lnTo>
                <a:lnTo>
                  <a:pt x="1492503" y="120903"/>
                </a:lnTo>
                <a:lnTo>
                  <a:pt x="1419478" y="77088"/>
                </a:lnTo>
                <a:close/>
              </a:path>
              <a:path w="1492885" h="153035">
                <a:moveTo>
                  <a:pt x="3556" y="0"/>
                </a:moveTo>
                <a:lnTo>
                  <a:pt x="507" y="2667"/>
                </a:lnTo>
                <a:lnTo>
                  <a:pt x="0" y="9651"/>
                </a:lnTo>
                <a:lnTo>
                  <a:pt x="2667" y="12700"/>
                </a:lnTo>
                <a:lnTo>
                  <a:pt x="1416076" y="121326"/>
                </a:lnTo>
                <a:lnTo>
                  <a:pt x="1417042" y="108758"/>
                </a:lnTo>
                <a:lnTo>
                  <a:pt x="35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2918841" y="5869050"/>
            <a:ext cx="1493520" cy="922019"/>
          </a:xfrm>
          <a:custGeom>
            <a:avLst/>
            <a:gdLst/>
            <a:ahLst/>
            <a:cxnLst/>
            <a:rect l="l" t="t" r="r" b="b"/>
            <a:pathLst>
              <a:path w="1493520" h="922020">
                <a:moveTo>
                  <a:pt x="1424890" y="887152"/>
                </a:moveTo>
                <a:lnTo>
                  <a:pt x="1408303" y="914146"/>
                </a:lnTo>
                <a:lnTo>
                  <a:pt x="1493138" y="921638"/>
                </a:lnTo>
                <a:lnTo>
                  <a:pt x="1476969" y="895604"/>
                </a:lnTo>
                <a:lnTo>
                  <a:pt x="1438656" y="895604"/>
                </a:lnTo>
                <a:lnTo>
                  <a:pt x="1424890" y="887152"/>
                </a:lnTo>
                <a:close/>
              </a:path>
              <a:path w="1493520" h="922020">
                <a:moveTo>
                  <a:pt x="1431572" y="876278"/>
                </a:moveTo>
                <a:lnTo>
                  <a:pt x="1424890" y="887152"/>
                </a:lnTo>
                <a:lnTo>
                  <a:pt x="1438656" y="895604"/>
                </a:lnTo>
                <a:lnTo>
                  <a:pt x="1442593" y="894715"/>
                </a:lnTo>
                <a:lnTo>
                  <a:pt x="1444497" y="891667"/>
                </a:lnTo>
                <a:lnTo>
                  <a:pt x="1446275" y="888746"/>
                </a:lnTo>
                <a:lnTo>
                  <a:pt x="1445386" y="884809"/>
                </a:lnTo>
                <a:lnTo>
                  <a:pt x="1431572" y="876278"/>
                </a:lnTo>
                <a:close/>
              </a:path>
              <a:path w="1493520" h="922020">
                <a:moveTo>
                  <a:pt x="1448181" y="849249"/>
                </a:moveTo>
                <a:lnTo>
                  <a:pt x="1431572" y="876278"/>
                </a:lnTo>
                <a:lnTo>
                  <a:pt x="1445386" y="884809"/>
                </a:lnTo>
                <a:lnTo>
                  <a:pt x="1446275" y="888746"/>
                </a:lnTo>
                <a:lnTo>
                  <a:pt x="1444497" y="891667"/>
                </a:lnTo>
                <a:lnTo>
                  <a:pt x="1442593" y="894715"/>
                </a:lnTo>
                <a:lnTo>
                  <a:pt x="1438656" y="895604"/>
                </a:lnTo>
                <a:lnTo>
                  <a:pt x="1476969" y="895604"/>
                </a:lnTo>
                <a:lnTo>
                  <a:pt x="1448181" y="849249"/>
                </a:lnTo>
                <a:close/>
              </a:path>
              <a:path w="1493520" h="922020">
                <a:moveTo>
                  <a:pt x="7619" y="0"/>
                </a:moveTo>
                <a:lnTo>
                  <a:pt x="3682" y="888"/>
                </a:lnTo>
                <a:lnTo>
                  <a:pt x="1777" y="3937"/>
                </a:lnTo>
                <a:lnTo>
                  <a:pt x="0" y="6858"/>
                </a:lnTo>
                <a:lnTo>
                  <a:pt x="888" y="10795"/>
                </a:lnTo>
                <a:lnTo>
                  <a:pt x="1424890" y="887152"/>
                </a:lnTo>
                <a:lnTo>
                  <a:pt x="1431572" y="876278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918841" y="5982334"/>
            <a:ext cx="1493520" cy="587375"/>
          </a:xfrm>
          <a:custGeom>
            <a:avLst/>
            <a:gdLst/>
            <a:ahLst/>
            <a:cxnLst/>
            <a:rect l="l" t="t" r="r" b="b"/>
            <a:pathLst>
              <a:path w="1493520" h="587375">
                <a:moveTo>
                  <a:pt x="1419751" y="29681"/>
                </a:moveTo>
                <a:lnTo>
                  <a:pt x="1650" y="575056"/>
                </a:lnTo>
                <a:lnTo>
                  <a:pt x="0" y="578738"/>
                </a:lnTo>
                <a:lnTo>
                  <a:pt x="2539" y="585343"/>
                </a:lnTo>
                <a:lnTo>
                  <a:pt x="6222" y="586994"/>
                </a:lnTo>
                <a:lnTo>
                  <a:pt x="1424309" y="41498"/>
                </a:lnTo>
                <a:lnTo>
                  <a:pt x="1419751" y="29681"/>
                </a:lnTo>
                <a:close/>
              </a:path>
              <a:path w="1493520" h="587375">
                <a:moveTo>
                  <a:pt x="1478874" y="23875"/>
                </a:moveTo>
                <a:lnTo>
                  <a:pt x="1434845" y="23875"/>
                </a:lnTo>
                <a:lnTo>
                  <a:pt x="1438529" y="25526"/>
                </a:lnTo>
                <a:lnTo>
                  <a:pt x="1439798" y="28828"/>
                </a:lnTo>
                <a:lnTo>
                  <a:pt x="1441069" y="32003"/>
                </a:lnTo>
                <a:lnTo>
                  <a:pt x="1439418" y="35687"/>
                </a:lnTo>
                <a:lnTo>
                  <a:pt x="1424309" y="41498"/>
                </a:lnTo>
                <a:lnTo>
                  <a:pt x="1435734" y="71120"/>
                </a:lnTo>
                <a:lnTo>
                  <a:pt x="1478874" y="23875"/>
                </a:lnTo>
                <a:close/>
              </a:path>
              <a:path w="1493520" h="587375">
                <a:moveTo>
                  <a:pt x="1434845" y="23875"/>
                </a:moveTo>
                <a:lnTo>
                  <a:pt x="1419751" y="29681"/>
                </a:lnTo>
                <a:lnTo>
                  <a:pt x="1424309" y="41498"/>
                </a:lnTo>
                <a:lnTo>
                  <a:pt x="1439418" y="35687"/>
                </a:lnTo>
                <a:lnTo>
                  <a:pt x="1441069" y="32003"/>
                </a:lnTo>
                <a:lnTo>
                  <a:pt x="1439798" y="28828"/>
                </a:lnTo>
                <a:lnTo>
                  <a:pt x="1438529" y="25526"/>
                </a:lnTo>
                <a:lnTo>
                  <a:pt x="1434845" y="23875"/>
                </a:lnTo>
                <a:close/>
              </a:path>
              <a:path w="1493520" h="587375">
                <a:moveTo>
                  <a:pt x="1408303" y="0"/>
                </a:moveTo>
                <a:lnTo>
                  <a:pt x="1419751" y="29681"/>
                </a:lnTo>
                <a:lnTo>
                  <a:pt x="1434845" y="23875"/>
                </a:lnTo>
                <a:lnTo>
                  <a:pt x="1478874" y="23875"/>
                </a:lnTo>
                <a:lnTo>
                  <a:pt x="1493138" y="8254"/>
                </a:lnTo>
                <a:lnTo>
                  <a:pt x="14083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805302" y="5990589"/>
            <a:ext cx="1607185" cy="1379220"/>
          </a:xfrm>
          <a:custGeom>
            <a:avLst/>
            <a:gdLst/>
            <a:ahLst/>
            <a:cxnLst/>
            <a:rect l="l" t="t" r="r" b="b"/>
            <a:pathLst>
              <a:path w="1607185" h="1379220">
                <a:moveTo>
                  <a:pt x="1544731" y="44826"/>
                </a:moveTo>
                <a:lnTo>
                  <a:pt x="254" y="1369060"/>
                </a:lnTo>
                <a:lnTo>
                  <a:pt x="0" y="1373124"/>
                </a:lnTo>
                <a:lnTo>
                  <a:pt x="4572" y="1378458"/>
                </a:lnTo>
                <a:lnTo>
                  <a:pt x="8636" y="1378712"/>
                </a:lnTo>
                <a:lnTo>
                  <a:pt x="1552947" y="54386"/>
                </a:lnTo>
                <a:lnTo>
                  <a:pt x="1544731" y="44826"/>
                </a:lnTo>
                <a:close/>
              </a:path>
              <a:path w="1607185" h="1379220">
                <a:moveTo>
                  <a:pt x="1592250" y="34290"/>
                </a:moveTo>
                <a:lnTo>
                  <a:pt x="1557020" y="34290"/>
                </a:lnTo>
                <a:lnTo>
                  <a:pt x="1560957" y="34544"/>
                </a:lnTo>
                <a:lnTo>
                  <a:pt x="1565529" y="39878"/>
                </a:lnTo>
                <a:lnTo>
                  <a:pt x="1565275" y="43815"/>
                </a:lnTo>
                <a:lnTo>
                  <a:pt x="1552947" y="54386"/>
                </a:lnTo>
                <a:lnTo>
                  <a:pt x="1573657" y="78486"/>
                </a:lnTo>
                <a:lnTo>
                  <a:pt x="1592250" y="34290"/>
                </a:lnTo>
                <a:close/>
              </a:path>
              <a:path w="1607185" h="1379220">
                <a:moveTo>
                  <a:pt x="1557020" y="34290"/>
                </a:moveTo>
                <a:lnTo>
                  <a:pt x="1544731" y="44826"/>
                </a:lnTo>
                <a:lnTo>
                  <a:pt x="1552947" y="54386"/>
                </a:lnTo>
                <a:lnTo>
                  <a:pt x="1565275" y="43815"/>
                </a:lnTo>
                <a:lnTo>
                  <a:pt x="1565529" y="39878"/>
                </a:lnTo>
                <a:lnTo>
                  <a:pt x="1560957" y="34544"/>
                </a:lnTo>
                <a:lnTo>
                  <a:pt x="1557020" y="34290"/>
                </a:lnTo>
                <a:close/>
              </a:path>
              <a:path w="1607185" h="1379220">
                <a:moveTo>
                  <a:pt x="1606677" y="0"/>
                </a:moveTo>
                <a:lnTo>
                  <a:pt x="1524000" y="20701"/>
                </a:lnTo>
                <a:lnTo>
                  <a:pt x="1544731" y="44826"/>
                </a:lnTo>
                <a:lnTo>
                  <a:pt x="1557020" y="34290"/>
                </a:lnTo>
                <a:lnTo>
                  <a:pt x="1592250" y="34290"/>
                </a:lnTo>
                <a:lnTo>
                  <a:pt x="16066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554480" y="5647689"/>
            <a:ext cx="457200" cy="342900"/>
          </a:xfrm>
          <a:custGeom>
            <a:avLst/>
            <a:gdLst/>
            <a:ahLst/>
            <a:cxnLst/>
            <a:rect l="l" t="t" r="r" b="b"/>
            <a:pathLst>
              <a:path w="457200" h="342900">
                <a:moveTo>
                  <a:pt x="0" y="342900"/>
                </a:moveTo>
                <a:lnTo>
                  <a:pt x="457200" y="342900"/>
                </a:lnTo>
                <a:lnTo>
                  <a:pt x="457200" y="0"/>
                </a:lnTo>
                <a:lnTo>
                  <a:pt x="0" y="0"/>
                </a:lnTo>
                <a:lnTo>
                  <a:pt x="0" y="3429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1718817" y="5672708"/>
            <a:ext cx="215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0.8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1783714" y="7247890"/>
            <a:ext cx="456565" cy="342900"/>
          </a:xfrm>
          <a:custGeom>
            <a:avLst/>
            <a:gdLst/>
            <a:ahLst/>
            <a:cxnLst/>
            <a:rect l="l" t="t" r="r" b="b"/>
            <a:pathLst>
              <a:path w="456564" h="342900">
                <a:moveTo>
                  <a:pt x="0" y="342900"/>
                </a:moveTo>
                <a:lnTo>
                  <a:pt x="456564" y="342900"/>
                </a:lnTo>
                <a:lnTo>
                  <a:pt x="456564" y="0"/>
                </a:lnTo>
                <a:lnTo>
                  <a:pt x="0" y="0"/>
                </a:lnTo>
                <a:lnTo>
                  <a:pt x="0" y="3429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1947417" y="7273289"/>
            <a:ext cx="215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0.7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576954" y="5666612"/>
            <a:ext cx="215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0.7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91254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7380" y="1010158"/>
            <a:ext cx="553339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Homework</a:t>
            </a:r>
            <a:r>
              <a:rPr dirty="0" sz="1600" spc="-5">
                <a:latin typeface="Times New Roman"/>
                <a:cs typeface="Times New Roman"/>
              </a:rPr>
              <a:t>: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previous example, </a:t>
            </a:r>
            <a:r>
              <a:rPr dirty="0" sz="1600">
                <a:latin typeface="Times New Roman"/>
                <a:cs typeface="Times New Roman"/>
              </a:rPr>
              <a:t>find </a:t>
            </a:r>
            <a:r>
              <a:rPr dirty="0" sz="1600" spc="-5">
                <a:latin typeface="Times New Roman"/>
                <a:cs typeface="Times New Roman"/>
              </a:rPr>
              <a:t>p(Y) and p(Z) </a:t>
            </a:r>
            <a:r>
              <a:rPr dirty="0" sz="1600">
                <a:latin typeface="Times New Roman"/>
                <a:cs typeface="Times New Roman"/>
              </a:rPr>
              <a:t>if </a:t>
            </a:r>
            <a:r>
              <a:rPr dirty="0" sz="1600" spc="-5">
                <a:latin typeface="Times New Roman"/>
                <a:cs typeface="Times New Roman"/>
              </a:rPr>
              <a:t>p(X)=[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0.7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89110" y="1010158"/>
            <a:ext cx="3486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0</a:t>
            </a:r>
            <a:r>
              <a:rPr dirty="0" sz="1600" spc="5">
                <a:latin typeface="Times New Roman"/>
                <a:cs typeface="Times New Roman"/>
              </a:rPr>
              <a:t>.</a:t>
            </a:r>
            <a:r>
              <a:rPr dirty="0" sz="1600" spc="-5">
                <a:latin typeface="Times New Roman"/>
                <a:cs typeface="Times New Roman"/>
              </a:rPr>
              <a:t>3]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1791" y="1976881"/>
            <a:ext cx="6318250" cy="233679"/>
          </a:xfrm>
          <a:prstGeom prst="rect">
            <a:avLst/>
          </a:prstGeom>
          <a:solidFill>
            <a:srgbClr val="F1DBDB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810"/>
              </a:lnSpc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Entropies of continuous</a:t>
            </a:r>
            <a:r>
              <a:rPr dirty="0" u="heavy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signals: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7380" y="2179065"/>
            <a:ext cx="6264275" cy="900430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marL="12700" marR="5080">
              <a:lnSpc>
                <a:spcPct val="95900"/>
              </a:lnSpc>
              <a:spcBef>
                <a:spcPts val="175"/>
              </a:spcBef>
            </a:pPr>
            <a:r>
              <a:rPr dirty="0" sz="1600" spc="-5">
                <a:latin typeface="Times New Roman"/>
                <a:cs typeface="Times New Roman"/>
              </a:rPr>
              <a:t>If x and y </a:t>
            </a:r>
            <a:r>
              <a:rPr dirty="0" sz="1600">
                <a:latin typeface="Times New Roman"/>
                <a:cs typeface="Times New Roman"/>
              </a:rPr>
              <a:t>are </a:t>
            </a:r>
            <a:r>
              <a:rPr dirty="0" sz="1600" spc="-5">
                <a:latin typeface="Times New Roman"/>
                <a:cs typeface="Times New Roman"/>
              </a:rPr>
              <a:t>continuous random variables, with probability density  functions p(x) and p(y), then in </a:t>
            </a:r>
            <a:r>
              <a:rPr dirty="0" sz="1600">
                <a:latin typeface="Times New Roman"/>
                <a:cs typeface="Times New Roman"/>
              </a:rPr>
              <a:t>analogy </a:t>
            </a:r>
            <a:r>
              <a:rPr dirty="0" sz="1600" spc="-5">
                <a:latin typeface="Times New Roman"/>
                <a:cs typeface="Times New Roman"/>
              </a:rPr>
              <a:t>with discrete </a:t>
            </a:r>
            <a:r>
              <a:rPr dirty="0" sz="1600">
                <a:latin typeface="Times New Roman"/>
                <a:cs typeface="Times New Roman"/>
              </a:rPr>
              <a:t>sources </a:t>
            </a:r>
            <a:r>
              <a:rPr dirty="0" sz="1600" spc="-5">
                <a:latin typeface="Times New Roman"/>
                <a:cs typeface="Times New Roman"/>
              </a:rPr>
              <a:t>the differential  entropies of X &amp; Y are given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by:</a:t>
            </a:r>
            <a:endParaRPr sz="1600">
              <a:latin typeface="Times New Roman"/>
              <a:cs typeface="Times New Roman"/>
            </a:endParaRPr>
          </a:p>
          <a:p>
            <a:pPr marL="906780">
              <a:lnSpc>
                <a:spcPct val="100000"/>
              </a:lnSpc>
              <a:spcBef>
                <a:spcPts val="260"/>
              </a:spcBef>
            </a:pPr>
            <a:r>
              <a:rPr dirty="0" sz="850" spc="35">
                <a:latin typeface="Symbol"/>
                <a:cs typeface="Symbol"/>
              </a:rPr>
              <a:t></a:t>
            </a:r>
            <a:endParaRPr sz="85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80714" y="3096894"/>
            <a:ext cx="32067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in bits/sample of the </a:t>
            </a:r>
            <a:r>
              <a:rPr dirty="0" sz="1600">
                <a:latin typeface="Times New Roman"/>
                <a:cs typeface="Times New Roman"/>
              </a:rPr>
              <a:t>random variable</a:t>
            </a:r>
            <a:r>
              <a:rPr dirty="0" sz="1600" spc="-3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x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35110" y="3940458"/>
            <a:ext cx="170815" cy="1606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850" spc="35">
                <a:latin typeface="Symbol"/>
                <a:cs typeface="Symbol"/>
              </a:rPr>
              <a:t></a:t>
            </a:r>
            <a:endParaRPr sz="85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3073" y="2864454"/>
            <a:ext cx="2373630" cy="1062990"/>
          </a:xfrm>
          <a:prstGeom prst="rect">
            <a:avLst/>
          </a:prstGeom>
        </p:spPr>
        <p:txBody>
          <a:bodyPr wrap="square" lIns="0" tIns="1149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5"/>
              </a:spcBef>
            </a:pPr>
            <a:r>
              <a:rPr dirty="0" sz="1500" spc="35" i="1">
                <a:latin typeface="Times New Roman"/>
                <a:cs typeface="Times New Roman"/>
              </a:rPr>
              <a:t>H</a:t>
            </a:r>
            <a:r>
              <a:rPr dirty="0" sz="1500" spc="-200" i="1">
                <a:latin typeface="Times New Roman"/>
                <a:cs typeface="Times New Roman"/>
              </a:rPr>
              <a:t> </a:t>
            </a:r>
            <a:r>
              <a:rPr dirty="0" sz="1500" spc="15">
                <a:latin typeface="Times New Roman"/>
                <a:cs typeface="Times New Roman"/>
              </a:rPr>
              <a:t>(</a:t>
            </a:r>
            <a:r>
              <a:rPr dirty="0" sz="1500" spc="-235">
                <a:latin typeface="Times New Roman"/>
                <a:cs typeface="Times New Roman"/>
              </a:rPr>
              <a:t> </a:t>
            </a:r>
            <a:r>
              <a:rPr dirty="0" sz="1500" spc="30" i="1">
                <a:latin typeface="Times New Roman"/>
                <a:cs typeface="Times New Roman"/>
              </a:rPr>
              <a:t>X</a:t>
            </a:r>
            <a:r>
              <a:rPr dirty="0" sz="1500" spc="-145" i="1">
                <a:latin typeface="Times New Roman"/>
                <a:cs typeface="Times New Roman"/>
              </a:rPr>
              <a:t> </a:t>
            </a:r>
            <a:r>
              <a:rPr dirty="0" sz="1500" spc="15">
                <a:latin typeface="Times New Roman"/>
                <a:cs typeface="Times New Roman"/>
              </a:rPr>
              <a:t>)</a:t>
            </a:r>
            <a:r>
              <a:rPr dirty="0" sz="1500" spc="-5">
                <a:latin typeface="Times New Roman"/>
                <a:cs typeface="Times New Roman"/>
              </a:rPr>
              <a:t> </a:t>
            </a:r>
            <a:r>
              <a:rPr dirty="0" sz="1500" spc="25">
                <a:latin typeface="Symbol"/>
                <a:cs typeface="Symbol"/>
              </a:rPr>
              <a:t></a:t>
            </a:r>
            <a:r>
              <a:rPr dirty="0" sz="1500">
                <a:latin typeface="Times New Roman"/>
                <a:cs typeface="Times New Roman"/>
              </a:rPr>
              <a:t> </a:t>
            </a:r>
            <a:r>
              <a:rPr dirty="0" sz="1500" spc="25">
                <a:latin typeface="Symbol"/>
                <a:cs typeface="Symbol"/>
              </a:rPr>
              <a:t></a:t>
            </a:r>
            <a:r>
              <a:rPr dirty="0" sz="1500" spc="275">
                <a:latin typeface="Times New Roman"/>
                <a:cs typeface="Times New Roman"/>
              </a:rPr>
              <a:t> </a:t>
            </a:r>
            <a:r>
              <a:rPr dirty="0" baseline="-13580" sz="3375" spc="30">
                <a:latin typeface="Symbol"/>
                <a:cs typeface="Symbol"/>
              </a:rPr>
              <a:t></a:t>
            </a:r>
            <a:r>
              <a:rPr dirty="0" baseline="-13580" sz="3375" spc="-232">
                <a:latin typeface="Times New Roman"/>
                <a:cs typeface="Times New Roman"/>
              </a:rPr>
              <a:t> </a:t>
            </a:r>
            <a:r>
              <a:rPr dirty="0" sz="1500" spc="50" i="1">
                <a:latin typeface="Times New Roman"/>
                <a:cs typeface="Times New Roman"/>
              </a:rPr>
              <a:t>p</a:t>
            </a:r>
            <a:r>
              <a:rPr dirty="0" sz="1500" spc="50">
                <a:latin typeface="Times New Roman"/>
                <a:cs typeface="Times New Roman"/>
              </a:rPr>
              <a:t>(</a:t>
            </a:r>
            <a:r>
              <a:rPr dirty="0" sz="1500" spc="50" i="1">
                <a:latin typeface="Times New Roman"/>
                <a:cs typeface="Times New Roman"/>
              </a:rPr>
              <a:t>x</a:t>
            </a:r>
            <a:r>
              <a:rPr dirty="0" sz="1500" spc="50">
                <a:latin typeface="Times New Roman"/>
                <a:cs typeface="Times New Roman"/>
              </a:rPr>
              <a:t>)</a:t>
            </a:r>
            <a:r>
              <a:rPr dirty="0" sz="1500" spc="-20">
                <a:latin typeface="Times New Roman"/>
                <a:cs typeface="Times New Roman"/>
              </a:rPr>
              <a:t> </a:t>
            </a:r>
            <a:r>
              <a:rPr dirty="0" sz="1500" spc="40">
                <a:latin typeface="Times New Roman"/>
                <a:cs typeface="Times New Roman"/>
              </a:rPr>
              <a:t>log</a:t>
            </a:r>
            <a:r>
              <a:rPr dirty="0" baseline="-26143" sz="1275" spc="60">
                <a:latin typeface="Times New Roman"/>
                <a:cs typeface="Times New Roman"/>
              </a:rPr>
              <a:t>2</a:t>
            </a:r>
            <a:r>
              <a:rPr dirty="0" baseline="-26143" sz="1275" spc="165">
                <a:latin typeface="Times New Roman"/>
                <a:cs typeface="Times New Roman"/>
              </a:rPr>
              <a:t> </a:t>
            </a:r>
            <a:r>
              <a:rPr dirty="0" sz="1500" spc="50" i="1">
                <a:latin typeface="Times New Roman"/>
                <a:cs typeface="Times New Roman"/>
              </a:rPr>
              <a:t>p</a:t>
            </a:r>
            <a:r>
              <a:rPr dirty="0" sz="1500" spc="50">
                <a:latin typeface="Times New Roman"/>
                <a:cs typeface="Times New Roman"/>
              </a:rPr>
              <a:t>(</a:t>
            </a:r>
            <a:r>
              <a:rPr dirty="0" sz="1500" spc="50" i="1">
                <a:latin typeface="Times New Roman"/>
                <a:cs typeface="Times New Roman"/>
              </a:rPr>
              <a:t>x</a:t>
            </a:r>
            <a:r>
              <a:rPr dirty="0" sz="1500" spc="50">
                <a:latin typeface="Times New Roman"/>
                <a:cs typeface="Times New Roman"/>
              </a:rPr>
              <a:t>)</a:t>
            </a:r>
            <a:r>
              <a:rPr dirty="0" sz="1500" spc="5">
                <a:latin typeface="Times New Roman"/>
                <a:cs typeface="Times New Roman"/>
              </a:rPr>
              <a:t> </a:t>
            </a:r>
            <a:r>
              <a:rPr dirty="0" sz="1500" spc="50" i="1">
                <a:latin typeface="Times New Roman"/>
                <a:cs typeface="Times New Roman"/>
              </a:rPr>
              <a:t>dx</a:t>
            </a:r>
            <a:endParaRPr sz="1500">
              <a:latin typeface="Times New Roman"/>
              <a:cs typeface="Times New Roman"/>
            </a:endParaRPr>
          </a:p>
          <a:p>
            <a:pPr algn="ctr" marR="539115">
              <a:lnSpc>
                <a:spcPct val="100000"/>
              </a:lnSpc>
              <a:spcBef>
                <a:spcPts val="345"/>
              </a:spcBef>
            </a:pPr>
            <a:r>
              <a:rPr dirty="0" sz="850" spc="45">
                <a:latin typeface="Symbol"/>
                <a:cs typeface="Symbol"/>
              </a:rPr>
              <a:t></a:t>
            </a:r>
            <a:endParaRPr sz="850">
              <a:latin typeface="Symbol"/>
              <a:cs typeface="Symbol"/>
            </a:endParaRPr>
          </a:p>
          <a:p>
            <a:pPr algn="ctr" marR="652145">
              <a:lnSpc>
                <a:spcPts val="680"/>
              </a:lnSpc>
              <a:spcBef>
                <a:spcPts val="250"/>
              </a:spcBef>
            </a:pPr>
            <a:r>
              <a:rPr dirty="0" sz="850" spc="40">
                <a:latin typeface="Symbol"/>
                <a:cs typeface="Symbol"/>
              </a:rPr>
              <a:t></a:t>
            </a:r>
            <a:endParaRPr sz="850">
              <a:latin typeface="Symbol"/>
              <a:cs typeface="Symbol"/>
            </a:endParaRPr>
          </a:p>
          <a:p>
            <a:pPr marL="12700">
              <a:lnSpc>
                <a:spcPts val="2360"/>
              </a:lnSpc>
            </a:pPr>
            <a:r>
              <a:rPr dirty="0" sz="1500" spc="35" i="1">
                <a:latin typeface="Times New Roman"/>
                <a:cs typeface="Times New Roman"/>
              </a:rPr>
              <a:t>H</a:t>
            </a:r>
            <a:r>
              <a:rPr dirty="0" sz="1500" spc="-204" i="1">
                <a:latin typeface="Times New Roman"/>
                <a:cs typeface="Times New Roman"/>
              </a:rPr>
              <a:t> </a:t>
            </a:r>
            <a:r>
              <a:rPr dirty="0" sz="1500" spc="-15">
                <a:latin typeface="Times New Roman"/>
                <a:cs typeface="Times New Roman"/>
              </a:rPr>
              <a:t>(</a:t>
            </a:r>
            <a:r>
              <a:rPr dirty="0" sz="1500" spc="-15" i="1">
                <a:latin typeface="Times New Roman"/>
                <a:cs typeface="Times New Roman"/>
              </a:rPr>
              <a:t>Y</a:t>
            </a:r>
            <a:r>
              <a:rPr dirty="0" sz="1500" spc="-204" i="1">
                <a:latin typeface="Times New Roman"/>
                <a:cs typeface="Times New Roman"/>
              </a:rPr>
              <a:t> </a:t>
            </a:r>
            <a:r>
              <a:rPr dirty="0" sz="1500" spc="15">
                <a:latin typeface="Times New Roman"/>
                <a:cs typeface="Times New Roman"/>
              </a:rPr>
              <a:t>)</a:t>
            </a:r>
            <a:r>
              <a:rPr dirty="0" sz="1500" spc="-25">
                <a:latin typeface="Times New Roman"/>
                <a:cs typeface="Times New Roman"/>
              </a:rPr>
              <a:t> </a:t>
            </a:r>
            <a:r>
              <a:rPr dirty="0" sz="1500" spc="25">
                <a:latin typeface="Symbol"/>
                <a:cs typeface="Symbol"/>
              </a:rPr>
              <a:t></a:t>
            </a:r>
            <a:r>
              <a:rPr dirty="0" sz="1500" spc="-30">
                <a:latin typeface="Times New Roman"/>
                <a:cs typeface="Times New Roman"/>
              </a:rPr>
              <a:t> </a:t>
            </a:r>
            <a:r>
              <a:rPr dirty="0" sz="1500" spc="25">
                <a:latin typeface="Symbol"/>
                <a:cs typeface="Symbol"/>
              </a:rPr>
              <a:t></a:t>
            </a:r>
            <a:r>
              <a:rPr dirty="0" sz="1500" spc="235">
                <a:latin typeface="Times New Roman"/>
                <a:cs typeface="Times New Roman"/>
              </a:rPr>
              <a:t> </a:t>
            </a:r>
            <a:r>
              <a:rPr dirty="0" baseline="-13580" sz="3375" spc="30">
                <a:latin typeface="Symbol"/>
                <a:cs typeface="Symbol"/>
              </a:rPr>
              <a:t></a:t>
            </a:r>
            <a:r>
              <a:rPr dirty="0" baseline="-13580" sz="3375" spc="-217">
                <a:latin typeface="Times New Roman"/>
                <a:cs typeface="Times New Roman"/>
              </a:rPr>
              <a:t> </a:t>
            </a:r>
            <a:r>
              <a:rPr dirty="0" sz="1500" spc="30" i="1">
                <a:latin typeface="Times New Roman"/>
                <a:cs typeface="Times New Roman"/>
              </a:rPr>
              <a:t>p</a:t>
            </a:r>
            <a:r>
              <a:rPr dirty="0" sz="1500" spc="30">
                <a:latin typeface="Times New Roman"/>
                <a:cs typeface="Times New Roman"/>
              </a:rPr>
              <a:t>(</a:t>
            </a:r>
            <a:r>
              <a:rPr dirty="0" sz="1500" spc="-210">
                <a:latin typeface="Times New Roman"/>
                <a:cs typeface="Times New Roman"/>
              </a:rPr>
              <a:t> </a:t>
            </a:r>
            <a:r>
              <a:rPr dirty="0" sz="1500" spc="40" i="1">
                <a:latin typeface="Times New Roman"/>
                <a:cs typeface="Times New Roman"/>
              </a:rPr>
              <a:t>y</a:t>
            </a:r>
            <a:r>
              <a:rPr dirty="0" sz="1500" spc="40">
                <a:latin typeface="Times New Roman"/>
                <a:cs typeface="Times New Roman"/>
              </a:rPr>
              <a:t>)</a:t>
            </a:r>
            <a:r>
              <a:rPr dirty="0" sz="1500" spc="-50">
                <a:latin typeface="Times New Roman"/>
                <a:cs typeface="Times New Roman"/>
              </a:rPr>
              <a:t> </a:t>
            </a:r>
            <a:r>
              <a:rPr dirty="0" sz="1500" spc="30">
                <a:latin typeface="Times New Roman"/>
                <a:cs typeface="Times New Roman"/>
              </a:rPr>
              <a:t>log</a:t>
            </a:r>
            <a:r>
              <a:rPr dirty="0" baseline="-26143" sz="1275" spc="44">
                <a:latin typeface="Times New Roman"/>
                <a:cs typeface="Times New Roman"/>
              </a:rPr>
              <a:t>2</a:t>
            </a:r>
            <a:r>
              <a:rPr dirty="0" baseline="-26143" sz="1275" spc="142">
                <a:latin typeface="Times New Roman"/>
                <a:cs typeface="Times New Roman"/>
              </a:rPr>
              <a:t> </a:t>
            </a:r>
            <a:r>
              <a:rPr dirty="0" sz="1500" spc="30" i="1">
                <a:latin typeface="Times New Roman"/>
                <a:cs typeface="Times New Roman"/>
              </a:rPr>
              <a:t>p</a:t>
            </a:r>
            <a:r>
              <a:rPr dirty="0" sz="1500" spc="30">
                <a:latin typeface="Times New Roman"/>
                <a:cs typeface="Times New Roman"/>
              </a:rPr>
              <a:t>(</a:t>
            </a:r>
            <a:r>
              <a:rPr dirty="0" sz="1500" spc="-204">
                <a:latin typeface="Times New Roman"/>
                <a:cs typeface="Times New Roman"/>
              </a:rPr>
              <a:t> </a:t>
            </a:r>
            <a:r>
              <a:rPr dirty="0" sz="1500" spc="40" i="1">
                <a:latin typeface="Times New Roman"/>
                <a:cs typeface="Times New Roman"/>
              </a:rPr>
              <a:t>y</a:t>
            </a:r>
            <a:r>
              <a:rPr dirty="0" sz="1500" spc="40">
                <a:latin typeface="Times New Roman"/>
                <a:cs typeface="Times New Roman"/>
              </a:rPr>
              <a:t>)</a:t>
            </a:r>
            <a:r>
              <a:rPr dirty="0" sz="1500" spc="-25">
                <a:latin typeface="Times New Roman"/>
                <a:cs typeface="Times New Roman"/>
              </a:rPr>
              <a:t> </a:t>
            </a:r>
            <a:r>
              <a:rPr dirty="0" sz="1500" spc="55" i="1">
                <a:latin typeface="Times New Roman"/>
                <a:cs typeface="Times New Roman"/>
              </a:rPr>
              <a:t>dy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48710" y="3688207"/>
            <a:ext cx="32067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in bits/sample of the </a:t>
            </a:r>
            <a:r>
              <a:rPr dirty="0" sz="1600">
                <a:latin typeface="Times New Roman"/>
                <a:cs typeface="Times New Roman"/>
              </a:rPr>
              <a:t>random variable</a:t>
            </a:r>
            <a:r>
              <a:rPr dirty="0" sz="1600" spc="-3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7380" y="3942490"/>
            <a:ext cx="5516880" cy="1591310"/>
          </a:xfrm>
          <a:prstGeom prst="rect">
            <a:avLst/>
          </a:prstGeom>
        </p:spPr>
        <p:txBody>
          <a:bodyPr wrap="square" lIns="0" tIns="132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dirty="0" sz="1600" spc="-5">
                <a:latin typeface="Times New Roman"/>
                <a:cs typeface="Times New Roman"/>
              </a:rPr>
              <a:t>And other entropies are also differential entropies and are given</a:t>
            </a:r>
            <a:r>
              <a:rPr dirty="0" sz="1600" spc="1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by:</a:t>
            </a:r>
            <a:endParaRPr sz="1600">
              <a:latin typeface="Times New Roman"/>
              <a:cs typeface="Times New Roman"/>
            </a:endParaRPr>
          </a:p>
          <a:p>
            <a:pPr marL="49530">
              <a:lnSpc>
                <a:spcPct val="100000"/>
              </a:lnSpc>
              <a:spcBef>
                <a:spcPts val="1390"/>
              </a:spcBef>
            </a:pPr>
            <a:r>
              <a:rPr dirty="0" sz="1550" spc="5" i="1">
                <a:latin typeface="Times New Roman"/>
                <a:cs typeface="Times New Roman"/>
              </a:rPr>
              <a:t>H</a:t>
            </a:r>
            <a:r>
              <a:rPr dirty="0" sz="1550" spc="-165" i="1">
                <a:latin typeface="Times New Roman"/>
                <a:cs typeface="Times New Roman"/>
              </a:rPr>
              <a:t> </a:t>
            </a:r>
            <a:r>
              <a:rPr dirty="0" sz="1550">
                <a:latin typeface="Times New Roman"/>
                <a:cs typeface="Times New Roman"/>
              </a:rPr>
              <a:t>(</a:t>
            </a:r>
            <a:r>
              <a:rPr dirty="0" sz="1550" spc="-225">
                <a:latin typeface="Times New Roman"/>
                <a:cs typeface="Times New Roman"/>
              </a:rPr>
              <a:t> </a:t>
            </a:r>
            <a:r>
              <a:rPr dirty="0" sz="1550" spc="5" i="1">
                <a:latin typeface="Times New Roman"/>
                <a:cs typeface="Times New Roman"/>
              </a:rPr>
              <a:t>X</a:t>
            </a:r>
            <a:r>
              <a:rPr dirty="0" sz="1550" spc="-140" i="1">
                <a:latin typeface="Times New Roman"/>
                <a:cs typeface="Times New Roman"/>
              </a:rPr>
              <a:t> </a:t>
            </a:r>
            <a:r>
              <a:rPr dirty="0" sz="1550" spc="55">
                <a:latin typeface="Times New Roman"/>
                <a:cs typeface="Times New Roman"/>
              </a:rPr>
              <a:t>,</a:t>
            </a:r>
            <a:r>
              <a:rPr dirty="0" sz="1550" spc="55" i="1">
                <a:latin typeface="Times New Roman"/>
                <a:cs typeface="Times New Roman"/>
              </a:rPr>
              <a:t>Y</a:t>
            </a:r>
            <a:r>
              <a:rPr dirty="0" sz="1550" spc="-175" i="1">
                <a:latin typeface="Times New Roman"/>
                <a:cs typeface="Times New Roman"/>
              </a:rPr>
              <a:t> </a:t>
            </a:r>
            <a:r>
              <a:rPr dirty="0" sz="1550">
                <a:latin typeface="Times New Roman"/>
                <a:cs typeface="Times New Roman"/>
              </a:rPr>
              <a:t>)</a:t>
            </a:r>
            <a:r>
              <a:rPr dirty="0" sz="1550" spc="25">
                <a:latin typeface="Times New Roman"/>
                <a:cs typeface="Times New Roman"/>
              </a:rPr>
              <a:t> </a:t>
            </a:r>
            <a:r>
              <a:rPr dirty="0" sz="1550" spc="5">
                <a:latin typeface="Symbol"/>
                <a:cs typeface="Symbol"/>
              </a:rPr>
              <a:t></a:t>
            </a:r>
            <a:r>
              <a:rPr dirty="0" sz="1550" spc="30">
                <a:latin typeface="Times New Roman"/>
                <a:cs typeface="Times New Roman"/>
              </a:rPr>
              <a:t> </a:t>
            </a:r>
            <a:r>
              <a:rPr dirty="0" sz="1550" spc="-5">
                <a:latin typeface="Symbol"/>
                <a:cs typeface="Symbol"/>
              </a:rPr>
              <a:t></a:t>
            </a:r>
            <a:r>
              <a:rPr dirty="0" baseline="-13002" sz="3525" spc="-7">
                <a:latin typeface="Symbol"/>
                <a:cs typeface="Symbol"/>
              </a:rPr>
              <a:t></a:t>
            </a:r>
            <a:r>
              <a:rPr dirty="0" baseline="-13002" sz="3525" spc="-157">
                <a:latin typeface="Times New Roman"/>
                <a:cs typeface="Times New Roman"/>
              </a:rPr>
              <a:t> </a:t>
            </a:r>
            <a:r>
              <a:rPr dirty="0" sz="1550" spc="50" i="1">
                <a:latin typeface="Times New Roman"/>
                <a:cs typeface="Times New Roman"/>
              </a:rPr>
              <a:t>p</a:t>
            </a:r>
            <a:r>
              <a:rPr dirty="0" sz="1550" spc="50">
                <a:latin typeface="Times New Roman"/>
                <a:cs typeface="Times New Roman"/>
              </a:rPr>
              <a:t>(</a:t>
            </a:r>
            <a:r>
              <a:rPr dirty="0" sz="1550" spc="50" i="1">
                <a:latin typeface="Times New Roman"/>
                <a:cs typeface="Times New Roman"/>
              </a:rPr>
              <a:t>x</a:t>
            </a:r>
            <a:r>
              <a:rPr dirty="0" sz="1550" spc="50">
                <a:latin typeface="Times New Roman"/>
                <a:cs typeface="Times New Roman"/>
              </a:rPr>
              <a:t>,</a:t>
            </a:r>
            <a:r>
              <a:rPr dirty="0" sz="1550" spc="-40">
                <a:latin typeface="Times New Roman"/>
                <a:cs typeface="Times New Roman"/>
              </a:rPr>
              <a:t> </a:t>
            </a:r>
            <a:r>
              <a:rPr dirty="0" sz="1550" spc="35" i="1">
                <a:latin typeface="Times New Roman"/>
                <a:cs typeface="Times New Roman"/>
              </a:rPr>
              <a:t>y</a:t>
            </a:r>
            <a:r>
              <a:rPr dirty="0" sz="1550" spc="35">
                <a:latin typeface="Times New Roman"/>
                <a:cs typeface="Times New Roman"/>
              </a:rPr>
              <a:t>)</a:t>
            </a:r>
            <a:r>
              <a:rPr dirty="0" sz="1550" spc="5">
                <a:latin typeface="Times New Roman"/>
                <a:cs typeface="Times New Roman"/>
              </a:rPr>
              <a:t> </a:t>
            </a:r>
            <a:r>
              <a:rPr dirty="0" sz="1550" spc="40">
                <a:latin typeface="Times New Roman"/>
                <a:cs typeface="Times New Roman"/>
              </a:rPr>
              <a:t>log</a:t>
            </a:r>
            <a:r>
              <a:rPr dirty="0" baseline="-24691" sz="1350" spc="60">
                <a:latin typeface="Times New Roman"/>
                <a:cs typeface="Times New Roman"/>
              </a:rPr>
              <a:t>2</a:t>
            </a:r>
            <a:r>
              <a:rPr dirty="0" baseline="-24691" sz="1350" spc="195">
                <a:latin typeface="Times New Roman"/>
                <a:cs typeface="Times New Roman"/>
              </a:rPr>
              <a:t> </a:t>
            </a:r>
            <a:r>
              <a:rPr dirty="0" sz="1550" spc="50" i="1">
                <a:latin typeface="Times New Roman"/>
                <a:cs typeface="Times New Roman"/>
              </a:rPr>
              <a:t>p</a:t>
            </a:r>
            <a:r>
              <a:rPr dirty="0" sz="1550" spc="50">
                <a:latin typeface="Times New Roman"/>
                <a:cs typeface="Times New Roman"/>
              </a:rPr>
              <a:t>(</a:t>
            </a:r>
            <a:r>
              <a:rPr dirty="0" sz="1550" spc="50" i="1">
                <a:latin typeface="Times New Roman"/>
                <a:cs typeface="Times New Roman"/>
              </a:rPr>
              <a:t>x</a:t>
            </a:r>
            <a:r>
              <a:rPr dirty="0" sz="1550" spc="50">
                <a:latin typeface="Times New Roman"/>
                <a:cs typeface="Times New Roman"/>
              </a:rPr>
              <a:t>,</a:t>
            </a:r>
            <a:r>
              <a:rPr dirty="0" sz="1550" spc="-40">
                <a:latin typeface="Times New Roman"/>
                <a:cs typeface="Times New Roman"/>
              </a:rPr>
              <a:t> </a:t>
            </a:r>
            <a:r>
              <a:rPr dirty="0" sz="1550" spc="35" i="1">
                <a:latin typeface="Times New Roman"/>
                <a:cs typeface="Times New Roman"/>
              </a:rPr>
              <a:t>y</a:t>
            </a:r>
            <a:r>
              <a:rPr dirty="0" sz="1550" spc="35">
                <a:latin typeface="Times New Roman"/>
                <a:cs typeface="Times New Roman"/>
              </a:rPr>
              <a:t>)</a:t>
            </a:r>
            <a:r>
              <a:rPr dirty="0" sz="1550" spc="25">
                <a:latin typeface="Times New Roman"/>
                <a:cs typeface="Times New Roman"/>
              </a:rPr>
              <a:t> </a:t>
            </a:r>
            <a:r>
              <a:rPr dirty="0" sz="1550" spc="35" i="1">
                <a:latin typeface="Times New Roman"/>
                <a:cs typeface="Times New Roman"/>
              </a:rPr>
              <a:t>dx</a:t>
            </a:r>
            <a:r>
              <a:rPr dirty="0" sz="1550" spc="-5" i="1">
                <a:latin typeface="Times New Roman"/>
                <a:cs typeface="Times New Roman"/>
              </a:rPr>
              <a:t> </a:t>
            </a:r>
            <a:r>
              <a:rPr dirty="0" sz="1550" spc="35" i="1">
                <a:latin typeface="Times New Roman"/>
                <a:cs typeface="Times New Roman"/>
              </a:rPr>
              <a:t>dy</a:t>
            </a:r>
            <a:r>
              <a:rPr dirty="0" sz="1550" spc="245" i="1">
                <a:latin typeface="Times New Roman"/>
                <a:cs typeface="Times New Roman"/>
              </a:rPr>
              <a:t> </a:t>
            </a:r>
            <a:r>
              <a:rPr dirty="0" baseline="-17361" sz="2400" spc="-7">
                <a:latin typeface="Times New Roman"/>
                <a:cs typeface="Times New Roman"/>
              </a:rPr>
              <a:t>in</a:t>
            </a:r>
            <a:r>
              <a:rPr dirty="0" baseline="-17361" sz="2400">
                <a:latin typeface="Times New Roman"/>
                <a:cs typeface="Times New Roman"/>
              </a:rPr>
              <a:t> </a:t>
            </a:r>
            <a:r>
              <a:rPr dirty="0" baseline="-17361" sz="2400" spc="-7">
                <a:latin typeface="Times New Roman"/>
                <a:cs typeface="Times New Roman"/>
              </a:rPr>
              <a:t>bits/sample</a:t>
            </a:r>
            <a:endParaRPr baseline="-17361" sz="2400">
              <a:latin typeface="Times New Roman"/>
              <a:cs typeface="Times New Roman"/>
            </a:endParaRPr>
          </a:p>
          <a:p>
            <a:pPr marL="1064895">
              <a:lnSpc>
                <a:spcPts val="885"/>
              </a:lnSpc>
              <a:spcBef>
                <a:spcPts val="330"/>
              </a:spcBef>
            </a:pPr>
            <a:r>
              <a:rPr dirty="0" sz="900" spc="25">
                <a:latin typeface="Symbol"/>
                <a:cs typeface="Symbol"/>
              </a:rPr>
              <a:t></a:t>
            </a:r>
            <a:endParaRPr sz="900">
              <a:latin typeface="Symbol"/>
              <a:cs typeface="Symbol"/>
            </a:endParaRPr>
          </a:p>
          <a:p>
            <a:pPr marL="49530">
              <a:lnSpc>
                <a:spcPts val="2625"/>
              </a:lnSpc>
            </a:pPr>
            <a:r>
              <a:rPr dirty="0" sz="1550" spc="5" i="1">
                <a:latin typeface="Times New Roman"/>
                <a:cs typeface="Times New Roman"/>
              </a:rPr>
              <a:t>H</a:t>
            </a:r>
            <a:r>
              <a:rPr dirty="0" sz="1550" spc="-165" i="1">
                <a:latin typeface="Times New Roman"/>
                <a:cs typeface="Times New Roman"/>
              </a:rPr>
              <a:t> </a:t>
            </a:r>
            <a:r>
              <a:rPr dirty="0" sz="1550" spc="-25">
                <a:latin typeface="Times New Roman"/>
                <a:cs typeface="Times New Roman"/>
              </a:rPr>
              <a:t>(</a:t>
            </a:r>
            <a:r>
              <a:rPr dirty="0" sz="1550" spc="-25" i="1">
                <a:latin typeface="Times New Roman"/>
                <a:cs typeface="Times New Roman"/>
              </a:rPr>
              <a:t>Y</a:t>
            </a:r>
            <a:r>
              <a:rPr dirty="0" sz="1550" spc="65" i="1">
                <a:latin typeface="Times New Roman"/>
                <a:cs typeface="Times New Roman"/>
              </a:rPr>
              <a:t> </a:t>
            </a:r>
            <a:r>
              <a:rPr dirty="0" sz="1550">
                <a:latin typeface="Times New Roman"/>
                <a:cs typeface="Times New Roman"/>
              </a:rPr>
              <a:t>/</a:t>
            </a:r>
            <a:r>
              <a:rPr dirty="0" sz="1550" spc="30">
                <a:latin typeface="Times New Roman"/>
                <a:cs typeface="Times New Roman"/>
              </a:rPr>
              <a:t> </a:t>
            </a:r>
            <a:r>
              <a:rPr dirty="0" sz="1550" spc="5" i="1">
                <a:latin typeface="Times New Roman"/>
                <a:cs typeface="Times New Roman"/>
              </a:rPr>
              <a:t>X</a:t>
            </a:r>
            <a:r>
              <a:rPr dirty="0" sz="1550" spc="-114" i="1">
                <a:latin typeface="Times New Roman"/>
                <a:cs typeface="Times New Roman"/>
              </a:rPr>
              <a:t> </a:t>
            </a:r>
            <a:r>
              <a:rPr dirty="0" sz="1550">
                <a:latin typeface="Times New Roman"/>
                <a:cs typeface="Times New Roman"/>
              </a:rPr>
              <a:t>) </a:t>
            </a:r>
            <a:r>
              <a:rPr dirty="0" sz="1550" spc="5">
                <a:latin typeface="Symbol"/>
                <a:cs typeface="Symbol"/>
              </a:rPr>
              <a:t></a:t>
            </a:r>
            <a:r>
              <a:rPr dirty="0" sz="1550" spc="10">
                <a:latin typeface="Times New Roman"/>
                <a:cs typeface="Times New Roman"/>
              </a:rPr>
              <a:t> </a:t>
            </a:r>
            <a:r>
              <a:rPr dirty="0" sz="1550" spc="-5">
                <a:latin typeface="Symbol"/>
                <a:cs typeface="Symbol"/>
              </a:rPr>
              <a:t></a:t>
            </a:r>
            <a:r>
              <a:rPr dirty="0" baseline="-13002" sz="3525" spc="-7">
                <a:latin typeface="Symbol"/>
                <a:cs typeface="Symbol"/>
              </a:rPr>
              <a:t></a:t>
            </a:r>
            <a:r>
              <a:rPr dirty="0" baseline="-13002" sz="3525" spc="-142">
                <a:latin typeface="Times New Roman"/>
                <a:cs typeface="Times New Roman"/>
              </a:rPr>
              <a:t> </a:t>
            </a:r>
            <a:r>
              <a:rPr dirty="0" sz="1550" spc="50" i="1">
                <a:latin typeface="Times New Roman"/>
                <a:cs typeface="Times New Roman"/>
              </a:rPr>
              <a:t>p</a:t>
            </a:r>
            <a:r>
              <a:rPr dirty="0" sz="1550" spc="50">
                <a:latin typeface="Times New Roman"/>
                <a:cs typeface="Times New Roman"/>
              </a:rPr>
              <a:t>(</a:t>
            </a:r>
            <a:r>
              <a:rPr dirty="0" sz="1550" spc="50" i="1">
                <a:latin typeface="Times New Roman"/>
                <a:cs typeface="Times New Roman"/>
              </a:rPr>
              <a:t>x</a:t>
            </a:r>
            <a:r>
              <a:rPr dirty="0" sz="1550" spc="50">
                <a:latin typeface="Times New Roman"/>
                <a:cs typeface="Times New Roman"/>
              </a:rPr>
              <a:t>,</a:t>
            </a:r>
            <a:r>
              <a:rPr dirty="0" sz="1550" spc="-25">
                <a:latin typeface="Times New Roman"/>
                <a:cs typeface="Times New Roman"/>
              </a:rPr>
              <a:t> </a:t>
            </a:r>
            <a:r>
              <a:rPr dirty="0" sz="1550" spc="35" i="1">
                <a:latin typeface="Times New Roman"/>
                <a:cs typeface="Times New Roman"/>
              </a:rPr>
              <a:t>y</a:t>
            </a:r>
            <a:r>
              <a:rPr dirty="0" sz="1550" spc="35">
                <a:latin typeface="Times New Roman"/>
                <a:cs typeface="Times New Roman"/>
              </a:rPr>
              <a:t>)</a:t>
            </a:r>
            <a:r>
              <a:rPr dirty="0" sz="1550" spc="-25">
                <a:latin typeface="Times New Roman"/>
                <a:cs typeface="Times New Roman"/>
              </a:rPr>
              <a:t> </a:t>
            </a:r>
            <a:r>
              <a:rPr dirty="0" sz="1550" spc="30">
                <a:latin typeface="Times New Roman"/>
                <a:cs typeface="Times New Roman"/>
              </a:rPr>
              <a:t>log</a:t>
            </a:r>
            <a:r>
              <a:rPr dirty="0" baseline="-24691" sz="1350" spc="44">
                <a:latin typeface="Times New Roman"/>
                <a:cs typeface="Times New Roman"/>
              </a:rPr>
              <a:t>2</a:t>
            </a:r>
            <a:r>
              <a:rPr dirty="0" baseline="-24691" sz="1350" spc="179">
                <a:latin typeface="Times New Roman"/>
                <a:cs typeface="Times New Roman"/>
              </a:rPr>
              <a:t> </a:t>
            </a:r>
            <a:r>
              <a:rPr dirty="0" sz="1550" spc="30" i="1">
                <a:latin typeface="Times New Roman"/>
                <a:cs typeface="Times New Roman"/>
              </a:rPr>
              <a:t>p</a:t>
            </a:r>
            <a:r>
              <a:rPr dirty="0" sz="1550" spc="30">
                <a:latin typeface="Times New Roman"/>
                <a:cs typeface="Times New Roman"/>
              </a:rPr>
              <a:t>(</a:t>
            </a:r>
            <a:r>
              <a:rPr dirty="0" sz="1550" spc="-195">
                <a:latin typeface="Times New Roman"/>
                <a:cs typeface="Times New Roman"/>
              </a:rPr>
              <a:t> </a:t>
            </a:r>
            <a:r>
              <a:rPr dirty="0" sz="1550" spc="5" i="1">
                <a:latin typeface="Times New Roman"/>
                <a:cs typeface="Times New Roman"/>
              </a:rPr>
              <a:t>y</a:t>
            </a:r>
            <a:r>
              <a:rPr dirty="0" sz="1550" spc="-85" i="1">
                <a:latin typeface="Times New Roman"/>
                <a:cs typeface="Times New Roman"/>
              </a:rPr>
              <a:t> </a:t>
            </a:r>
            <a:r>
              <a:rPr dirty="0" sz="1550">
                <a:latin typeface="Times New Roman"/>
                <a:cs typeface="Times New Roman"/>
              </a:rPr>
              <a:t>/</a:t>
            </a:r>
            <a:r>
              <a:rPr dirty="0" sz="1550" spc="-15">
                <a:latin typeface="Times New Roman"/>
                <a:cs typeface="Times New Roman"/>
              </a:rPr>
              <a:t> </a:t>
            </a:r>
            <a:r>
              <a:rPr dirty="0" sz="1550" spc="20" i="1">
                <a:latin typeface="Times New Roman"/>
                <a:cs typeface="Times New Roman"/>
              </a:rPr>
              <a:t>x</a:t>
            </a:r>
            <a:r>
              <a:rPr dirty="0" sz="1550" spc="20">
                <a:latin typeface="Times New Roman"/>
                <a:cs typeface="Times New Roman"/>
              </a:rPr>
              <a:t>)</a:t>
            </a:r>
            <a:r>
              <a:rPr dirty="0" sz="1550" spc="5">
                <a:latin typeface="Times New Roman"/>
                <a:cs typeface="Times New Roman"/>
              </a:rPr>
              <a:t> </a:t>
            </a:r>
            <a:r>
              <a:rPr dirty="0" sz="1550" spc="35" i="1">
                <a:latin typeface="Times New Roman"/>
                <a:cs typeface="Times New Roman"/>
              </a:rPr>
              <a:t>dx</a:t>
            </a:r>
            <a:r>
              <a:rPr dirty="0" sz="1550" spc="-30" i="1">
                <a:latin typeface="Times New Roman"/>
                <a:cs typeface="Times New Roman"/>
              </a:rPr>
              <a:t> </a:t>
            </a:r>
            <a:r>
              <a:rPr dirty="0" sz="1550" spc="35" i="1">
                <a:latin typeface="Times New Roman"/>
                <a:cs typeface="Times New Roman"/>
              </a:rPr>
              <a:t>dy</a:t>
            </a:r>
            <a:r>
              <a:rPr dirty="0" sz="1550" spc="250" i="1">
                <a:latin typeface="Times New Roman"/>
                <a:cs typeface="Times New Roman"/>
              </a:rPr>
              <a:t> </a:t>
            </a:r>
            <a:r>
              <a:rPr dirty="0" baseline="-17361" sz="2400" spc="-7">
                <a:latin typeface="Times New Roman"/>
                <a:cs typeface="Times New Roman"/>
              </a:rPr>
              <a:t>in</a:t>
            </a:r>
            <a:r>
              <a:rPr dirty="0" baseline="-17361" sz="2400">
                <a:latin typeface="Times New Roman"/>
                <a:cs typeface="Times New Roman"/>
              </a:rPr>
              <a:t> </a:t>
            </a:r>
            <a:r>
              <a:rPr dirty="0" baseline="-17361" sz="2400" spc="-7">
                <a:latin typeface="Times New Roman"/>
                <a:cs typeface="Times New Roman"/>
              </a:rPr>
              <a:t>bits/sample.</a:t>
            </a:r>
            <a:endParaRPr baseline="-17361" sz="2400">
              <a:latin typeface="Times New Roman"/>
              <a:cs typeface="Times New Roman"/>
            </a:endParaRPr>
          </a:p>
          <a:p>
            <a:pPr marL="1111250">
              <a:lnSpc>
                <a:spcPct val="100000"/>
              </a:lnSpc>
              <a:spcBef>
                <a:spcPts val="330"/>
              </a:spcBef>
            </a:pPr>
            <a:r>
              <a:rPr dirty="0" sz="900" spc="15">
                <a:latin typeface="Symbol"/>
                <a:cs typeface="Symbol"/>
              </a:rPr>
              <a:t></a:t>
            </a:r>
            <a:endParaRPr sz="90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64483" y="5589953"/>
            <a:ext cx="4621530" cy="666750"/>
          </a:xfrm>
          <a:prstGeom prst="rect">
            <a:avLst/>
          </a:prstGeom>
        </p:spPr>
        <p:txBody>
          <a:bodyPr wrap="square" lIns="0" tIns="1162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dirty="0" sz="1550" spc="5" i="1">
                <a:latin typeface="Times New Roman"/>
                <a:cs typeface="Times New Roman"/>
              </a:rPr>
              <a:t>H</a:t>
            </a:r>
            <a:r>
              <a:rPr dirty="0" sz="1550" spc="-165" i="1">
                <a:latin typeface="Times New Roman"/>
                <a:cs typeface="Times New Roman"/>
              </a:rPr>
              <a:t> </a:t>
            </a:r>
            <a:r>
              <a:rPr dirty="0" sz="1550">
                <a:latin typeface="Times New Roman"/>
                <a:cs typeface="Times New Roman"/>
              </a:rPr>
              <a:t>(</a:t>
            </a:r>
            <a:r>
              <a:rPr dirty="0" sz="1550" spc="-220">
                <a:latin typeface="Times New Roman"/>
                <a:cs typeface="Times New Roman"/>
              </a:rPr>
              <a:t> </a:t>
            </a:r>
            <a:r>
              <a:rPr dirty="0" sz="1550" spc="5" i="1">
                <a:latin typeface="Times New Roman"/>
                <a:cs typeface="Times New Roman"/>
              </a:rPr>
              <a:t>X</a:t>
            </a:r>
            <a:r>
              <a:rPr dirty="0" sz="1550" spc="125" i="1">
                <a:latin typeface="Times New Roman"/>
                <a:cs typeface="Times New Roman"/>
              </a:rPr>
              <a:t> </a:t>
            </a:r>
            <a:r>
              <a:rPr dirty="0" sz="1550">
                <a:latin typeface="Times New Roman"/>
                <a:cs typeface="Times New Roman"/>
              </a:rPr>
              <a:t>/</a:t>
            </a:r>
            <a:r>
              <a:rPr dirty="0" sz="1550" spc="-195">
                <a:latin typeface="Times New Roman"/>
                <a:cs typeface="Times New Roman"/>
              </a:rPr>
              <a:t> </a:t>
            </a:r>
            <a:r>
              <a:rPr dirty="0" sz="1550" spc="5" i="1">
                <a:latin typeface="Times New Roman"/>
                <a:cs typeface="Times New Roman"/>
              </a:rPr>
              <a:t>Y</a:t>
            </a:r>
            <a:r>
              <a:rPr dirty="0" sz="1550" spc="-175" i="1">
                <a:latin typeface="Times New Roman"/>
                <a:cs typeface="Times New Roman"/>
              </a:rPr>
              <a:t> </a:t>
            </a:r>
            <a:r>
              <a:rPr dirty="0" sz="1550">
                <a:latin typeface="Times New Roman"/>
                <a:cs typeface="Times New Roman"/>
              </a:rPr>
              <a:t>) </a:t>
            </a:r>
            <a:r>
              <a:rPr dirty="0" sz="1550" spc="5">
                <a:latin typeface="Symbol"/>
                <a:cs typeface="Symbol"/>
              </a:rPr>
              <a:t></a:t>
            </a:r>
            <a:r>
              <a:rPr dirty="0" sz="1550" spc="10">
                <a:latin typeface="Times New Roman"/>
                <a:cs typeface="Times New Roman"/>
              </a:rPr>
              <a:t> </a:t>
            </a:r>
            <a:r>
              <a:rPr dirty="0" sz="1550" spc="-5">
                <a:latin typeface="Symbol"/>
                <a:cs typeface="Symbol"/>
              </a:rPr>
              <a:t></a:t>
            </a:r>
            <a:r>
              <a:rPr dirty="0" baseline="-13002" sz="3525" spc="-7">
                <a:latin typeface="Symbol"/>
                <a:cs typeface="Symbol"/>
              </a:rPr>
              <a:t></a:t>
            </a:r>
            <a:r>
              <a:rPr dirty="0" baseline="-13002" sz="3525" spc="-142">
                <a:latin typeface="Times New Roman"/>
                <a:cs typeface="Times New Roman"/>
              </a:rPr>
              <a:t> </a:t>
            </a:r>
            <a:r>
              <a:rPr dirty="0" sz="1550" spc="50" i="1">
                <a:latin typeface="Times New Roman"/>
                <a:cs typeface="Times New Roman"/>
              </a:rPr>
              <a:t>p</a:t>
            </a:r>
            <a:r>
              <a:rPr dirty="0" sz="1550" spc="50">
                <a:latin typeface="Times New Roman"/>
                <a:cs typeface="Times New Roman"/>
              </a:rPr>
              <a:t>(</a:t>
            </a:r>
            <a:r>
              <a:rPr dirty="0" sz="1550" spc="50" i="1">
                <a:latin typeface="Times New Roman"/>
                <a:cs typeface="Times New Roman"/>
              </a:rPr>
              <a:t>x</a:t>
            </a:r>
            <a:r>
              <a:rPr dirty="0" sz="1550" spc="50">
                <a:latin typeface="Times New Roman"/>
                <a:cs typeface="Times New Roman"/>
              </a:rPr>
              <a:t>,</a:t>
            </a:r>
            <a:r>
              <a:rPr dirty="0" sz="1550" spc="-25">
                <a:latin typeface="Times New Roman"/>
                <a:cs typeface="Times New Roman"/>
              </a:rPr>
              <a:t> </a:t>
            </a:r>
            <a:r>
              <a:rPr dirty="0" sz="1550" spc="35" i="1">
                <a:latin typeface="Times New Roman"/>
                <a:cs typeface="Times New Roman"/>
              </a:rPr>
              <a:t>y</a:t>
            </a:r>
            <a:r>
              <a:rPr dirty="0" sz="1550" spc="35">
                <a:latin typeface="Times New Roman"/>
                <a:cs typeface="Times New Roman"/>
              </a:rPr>
              <a:t>)</a:t>
            </a:r>
            <a:r>
              <a:rPr dirty="0" sz="1550" spc="-25">
                <a:latin typeface="Times New Roman"/>
                <a:cs typeface="Times New Roman"/>
              </a:rPr>
              <a:t> </a:t>
            </a:r>
            <a:r>
              <a:rPr dirty="0" sz="1550" spc="30">
                <a:latin typeface="Times New Roman"/>
                <a:cs typeface="Times New Roman"/>
              </a:rPr>
              <a:t>log</a:t>
            </a:r>
            <a:r>
              <a:rPr dirty="0" baseline="-24691" sz="1350" spc="44">
                <a:latin typeface="Times New Roman"/>
                <a:cs typeface="Times New Roman"/>
              </a:rPr>
              <a:t>2</a:t>
            </a:r>
            <a:r>
              <a:rPr dirty="0" baseline="-24691" sz="1350" spc="179">
                <a:latin typeface="Times New Roman"/>
                <a:cs typeface="Times New Roman"/>
              </a:rPr>
              <a:t> </a:t>
            </a:r>
            <a:r>
              <a:rPr dirty="0" sz="1550" spc="60" i="1">
                <a:latin typeface="Times New Roman"/>
                <a:cs typeface="Times New Roman"/>
              </a:rPr>
              <a:t>p</a:t>
            </a:r>
            <a:r>
              <a:rPr dirty="0" sz="1550" spc="60">
                <a:latin typeface="Times New Roman"/>
                <a:cs typeface="Times New Roman"/>
              </a:rPr>
              <a:t>(</a:t>
            </a:r>
            <a:r>
              <a:rPr dirty="0" sz="1550" spc="60" i="1">
                <a:latin typeface="Times New Roman"/>
                <a:cs typeface="Times New Roman"/>
              </a:rPr>
              <a:t>x</a:t>
            </a:r>
            <a:r>
              <a:rPr dirty="0" sz="1550" spc="-105" i="1">
                <a:latin typeface="Times New Roman"/>
                <a:cs typeface="Times New Roman"/>
              </a:rPr>
              <a:t> </a:t>
            </a:r>
            <a:r>
              <a:rPr dirty="0" sz="1550">
                <a:latin typeface="Times New Roman"/>
                <a:cs typeface="Times New Roman"/>
              </a:rPr>
              <a:t>/</a:t>
            </a:r>
            <a:r>
              <a:rPr dirty="0" sz="1550" spc="55">
                <a:latin typeface="Times New Roman"/>
                <a:cs typeface="Times New Roman"/>
              </a:rPr>
              <a:t> </a:t>
            </a:r>
            <a:r>
              <a:rPr dirty="0" sz="1550" spc="35" i="1">
                <a:latin typeface="Times New Roman"/>
                <a:cs typeface="Times New Roman"/>
              </a:rPr>
              <a:t>y</a:t>
            </a:r>
            <a:r>
              <a:rPr dirty="0" sz="1550" spc="35">
                <a:latin typeface="Times New Roman"/>
                <a:cs typeface="Times New Roman"/>
              </a:rPr>
              <a:t>)</a:t>
            </a:r>
            <a:r>
              <a:rPr dirty="0" sz="1550" spc="5">
                <a:latin typeface="Times New Roman"/>
                <a:cs typeface="Times New Roman"/>
              </a:rPr>
              <a:t> </a:t>
            </a:r>
            <a:r>
              <a:rPr dirty="0" sz="1550" spc="35" i="1">
                <a:latin typeface="Times New Roman"/>
                <a:cs typeface="Times New Roman"/>
              </a:rPr>
              <a:t>dx</a:t>
            </a:r>
            <a:r>
              <a:rPr dirty="0" sz="1550" spc="-30" i="1">
                <a:latin typeface="Times New Roman"/>
                <a:cs typeface="Times New Roman"/>
              </a:rPr>
              <a:t> </a:t>
            </a:r>
            <a:r>
              <a:rPr dirty="0" sz="1550" spc="35" i="1">
                <a:latin typeface="Times New Roman"/>
                <a:cs typeface="Times New Roman"/>
              </a:rPr>
              <a:t>dy</a:t>
            </a:r>
            <a:r>
              <a:rPr dirty="0" sz="1550" spc="250" i="1">
                <a:latin typeface="Times New Roman"/>
                <a:cs typeface="Times New Roman"/>
              </a:rPr>
              <a:t> </a:t>
            </a:r>
            <a:r>
              <a:rPr dirty="0" baseline="-17361" sz="2400" spc="-7">
                <a:latin typeface="Times New Roman"/>
                <a:cs typeface="Times New Roman"/>
              </a:rPr>
              <a:t>in</a:t>
            </a:r>
            <a:r>
              <a:rPr dirty="0" baseline="-17361" sz="2400">
                <a:latin typeface="Times New Roman"/>
                <a:cs typeface="Times New Roman"/>
              </a:rPr>
              <a:t> </a:t>
            </a:r>
            <a:r>
              <a:rPr dirty="0" baseline="-17361" sz="2400" spc="-7">
                <a:latin typeface="Times New Roman"/>
                <a:cs typeface="Times New Roman"/>
              </a:rPr>
              <a:t>bits/sample.</a:t>
            </a:r>
            <a:endParaRPr baseline="-17361" sz="2400">
              <a:latin typeface="Times New Roman"/>
              <a:cs typeface="Times New Roman"/>
            </a:endParaRPr>
          </a:p>
          <a:p>
            <a:pPr marL="1073785">
              <a:lnSpc>
                <a:spcPct val="100000"/>
              </a:lnSpc>
              <a:spcBef>
                <a:spcPts val="330"/>
              </a:spcBef>
            </a:pPr>
            <a:r>
              <a:rPr dirty="0" sz="900" spc="15">
                <a:latin typeface="Symbol"/>
                <a:cs typeface="Symbol"/>
              </a:rPr>
              <a:t></a:t>
            </a:r>
            <a:endParaRPr sz="900">
              <a:latin typeface="Symbol"/>
              <a:cs typeface="Symbo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670932" y="6761613"/>
            <a:ext cx="635635" cy="0"/>
          </a:xfrm>
          <a:custGeom>
            <a:avLst/>
            <a:gdLst/>
            <a:ahLst/>
            <a:cxnLst/>
            <a:rect l="l" t="t" r="r" b="b"/>
            <a:pathLst>
              <a:path w="635635" h="0">
                <a:moveTo>
                  <a:pt x="0" y="0"/>
                </a:moveTo>
                <a:lnTo>
                  <a:pt x="635159" y="0"/>
                </a:lnTo>
              </a:path>
            </a:pathLst>
          </a:custGeom>
          <a:ln w="821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476981" y="6571074"/>
            <a:ext cx="168275" cy="3854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350" spc="-90">
                <a:latin typeface="Symbol"/>
                <a:cs typeface="Symbol"/>
              </a:rPr>
              <a:t></a:t>
            </a:r>
            <a:endParaRPr sz="2350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816152" y="6754893"/>
            <a:ext cx="373380" cy="2654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550" spc="60" i="1">
                <a:latin typeface="Times New Roman"/>
                <a:cs typeface="Times New Roman"/>
              </a:rPr>
              <a:t>p</a:t>
            </a:r>
            <a:r>
              <a:rPr dirty="0" sz="1550" spc="120">
                <a:latin typeface="Times New Roman"/>
                <a:cs typeface="Times New Roman"/>
              </a:rPr>
              <a:t>(</a:t>
            </a:r>
            <a:r>
              <a:rPr dirty="0" sz="1550" spc="45" i="1">
                <a:latin typeface="Times New Roman"/>
                <a:cs typeface="Times New Roman"/>
              </a:rPr>
              <a:t>x</a:t>
            </a:r>
            <a:r>
              <a:rPr dirty="0" sz="1550">
                <a:latin typeface="Times New Roman"/>
                <a:cs typeface="Times New Roman"/>
              </a:rPr>
              <a:t>)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97008" y="6474381"/>
            <a:ext cx="1122045" cy="2654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550" spc="60" i="1">
                <a:latin typeface="Times New Roman"/>
                <a:cs typeface="Times New Roman"/>
              </a:rPr>
              <a:t>p</a:t>
            </a:r>
            <a:r>
              <a:rPr dirty="0" sz="1550" spc="60">
                <a:latin typeface="Times New Roman"/>
                <a:cs typeface="Times New Roman"/>
              </a:rPr>
              <a:t>(</a:t>
            </a:r>
            <a:r>
              <a:rPr dirty="0" sz="1550" spc="60" i="1">
                <a:latin typeface="Times New Roman"/>
                <a:cs typeface="Times New Roman"/>
              </a:rPr>
              <a:t>x </a:t>
            </a:r>
            <a:r>
              <a:rPr dirty="0" sz="1550">
                <a:latin typeface="Times New Roman"/>
                <a:cs typeface="Times New Roman"/>
              </a:rPr>
              <a:t>/ </a:t>
            </a:r>
            <a:r>
              <a:rPr dirty="0" sz="1550" spc="35" i="1">
                <a:latin typeface="Times New Roman"/>
                <a:cs typeface="Times New Roman"/>
              </a:rPr>
              <a:t>y</a:t>
            </a:r>
            <a:r>
              <a:rPr dirty="0" sz="1550" spc="35">
                <a:latin typeface="Times New Roman"/>
                <a:cs typeface="Times New Roman"/>
              </a:rPr>
              <a:t>) </a:t>
            </a:r>
            <a:r>
              <a:rPr dirty="0" baseline="-35842" sz="2325" spc="52" i="1">
                <a:latin typeface="Times New Roman"/>
                <a:cs typeface="Times New Roman"/>
              </a:rPr>
              <a:t>dx</a:t>
            </a:r>
            <a:r>
              <a:rPr dirty="0" baseline="-35842" sz="2325" spc="-179" i="1">
                <a:latin typeface="Times New Roman"/>
                <a:cs typeface="Times New Roman"/>
              </a:rPr>
              <a:t> </a:t>
            </a:r>
            <a:r>
              <a:rPr dirty="0" baseline="-35842" sz="2325" spc="97" i="1">
                <a:latin typeface="Times New Roman"/>
                <a:cs typeface="Times New Roman"/>
              </a:rPr>
              <a:t>dy</a:t>
            </a:r>
            <a:endParaRPr baseline="-35842" sz="2325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64445" y="6495586"/>
            <a:ext cx="1903730" cy="569595"/>
          </a:xfrm>
          <a:prstGeom prst="rect">
            <a:avLst/>
          </a:prstGeom>
        </p:spPr>
        <p:txBody>
          <a:bodyPr wrap="square" lIns="0" tIns="11874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35"/>
              </a:spcBef>
              <a:tabLst>
                <a:tab pos="1028700" algn="l"/>
              </a:tabLst>
            </a:pPr>
            <a:r>
              <a:rPr dirty="0" sz="1550" i="1">
                <a:latin typeface="Times New Roman"/>
                <a:cs typeface="Times New Roman"/>
              </a:rPr>
              <a:t>I</a:t>
            </a:r>
            <a:r>
              <a:rPr dirty="0" sz="1550" spc="-195" i="1">
                <a:latin typeface="Times New Roman"/>
                <a:cs typeface="Times New Roman"/>
              </a:rPr>
              <a:t> </a:t>
            </a:r>
            <a:r>
              <a:rPr dirty="0" sz="1550">
                <a:latin typeface="Times New Roman"/>
                <a:cs typeface="Times New Roman"/>
              </a:rPr>
              <a:t>(</a:t>
            </a:r>
            <a:r>
              <a:rPr dirty="0" sz="1550" spc="-220">
                <a:latin typeface="Times New Roman"/>
                <a:cs typeface="Times New Roman"/>
              </a:rPr>
              <a:t> </a:t>
            </a:r>
            <a:r>
              <a:rPr dirty="0" sz="1550" spc="5" i="1">
                <a:latin typeface="Times New Roman"/>
                <a:cs typeface="Times New Roman"/>
              </a:rPr>
              <a:t>X</a:t>
            </a:r>
            <a:r>
              <a:rPr dirty="0" sz="1550" spc="-135" i="1">
                <a:latin typeface="Times New Roman"/>
                <a:cs typeface="Times New Roman"/>
              </a:rPr>
              <a:t> </a:t>
            </a:r>
            <a:r>
              <a:rPr dirty="0" sz="1550" spc="60">
                <a:latin typeface="Times New Roman"/>
                <a:cs typeface="Times New Roman"/>
              </a:rPr>
              <a:t>,</a:t>
            </a:r>
            <a:r>
              <a:rPr dirty="0" sz="1550" spc="60" i="1">
                <a:latin typeface="Times New Roman"/>
                <a:cs typeface="Times New Roman"/>
              </a:rPr>
              <a:t>Y</a:t>
            </a:r>
            <a:r>
              <a:rPr dirty="0" sz="1550" spc="-165" i="1">
                <a:latin typeface="Times New Roman"/>
                <a:cs typeface="Times New Roman"/>
              </a:rPr>
              <a:t> </a:t>
            </a:r>
            <a:r>
              <a:rPr dirty="0" sz="1550">
                <a:latin typeface="Times New Roman"/>
                <a:cs typeface="Times New Roman"/>
              </a:rPr>
              <a:t>) </a:t>
            </a:r>
            <a:r>
              <a:rPr dirty="0" sz="1550" spc="5">
                <a:latin typeface="Symbol"/>
                <a:cs typeface="Symbol"/>
              </a:rPr>
              <a:t></a:t>
            </a:r>
            <a:r>
              <a:rPr dirty="0" sz="1550" spc="5">
                <a:latin typeface="Times New Roman"/>
                <a:cs typeface="Times New Roman"/>
              </a:rPr>
              <a:t>	</a:t>
            </a:r>
            <a:r>
              <a:rPr dirty="0" sz="1550" spc="50" i="1">
                <a:latin typeface="Times New Roman"/>
                <a:cs typeface="Times New Roman"/>
              </a:rPr>
              <a:t>p</a:t>
            </a:r>
            <a:r>
              <a:rPr dirty="0" sz="1550" spc="50">
                <a:latin typeface="Times New Roman"/>
                <a:cs typeface="Times New Roman"/>
              </a:rPr>
              <a:t>(</a:t>
            </a:r>
            <a:r>
              <a:rPr dirty="0" sz="1550" spc="50" i="1">
                <a:latin typeface="Times New Roman"/>
                <a:cs typeface="Times New Roman"/>
              </a:rPr>
              <a:t>x</a:t>
            </a:r>
            <a:r>
              <a:rPr dirty="0" sz="1550" spc="50">
                <a:latin typeface="Times New Roman"/>
                <a:cs typeface="Times New Roman"/>
              </a:rPr>
              <a:t>, </a:t>
            </a:r>
            <a:r>
              <a:rPr dirty="0" sz="1550" spc="35" i="1">
                <a:latin typeface="Times New Roman"/>
                <a:cs typeface="Times New Roman"/>
              </a:rPr>
              <a:t>y</a:t>
            </a:r>
            <a:r>
              <a:rPr dirty="0" sz="1550" spc="35">
                <a:latin typeface="Times New Roman"/>
                <a:cs typeface="Times New Roman"/>
              </a:rPr>
              <a:t>)</a:t>
            </a:r>
            <a:r>
              <a:rPr dirty="0" sz="1550" spc="-165">
                <a:latin typeface="Times New Roman"/>
                <a:cs typeface="Times New Roman"/>
              </a:rPr>
              <a:t> </a:t>
            </a:r>
            <a:r>
              <a:rPr dirty="0" sz="1550" spc="30">
                <a:latin typeface="Times New Roman"/>
                <a:cs typeface="Times New Roman"/>
              </a:rPr>
              <a:t>log</a:t>
            </a:r>
            <a:endParaRPr sz="1550">
              <a:latin typeface="Times New Roman"/>
              <a:cs typeface="Times New Roman"/>
            </a:endParaRPr>
          </a:p>
          <a:p>
            <a:pPr algn="ctr" marR="88900">
              <a:lnSpc>
                <a:spcPct val="100000"/>
              </a:lnSpc>
              <a:spcBef>
                <a:spcPts val="500"/>
              </a:spcBef>
            </a:pPr>
            <a:r>
              <a:rPr dirty="0" sz="900" spc="15">
                <a:latin typeface="Symbol"/>
                <a:cs typeface="Symbol"/>
              </a:rPr>
              <a:t></a:t>
            </a:r>
            <a:endParaRPr sz="90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46047" y="6732384"/>
            <a:ext cx="83820" cy="16573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00" spc="5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860419" y="6661784"/>
            <a:ext cx="12090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in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bits/sample.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27380" y="7270241"/>
            <a:ext cx="6032500" cy="502284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12700" marR="5080">
              <a:lnSpc>
                <a:spcPts val="1839"/>
              </a:lnSpc>
              <a:spcBef>
                <a:spcPts val="220"/>
              </a:spcBef>
            </a:pPr>
            <a:r>
              <a:rPr dirty="0" sz="1600" spc="-5">
                <a:latin typeface="Times New Roman"/>
                <a:cs typeface="Times New Roman"/>
              </a:rPr>
              <a:t>Note that all above entropies are differential entropies </a:t>
            </a:r>
            <a:r>
              <a:rPr dirty="0" sz="1600">
                <a:latin typeface="Times New Roman"/>
                <a:cs typeface="Times New Roman"/>
              </a:rPr>
              <a:t>and not </a:t>
            </a:r>
            <a:r>
              <a:rPr dirty="0" sz="1600" spc="-5">
                <a:latin typeface="Times New Roman"/>
                <a:cs typeface="Times New Roman"/>
              </a:rPr>
              <a:t>an absolute  measure of information since all prob are in fact prob. density</a:t>
            </a:r>
            <a:r>
              <a:rPr dirty="0" sz="1600" spc="1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functions.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21791" y="8002269"/>
            <a:ext cx="6318250" cy="233679"/>
          </a:xfrm>
          <a:prstGeom prst="rect">
            <a:avLst/>
          </a:prstGeom>
          <a:solidFill>
            <a:srgbClr val="F1DBDB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810"/>
              </a:lnSpc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Channel capacity of continuous Gaussian</a:t>
            </a:r>
            <a:r>
              <a:rPr dirty="0" u="heavy" sz="1600" spc="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channel: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27380" y="8204453"/>
            <a:ext cx="5868035" cy="970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Def: A Gaussian channel is that channel affected </a:t>
            </a:r>
            <a:r>
              <a:rPr dirty="0" sz="1600">
                <a:latin typeface="Times New Roman"/>
                <a:cs typeface="Times New Roman"/>
              </a:rPr>
              <a:t>by </a:t>
            </a:r>
            <a:r>
              <a:rPr dirty="0" sz="1600" spc="-5">
                <a:latin typeface="Times New Roman"/>
                <a:cs typeface="Times New Roman"/>
              </a:rPr>
              <a:t>the Gaussian</a:t>
            </a:r>
            <a:r>
              <a:rPr dirty="0" sz="1600" spc="10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noise.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ts val="1860"/>
              </a:lnSpc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Review of Gaussian</a:t>
            </a:r>
            <a:r>
              <a:rPr dirty="0" u="heavy" sz="1600" spc="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signal: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60"/>
              </a:lnSpc>
            </a:pPr>
            <a:r>
              <a:rPr dirty="0" sz="1600" spc="-5">
                <a:latin typeface="Times New Roman"/>
                <a:cs typeface="Times New Roman"/>
              </a:rPr>
              <a:t>If the noise signal n(t) is Gaussian then its PDF(prob density</a:t>
            </a:r>
            <a:r>
              <a:rPr dirty="0" sz="1600" spc="1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function):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427153" y="9848332"/>
            <a:ext cx="31115" cy="18415"/>
          </a:xfrm>
          <a:custGeom>
            <a:avLst/>
            <a:gdLst/>
            <a:ahLst/>
            <a:cxnLst/>
            <a:rect l="l" t="t" r="r" b="b"/>
            <a:pathLst>
              <a:path w="31115" h="18415">
                <a:moveTo>
                  <a:pt x="0" y="18310"/>
                </a:moveTo>
                <a:lnTo>
                  <a:pt x="31088" y="0"/>
                </a:lnTo>
              </a:path>
            </a:pathLst>
          </a:custGeom>
          <a:ln w="9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458241" y="9853776"/>
            <a:ext cx="45720" cy="83820"/>
          </a:xfrm>
          <a:custGeom>
            <a:avLst/>
            <a:gdLst/>
            <a:ahLst/>
            <a:cxnLst/>
            <a:rect l="l" t="t" r="r" b="b"/>
            <a:pathLst>
              <a:path w="45719" h="83820">
                <a:moveTo>
                  <a:pt x="0" y="0"/>
                </a:moveTo>
                <a:lnTo>
                  <a:pt x="45145" y="83635"/>
                </a:lnTo>
              </a:path>
            </a:pathLst>
          </a:custGeom>
          <a:ln w="204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508886" y="9687005"/>
            <a:ext cx="59690" cy="250825"/>
          </a:xfrm>
          <a:custGeom>
            <a:avLst/>
            <a:gdLst/>
            <a:ahLst/>
            <a:cxnLst/>
            <a:rect l="l" t="t" r="r" b="b"/>
            <a:pathLst>
              <a:path w="59690" h="250825">
                <a:moveTo>
                  <a:pt x="0" y="250406"/>
                </a:moveTo>
                <a:lnTo>
                  <a:pt x="59690" y="0"/>
                </a:lnTo>
              </a:path>
            </a:pathLst>
          </a:custGeom>
          <a:ln w="100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401585" y="9643453"/>
            <a:ext cx="725170" cy="0"/>
          </a:xfrm>
          <a:custGeom>
            <a:avLst/>
            <a:gdLst/>
            <a:ahLst/>
            <a:cxnLst/>
            <a:rect l="l" t="t" r="r" b="b"/>
            <a:pathLst>
              <a:path w="725169" h="0">
                <a:moveTo>
                  <a:pt x="0" y="0"/>
                </a:moveTo>
                <a:lnTo>
                  <a:pt x="724623" y="0"/>
                </a:lnTo>
              </a:path>
            </a:pathLst>
          </a:custGeom>
          <a:ln w="98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671821" y="9447979"/>
            <a:ext cx="276860" cy="0"/>
          </a:xfrm>
          <a:custGeom>
            <a:avLst/>
            <a:gdLst/>
            <a:ahLst/>
            <a:cxnLst/>
            <a:rect l="l" t="t" r="r" b="b"/>
            <a:pathLst>
              <a:path w="276860" h="0">
                <a:moveTo>
                  <a:pt x="0" y="0"/>
                </a:moveTo>
                <a:lnTo>
                  <a:pt x="276798" y="0"/>
                </a:lnTo>
              </a:path>
            </a:pathLst>
          </a:custGeom>
          <a:ln w="493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689764" y="9290052"/>
            <a:ext cx="151130" cy="3219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950" spc="10">
                <a:latin typeface="Times New Roman"/>
                <a:cs typeface="Times New Roman"/>
              </a:rPr>
              <a:t>1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961589" y="9336255"/>
            <a:ext cx="81915" cy="32258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ts val="1145"/>
              </a:lnSpc>
              <a:spcBef>
                <a:spcPts val="135"/>
              </a:spcBef>
            </a:pPr>
            <a:r>
              <a:rPr dirty="0" sz="1100" spc="20">
                <a:latin typeface="Symbol"/>
                <a:cs typeface="Symbol"/>
              </a:rPr>
              <a:t></a:t>
            </a:r>
            <a:endParaRPr sz="1100">
              <a:latin typeface="Symbol"/>
              <a:cs typeface="Symbol"/>
            </a:endParaRPr>
          </a:p>
          <a:p>
            <a:pPr marL="12700">
              <a:lnSpc>
                <a:spcPts val="1145"/>
              </a:lnSpc>
            </a:pPr>
            <a:r>
              <a:rPr dirty="0" sz="1100" spc="20">
                <a:latin typeface="Symbol"/>
                <a:cs typeface="Symbol"/>
              </a:rPr>
              <a:t>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310591" y="9336255"/>
            <a:ext cx="348615" cy="32258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r" marR="5080">
              <a:lnSpc>
                <a:spcPts val="1145"/>
              </a:lnSpc>
              <a:spcBef>
                <a:spcPts val="135"/>
              </a:spcBef>
            </a:pPr>
            <a:r>
              <a:rPr dirty="0" baseline="2525" sz="1650" spc="82">
                <a:latin typeface="Symbol"/>
                <a:cs typeface="Symbol"/>
              </a:rPr>
              <a:t></a:t>
            </a:r>
            <a:r>
              <a:rPr dirty="0" baseline="2525" sz="1650" spc="15">
                <a:latin typeface="Times New Roman"/>
                <a:cs typeface="Times New Roman"/>
              </a:rPr>
              <a:t>0</a:t>
            </a:r>
            <a:r>
              <a:rPr dirty="0" baseline="2525" sz="1650">
                <a:latin typeface="Times New Roman"/>
                <a:cs typeface="Times New Roman"/>
              </a:rPr>
              <a:t>.</a:t>
            </a:r>
            <a:r>
              <a:rPr dirty="0" baseline="2525" sz="1650" spc="60">
                <a:latin typeface="Times New Roman"/>
                <a:cs typeface="Times New Roman"/>
              </a:rPr>
              <a:t>5</a:t>
            </a:r>
            <a:r>
              <a:rPr dirty="0" sz="1100" spc="20">
                <a:latin typeface="Symbol"/>
                <a:cs typeface="Symbol"/>
              </a:rPr>
              <a:t></a:t>
            </a:r>
            <a:endParaRPr sz="1100">
              <a:latin typeface="Symbol"/>
              <a:cs typeface="Symbol"/>
            </a:endParaRPr>
          </a:p>
          <a:p>
            <a:pPr algn="r" marR="5080">
              <a:lnSpc>
                <a:spcPts val="1145"/>
              </a:lnSpc>
            </a:pPr>
            <a:r>
              <a:rPr dirty="0" sz="1100" spc="20">
                <a:latin typeface="Symbol"/>
                <a:cs typeface="Symbol"/>
              </a:rPr>
              <a:t>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739327" y="9435600"/>
            <a:ext cx="114300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30" i="1">
                <a:latin typeface="Symbol"/>
                <a:cs typeface="Symbol"/>
              </a:rPr>
              <a:t>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571422" y="9649904"/>
            <a:ext cx="522605" cy="3384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950" spc="-75">
                <a:latin typeface="Times New Roman"/>
                <a:cs typeface="Times New Roman"/>
              </a:rPr>
              <a:t>2</a:t>
            </a:r>
            <a:r>
              <a:rPr dirty="0" sz="2050" spc="-75" i="1">
                <a:latin typeface="Symbol"/>
                <a:cs typeface="Symbol"/>
              </a:rPr>
              <a:t></a:t>
            </a:r>
            <a:r>
              <a:rPr dirty="0" sz="2050" spc="170" i="1">
                <a:latin typeface="Times New Roman"/>
                <a:cs typeface="Times New Roman"/>
              </a:rPr>
              <a:t> </a:t>
            </a:r>
            <a:r>
              <a:rPr dirty="0" sz="2050" spc="-50" i="1">
                <a:latin typeface="Symbol"/>
                <a:cs typeface="Symbol"/>
              </a:rPr>
              <a:t></a:t>
            </a:r>
            <a:endParaRPr sz="2050">
              <a:latin typeface="Symbol"/>
              <a:cs typeface="Symbo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577367" y="9236178"/>
            <a:ext cx="52514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20">
                <a:latin typeface="Symbol"/>
                <a:cs typeface="Symbol"/>
              </a:rPr>
              <a:t>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baseline="5050" sz="1650" spc="67" i="1">
                <a:latin typeface="Times New Roman"/>
                <a:cs typeface="Times New Roman"/>
              </a:rPr>
              <a:t>n</a:t>
            </a:r>
            <a:r>
              <a:rPr dirty="0" baseline="5050" sz="1650" spc="67">
                <a:latin typeface="Symbol"/>
                <a:cs typeface="Symbol"/>
              </a:rPr>
              <a:t></a:t>
            </a:r>
            <a:r>
              <a:rPr dirty="0" baseline="4629" sz="1800" spc="67" i="1">
                <a:latin typeface="Symbol"/>
                <a:cs typeface="Symbol"/>
              </a:rPr>
              <a:t></a:t>
            </a:r>
            <a:r>
              <a:rPr dirty="0" baseline="4629" sz="1800" spc="-135" i="1">
                <a:latin typeface="Times New Roman"/>
                <a:cs typeface="Times New Roman"/>
              </a:rPr>
              <a:t> </a:t>
            </a:r>
            <a:r>
              <a:rPr dirty="0" sz="1100" spc="40">
                <a:latin typeface="Symbol"/>
                <a:cs typeface="Symbol"/>
              </a:rPr>
              <a:t></a:t>
            </a:r>
            <a:r>
              <a:rPr dirty="0" baseline="52083" sz="1200" spc="60">
                <a:latin typeface="Times New Roman"/>
                <a:cs typeface="Times New Roman"/>
              </a:rPr>
              <a:t>2</a:t>
            </a:r>
            <a:endParaRPr baseline="52083" sz="12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95841" y="9445942"/>
            <a:ext cx="1623695" cy="3219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872490" algn="l"/>
                <a:tab pos="1237615" algn="l"/>
                <a:tab pos="1499235" algn="l"/>
              </a:tabLst>
            </a:pPr>
            <a:r>
              <a:rPr dirty="0" sz="1950" spc="45" i="1">
                <a:latin typeface="Times New Roman"/>
                <a:cs typeface="Times New Roman"/>
              </a:rPr>
              <a:t>p</a:t>
            </a:r>
            <a:r>
              <a:rPr dirty="0" sz="1950" spc="40">
                <a:latin typeface="Times New Roman"/>
                <a:cs typeface="Times New Roman"/>
              </a:rPr>
              <a:t>(</a:t>
            </a:r>
            <a:r>
              <a:rPr dirty="0" sz="1950" spc="15" i="1">
                <a:latin typeface="Times New Roman"/>
                <a:cs typeface="Times New Roman"/>
              </a:rPr>
              <a:t>n</a:t>
            </a:r>
            <a:r>
              <a:rPr dirty="0" sz="1950" spc="5">
                <a:latin typeface="Times New Roman"/>
                <a:cs typeface="Times New Roman"/>
              </a:rPr>
              <a:t>)</a:t>
            </a:r>
            <a:r>
              <a:rPr dirty="0" sz="1950">
                <a:latin typeface="Times New Roman"/>
                <a:cs typeface="Times New Roman"/>
              </a:rPr>
              <a:t> </a:t>
            </a:r>
            <a:r>
              <a:rPr dirty="0" sz="1950" spc="10">
                <a:latin typeface="Symbol"/>
                <a:cs typeface="Symbol"/>
              </a:rPr>
              <a:t></a:t>
            </a:r>
            <a:r>
              <a:rPr dirty="0" sz="1950">
                <a:latin typeface="Times New Roman"/>
                <a:cs typeface="Times New Roman"/>
              </a:rPr>
              <a:t>	</a:t>
            </a:r>
            <a:r>
              <a:rPr dirty="0" u="sng" sz="1950" spc="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95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sz="1950">
                <a:latin typeface="Times New Roman"/>
                <a:cs typeface="Times New Roman"/>
              </a:rPr>
              <a:t>	</a:t>
            </a:r>
            <a:r>
              <a:rPr dirty="0" sz="1950" spc="10" i="1">
                <a:latin typeface="Times New Roman"/>
                <a:cs typeface="Times New Roman"/>
              </a:rPr>
              <a:t>e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144139" y="9612883"/>
            <a:ext cx="287845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where </a:t>
            </a:r>
            <a:r>
              <a:rPr dirty="0" sz="1600" spc="-5">
                <a:latin typeface="Symbol"/>
                <a:cs typeface="Symbol"/>
              </a:rPr>
              <a:t></a:t>
            </a:r>
            <a:r>
              <a:rPr dirty="0" sz="1600" spc="-5">
                <a:latin typeface="Times New Roman"/>
                <a:cs typeface="Times New Roman"/>
              </a:rPr>
              <a:t>=mean </a:t>
            </a:r>
            <a:r>
              <a:rPr dirty="0" sz="1600">
                <a:latin typeface="Times New Roman"/>
                <a:cs typeface="Times New Roman"/>
              </a:rPr>
              <a:t>of </a:t>
            </a:r>
            <a:r>
              <a:rPr dirty="0" sz="1600" spc="-5">
                <a:latin typeface="Times New Roman"/>
                <a:cs typeface="Times New Roman"/>
              </a:rPr>
              <a:t>n(t) and </a:t>
            </a:r>
            <a:r>
              <a:rPr dirty="0" sz="1600" spc="-5">
                <a:latin typeface="Symbol"/>
                <a:cs typeface="Symbol"/>
              </a:rPr>
              <a:t></a:t>
            </a:r>
            <a:r>
              <a:rPr dirty="0" baseline="39682" sz="1575" spc="-7">
                <a:latin typeface="Times New Roman"/>
                <a:cs typeface="Times New Roman"/>
              </a:rPr>
              <a:t>2 </a:t>
            </a:r>
            <a:r>
              <a:rPr dirty="0" sz="1600" spc="-5">
                <a:latin typeface="Times New Roman"/>
                <a:cs typeface="Times New Roman"/>
              </a:rPr>
              <a:t>is</a:t>
            </a:r>
            <a:r>
              <a:rPr dirty="0" sz="1600" spc="-114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91254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40080" y="1040764"/>
            <a:ext cx="4342130" cy="32569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263009" y="7943850"/>
            <a:ext cx="1174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Symbol"/>
                <a:cs typeface="Symbol"/>
              </a:rPr>
              <a:t>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030979" y="7682865"/>
            <a:ext cx="76200" cy="1492250"/>
          </a:xfrm>
          <a:custGeom>
            <a:avLst/>
            <a:gdLst/>
            <a:ahLst/>
            <a:cxnLst/>
            <a:rect l="l" t="t" r="r" b="b"/>
            <a:pathLst>
              <a:path w="76200" h="1492250">
                <a:moveTo>
                  <a:pt x="41656" y="57150"/>
                </a:moveTo>
                <a:lnTo>
                  <a:pt x="34544" y="57150"/>
                </a:lnTo>
                <a:lnTo>
                  <a:pt x="31750" y="59944"/>
                </a:lnTo>
                <a:lnTo>
                  <a:pt x="31750" y="1489456"/>
                </a:lnTo>
                <a:lnTo>
                  <a:pt x="34544" y="1492250"/>
                </a:lnTo>
                <a:lnTo>
                  <a:pt x="41656" y="1492250"/>
                </a:lnTo>
                <a:lnTo>
                  <a:pt x="44450" y="1489456"/>
                </a:lnTo>
                <a:lnTo>
                  <a:pt x="44450" y="59944"/>
                </a:lnTo>
                <a:lnTo>
                  <a:pt x="41656" y="57150"/>
                </a:lnTo>
                <a:close/>
              </a:path>
              <a:path w="76200" h="149225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1492250">
                <a:moveTo>
                  <a:pt x="66675" y="57150"/>
                </a:moveTo>
                <a:lnTo>
                  <a:pt x="41656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069079" y="8368665"/>
            <a:ext cx="1714500" cy="0"/>
          </a:xfrm>
          <a:custGeom>
            <a:avLst/>
            <a:gdLst/>
            <a:ahLst/>
            <a:cxnLst/>
            <a:rect l="l" t="t" r="r" b="b"/>
            <a:pathLst>
              <a:path w="1714500" h="0">
                <a:moveTo>
                  <a:pt x="17145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069079" y="8133079"/>
            <a:ext cx="235585" cy="2355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11979" y="8368665"/>
            <a:ext cx="0" cy="800100"/>
          </a:xfrm>
          <a:custGeom>
            <a:avLst/>
            <a:gdLst/>
            <a:ahLst/>
            <a:cxnLst/>
            <a:rect l="l" t="t" r="r" b="b"/>
            <a:pathLst>
              <a:path w="0" h="800100">
                <a:moveTo>
                  <a:pt x="0" y="0"/>
                </a:moveTo>
                <a:lnTo>
                  <a:pt x="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097779" y="8368665"/>
            <a:ext cx="0" cy="800100"/>
          </a:xfrm>
          <a:custGeom>
            <a:avLst/>
            <a:gdLst/>
            <a:ahLst/>
            <a:cxnLst/>
            <a:rect l="l" t="t" r="r" b="b"/>
            <a:pathLst>
              <a:path w="0" h="800100">
                <a:moveTo>
                  <a:pt x="0" y="0"/>
                </a:moveTo>
                <a:lnTo>
                  <a:pt x="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411979" y="836866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411979" y="8368665"/>
            <a:ext cx="342900" cy="342900"/>
          </a:xfrm>
          <a:custGeom>
            <a:avLst/>
            <a:gdLst/>
            <a:ahLst/>
            <a:cxnLst/>
            <a:rect l="l" t="t" r="r" b="b"/>
            <a:pathLst>
              <a:path w="342900" h="342900">
                <a:moveTo>
                  <a:pt x="342900" y="0"/>
                </a:moveTo>
                <a:lnTo>
                  <a:pt x="0" y="342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411979" y="8368665"/>
            <a:ext cx="571500" cy="571500"/>
          </a:xfrm>
          <a:custGeom>
            <a:avLst/>
            <a:gdLst/>
            <a:ahLst/>
            <a:cxnLst/>
            <a:rect l="l" t="t" r="r" b="b"/>
            <a:pathLst>
              <a:path w="571500" h="571500">
                <a:moveTo>
                  <a:pt x="571500" y="0"/>
                </a:moveTo>
                <a:lnTo>
                  <a:pt x="0" y="5715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26279" y="8597265"/>
            <a:ext cx="571500" cy="571500"/>
          </a:xfrm>
          <a:custGeom>
            <a:avLst/>
            <a:gdLst/>
            <a:ahLst/>
            <a:cxnLst/>
            <a:rect l="l" t="t" r="r" b="b"/>
            <a:pathLst>
              <a:path w="571500" h="571500">
                <a:moveTo>
                  <a:pt x="571500" y="0"/>
                </a:moveTo>
                <a:lnTo>
                  <a:pt x="0" y="5715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869179" y="8940165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600" y="0"/>
                </a:moveTo>
                <a:lnTo>
                  <a:pt x="0" y="2286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627380" y="9047479"/>
            <a:ext cx="5767070" cy="604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ts val="127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f</a:t>
            </a:r>
            <a:endParaRPr sz="1200">
              <a:latin typeface="Times New Roman"/>
              <a:cs typeface="Times New Roman"/>
            </a:endParaRPr>
          </a:p>
          <a:p>
            <a:pPr algn="r" marR="1524000">
              <a:lnSpc>
                <a:spcPts val="1270"/>
              </a:lnSpc>
            </a:pPr>
            <a:r>
              <a:rPr dirty="0" sz="1200" spc="-10">
                <a:latin typeface="Times New Roman"/>
                <a:cs typeface="Times New Roman"/>
              </a:rPr>
              <a:t>BW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676650" algn="l"/>
              </a:tabLst>
            </a:pPr>
            <a:r>
              <a:rPr dirty="0" sz="1600">
                <a:latin typeface="Times New Roman"/>
                <a:cs typeface="Times New Roman"/>
              </a:rPr>
              <a:t>From G</a:t>
            </a:r>
            <a:r>
              <a:rPr dirty="0" baseline="-13227" sz="1575">
                <a:latin typeface="Times New Roman"/>
                <a:cs typeface="Times New Roman"/>
              </a:rPr>
              <a:t>n</a:t>
            </a:r>
            <a:r>
              <a:rPr dirty="0" sz="1600">
                <a:latin typeface="Times New Roman"/>
                <a:cs typeface="Times New Roman"/>
              </a:rPr>
              <a:t>(f), </a:t>
            </a:r>
            <a:r>
              <a:rPr dirty="0" sz="1600" spc="-5">
                <a:latin typeface="Times New Roman"/>
                <a:cs typeface="Times New Roman"/>
              </a:rPr>
              <a:t>we can find the noise</a:t>
            </a:r>
            <a:r>
              <a:rPr dirty="0" sz="1600" spc="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power as	N= </a:t>
            </a:r>
            <a:r>
              <a:rPr dirty="0" sz="1600" spc="-5">
                <a:latin typeface="Symbol"/>
                <a:cs typeface="Symbol"/>
              </a:rPr>
              <a:t>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BW </a:t>
            </a:r>
            <a:r>
              <a:rPr dirty="0" sz="1600" spc="-5">
                <a:latin typeface="Times New Roman"/>
                <a:cs typeface="Times New Roman"/>
              </a:rPr>
              <a:t>in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watts.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76373" y="8044433"/>
            <a:ext cx="650875" cy="38862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12700" marR="5080">
              <a:lnSpc>
                <a:spcPts val="1420"/>
              </a:lnSpc>
              <a:spcBef>
                <a:spcPts val="160"/>
              </a:spcBef>
            </a:pPr>
            <a:r>
              <a:rPr dirty="0" sz="1200" spc="-5">
                <a:latin typeface="Times New Roman"/>
                <a:cs typeface="Times New Roman"/>
              </a:rPr>
              <a:t>On</a:t>
            </a:r>
            <a:r>
              <a:rPr dirty="0" sz="1200" spc="-15">
                <a:latin typeface="Times New Roman"/>
                <a:cs typeface="Times New Roman"/>
              </a:rPr>
              <a:t>e</a:t>
            </a:r>
            <a:r>
              <a:rPr dirty="0" sz="1200" spc="-5">
                <a:latin typeface="Times New Roman"/>
                <a:cs typeface="Times New Roman"/>
              </a:rPr>
              <a:t>-</a:t>
            </a:r>
            <a:r>
              <a:rPr dirty="0" sz="1200">
                <a:latin typeface="Times New Roman"/>
                <a:cs typeface="Times New Roman"/>
              </a:rPr>
              <a:t>sided  </a:t>
            </a:r>
            <a:r>
              <a:rPr dirty="0" sz="1200" spc="-5">
                <a:latin typeface="Times New Roman"/>
                <a:cs typeface="Times New Roman"/>
              </a:rPr>
              <a:t>spectrum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034029" y="9130665"/>
            <a:ext cx="3206750" cy="76200"/>
          </a:xfrm>
          <a:custGeom>
            <a:avLst/>
            <a:gdLst/>
            <a:ahLst/>
            <a:cxnLst/>
            <a:rect l="l" t="t" r="r" b="b"/>
            <a:pathLst>
              <a:path w="3206750" h="76200">
                <a:moveTo>
                  <a:pt x="3130549" y="0"/>
                </a:moveTo>
                <a:lnTo>
                  <a:pt x="3130549" y="76200"/>
                </a:lnTo>
                <a:lnTo>
                  <a:pt x="3194049" y="44450"/>
                </a:lnTo>
                <a:lnTo>
                  <a:pt x="3146806" y="44450"/>
                </a:lnTo>
                <a:lnTo>
                  <a:pt x="3149599" y="41656"/>
                </a:lnTo>
                <a:lnTo>
                  <a:pt x="3149599" y="34544"/>
                </a:lnTo>
                <a:lnTo>
                  <a:pt x="3146806" y="31750"/>
                </a:lnTo>
                <a:lnTo>
                  <a:pt x="3194049" y="31750"/>
                </a:lnTo>
                <a:lnTo>
                  <a:pt x="3130549" y="0"/>
                </a:lnTo>
                <a:close/>
              </a:path>
              <a:path w="3206750" h="76200">
                <a:moveTo>
                  <a:pt x="3130549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3130549" y="44450"/>
                </a:lnTo>
                <a:lnTo>
                  <a:pt x="3130549" y="31750"/>
                </a:lnTo>
                <a:close/>
              </a:path>
              <a:path w="3206750" h="76200">
                <a:moveTo>
                  <a:pt x="3194049" y="31750"/>
                </a:moveTo>
                <a:lnTo>
                  <a:pt x="3146806" y="31750"/>
                </a:lnTo>
                <a:lnTo>
                  <a:pt x="3149599" y="34544"/>
                </a:lnTo>
                <a:lnTo>
                  <a:pt x="3149599" y="41656"/>
                </a:lnTo>
                <a:lnTo>
                  <a:pt x="3146806" y="44450"/>
                </a:lnTo>
                <a:lnTo>
                  <a:pt x="3194049" y="44450"/>
                </a:lnTo>
                <a:lnTo>
                  <a:pt x="3206749" y="38100"/>
                </a:lnTo>
                <a:lnTo>
                  <a:pt x="319404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627380" y="4282566"/>
            <a:ext cx="6268720" cy="3399154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marL="12700" marR="5080">
              <a:lnSpc>
                <a:spcPct val="95900"/>
              </a:lnSpc>
              <a:spcBef>
                <a:spcPts val="175"/>
              </a:spcBef>
            </a:pPr>
            <a:r>
              <a:rPr dirty="0" sz="1600" spc="-5">
                <a:latin typeface="Times New Roman"/>
                <a:cs typeface="Times New Roman"/>
              </a:rPr>
              <a:t>variance of n(t). If n(t) is a thermal </a:t>
            </a:r>
            <a:r>
              <a:rPr dirty="0" sz="1600">
                <a:latin typeface="Times New Roman"/>
                <a:cs typeface="Times New Roman"/>
              </a:rPr>
              <a:t>noise </a:t>
            </a:r>
            <a:r>
              <a:rPr dirty="0" sz="1600" spc="-5">
                <a:latin typeface="Times New Roman"/>
                <a:cs typeface="Times New Roman"/>
              </a:rPr>
              <a:t>then we can assume that </a:t>
            </a:r>
            <a:r>
              <a:rPr dirty="0" sz="1600" spc="-5">
                <a:latin typeface="Symbol"/>
                <a:cs typeface="Symbol"/>
              </a:rPr>
              <a:t></a:t>
            </a:r>
            <a:r>
              <a:rPr dirty="0" sz="1600" spc="-5">
                <a:latin typeface="Times New Roman"/>
                <a:cs typeface="Times New Roman"/>
              </a:rPr>
              <a:t>=0, and  the frequency </a:t>
            </a:r>
            <a:r>
              <a:rPr dirty="0" sz="1600">
                <a:latin typeface="Times New Roman"/>
                <a:cs typeface="Times New Roman"/>
              </a:rPr>
              <a:t>spectrum </a:t>
            </a:r>
            <a:r>
              <a:rPr dirty="0" sz="1600" spc="-5">
                <a:latin typeface="Times New Roman"/>
                <a:cs typeface="Times New Roman"/>
              </a:rPr>
              <a:t>of this noise is flat over wide range of frequencies as  shown.</a:t>
            </a:r>
            <a:endParaRPr sz="1600">
              <a:latin typeface="Times New Roman"/>
              <a:cs typeface="Times New Roman"/>
            </a:endParaRPr>
          </a:p>
          <a:p>
            <a:pPr algn="r" marR="1499235">
              <a:lnSpc>
                <a:spcPct val="100000"/>
              </a:lnSpc>
              <a:spcBef>
                <a:spcPts val="1240"/>
              </a:spcBef>
            </a:pPr>
            <a:r>
              <a:rPr dirty="0" sz="1200" spc="-10">
                <a:latin typeface="Times New Roman"/>
                <a:cs typeface="Times New Roman"/>
              </a:rPr>
              <a:t>G</a:t>
            </a:r>
            <a:r>
              <a:rPr dirty="0" baseline="-10416" sz="1200" spc="7">
                <a:latin typeface="Times New Roman"/>
                <a:cs typeface="Times New Roman"/>
              </a:rPr>
              <a:t>n</a:t>
            </a:r>
            <a:r>
              <a:rPr dirty="0" sz="1200" spc="-5">
                <a:latin typeface="Times New Roman"/>
                <a:cs typeface="Times New Roman"/>
              </a:rPr>
              <a:t>(f)</a:t>
            </a:r>
            <a:endParaRPr sz="1200">
              <a:latin typeface="Times New Roman"/>
              <a:cs typeface="Times New Roman"/>
            </a:endParaRPr>
          </a:p>
          <a:p>
            <a:pPr algn="r" marR="1715135">
              <a:lnSpc>
                <a:spcPct val="100000"/>
              </a:lnSpc>
              <a:spcBef>
                <a:spcPts val="430"/>
              </a:spcBef>
            </a:pPr>
            <a:r>
              <a:rPr dirty="0" sz="1200" spc="-5">
                <a:latin typeface="Symbol"/>
                <a:cs typeface="Symbol"/>
              </a:rPr>
              <a:t></a:t>
            </a:r>
            <a:r>
              <a:rPr dirty="0" sz="1200">
                <a:latin typeface="Times New Roman"/>
                <a:cs typeface="Times New Roman"/>
              </a:rPr>
              <a:t>/2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00">
              <a:latin typeface="Times New Roman"/>
              <a:cs typeface="Times New Roman"/>
            </a:endParaRPr>
          </a:p>
          <a:p>
            <a:pPr marL="1475740" marR="4133215">
              <a:lnSpc>
                <a:spcPts val="142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Tw</a:t>
            </a:r>
            <a:r>
              <a:rPr dirty="0" sz="1200" spc="-5">
                <a:latin typeface="Times New Roman"/>
                <a:cs typeface="Times New Roman"/>
              </a:rPr>
              <a:t>o-</a:t>
            </a:r>
            <a:r>
              <a:rPr dirty="0" sz="1200">
                <a:latin typeface="Times New Roman"/>
                <a:cs typeface="Times New Roman"/>
              </a:rPr>
              <a:t>sided  </a:t>
            </a:r>
            <a:r>
              <a:rPr dirty="0" sz="1200" spc="-5">
                <a:latin typeface="Times New Roman"/>
                <a:cs typeface="Times New Roman"/>
              </a:rPr>
              <a:t>spectrum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Times New Roman"/>
              <a:cs typeface="Times New Roman"/>
            </a:endParaRPr>
          </a:p>
          <a:p>
            <a:pPr marL="5702935">
              <a:lnSpc>
                <a:spcPct val="10000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f</a:t>
            </a:r>
            <a:endParaRPr sz="1200">
              <a:latin typeface="Times New Roman"/>
              <a:cs typeface="Times New Roman"/>
            </a:endParaRPr>
          </a:p>
          <a:p>
            <a:pPr marL="12700" marR="266700">
              <a:lnSpc>
                <a:spcPct val="102499"/>
              </a:lnSpc>
              <a:spcBef>
                <a:spcPts val="1135"/>
              </a:spcBef>
            </a:pPr>
            <a:r>
              <a:rPr dirty="0" sz="1600" spc="-5">
                <a:latin typeface="Times New Roman"/>
                <a:cs typeface="Times New Roman"/>
              </a:rPr>
              <a:t>This has two sided power spectral density </a:t>
            </a:r>
            <a:r>
              <a:rPr dirty="0" sz="1600">
                <a:latin typeface="Times New Roman"/>
                <a:cs typeface="Times New Roman"/>
              </a:rPr>
              <a:t>G</a:t>
            </a:r>
            <a:r>
              <a:rPr dirty="0" baseline="-13227" sz="1575">
                <a:latin typeface="Times New Roman"/>
                <a:cs typeface="Times New Roman"/>
              </a:rPr>
              <a:t>n</a:t>
            </a:r>
            <a:r>
              <a:rPr dirty="0" sz="1600">
                <a:latin typeface="Times New Roman"/>
                <a:cs typeface="Times New Roman"/>
              </a:rPr>
              <a:t>(f)=</a:t>
            </a:r>
            <a:r>
              <a:rPr dirty="0" sz="1600">
                <a:latin typeface="Symbol"/>
                <a:cs typeface="Symbol"/>
              </a:rPr>
              <a:t></a:t>
            </a:r>
            <a:r>
              <a:rPr dirty="0" sz="1600">
                <a:latin typeface="Times New Roman"/>
                <a:cs typeface="Times New Roman"/>
              </a:rPr>
              <a:t>/2 </a:t>
            </a:r>
            <a:r>
              <a:rPr dirty="0" sz="1600" spc="-5">
                <a:latin typeface="Times New Roman"/>
                <a:cs typeface="Times New Roman"/>
              </a:rPr>
              <a:t>W/Hz and one-sided  power spectral density </a:t>
            </a:r>
            <a:r>
              <a:rPr dirty="0" sz="1600">
                <a:latin typeface="Times New Roman"/>
                <a:cs typeface="Times New Roman"/>
              </a:rPr>
              <a:t>G</a:t>
            </a:r>
            <a:r>
              <a:rPr dirty="0" baseline="-13227" sz="1575">
                <a:latin typeface="Times New Roman"/>
                <a:cs typeface="Times New Roman"/>
              </a:rPr>
              <a:t>n</a:t>
            </a:r>
            <a:r>
              <a:rPr dirty="0" sz="1600">
                <a:latin typeface="Times New Roman"/>
                <a:cs typeface="Times New Roman"/>
              </a:rPr>
              <a:t>(f)=</a:t>
            </a:r>
            <a:r>
              <a:rPr dirty="0" sz="1600">
                <a:latin typeface="Symbol"/>
                <a:cs typeface="Symbol"/>
              </a:rPr>
              <a:t>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W/Hz</a:t>
            </a:r>
            <a:endParaRPr sz="1600">
              <a:latin typeface="Times New Roman"/>
              <a:cs typeface="Times New Roman"/>
            </a:endParaRPr>
          </a:p>
          <a:p>
            <a:pPr algn="ctr" marL="1290320">
              <a:lnSpc>
                <a:spcPct val="100000"/>
              </a:lnSpc>
              <a:spcBef>
                <a:spcPts val="305"/>
              </a:spcBef>
            </a:pPr>
            <a:r>
              <a:rPr dirty="0" sz="1200" spc="-5">
                <a:latin typeface="Times New Roman"/>
                <a:cs typeface="Times New Roman"/>
              </a:rPr>
              <a:t>G</a:t>
            </a:r>
            <a:r>
              <a:rPr dirty="0" baseline="-10416" sz="1200" spc="-7">
                <a:latin typeface="Times New Roman"/>
                <a:cs typeface="Times New Roman"/>
              </a:rPr>
              <a:t>n</a:t>
            </a:r>
            <a:r>
              <a:rPr dirty="0" sz="1200" spc="-5">
                <a:latin typeface="Times New Roman"/>
                <a:cs typeface="Times New Roman"/>
              </a:rPr>
              <a:t>(f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605529" y="6461759"/>
            <a:ext cx="2863850" cy="76200"/>
          </a:xfrm>
          <a:custGeom>
            <a:avLst/>
            <a:gdLst/>
            <a:ahLst/>
            <a:cxnLst/>
            <a:rect l="l" t="t" r="r" b="b"/>
            <a:pathLst>
              <a:path w="2863850" h="76200">
                <a:moveTo>
                  <a:pt x="2787650" y="0"/>
                </a:moveTo>
                <a:lnTo>
                  <a:pt x="2787650" y="76200"/>
                </a:lnTo>
                <a:lnTo>
                  <a:pt x="2851150" y="44450"/>
                </a:lnTo>
                <a:lnTo>
                  <a:pt x="2803906" y="44450"/>
                </a:lnTo>
                <a:lnTo>
                  <a:pt x="2806700" y="41656"/>
                </a:lnTo>
                <a:lnTo>
                  <a:pt x="2806700" y="34544"/>
                </a:lnTo>
                <a:lnTo>
                  <a:pt x="2803906" y="31750"/>
                </a:lnTo>
                <a:lnTo>
                  <a:pt x="2851150" y="31750"/>
                </a:lnTo>
                <a:lnTo>
                  <a:pt x="2787650" y="0"/>
                </a:lnTo>
                <a:close/>
              </a:path>
              <a:path w="2863850" h="76200">
                <a:moveTo>
                  <a:pt x="2787650" y="31750"/>
                </a:moveTo>
                <a:lnTo>
                  <a:pt x="2794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4" y="44450"/>
                </a:lnTo>
                <a:lnTo>
                  <a:pt x="2787650" y="44450"/>
                </a:lnTo>
                <a:lnTo>
                  <a:pt x="2787650" y="31750"/>
                </a:lnTo>
                <a:close/>
              </a:path>
              <a:path w="2863850" h="76200">
                <a:moveTo>
                  <a:pt x="2851150" y="31750"/>
                </a:moveTo>
                <a:lnTo>
                  <a:pt x="2803906" y="31750"/>
                </a:lnTo>
                <a:lnTo>
                  <a:pt x="2806700" y="34544"/>
                </a:lnTo>
                <a:lnTo>
                  <a:pt x="2806700" y="41656"/>
                </a:lnTo>
                <a:lnTo>
                  <a:pt x="2803906" y="44450"/>
                </a:lnTo>
                <a:lnTo>
                  <a:pt x="2851150" y="44450"/>
                </a:lnTo>
                <a:lnTo>
                  <a:pt x="2863850" y="38100"/>
                </a:lnTo>
                <a:lnTo>
                  <a:pt x="28511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831079" y="5128259"/>
            <a:ext cx="76200" cy="1492250"/>
          </a:xfrm>
          <a:custGeom>
            <a:avLst/>
            <a:gdLst/>
            <a:ahLst/>
            <a:cxnLst/>
            <a:rect l="l" t="t" r="r" b="b"/>
            <a:pathLst>
              <a:path w="76200" h="1492250">
                <a:moveTo>
                  <a:pt x="41656" y="57150"/>
                </a:moveTo>
                <a:lnTo>
                  <a:pt x="34544" y="57150"/>
                </a:lnTo>
                <a:lnTo>
                  <a:pt x="31750" y="59944"/>
                </a:lnTo>
                <a:lnTo>
                  <a:pt x="31750" y="1489456"/>
                </a:lnTo>
                <a:lnTo>
                  <a:pt x="34544" y="1492250"/>
                </a:lnTo>
                <a:lnTo>
                  <a:pt x="41656" y="1492250"/>
                </a:lnTo>
                <a:lnTo>
                  <a:pt x="44450" y="1489456"/>
                </a:lnTo>
                <a:lnTo>
                  <a:pt x="44450" y="59944"/>
                </a:lnTo>
                <a:lnTo>
                  <a:pt x="41656" y="57150"/>
                </a:lnTo>
                <a:close/>
              </a:path>
              <a:path w="76200" h="149225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1492250">
                <a:moveTo>
                  <a:pt x="66675" y="57150"/>
                </a:moveTo>
                <a:lnTo>
                  <a:pt x="41656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611879" y="5783579"/>
            <a:ext cx="2743200" cy="0"/>
          </a:xfrm>
          <a:custGeom>
            <a:avLst/>
            <a:gdLst/>
            <a:ahLst/>
            <a:cxnLst/>
            <a:rect l="l" t="t" r="r" b="b"/>
            <a:pathLst>
              <a:path w="2743200" h="0">
                <a:moveTo>
                  <a:pt x="27432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869179" y="5579744"/>
            <a:ext cx="235585" cy="2355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1791" y="5991732"/>
            <a:ext cx="6318250" cy="233679"/>
          </a:xfrm>
          <a:prstGeom prst="rect">
            <a:avLst/>
          </a:prstGeom>
          <a:solidFill>
            <a:srgbClr val="F1DBDB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810"/>
              </a:lnSpc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Entropy of Gaussian</a:t>
            </a:r>
            <a:r>
              <a:rPr dirty="0" u="heavy" sz="1600" spc="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noise: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7380" y="6428613"/>
            <a:ext cx="5908675" cy="75120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 marR="5080">
              <a:lnSpc>
                <a:spcPct val="98800"/>
              </a:lnSpc>
              <a:spcBef>
                <a:spcPts val="120"/>
              </a:spcBef>
            </a:pPr>
            <a:r>
              <a:rPr dirty="0" sz="1600" spc="-5">
                <a:latin typeface="Times New Roman"/>
                <a:cs typeface="Times New Roman"/>
              </a:rPr>
              <a:t>Mathematically, </a:t>
            </a:r>
            <a:r>
              <a:rPr dirty="0" sz="1600">
                <a:latin typeface="Times New Roman"/>
                <a:cs typeface="Times New Roman"/>
              </a:rPr>
              <a:t>we </a:t>
            </a:r>
            <a:r>
              <a:rPr dirty="0" sz="1600" spc="-5">
                <a:latin typeface="Times New Roman"/>
                <a:cs typeface="Times New Roman"/>
              </a:rPr>
              <a:t>can prove that if x(t) is a random variable, then the  entropy of x is maximum if x(t) has Gaussian PDF. To find this entropy,  then (and assuming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Symbol"/>
                <a:cs typeface="Symbol"/>
              </a:rPr>
              <a:t></a:t>
            </a:r>
            <a:r>
              <a:rPr dirty="0" sz="1600" spc="-5">
                <a:latin typeface="Times New Roman"/>
                <a:cs typeface="Times New Roman"/>
              </a:rPr>
              <a:t>=0)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73929" y="7770049"/>
            <a:ext cx="29845" cy="17145"/>
          </a:xfrm>
          <a:custGeom>
            <a:avLst/>
            <a:gdLst/>
            <a:ahLst/>
            <a:cxnLst/>
            <a:rect l="l" t="t" r="r" b="b"/>
            <a:pathLst>
              <a:path w="29844" h="17145">
                <a:moveTo>
                  <a:pt x="0" y="16692"/>
                </a:moveTo>
                <a:lnTo>
                  <a:pt x="29716" y="0"/>
                </a:lnTo>
              </a:path>
            </a:pathLst>
          </a:custGeom>
          <a:ln w="9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03645" y="7774686"/>
            <a:ext cx="42545" cy="78105"/>
          </a:xfrm>
          <a:custGeom>
            <a:avLst/>
            <a:gdLst/>
            <a:ahLst/>
            <a:cxnLst/>
            <a:rect l="l" t="t" r="r" b="b"/>
            <a:pathLst>
              <a:path w="42544" h="78104">
                <a:moveTo>
                  <a:pt x="0" y="0"/>
                </a:moveTo>
                <a:lnTo>
                  <a:pt x="42369" y="77896"/>
                </a:lnTo>
              </a:path>
            </a:pathLst>
          </a:custGeom>
          <a:ln w="1925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651191" y="7619826"/>
            <a:ext cx="57150" cy="233045"/>
          </a:xfrm>
          <a:custGeom>
            <a:avLst/>
            <a:gdLst/>
            <a:ahLst/>
            <a:cxnLst/>
            <a:rect l="l" t="t" r="r" b="b"/>
            <a:pathLst>
              <a:path w="57150" h="233045">
                <a:moveTo>
                  <a:pt x="0" y="232756"/>
                </a:moveTo>
                <a:lnTo>
                  <a:pt x="56748" y="0"/>
                </a:lnTo>
              </a:path>
            </a:pathLst>
          </a:custGeom>
          <a:ln w="942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549772" y="7579020"/>
            <a:ext cx="685165" cy="0"/>
          </a:xfrm>
          <a:custGeom>
            <a:avLst/>
            <a:gdLst/>
            <a:ahLst/>
            <a:cxnLst/>
            <a:rect l="l" t="t" r="r" b="b"/>
            <a:pathLst>
              <a:path w="685164" h="0">
                <a:moveTo>
                  <a:pt x="0" y="0"/>
                </a:moveTo>
                <a:lnTo>
                  <a:pt x="684814" y="0"/>
                </a:lnTo>
              </a:path>
            </a:pathLst>
          </a:custGeom>
          <a:ln w="924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646013" y="7407925"/>
            <a:ext cx="177165" cy="0"/>
          </a:xfrm>
          <a:custGeom>
            <a:avLst/>
            <a:gdLst/>
            <a:ahLst/>
            <a:cxnLst/>
            <a:rect l="l" t="t" r="r" b="b"/>
            <a:pathLst>
              <a:path w="177164" h="0">
                <a:moveTo>
                  <a:pt x="0" y="0"/>
                </a:moveTo>
                <a:lnTo>
                  <a:pt x="176955" y="0"/>
                </a:lnTo>
              </a:path>
            </a:pathLst>
          </a:custGeom>
          <a:ln w="46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821581" y="7248938"/>
            <a:ext cx="142875" cy="3016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800" spc="20"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12093" y="7739678"/>
            <a:ext cx="20320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50">
                <a:latin typeface="Symbol"/>
                <a:cs typeface="Symbol"/>
              </a:rPr>
              <a:t></a:t>
            </a:r>
            <a:r>
              <a:rPr dirty="0" sz="1050" spc="15">
                <a:latin typeface="Symbol"/>
                <a:cs typeface="Symbol"/>
              </a:rPr>
              <a:t></a:t>
            </a:r>
            <a:endParaRPr sz="105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0143" y="7225924"/>
            <a:ext cx="2394585" cy="49275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R="302260">
              <a:lnSpc>
                <a:spcPts val="844"/>
              </a:lnSpc>
              <a:spcBef>
                <a:spcPts val="105"/>
              </a:spcBef>
            </a:pPr>
            <a:r>
              <a:rPr dirty="0" sz="1050" spc="15">
                <a:latin typeface="Symbol"/>
                <a:cs typeface="Symbol"/>
              </a:rPr>
              <a:t></a:t>
            </a:r>
            <a:endParaRPr sz="1050">
              <a:latin typeface="Symbol"/>
              <a:cs typeface="Symbol"/>
            </a:endParaRPr>
          </a:p>
          <a:p>
            <a:pPr marL="12700">
              <a:lnSpc>
                <a:spcPts val="2825"/>
              </a:lnSpc>
              <a:tabLst>
                <a:tab pos="2037714" algn="l"/>
                <a:tab pos="2381250" algn="l"/>
              </a:tabLst>
            </a:pPr>
            <a:r>
              <a:rPr dirty="0" sz="1800" spc="30" i="1">
                <a:latin typeface="Times New Roman"/>
                <a:cs typeface="Times New Roman"/>
              </a:rPr>
              <a:t>H</a:t>
            </a:r>
            <a:r>
              <a:rPr dirty="0" sz="1800" spc="-229" i="1">
                <a:latin typeface="Times New Roman"/>
                <a:cs typeface="Times New Roman"/>
              </a:rPr>
              <a:t> </a:t>
            </a:r>
            <a:r>
              <a:rPr dirty="0" sz="1800" spc="15">
                <a:latin typeface="Times New Roman"/>
                <a:cs typeface="Times New Roman"/>
              </a:rPr>
              <a:t>(</a:t>
            </a:r>
            <a:r>
              <a:rPr dirty="0" sz="1800" spc="-270">
                <a:latin typeface="Times New Roman"/>
                <a:cs typeface="Times New Roman"/>
              </a:rPr>
              <a:t> </a:t>
            </a:r>
            <a:r>
              <a:rPr dirty="0" sz="1800" spc="25" i="1">
                <a:latin typeface="Times New Roman"/>
                <a:cs typeface="Times New Roman"/>
              </a:rPr>
              <a:t>X</a:t>
            </a:r>
            <a:r>
              <a:rPr dirty="0" sz="1800" spc="-165" i="1">
                <a:latin typeface="Times New Roman"/>
                <a:cs typeface="Times New Roman"/>
              </a:rPr>
              <a:t> </a:t>
            </a:r>
            <a:r>
              <a:rPr dirty="0" sz="1800" spc="15">
                <a:latin typeface="Times New Roman"/>
                <a:cs typeface="Times New Roman"/>
              </a:rPr>
              <a:t>)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25">
                <a:latin typeface="Symbol"/>
                <a:cs typeface="Symbol"/>
              </a:rPr>
              <a:t>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25">
                <a:latin typeface="Symbol"/>
                <a:cs typeface="Symbol"/>
              </a:rPr>
              <a:t></a:t>
            </a:r>
            <a:r>
              <a:rPr dirty="0" sz="1800" spc="-85">
                <a:latin typeface="Times New Roman"/>
                <a:cs typeface="Times New Roman"/>
              </a:rPr>
              <a:t> </a:t>
            </a:r>
            <a:r>
              <a:rPr dirty="0" baseline="-13374" sz="4050" spc="22">
                <a:latin typeface="Symbol"/>
                <a:cs typeface="Symbol"/>
              </a:rPr>
              <a:t></a:t>
            </a:r>
            <a:r>
              <a:rPr dirty="0" baseline="-13374" sz="4050" spc="-270">
                <a:latin typeface="Times New Roman"/>
                <a:cs typeface="Times New Roman"/>
              </a:rPr>
              <a:t> </a:t>
            </a:r>
            <a:r>
              <a:rPr dirty="0" sz="1800" spc="65" i="1">
                <a:latin typeface="Times New Roman"/>
                <a:cs typeface="Times New Roman"/>
              </a:rPr>
              <a:t>p</a:t>
            </a:r>
            <a:r>
              <a:rPr dirty="0" sz="1800" spc="65">
                <a:latin typeface="Times New Roman"/>
                <a:cs typeface="Times New Roman"/>
              </a:rPr>
              <a:t>(</a:t>
            </a:r>
            <a:r>
              <a:rPr dirty="0" sz="1800" spc="65" i="1">
                <a:latin typeface="Times New Roman"/>
                <a:cs typeface="Times New Roman"/>
              </a:rPr>
              <a:t>x</a:t>
            </a:r>
            <a:r>
              <a:rPr dirty="0" sz="1800" spc="65">
                <a:latin typeface="Times New Roman"/>
                <a:cs typeface="Times New Roman"/>
              </a:rPr>
              <a:t>)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 spc="5">
                <a:latin typeface="Times New Roman"/>
                <a:cs typeface="Times New Roman"/>
              </a:rPr>
              <a:t>ln[	</a:t>
            </a:r>
            <a:r>
              <a:rPr dirty="0" u="sng" sz="1800" spc="1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 spc="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57738" y="7185476"/>
            <a:ext cx="924560" cy="5099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94615">
              <a:lnSpc>
                <a:spcPts val="880"/>
              </a:lnSpc>
              <a:spcBef>
                <a:spcPts val="100"/>
              </a:spcBef>
            </a:pPr>
            <a:r>
              <a:rPr dirty="0" sz="750" spc="5">
                <a:latin typeface="Times New Roman"/>
                <a:cs typeface="Times New Roman"/>
              </a:rPr>
              <a:t>2</a:t>
            </a:r>
            <a:endParaRPr sz="750">
              <a:latin typeface="Times New Roman"/>
              <a:cs typeface="Times New Roman"/>
            </a:endParaRPr>
          </a:p>
          <a:p>
            <a:pPr marL="133350">
              <a:lnSpc>
                <a:spcPts val="1005"/>
              </a:lnSpc>
            </a:pPr>
            <a:r>
              <a:rPr dirty="0" sz="1050" spc="15">
                <a:latin typeface="Symbol"/>
                <a:cs typeface="Symbol"/>
              </a:rPr>
              <a:t></a:t>
            </a:r>
            <a:r>
              <a:rPr dirty="0" sz="1050" spc="15">
                <a:latin typeface="Times New Roman"/>
                <a:cs typeface="Times New Roman"/>
              </a:rPr>
              <a:t>0.5</a:t>
            </a:r>
            <a:r>
              <a:rPr dirty="0" sz="1050" spc="-25">
                <a:latin typeface="Times New Roman"/>
                <a:cs typeface="Times New Roman"/>
              </a:rPr>
              <a:t> </a:t>
            </a:r>
            <a:r>
              <a:rPr dirty="0" baseline="37037" sz="1575" spc="15" i="1">
                <a:latin typeface="Times New Roman"/>
                <a:cs typeface="Times New Roman"/>
              </a:rPr>
              <a:t>x</a:t>
            </a:r>
            <a:endParaRPr baseline="37037" sz="1575">
              <a:latin typeface="Times New Roman"/>
              <a:cs typeface="Times New Roman"/>
            </a:endParaRPr>
          </a:p>
          <a:p>
            <a:pPr algn="ctr">
              <a:lnSpc>
                <a:spcPts val="1920"/>
              </a:lnSpc>
              <a:tabLst>
                <a:tab pos="373380" algn="l"/>
              </a:tabLst>
            </a:pPr>
            <a:r>
              <a:rPr dirty="0" sz="1800" spc="20" i="1">
                <a:latin typeface="Times New Roman"/>
                <a:cs typeface="Times New Roman"/>
              </a:rPr>
              <a:t>e	</a:t>
            </a:r>
            <a:r>
              <a:rPr dirty="0" baseline="30303" sz="1650" spc="-22" i="1">
                <a:latin typeface="Symbol"/>
                <a:cs typeface="Symbol"/>
              </a:rPr>
              <a:t></a:t>
            </a:r>
            <a:r>
              <a:rPr dirty="0" baseline="30303" sz="1650" spc="-22" i="1">
                <a:latin typeface="Times New Roman"/>
                <a:cs typeface="Times New Roman"/>
              </a:rPr>
              <a:t> </a:t>
            </a:r>
            <a:r>
              <a:rPr dirty="0" baseline="77777" sz="1125" spc="7">
                <a:latin typeface="Times New Roman"/>
                <a:cs typeface="Times New Roman"/>
              </a:rPr>
              <a:t>2</a:t>
            </a:r>
            <a:r>
              <a:rPr dirty="0" baseline="77777" sz="1125" spc="232">
                <a:latin typeface="Times New Roman"/>
                <a:cs typeface="Times New Roman"/>
              </a:rPr>
              <a:t> </a:t>
            </a:r>
            <a:r>
              <a:rPr dirty="0" sz="1800" spc="35">
                <a:latin typeface="Times New Roman"/>
                <a:cs typeface="Times New Roman"/>
              </a:rPr>
              <a:t>]</a:t>
            </a:r>
            <a:r>
              <a:rPr dirty="0" sz="1800" spc="35" i="1">
                <a:latin typeface="Times New Roman"/>
                <a:cs typeface="Times New Roman"/>
              </a:rPr>
              <a:t>dx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74260" y="7524750"/>
            <a:ext cx="98551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nats/sample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108411" y="8245414"/>
            <a:ext cx="25400" cy="14604"/>
          </a:xfrm>
          <a:custGeom>
            <a:avLst/>
            <a:gdLst/>
            <a:ahLst/>
            <a:cxnLst/>
            <a:rect l="l" t="t" r="r" b="b"/>
            <a:pathLst>
              <a:path w="25400" h="14604">
                <a:moveTo>
                  <a:pt x="0" y="14604"/>
                </a:moveTo>
                <a:lnTo>
                  <a:pt x="25195" y="0"/>
                </a:lnTo>
              </a:path>
            </a:pathLst>
          </a:custGeom>
          <a:ln w="7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133606" y="8249749"/>
            <a:ext cx="36830" cy="67310"/>
          </a:xfrm>
          <a:custGeom>
            <a:avLst/>
            <a:gdLst/>
            <a:ahLst/>
            <a:cxnLst/>
            <a:rect l="l" t="t" r="r" b="b"/>
            <a:pathLst>
              <a:path w="36830" h="67309">
                <a:moveTo>
                  <a:pt x="0" y="0"/>
                </a:moveTo>
                <a:lnTo>
                  <a:pt x="36570" y="67151"/>
                </a:lnTo>
              </a:path>
            </a:pathLst>
          </a:custGeom>
          <a:ln w="165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174651" y="8116646"/>
            <a:ext cx="48895" cy="200660"/>
          </a:xfrm>
          <a:custGeom>
            <a:avLst/>
            <a:gdLst/>
            <a:ahLst/>
            <a:cxnLst/>
            <a:rect l="l" t="t" r="r" b="b"/>
            <a:pathLst>
              <a:path w="48894" h="200659">
                <a:moveTo>
                  <a:pt x="0" y="200254"/>
                </a:moveTo>
                <a:lnTo>
                  <a:pt x="48359" y="0"/>
                </a:lnTo>
              </a:path>
            </a:pathLst>
          </a:custGeom>
          <a:ln w="81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241081" y="8255668"/>
            <a:ext cx="342265" cy="0"/>
          </a:xfrm>
          <a:custGeom>
            <a:avLst/>
            <a:gdLst/>
            <a:ahLst/>
            <a:cxnLst/>
            <a:rect l="l" t="t" r="r" b="b"/>
            <a:pathLst>
              <a:path w="342264" h="0">
                <a:moveTo>
                  <a:pt x="0" y="0"/>
                </a:moveTo>
                <a:lnTo>
                  <a:pt x="341767" y="0"/>
                </a:lnTo>
              </a:path>
            </a:pathLst>
          </a:custGeom>
          <a:ln w="7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637181" y="7950667"/>
            <a:ext cx="110489" cy="1644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900" spc="25">
                <a:latin typeface="Symbol"/>
                <a:cs typeface="Symbol"/>
              </a:rPr>
              <a:t></a:t>
            </a:r>
            <a:endParaRPr sz="900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47091" y="8391836"/>
            <a:ext cx="2437765" cy="1644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266950" algn="l"/>
              </a:tabLst>
            </a:pPr>
            <a:r>
              <a:rPr dirty="0" sz="900" spc="75">
                <a:latin typeface="Symbol"/>
                <a:cs typeface="Symbol"/>
              </a:rPr>
              <a:t></a:t>
            </a:r>
            <a:r>
              <a:rPr dirty="0" sz="900" spc="25">
                <a:latin typeface="Symbol"/>
                <a:cs typeface="Symbol"/>
              </a:rPr>
              <a:t></a:t>
            </a:r>
            <a:r>
              <a:rPr dirty="0" sz="900">
                <a:latin typeface="Times New Roman"/>
                <a:cs typeface="Times New Roman"/>
              </a:rPr>
              <a:t>	</a:t>
            </a:r>
            <a:r>
              <a:rPr dirty="0" sz="900" spc="70">
                <a:latin typeface="Symbol"/>
                <a:cs typeface="Symbol"/>
              </a:rPr>
              <a:t></a:t>
            </a:r>
            <a:r>
              <a:rPr dirty="0" sz="900" spc="25">
                <a:latin typeface="Symbol"/>
                <a:cs typeface="Symbol"/>
              </a:rPr>
              <a:t></a:t>
            </a:r>
            <a:endParaRPr sz="900"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349568" y="7972250"/>
            <a:ext cx="127635" cy="2628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550" spc="25">
                <a:latin typeface="Times New Roman"/>
                <a:cs typeface="Times New Roman"/>
              </a:rPr>
              <a:t>1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639327" y="7996260"/>
            <a:ext cx="883285" cy="38163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baseline="-13285" sz="3450" spc="44">
                <a:latin typeface="Symbol"/>
                <a:cs typeface="Symbol"/>
              </a:rPr>
              <a:t></a:t>
            </a:r>
            <a:r>
              <a:rPr dirty="0" baseline="-13285" sz="3450" spc="-622">
                <a:latin typeface="Times New Roman"/>
                <a:cs typeface="Times New Roman"/>
              </a:rPr>
              <a:t> </a:t>
            </a:r>
            <a:r>
              <a:rPr dirty="0" sz="1550" spc="50" i="1">
                <a:latin typeface="Times New Roman"/>
                <a:cs typeface="Times New Roman"/>
              </a:rPr>
              <a:t>x</a:t>
            </a:r>
            <a:r>
              <a:rPr dirty="0" baseline="43209" sz="1350" spc="75">
                <a:latin typeface="Times New Roman"/>
                <a:cs typeface="Times New Roman"/>
              </a:rPr>
              <a:t>2 </a:t>
            </a:r>
            <a:r>
              <a:rPr dirty="0" sz="1550" spc="60" i="1">
                <a:latin typeface="Times New Roman"/>
                <a:cs typeface="Times New Roman"/>
              </a:rPr>
              <a:t>p</a:t>
            </a:r>
            <a:r>
              <a:rPr dirty="0" sz="1550" spc="60">
                <a:latin typeface="Times New Roman"/>
                <a:cs typeface="Times New Roman"/>
              </a:rPr>
              <a:t>(</a:t>
            </a:r>
            <a:r>
              <a:rPr dirty="0" sz="1550" spc="60" i="1">
                <a:latin typeface="Times New Roman"/>
                <a:cs typeface="Times New Roman"/>
              </a:rPr>
              <a:t>x</a:t>
            </a:r>
            <a:r>
              <a:rPr dirty="0" sz="1550" spc="60">
                <a:latin typeface="Times New Roman"/>
                <a:cs typeface="Times New Roman"/>
              </a:rPr>
              <a:t>)</a:t>
            </a:r>
            <a:r>
              <a:rPr dirty="0" sz="1550" spc="60" i="1">
                <a:latin typeface="Times New Roman"/>
                <a:cs typeface="Times New Roman"/>
              </a:rPr>
              <a:t>dx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85284" y="8241363"/>
            <a:ext cx="85090" cy="1644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900" spc="15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241755" y="8236556"/>
            <a:ext cx="234950" cy="2768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50" spc="-100">
                <a:latin typeface="Times New Roman"/>
                <a:cs typeface="Times New Roman"/>
              </a:rPr>
              <a:t>2</a:t>
            </a:r>
            <a:r>
              <a:rPr dirty="0" sz="1650" spc="-30" i="1">
                <a:latin typeface="Symbol"/>
                <a:cs typeface="Symbol"/>
              </a:rPr>
              <a:t>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64313" y="7425976"/>
            <a:ext cx="2546350" cy="951865"/>
          </a:xfrm>
          <a:prstGeom prst="rect">
            <a:avLst/>
          </a:prstGeom>
        </p:spPr>
        <p:txBody>
          <a:bodyPr wrap="square" lIns="0" tIns="172085" rIns="0" bIns="0" rtlCol="0" vert="horz">
            <a:spAutoFit/>
          </a:bodyPr>
          <a:lstStyle/>
          <a:p>
            <a:pPr algn="r" marR="12700">
              <a:lnSpc>
                <a:spcPct val="100000"/>
              </a:lnSpc>
              <a:spcBef>
                <a:spcPts val="1355"/>
              </a:spcBef>
            </a:pPr>
            <a:r>
              <a:rPr dirty="0" sz="1800" spc="-55">
                <a:latin typeface="Times New Roman"/>
                <a:cs typeface="Times New Roman"/>
              </a:rPr>
              <a:t>2</a:t>
            </a:r>
            <a:r>
              <a:rPr dirty="0" sz="1900" spc="-55" i="1">
                <a:latin typeface="Symbol"/>
                <a:cs typeface="Symbol"/>
              </a:rPr>
              <a:t></a:t>
            </a:r>
            <a:r>
              <a:rPr dirty="0" sz="1900" spc="160" i="1">
                <a:latin typeface="Times New Roman"/>
                <a:cs typeface="Times New Roman"/>
              </a:rPr>
              <a:t> </a:t>
            </a:r>
            <a:r>
              <a:rPr dirty="0" sz="1900" spc="-35" i="1">
                <a:latin typeface="Symbol"/>
                <a:cs typeface="Symbol"/>
              </a:rPr>
              <a:t></a:t>
            </a:r>
            <a:endParaRPr sz="1900">
              <a:latin typeface="Symbol"/>
              <a:cs typeface="Symbol"/>
            </a:endParaRPr>
          </a:p>
          <a:p>
            <a:pPr algn="ctr" marL="17145">
              <a:lnSpc>
                <a:spcPts val="735"/>
              </a:lnSpc>
              <a:spcBef>
                <a:spcPts val="605"/>
              </a:spcBef>
              <a:tabLst>
                <a:tab pos="844550" algn="l"/>
                <a:tab pos="1118870" algn="l"/>
              </a:tabLst>
            </a:pPr>
            <a:r>
              <a:rPr dirty="0" sz="900" spc="25">
                <a:latin typeface="Symbol"/>
                <a:cs typeface="Symbol"/>
              </a:rPr>
              <a:t></a:t>
            </a:r>
            <a:r>
              <a:rPr dirty="0" sz="900" spc="25">
                <a:latin typeface="Times New Roman"/>
                <a:cs typeface="Times New Roman"/>
              </a:rPr>
              <a:t>	</a:t>
            </a:r>
            <a:r>
              <a:rPr dirty="0" u="sng" sz="900" spc="3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900" spc="2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900">
              <a:latin typeface="Times New Roman"/>
              <a:cs typeface="Times New Roman"/>
            </a:endParaRPr>
          </a:p>
          <a:p>
            <a:pPr algn="r" marR="5080">
              <a:lnSpc>
                <a:spcPts val="2415"/>
              </a:lnSpc>
              <a:tabLst>
                <a:tab pos="1558290" algn="l"/>
                <a:tab pos="2170430" algn="l"/>
              </a:tabLst>
            </a:pPr>
            <a:r>
              <a:rPr dirty="0" sz="1550" spc="40" i="1">
                <a:latin typeface="Times New Roman"/>
                <a:cs typeface="Times New Roman"/>
              </a:rPr>
              <a:t>H</a:t>
            </a:r>
            <a:r>
              <a:rPr dirty="0" sz="1550" spc="-210" i="1">
                <a:latin typeface="Times New Roman"/>
                <a:cs typeface="Times New Roman"/>
              </a:rPr>
              <a:t> </a:t>
            </a:r>
            <a:r>
              <a:rPr dirty="0" sz="1550" spc="15">
                <a:latin typeface="Times New Roman"/>
                <a:cs typeface="Times New Roman"/>
              </a:rPr>
              <a:t>(</a:t>
            </a:r>
            <a:r>
              <a:rPr dirty="0" sz="1550" spc="-245">
                <a:latin typeface="Times New Roman"/>
                <a:cs typeface="Times New Roman"/>
              </a:rPr>
              <a:t> </a:t>
            </a:r>
            <a:r>
              <a:rPr dirty="0" sz="1550" spc="30" i="1">
                <a:latin typeface="Times New Roman"/>
                <a:cs typeface="Times New Roman"/>
              </a:rPr>
              <a:t>X</a:t>
            </a:r>
            <a:r>
              <a:rPr dirty="0" sz="1550" spc="-155" i="1">
                <a:latin typeface="Times New Roman"/>
                <a:cs typeface="Times New Roman"/>
              </a:rPr>
              <a:t> </a:t>
            </a:r>
            <a:r>
              <a:rPr dirty="0" sz="1550" spc="15">
                <a:latin typeface="Times New Roman"/>
                <a:cs typeface="Times New Roman"/>
              </a:rPr>
              <a:t>)</a:t>
            </a:r>
            <a:r>
              <a:rPr dirty="0" sz="1550" spc="-25">
                <a:latin typeface="Times New Roman"/>
                <a:cs typeface="Times New Roman"/>
              </a:rPr>
              <a:t> </a:t>
            </a:r>
            <a:r>
              <a:rPr dirty="0" sz="1550" spc="30">
                <a:latin typeface="Symbol"/>
                <a:cs typeface="Symbol"/>
              </a:rPr>
              <a:t></a:t>
            </a:r>
            <a:r>
              <a:rPr dirty="0" sz="1550" spc="275">
                <a:latin typeface="Times New Roman"/>
                <a:cs typeface="Times New Roman"/>
              </a:rPr>
              <a:t> </a:t>
            </a:r>
            <a:r>
              <a:rPr dirty="0" baseline="-13285" sz="3450" spc="44">
                <a:latin typeface="Symbol"/>
                <a:cs typeface="Symbol"/>
              </a:rPr>
              <a:t></a:t>
            </a:r>
            <a:r>
              <a:rPr dirty="0" baseline="-13285" sz="3450" spc="-270">
                <a:latin typeface="Times New Roman"/>
                <a:cs typeface="Times New Roman"/>
              </a:rPr>
              <a:t> </a:t>
            </a:r>
            <a:r>
              <a:rPr dirty="0" sz="1550" spc="55" i="1">
                <a:latin typeface="Times New Roman"/>
                <a:cs typeface="Times New Roman"/>
              </a:rPr>
              <a:t>p</a:t>
            </a:r>
            <a:r>
              <a:rPr dirty="0" sz="1550" spc="55">
                <a:latin typeface="Times New Roman"/>
                <a:cs typeface="Times New Roman"/>
              </a:rPr>
              <a:t>(</a:t>
            </a:r>
            <a:r>
              <a:rPr dirty="0" sz="1550" spc="55" i="1">
                <a:latin typeface="Times New Roman"/>
                <a:cs typeface="Times New Roman"/>
              </a:rPr>
              <a:t>x</a:t>
            </a:r>
            <a:r>
              <a:rPr dirty="0" sz="1550" spc="55">
                <a:latin typeface="Times New Roman"/>
                <a:cs typeface="Times New Roman"/>
              </a:rPr>
              <a:t>)</a:t>
            </a:r>
            <a:r>
              <a:rPr dirty="0" sz="1550" spc="-60">
                <a:latin typeface="Times New Roman"/>
                <a:cs typeface="Times New Roman"/>
              </a:rPr>
              <a:t> </a:t>
            </a:r>
            <a:r>
              <a:rPr dirty="0" sz="1550" spc="25">
                <a:latin typeface="Times New Roman"/>
                <a:cs typeface="Times New Roman"/>
              </a:rPr>
              <a:t>ln	</a:t>
            </a:r>
            <a:r>
              <a:rPr dirty="0" sz="1550" spc="-50">
                <a:latin typeface="Times New Roman"/>
                <a:cs typeface="Times New Roman"/>
              </a:rPr>
              <a:t>2</a:t>
            </a:r>
            <a:r>
              <a:rPr dirty="0" sz="1650" spc="-50" i="1">
                <a:latin typeface="Symbol"/>
                <a:cs typeface="Symbol"/>
              </a:rPr>
              <a:t></a:t>
            </a:r>
            <a:r>
              <a:rPr dirty="0" sz="1650" spc="165" i="1">
                <a:latin typeface="Times New Roman"/>
                <a:cs typeface="Times New Roman"/>
              </a:rPr>
              <a:t> </a:t>
            </a:r>
            <a:r>
              <a:rPr dirty="0" sz="1650" spc="-30" i="1">
                <a:latin typeface="Symbol"/>
                <a:cs typeface="Symbol"/>
              </a:rPr>
              <a:t></a:t>
            </a:r>
            <a:r>
              <a:rPr dirty="0" sz="1650" spc="-30">
                <a:latin typeface="Times New Roman"/>
                <a:cs typeface="Times New Roman"/>
              </a:rPr>
              <a:t>	</a:t>
            </a:r>
            <a:r>
              <a:rPr dirty="0" sz="1550" spc="40" i="1">
                <a:latin typeface="Times New Roman"/>
                <a:cs typeface="Times New Roman"/>
              </a:rPr>
              <a:t>dx</a:t>
            </a:r>
            <a:r>
              <a:rPr dirty="0" sz="1550" spc="-165" i="1">
                <a:latin typeface="Times New Roman"/>
                <a:cs typeface="Times New Roman"/>
              </a:rPr>
              <a:t> </a:t>
            </a:r>
            <a:r>
              <a:rPr dirty="0" sz="1550" spc="30">
                <a:latin typeface="Symbol"/>
                <a:cs typeface="Symbol"/>
              </a:rPr>
              <a:t>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061482" y="9015374"/>
            <a:ext cx="187960" cy="1695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50" spc="65">
                <a:latin typeface="Symbol"/>
                <a:cs typeface="Symbol"/>
              </a:rPr>
              <a:t></a:t>
            </a:r>
            <a:r>
              <a:rPr dirty="0" sz="950" spc="10">
                <a:latin typeface="Symbol"/>
                <a:cs typeface="Symbol"/>
              </a:rPr>
              <a:t></a:t>
            </a:r>
            <a:endParaRPr sz="950">
              <a:latin typeface="Symbol"/>
              <a:cs typeface="Symbo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27380" y="8556667"/>
            <a:ext cx="4319270" cy="4432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82600">
              <a:lnSpc>
                <a:spcPts val="775"/>
              </a:lnSpc>
              <a:spcBef>
                <a:spcPts val="95"/>
              </a:spcBef>
            </a:pPr>
            <a:r>
              <a:rPr dirty="0" sz="950" spc="10">
                <a:latin typeface="Symbol"/>
                <a:cs typeface="Symbol"/>
              </a:rPr>
              <a:t></a:t>
            </a:r>
            <a:endParaRPr sz="950">
              <a:latin typeface="Symbol"/>
              <a:cs typeface="Symbol"/>
            </a:endParaRPr>
          </a:p>
          <a:p>
            <a:pPr marL="12700">
              <a:lnSpc>
                <a:spcPts val="2515"/>
              </a:lnSpc>
            </a:pPr>
            <a:r>
              <a:rPr dirty="0" baseline="-17361" sz="2400" spc="-7">
                <a:latin typeface="Times New Roman"/>
                <a:cs typeface="Times New Roman"/>
              </a:rPr>
              <a:t>But:</a:t>
            </a:r>
            <a:r>
              <a:rPr dirty="0" baseline="-17361" sz="2400" spc="247">
                <a:latin typeface="Times New Roman"/>
                <a:cs typeface="Times New Roman"/>
              </a:rPr>
              <a:t> </a:t>
            </a:r>
            <a:r>
              <a:rPr dirty="0" baseline="-13888" sz="3600" spc="30">
                <a:latin typeface="Symbol"/>
                <a:cs typeface="Symbol"/>
              </a:rPr>
              <a:t></a:t>
            </a:r>
            <a:r>
              <a:rPr dirty="0" baseline="-13888" sz="3600" spc="-480">
                <a:latin typeface="Times New Roman"/>
                <a:cs typeface="Times New Roman"/>
              </a:rPr>
              <a:t> </a:t>
            </a:r>
            <a:r>
              <a:rPr dirty="0" sz="1600" spc="50" i="1">
                <a:latin typeface="Times New Roman"/>
                <a:cs typeface="Times New Roman"/>
              </a:rPr>
              <a:t>x</a:t>
            </a:r>
            <a:r>
              <a:rPr dirty="0" baseline="43859" sz="1425" spc="75">
                <a:latin typeface="Times New Roman"/>
                <a:cs typeface="Times New Roman"/>
              </a:rPr>
              <a:t>2</a:t>
            </a:r>
            <a:r>
              <a:rPr dirty="0" baseline="43859" sz="1425" spc="15">
                <a:latin typeface="Times New Roman"/>
                <a:cs typeface="Times New Roman"/>
              </a:rPr>
              <a:t> </a:t>
            </a:r>
            <a:r>
              <a:rPr dirty="0" sz="1600" spc="55" i="1">
                <a:latin typeface="Times New Roman"/>
                <a:cs typeface="Times New Roman"/>
              </a:rPr>
              <a:t>p</a:t>
            </a:r>
            <a:r>
              <a:rPr dirty="0" sz="1600" spc="55">
                <a:latin typeface="Times New Roman"/>
                <a:cs typeface="Times New Roman"/>
              </a:rPr>
              <a:t>(</a:t>
            </a:r>
            <a:r>
              <a:rPr dirty="0" sz="1600" spc="55" i="1">
                <a:latin typeface="Times New Roman"/>
                <a:cs typeface="Times New Roman"/>
              </a:rPr>
              <a:t>x</a:t>
            </a:r>
            <a:r>
              <a:rPr dirty="0" sz="1600" spc="55">
                <a:latin typeface="Times New Roman"/>
                <a:cs typeface="Times New Roman"/>
              </a:rPr>
              <a:t>)</a:t>
            </a:r>
            <a:r>
              <a:rPr dirty="0" sz="1600" spc="55" i="1">
                <a:latin typeface="Times New Roman"/>
                <a:cs typeface="Times New Roman"/>
              </a:rPr>
              <a:t>dx</a:t>
            </a:r>
            <a:r>
              <a:rPr dirty="0" sz="1600" spc="-65" i="1">
                <a:latin typeface="Times New Roman"/>
                <a:cs typeface="Times New Roman"/>
              </a:rPr>
              <a:t> </a:t>
            </a:r>
            <a:r>
              <a:rPr dirty="0" sz="1600" spc="30">
                <a:latin typeface="Symbol"/>
                <a:cs typeface="Symbol"/>
              </a:rPr>
              <a:t></a:t>
            </a:r>
            <a:r>
              <a:rPr dirty="0" sz="1600" spc="-30">
                <a:latin typeface="Times New Roman"/>
                <a:cs typeface="Times New Roman"/>
              </a:rPr>
              <a:t> </a:t>
            </a:r>
            <a:r>
              <a:rPr dirty="0" sz="1600" spc="30" i="1">
                <a:latin typeface="Times New Roman"/>
                <a:cs typeface="Times New Roman"/>
              </a:rPr>
              <a:t>mean</a:t>
            </a:r>
            <a:r>
              <a:rPr dirty="0" sz="1600" spc="-120" i="1">
                <a:latin typeface="Times New Roman"/>
                <a:cs typeface="Times New Roman"/>
              </a:rPr>
              <a:t> </a:t>
            </a:r>
            <a:r>
              <a:rPr dirty="0" sz="1600" spc="55" i="1">
                <a:latin typeface="Times New Roman"/>
                <a:cs typeface="Times New Roman"/>
              </a:rPr>
              <a:t>squareof</a:t>
            </a:r>
            <a:r>
              <a:rPr dirty="0" sz="1600" spc="355" i="1">
                <a:latin typeface="Times New Roman"/>
                <a:cs typeface="Times New Roman"/>
              </a:rPr>
              <a:t> </a:t>
            </a:r>
            <a:r>
              <a:rPr dirty="0" sz="1600" spc="20" i="1">
                <a:latin typeface="Times New Roman"/>
                <a:cs typeface="Times New Roman"/>
              </a:rPr>
              <a:t>x</a:t>
            </a:r>
            <a:r>
              <a:rPr dirty="0" sz="1600" spc="-5" i="1">
                <a:latin typeface="Times New Roman"/>
                <a:cs typeface="Times New Roman"/>
              </a:rPr>
              <a:t> </a:t>
            </a:r>
            <a:r>
              <a:rPr dirty="0" sz="1600" spc="30">
                <a:latin typeface="Symbol"/>
                <a:cs typeface="Symbol"/>
              </a:rPr>
              <a:t>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700" spc="-30" i="1">
                <a:latin typeface="Symbol"/>
                <a:cs typeface="Symbol"/>
              </a:rPr>
              <a:t></a:t>
            </a:r>
            <a:r>
              <a:rPr dirty="0" sz="1700" spc="-275" i="1">
                <a:latin typeface="Times New Roman"/>
                <a:cs typeface="Times New Roman"/>
              </a:rPr>
              <a:t> </a:t>
            </a:r>
            <a:r>
              <a:rPr dirty="0" baseline="43859" sz="1425" spc="7">
                <a:latin typeface="Times New Roman"/>
                <a:cs typeface="Times New Roman"/>
              </a:rPr>
              <a:t>2</a:t>
            </a:r>
            <a:r>
              <a:rPr dirty="0" baseline="43859" sz="1425" spc="322">
                <a:latin typeface="Times New Roman"/>
                <a:cs typeface="Times New Roman"/>
              </a:rPr>
              <a:t> </a:t>
            </a:r>
            <a:r>
              <a:rPr dirty="0" sz="1600" spc="30">
                <a:latin typeface="Symbol"/>
                <a:cs typeface="Symbol"/>
              </a:rPr>
              <a:t></a:t>
            </a:r>
            <a:r>
              <a:rPr dirty="0" sz="1600" spc="-200">
                <a:latin typeface="Times New Roman"/>
                <a:cs typeface="Times New Roman"/>
              </a:rPr>
              <a:t> </a:t>
            </a:r>
            <a:r>
              <a:rPr dirty="0" sz="1700" spc="-30" i="1">
                <a:latin typeface="Symbol"/>
                <a:cs typeface="Symbol"/>
              </a:rPr>
              <a:t></a:t>
            </a:r>
            <a:r>
              <a:rPr dirty="0" sz="1700" spc="-145" i="1">
                <a:latin typeface="Times New Roman"/>
                <a:cs typeface="Times New Roman"/>
              </a:rPr>
              <a:t> </a:t>
            </a:r>
            <a:r>
              <a:rPr dirty="0" baseline="43859" sz="1425" spc="7">
                <a:latin typeface="Times New Roman"/>
                <a:cs typeface="Times New Roman"/>
              </a:rPr>
              <a:t>2</a:t>
            </a:r>
            <a:r>
              <a:rPr dirty="0" baseline="43859" sz="1425" spc="60">
                <a:latin typeface="Times New Roman"/>
                <a:cs typeface="Times New Roman"/>
              </a:rPr>
              <a:t> </a:t>
            </a:r>
            <a:r>
              <a:rPr dirty="0" sz="1600" spc="30">
                <a:latin typeface="Symbol"/>
                <a:cs typeface="Symbol"/>
              </a:rPr>
              <a:t></a:t>
            </a:r>
            <a:r>
              <a:rPr dirty="0" sz="1600" spc="-160">
                <a:latin typeface="Times New Roman"/>
                <a:cs typeface="Times New Roman"/>
              </a:rPr>
              <a:t> </a:t>
            </a:r>
            <a:r>
              <a:rPr dirty="0" sz="1700" spc="-30" i="1">
                <a:latin typeface="Symbol"/>
                <a:cs typeface="Symbol"/>
              </a:rPr>
              <a:t></a:t>
            </a:r>
            <a:r>
              <a:rPr dirty="0" sz="1700" spc="-145" i="1">
                <a:latin typeface="Times New Roman"/>
                <a:cs typeface="Times New Roman"/>
              </a:rPr>
              <a:t> </a:t>
            </a:r>
            <a:r>
              <a:rPr dirty="0" baseline="43859" sz="1425" spc="7">
                <a:latin typeface="Times New Roman"/>
                <a:cs typeface="Times New Roman"/>
              </a:rPr>
              <a:t>2</a:t>
            </a:r>
            <a:endParaRPr baseline="43859" sz="1425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60782" y="9188536"/>
            <a:ext cx="1704339" cy="6591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R="401320">
              <a:lnSpc>
                <a:spcPts val="800"/>
              </a:lnSpc>
              <a:spcBef>
                <a:spcPts val="90"/>
              </a:spcBef>
            </a:pPr>
            <a:r>
              <a:rPr dirty="0" sz="1000" spc="10">
                <a:latin typeface="Symbol"/>
                <a:cs typeface="Symbol"/>
              </a:rPr>
              <a:t></a:t>
            </a:r>
            <a:endParaRPr sz="1000">
              <a:latin typeface="Symbol"/>
              <a:cs typeface="Symbol"/>
            </a:endParaRPr>
          </a:p>
          <a:p>
            <a:pPr marL="12700">
              <a:lnSpc>
                <a:spcPts val="2660"/>
              </a:lnSpc>
              <a:tabLst>
                <a:tab pos="603250" algn="l"/>
              </a:tabLst>
            </a:pPr>
            <a:r>
              <a:rPr dirty="0" sz="1700" spc="45" i="1">
                <a:latin typeface="Times New Roman"/>
                <a:cs typeface="Times New Roman"/>
              </a:rPr>
              <a:t>and	</a:t>
            </a:r>
            <a:r>
              <a:rPr dirty="0" baseline="-13071" sz="3825" spc="22">
                <a:latin typeface="Symbol"/>
                <a:cs typeface="Symbol"/>
              </a:rPr>
              <a:t></a:t>
            </a:r>
            <a:r>
              <a:rPr dirty="0" baseline="-13071" sz="3825" spc="-352">
                <a:latin typeface="Times New Roman"/>
                <a:cs typeface="Times New Roman"/>
              </a:rPr>
              <a:t> </a:t>
            </a:r>
            <a:r>
              <a:rPr dirty="0" sz="1700" spc="55" i="1">
                <a:latin typeface="Times New Roman"/>
                <a:cs typeface="Times New Roman"/>
              </a:rPr>
              <a:t>p</a:t>
            </a:r>
            <a:r>
              <a:rPr dirty="0" sz="1700" spc="55">
                <a:latin typeface="Times New Roman"/>
                <a:cs typeface="Times New Roman"/>
              </a:rPr>
              <a:t>(</a:t>
            </a:r>
            <a:r>
              <a:rPr dirty="0" sz="1700" spc="55" i="1">
                <a:latin typeface="Times New Roman"/>
                <a:cs typeface="Times New Roman"/>
              </a:rPr>
              <a:t>x</a:t>
            </a:r>
            <a:r>
              <a:rPr dirty="0" sz="1700" spc="55">
                <a:latin typeface="Times New Roman"/>
                <a:cs typeface="Times New Roman"/>
              </a:rPr>
              <a:t>)</a:t>
            </a:r>
            <a:r>
              <a:rPr dirty="0" sz="1700" spc="-60">
                <a:latin typeface="Times New Roman"/>
                <a:cs typeface="Times New Roman"/>
              </a:rPr>
              <a:t> </a:t>
            </a:r>
            <a:r>
              <a:rPr dirty="0" sz="1700" spc="35" i="1">
                <a:latin typeface="Times New Roman"/>
                <a:cs typeface="Times New Roman"/>
              </a:rPr>
              <a:t>dx</a:t>
            </a:r>
            <a:r>
              <a:rPr dirty="0" sz="1700" spc="-95" i="1">
                <a:latin typeface="Times New Roman"/>
                <a:cs typeface="Times New Roman"/>
              </a:rPr>
              <a:t> </a:t>
            </a:r>
            <a:r>
              <a:rPr dirty="0" sz="1700" spc="20">
                <a:latin typeface="Symbol"/>
                <a:cs typeface="Symbol"/>
              </a:rPr>
              <a:t></a:t>
            </a:r>
            <a:r>
              <a:rPr dirty="0" sz="1700" spc="-240">
                <a:latin typeface="Times New Roman"/>
                <a:cs typeface="Times New Roman"/>
              </a:rPr>
              <a:t> </a:t>
            </a:r>
            <a:r>
              <a:rPr dirty="0" sz="1700" spc="20">
                <a:latin typeface="Times New Roman"/>
                <a:cs typeface="Times New Roman"/>
              </a:rPr>
              <a:t>1</a:t>
            </a:r>
            <a:endParaRPr sz="1700">
              <a:latin typeface="Times New Roman"/>
              <a:cs typeface="Times New Roman"/>
            </a:endParaRPr>
          </a:p>
          <a:p>
            <a:pPr algn="ctr" marR="399415">
              <a:lnSpc>
                <a:spcPct val="100000"/>
              </a:lnSpc>
              <a:spcBef>
                <a:spcPts val="335"/>
              </a:spcBef>
            </a:pPr>
            <a:r>
              <a:rPr dirty="0" sz="1000" spc="40">
                <a:latin typeface="Symbol"/>
                <a:cs typeface="Symbol"/>
              </a:rPr>
              <a:t>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974576" y="9566495"/>
            <a:ext cx="27305" cy="15875"/>
          </a:xfrm>
          <a:custGeom>
            <a:avLst/>
            <a:gdLst/>
            <a:ahLst/>
            <a:cxnLst/>
            <a:rect l="l" t="t" r="r" b="b"/>
            <a:pathLst>
              <a:path w="27304" h="15875">
                <a:moveTo>
                  <a:pt x="0" y="15631"/>
                </a:moveTo>
                <a:lnTo>
                  <a:pt x="27066" y="0"/>
                </a:lnTo>
              </a:path>
            </a:pathLst>
          </a:custGeom>
          <a:ln w="83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001643" y="9571019"/>
            <a:ext cx="40005" cy="73025"/>
          </a:xfrm>
          <a:custGeom>
            <a:avLst/>
            <a:gdLst/>
            <a:ahLst/>
            <a:cxnLst/>
            <a:rect l="l" t="t" r="r" b="b"/>
            <a:pathLst>
              <a:path w="40004" h="73025">
                <a:moveTo>
                  <a:pt x="0" y="0"/>
                </a:moveTo>
                <a:lnTo>
                  <a:pt x="39731" y="72808"/>
                </a:lnTo>
              </a:path>
            </a:pathLst>
          </a:custGeom>
          <a:ln w="176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045737" y="9426643"/>
            <a:ext cx="52705" cy="217804"/>
          </a:xfrm>
          <a:custGeom>
            <a:avLst/>
            <a:gdLst/>
            <a:ahLst/>
            <a:cxnLst/>
            <a:rect l="l" t="t" r="r" b="b"/>
            <a:pathLst>
              <a:path w="52704" h="217804">
                <a:moveTo>
                  <a:pt x="0" y="217183"/>
                </a:moveTo>
                <a:lnTo>
                  <a:pt x="52395" y="0"/>
                </a:lnTo>
              </a:path>
            </a:pathLst>
          </a:custGeom>
          <a:ln w="870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098133" y="9426643"/>
            <a:ext cx="268605" cy="0"/>
          </a:xfrm>
          <a:custGeom>
            <a:avLst/>
            <a:gdLst/>
            <a:ahLst/>
            <a:cxnLst/>
            <a:rect l="l" t="t" r="r" b="b"/>
            <a:pathLst>
              <a:path w="268604" h="0">
                <a:moveTo>
                  <a:pt x="0" y="0"/>
                </a:moveTo>
                <a:lnTo>
                  <a:pt x="268078" y="0"/>
                </a:lnTo>
              </a:path>
            </a:pathLst>
          </a:custGeom>
          <a:ln w="820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472207" y="9566495"/>
            <a:ext cx="27305" cy="15875"/>
          </a:xfrm>
          <a:custGeom>
            <a:avLst/>
            <a:gdLst/>
            <a:ahLst/>
            <a:cxnLst/>
            <a:rect l="l" t="t" r="r" b="b"/>
            <a:pathLst>
              <a:path w="27304" h="15875">
                <a:moveTo>
                  <a:pt x="0" y="15631"/>
                </a:moveTo>
                <a:lnTo>
                  <a:pt x="26960" y="0"/>
                </a:lnTo>
              </a:path>
            </a:pathLst>
          </a:custGeom>
          <a:ln w="83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499168" y="9571019"/>
            <a:ext cx="40005" cy="73025"/>
          </a:xfrm>
          <a:custGeom>
            <a:avLst/>
            <a:gdLst/>
            <a:ahLst/>
            <a:cxnLst/>
            <a:rect l="l" t="t" r="r" b="b"/>
            <a:pathLst>
              <a:path w="40004" h="73025">
                <a:moveTo>
                  <a:pt x="0" y="0"/>
                </a:moveTo>
                <a:lnTo>
                  <a:pt x="39731" y="72808"/>
                </a:lnTo>
              </a:path>
            </a:pathLst>
          </a:custGeom>
          <a:ln w="176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543333" y="9426643"/>
            <a:ext cx="52705" cy="217804"/>
          </a:xfrm>
          <a:custGeom>
            <a:avLst/>
            <a:gdLst/>
            <a:ahLst/>
            <a:cxnLst/>
            <a:rect l="l" t="t" r="r" b="b"/>
            <a:pathLst>
              <a:path w="52704" h="217804">
                <a:moveTo>
                  <a:pt x="0" y="217183"/>
                </a:moveTo>
                <a:lnTo>
                  <a:pt x="52324" y="0"/>
                </a:lnTo>
              </a:path>
            </a:pathLst>
          </a:custGeom>
          <a:ln w="870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595658" y="9426643"/>
            <a:ext cx="268605" cy="0"/>
          </a:xfrm>
          <a:custGeom>
            <a:avLst/>
            <a:gdLst/>
            <a:ahLst/>
            <a:cxnLst/>
            <a:rect l="l" t="t" r="r" b="b"/>
            <a:pathLst>
              <a:path w="268604" h="0">
                <a:moveTo>
                  <a:pt x="0" y="0"/>
                </a:moveTo>
                <a:lnTo>
                  <a:pt x="268184" y="0"/>
                </a:lnTo>
              </a:path>
            </a:pathLst>
          </a:custGeom>
          <a:ln w="820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482512" y="9566495"/>
            <a:ext cx="27305" cy="15875"/>
          </a:xfrm>
          <a:custGeom>
            <a:avLst/>
            <a:gdLst/>
            <a:ahLst/>
            <a:cxnLst/>
            <a:rect l="l" t="t" r="r" b="b"/>
            <a:pathLst>
              <a:path w="27304" h="15875">
                <a:moveTo>
                  <a:pt x="0" y="15631"/>
                </a:moveTo>
                <a:lnTo>
                  <a:pt x="26960" y="0"/>
                </a:lnTo>
              </a:path>
            </a:pathLst>
          </a:custGeom>
          <a:ln w="83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509473" y="9571019"/>
            <a:ext cx="39370" cy="73025"/>
          </a:xfrm>
          <a:custGeom>
            <a:avLst/>
            <a:gdLst/>
            <a:ahLst/>
            <a:cxnLst/>
            <a:rect l="l" t="t" r="r" b="b"/>
            <a:pathLst>
              <a:path w="39370" h="73025">
                <a:moveTo>
                  <a:pt x="0" y="0"/>
                </a:moveTo>
                <a:lnTo>
                  <a:pt x="39376" y="72808"/>
                </a:lnTo>
              </a:path>
            </a:pathLst>
          </a:custGeom>
          <a:ln w="176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553638" y="9426643"/>
            <a:ext cx="52069" cy="217804"/>
          </a:xfrm>
          <a:custGeom>
            <a:avLst/>
            <a:gdLst/>
            <a:ahLst/>
            <a:cxnLst/>
            <a:rect l="l" t="t" r="r" b="b"/>
            <a:pathLst>
              <a:path w="52070" h="217804">
                <a:moveTo>
                  <a:pt x="0" y="217183"/>
                </a:moveTo>
                <a:lnTo>
                  <a:pt x="51969" y="0"/>
                </a:lnTo>
              </a:path>
            </a:pathLst>
          </a:custGeom>
          <a:ln w="870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605608" y="9426643"/>
            <a:ext cx="114935" cy="0"/>
          </a:xfrm>
          <a:custGeom>
            <a:avLst/>
            <a:gdLst/>
            <a:ahLst/>
            <a:cxnLst/>
            <a:rect l="l" t="t" r="r" b="b"/>
            <a:pathLst>
              <a:path w="114934" h="0">
                <a:moveTo>
                  <a:pt x="0" y="0"/>
                </a:moveTo>
                <a:lnTo>
                  <a:pt x="114758" y="0"/>
                </a:lnTo>
              </a:path>
            </a:pathLst>
          </a:custGeom>
          <a:ln w="820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5596083" y="9391648"/>
            <a:ext cx="1133475" cy="29845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1019175" algn="l"/>
              </a:tabLst>
            </a:pPr>
            <a:r>
              <a:rPr dirty="0" sz="1650" spc="-65">
                <a:latin typeface="Times New Roman"/>
                <a:cs typeface="Times New Roman"/>
              </a:rPr>
              <a:t>2</a:t>
            </a:r>
            <a:r>
              <a:rPr dirty="0" sz="1750" spc="20" i="1">
                <a:latin typeface="Symbol"/>
                <a:cs typeface="Symbol"/>
              </a:rPr>
              <a:t></a:t>
            </a:r>
            <a:r>
              <a:rPr dirty="0" sz="1750" spc="185">
                <a:latin typeface="Times New Roman"/>
                <a:cs typeface="Times New Roman"/>
              </a:rPr>
              <a:t> </a:t>
            </a:r>
            <a:r>
              <a:rPr dirty="0" sz="1750" spc="25" i="1">
                <a:latin typeface="Symbol"/>
                <a:cs typeface="Symbol"/>
              </a:rPr>
              <a:t></a:t>
            </a:r>
            <a:r>
              <a:rPr dirty="0" sz="1750" spc="80">
                <a:latin typeface="Times New Roman"/>
                <a:cs typeface="Times New Roman"/>
              </a:rPr>
              <a:t> </a:t>
            </a:r>
            <a:r>
              <a:rPr dirty="0" sz="1650" spc="75">
                <a:latin typeface="Symbol"/>
                <a:cs typeface="Symbol"/>
              </a:rPr>
              <a:t></a:t>
            </a:r>
            <a:r>
              <a:rPr dirty="0" sz="1650" spc="-140">
                <a:latin typeface="Times New Roman"/>
                <a:cs typeface="Times New Roman"/>
              </a:rPr>
              <a:t> </a:t>
            </a:r>
            <a:r>
              <a:rPr dirty="0" sz="1650" spc="35">
                <a:latin typeface="Times New Roman"/>
                <a:cs typeface="Times New Roman"/>
              </a:rPr>
              <a:t>l</a:t>
            </a:r>
            <a:r>
              <a:rPr dirty="0" sz="1650" spc="70">
                <a:latin typeface="Times New Roman"/>
                <a:cs typeface="Times New Roman"/>
              </a:rPr>
              <a:t>n</a:t>
            </a:r>
            <a:r>
              <a:rPr dirty="0" sz="1650">
                <a:latin typeface="Times New Roman"/>
                <a:cs typeface="Times New Roman"/>
              </a:rPr>
              <a:t>	</a:t>
            </a:r>
            <a:r>
              <a:rPr dirty="0" sz="1650" spc="60" i="1">
                <a:latin typeface="Times New Roman"/>
                <a:cs typeface="Times New Roman"/>
              </a:rPr>
              <a:t>e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572639" y="9391648"/>
            <a:ext cx="2881630" cy="29845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1537970" algn="l"/>
              </a:tabLst>
            </a:pPr>
            <a:r>
              <a:rPr dirty="0" baseline="-5208" sz="2400" spc="-7">
                <a:latin typeface="Times New Roman"/>
                <a:cs typeface="Times New Roman"/>
              </a:rPr>
              <a:t>then </a:t>
            </a:r>
            <a:r>
              <a:rPr dirty="0" sz="1650" spc="175" i="1">
                <a:latin typeface="Times New Roman"/>
                <a:cs typeface="Times New Roman"/>
              </a:rPr>
              <a:t>H</a:t>
            </a:r>
            <a:r>
              <a:rPr dirty="0" sz="1650" spc="175">
                <a:latin typeface="Times New Roman"/>
                <a:cs typeface="Times New Roman"/>
              </a:rPr>
              <a:t>(</a:t>
            </a:r>
            <a:r>
              <a:rPr dirty="0" sz="1650" spc="175" i="1">
                <a:latin typeface="Times New Roman"/>
                <a:cs typeface="Times New Roman"/>
              </a:rPr>
              <a:t>X </a:t>
            </a:r>
            <a:r>
              <a:rPr dirty="0" sz="1650" spc="45">
                <a:latin typeface="Times New Roman"/>
                <a:cs typeface="Times New Roman"/>
              </a:rPr>
              <a:t>)</a:t>
            </a:r>
            <a:r>
              <a:rPr dirty="0" sz="1650" spc="-65">
                <a:latin typeface="Times New Roman"/>
                <a:cs typeface="Times New Roman"/>
              </a:rPr>
              <a:t> </a:t>
            </a:r>
            <a:r>
              <a:rPr dirty="0" sz="1650" spc="75">
                <a:latin typeface="Symbol"/>
                <a:cs typeface="Symbol"/>
              </a:rPr>
              <a:t></a:t>
            </a:r>
            <a:r>
              <a:rPr dirty="0" sz="1650" spc="-55">
                <a:latin typeface="Times New Roman"/>
                <a:cs typeface="Times New Roman"/>
              </a:rPr>
              <a:t> </a:t>
            </a:r>
            <a:r>
              <a:rPr dirty="0" sz="1650" spc="50">
                <a:latin typeface="Times New Roman"/>
                <a:cs typeface="Times New Roman"/>
              </a:rPr>
              <a:t>ln	</a:t>
            </a:r>
            <a:r>
              <a:rPr dirty="0" sz="1650" spc="-20">
                <a:latin typeface="Times New Roman"/>
                <a:cs typeface="Times New Roman"/>
              </a:rPr>
              <a:t>2</a:t>
            </a:r>
            <a:r>
              <a:rPr dirty="0" sz="1750" spc="-20" i="1">
                <a:latin typeface="Symbol"/>
                <a:cs typeface="Symbol"/>
              </a:rPr>
              <a:t></a:t>
            </a:r>
            <a:r>
              <a:rPr dirty="0" sz="1750" spc="-20" i="1">
                <a:latin typeface="Times New Roman"/>
                <a:cs typeface="Times New Roman"/>
              </a:rPr>
              <a:t> </a:t>
            </a:r>
            <a:r>
              <a:rPr dirty="0" sz="1750" spc="25" i="1">
                <a:latin typeface="Symbol"/>
                <a:cs typeface="Symbol"/>
              </a:rPr>
              <a:t></a:t>
            </a:r>
            <a:r>
              <a:rPr dirty="0" sz="1750" spc="25" i="1">
                <a:latin typeface="Times New Roman"/>
                <a:cs typeface="Times New Roman"/>
              </a:rPr>
              <a:t> </a:t>
            </a:r>
            <a:r>
              <a:rPr dirty="0" sz="1650" spc="75">
                <a:latin typeface="Symbol"/>
                <a:cs typeface="Symbol"/>
              </a:rPr>
              <a:t></a:t>
            </a:r>
            <a:r>
              <a:rPr dirty="0" sz="1650" spc="75">
                <a:latin typeface="Times New Roman"/>
                <a:cs typeface="Times New Roman"/>
              </a:rPr>
              <a:t> </a:t>
            </a:r>
            <a:r>
              <a:rPr dirty="0" sz="1650" spc="30">
                <a:latin typeface="Times New Roman"/>
                <a:cs typeface="Times New Roman"/>
              </a:rPr>
              <a:t>0.5 </a:t>
            </a:r>
            <a:r>
              <a:rPr dirty="0" sz="1650" spc="75">
                <a:latin typeface="Symbol"/>
                <a:cs typeface="Symbol"/>
              </a:rPr>
              <a:t></a:t>
            </a:r>
            <a:r>
              <a:rPr dirty="0" sz="1650" spc="-200">
                <a:latin typeface="Times New Roman"/>
                <a:cs typeface="Times New Roman"/>
              </a:rPr>
              <a:t> </a:t>
            </a:r>
            <a:r>
              <a:rPr dirty="0" sz="1650" spc="50">
                <a:latin typeface="Times New Roman"/>
                <a:cs typeface="Times New Roman"/>
              </a:rPr>
              <a:t>ln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54380" y="2677159"/>
            <a:ext cx="5943600" cy="0"/>
          </a:xfrm>
          <a:custGeom>
            <a:avLst/>
            <a:gdLst/>
            <a:ahLst/>
            <a:cxnLst/>
            <a:rect l="l" t="t" r="r" b="b"/>
            <a:pathLst>
              <a:path w="5943600" h="0">
                <a:moveTo>
                  <a:pt x="0" y="0"/>
                </a:moveTo>
                <a:lnTo>
                  <a:pt x="59436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627380" y="429259"/>
            <a:ext cx="6274435" cy="20237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07594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25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080">
              <a:lnSpc>
                <a:spcPct val="97400"/>
              </a:lnSpc>
              <a:spcBef>
                <a:spcPts val="5"/>
              </a:spcBef>
            </a:pPr>
            <a:r>
              <a:rPr dirty="0" sz="1600" spc="-5">
                <a:latin typeface="Times New Roman"/>
                <a:cs typeface="Times New Roman"/>
              </a:rPr>
              <a:t>Since the </a:t>
            </a:r>
            <a:r>
              <a:rPr dirty="0" sz="1600">
                <a:latin typeface="Times New Roman"/>
                <a:cs typeface="Times New Roman"/>
              </a:rPr>
              <a:t>spectrum </a:t>
            </a:r>
            <a:r>
              <a:rPr dirty="0" sz="1600" spc="-5">
                <a:latin typeface="Times New Roman"/>
                <a:cs typeface="Times New Roman"/>
              </a:rPr>
              <a:t>is flat, we call this noise white noise. This white noise  affects the signal x(t) as additive term, i.e., the received signal y(t)=x(t)+n(t).  A very popular </a:t>
            </a:r>
            <a:r>
              <a:rPr dirty="0" sz="1600" spc="-10">
                <a:latin typeface="Times New Roman"/>
                <a:cs typeface="Times New Roman"/>
              </a:rPr>
              <a:t>name </a:t>
            </a:r>
            <a:r>
              <a:rPr dirty="0" sz="1600" spc="-5">
                <a:latin typeface="Times New Roman"/>
                <a:cs typeface="Times New Roman"/>
              </a:rPr>
              <a:t>of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dirty="0" sz="1600" spc="-5">
                <a:latin typeface="Times New Roman"/>
                <a:cs typeface="Times New Roman"/>
              </a:rPr>
              <a:t>dditive,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</a:t>
            </a:r>
            <a:r>
              <a:rPr dirty="0" sz="1600" spc="-5">
                <a:latin typeface="Times New Roman"/>
                <a:cs typeface="Times New Roman"/>
              </a:rPr>
              <a:t>hite,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</a:t>
            </a:r>
            <a:r>
              <a:rPr dirty="0" sz="1600" spc="-5">
                <a:latin typeface="Times New Roman"/>
                <a:cs typeface="Times New Roman"/>
              </a:rPr>
              <a:t>aussian,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dirty="0" sz="1600" spc="-5">
                <a:latin typeface="Times New Roman"/>
                <a:cs typeface="Times New Roman"/>
              </a:rPr>
              <a:t>oise (AWGN) is used 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such thermal </a:t>
            </a:r>
            <a:r>
              <a:rPr dirty="0" sz="1600">
                <a:latin typeface="Times New Roman"/>
                <a:cs typeface="Times New Roman"/>
              </a:rPr>
              <a:t>noise. </a:t>
            </a:r>
            <a:r>
              <a:rPr dirty="0" sz="1600" spc="-1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figure below shows how this AWGN affects  equiprobable bipolar </a:t>
            </a:r>
            <a:r>
              <a:rPr dirty="0" sz="1600">
                <a:latin typeface="Symbol"/>
                <a:cs typeface="Symbol"/>
              </a:rPr>
              <a:t></a:t>
            </a:r>
            <a:r>
              <a:rPr dirty="0" sz="1600">
                <a:latin typeface="Times New Roman"/>
                <a:cs typeface="Times New Roman"/>
              </a:rPr>
              <a:t>A</a:t>
            </a:r>
            <a:r>
              <a:rPr dirty="0" sz="1600" spc="39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signal.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675640">
              <a:lnSpc>
                <a:spcPct val="100000"/>
              </a:lnSpc>
              <a:tabLst>
                <a:tab pos="4105275" algn="l"/>
              </a:tabLst>
            </a:pPr>
            <a:r>
              <a:rPr dirty="0" sz="1200">
                <a:latin typeface="Times New Roman"/>
                <a:cs typeface="Times New Roman"/>
              </a:rPr>
              <a:t>Time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domain	PDF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function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3726179" y="2105659"/>
            <a:ext cx="0" cy="3314700"/>
          </a:xfrm>
          <a:custGeom>
            <a:avLst/>
            <a:gdLst/>
            <a:ahLst/>
            <a:cxnLst/>
            <a:rect l="l" t="t" r="r" b="b"/>
            <a:pathLst>
              <a:path w="0" h="3314700">
                <a:moveTo>
                  <a:pt x="0" y="0"/>
                </a:moveTo>
                <a:lnTo>
                  <a:pt x="0" y="33147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868680" y="4163059"/>
            <a:ext cx="5829300" cy="635"/>
          </a:xfrm>
          <a:custGeom>
            <a:avLst/>
            <a:gdLst/>
            <a:ahLst/>
            <a:cxnLst/>
            <a:rect l="l" t="t" r="r" b="b"/>
            <a:pathLst>
              <a:path w="5829300" h="635">
                <a:moveTo>
                  <a:pt x="0" y="0"/>
                </a:moveTo>
                <a:lnTo>
                  <a:pt x="5829300" y="63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868680" y="2905759"/>
            <a:ext cx="2628900" cy="685800"/>
          </a:xfrm>
          <a:custGeom>
            <a:avLst/>
            <a:gdLst/>
            <a:ahLst/>
            <a:cxnLst/>
            <a:rect l="l" t="t" r="r" b="b"/>
            <a:pathLst>
              <a:path w="2628900" h="685800">
                <a:moveTo>
                  <a:pt x="0" y="0"/>
                </a:moveTo>
                <a:lnTo>
                  <a:pt x="571500" y="0"/>
                </a:lnTo>
                <a:lnTo>
                  <a:pt x="571500" y="685800"/>
                </a:lnTo>
                <a:lnTo>
                  <a:pt x="1257300" y="685800"/>
                </a:lnTo>
                <a:lnTo>
                  <a:pt x="1257300" y="0"/>
                </a:lnTo>
                <a:lnTo>
                  <a:pt x="1943100" y="0"/>
                </a:lnTo>
                <a:lnTo>
                  <a:pt x="1943100" y="685800"/>
                </a:lnTo>
                <a:lnTo>
                  <a:pt x="2628899" y="6858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868680" y="3477259"/>
            <a:ext cx="457200" cy="228600"/>
          </a:xfrm>
          <a:custGeom>
            <a:avLst/>
            <a:gdLst/>
            <a:ahLst/>
            <a:cxnLst/>
            <a:rect l="l" t="t" r="r" b="b"/>
            <a:pathLst>
              <a:path w="457200" h="228600">
                <a:moveTo>
                  <a:pt x="0" y="228600"/>
                </a:moveTo>
                <a:lnTo>
                  <a:pt x="457200" y="228600"/>
                </a:lnTo>
                <a:lnTo>
                  <a:pt x="4572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947724" y="3496182"/>
            <a:ext cx="1860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-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554480" y="2791459"/>
            <a:ext cx="571500" cy="342900"/>
          </a:xfrm>
          <a:custGeom>
            <a:avLst/>
            <a:gdLst/>
            <a:ahLst/>
            <a:cxnLst/>
            <a:rect l="l" t="t" r="r" b="b"/>
            <a:pathLst>
              <a:path w="571500" h="342900">
                <a:moveTo>
                  <a:pt x="0" y="342900"/>
                </a:moveTo>
                <a:lnTo>
                  <a:pt x="571500" y="342900"/>
                </a:lnTo>
                <a:lnTo>
                  <a:pt x="571500" y="0"/>
                </a:lnTo>
                <a:lnTo>
                  <a:pt x="0" y="0"/>
                </a:lnTo>
                <a:lnTo>
                  <a:pt x="0" y="3429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1747773" y="2816097"/>
            <a:ext cx="2203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+A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4062729" y="3554094"/>
            <a:ext cx="2635250" cy="76200"/>
          </a:xfrm>
          <a:custGeom>
            <a:avLst/>
            <a:gdLst/>
            <a:ahLst/>
            <a:cxnLst/>
            <a:rect l="l" t="t" r="r" b="b"/>
            <a:pathLst>
              <a:path w="2635250" h="76200">
                <a:moveTo>
                  <a:pt x="2559050" y="44445"/>
                </a:moveTo>
                <a:lnTo>
                  <a:pt x="2559050" y="76200"/>
                </a:lnTo>
                <a:lnTo>
                  <a:pt x="2622550" y="44450"/>
                </a:lnTo>
                <a:lnTo>
                  <a:pt x="2559050" y="44445"/>
                </a:lnTo>
                <a:close/>
              </a:path>
              <a:path w="2635250" h="76200">
                <a:moveTo>
                  <a:pt x="2559050" y="31746"/>
                </a:moveTo>
                <a:lnTo>
                  <a:pt x="2559050" y="44445"/>
                </a:lnTo>
                <a:lnTo>
                  <a:pt x="2575310" y="44445"/>
                </a:lnTo>
                <a:lnTo>
                  <a:pt x="2578100" y="41656"/>
                </a:lnTo>
                <a:lnTo>
                  <a:pt x="2578100" y="34544"/>
                </a:lnTo>
                <a:lnTo>
                  <a:pt x="2575305" y="31750"/>
                </a:lnTo>
                <a:lnTo>
                  <a:pt x="2559050" y="31746"/>
                </a:lnTo>
                <a:close/>
              </a:path>
              <a:path w="2635250" h="76200">
                <a:moveTo>
                  <a:pt x="2559050" y="0"/>
                </a:moveTo>
                <a:lnTo>
                  <a:pt x="2559050" y="31746"/>
                </a:lnTo>
                <a:lnTo>
                  <a:pt x="2571750" y="31750"/>
                </a:lnTo>
                <a:lnTo>
                  <a:pt x="2575305" y="31750"/>
                </a:lnTo>
                <a:lnTo>
                  <a:pt x="2578100" y="34544"/>
                </a:lnTo>
                <a:lnTo>
                  <a:pt x="2578100" y="41656"/>
                </a:lnTo>
                <a:lnTo>
                  <a:pt x="2575305" y="44450"/>
                </a:lnTo>
                <a:lnTo>
                  <a:pt x="2622558" y="44445"/>
                </a:lnTo>
                <a:lnTo>
                  <a:pt x="2635250" y="38100"/>
                </a:lnTo>
                <a:lnTo>
                  <a:pt x="2559050" y="0"/>
                </a:lnTo>
                <a:close/>
              </a:path>
              <a:path w="2635250" h="76200">
                <a:moveTo>
                  <a:pt x="6350" y="31115"/>
                </a:moveTo>
                <a:lnTo>
                  <a:pt x="2794" y="31115"/>
                </a:lnTo>
                <a:lnTo>
                  <a:pt x="0" y="33909"/>
                </a:lnTo>
                <a:lnTo>
                  <a:pt x="0" y="41021"/>
                </a:lnTo>
                <a:lnTo>
                  <a:pt x="2794" y="43815"/>
                </a:lnTo>
                <a:lnTo>
                  <a:pt x="2559050" y="44445"/>
                </a:lnTo>
                <a:lnTo>
                  <a:pt x="2559050" y="31746"/>
                </a:lnTo>
                <a:lnTo>
                  <a:pt x="6350" y="311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5289422" y="2677159"/>
            <a:ext cx="76200" cy="920750"/>
          </a:xfrm>
          <a:custGeom>
            <a:avLst/>
            <a:gdLst/>
            <a:ahLst/>
            <a:cxnLst/>
            <a:rect l="l" t="t" r="r" b="b"/>
            <a:pathLst>
              <a:path w="76200" h="920750">
                <a:moveTo>
                  <a:pt x="41655" y="57150"/>
                </a:moveTo>
                <a:lnTo>
                  <a:pt x="34671" y="57150"/>
                </a:lnTo>
                <a:lnTo>
                  <a:pt x="31750" y="59944"/>
                </a:lnTo>
                <a:lnTo>
                  <a:pt x="30606" y="914400"/>
                </a:lnTo>
                <a:lnTo>
                  <a:pt x="30606" y="917955"/>
                </a:lnTo>
                <a:lnTo>
                  <a:pt x="33400" y="920750"/>
                </a:lnTo>
                <a:lnTo>
                  <a:pt x="40512" y="920750"/>
                </a:lnTo>
                <a:lnTo>
                  <a:pt x="43306" y="917955"/>
                </a:lnTo>
                <a:lnTo>
                  <a:pt x="44450" y="59944"/>
                </a:lnTo>
                <a:lnTo>
                  <a:pt x="41655" y="57150"/>
                </a:lnTo>
                <a:close/>
              </a:path>
              <a:path w="76200" h="920750">
                <a:moveTo>
                  <a:pt x="38226" y="0"/>
                </a:moveTo>
                <a:lnTo>
                  <a:pt x="0" y="76200"/>
                </a:lnTo>
                <a:lnTo>
                  <a:pt x="31732" y="76200"/>
                </a:lnTo>
                <a:lnTo>
                  <a:pt x="31750" y="59944"/>
                </a:lnTo>
                <a:lnTo>
                  <a:pt x="34671" y="57150"/>
                </a:lnTo>
                <a:lnTo>
                  <a:pt x="66706" y="57150"/>
                </a:lnTo>
                <a:lnTo>
                  <a:pt x="38226" y="0"/>
                </a:lnTo>
                <a:close/>
              </a:path>
              <a:path w="76200" h="920750">
                <a:moveTo>
                  <a:pt x="66706" y="57150"/>
                </a:moveTo>
                <a:lnTo>
                  <a:pt x="41655" y="57150"/>
                </a:lnTo>
                <a:lnTo>
                  <a:pt x="44450" y="59944"/>
                </a:lnTo>
                <a:lnTo>
                  <a:pt x="44428" y="76200"/>
                </a:lnTo>
                <a:lnTo>
                  <a:pt x="76200" y="76200"/>
                </a:lnTo>
                <a:lnTo>
                  <a:pt x="66706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4640579" y="3134359"/>
            <a:ext cx="0" cy="457200"/>
          </a:xfrm>
          <a:custGeom>
            <a:avLst/>
            <a:gdLst/>
            <a:ahLst/>
            <a:cxnLst/>
            <a:rect l="l" t="t" r="r" b="b"/>
            <a:pathLst>
              <a:path w="0" h="457200">
                <a:moveTo>
                  <a:pt x="0" y="45720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6012179" y="3134359"/>
            <a:ext cx="0" cy="457200"/>
          </a:xfrm>
          <a:custGeom>
            <a:avLst/>
            <a:gdLst/>
            <a:ahLst/>
            <a:cxnLst/>
            <a:rect l="l" t="t" r="r" b="b"/>
            <a:pathLst>
              <a:path w="0" h="457200">
                <a:moveTo>
                  <a:pt x="0" y="45720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6469379" y="3591559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228600"/>
                </a:moveTo>
                <a:lnTo>
                  <a:pt x="228600" y="228600"/>
                </a:lnTo>
                <a:lnTo>
                  <a:pt x="2286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6549390" y="3610482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x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177534" y="2930778"/>
            <a:ext cx="215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0.5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6012179" y="3013074"/>
            <a:ext cx="121285" cy="1212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4348353" y="2930778"/>
            <a:ext cx="215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0.5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863209" y="3730878"/>
            <a:ext cx="2203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+A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491609" y="3730878"/>
            <a:ext cx="1860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-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527928" y="2816097"/>
            <a:ext cx="29464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p</a:t>
            </a:r>
            <a:r>
              <a:rPr dirty="0" sz="1100" spc="-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(x)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119754" y="3724782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(t)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4062729" y="5267959"/>
            <a:ext cx="2635250" cy="76200"/>
          </a:xfrm>
          <a:custGeom>
            <a:avLst/>
            <a:gdLst/>
            <a:ahLst/>
            <a:cxnLst/>
            <a:rect l="l" t="t" r="r" b="b"/>
            <a:pathLst>
              <a:path w="2635250" h="76200">
                <a:moveTo>
                  <a:pt x="2559050" y="0"/>
                </a:moveTo>
                <a:lnTo>
                  <a:pt x="2559050" y="76200"/>
                </a:lnTo>
                <a:lnTo>
                  <a:pt x="2622550" y="44450"/>
                </a:lnTo>
                <a:lnTo>
                  <a:pt x="2575305" y="44450"/>
                </a:lnTo>
                <a:lnTo>
                  <a:pt x="2578100" y="41656"/>
                </a:lnTo>
                <a:lnTo>
                  <a:pt x="2578100" y="34544"/>
                </a:lnTo>
                <a:lnTo>
                  <a:pt x="2575305" y="31750"/>
                </a:lnTo>
                <a:lnTo>
                  <a:pt x="2622550" y="31750"/>
                </a:lnTo>
                <a:lnTo>
                  <a:pt x="2559050" y="0"/>
                </a:lnTo>
                <a:close/>
              </a:path>
              <a:path w="2635250" h="76200">
                <a:moveTo>
                  <a:pt x="2559050" y="31750"/>
                </a:moveTo>
                <a:lnTo>
                  <a:pt x="2794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4" y="44450"/>
                </a:lnTo>
                <a:lnTo>
                  <a:pt x="2559050" y="44450"/>
                </a:lnTo>
                <a:lnTo>
                  <a:pt x="2559050" y="31750"/>
                </a:lnTo>
                <a:close/>
              </a:path>
              <a:path w="2635250" h="76200">
                <a:moveTo>
                  <a:pt x="2622550" y="31750"/>
                </a:moveTo>
                <a:lnTo>
                  <a:pt x="2575305" y="31750"/>
                </a:lnTo>
                <a:lnTo>
                  <a:pt x="2578100" y="34544"/>
                </a:lnTo>
                <a:lnTo>
                  <a:pt x="2578100" y="41656"/>
                </a:lnTo>
                <a:lnTo>
                  <a:pt x="2575305" y="44450"/>
                </a:lnTo>
                <a:lnTo>
                  <a:pt x="2622550" y="44450"/>
                </a:lnTo>
                <a:lnTo>
                  <a:pt x="2635250" y="38100"/>
                </a:lnTo>
                <a:lnTo>
                  <a:pt x="26225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5288279" y="4277359"/>
            <a:ext cx="76200" cy="1035050"/>
          </a:xfrm>
          <a:custGeom>
            <a:avLst/>
            <a:gdLst/>
            <a:ahLst/>
            <a:cxnLst/>
            <a:rect l="l" t="t" r="r" b="b"/>
            <a:pathLst>
              <a:path w="76200" h="1035050">
                <a:moveTo>
                  <a:pt x="41656" y="57150"/>
                </a:moveTo>
                <a:lnTo>
                  <a:pt x="34544" y="57150"/>
                </a:lnTo>
                <a:lnTo>
                  <a:pt x="31750" y="59944"/>
                </a:lnTo>
                <a:lnTo>
                  <a:pt x="31750" y="1032256"/>
                </a:lnTo>
                <a:lnTo>
                  <a:pt x="34544" y="1035050"/>
                </a:lnTo>
                <a:lnTo>
                  <a:pt x="41656" y="1035050"/>
                </a:lnTo>
                <a:lnTo>
                  <a:pt x="44450" y="1032256"/>
                </a:lnTo>
                <a:lnTo>
                  <a:pt x="44450" y="59944"/>
                </a:lnTo>
                <a:lnTo>
                  <a:pt x="41656" y="57150"/>
                </a:lnTo>
                <a:close/>
              </a:path>
              <a:path w="76200" h="103505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1035050">
                <a:moveTo>
                  <a:pt x="66675" y="57150"/>
                </a:moveTo>
                <a:lnTo>
                  <a:pt x="41656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3234054" y="5445632"/>
            <a:ext cx="2438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Times New Roman"/>
                <a:cs typeface="Times New Roman"/>
              </a:rPr>
              <a:t>y</a:t>
            </a:r>
            <a:r>
              <a:rPr dirty="0" sz="1200" spc="5">
                <a:latin typeface="Times New Roman"/>
                <a:cs typeface="Times New Roman"/>
              </a:rPr>
              <a:t>(</a:t>
            </a:r>
            <a:r>
              <a:rPr dirty="0" sz="1200">
                <a:latin typeface="Times New Roman"/>
                <a:cs typeface="Times New Roman"/>
              </a:rPr>
              <a:t>t)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435090" y="5445632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491609" y="5439536"/>
            <a:ext cx="1860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-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91254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26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656294" y="988322"/>
            <a:ext cx="27305" cy="15240"/>
          </a:xfrm>
          <a:custGeom>
            <a:avLst/>
            <a:gdLst/>
            <a:ahLst/>
            <a:cxnLst/>
            <a:rect l="l" t="t" r="r" b="b"/>
            <a:pathLst>
              <a:path w="27305" h="15240">
                <a:moveTo>
                  <a:pt x="0" y="14987"/>
                </a:moveTo>
                <a:lnTo>
                  <a:pt x="27052" y="0"/>
                </a:lnTo>
              </a:path>
            </a:pathLst>
          </a:custGeom>
          <a:ln w="858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83346" y="992604"/>
            <a:ext cx="40005" cy="70485"/>
          </a:xfrm>
          <a:custGeom>
            <a:avLst/>
            <a:gdLst/>
            <a:ahLst/>
            <a:cxnLst/>
            <a:rect l="l" t="t" r="r" b="b"/>
            <a:pathLst>
              <a:path w="40005" h="70484">
                <a:moveTo>
                  <a:pt x="0" y="0"/>
                </a:moveTo>
                <a:lnTo>
                  <a:pt x="39710" y="70226"/>
                </a:lnTo>
              </a:path>
            </a:pathLst>
          </a:custGeom>
          <a:ln w="177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727436" y="853014"/>
            <a:ext cx="52705" cy="210185"/>
          </a:xfrm>
          <a:custGeom>
            <a:avLst/>
            <a:gdLst/>
            <a:ahLst/>
            <a:cxnLst/>
            <a:rect l="l" t="t" r="r" b="b"/>
            <a:pathLst>
              <a:path w="52705" h="210184">
                <a:moveTo>
                  <a:pt x="0" y="209816"/>
                </a:moveTo>
                <a:lnTo>
                  <a:pt x="52350" y="0"/>
                </a:lnTo>
              </a:path>
            </a:pathLst>
          </a:custGeom>
          <a:ln w="8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779786" y="853014"/>
            <a:ext cx="328295" cy="0"/>
          </a:xfrm>
          <a:custGeom>
            <a:avLst/>
            <a:gdLst/>
            <a:ahLst/>
            <a:cxnLst/>
            <a:rect l="l" t="t" r="r" b="b"/>
            <a:pathLst>
              <a:path w="328294" h="0">
                <a:moveTo>
                  <a:pt x="0" y="0"/>
                </a:moveTo>
                <a:lnTo>
                  <a:pt x="328160" y="0"/>
                </a:lnTo>
              </a:path>
            </a:pathLst>
          </a:custGeom>
          <a:ln w="85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780630" y="819400"/>
            <a:ext cx="614045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20">
                <a:latin typeface="Times New Roman"/>
                <a:cs typeface="Times New Roman"/>
              </a:rPr>
              <a:t>2</a:t>
            </a:r>
            <a:r>
              <a:rPr dirty="0" sz="1700" spc="-20" i="1">
                <a:latin typeface="Symbol"/>
                <a:cs typeface="Symbol"/>
              </a:rPr>
              <a:t></a:t>
            </a:r>
            <a:r>
              <a:rPr dirty="0" sz="1600" spc="-20" i="1">
                <a:latin typeface="Times New Roman"/>
                <a:cs typeface="Times New Roman"/>
              </a:rPr>
              <a:t>e </a:t>
            </a:r>
            <a:r>
              <a:rPr dirty="0" sz="1700" spc="-25" i="1">
                <a:latin typeface="Symbol"/>
                <a:cs typeface="Symbol"/>
              </a:rPr>
              <a:t></a:t>
            </a:r>
            <a:r>
              <a:rPr dirty="0" sz="1700" spc="-210" i="1">
                <a:latin typeface="Times New Roman"/>
                <a:cs typeface="Times New Roman"/>
              </a:rPr>
              <a:t> </a:t>
            </a:r>
            <a:r>
              <a:rPr dirty="0" sz="1600" spc="2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6980" y="831088"/>
            <a:ext cx="951230" cy="2743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600" spc="45" i="1">
                <a:latin typeface="Times New Roman"/>
                <a:cs typeface="Times New Roman"/>
              </a:rPr>
              <a:t>H</a:t>
            </a:r>
            <a:r>
              <a:rPr dirty="0" sz="1600" spc="-175" i="1">
                <a:latin typeface="Times New Roman"/>
                <a:cs typeface="Times New Roman"/>
              </a:rPr>
              <a:t> </a:t>
            </a:r>
            <a:r>
              <a:rPr dirty="0" sz="1600" spc="20">
                <a:latin typeface="Times New Roman"/>
                <a:cs typeface="Times New Roman"/>
              </a:rPr>
              <a:t>(</a:t>
            </a:r>
            <a:r>
              <a:rPr dirty="0" sz="1600" spc="-229">
                <a:latin typeface="Times New Roman"/>
                <a:cs typeface="Times New Roman"/>
              </a:rPr>
              <a:t> </a:t>
            </a:r>
            <a:r>
              <a:rPr dirty="0" sz="1600" spc="40" i="1">
                <a:latin typeface="Times New Roman"/>
                <a:cs typeface="Times New Roman"/>
              </a:rPr>
              <a:t>X</a:t>
            </a:r>
            <a:r>
              <a:rPr dirty="0" sz="1600" spc="-120" i="1">
                <a:latin typeface="Times New Roman"/>
                <a:cs typeface="Times New Roman"/>
              </a:rPr>
              <a:t> </a:t>
            </a:r>
            <a:r>
              <a:rPr dirty="0" sz="1600" spc="20">
                <a:latin typeface="Times New Roman"/>
                <a:cs typeface="Times New Roman"/>
              </a:rPr>
              <a:t>)</a:t>
            </a:r>
            <a:r>
              <a:rPr dirty="0" sz="1600" spc="-30">
                <a:latin typeface="Times New Roman"/>
                <a:cs typeface="Times New Roman"/>
              </a:rPr>
              <a:t> </a:t>
            </a:r>
            <a:r>
              <a:rPr dirty="0" sz="1600" spc="35">
                <a:latin typeface="Symbol"/>
                <a:cs typeface="Symbol"/>
              </a:rPr>
              <a:t>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spc="-80">
                <a:latin typeface="Times New Roman"/>
                <a:cs typeface="Times New Roman"/>
              </a:rPr>
              <a:t>ln(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12822" y="863853"/>
            <a:ext cx="9836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nats/sample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7380" y="1199134"/>
            <a:ext cx="1949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0r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183569" y="1323602"/>
            <a:ext cx="27940" cy="15240"/>
          </a:xfrm>
          <a:custGeom>
            <a:avLst/>
            <a:gdLst/>
            <a:ahLst/>
            <a:cxnLst/>
            <a:rect l="l" t="t" r="r" b="b"/>
            <a:pathLst>
              <a:path w="27939" h="15240">
                <a:moveTo>
                  <a:pt x="0" y="14987"/>
                </a:moveTo>
                <a:lnTo>
                  <a:pt x="27576" y="0"/>
                </a:lnTo>
              </a:path>
            </a:pathLst>
          </a:custGeom>
          <a:ln w="85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11145" y="1327884"/>
            <a:ext cx="40005" cy="70485"/>
          </a:xfrm>
          <a:custGeom>
            <a:avLst/>
            <a:gdLst/>
            <a:ahLst/>
            <a:cxnLst/>
            <a:rect l="l" t="t" r="r" b="b"/>
            <a:pathLst>
              <a:path w="40005" h="70484">
                <a:moveTo>
                  <a:pt x="0" y="0"/>
                </a:moveTo>
                <a:lnTo>
                  <a:pt x="39425" y="70226"/>
                </a:lnTo>
              </a:path>
            </a:pathLst>
          </a:custGeom>
          <a:ln w="178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54947" y="1188294"/>
            <a:ext cx="52705" cy="210185"/>
          </a:xfrm>
          <a:custGeom>
            <a:avLst/>
            <a:gdLst/>
            <a:ahLst/>
            <a:cxnLst/>
            <a:rect l="l" t="t" r="r" b="b"/>
            <a:pathLst>
              <a:path w="52705" h="210184">
                <a:moveTo>
                  <a:pt x="0" y="209816"/>
                </a:moveTo>
                <a:lnTo>
                  <a:pt x="52110" y="0"/>
                </a:lnTo>
              </a:path>
            </a:pathLst>
          </a:custGeom>
          <a:ln w="874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307058" y="1188294"/>
            <a:ext cx="327660" cy="0"/>
          </a:xfrm>
          <a:custGeom>
            <a:avLst/>
            <a:gdLst/>
            <a:ahLst/>
            <a:cxnLst/>
            <a:rect l="l" t="t" r="r" b="b"/>
            <a:pathLst>
              <a:path w="327660" h="0">
                <a:moveTo>
                  <a:pt x="0" y="0"/>
                </a:moveTo>
                <a:lnTo>
                  <a:pt x="327588" y="0"/>
                </a:lnTo>
              </a:path>
            </a:pathLst>
          </a:custGeom>
          <a:ln w="85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988428" y="1166368"/>
            <a:ext cx="1194435" cy="2743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600" spc="50" i="1">
                <a:latin typeface="Times New Roman"/>
                <a:cs typeface="Times New Roman"/>
              </a:rPr>
              <a:t>H</a:t>
            </a:r>
            <a:r>
              <a:rPr dirty="0" sz="1600" spc="-175" i="1">
                <a:latin typeface="Times New Roman"/>
                <a:cs typeface="Times New Roman"/>
              </a:rPr>
              <a:t> </a:t>
            </a:r>
            <a:r>
              <a:rPr dirty="0" sz="1600" spc="20">
                <a:latin typeface="Times New Roman"/>
                <a:cs typeface="Times New Roman"/>
              </a:rPr>
              <a:t>(</a:t>
            </a:r>
            <a:r>
              <a:rPr dirty="0" sz="1600" spc="-229">
                <a:latin typeface="Times New Roman"/>
                <a:cs typeface="Times New Roman"/>
              </a:rPr>
              <a:t> </a:t>
            </a:r>
            <a:r>
              <a:rPr dirty="0" sz="1600" spc="40" i="1">
                <a:latin typeface="Times New Roman"/>
                <a:cs typeface="Times New Roman"/>
              </a:rPr>
              <a:t>X</a:t>
            </a:r>
            <a:r>
              <a:rPr dirty="0" sz="1600" spc="-125" i="1">
                <a:latin typeface="Times New Roman"/>
                <a:cs typeface="Times New Roman"/>
              </a:rPr>
              <a:t> </a:t>
            </a:r>
            <a:r>
              <a:rPr dirty="0" sz="1600" spc="20">
                <a:latin typeface="Times New Roman"/>
                <a:cs typeface="Times New Roman"/>
              </a:rPr>
              <a:t>)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sz="1600" spc="35">
                <a:latin typeface="Symbol"/>
                <a:cs typeface="Symbol"/>
              </a:rPr>
              <a:t>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spc="-40">
                <a:latin typeface="Times New Roman"/>
                <a:cs typeface="Times New Roman"/>
              </a:rPr>
              <a:t>log</a:t>
            </a:r>
            <a:r>
              <a:rPr dirty="0" sz="1600" spc="-105">
                <a:latin typeface="Times New Roman"/>
                <a:cs typeface="Times New Roman"/>
              </a:rPr>
              <a:t> </a:t>
            </a:r>
            <a:r>
              <a:rPr dirty="0" baseline="-23391" sz="1425" spc="15">
                <a:latin typeface="Times New Roman"/>
                <a:cs typeface="Times New Roman"/>
              </a:rPr>
              <a:t>2</a:t>
            </a:r>
            <a:r>
              <a:rPr dirty="0" baseline="-23391" sz="1425" spc="-82">
                <a:latin typeface="Times New Roman"/>
                <a:cs typeface="Times New Roman"/>
              </a:rPr>
              <a:t> </a:t>
            </a:r>
            <a:r>
              <a:rPr dirty="0" sz="1600" spc="20">
                <a:latin typeface="Times New Roman"/>
                <a:cs typeface="Times New Roman"/>
              </a:rPr>
              <a:t>(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07932" y="1183004"/>
            <a:ext cx="1623060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baseline="6944" sz="2400" spc="-30">
                <a:latin typeface="Times New Roman"/>
                <a:cs typeface="Times New Roman"/>
              </a:rPr>
              <a:t>2</a:t>
            </a:r>
            <a:r>
              <a:rPr dirty="0" baseline="6535" sz="2550" spc="-30" i="1">
                <a:latin typeface="Symbol"/>
                <a:cs typeface="Symbol"/>
              </a:rPr>
              <a:t></a:t>
            </a:r>
            <a:r>
              <a:rPr dirty="0" baseline="6944" sz="2400" spc="-30" i="1">
                <a:latin typeface="Times New Roman"/>
                <a:cs typeface="Times New Roman"/>
              </a:rPr>
              <a:t>e </a:t>
            </a:r>
            <a:r>
              <a:rPr dirty="0" baseline="6535" sz="2550" spc="-30" i="1">
                <a:latin typeface="Symbol"/>
                <a:cs typeface="Symbol"/>
              </a:rPr>
              <a:t></a:t>
            </a:r>
            <a:r>
              <a:rPr dirty="0" baseline="6535" sz="2550" spc="-30" i="1">
                <a:latin typeface="Times New Roman"/>
                <a:cs typeface="Times New Roman"/>
              </a:rPr>
              <a:t> </a:t>
            </a:r>
            <a:r>
              <a:rPr dirty="0" baseline="6944" sz="2400" spc="30">
                <a:latin typeface="Times New Roman"/>
                <a:cs typeface="Times New Roman"/>
              </a:rPr>
              <a:t>)</a:t>
            </a:r>
            <a:r>
              <a:rPr dirty="0" baseline="6944" sz="2400" spc="142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bits/sample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1791" y="1711705"/>
            <a:ext cx="6318250" cy="233679"/>
          </a:xfrm>
          <a:prstGeom prst="rect">
            <a:avLst/>
          </a:prstGeom>
          <a:solidFill>
            <a:srgbClr val="F1DBDB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810"/>
              </a:lnSpc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Channel capacity of Gaussian</a:t>
            </a:r>
            <a:r>
              <a:rPr dirty="0" u="heavy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channels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27380" y="2148585"/>
            <a:ext cx="6111240" cy="7353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A Gaussian channel is a channel affected by Gaussian noise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n(t).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39"/>
              </a:lnSpc>
              <a:spcBef>
                <a:spcPts val="85"/>
              </a:spcBef>
              <a:tabLst>
                <a:tab pos="687070" algn="l"/>
              </a:tabLst>
            </a:pPr>
            <a:r>
              <a:rPr dirty="0" sz="1600" spc="-5">
                <a:latin typeface="Times New Roman"/>
                <a:cs typeface="Times New Roman"/>
              </a:rPr>
              <a:t>Then:	C=max[H(Y) - H(Y/X)], =max[receiver </a:t>
            </a:r>
            <a:r>
              <a:rPr dirty="0" sz="1600">
                <a:latin typeface="Times New Roman"/>
                <a:cs typeface="Times New Roman"/>
              </a:rPr>
              <a:t>entropy </a:t>
            </a:r>
            <a:r>
              <a:rPr dirty="0" sz="1600" spc="-5">
                <a:latin typeface="Times New Roman"/>
                <a:cs typeface="Times New Roman"/>
              </a:rPr>
              <a:t>–noise entropy]  It should be noted that, maximization is already included when we take</a:t>
            </a:r>
            <a:r>
              <a:rPr dirty="0" sz="1600" spc="114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the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870526" y="3052314"/>
            <a:ext cx="26034" cy="15240"/>
          </a:xfrm>
          <a:custGeom>
            <a:avLst/>
            <a:gdLst/>
            <a:ahLst/>
            <a:cxnLst/>
            <a:rect l="l" t="t" r="r" b="b"/>
            <a:pathLst>
              <a:path w="26035" h="15239">
                <a:moveTo>
                  <a:pt x="0" y="14611"/>
                </a:moveTo>
                <a:lnTo>
                  <a:pt x="25482" y="0"/>
                </a:lnTo>
              </a:path>
            </a:pathLst>
          </a:custGeom>
          <a:ln w="812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896009" y="3056784"/>
            <a:ext cx="37465" cy="67945"/>
          </a:xfrm>
          <a:custGeom>
            <a:avLst/>
            <a:gdLst/>
            <a:ahLst/>
            <a:cxnLst/>
            <a:rect l="l" t="t" r="r" b="b"/>
            <a:pathLst>
              <a:path w="37464" h="67944">
                <a:moveTo>
                  <a:pt x="0" y="0"/>
                </a:moveTo>
                <a:lnTo>
                  <a:pt x="37405" y="67367"/>
                </a:lnTo>
              </a:path>
            </a:pathLst>
          </a:custGeom>
          <a:ln w="167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937522" y="2922454"/>
            <a:ext cx="49530" cy="201930"/>
          </a:xfrm>
          <a:custGeom>
            <a:avLst/>
            <a:gdLst/>
            <a:ahLst/>
            <a:cxnLst/>
            <a:rect l="l" t="t" r="r" b="b"/>
            <a:pathLst>
              <a:path w="49529" h="201930">
                <a:moveTo>
                  <a:pt x="0" y="201697"/>
                </a:moveTo>
                <a:lnTo>
                  <a:pt x="49328" y="0"/>
                </a:lnTo>
              </a:path>
            </a:pathLst>
          </a:custGeom>
          <a:ln w="821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986851" y="2922454"/>
            <a:ext cx="310515" cy="0"/>
          </a:xfrm>
          <a:custGeom>
            <a:avLst/>
            <a:gdLst/>
            <a:ahLst/>
            <a:cxnLst/>
            <a:rect l="l" t="t" r="r" b="b"/>
            <a:pathLst>
              <a:path w="310514" h="0">
                <a:moveTo>
                  <a:pt x="0" y="0"/>
                </a:moveTo>
                <a:lnTo>
                  <a:pt x="309930" y="0"/>
                </a:lnTo>
              </a:path>
            </a:pathLst>
          </a:custGeom>
          <a:ln w="80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313693" y="3052314"/>
            <a:ext cx="26034" cy="15240"/>
          </a:xfrm>
          <a:custGeom>
            <a:avLst/>
            <a:gdLst/>
            <a:ahLst/>
            <a:cxnLst/>
            <a:rect l="l" t="t" r="r" b="b"/>
            <a:pathLst>
              <a:path w="26035" h="15239">
                <a:moveTo>
                  <a:pt x="0" y="14611"/>
                </a:moveTo>
                <a:lnTo>
                  <a:pt x="25883" y="0"/>
                </a:lnTo>
              </a:path>
            </a:pathLst>
          </a:custGeom>
          <a:ln w="812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339576" y="3056784"/>
            <a:ext cx="37465" cy="67945"/>
          </a:xfrm>
          <a:custGeom>
            <a:avLst/>
            <a:gdLst/>
            <a:ahLst/>
            <a:cxnLst/>
            <a:rect l="l" t="t" r="r" b="b"/>
            <a:pathLst>
              <a:path w="37464" h="67944">
                <a:moveTo>
                  <a:pt x="0" y="0"/>
                </a:moveTo>
                <a:lnTo>
                  <a:pt x="37071" y="67367"/>
                </a:lnTo>
              </a:path>
            </a:pathLst>
          </a:custGeom>
          <a:ln w="167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381156" y="2922454"/>
            <a:ext cx="49530" cy="201930"/>
          </a:xfrm>
          <a:custGeom>
            <a:avLst/>
            <a:gdLst/>
            <a:ahLst/>
            <a:cxnLst/>
            <a:rect l="l" t="t" r="r" b="b"/>
            <a:pathLst>
              <a:path w="49529" h="201930">
                <a:moveTo>
                  <a:pt x="0" y="201697"/>
                </a:moveTo>
                <a:lnTo>
                  <a:pt x="49261" y="0"/>
                </a:lnTo>
              </a:path>
            </a:pathLst>
          </a:custGeom>
          <a:ln w="821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430418" y="2922454"/>
            <a:ext cx="309880" cy="0"/>
          </a:xfrm>
          <a:custGeom>
            <a:avLst/>
            <a:gdLst/>
            <a:ahLst/>
            <a:cxnLst/>
            <a:rect l="l" t="t" r="r" b="b"/>
            <a:pathLst>
              <a:path w="309879" h="0">
                <a:moveTo>
                  <a:pt x="0" y="0"/>
                </a:moveTo>
                <a:lnTo>
                  <a:pt x="309596" y="0"/>
                </a:lnTo>
              </a:path>
            </a:pathLst>
          </a:custGeom>
          <a:ln w="80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986892" y="2889929"/>
            <a:ext cx="2120265" cy="2781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455420" algn="l"/>
              </a:tabLst>
            </a:pPr>
            <a:r>
              <a:rPr dirty="0" sz="1550" spc="-35">
                <a:latin typeface="Times New Roman"/>
                <a:cs typeface="Times New Roman"/>
              </a:rPr>
              <a:t>2</a:t>
            </a:r>
            <a:r>
              <a:rPr dirty="0" sz="1650" spc="-35" i="1">
                <a:latin typeface="Symbol"/>
                <a:cs typeface="Symbol"/>
              </a:rPr>
              <a:t></a:t>
            </a:r>
            <a:r>
              <a:rPr dirty="0" sz="1550" spc="-35" i="1">
                <a:latin typeface="Times New Roman"/>
                <a:cs typeface="Times New Roman"/>
              </a:rPr>
              <a:t>e </a:t>
            </a:r>
            <a:r>
              <a:rPr dirty="0" sz="1650" spc="-35" i="1">
                <a:latin typeface="Symbol"/>
                <a:cs typeface="Symbol"/>
              </a:rPr>
              <a:t></a:t>
            </a:r>
            <a:r>
              <a:rPr dirty="0" sz="1650" spc="-35" i="1">
                <a:latin typeface="Times New Roman"/>
                <a:cs typeface="Times New Roman"/>
              </a:rPr>
              <a:t> </a:t>
            </a:r>
            <a:r>
              <a:rPr dirty="0" baseline="-24691" sz="1350" spc="15" i="1">
                <a:latin typeface="Times New Roman"/>
                <a:cs typeface="Times New Roman"/>
              </a:rPr>
              <a:t>y </a:t>
            </a:r>
            <a:r>
              <a:rPr dirty="0" sz="1550" spc="10">
                <a:latin typeface="Times New Roman"/>
                <a:cs typeface="Times New Roman"/>
              </a:rPr>
              <a:t>) </a:t>
            </a:r>
            <a:r>
              <a:rPr dirty="0" sz="1550" spc="20">
                <a:latin typeface="Symbol"/>
                <a:cs typeface="Symbol"/>
              </a:rPr>
              <a:t></a:t>
            </a:r>
            <a:r>
              <a:rPr dirty="0" sz="1550" spc="65">
                <a:latin typeface="Times New Roman"/>
                <a:cs typeface="Times New Roman"/>
              </a:rPr>
              <a:t> </a:t>
            </a:r>
            <a:r>
              <a:rPr dirty="0" sz="1550" spc="45">
                <a:latin typeface="Times New Roman"/>
                <a:cs typeface="Times New Roman"/>
              </a:rPr>
              <a:t>log</a:t>
            </a:r>
            <a:r>
              <a:rPr dirty="0" baseline="-24691" sz="1350" spc="67">
                <a:latin typeface="Times New Roman"/>
                <a:cs typeface="Times New Roman"/>
              </a:rPr>
              <a:t>2</a:t>
            </a:r>
            <a:r>
              <a:rPr dirty="0" baseline="-24691" sz="1350" spc="7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Times New Roman"/>
                <a:cs typeface="Times New Roman"/>
              </a:rPr>
              <a:t>(	</a:t>
            </a:r>
            <a:r>
              <a:rPr dirty="0" sz="1550" spc="-35">
                <a:latin typeface="Times New Roman"/>
                <a:cs typeface="Times New Roman"/>
              </a:rPr>
              <a:t>2</a:t>
            </a:r>
            <a:r>
              <a:rPr dirty="0" sz="1650" spc="-35" i="1">
                <a:latin typeface="Symbol"/>
                <a:cs typeface="Symbol"/>
              </a:rPr>
              <a:t></a:t>
            </a:r>
            <a:r>
              <a:rPr dirty="0" sz="1550" spc="-35" i="1">
                <a:latin typeface="Times New Roman"/>
                <a:cs typeface="Times New Roman"/>
              </a:rPr>
              <a:t>e </a:t>
            </a:r>
            <a:r>
              <a:rPr dirty="0" sz="1650" spc="-35" i="1">
                <a:latin typeface="Symbol"/>
                <a:cs typeface="Symbol"/>
              </a:rPr>
              <a:t></a:t>
            </a:r>
            <a:r>
              <a:rPr dirty="0" sz="1650" spc="-35" i="1">
                <a:latin typeface="Times New Roman"/>
                <a:cs typeface="Times New Roman"/>
              </a:rPr>
              <a:t> </a:t>
            </a:r>
            <a:r>
              <a:rPr dirty="0" baseline="-24691" sz="1350" spc="15" i="1">
                <a:latin typeface="Times New Roman"/>
                <a:cs typeface="Times New Roman"/>
              </a:rPr>
              <a:t>n</a:t>
            </a:r>
            <a:r>
              <a:rPr dirty="0" baseline="-24691" sz="1350" spc="-209" i="1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Times New Roman"/>
                <a:cs typeface="Times New Roman"/>
              </a:rPr>
              <a:t>)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27380" y="2929254"/>
            <a:ext cx="32435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case of Gaussian noise, then: </a:t>
            </a:r>
            <a:r>
              <a:rPr dirty="0" baseline="8960" sz="2325" spc="37" i="1">
                <a:latin typeface="Times New Roman"/>
                <a:cs typeface="Times New Roman"/>
              </a:rPr>
              <a:t>C </a:t>
            </a:r>
            <a:r>
              <a:rPr dirty="0" baseline="8960" sz="2325" spc="30">
                <a:latin typeface="Symbol"/>
                <a:cs typeface="Symbol"/>
              </a:rPr>
              <a:t></a:t>
            </a:r>
            <a:r>
              <a:rPr dirty="0" baseline="8960" sz="2325" spc="30">
                <a:latin typeface="Times New Roman"/>
                <a:cs typeface="Times New Roman"/>
              </a:rPr>
              <a:t> </a:t>
            </a:r>
            <a:r>
              <a:rPr dirty="0" baseline="8960" sz="2325" spc="67">
                <a:latin typeface="Times New Roman"/>
                <a:cs typeface="Times New Roman"/>
              </a:rPr>
              <a:t>log</a:t>
            </a:r>
            <a:r>
              <a:rPr dirty="0" baseline="-9259" sz="1350" spc="67">
                <a:latin typeface="Times New Roman"/>
                <a:cs typeface="Times New Roman"/>
              </a:rPr>
              <a:t>2</a:t>
            </a:r>
            <a:r>
              <a:rPr dirty="0" baseline="-9259" sz="1350" spc="-127">
                <a:latin typeface="Times New Roman"/>
                <a:cs typeface="Times New Roman"/>
              </a:rPr>
              <a:t> </a:t>
            </a:r>
            <a:r>
              <a:rPr dirty="0" baseline="8960" sz="2325" spc="15">
                <a:latin typeface="Times New Roman"/>
                <a:cs typeface="Times New Roman"/>
              </a:rPr>
              <a:t>(</a:t>
            </a:r>
            <a:endParaRPr baseline="8960" sz="2325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27380" y="3202050"/>
            <a:ext cx="618236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Using previous expression of H(X)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Gaussian signal for the signal y</a:t>
            </a:r>
            <a:r>
              <a:rPr dirty="0" sz="1600" spc="7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with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488694" y="3552570"/>
            <a:ext cx="3361054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280410" algn="l"/>
              </a:tabLst>
            </a:pPr>
            <a:r>
              <a:rPr dirty="0" sz="1050">
                <a:latin typeface="Times New Roman"/>
                <a:cs typeface="Times New Roman"/>
              </a:rPr>
              <a:t>y</a:t>
            </a:r>
            <a:r>
              <a:rPr dirty="0" sz="1050">
                <a:latin typeface="Times New Roman"/>
                <a:cs typeface="Times New Roman"/>
              </a:rPr>
              <a:t>	</a:t>
            </a:r>
            <a:r>
              <a:rPr dirty="0" sz="1050">
                <a:latin typeface="Times New Roman"/>
                <a:cs typeface="Times New Roman"/>
              </a:rPr>
              <a:t>n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27380" y="3451986"/>
            <a:ext cx="55181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variance </a:t>
            </a:r>
            <a:r>
              <a:rPr dirty="0" sz="1600" spc="-5">
                <a:latin typeface="Symbol"/>
                <a:cs typeface="Symbol"/>
              </a:rPr>
              <a:t>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baseline="39682" sz="1575">
                <a:latin typeface="Times New Roman"/>
                <a:cs typeface="Times New Roman"/>
              </a:rPr>
              <a:t>2 </a:t>
            </a:r>
            <a:r>
              <a:rPr dirty="0" sz="1600" spc="-5">
                <a:latin typeface="Times New Roman"/>
                <a:cs typeface="Times New Roman"/>
              </a:rPr>
              <a:t>then for the noise n(t) </a:t>
            </a:r>
            <a:r>
              <a:rPr dirty="0" sz="1600">
                <a:latin typeface="Times New Roman"/>
                <a:cs typeface="Times New Roman"/>
              </a:rPr>
              <a:t>with </a:t>
            </a:r>
            <a:r>
              <a:rPr dirty="0" sz="1600" spc="-5">
                <a:latin typeface="Times New Roman"/>
                <a:cs typeface="Times New Roman"/>
              </a:rPr>
              <a:t>variance </a:t>
            </a:r>
            <a:r>
              <a:rPr dirty="0" sz="1600" spc="-5">
                <a:latin typeface="Symbol"/>
                <a:cs typeface="Symbol"/>
              </a:rPr>
              <a:t>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baseline="39682" sz="1575">
                <a:latin typeface="Times New Roman"/>
                <a:cs typeface="Times New Roman"/>
              </a:rPr>
              <a:t>2 </a:t>
            </a:r>
            <a:r>
              <a:rPr dirty="0" sz="1600" spc="-5">
                <a:latin typeface="Times New Roman"/>
                <a:cs typeface="Times New Roman"/>
              </a:rPr>
              <a:t>(noise</a:t>
            </a:r>
            <a:r>
              <a:rPr dirty="0" sz="1600" spc="10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power):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531177" y="4100695"/>
            <a:ext cx="293370" cy="0"/>
          </a:xfrm>
          <a:custGeom>
            <a:avLst/>
            <a:gdLst/>
            <a:ahLst/>
            <a:cxnLst/>
            <a:rect l="l" t="t" r="r" b="b"/>
            <a:pathLst>
              <a:path w="293369" h="0">
                <a:moveTo>
                  <a:pt x="0" y="0"/>
                </a:moveTo>
                <a:lnTo>
                  <a:pt x="292984" y="0"/>
                </a:lnTo>
              </a:path>
            </a:pathLst>
          </a:custGeom>
          <a:ln w="94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084372" y="4100695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5" h="0">
                <a:moveTo>
                  <a:pt x="0" y="0"/>
                </a:moveTo>
                <a:lnTo>
                  <a:pt x="140087" y="0"/>
                </a:lnTo>
              </a:path>
            </a:pathLst>
          </a:custGeom>
          <a:ln w="94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710717" y="4100695"/>
            <a:ext cx="508634" cy="0"/>
          </a:xfrm>
          <a:custGeom>
            <a:avLst/>
            <a:gdLst/>
            <a:ahLst/>
            <a:cxnLst/>
            <a:rect l="l" t="t" r="r" b="b"/>
            <a:pathLst>
              <a:path w="508635" h="0">
                <a:moveTo>
                  <a:pt x="0" y="0"/>
                </a:moveTo>
                <a:lnTo>
                  <a:pt x="508112" y="0"/>
                </a:lnTo>
              </a:path>
            </a:pathLst>
          </a:custGeom>
          <a:ln w="94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3029428" y="4092684"/>
            <a:ext cx="9334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5">
                <a:latin typeface="Times New Roman"/>
                <a:cs typeface="Times New Roman"/>
              </a:rPr>
              <a:t>2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097331" y="3710520"/>
            <a:ext cx="9334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5">
                <a:latin typeface="Times New Roman"/>
                <a:cs typeface="Times New Roman"/>
              </a:rPr>
              <a:t>2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564526" y="4069448"/>
            <a:ext cx="9334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5">
                <a:latin typeface="Times New Roman"/>
                <a:cs typeface="Times New Roman"/>
              </a:rPr>
              <a:t>2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084018" y="3770065"/>
            <a:ext cx="141605" cy="3022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800" spc="10"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939149" y="4270957"/>
            <a:ext cx="9334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5" i="1">
                <a:latin typeface="Times New Roman"/>
                <a:cs typeface="Times New Roman"/>
              </a:rPr>
              <a:t>n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010910" y="3888323"/>
            <a:ext cx="8572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5" i="1">
                <a:latin typeface="Times New Roman"/>
                <a:cs typeface="Times New Roman"/>
              </a:rPr>
              <a:t>y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696066" y="4249621"/>
            <a:ext cx="9334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5" i="1">
                <a:latin typeface="Times New Roman"/>
                <a:cs typeface="Times New Roman"/>
              </a:rPr>
              <a:t>n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704149" y="3888323"/>
            <a:ext cx="8572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5" i="1">
                <a:latin typeface="Times New Roman"/>
                <a:cs typeface="Times New Roman"/>
              </a:rPr>
              <a:t>y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763026" y="4104588"/>
            <a:ext cx="165100" cy="3168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900" spc="-50" i="1">
                <a:latin typeface="Symbol"/>
                <a:cs typeface="Symbol"/>
              </a:rPr>
              <a:t></a:t>
            </a:r>
            <a:endParaRPr sz="1900"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822827" y="3722421"/>
            <a:ext cx="165100" cy="3168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900" spc="-50" i="1">
                <a:latin typeface="Symbol"/>
                <a:cs typeface="Symbol"/>
              </a:rPr>
              <a:t></a:t>
            </a:r>
            <a:endParaRPr sz="1900">
              <a:latin typeface="Symbol"/>
              <a:cs typeface="Symbo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385045" y="3960925"/>
            <a:ext cx="299720" cy="3168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050" spc="5">
                <a:latin typeface="Times New Roman"/>
                <a:cs typeface="Times New Roman"/>
              </a:rPr>
              <a:t>2</a:t>
            </a:r>
            <a:r>
              <a:rPr dirty="0" sz="1050" spc="185">
                <a:latin typeface="Times New Roman"/>
                <a:cs typeface="Times New Roman"/>
              </a:rPr>
              <a:t> </a:t>
            </a:r>
            <a:r>
              <a:rPr dirty="0" baseline="-27777" sz="2850" spc="-75" i="1">
                <a:latin typeface="Symbol"/>
                <a:cs typeface="Symbol"/>
              </a:rPr>
              <a:t></a:t>
            </a:r>
            <a:endParaRPr baseline="-27777" sz="2850">
              <a:latin typeface="Symbol"/>
              <a:cs typeface="Symbo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515622" y="3722421"/>
            <a:ext cx="165100" cy="3168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900" spc="-50" i="1">
                <a:latin typeface="Symbol"/>
                <a:cs typeface="Symbol"/>
              </a:rPr>
              <a:t></a:t>
            </a:r>
            <a:endParaRPr sz="1900">
              <a:latin typeface="Symbol"/>
              <a:cs typeface="Symbo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880310" y="3915626"/>
            <a:ext cx="702310" cy="482600"/>
          </a:xfrm>
          <a:prstGeom prst="rect">
            <a:avLst/>
          </a:prstGeom>
        </p:spPr>
        <p:txBody>
          <a:bodyPr wrap="square" lIns="0" tIns="107950" rIns="0" bIns="0" rtlCol="0" vert="horz">
            <a:spAutoFit/>
          </a:bodyPr>
          <a:lstStyle/>
          <a:p>
            <a:pPr marL="219710" marR="5080" indent="-207645">
              <a:lnSpc>
                <a:spcPct val="65900"/>
              </a:lnSpc>
              <a:spcBef>
                <a:spcPts val="850"/>
              </a:spcBef>
              <a:tabLst>
                <a:tab pos="379730" algn="l"/>
              </a:tabLst>
            </a:pPr>
            <a:r>
              <a:rPr dirty="0" sz="1800" spc="10">
                <a:latin typeface="Symbol"/>
                <a:cs typeface="Symbol"/>
              </a:rPr>
              <a:t></a:t>
            </a:r>
            <a:r>
              <a:rPr dirty="0" sz="1800" spc="10">
                <a:latin typeface="Times New Roman"/>
                <a:cs typeface="Times New Roman"/>
              </a:rPr>
              <a:t>		</a:t>
            </a:r>
            <a:r>
              <a:rPr dirty="0" sz="1800" spc="40">
                <a:latin typeface="Times New Roman"/>
                <a:cs typeface="Times New Roman"/>
              </a:rPr>
              <a:t>l</a:t>
            </a:r>
            <a:r>
              <a:rPr dirty="0" sz="1800" spc="75">
                <a:latin typeface="Times New Roman"/>
                <a:cs typeface="Times New Roman"/>
              </a:rPr>
              <a:t>o</a:t>
            </a:r>
            <a:r>
              <a:rPr dirty="0" sz="1800" spc="5">
                <a:latin typeface="Times New Roman"/>
                <a:cs typeface="Times New Roman"/>
              </a:rPr>
              <a:t>g  </a:t>
            </a:r>
            <a:r>
              <a:rPr dirty="0" sz="1800" spc="10"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55683" y="3915626"/>
            <a:ext cx="747395" cy="3022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800" spc="10" i="1">
                <a:latin typeface="Times New Roman"/>
                <a:cs typeface="Times New Roman"/>
              </a:rPr>
              <a:t>C </a:t>
            </a:r>
            <a:r>
              <a:rPr dirty="0" sz="1800" spc="10">
                <a:latin typeface="Symbol"/>
                <a:cs typeface="Symbol"/>
              </a:rPr>
              <a:t></a:t>
            </a:r>
            <a:r>
              <a:rPr dirty="0" sz="1800" spc="45">
                <a:latin typeface="Times New Roman"/>
                <a:cs typeface="Times New Roman"/>
              </a:rPr>
              <a:t> </a:t>
            </a:r>
            <a:r>
              <a:rPr dirty="0" sz="1800" spc="40">
                <a:latin typeface="Times New Roman"/>
                <a:cs typeface="Times New Roman"/>
              </a:rPr>
              <a:t>log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840607" y="4026534"/>
            <a:ext cx="79692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84175" algn="l"/>
                <a:tab pos="716915" algn="l"/>
              </a:tabLst>
            </a:pPr>
            <a:r>
              <a:rPr dirty="0" sz="1050">
                <a:latin typeface="Times New Roman"/>
                <a:cs typeface="Times New Roman"/>
              </a:rPr>
              <a:t>2</a:t>
            </a:r>
            <a:r>
              <a:rPr dirty="0" sz="1050">
                <a:latin typeface="Times New Roman"/>
                <a:cs typeface="Times New Roman"/>
              </a:rPr>
              <a:t>	</a:t>
            </a:r>
            <a:r>
              <a:rPr dirty="0" sz="1050">
                <a:latin typeface="Times New Roman"/>
                <a:cs typeface="Times New Roman"/>
              </a:rPr>
              <a:t>2</a:t>
            </a:r>
            <a:r>
              <a:rPr dirty="0" sz="1050">
                <a:latin typeface="Times New Roman"/>
                <a:cs typeface="Times New Roman"/>
              </a:rPr>
              <a:t>	</a:t>
            </a:r>
            <a:r>
              <a:rPr dirty="0" sz="1050">
                <a:latin typeface="Times New Roman"/>
                <a:cs typeface="Times New Roman"/>
              </a:rPr>
              <a:t>2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308730" y="4053966"/>
            <a:ext cx="25285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But </a:t>
            </a:r>
            <a:r>
              <a:rPr dirty="0" sz="1600">
                <a:latin typeface="Symbol"/>
                <a:cs typeface="Symbol"/>
              </a:rPr>
              <a:t></a:t>
            </a:r>
            <a:r>
              <a:rPr dirty="0" baseline="-13227" sz="1575">
                <a:latin typeface="Times New Roman"/>
                <a:cs typeface="Times New Roman"/>
              </a:rPr>
              <a:t>y </a:t>
            </a:r>
            <a:r>
              <a:rPr dirty="0" sz="1600">
                <a:latin typeface="Times New Roman"/>
                <a:cs typeface="Times New Roman"/>
              </a:rPr>
              <a:t>=</a:t>
            </a:r>
            <a:r>
              <a:rPr dirty="0" sz="1600">
                <a:latin typeface="Symbol"/>
                <a:cs typeface="Symbol"/>
              </a:rPr>
              <a:t></a:t>
            </a:r>
            <a:r>
              <a:rPr dirty="0" baseline="-13227" sz="1575">
                <a:latin typeface="Times New Roman"/>
                <a:cs typeface="Times New Roman"/>
              </a:rPr>
              <a:t>x </a:t>
            </a:r>
            <a:r>
              <a:rPr dirty="0" baseline="-13227" sz="1575" spc="-7">
                <a:latin typeface="Times New Roman"/>
                <a:cs typeface="Times New Roman"/>
              </a:rPr>
              <a:t>+</a:t>
            </a:r>
            <a:r>
              <a:rPr dirty="0" sz="1600" spc="-5">
                <a:latin typeface="Symbol"/>
                <a:cs typeface="Symbol"/>
              </a:rPr>
              <a:t></a:t>
            </a:r>
            <a:r>
              <a:rPr dirty="0" baseline="-13227" sz="1575" spc="-7">
                <a:latin typeface="Times New Roman"/>
                <a:cs typeface="Times New Roman"/>
              </a:rPr>
              <a:t>n </a:t>
            </a:r>
            <a:r>
              <a:rPr dirty="0" sz="1600" spc="-5">
                <a:latin typeface="Times New Roman"/>
                <a:cs typeface="Times New Roman"/>
              </a:rPr>
              <a:t>sum of</a:t>
            </a:r>
            <a:r>
              <a:rPr dirty="0" sz="1600" spc="-3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power,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094028" y="4556886"/>
            <a:ext cx="9271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imes New Roman"/>
                <a:cs typeface="Times New Roman"/>
              </a:rPr>
              <a:t>x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27380" y="4456302"/>
            <a:ext cx="24561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But </a:t>
            </a:r>
            <a:r>
              <a:rPr dirty="0" sz="1600" spc="-5">
                <a:latin typeface="Symbol"/>
                <a:cs typeface="Symbol"/>
              </a:rPr>
              <a:t>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baseline="39682" sz="1575">
                <a:latin typeface="Times New Roman"/>
                <a:cs typeface="Times New Roman"/>
              </a:rPr>
              <a:t>2 </a:t>
            </a:r>
            <a:r>
              <a:rPr dirty="0" sz="1600" spc="-5">
                <a:latin typeface="Times New Roman"/>
                <a:cs typeface="Times New Roman"/>
              </a:rPr>
              <a:t>= S=signal power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and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334639" y="4556886"/>
            <a:ext cx="9271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imes New Roman"/>
                <a:cs typeface="Times New Roman"/>
              </a:rPr>
              <a:t>n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212719" y="4456302"/>
            <a:ext cx="22548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Symbol"/>
                <a:cs typeface="Symbol"/>
              </a:rPr>
              <a:t>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baseline="39682" sz="1575">
                <a:latin typeface="Times New Roman"/>
                <a:cs typeface="Times New Roman"/>
              </a:rPr>
              <a:t>2 </a:t>
            </a:r>
            <a:r>
              <a:rPr dirty="0" sz="1600" spc="-5">
                <a:latin typeface="Times New Roman"/>
                <a:cs typeface="Times New Roman"/>
              </a:rPr>
              <a:t>= N=noise power,</a:t>
            </a:r>
            <a:r>
              <a:rPr dirty="0" sz="1600" spc="-4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022797" y="4973285"/>
            <a:ext cx="2243455" cy="2565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708660" algn="l"/>
                <a:tab pos="1259840" algn="l"/>
                <a:tab pos="2098040" algn="l"/>
              </a:tabLst>
            </a:pPr>
            <a:r>
              <a:rPr dirty="0" sz="1500" spc="25">
                <a:latin typeface="Times New Roman"/>
                <a:cs typeface="Times New Roman"/>
              </a:rPr>
              <a:t>2</a:t>
            </a:r>
            <a:r>
              <a:rPr dirty="0" sz="1500" spc="25">
                <a:latin typeface="Times New Roman"/>
                <a:cs typeface="Times New Roman"/>
              </a:rPr>
              <a:t>	</a:t>
            </a:r>
            <a:r>
              <a:rPr dirty="0" sz="1500" spc="35" i="1">
                <a:latin typeface="Times New Roman"/>
                <a:cs typeface="Times New Roman"/>
              </a:rPr>
              <a:t>N</a:t>
            </a:r>
            <a:r>
              <a:rPr dirty="0" sz="1500" spc="35" i="1">
                <a:latin typeface="Times New Roman"/>
                <a:cs typeface="Times New Roman"/>
              </a:rPr>
              <a:t>	</a:t>
            </a:r>
            <a:r>
              <a:rPr dirty="0" sz="1500" spc="25">
                <a:latin typeface="Times New Roman"/>
                <a:cs typeface="Times New Roman"/>
              </a:rPr>
              <a:t>2</a:t>
            </a:r>
            <a:r>
              <a:rPr dirty="0" sz="1500" spc="25">
                <a:latin typeface="Times New Roman"/>
                <a:cs typeface="Times New Roman"/>
              </a:rPr>
              <a:t>	</a:t>
            </a:r>
            <a:r>
              <a:rPr dirty="0" sz="1500" spc="35" i="1">
                <a:latin typeface="Times New Roman"/>
                <a:cs typeface="Times New Roman"/>
              </a:rPr>
              <a:t>N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51901" y="4822316"/>
            <a:ext cx="795655" cy="2565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500" spc="35" i="1">
                <a:latin typeface="Times New Roman"/>
                <a:cs typeface="Times New Roman"/>
              </a:rPr>
              <a:t>C </a:t>
            </a:r>
            <a:r>
              <a:rPr dirty="0" sz="1500" spc="30">
                <a:latin typeface="Symbol"/>
                <a:cs typeface="Symbol"/>
              </a:rPr>
              <a:t></a:t>
            </a:r>
            <a:r>
              <a:rPr dirty="0" sz="1500" spc="30">
                <a:latin typeface="Times New Roman"/>
                <a:cs typeface="Times New Roman"/>
              </a:rPr>
              <a:t> </a:t>
            </a:r>
            <a:r>
              <a:rPr dirty="0" u="sng" baseline="35185" sz="2250" spc="3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dirty="0" baseline="35185" sz="2250" spc="82">
                <a:latin typeface="Times New Roman"/>
                <a:cs typeface="Times New Roman"/>
              </a:rPr>
              <a:t> </a:t>
            </a:r>
            <a:r>
              <a:rPr dirty="0" sz="1500" spc="45">
                <a:latin typeface="Times New Roman"/>
                <a:cs typeface="Times New Roman"/>
              </a:rPr>
              <a:t>log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429134" y="4822316"/>
            <a:ext cx="2943860" cy="3073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42240">
              <a:lnSpc>
                <a:spcPts val="1040"/>
              </a:lnSpc>
              <a:spcBef>
                <a:spcPts val="114"/>
              </a:spcBef>
            </a:pPr>
            <a:r>
              <a:rPr dirty="0" u="sng" baseline="35185" sz="2250" spc="37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 </a:t>
            </a:r>
            <a:r>
              <a:rPr dirty="0" u="sng" baseline="35185" sz="2250" spc="44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</a:t>
            </a:r>
            <a:r>
              <a:rPr dirty="0" u="sng" baseline="35185" sz="2250" spc="4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5185" sz="2250" spc="52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dirty="0" baseline="35185" sz="2250" spc="52" i="1">
                <a:latin typeface="Times New Roman"/>
                <a:cs typeface="Times New Roman"/>
              </a:rPr>
              <a:t> </a:t>
            </a:r>
            <a:r>
              <a:rPr dirty="0" sz="1500" spc="30">
                <a:latin typeface="Symbol"/>
                <a:cs typeface="Symbol"/>
              </a:rPr>
              <a:t></a:t>
            </a:r>
            <a:r>
              <a:rPr dirty="0" sz="1500" spc="30">
                <a:latin typeface="Times New Roman"/>
                <a:cs typeface="Times New Roman"/>
              </a:rPr>
              <a:t> </a:t>
            </a:r>
            <a:r>
              <a:rPr dirty="0" u="sng" baseline="35185" sz="2250" spc="3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dirty="0" baseline="35185" sz="2250" spc="37">
                <a:latin typeface="Times New Roman"/>
                <a:cs typeface="Times New Roman"/>
              </a:rPr>
              <a:t> </a:t>
            </a:r>
            <a:r>
              <a:rPr dirty="0" sz="1500" spc="45">
                <a:latin typeface="Times New Roman"/>
                <a:cs typeface="Times New Roman"/>
              </a:rPr>
              <a:t>log </a:t>
            </a:r>
            <a:r>
              <a:rPr dirty="0" sz="1500" spc="-45">
                <a:latin typeface="Times New Roman"/>
                <a:cs typeface="Times New Roman"/>
              </a:rPr>
              <a:t>(1 </a:t>
            </a:r>
            <a:r>
              <a:rPr dirty="0" sz="1500" spc="30">
                <a:latin typeface="Symbol"/>
                <a:cs typeface="Symbol"/>
              </a:rPr>
              <a:t></a:t>
            </a:r>
            <a:r>
              <a:rPr dirty="0" u="sng" baseline="35185" sz="2250" spc="4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5185" sz="2250" spc="37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</a:t>
            </a:r>
            <a:r>
              <a:rPr dirty="0" baseline="35185" sz="2250" spc="-82" i="1">
                <a:latin typeface="Times New Roman"/>
                <a:cs typeface="Times New Roman"/>
              </a:rPr>
              <a:t> </a:t>
            </a:r>
            <a:r>
              <a:rPr dirty="0" sz="1500" spc="15">
                <a:latin typeface="Times New Roman"/>
                <a:cs typeface="Times New Roman"/>
              </a:rPr>
              <a:t>)</a:t>
            </a: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ts val="1160"/>
              </a:lnSpc>
              <a:tabLst>
                <a:tab pos="1259205" algn="l"/>
                <a:tab pos="2005964" algn="l"/>
              </a:tabLst>
            </a:pPr>
            <a:r>
              <a:rPr dirty="0" sz="850" spc="25">
                <a:latin typeface="Times New Roman"/>
                <a:cs typeface="Times New Roman"/>
              </a:rPr>
              <a:t>2	2	</a:t>
            </a:r>
            <a:r>
              <a:rPr dirty="0" baseline="1736" sz="2400" spc="-7">
                <a:latin typeface="Times New Roman"/>
                <a:cs typeface="Times New Roman"/>
              </a:rPr>
              <a:t>bits/sample</a:t>
            </a:r>
            <a:endParaRPr baseline="1736" sz="24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596706" y="5939845"/>
            <a:ext cx="847090" cy="2565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701675" algn="l"/>
              </a:tabLst>
            </a:pPr>
            <a:r>
              <a:rPr dirty="0" sz="1500" spc="25">
                <a:latin typeface="Times New Roman"/>
                <a:cs typeface="Times New Roman"/>
              </a:rPr>
              <a:t>2</a:t>
            </a:r>
            <a:r>
              <a:rPr dirty="0" sz="1500" spc="25">
                <a:latin typeface="Times New Roman"/>
                <a:cs typeface="Times New Roman"/>
              </a:rPr>
              <a:t>	</a:t>
            </a:r>
            <a:r>
              <a:rPr dirty="0" sz="1500" spc="35" i="1">
                <a:latin typeface="Times New Roman"/>
                <a:cs typeface="Times New Roman"/>
              </a:rPr>
              <a:t>N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27380" y="5192648"/>
            <a:ext cx="6054090" cy="734060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12700" marR="5080">
              <a:lnSpc>
                <a:spcPts val="1839"/>
              </a:lnSpc>
              <a:spcBef>
                <a:spcPts val="220"/>
              </a:spcBef>
            </a:pPr>
            <a:r>
              <a:rPr dirty="0" sz="1600" spc="-5">
                <a:latin typeface="Times New Roman"/>
                <a:cs typeface="Times New Roman"/>
              </a:rPr>
              <a:t>For an analogue signal sampled at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Nyquist rate, </a:t>
            </a:r>
            <a:r>
              <a:rPr dirty="0" sz="1600">
                <a:latin typeface="Times New Roman"/>
                <a:cs typeface="Times New Roman"/>
              </a:rPr>
              <a:t>then </a:t>
            </a:r>
            <a:r>
              <a:rPr dirty="0" sz="1600" spc="-5">
                <a:latin typeface="Times New Roman"/>
                <a:cs typeface="Times New Roman"/>
              </a:rPr>
              <a:t>the sampling  frequency is </a:t>
            </a:r>
            <a:r>
              <a:rPr dirty="0" sz="1600">
                <a:latin typeface="Times New Roman"/>
                <a:cs typeface="Times New Roman"/>
              </a:rPr>
              <a:t>f</a:t>
            </a:r>
            <a:r>
              <a:rPr dirty="0" baseline="-13227" sz="1575">
                <a:latin typeface="Times New Roman"/>
                <a:cs typeface="Times New Roman"/>
              </a:rPr>
              <a:t>s</a:t>
            </a:r>
            <a:r>
              <a:rPr dirty="0" sz="1600">
                <a:latin typeface="Times New Roman"/>
                <a:cs typeface="Times New Roman"/>
              </a:rPr>
              <a:t>= </a:t>
            </a:r>
            <a:r>
              <a:rPr dirty="0" sz="1600" spc="-5">
                <a:latin typeface="Times New Roman"/>
                <a:cs typeface="Times New Roman"/>
              </a:rPr>
              <a:t>2 B samples/sec, </a:t>
            </a:r>
            <a:r>
              <a:rPr dirty="0" sz="1600">
                <a:latin typeface="Times New Roman"/>
                <a:cs typeface="Times New Roman"/>
              </a:rPr>
              <a:t>where </a:t>
            </a:r>
            <a:r>
              <a:rPr dirty="0" sz="1600" spc="-5">
                <a:latin typeface="Times New Roman"/>
                <a:cs typeface="Times New Roman"/>
              </a:rPr>
              <a:t>B is the bandwidth of the</a:t>
            </a:r>
            <a:r>
              <a:rPr dirty="0" sz="1600" spc="1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signal,</a:t>
            </a:r>
            <a:endParaRPr sz="1600">
              <a:latin typeface="Times New Roman"/>
              <a:cs typeface="Times New Roman"/>
            </a:endParaRPr>
          </a:p>
          <a:p>
            <a:pPr marL="1511300">
              <a:lnSpc>
                <a:spcPts val="1770"/>
              </a:lnSpc>
            </a:pPr>
            <a:r>
              <a:rPr dirty="0" u="sng" sz="1500" spc="2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 </a:t>
            </a:r>
            <a:r>
              <a:rPr dirty="0" u="sng" sz="1500" spc="3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</a:t>
            </a:r>
            <a:r>
              <a:rPr dirty="0" u="sng" sz="1500" spc="3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500" spc="3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dirty="0" sz="1500" spc="35" i="1">
                <a:latin typeface="Times New Roman"/>
                <a:cs typeface="Times New Roman"/>
              </a:rPr>
              <a:t> </a:t>
            </a:r>
            <a:r>
              <a:rPr dirty="0" baseline="-35185" sz="2250" spc="37">
                <a:latin typeface="Times New Roman"/>
                <a:cs typeface="Times New Roman"/>
              </a:rPr>
              <a:t>*</a:t>
            </a:r>
            <a:r>
              <a:rPr dirty="0" baseline="-35185" sz="2250" spc="120">
                <a:latin typeface="Times New Roman"/>
                <a:cs typeface="Times New Roman"/>
              </a:rPr>
              <a:t> </a:t>
            </a:r>
            <a:r>
              <a:rPr dirty="0" baseline="-35185" sz="2250" spc="97">
                <a:latin typeface="Times New Roman"/>
                <a:cs typeface="Times New Roman"/>
              </a:rPr>
              <a:t>2</a:t>
            </a:r>
            <a:r>
              <a:rPr dirty="0" baseline="-35185" sz="2250" spc="97" i="1">
                <a:latin typeface="Times New Roman"/>
                <a:cs typeface="Times New Roman"/>
              </a:rPr>
              <a:t>B</a:t>
            </a:r>
            <a:endParaRPr baseline="-35185" sz="225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27380" y="5823584"/>
            <a:ext cx="348361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305"/>
              </a:lnSpc>
              <a:spcBef>
                <a:spcPts val="95"/>
              </a:spcBef>
              <a:tabLst>
                <a:tab pos="2533650" algn="l"/>
              </a:tabLst>
            </a:pPr>
            <a:r>
              <a:rPr dirty="0" sz="1600" spc="-5">
                <a:latin typeface="Times New Roman"/>
                <a:cs typeface="Times New Roman"/>
              </a:rPr>
              <a:t>hence:  </a:t>
            </a:r>
            <a:r>
              <a:rPr dirty="0" baseline="12962" sz="2250" spc="52" i="1">
                <a:latin typeface="Times New Roman"/>
                <a:cs typeface="Times New Roman"/>
              </a:rPr>
              <a:t>C </a:t>
            </a:r>
            <a:r>
              <a:rPr dirty="0" baseline="12962" sz="2250" spc="44">
                <a:latin typeface="Symbol"/>
                <a:cs typeface="Symbol"/>
              </a:rPr>
              <a:t></a:t>
            </a:r>
            <a:r>
              <a:rPr dirty="0" baseline="12962" sz="2250" spc="-37">
                <a:latin typeface="Times New Roman"/>
                <a:cs typeface="Times New Roman"/>
              </a:rPr>
              <a:t> </a:t>
            </a:r>
            <a:r>
              <a:rPr dirty="0" u="sng" baseline="48148" sz="2250" spc="3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dirty="0" baseline="48148" sz="2250" spc="-52">
                <a:latin typeface="Times New Roman"/>
                <a:cs typeface="Times New Roman"/>
              </a:rPr>
              <a:t> </a:t>
            </a:r>
            <a:r>
              <a:rPr dirty="0" baseline="12962" sz="2250" spc="67">
                <a:latin typeface="Times New Roman"/>
                <a:cs typeface="Times New Roman"/>
              </a:rPr>
              <a:t>log	</a:t>
            </a:r>
            <a:r>
              <a:rPr dirty="0" sz="1600" spc="-5">
                <a:latin typeface="Times New Roman"/>
                <a:cs typeface="Times New Roman"/>
              </a:rPr>
              <a:t>bits/sec,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or:</a:t>
            </a:r>
            <a:endParaRPr sz="1600">
              <a:latin typeface="Times New Roman"/>
              <a:cs typeface="Times New Roman"/>
            </a:endParaRPr>
          </a:p>
          <a:p>
            <a:pPr algn="ctr" marR="647700">
              <a:lnSpc>
                <a:spcPts val="500"/>
              </a:lnSpc>
            </a:pPr>
            <a:r>
              <a:rPr dirty="0" sz="850" spc="25">
                <a:latin typeface="Times New Roman"/>
                <a:cs typeface="Times New Roman"/>
              </a:rPr>
              <a:t>2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27380" y="6158864"/>
            <a:ext cx="6112510" cy="76708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 indent="57785">
              <a:lnSpc>
                <a:spcPct val="95900"/>
              </a:lnSpc>
              <a:spcBef>
                <a:spcPts val="185"/>
              </a:spcBef>
            </a:pPr>
            <a:r>
              <a:rPr dirty="0" sz="1800">
                <a:solidFill>
                  <a:srgbClr val="C00000"/>
                </a:solidFill>
                <a:latin typeface="Times New Roman"/>
                <a:cs typeface="Times New Roman"/>
              </a:rPr>
              <a:t>C=B </a:t>
            </a:r>
            <a:r>
              <a:rPr dirty="0" sz="1800" spc="-5">
                <a:solidFill>
                  <a:srgbClr val="C00000"/>
                </a:solidFill>
                <a:latin typeface="Times New Roman"/>
                <a:cs typeface="Times New Roman"/>
              </a:rPr>
              <a:t>log</a:t>
            </a:r>
            <a:r>
              <a:rPr dirty="0" baseline="-12077" sz="1725" spc="-7">
                <a:solidFill>
                  <a:srgbClr val="C00000"/>
                </a:solidFill>
                <a:latin typeface="Times New Roman"/>
                <a:cs typeface="Times New Roman"/>
              </a:rPr>
              <a:t>2</a:t>
            </a:r>
            <a:r>
              <a:rPr dirty="0" sz="1800" spc="-5">
                <a:solidFill>
                  <a:srgbClr val="C00000"/>
                </a:solidFill>
                <a:latin typeface="Times New Roman"/>
                <a:cs typeface="Times New Roman"/>
              </a:rPr>
              <a:t>(1+SNR) bps</a:t>
            </a:r>
            <a:r>
              <a:rPr dirty="0" sz="1800" spc="-5">
                <a:latin typeface="Times New Roman"/>
                <a:cs typeface="Times New Roman"/>
              </a:rPr>
              <a:t>. </a:t>
            </a:r>
            <a:r>
              <a:rPr dirty="0" sz="1600" spc="-5">
                <a:latin typeface="Times New Roman"/>
                <a:cs typeface="Times New Roman"/>
              </a:rPr>
              <a:t>This is a very important formula known as  SHANNON EQUATION named after C.E.Shannon, it is sometimes </a:t>
            </a:r>
            <a:r>
              <a:rPr dirty="0" sz="1600">
                <a:latin typeface="Times New Roman"/>
                <a:cs typeface="Times New Roman"/>
              </a:rPr>
              <a:t>called  </a:t>
            </a:r>
            <a:r>
              <a:rPr dirty="0" sz="1600" spc="-5">
                <a:latin typeface="Times New Roman"/>
                <a:cs typeface="Times New Roman"/>
              </a:rPr>
              <a:t>Shannon-Hartly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equation.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21791" y="7156450"/>
            <a:ext cx="6318250" cy="233679"/>
          </a:xfrm>
          <a:prstGeom prst="rect">
            <a:avLst/>
          </a:prstGeom>
          <a:solidFill>
            <a:srgbClr val="F1DBDB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810"/>
              </a:lnSpc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Notes on Shannon</a:t>
            </a:r>
            <a:r>
              <a:rPr dirty="0" u="heavy" sz="16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eq: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27380" y="7593329"/>
            <a:ext cx="6219190" cy="1203325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12700" marR="5080">
              <a:lnSpc>
                <a:spcPts val="1839"/>
              </a:lnSpc>
              <a:spcBef>
                <a:spcPts val="225"/>
              </a:spcBef>
              <a:buAutoNum type="arabicPlain"/>
              <a:tabLst>
                <a:tab pos="283210" algn="l"/>
                <a:tab pos="619760" algn="l"/>
              </a:tabLst>
            </a:pPr>
            <a:r>
              <a:rPr dirty="0" sz="1600" spc="-5">
                <a:latin typeface="Times New Roman"/>
                <a:cs typeface="Times New Roman"/>
              </a:rPr>
              <a:t>Care </a:t>
            </a:r>
            <a:r>
              <a:rPr dirty="0" sz="1600" spc="-15">
                <a:latin typeface="Times New Roman"/>
                <a:cs typeface="Times New Roman"/>
              </a:rPr>
              <a:t>must </a:t>
            </a:r>
            <a:r>
              <a:rPr dirty="0" sz="1600" spc="-5">
                <a:latin typeface="Times New Roman"/>
                <a:cs typeface="Times New Roman"/>
              </a:rPr>
              <a:t>be taken regarding the units, here B is in Hz., SNR=signal </a:t>
            </a:r>
            <a:r>
              <a:rPr dirty="0" sz="1600">
                <a:latin typeface="Times New Roman"/>
                <a:cs typeface="Times New Roman"/>
              </a:rPr>
              <a:t>to  </a:t>
            </a:r>
            <a:r>
              <a:rPr dirty="0" sz="1600" spc="-5">
                <a:latin typeface="Times New Roman"/>
                <a:cs typeface="Times New Roman"/>
              </a:rPr>
              <a:t>noise power ratio </a:t>
            </a:r>
            <a:r>
              <a:rPr dirty="0" sz="1600">
                <a:latin typeface="Times New Roman"/>
                <a:cs typeface="Times New Roman"/>
              </a:rPr>
              <a:t>is </a:t>
            </a:r>
            <a:r>
              <a:rPr dirty="0" sz="1600" spc="-5">
                <a:latin typeface="Times New Roman"/>
                <a:cs typeface="Times New Roman"/>
              </a:rPr>
              <a:t>in absolute, then, C is in bits/sec. </a:t>
            </a:r>
            <a:r>
              <a:rPr dirty="0" sz="1600" spc="-10">
                <a:latin typeface="Times New Roman"/>
                <a:cs typeface="Times New Roman"/>
              </a:rPr>
              <a:t>If </a:t>
            </a:r>
            <a:r>
              <a:rPr dirty="0" sz="1600" spc="-5">
                <a:latin typeface="Times New Roman"/>
                <a:cs typeface="Times New Roman"/>
              </a:rPr>
              <a:t>SNR is given in dB,  then:	</a:t>
            </a:r>
            <a:r>
              <a:rPr dirty="0" sz="1600">
                <a:latin typeface="Times New Roman"/>
                <a:cs typeface="Times New Roman"/>
              </a:rPr>
              <a:t>SNR(absolute)=10</a:t>
            </a:r>
            <a:r>
              <a:rPr dirty="0" baseline="39682" sz="1575">
                <a:latin typeface="Times New Roman"/>
                <a:cs typeface="Times New Roman"/>
              </a:rPr>
              <a:t>0.1(SNR </a:t>
            </a:r>
            <a:r>
              <a:rPr dirty="0" baseline="39682" sz="1575" spc="-7">
                <a:latin typeface="Times New Roman"/>
                <a:cs typeface="Times New Roman"/>
              </a:rPr>
              <a:t>in</a:t>
            </a:r>
            <a:r>
              <a:rPr dirty="0" baseline="39682" sz="1575" spc="-22">
                <a:latin typeface="Times New Roman"/>
                <a:cs typeface="Times New Roman"/>
              </a:rPr>
              <a:t> </a:t>
            </a:r>
            <a:r>
              <a:rPr dirty="0" baseline="39682" sz="1575">
                <a:latin typeface="Times New Roman"/>
                <a:cs typeface="Times New Roman"/>
              </a:rPr>
              <a:t>dB)</a:t>
            </a:r>
            <a:r>
              <a:rPr dirty="0" sz="160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12700" marR="30480">
              <a:lnSpc>
                <a:spcPts val="1839"/>
              </a:lnSpc>
              <a:buAutoNum type="arabicPlain"/>
              <a:tabLst>
                <a:tab pos="183515" algn="l"/>
              </a:tabLst>
            </a:pPr>
            <a:r>
              <a:rPr dirty="0" sz="1600" spc="-5">
                <a:latin typeface="Times New Roman"/>
                <a:cs typeface="Times New Roman"/>
              </a:rPr>
              <a:t>the ratio [C/B]=log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(1+SNR) gives what is called </a:t>
            </a:r>
            <a:r>
              <a:rPr dirty="0" sz="1600" spc="-5">
                <a:solidFill>
                  <a:srgbClr val="C00000"/>
                </a:solidFill>
                <a:latin typeface="Times New Roman"/>
                <a:cs typeface="Times New Roman"/>
              </a:rPr>
              <a:t>channel utilization ratio </a:t>
            </a:r>
            <a:r>
              <a:rPr dirty="0" sz="1600" spc="-5">
                <a:latin typeface="Times New Roman"/>
                <a:cs typeface="Times New Roman"/>
              </a:rPr>
              <a:t> ( bps per Hz) that increases with </a:t>
            </a:r>
            <a:r>
              <a:rPr dirty="0" sz="1600">
                <a:latin typeface="Times New Roman"/>
                <a:cs typeface="Times New Roman"/>
              </a:rPr>
              <a:t>SNR </a:t>
            </a:r>
            <a:r>
              <a:rPr dirty="0" sz="1600" spc="-5">
                <a:latin typeface="Times New Roman"/>
                <a:cs typeface="Times New Roman"/>
              </a:rPr>
              <a:t>as shown.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91254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27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40080" y="806449"/>
            <a:ext cx="4800600" cy="36010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351460" y="8464381"/>
            <a:ext cx="880110" cy="0"/>
          </a:xfrm>
          <a:custGeom>
            <a:avLst/>
            <a:gdLst/>
            <a:ahLst/>
            <a:cxnLst/>
            <a:rect l="l" t="t" r="r" b="b"/>
            <a:pathLst>
              <a:path w="880110" h="0">
                <a:moveTo>
                  <a:pt x="0" y="0"/>
                </a:moveTo>
                <a:lnTo>
                  <a:pt x="879629" y="0"/>
                </a:lnTo>
              </a:path>
            </a:pathLst>
          </a:custGeom>
          <a:ln w="80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826108" y="8447754"/>
            <a:ext cx="1177290" cy="2749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1043305" algn="l"/>
              </a:tabLst>
            </a:pPr>
            <a:r>
              <a:rPr dirty="0" sz="1600" spc="-15" i="1">
                <a:latin typeface="Symbol"/>
                <a:cs typeface="Symbol"/>
              </a:rPr>
              <a:t></a:t>
            </a:r>
            <a:r>
              <a:rPr dirty="0" sz="1600" spc="-95">
                <a:latin typeface="Times New Roman"/>
                <a:cs typeface="Times New Roman"/>
              </a:rPr>
              <a:t> </a:t>
            </a:r>
            <a:r>
              <a:rPr dirty="0" sz="1550" spc="35">
                <a:latin typeface="Times New Roman"/>
                <a:cs typeface="Times New Roman"/>
              </a:rPr>
              <a:t>l</a:t>
            </a:r>
            <a:r>
              <a:rPr dirty="0" sz="1550" spc="10">
                <a:latin typeface="Times New Roman"/>
                <a:cs typeface="Times New Roman"/>
              </a:rPr>
              <a:t>n</a:t>
            </a:r>
            <a:r>
              <a:rPr dirty="0" sz="1550" spc="-165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Times New Roman"/>
                <a:cs typeface="Times New Roman"/>
              </a:rPr>
              <a:t>2</a:t>
            </a:r>
            <a:r>
              <a:rPr dirty="0" sz="1550">
                <a:latin typeface="Times New Roman"/>
                <a:cs typeface="Times New Roman"/>
              </a:rPr>
              <a:t>	</a:t>
            </a:r>
            <a:r>
              <a:rPr dirty="0" sz="1600" spc="-15" i="1">
                <a:latin typeface="Symbol"/>
                <a:cs typeface="Symbol"/>
              </a:rPr>
              <a:t>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25571" y="8447754"/>
            <a:ext cx="2322830" cy="2749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626110" algn="l"/>
                <a:tab pos="1324610" algn="l"/>
                <a:tab pos="2021205" algn="l"/>
              </a:tabLst>
            </a:pPr>
            <a:r>
              <a:rPr dirty="0" sz="1600" spc="-15" i="1">
                <a:latin typeface="Symbol"/>
                <a:cs typeface="Symbol"/>
              </a:rPr>
              <a:t></a:t>
            </a:r>
            <a:r>
              <a:rPr dirty="0" sz="1600" spc="-15">
                <a:latin typeface="Times New Roman"/>
                <a:cs typeface="Times New Roman"/>
              </a:rPr>
              <a:t>	</a:t>
            </a:r>
            <a:r>
              <a:rPr dirty="0" sz="1550" spc="10" i="1">
                <a:latin typeface="Times New Roman"/>
                <a:cs typeface="Times New Roman"/>
              </a:rPr>
              <a:t>x	</a:t>
            </a:r>
            <a:r>
              <a:rPr dirty="0" sz="1600" spc="-15" i="1">
                <a:latin typeface="Symbol"/>
                <a:cs typeface="Symbol"/>
              </a:rPr>
              <a:t></a:t>
            </a:r>
            <a:r>
              <a:rPr dirty="0" sz="1600" spc="-15">
                <a:latin typeface="Times New Roman"/>
                <a:cs typeface="Times New Roman"/>
              </a:rPr>
              <a:t>	</a:t>
            </a:r>
            <a:r>
              <a:rPr dirty="0" sz="1550" spc="25">
                <a:latin typeface="Times New Roman"/>
                <a:cs typeface="Times New Roman"/>
              </a:rPr>
              <a:t>ln</a:t>
            </a:r>
            <a:r>
              <a:rPr dirty="0" sz="1550" spc="-229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Times New Roman"/>
                <a:cs typeface="Times New Roman"/>
              </a:rPr>
              <a:t>2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7380" y="4377054"/>
            <a:ext cx="5922010" cy="4065904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2700" marR="5080">
              <a:lnSpc>
                <a:spcPct val="96000"/>
              </a:lnSpc>
              <a:spcBef>
                <a:spcPts val="170"/>
              </a:spcBef>
            </a:pPr>
            <a:r>
              <a:rPr dirty="0" sz="1600" spc="-5">
                <a:latin typeface="Times New Roman"/>
                <a:cs typeface="Times New Roman"/>
              </a:rPr>
              <a:t>3-The equation C=B log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(1+SNR) </a:t>
            </a:r>
            <a:r>
              <a:rPr dirty="0" sz="1600">
                <a:latin typeface="Times New Roman"/>
                <a:cs typeface="Times New Roman"/>
              </a:rPr>
              <a:t>gives </a:t>
            </a:r>
            <a:r>
              <a:rPr dirty="0" sz="1600" spc="-5">
                <a:latin typeface="Times New Roman"/>
                <a:cs typeface="Times New Roman"/>
              </a:rPr>
              <a:t>the maximum theoretical  performance in terms of maximum </a:t>
            </a:r>
            <a:r>
              <a:rPr dirty="0" sz="1600">
                <a:latin typeface="Times New Roman"/>
                <a:cs typeface="Times New Roman"/>
              </a:rPr>
              <a:t>bit </a:t>
            </a:r>
            <a:r>
              <a:rPr dirty="0" sz="1600" spc="-5">
                <a:latin typeface="Times New Roman"/>
                <a:cs typeface="Times New Roman"/>
              </a:rPr>
              <a:t>rate that can </a:t>
            </a:r>
            <a:r>
              <a:rPr dirty="0" sz="1600">
                <a:latin typeface="Times New Roman"/>
                <a:cs typeface="Times New Roman"/>
              </a:rPr>
              <a:t>be </a:t>
            </a:r>
            <a:r>
              <a:rPr dirty="0" sz="1600" spc="-5">
                <a:latin typeface="Times New Roman"/>
                <a:cs typeface="Times New Roman"/>
              </a:rPr>
              <a:t>transmitted over a  channel having a bandwidth B and SNR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ratio.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322580">
              <a:lnSpc>
                <a:spcPts val="1839"/>
              </a:lnSpc>
            </a:pPr>
            <a:r>
              <a:rPr dirty="0" u="sng" sz="1600" spc="-5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Ex: </a:t>
            </a:r>
            <a:r>
              <a:rPr dirty="0" sz="1600" spc="-5">
                <a:solidFill>
                  <a:srgbClr val="C00000"/>
                </a:solidFill>
                <a:latin typeface="Times New Roman"/>
                <a:cs typeface="Times New Roman"/>
              </a:rPr>
              <a:t>Find the channel capacity of a Gaussian channel if its bandwidth  increases without a</a:t>
            </a:r>
            <a:r>
              <a:rPr dirty="0" sz="1600" spc="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C00000"/>
                </a:solidFill>
                <a:latin typeface="Times New Roman"/>
                <a:cs typeface="Times New Roman"/>
              </a:rPr>
              <a:t>limit</a:t>
            </a:r>
            <a:r>
              <a:rPr dirty="0" sz="160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  <a:spcBef>
                <a:spcPts val="5"/>
              </a:spcBef>
              <a:tabLst>
                <a:tab pos="909955" algn="l"/>
              </a:tabLst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	</a:t>
            </a:r>
            <a:r>
              <a:rPr dirty="0" sz="1600" spc="-5">
                <a:latin typeface="Times New Roman"/>
                <a:cs typeface="Times New Roman"/>
              </a:rPr>
              <a:t>B increases without a </a:t>
            </a:r>
            <a:r>
              <a:rPr dirty="0" sz="1600">
                <a:latin typeface="Times New Roman"/>
                <a:cs typeface="Times New Roman"/>
              </a:rPr>
              <a:t>limit </a:t>
            </a:r>
            <a:r>
              <a:rPr dirty="0" sz="1600" spc="-10">
                <a:latin typeface="Times New Roman"/>
                <a:cs typeface="Times New Roman"/>
              </a:rPr>
              <a:t>means </a:t>
            </a:r>
            <a:r>
              <a:rPr dirty="0" sz="1600" spc="-5">
                <a:latin typeface="Times New Roman"/>
                <a:cs typeface="Times New Roman"/>
              </a:rPr>
              <a:t>B</a:t>
            </a:r>
            <a:r>
              <a:rPr dirty="0" sz="1600" spc="-5">
                <a:latin typeface="Symbol"/>
                <a:cs typeface="Symbol"/>
              </a:rPr>
              <a:t></a:t>
            </a:r>
            <a:r>
              <a:rPr dirty="0" sz="1600" spc="-5">
                <a:latin typeface="Times New Roman"/>
                <a:cs typeface="Times New Roman"/>
              </a:rPr>
              <a:t>,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  <a:p>
            <a:pPr marL="62865">
              <a:lnSpc>
                <a:spcPts val="1880"/>
              </a:lnSpc>
              <a:tabLst>
                <a:tab pos="484505" algn="l"/>
                <a:tab pos="1207770" algn="l"/>
              </a:tabLst>
            </a:pPr>
            <a:r>
              <a:rPr dirty="0" sz="1600">
                <a:latin typeface="Times New Roman"/>
                <a:cs typeface="Times New Roman"/>
              </a:rPr>
              <a:t>lim	</a:t>
            </a:r>
            <a:r>
              <a:rPr dirty="0" sz="1600" spc="-5">
                <a:latin typeface="Times New Roman"/>
                <a:cs typeface="Times New Roman"/>
              </a:rPr>
              <a:t>C=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lim	B log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(1+SNR). Note that SNR itself is a function of</a:t>
            </a:r>
            <a:r>
              <a:rPr dirty="0" sz="1600" spc="1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B:</a:t>
            </a:r>
            <a:endParaRPr sz="1600">
              <a:latin typeface="Times New Roman"/>
              <a:cs typeface="Times New Roman"/>
            </a:endParaRPr>
          </a:p>
          <a:p>
            <a:pPr marL="62865">
              <a:lnSpc>
                <a:spcPct val="100000"/>
              </a:lnSpc>
              <a:spcBef>
                <a:spcPts val="40"/>
              </a:spcBef>
              <a:tabLst>
                <a:tab pos="767080" algn="l"/>
              </a:tabLst>
            </a:pPr>
            <a:r>
              <a:rPr dirty="0" sz="1200" spc="-5">
                <a:latin typeface="Times New Roman"/>
                <a:cs typeface="Times New Roman"/>
              </a:rPr>
              <a:t>B</a:t>
            </a:r>
            <a:r>
              <a:rPr dirty="0" sz="1200" spc="-5">
                <a:latin typeface="Symbol"/>
                <a:cs typeface="Symbol"/>
              </a:rPr>
              <a:t></a:t>
            </a:r>
            <a:r>
              <a:rPr dirty="0" sz="1200" spc="-5">
                <a:latin typeface="Times New Roman"/>
                <a:cs typeface="Times New Roman"/>
              </a:rPr>
              <a:t>	B</a:t>
            </a:r>
            <a:r>
              <a:rPr dirty="0" sz="1200" spc="-5">
                <a:latin typeface="Symbol"/>
                <a:cs typeface="Symbol"/>
              </a:rPr>
              <a:t></a:t>
            </a:r>
            <a:endParaRPr sz="1200">
              <a:latin typeface="Symbol"/>
              <a:cs typeface="Symbo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5">
                <a:latin typeface="Times New Roman"/>
                <a:cs typeface="Times New Roman"/>
              </a:rPr>
              <a:t>N=</a:t>
            </a:r>
            <a:r>
              <a:rPr dirty="0" sz="1600" spc="-5">
                <a:latin typeface="Symbol"/>
                <a:cs typeface="Symbol"/>
              </a:rPr>
              <a:t></a:t>
            </a:r>
            <a:r>
              <a:rPr dirty="0" sz="1600" spc="-5">
                <a:latin typeface="Times New Roman"/>
                <a:cs typeface="Times New Roman"/>
              </a:rPr>
              <a:t> B </a:t>
            </a:r>
            <a:r>
              <a:rPr dirty="0" sz="1600" spc="-10">
                <a:latin typeface="Times New Roman"/>
                <a:cs typeface="Times New Roman"/>
              </a:rPr>
              <a:t>(</a:t>
            </a:r>
            <a:r>
              <a:rPr dirty="0" sz="1600" spc="-10">
                <a:latin typeface="Symbol"/>
                <a:cs typeface="Symbol"/>
              </a:rPr>
              <a:t>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is the one-sided noise spectral density),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  <a:p>
            <a:pPr marL="62865">
              <a:lnSpc>
                <a:spcPct val="100000"/>
              </a:lnSpc>
              <a:spcBef>
                <a:spcPts val="35"/>
              </a:spcBef>
              <a:tabLst>
                <a:tab pos="484505" algn="l"/>
              </a:tabLst>
            </a:pPr>
            <a:r>
              <a:rPr dirty="0" sz="1600">
                <a:latin typeface="Times New Roman"/>
                <a:cs typeface="Times New Roman"/>
              </a:rPr>
              <a:t>lim	</a:t>
            </a:r>
            <a:r>
              <a:rPr dirty="0" sz="1600" spc="-5">
                <a:latin typeface="Times New Roman"/>
                <a:cs typeface="Times New Roman"/>
              </a:rPr>
              <a:t>C= lim B </a:t>
            </a:r>
            <a:r>
              <a:rPr dirty="0" sz="1600">
                <a:latin typeface="Times New Roman"/>
                <a:cs typeface="Times New Roman"/>
              </a:rPr>
              <a:t>log</a:t>
            </a:r>
            <a:r>
              <a:rPr dirty="0" baseline="-13227" sz="1575">
                <a:latin typeface="Times New Roman"/>
                <a:cs typeface="Times New Roman"/>
              </a:rPr>
              <a:t>2</a:t>
            </a:r>
            <a:r>
              <a:rPr dirty="0" sz="1600">
                <a:latin typeface="Times New Roman"/>
                <a:cs typeface="Times New Roman"/>
              </a:rPr>
              <a:t>[1+ </a:t>
            </a:r>
            <a:r>
              <a:rPr dirty="0" sz="1600" spc="-5">
                <a:latin typeface="Times New Roman"/>
                <a:cs typeface="Times New Roman"/>
              </a:rPr>
              <a:t>(S/</a:t>
            </a:r>
            <a:r>
              <a:rPr dirty="0" sz="1600" spc="-5">
                <a:latin typeface="Symbol"/>
                <a:cs typeface="Symbol"/>
              </a:rPr>
              <a:t></a:t>
            </a:r>
            <a:r>
              <a:rPr dirty="0" sz="1600" spc="-5">
                <a:latin typeface="Times New Roman"/>
                <a:cs typeface="Times New Roman"/>
              </a:rPr>
              <a:t>B)]. To find this </a:t>
            </a:r>
            <a:r>
              <a:rPr dirty="0" sz="1600" spc="-10">
                <a:latin typeface="Times New Roman"/>
                <a:cs typeface="Times New Roman"/>
              </a:rPr>
              <a:t>limit, </a:t>
            </a:r>
            <a:r>
              <a:rPr dirty="0" sz="1600" spc="-5">
                <a:latin typeface="Times New Roman"/>
                <a:cs typeface="Times New Roman"/>
              </a:rPr>
              <a:t>let x=S/(</a:t>
            </a:r>
            <a:r>
              <a:rPr dirty="0" sz="1600" spc="-5">
                <a:latin typeface="Symbol"/>
                <a:cs typeface="Symbol"/>
              </a:rPr>
              <a:t></a:t>
            </a:r>
            <a:r>
              <a:rPr dirty="0" sz="1600" spc="-5">
                <a:latin typeface="Times New Roman"/>
                <a:cs typeface="Times New Roman"/>
              </a:rPr>
              <a:t>B),</a:t>
            </a:r>
            <a:r>
              <a:rPr dirty="0" sz="1600" spc="114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  <a:tabLst>
                <a:tab pos="715010" algn="l"/>
              </a:tabLst>
            </a:pPr>
            <a:r>
              <a:rPr dirty="0" sz="1200" spc="-5">
                <a:latin typeface="Times New Roman"/>
                <a:cs typeface="Times New Roman"/>
              </a:rPr>
              <a:t>B</a:t>
            </a:r>
            <a:r>
              <a:rPr dirty="0" sz="1200" spc="-5">
                <a:latin typeface="Symbol"/>
                <a:cs typeface="Symbol"/>
              </a:rPr>
              <a:t></a:t>
            </a:r>
            <a:r>
              <a:rPr dirty="0" sz="1200" spc="-5">
                <a:latin typeface="Times New Roman"/>
                <a:cs typeface="Times New Roman"/>
              </a:rPr>
              <a:t>	B</a:t>
            </a:r>
            <a:r>
              <a:rPr dirty="0" sz="1200" spc="-5">
                <a:latin typeface="Symbol"/>
                <a:cs typeface="Symbol"/>
              </a:rPr>
              <a:t></a:t>
            </a:r>
            <a:endParaRPr sz="1200">
              <a:latin typeface="Symbol"/>
              <a:cs typeface="Symbo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34340" algn="l"/>
              </a:tabLst>
            </a:pPr>
            <a:r>
              <a:rPr dirty="0" sz="1600">
                <a:latin typeface="Times New Roman"/>
                <a:cs typeface="Times New Roman"/>
              </a:rPr>
              <a:t>lim	</a:t>
            </a:r>
            <a:r>
              <a:rPr dirty="0" sz="1600" spc="-5">
                <a:latin typeface="Times New Roman"/>
                <a:cs typeface="Times New Roman"/>
              </a:rPr>
              <a:t>C= lim [S/(</a:t>
            </a:r>
            <a:r>
              <a:rPr dirty="0" sz="1600" spc="-5">
                <a:latin typeface="Symbol"/>
                <a:cs typeface="Symbol"/>
              </a:rPr>
              <a:t></a:t>
            </a:r>
            <a:r>
              <a:rPr dirty="0" sz="1600" spc="-5">
                <a:latin typeface="Times New Roman"/>
                <a:cs typeface="Times New Roman"/>
              </a:rPr>
              <a:t>x)][log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(1+x)], as B</a:t>
            </a:r>
            <a:r>
              <a:rPr dirty="0" sz="1600" spc="-5">
                <a:latin typeface="Symbol"/>
                <a:cs typeface="Symbol"/>
              </a:rPr>
              <a:t></a:t>
            </a:r>
            <a:r>
              <a:rPr dirty="0" sz="1600" spc="-5">
                <a:latin typeface="Times New Roman"/>
                <a:cs typeface="Times New Roman"/>
              </a:rPr>
              <a:t> and (S/</a:t>
            </a:r>
            <a:r>
              <a:rPr dirty="0" sz="1600" spc="-5">
                <a:latin typeface="Symbol"/>
                <a:cs typeface="Symbol"/>
              </a:rPr>
              <a:t></a:t>
            </a:r>
            <a:r>
              <a:rPr dirty="0" sz="1600" spc="-5">
                <a:latin typeface="Times New Roman"/>
                <a:cs typeface="Times New Roman"/>
              </a:rPr>
              <a:t>) is a constant,</a:t>
            </a:r>
            <a:r>
              <a:rPr dirty="0" sz="1600" spc="1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  <a:tabLst>
                <a:tab pos="791210" algn="l"/>
              </a:tabLst>
            </a:pPr>
            <a:r>
              <a:rPr dirty="0" sz="1200" spc="-5">
                <a:latin typeface="Times New Roman"/>
                <a:cs typeface="Times New Roman"/>
              </a:rPr>
              <a:t>B</a:t>
            </a:r>
            <a:r>
              <a:rPr dirty="0" sz="1200" spc="-5">
                <a:latin typeface="Symbol"/>
                <a:cs typeface="Symbol"/>
              </a:rPr>
              <a:t></a:t>
            </a:r>
            <a:r>
              <a:rPr dirty="0" sz="1200" spc="-5">
                <a:latin typeface="Times New Roman"/>
                <a:cs typeface="Times New Roman"/>
              </a:rPr>
              <a:t>	</a:t>
            </a:r>
            <a:r>
              <a:rPr dirty="0" sz="1200">
                <a:latin typeface="Times New Roman"/>
                <a:cs typeface="Times New Roman"/>
              </a:rPr>
              <a:t>x</a:t>
            </a:r>
            <a:r>
              <a:rPr dirty="0" sz="1200">
                <a:latin typeface="Symbol"/>
                <a:cs typeface="Symbol"/>
              </a:rPr>
              <a:t></a:t>
            </a:r>
            <a:r>
              <a:rPr dirty="0" sz="1200"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  <a:tabLst>
                <a:tab pos="4667250" algn="l"/>
              </a:tabLst>
            </a:pPr>
            <a:r>
              <a:rPr dirty="0" baseline="-50347" sz="2400" spc="-7">
                <a:latin typeface="Times New Roman"/>
                <a:cs typeface="Times New Roman"/>
              </a:rPr>
              <a:t>x</a:t>
            </a:r>
            <a:r>
              <a:rPr dirty="0" baseline="-50347" sz="2400" spc="-7">
                <a:latin typeface="Symbol"/>
                <a:cs typeface="Symbol"/>
              </a:rPr>
              <a:t></a:t>
            </a:r>
            <a:r>
              <a:rPr dirty="0" baseline="-50347" sz="2400" spc="-7">
                <a:latin typeface="Times New Roman"/>
                <a:cs typeface="Times New Roman"/>
              </a:rPr>
              <a:t>0, </a:t>
            </a:r>
            <a:r>
              <a:rPr dirty="0" baseline="-35842" sz="2325" spc="44">
                <a:latin typeface="Times New Roman"/>
                <a:cs typeface="Times New Roman"/>
              </a:rPr>
              <a:t>lim </a:t>
            </a:r>
            <a:r>
              <a:rPr dirty="0" baseline="-35842" sz="2325" spc="22" i="1">
                <a:latin typeface="Times New Roman"/>
                <a:cs typeface="Times New Roman"/>
              </a:rPr>
              <a:t>C </a:t>
            </a:r>
            <a:r>
              <a:rPr dirty="0" baseline="-35842" sz="2325" spc="22">
                <a:latin typeface="Symbol"/>
                <a:cs typeface="Symbol"/>
              </a:rPr>
              <a:t></a:t>
            </a:r>
            <a:r>
              <a:rPr dirty="0" baseline="-35842" sz="2325" spc="22">
                <a:latin typeface="Times New Roman"/>
                <a:cs typeface="Times New Roman"/>
              </a:rPr>
              <a:t> </a:t>
            </a:r>
            <a:r>
              <a:rPr dirty="0" baseline="-35842" sz="2325" spc="44">
                <a:latin typeface="Times New Roman"/>
                <a:cs typeface="Times New Roman"/>
              </a:rPr>
              <a:t>lim </a:t>
            </a:r>
            <a:r>
              <a:rPr dirty="0" u="sng" sz="1550" spc="1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</a:t>
            </a:r>
            <a:r>
              <a:rPr dirty="0" sz="1550" spc="10" i="1">
                <a:latin typeface="Times New Roman"/>
                <a:cs typeface="Times New Roman"/>
              </a:rPr>
              <a:t>  </a:t>
            </a:r>
            <a:r>
              <a:rPr dirty="0" baseline="1792" sz="2325" spc="67">
                <a:latin typeface="Times New Roman"/>
                <a:cs typeface="Times New Roman"/>
              </a:rPr>
              <a:t>log</a:t>
            </a:r>
            <a:r>
              <a:rPr dirty="0" baseline="-21604" sz="1350" spc="67">
                <a:latin typeface="Times New Roman"/>
                <a:cs typeface="Times New Roman"/>
              </a:rPr>
              <a:t>2 </a:t>
            </a:r>
            <a:r>
              <a:rPr dirty="0" baseline="1792" sz="2325" spc="-82">
                <a:latin typeface="Times New Roman"/>
                <a:cs typeface="Times New Roman"/>
              </a:rPr>
              <a:t>(1 </a:t>
            </a:r>
            <a:r>
              <a:rPr dirty="0" baseline="1792" sz="2325" spc="22">
                <a:latin typeface="Symbol"/>
                <a:cs typeface="Symbol"/>
              </a:rPr>
              <a:t></a:t>
            </a:r>
            <a:r>
              <a:rPr dirty="0" baseline="1792" sz="2325" spc="22">
                <a:latin typeface="Times New Roman"/>
                <a:cs typeface="Times New Roman"/>
              </a:rPr>
              <a:t> </a:t>
            </a:r>
            <a:r>
              <a:rPr dirty="0" baseline="1792" sz="2325" spc="44" i="1">
                <a:latin typeface="Times New Roman"/>
                <a:cs typeface="Times New Roman"/>
              </a:rPr>
              <a:t>x</a:t>
            </a:r>
            <a:r>
              <a:rPr dirty="0" baseline="1792" sz="2325" spc="44">
                <a:latin typeface="Times New Roman"/>
                <a:cs typeface="Times New Roman"/>
              </a:rPr>
              <a:t>) </a:t>
            </a:r>
            <a:r>
              <a:rPr dirty="0" baseline="-35842" sz="2325" spc="22">
                <a:latin typeface="Symbol"/>
                <a:cs typeface="Symbol"/>
              </a:rPr>
              <a:t></a:t>
            </a:r>
            <a:r>
              <a:rPr dirty="0" baseline="-35842" sz="2325" spc="22">
                <a:latin typeface="Times New Roman"/>
                <a:cs typeface="Times New Roman"/>
              </a:rPr>
              <a:t> </a:t>
            </a:r>
            <a:r>
              <a:rPr dirty="0" u="sng" sz="1550" spc="1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</a:t>
            </a:r>
            <a:r>
              <a:rPr dirty="0" sz="1550" spc="10" i="1">
                <a:latin typeface="Times New Roman"/>
                <a:cs typeface="Times New Roman"/>
              </a:rPr>
              <a:t>  </a:t>
            </a:r>
            <a:r>
              <a:rPr dirty="0" baseline="-35842" sz="2325" spc="44">
                <a:latin typeface="Times New Roman"/>
                <a:cs typeface="Times New Roman"/>
              </a:rPr>
              <a:t>lim</a:t>
            </a:r>
            <a:r>
              <a:rPr dirty="0" u="sng" sz="1550" spc="3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1/(1 </a:t>
            </a:r>
            <a:r>
              <a:rPr dirty="0" u="sng" sz="1550" spc="15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</a:t>
            </a:r>
            <a:r>
              <a:rPr dirty="0" u="sng" sz="1550" spc="1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550" spc="3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</a:t>
            </a:r>
            <a:r>
              <a:rPr dirty="0" u="sng" sz="1550" spc="3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dirty="0" sz="1550" spc="30">
                <a:latin typeface="Times New Roman"/>
                <a:cs typeface="Times New Roman"/>
              </a:rPr>
              <a:t> </a:t>
            </a:r>
            <a:r>
              <a:rPr dirty="0" baseline="-35842" sz="2325" spc="22">
                <a:latin typeface="Symbol"/>
                <a:cs typeface="Symbol"/>
              </a:rPr>
              <a:t></a:t>
            </a:r>
            <a:r>
              <a:rPr dirty="0" baseline="-35842" sz="2325" spc="22">
                <a:latin typeface="Times New Roman"/>
                <a:cs typeface="Times New Roman"/>
              </a:rPr>
              <a:t> </a:t>
            </a:r>
            <a:r>
              <a:rPr dirty="0" u="sng" sz="1550" spc="1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dirty="0" u="sng" sz="1550" spc="17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550" spc="1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	</a:t>
            </a:r>
            <a:r>
              <a:rPr dirty="0" baseline="-35842" sz="2325" spc="22">
                <a:latin typeface="Symbol"/>
                <a:cs typeface="Symbol"/>
              </a:rPr>
              <a:t></a:t>
            </a:r>
            <a:r>
              <a:rPr dirty="0" baseline="-35842" sz="2325" spc="22">
                <a:latin typeface="Times New Roman"/>
                <a:cs typeface="Times New Roman"/>
              </a:rPr>
              <a:t> </a:t>
            </a:r>
            <a:r>
              <a:rPr dirty="0" baseline="-35842" sz="2325" spc="37">
                <a:latin typeface="Times New Roman"/>
                <a:cs typeface="Times New Roman"/>
              </a:rPr>
              <a:t>1.44</a:t>
            </a:r>
            <a:r>
              <a:rPr dirty="0" baseline="-35842" sz="2325" spc="-382">
                <a:latin typeface="Times New Roman"/>
                <a:cs typeface="Times New Roman"/>
              </a:rPr>
              <a:t> </a:t>
            </a:r>
            <a:r>
              <a:rPr dirty="0" u="sng" sz="1550" spc="1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</a:t>
            </a:r>
            <a:endParaRPr sz="15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91254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28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40080" y="803274"/>
            <a:ext cx="4113529" cy="30841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842128" y="3672966"/>
            <a:ext cx="66929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(S</a:t>
            </a:r>
            <a:r>
              <a:rPr dirty="0" sz="1600">
                <a:latin typeface="Times New Roman"/>
                <a:cs typeface="Times New Roman"/>
              </a:rPr>
              <a:t>/</a:t>
            </a:r>
            <a:r>
              <a:rPr dirty="0" sz="1600" spc="-10">
                <a:latin typeface="Symbol"/>
                <a:cs typeface="Symbol"/>
              </a:rPr>
              <a:t></a:t>
            </a:r>
            <a:r>
              <a:rPr dirty="0" sz="1600" spc="-5">
                <a:latin typeface="Times New Roman"/>
                <a:cs typeface="Times New Roman"/>
              </a:rPr>
              <a:t>=1)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7380" y="3906138"/>
            <a:ext cx="6123305" cy="6126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0"/>
              </a:lnSpc>
              <a:spcBef>
                <a:spcPts val="9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Note: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sz="1600" spc="-5">
                <a:latin typeface="Times New Roman"/>
                <a:cs typeface="Times New Roman"/>
              </a:rPr>
              <a:t>The result of previous </a:t>
            </a:r>
            <a:r>
              <a:rPr dirty="0" sz="1600" spc="-10">
                <a:latin typeface="Times New Roman"/>
                <a:cs typeface="Times New Roman"/>
              </a:rPr>
              <a:t>example </a:t>
            </a:r>
            <a:r>
              <a:rPr dirty="0" sz="1600">
                <a:latin typeface="Times New Roman"/>
                <a:cs typeface="Times New Roman"/>
              </a:rPr>
              <a:t>indicates </a:t>
            </a:r>
            <a:r>
              <a:rPr dirty="0" sz="1600" spc="-5">
                <a:latin typeface="Times New Roman"/>
                <a:cs typeface="Times New Roman"/>
              </a:rPr>
              <a:t>that the </a:t>
            </a:r>
            <a:r>
              <a:rPr dirty="0" sz="1600">
                <a:latin typeface="Times New Roman"/>
                <a:cs typeface="Times New Roman"/>
              </a:rPr>
              <a:t>channel </a:t>
            </a:r>
            <a:r>
              <a:rPr dirty="0" sz="1600" spc="-5">
                <a:latin typeface="Times New Roman"/>
                <a:cs typeface="Times New Roman"/>
              </a:rPr>
              <a:t>capacity</a:t>
            </a:r>
            <a:r>
              <a:rPr dirty="0" sz="1600" spc="4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</a:t>
            </a:r>
            <a:endParaRPr sz="1600">
              <a:latin typeface="Times New Roman"/>
              <a:cs typeface="Times New Roman"/>
            </a:endParaRPr>
          </a:p>
          <a:p>
            <a:pPr marL="12700" marR="221615">
              <a:lnSpc>
                <a:spcPct val="95900"/>
              </a:lnSpc>
              <a:spcBef>
                <a:spcPts val="125"/>
              </a:spcBef>
            </a:pPr>
            <a:r>
              <a:rPr dirty="0" sz="1600" spc="-5">
                <a:latin typeface="Times New Roman"/>
                <a:cs typeface="Times New Roman"/>
              </a:rPr>
              <a:t>approaches a limit of </a:t>
            </a:r>
            <a:r>
              <a:rPr dirty="0" sz="1600">
                <a:latin typeface="Times New Roman"/>
                <a:cs typeface="Times New Roman"/>
              </a:rPr>
              <a:t>1.44S/</a:t>
            </a:r>
            <a:r>
              <a:rPr dirty="0" sz="1600">
                <a:latin typeface="Symbol"/>
                <a:cs typeface="Symbol"/>
              </a:rPr>
              <a:t>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even if B is very large. </a:t>
            </a:r>
            <a:r>
              <a:rPr dirty="0" sz="1600">
                <a:latin typeface="Times New Roman"/>
                <a:cs typeface="Times New Roman"/>
              </a:rPr>
              <a:t>This </a:t>
            </a:r>
            <a:r>
              <a:rPr dirty="0" sz="1600" spc="-5">
                <a:latin typeface="Times New Roman"/>
                <a:cs typeface="Times New Roman"/>
              </a:rPr>
              <a:t>result is </a:t>
            </a:r>
            <a:r>
              <a:rPr dirty="0" sz="1600">
                <a:latin typeface="Times New Roman"/>
                <a:cs typeface="Times New Roman"/>
              </a:rPr>
              <a:t>very  </a:t>
            </a:r>
            <a:r>
              <a:rPr dirty="0" sz="1600" spc="-5">
                <a:latin typeface="Times New Roman"/>
                <a:cs typeface="Times New Roman"/>
              </a:rPr>
              <a:t>important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bandwidth unlimited channels, </a:t>
            </a:r>
            <a:r>
              <a:rPr dirty="0" sz="1600">
                <a:latin typeface="Times New Roman"/>
                <a:cs typeface="Times New Roman"/>
              </a:rPr>
              <a:t>but </a:t>
            </a:r>
            <a:r>
              <a:rPr dirty="0" sz="1600" spc="-5">
                <a:latin typeface="Times New Roman"/>
                <a:cs typeface="Times New Roman"/>
              </a:rPr>
              <a:t>power limited channels  such as satellite channels, where the bandwidth </a:t>
            </a:r>
            <a:r>
              <a:rPr dirty="0" sz="1600" spc="-15">
                <a:latin typeface="Times New Roman"/>
                <a:cs typeface="Times New Roman"/>
              </a:rPr>
              <a:t>may </a:t>
            </a:r>
            <a:r>
              <a:rPr dirty="0" sz="1600" spc="-5">
                <a:latin typeface="Times New Roman"/>
                <a:cs typeface="Times New Roman"/>
              </a:rPr>
              <a:t>be large </a:t>
            </a:r>
            <a:r>
              <a:rPr dirty="0" sz="1600">
                <a:latin typeface="Times New Roman"/>
                <a:cs typeface="Times New Roman"/>
              </a:rPr>
              <a:t>but </a:t>
            </a:r>
            <a:r>
              <a:rPr dirty="0" sz="1600" spc="-5">
                <a:latin typeface="Times New Roman"/>
                <a:cs typeface="Times New Roman"/>
              </a:rPr>
              <a:t>signal  power is a </a:t>
            </a:r>
            <a:r>
              <a:rPr dirty="0" sz="1600">
                <a:latin typeface="Times New Roman"/>
                <a:cs typeface="Times New Roman"/>
              </a:rPr>
              <a:t>very </a:t>
            </a:r>
            <a:r>
              <a:rPr dirty="0" sz="1600" spc="-5">
                <a:latin typeface="Times New Roman"/>
                <a:cs typeface="Times New Roman"/>
              </a:rPr>
              <a:t>important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parameter.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50"/>
              </a:lnSpc>
              <a:spcBef>
                <a:spcPts val="5"/>
              </a:spcBef>
            </a:pPr>
            <a:r>
              <a:rPr dirty="0" u="sng" sz="1600" spc="-5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Ex: </a:t>
            </a:r>
            <a:r>
              <a:rPr dirty="0" sz="1600" spc="-5">
                <a:solidFill>
                  <a:srgbClr val="C00000"/>
                </a:solidFill>
                <a:latin typeface="Times New Roman"/>
                <a:cs typeface="Times New Roman"/>
              </a:rPr>
              <a:t>Find the maximum theoretical information rate that can be transmitted  over a telephone channel having 3.5 KHz bandwidth and 15dB</a:t>
            </a:r>
            <a:r>
              <a:rPr dirty="0" sz="1600" spc="6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600" spc="-5">
                <a:solidFill>
                  <a:srgbClr val="C00000"/>
                </a:solidFill>
                <a:latin typeface="Times New Roman"/>
                <a:cs typeface="Times New Roman"/>
              </a:rPr>
              <a:t>SNR.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ts val="1885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endParaRPr sz="1600">
              <a:latin typeface="Times New Roman"/>
              <a:cs typeface="Times New Roman"/>
            </a:endParaRPr>
          </a:p>
          <a:p>
            <a:pPr marL="12700" marR="278765">
              <a:lnSpc>
                <a:spcPct val="95700"/>
              </a:lnSpc>
              <a:spcBef>
                <a:spcPts val="50"/>
              </a:spcBef>
            </a:pPr>
            <a:r>
              <a:rPr dirty="0" sz="1600" spc="-5">
                <a:latin typeface="Times New Roman"/>
                <a:cs typeface="Times New Roman"/>
              </a:rPr>
              <a:t>C is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maximum theoretical information rate, using Shannon eq, then:  C = B </a:t>
            </a:r>
            <a:r>
              <a:rPr dirty="0" sz="1600">
                <a:latin typeface="Times New Roman"/>
                <a:cs typeface="Times New Roman"/>
              </a:rPr>
              <a:t>log</a:t>
            </a:r>
            <a:r>
              <a:rPr dirty="0" baseline="-13227" sz="1575">
                <a:latin typeface="Times New Roman"/>
                <a:cs typeface="Times New Roman"/>
              </a:rPr>
              <a:t>2</a:t>
            </a:r>
            <a:r>
              <a:rPr dirty="0" sz="1600">
                <a:latin typeface="Times New Roman"/>
                <a:cs typeface="Times New Roman"/>
              </a:rPr>
              <a:t>(1+ </a:t>
            </a:r>
            <a:r>
              <a:rPr dirty="0" sz="1600" spc="-5">
                <a:latin typeface="Times New Roman"/>
                <a:cs typeface="Times New Roman"/>
              </a:rPr>
              <a:t>SNR), where, </a:t>
            </a:r>
            <a:r>
              <a:rPr dirty="0" sz="1600">
                <a:latin typeface="Times New Roman"/>
                <a:cs typeface="Times New Roman"/>
              </a:rPr>
              <a:t>SNR=15dB, </a:t>
            </a:r>
            <a:r>
              <a:rPr dirty="0" sz="1600" spc="-5">
                <a:latin typeface="Times New Roman"/>
                <a:cs typeface="Times New Roman"/>
              </a:rPr>
              <a:t>changing into absolute  SNR=10</a:t>
            </a:r>
            <a:r>
              <a:rPr dirty="0" baseline="39682" sz="1575" spc="-7">
                <a:latin typeface="Times New Roman"/>
                <a:cs typeface="Times New Roman"/>
              </a:rPr>
              <a:t>0.1*15</a:t>
            </a:r>
            <a:r>
              <a:rPr dirty="0" sz="1600" spc="-5">
                <a:latin typeface="Times New Roman"/>
                <a:cs typeface="Times New Roman"/>
              </a:rPr>
              <a:t>=31., then: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50"/>
              </a:lnSpc>
            </a:pPr>
            <a:r>
              <a:rPr dirty="0" sz="1600" spc="-5">
                <a:latin typeface="Times New Roman"/>
                <a:cs typeface="Times New Roman"/>
              </a:rPr>
              <a:t>C =3500 log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(1+31)=17500bps.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ts val="1885"/>
              </a:lnSpc>
            </a:pPr>
            <a:r>
              <a:rPr dirty="0" u="sng" sz="1600" spc="-5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Ex:</a:t>
            </a:r>
            <a:endParaRPr sz="1600">
              <a:latin typeface="Times New Roman"/>
              <a:cs typeface="Times New Roman"/>
            </a:endParaRPr>
          </a:p>
          <a:p>
            <a:pPr marL="12700" marR="25400">
              <a:lnSpc>
                <a:spcPts val="1839"/>
              </a:lnSpc>
              <a:spcBef>
                <a:spcPts val="90"/>
              </a:spcBef>
            </a:pPr>
            <a:r>
              <a:rPr dirty="0" sz="1600" spc="-5">
                <a:solidFill>
                  <a:srgbClr val="C00000"/>
                </a:solidFill>
                <a:latin typeface="Times New Roman"/>
                <a:cs typeface="Times New Roman"/>
              </a:rPr>
              <a:t>A source produces 16 equiprobable </a:t>
            </a:r>
            <a:r>
              <a:rPr dirty="0" sz="1600" spc="-10">
                <a:solidFill>
                  <a:srgbClr val="C00000"/>
                </a:solidFill>
                <a:latin typeface="Times New Roman"/>
                <a:cs typeface="Times New Roman"/>
              </a:rPr>
              <a:t>symbols </a:t>
            </a:r>
            <a:r>
              <a:rPr dirty="0" sz="1600" spc="-5">
                <a:solidFill>
                  <a:srgbClr val="C00000"/>
                </a:solidFill>
                <a:latin typeface="Times New Roman"/>
                <a:cs typeface="Times New Roman"/>
              </a:rPr>
              <a:t>at a rate of 500 symbols/sec,  check </a:t>
            </a:r>
            <a:r>
              <a:rPr dirty="0" sz="1600">
                <a:solidFill>
                  <a:srgbClr val="C00000"/>
                </a:solidFill>
                <a:latin typeface="Times New Roman"/>
                <a:cs typeface="Times New Roman"/>
              </a:rPr>
              <a:t>the </a:t>
            </a:r>
            <a:r>
              <a:rPr dirty="0" sz="1600" spc="-5">
                <a:solidFill>
                  <a:srgbClr val="C00000"/>
                </a:solidFill>
                <a:latin typeface="Times New Roman"/>
                <a:cs typeface="Times New Roman"/>
              </a:rPr>
              <a:t>possibility of transmitting this rate over the telephone channel </a:t>
            </a:r>
            <a:r>
              <a:rPr dirty="0" sz="1600" spc="-10">
                <a:solidFill>
                  <a:srgbClr val="C00000"/>
                </a:solidFill>
                <a:latin typeface="Times New Roman"/>
                <a:cs typeface="Times New Roman"/>
              </a:rPr>
              <a:t>of  </a:t>
            </a:r>
            <a:r>
              <a:rPr dirty="0" sz="1600" spc="-5">
                <a:solidFill>
                  <a:srgbClr val="C00000"/>
                </a:solidFill>
                <a:latin typeface="Times New Roman"/>
                <a:cs typeface="Times New Roman"/>
              </a:rPr>
              <a:t>previous</a:t>
            </a:r>
            <a:r>
              <a:rPr dirty="0" sz="1600" spc="-1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600" spc="-5">
                <a:solidFill>
                  <a:srgbClr val="C00000"/>
                </a:solidFill>
                <a:latin typeface="Times New Roman"/>
                <a:cs typeface="Times New Roman"/>
              </a:rPr>
              <a:t>example.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endParaRPr sz="1600">
              <a:latin typeface="Times New Roman"/>
              <a:cs typeface="Times New Roman"/>
            </a:endParaRPr>
          </a:p>
          <a:p>
            <a:pPr marL="12700" marR="140970">
              <a:lnSpc>
                <a:spcPts val="1850"/>
              </a:lnSpc>
              <a:spcBef>
                <a:spcPts val="80"/>
              </a:spcBef>
            </a:pPr>
            <a:r>
              <a:rPr dirty="0" sz="1600" spc="-5">
                <a:latin typeface="Times New Roman"/>
                <a:cs typeface="Times New Roman"/>
              </a:rPr>
              <a:t>First, we find the rate of information </a:t>
            </a: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5">
                <a:latin typeface="Times New Roman"/>
                <a:cs typeface="Times New Roman"/>
              </a:rPr>
              <a:t>the source, which is the source  entropy rate R(X):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39"/>
              </a:lnSpc>
            </a:pPr>
            <a:r>
              <a:rPr dirty="0" sz="1600" spc="-5">
                <a:latin typeface="Times New Roman"/>
                <a:cs typeface="Times New Roman"/>
              </a:rPr>
              <a:t>R(X)= H(X)* rate of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symbols.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sz="1600" spc="-5">
                <a:latin typeface="Times New Roman"/>
                <a:cs typeface="Times New Roman"/>
              </a:rPr>
              <a:t>H(X)=H(X)|max=log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16=4bits (equiprobable case)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7380" y="429259"/>
            <a:ext cx="6296025" cy="67075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07594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29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424815">
              <a:lnSpc>
                <a:spcPts val="1839"/>
              </a:lnSpc>
            </a:pPr>
            <a:r>
              <a:rPr dirty="0" sz="1600" spc="-5">
                <a:latin typeface="Times New Roman"/>
                <a:cs typeface="Times New Roman"/>
              </a:rPr>
              <a:t>Then: R(X)=4 * 500= 2000 bps. Now since R(X) &lt; 17500, then </a:t>
            </a:r>
            <a:r>
              <a:rPr dirty="0" sz="1600" spc="-10">
                <a:latin typeface="Times New Roman"/>
                <a:cs typeface="Times New Roman"/>
              </a:rPr>
              <a:t>yes </a:t>
            </a:r>
            <a:r>
              <a:rPr dirty="0" sz="1600" spc="-5">
                <a:latin typeface="Times New Roman"/>
                <a:cs typeface="Times New Roman"/>
              </a:rPr>
              <a:t>it is  possible to transmit source output over this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channel.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u="sng" sz="1600" spc="-5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Ex: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50"/>
              </a:lnSpc>
              <a:spcBef>
                <a:spcPts val="80"/>
              </a:spcBef>
            </a:pPr>
            <a:r>
              <a:rPr dirty="0" sz="1600" spc="-5">
                <a:solidFill>
                  <a:srgbClr val="C00000"/>
                </a:solidFill>
                <a:latin typeface="Times New Roman"/>
                <a:cs typeface="Times New Roman"/>
              </a:rPr>
              <a:t>Find the minimum theoretical time it would take to transmit 2500 octal digits  over the telephone channel of the previous</a:t>
            </a:r>
            <a:r>
              <a:rPr dirty="0" sz="1600" spc="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600" spc="-10">
                <a:solidFill>
                  <a:srgbClr val="C00000"/>
                </a:solidFill>
                <a:latin typeface="Times New Roman"/>
                <a:cs typeface="Times New Roman"/>
              </a:rPr>
              <a:t>example.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ts val="1885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endParaRPr sz="1600">
              <a:latin typeface="Times New Roman"/>
              <a:cs typeface="Times New Roman"/>
            </a:endParaRPr>
          </a:p>
          <a:p>
            <a:pPr marL="12700" marR="293370">
              <a:lnSpc>
                <a:spcPct val="95700"/>
              </a:lnSpc>
              <a:spcBef>
                <a:spcPts val="45"/>
              </a:spcBef>
            </a:pP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5">
                <a:latin typeface="Times New Roman"/>
                <a:cs typeface="Times New Roman"/>
              </a:rPr>
              <a:t>previous example then </a:t>
            </a:r>
            <a:r>
              <a:rPr dirty="0" sz="1600">
                <a:latin typeface="Times New Roman"/>
                <a:cs typeface="Times New Roman"/>
              </a:rPr>
              <a:t>C=17500 </a:t>
            </a:r>
            <a:r>
              <a:rPr dirty="0" sz="1600" spc="-5">
                <a:latin typeface="Times New Roman"/>
                <a:cs typeface="Times New Roman"/>
              </a:rPr>
              <a:t>bps. A minimum theoretical  transmission </a:t>
            </a:r>
            <a:r>
              <a:rPr dirty="0" sz="1600" spc="-10">
                <a:latin typeface="Times New Roman"/>
                <a:cs typeface="Times New Roman"/>
              </a:rPr>
              <a:t>time </a:t>
            </a:r>
            <a:r>
              <a:rPr dirty="0" sz="1600">
                <a:latin typeface="Times New Roman"/>
                <a:cs typeface="Times New Roman"/>
              </a:rPr>
              <a:t>is </a:t>
            </a:r>
            <a:r>
              <a:rPr dirty="0" sz="1600" spc="-5">
                <a:latin typeface="Times New Roman"/>
                <a:cs typeface="Times New Roman"/>
              </a:rPr>
              <a:t>obtained if the channel operates at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maximum rate  which is C,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sz="1600" spc="-5">
                <a:latin typeface="Times New Roman"/>
                <a:cs typeface="Times New Roman"/>
              </a:rPr>
              <a:t>T</a:t>
            </a:r>
            <a:r>
              <a:rPr dirty="0" baseline="-13227" sz="1575" spc="-7">
                <a:latin typeface="Times New Roman"/>
                <a:cs typeface="Times New Roman"/>
              </a:rPr>
              <a:t>min</a:t>
            </a:r>
            <a:r>
              <a:rPr dirty="0" sz="1600" spc="-5">
                <a:latin typeface="Times New Roman"/>
                <a:cs typeface="Times New Roman"/>
              </a:rPr>
              <a:t>= [amount of information to be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transmitted]/C</a:t>
            </a:r>
            <a:endParaRPr sz="1600">
              <a:latin typeface="Times New Roman"/>
              <a:cs typeface="Times New Roman"/>
            </a:endParaRPr>
          </a:p>
          <a:p>
            <a:pPr marL="12700" marR="126364">
              <a:lnSpc>
                <a:spcPts val="1839"/>
              </a:lnSpc>
              <a:spcBef>
                <a:spcPts val="90"/>
              </a:spcBef>
            </a:pPr>
            <a:r>
              <a:rPr dirty="0" sz="1600" spc="-5">
                <a:latin typeface="Times New Roman"/>
                <a:cs typeface="Times New Roman"/>
              </a:rPr>
              <a:t>Amount of information = 2500 * </a:t>
            </a:r>
            <a:r>
              <a:rPr dirty="0" sz="1600">
                <a:latin typeface="Times New Roman"/>
                <a:cs typeface="Times New Roman"/>
              </a:rPr>
              <a:t>log</a:t>
            </a:r>
            <a:r>
              <a:rPr dirty="0" baseline="-13227" sz="1575">
                <a:latin typeface="Times New Roman"/>
                <a:cs typeface="Times New Roman"/>
              </a:rPr>
              <a:t>2</a:t>
            </a:r>
            <a:r>
              <a:rPr dirty="0" sz="1600">
                <a:latin typeface="Times New Roman"/>
                <a:cs typeface="Times New Roman"/>
              </a:rPr>
              <a:t>8 </a:t>
            </a:r>
            <a:r>
              <a:rPr dirty="0" sz="1600" spc="-5">
                <a:latin typeface="Times New Roman"/>
                <a:cs typeface="Times New Roman"/>
              </a:rPr>
              <a:t>=7500 bits (note each octal digit </a:t>
            </a:r>
            <a:r>
              <a:rPr dirty="0" sz="1600">
                <a:latin typeface="Times New Roman"/>
                <a:cs typeface="Times New Roman"/>
              </a:rPr>
              <a:t>has  </a:t>
            </a:r>
            <a:r>
              <a:rPr dirty="0" sz="1600" spc="-5">
                <a:latin typeface="Times New Roman"/>
                <a:cs typeface="Times New Roman"/>
              </a:rPr>
              <a:t>log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8=3bits of information),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95"/>
              </a:lnSpc>
            </a:pPr>
            <a:r>
              <a:rPr dirty="0" sz="1600" spc="-5">
                <a:latin typeface="Times New Roman"/>
                <a:cs typeface="Times New Roman"/>
              </a:rPr>
              <a:t>T</a:t>
            </a:r>
            <a:r>
              <a:rPr dirty="0" baseline="-13227" sz="1575" spc="-7">
                <a:latin typeface="Times New Roman"/>
                <a:cs typeface="Times New Roman"/>
              </a:rPr>
              <a:t>min</a:t>
            </a:r>
            <a:r>
              <a:rPr dirty="0" sz="1600" spc="-5">
                <a:latin typeface="Times New Roman"/>
                <a:cs typeface="Times New Roman"/>
              </a:rPr>
              <a:t>=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7500/17500=0.428sec.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ts val="1885"/>
              </a:lnSpc>
            </a:pPr>
            <a:r>
              <a:rPr dirty="0" u="sng" sz="1600" spc="-5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Ex:</a:t>
            </a:r>
            <a:endParaRPr sz="1600">
              <a:latin typeface="Times New Roman"/>
              <a:cs typeface="Times New Roman"/>
            </a:endParaRPr>
          </a:p>
          <a:p>
            <a:pPr marL="12700" marR="106680">
              <a:lnSpc>
                <a:spcPts val="1839"/>
              </a:lnSpc>
              <a:spcBef>
                <a:spcPts val="95"/>
              </a:spcBef>
            </a:pPr>
            <a:r>
              <a:rPr dirty="0" sz="1600" spc="-5">
                <a:solidFill>
                  <a:srgbClr val="C00000"/>
                </a:solidFill>
                <a:latin typeface="Times New Roman"/>
                <a:cs typeface="Times New Roman"/>
              </a:rPr>
              <a:t>Find the minimum theoretical SNR required to transmit a compressed video  information at a rate of 27Mbps over a channel having </a:t>
            </a:r>
            <a:r>
              <a:rPr dirty="0" sz="1600" spc="-10">
                <a:solidFill>
                  <a:srgbClr val="C00000"/>
                </a:solidFill>
                <a:latin typeface="Times New Roman"/>
                <a:cs typeface="Times New Roman"/>
              </a:rPr>
              <a:t>5MHz</a:t>
            </a:r>
            <a:r>
              <a:rPr dirty="0" sz="1600" spc="105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1600" spc="-5">
                <a:solidFill>
                  <a:srgbClr val="C00000"/>
                </a:solidFill>
                <a:latin typeface="Times New Roman"/>
                <a:cs typeface="Times New Roman"/>
              </a:rPr>
              <a:t>bandwidth.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endParaRPr sz="1600">
              <a:latin typeface="Times New Roman"/>
              <a:cs typeface="Times New Roman"/>
            </a:endParaRPr>
          </a:p>
          <a:p>
            <a:pPr marL="12700" marR="402590">
              <a:lnSpc>
                <a:spcPts val="1839"/>
              </a:lnSpc>
              <a:spcBef>
                <a:spcPts val="90"/>
              </a:spcBef>
            </a:pPr>
            <a:r>
              <a:rPr dirty="0" sz="1600" spc="-5">
                <a:latin typeface="Times New Roman"/>
                <a:cs typeface="Times New Roman"/>
              </a:rPr>
              <a:t>For the minimum theoretical </a:t>
            </a:r>
            <a:r>
              <a:rPr dirty="0" sz="1600">
                <a:latin typeface="Times New Roman"/>
                <a:cs typeface="Times New Roman"/>
              </a:rPr>
              <a:t>SNR, then </a:t>
            </a:r>
            <a:r>
              <a:rPr dirty="0" sz="1600" spc="5">
                <a:latin typeface="Times New Roman"/>
                <a:cs typeface="Times New Roman"/>
              </a:rPr>
              <a:t>put </a:t>
            </a:r>
            <a:r>
              <a:rPr dirty="0" sz="1600" spc="-5">
                <a:latin typeface="Times New Roman"/>
                <a:cs typeface="Times New Roman"/>
              </a:rPr>
              <a:t>C=source bit rate =27Mbps,  then: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55"/>
              </a:lnSpc>
            </a:pPr>
            <a:r>
              <a:rPr dirty="0" sz="1600" spc="-5">
                <a:latin typeface="Times New Roman"/>
                <a:cs typeface="Times New Roman"/>
              </a:rPr>
              <a:t>C= B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log</a:t>
            </a:r>
            <a:r>
              <a:rPr dirty="0" baseline="-13227" sz="1575">
                <a:latin typeface="Times New Roman"/>
                <a:cs typeface="Times New Roman"/>
              </a:rPr>
              <a:t>2</a:t>
            </a:r>
            <a:r>
              <a:rPr dirty="0" sz="1600">
                <a:latin typeface="Times New Roman"/>
                <a:cs typeface="Times New Roman"/>
              </a:rPr>
              <a:t>(1+SNR)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sz="1600" spc="-5">
                <a:latin typeface="Times New Roman"/>
                <a:cs typeface="Times New Roman"/>
              </a:rPr>
              <a:t>27* 10</a:t>
            </a:r>
            <a:r>
              <a:rPr dirty="0" baseline="39682" sz="1575" spc="-7">
                <a:latin typeface="Times New Roman"/>
                <a:cs typeface="Times New Roman"/>
              </a:rPr>
              <a:t>6 </a:t>
            </a:r>
            <a:r>
              <a:rPr dirty="0" sz="1600" spc="-5">
                <a:latin typeface="Times New Roman"/>
                <a:cs typeface="Times New Roman"/>
              </a:rPr>
              <a:t>= </a:t>
            </a:r>
            <a:r>
              <a:rPr dirty="0" sz="1600">
                <a:latin typeface="Times New Roman"/>
                <a:cs typeface="Times New Roman"/>
              </a:rPr>
              <a:t>5* 10</a:t>
            </a:r>
            <a:r>
              <a:rPr dirty="0" baseline="39682" sz="1575">
                <a:latin typeface="Times New Roman"/>
                <a:cs typeface="Times New Roman"/>
              </a:rPr>
              <a:t>6</a:t>
            </a:r>
            <a:r>
              <a:rPr dirty="0" baseline="39682" sz="1575" spc="22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log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(1+SNR),or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600" spc="-5">
                <a:latin typeface="Times New Roman"/>
                <a:cs typeface="Times New Roman"/>
              </a:rPr>
              <a:t>1+SNR </a:t>
            </a:r>
            <a:r>
              <a:rPr dirty="0" sz="1600">
                <a:latin typeface="Times New Roman"/>
                <a:cs typeface="Times New Roman"/>
              </a:rPr>
              <a:t>=2</a:t>
            </a:r>
            <a:r>
              <a:rPr dirty="0" baseline="39682" sz="1575">
                <a:latin typeface="Times New Roman"/>
                <a:cs typeface="Times New Roman"/>
              </a:rPr>
              <a:t>5.4</a:t>
            </a:r>
            <a:r>
              <a:rPr dirty="0" sz="1600">
                <a:latin typeface="Symbol"/>
                <a:cs typeface="Symbol"/>
              </a:rPr>
              <a:t>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SNR=41.2 absolute or SNR=16.1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dB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7380" y="429259"/>
            <a:ext cx="6201410" cy="43554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1404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 marR="71755">
              <a:lnSpc>
                <a:spcPts val="185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</a:t>
            </a:r>
            <a:r>
              <a:rPr dirty="0" sz="1600" spc="-5">
                <a:latin typeface="Times New Roman"/>
                <a:cs typeface="Times New Roman"/>
              </a:rPr>
              <a:t>: A biased coin has p(Head)=0.3. Find the amount of information gained  if </a:t>
            </a:r>
            <a:r>
              <a:rPr dirty="0" sz="1600" spc="-10">
                <a:latin typeface="Times New Roman"/>
                <a:cs typeface="Times New Roman"/>
              </a:rPr>
              <a:t>you </a:t>
            </a:r>
            <a:r>
              <a:rPr dirty="0" sz="1600" spc="-5">
                <a:latin typeface="Times New Roman"/>
                <a:cs typeface="Times New Roman"/>
              </a:rPr>
              <a:t>are told that a tail will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appear.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39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endParaRPr sz="1600">
              <a:latin typeface="Times New Roman"/>
              <a:cs typeface="Times New Roman"/>
            </a:endParaRPr>
          </a:p>
          <a:p>
            <a:pPr marL="12700" marR="2842895">
              <a:lnSpc>
                <a:spcPts val="1850"/>
              </a:lnSpc>
              <a:spcBef>
                <a:spcPts val="75"/>
              </a:spcBef>
            </a:pPr>
            <a:r>
              <a:rPr dirty="0" sz="1600" spc="-5">
                <a:latin typeface="Times New Roman"/>
                <a:cs typeface="Times New Roman"/>
              </a:rPr>
              <a:t>P(tail)=1-p(Head)=1-0.3=0.7, then  I(tail)=-log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(0.7)=-ln0.7/ln2=0.5145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bits.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 marR="5080">
              <a:lnSpc>
                <a:spcPct val="9590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</a:t>
            </a:r>
            <a:r>
              <a:rPr dirty="0" sz="1600" spc="-5">
                <a:latin typeface="Times New Roman"/>
                <a:cs typeface="Times New Roman"/>
              </a:rPr>
              <a:t>: Find the amount of information contained in a black &amp; white (B/W) TV  picture if we assume that each picture has </a:t>
            </a:r>
            <a:r>
              <a:rPr dirty="0" sz="1600" spc="5">
                <a:latin typeface="Times New Roman"/>
                <a:cs typeface="Times New Roman"/>
              </a:rPr>
              <a:t>2*10</a:t>
            </a:r>
            <a:r>
              <a:rPr dirty="0" baseline="39682" sz="1575" spc="7">
                <a:latin typeface="Times New Roman"/>
                <a:cs typeface="Times New Roman"/>
              </a:rPr>
              <a:t>5 </a:t>
            </a:r>
            <a:r>
              <a:rPr dirty="0" sz="1600" spc="-5">
                <a:latin typeface="Times New Roman"/>
                <a:cs typeface="Times New Roman"/>
              </a:rPr>
              <a:t>dots (pixels or picture  elements) and each pixel has 8 equiprobable and distinguishable levels of  brightness.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endParaRPr sz="1600">
              <a:latin typeface="Times New Roman"/>
              <a:cs typeface="Times New Roman"/>
            </a:endParaRPr>
          </a:p>
          <a:p>
            <a:pPr marL="12700" marR="1827530">
              <a:lnSpc>
                <a:spcPct val="95900"/>
              </a:lnSpc>
              <a:spcBef>
                <a:spcPts val="35"/>
              </a:spcBef>
            </a:pPr>
            <a:r>
              <a:rPr dirty="0" sz="1600" spc="-5">
                <a:latin typeface="Times New Roman"/>
                <a:cs typeface="Times New Roman"/>
              </a:rPr>
              <a:t>P(each level)=1/8 since equiprobable levels  Information/pixel=-log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(1/8)=3 bits  Information/picture=Information/pixel * no. of</a:t>
            </a:r>
            <a:r>
              <a:rPr dirty="0" sz="1600" spc="6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pixels</a:t>
            </a:r>
            <a:endParaRPr sz="1600">
              <a:latin typeface="Times New Roman"/>
              <a:cs typeface="Times New Roman"/>
            </a:endParaRPr>
          </a:p>
          <a:p>
            <a:pPr marL="1739264">
              <a:lnSpc>
                <a:spcPts val="1835"/>
              </a:lnSpc>
            </a:pPr>
            <a:r>
              <a:rPr dirty="0" sz="1600" spc="-5">
                <a:latin typeface="Times New Roman"/>
                <a:cs typeface="Times New Roman"/>
              </a:rPr>
              <a:t>=3 * </a:t>
            </a:r>
            <a:r>
              <a:rPr dirty="0" sz="1600">
                <a:latin typeface="Times New Roman"/>
                <a:cs typeface="Times New Roman"/>
              </a:rPr>
              <a:t>2* </a:t>
            </a:r>
            <a:r>
              <a:rPr dirty="0" sz="1600" spc="-5">
                <a:latin typeface="Times New Roman"/>
                <a:cs typeface="Times New Roman"/>
              </a:rPr>
              <a:t>10</a:t>
            </a:r>
            <a:r>
              <a:rPr dirty="0" baseline="39682" sz="1575" spc="-7">
                <a:latin typeface="Times New Roman"/>
                <a:cs typeface="Times New Roman"/>
              </a:rPr>
              <a:t>5</a:t>
            </a:r>
            <a:r>
              <a:rPr dirty="0" sz="1600" spc="-5">
                <a:latin typeface="Times New Roman"/>
                <a:cs typeface="Times New Roman"/>
              </a:rPr>
              <a:t>=600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kbits.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7380" y="7168133"/>
            <a:ext cx="5975350" cy="7353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0"/>
              </a:lnSpc>
              <a:spcBef>
                <a:spcPts val="9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Homework: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39"/>
              </a:lnSpc>
              <a:spcBef>
                <a:spcPts val="85"/>
              </a:spcBef>
            </a:pPr>
            <a:r>
              <a:rPr dirty="0" sz="1600" spc="-5">
                <a:latin typeface="Times New Roman"/>
                <a:cs typeface="Times New Roman"/>
              </a:rPr>
              <a:t>Repeat previous example for color TV with 16 equiprobable colors and 8  equiprobable levels of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brightness.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7380" y="8102345"/>
            <a:ext cx="6294120" cy="13677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0"/>
              </a:lnSpc>
              <a:spcBef>
                <a:spcPts val="95"/>
              </a:spcBef>
            </a:pPr>
            <a:r>
              <a:rPr dirty="0" u="sng" sz="1600" spc="-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Source Entropy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95900"/>
              </a:lnSpc>
              <a:spcBef>
                <a:spcPts val="35"/>
              </a:spcBef>
            </a:pPr>
            <a:r>
              <a:rPr dirty="0" sz="1600" spc="-5">
                <a:latin typeface="Times New Roman"/>
                <a:cs typeface="Times New Roman"/>
              </a:rPr>
              <a:t>If the source produces not equiprobable messages then </a:t>
            </a:r>
            <a:r>
              <a:rPr dirty="0" sz="1600">
                <a:latin typeface="Times New Roman"/>
                <a:cs typeface="Times New Roman"/>
              </a:rPr>
              <a:t>I(x</a:t>
            </a:r>
            <a:r>
              <a:rPr dirty="0" baseline="-13227" sz="1575">
                <a:latin typeface="Times New Roman"/>
                <a:cs typeface="Times New Roman"/>
              </a:rPr>
              <a:t>i</a:t>
            </a:r>
            <a:r>
              <a:rPr dirty="0" sz="1600">
                <a:latin typeface="Times New Roman"/>
                <a:cs typeface="Times New Roman"/>
              </a:rPr>
              <a:t>) </a:t>
            </a:r>
            <a:r>
              <a:rPr dirty="0" sz="1600" spc="-5">
                <a:latin typeface="Times New Roman"/>
                <a:cs typeface="Times New Roman"/>
              </a:rPr>
              <a:t>, i=1,2,…..,n, </a:t>
            </a:r>
            <a:r>
              <a:rPr dirty="0" sz="1600">
                <a:latin typeface="Times New Roman"/>
                <a:cs typeface="Times New Roman"/>
              </a:rPr>
              <a:t>are  </a:t>
            </a:r>
            <a:r>
              <a:rPr dirty="0" sz="1600" spc="-5">
                <a:latin typeface="Times New Roman"/>
                <a:cs typeface="Times New Roman"/>
              </a:rPr>
              <a:t>different. Then the statistical average of </a:t>
            </a:r>
            <a:r>
              <a:rPr dirty="0" sz="1600">
                <a:latin typeface="Times New Roman"/>
                <a:cs typeface="Times New Roman"/>
              </a:rPr>
              <a:t>I(x</a:t>
            </a:r>
            <a:r>
              <a:rPr dirty="0" baseline="-13227" sz="1575">
                <a:latin typeface="Times New Roman"/>
                <a:cs typeface="Times New Roman"/>
              </a:rPr>
              <a:t>i</a:t>
            </a:r>
            <a:r>
              <a:rPr dirty="0" sz="1600">
                <a:latin typeface="Times New Roman"/>
                <a:cs typeface="Times New Roman"/>
              </a:rPr>
              <a:t>) </a:t>
            </a:r>
            <a:r>
              <a:rPr dirty="0" sz="1600" spc="-5">
                <a:latin typeface="Times New Roman"/>
                <a:cs typeface="Times New Roman"/>
              </a:rPr>
              <a:t>over i will give the average  amount of uncertainty associated with the source </a:t>
            </a:r>
            <a:r>
              <a:rPr dirty="0" sz="1600">
                <a:latin typeface="Times New Roman"/>
                <a:cs typeface="Times New Roman"/>
              </a:rPr>
              <a:t>X. </a:t>
            </a:r>
            <a:r>
              <a:rPr dirty="0" sz="1600" spc="-5">
                <a:latin typeface="Times New Roman"/>
                <a:cs typeface="Times New Roman"/>
              </a:rPr>
              <a:t>This average is the  called source </a:t>
            </a:r>
            <a:r>
              <a:rPr dirty="0" sz="1600">
                <a:latin typeface="Times New Roman"/>
                <a:cs typeface="Times New Roman"/>
              </a:rPr>
              <a:t>entropy </a:t>
            </a:r>
            <a:r>
              <a:rPr dirty="0" sz="1600" spc="-5">
                <a:latin typeface="Times New Roman"/>
                <a:cs typeface="Times New Roman"/>
              </a:rPr>
              <a:t>and is denoted by H(X). This </a:t>
            </a:r>
            <a:r>
              <a:rPr dirty="0" sz="1600">
                <a:latin typeface="Times New Roman"/>
                <a:cs typeface="Times New Roman"/>
              </a:rPr>
              <a:t>H(X) </a:t>
            </a:r>
            <a:r>
              <a:rPr dirty="0" sz="1600" spc="-5">
                <a:latin typeface="Times New Roman"/>
                <a:cs typeface="Times New Roman"/>
              </a:rPr>
              <a:t>is given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by:</a:t>
            </a:r>
            <a:endParaRPr sz="1600">
              <a:latin typeface="Times New Roman"/>
              <a:cs typeface="Times New Roman"/>
            </a:endParaRPr>
          </a:p>
          <a:p>
            <a:pPr marL="856615">
              <a:lnSpc>
                <a:spcPct val="100000"/>
              </a:lnSpc>
              <a:spcBef>
                <a:spcPts val="204"/>
              </a:spcBef>
            </a:pPr>
            <a:r>
              <a:rPr dirty="0" sz="900" spc="25" i="1">
                <a:latin typeface="Times New Roman"/>
                <a:cs typeface="Times New Roman"/>
              </a:rPr>
              <a:t>n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6033" y="9283390"/>
            <a:ext cx="1914525" cy="588645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dirty="0" sz="1600" spc="20" i="1">
                <a:latin typeface="Times New Roman"/>
                <a:cs typeface="Times New Roman"/>
              </a:rPr>
              <a:t>H</a:t>
            </a:r>
            <a:r>
              <a:rPr dirty="0" sz="1600" spc="-170" i="1">
                <a:latin typeface="Times New Roman"/>
                <a:cs typeface="Times New Roman"/>
              </a:rPr>
              <a:t> </a:t>
            </a:r>
            <a:r>
              <a:rPr dirty="0" sz="1600" spc="5">
                <a:latin typeface="Times New Roman"/>
                <a:cs typeface="Times New Roman"/>
              </a:rPr>
              <a:t>(</a:t>
            </a:r>
            <a:r>
              <a:rPr dirty="0" sz="1600" spc="-235">
                <a:latin typeface="Times New Roman"/>
                <a:cs typeface="Times New Roman"/>
              </a:rPr>
              <a:t> </a:t>
            </a:r>
            <a:r>
              <a:rPr dirty="0" sz="1600" spc="15" i="1">
                <a:latin typeface="Times New Roman"/>
                <a:cs typeface="Times New Roman"/>
              </a:rPr>
              <a:t>X</a:t>
            </a:r>
            <a:r>
              <a:rPr dirty="0" sz="1600" spc="-120" i="1">
                <a:latin typeface="Times New Roman"/>
                <a:cs typeface="Times New Roman"/>
              </a:rPr>
              <a:t> </a:t>
            </a:r>
            <a:r>
              <a:rPr dirty="0" sz="1600" spc="5">
                <a:latin typeface="Times New Roman"/>
                <a:cs typeface="Times New Roman"/>
              </a:rPr>
              <a:t>)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 spc="15">
                <a:latin typeface="Symbol"/>
                <a:cs typeface="Symbol"/>
              </a:rPr>
              <a:t>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baseline="-8101" sz="3600" spc="44">
                <a:latin typeface="Symbol"/>
                <a:cs typeface="Symbol"/>
              </a:rPr>
              <a:t></a:t>
            </a:r>
            <a:r>
              <a:rPr dirty="0" baseline="-8101" sz="3600" spc="-270">
                <a:latin typeface="Times New Roman"/>
                <a:cs typeface="Times New Roman"/>
              </a:rPr>
              <a:t> </a:t>
            </a:r>
            <a:r>
              <a:rPr dirty="0" sz="1600" spc="55" i="1">
                <a:latin typeface="Times New Roman"/>
                <a:cs typeface="Times New Roman"/>
              </a:rPr>
              <a:t>p</a:t>
            </a:r>
            <a:r>
              <a:rPr dirty="0" sz="1600" spc="55">
                <a:latin typeface="Times New Roman"/>
                <a:cs typeface="Times New Roman"/>
              </a:rPr>
              <a:t>(</a:t>
            </a:r>
            <a:r>
              <a:rPr dirty="0" sz="1600" spc="55" i="1">
                <a:latin typeface="Times New Roman"/>
                <a:cs typeface="Times New Roman"/>
              </a:rPr>
              <a:t>xi</a:t>
            </a:r>
            <a:r>
              <a:rPr dirty="0" sz="1600" spc="55">
                <a:latin typeface="Times New Roman"/>
                <a:cs typeface="Times New Roman"/>
              </a:rPr>
              <a:t>)</a:t>
            </a:r>
            <a:r>
              <a:rPr dirty="0" sz="1600" spc="70">
                <a:latin typeface="Times New Roman"/>
                <a:cs typeface="Times New Roman"/>
              </a:rPr>
              <a:t> </a:t>
            </a:r>
            <a:r>
              <a:rPr dirty="0" sz="1600" spc="5" i="1">
                <a:latin typeface="Times New Roman"/>
                <a:cs typeface="Times New Roman"/>
              </a:rPr>
              <a:t>I</a:t>
            </a:r>
            <a:r>
              <a:rPr dirty="0" sz="1600" spc="-200" i="1">
                <a:latin typeface="Times New Roman"/>
                <a:cs typeface="Times New Roman"/>
              </a:rPr>
              <a:t> </a:t>
            </a:r>
            <a:r>
              <a:rPr dirty="0" sz="1600" spc="50">
                <a:latin typeface="Times New Roman"/>
                <a:cs typeface="Times New Roman"/>
              </a:rPr>
              <a:t>(</a:t>
            </a:r>
            <a:r>
              <a:rPr dirty="0" sz="1600" spc="50" i="1">
                <a:latin typeface="Times New Roman"/>
                <a:cs typeface="Times New Roman"/>
              </a:rPr>
              <a:t>xi</a:t>
            </a:r>
            <a:r>
              <a:rPr dirty="0" sz="1600" spc="5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algn="ctr" marR="201295">
              <a:lnSpc>
                <a:spcPct val="100000"/>
              </a:lnSpc>
              <a:spcBef>
                <a:spcPts val="155"/>
              </a:spcBef>
            </a:pPr>
            <a:r>
              <a:rPr dirty="0" sz="900" spc="30" i="1">
                <a:latin typeface="Times New Roman"/>
                <a:cs typeface="Times New Roman"/>
              </a:rPr>
              <a:t>i</a:t>
            </a:r>
            <a:r>
              <a:rPr dirty="0" sz="900" spc="30">
                <a:latin typeface="Symbol"/>
                <a:cs typeface="Symbol"/>
              </a:rPr>
              <a:t></a:t>
            </a:r>
            <a:r>
              <a:rPr dirty="0" sz="900" spc="30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33826" y="9515347"/>
            <a:ext cx="1746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821939" y="5735319"/>
            <a:ext cx="227965" cy="228600"/>
          </a:xfrm>
          <a:custGeom>
            <a:avLst/>
            <a:gdLst/>
            <a:ahLst/>
            <a:cxnLst/>
            <a:rect l="l" t="t" r="r" b="b"/>
            <a:pathLst>
              <a:path w="227964" h="228600">
                <a:moveTo>
                  <a:pt x="0" y="0"/>
                </a:moveTo>
                <a:lnTo>
                  <a:pt x="227965" y="2286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592704" y="5735319"/>
            <a:ext cx="342900" cy="342900"/>
          </a:xfrm>
          <a:custGeom>
            <a:avLst/>
            <a:gdLst/>
            <a:ahLst/>
            <a:cxnLst/>
            <a:rect l="l" t="t" r="r" b="b"/>
            <a:pathLst>
              <a:path w="342900" h="342900">
                <a:moveTo>
                  <a:pt x="0" y="0"/>
                </a:moveTo>
                <a:lnTo>
                  <a:pt x="342900" y="342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330642" y="4930457"/>
          <a:ext cx="4238625" cy="19526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7980"/>
                <a:gridCol w="457834"/>
                <a:gridCol w="456565"/>
                <a:gridCol w="457200"/>
                <a:gridCol w="457200"/>
                <a:gridCol w="457200"/>
                <a:gridCol w="457200"/>
                <a:gridCol w="457199"/>
                <a:gridCol w="457200"/>
                <a:gridCol w="233679"/>
              </a:tblGrid>
              <a:tr h="1190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32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25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90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2592704" y="5963919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738631" y="5651372"/>
            <a:ext cx="2863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Times New Roman"/>
                <a:cs typeface="Times New Roman"/>
              </a:rPr>
              <a:t>p</a:t>
            </a:r>
            <a:r>
              <a:rPr dirty="0" sz="1000" spc="-5">
                <a:latin typeface="Times New Roman"/>
                <a:cs typeface="Times New Roman"/>
              </a:rPr>
              <a:t>i</a:t>
            </a:r>
            <a:r>
              <a:rPr dirty="0" sz="1000" spc="-15">
                <a:latin typeface="Times New Roman"/>
                <a:cs typeface="Times New Roman"/>
              </a:rPr>
              <a:t>x</a:t>
            </a:r>
            <a:r>
              <a:rPr dirty="0" sz="1000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99591" y="5816980"/>
            <a:ext cx="1607820" cy="153670"/>
          </a:xfrm>
          <a:custGeom>
            <a:avLst/>
            <a:gdLst/>
            <a:ahLst/>
            <a:cxnLst/>
            <a:rect l="l" t="t" r="r" b="b"/>
            <a:pathLst>
              <a:path w="1607820" h="153670">
                <a:moveTo>
                  <a:pt x="1530953" y="31758"/>
                </a:moveTo>
                <a:lnTo>
                  <a:pt x="2628" y="140842"/>
                </a:lnTo>
                <a:lnTo>
                  <a:pt x="0" y="143890"/>
                </a:lnTo>
                <a:lnTo>
                  <a:pt x="495" y="150875"/>
                </a:lnTo>
                <a:lnTo>
                  <a:pt x="3530" y="153542"/>
                </a:lnTo>
                <a:lnTo>
                  <a:pt x="1531856" y="44340"/>
                </a:lnTo>
                <a:lnTo>
                  <a:pt x="1530953" y="31758"/>
                </a:lnTo>
                <a:close/>
              </a:path>
              <a:path w="1607820" h="153670">
                <a:moveTo>
                  <a:pt x="1602511" y="30606"/>
                </a:moveTo>
                <a:lnTo>
                  <a:pt x="1547088" y="30606"/>
                </a:lnTo>
                <a:lnTo>
                  <a:pt x="1550136" y="33147"/>
                </a:lnTo>
                <a:lnTo>
                  <a:pt x="1550644" y="40258"/>
                </a:lnTo>
                <a:lnTo>
                  <a:pt x="1547977" y="43306"/>
                </a:lnTo>
                <a:lnTo>
                  <a:pt x="1544548" y="43433"/>
                </a:lnTo>
                <a:lnTo>
                  <a:pt x="1531856" y="44340"/>
                </a:lnTo>
                <a:lnTo>
                  <a:pt x="1534134" y="76073"/>
                </a:lnTo>
                <a:lnTo>
                  <a:pt x="1607413" y="32638"/>
                </a:lnTo>
                <a:lnTo>
                  <a:pt x="1602511" y="30606"/>
                </a:lnTo>
                <a:close/>
              </a:path>
              <a:path w="1607820" h="153670">
                <a:moveTo>
                  <a:pt x="1547088" y="30606"/>
                </a:moveTo>
                <a:lnTo>
                  <a:pt x="1530953" y="31758"/>
                </a:lnTo>
                <a:lnTo>
                  <a:pt x="1531856" y="44340"/>
                </a:lnTo>
                <a:lnTo>
                  <a:pt x="1544548" y="43433"/>
                </a:lnTo>
                <a:lnTo>
                  <a:pt x="1547977" y="43306"/>
                </a:lnTo>
                <a:lnTo>
                  <a:pt x="1550644" y="40258"/>
                </a:lnTo>
                <a:lnTo>
                  <a:pt x="1550136" y="33147"/>
                </a:lnTo>
                <a:lnTo>
                  <a:pt x="1547088" y="30606"/>
                </a:lnTo>
                <a:close/>
              </a:path>
              <a:path w="1607820" h="153670">
                <a:moveTo>
                  <a:pt x="1528673" y="0"/>
                </a:moveTo>
                <a:lnTo>
                  <a:pt x="1530953" y="31758"/>
                </a:lnTo>
                <a:lnTo>
                  <a:pt x="1547088" y="30606"/>
                </a:lnTo>
                <a:lnTo>
                  <a:pt x="1602511" y="30606"/>
                </a:lnTo>
                <a:lnTo>
                  <a:pt x="152867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29354" y="429259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84234" y="808726"/>
            <a:ext cx="85725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 spc="20" i="1">
                <a:latin typeface="Times New Roman"/>
                <a:cs typeface="Times New Roman"/>
              </a:rPr>
              <a:t>n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60113" y="931392"/>
            <a:ext cx="106743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35" i="1">
                <a:latin typeface="Times New Roman"/>
                <a:cs typeface="Times New Roman"/>
              </a:rPr>
              <a:t>bits</a:t>
            </a:r>
            <a:r>
              <a:rPr dirty="0" sz="1600" spc="-245" i="1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/</a:t>
            </a:r>
            <a:r>
              <a:rPr dirty="0" sz="1600" spc="-125">
                <a:latin typeface="Times New Roman"/>
                <a:cs typeface="Times New Roman"/>
              </a:rPr>
              <a:t> </a:t>
            </a:r>
            <a:r>
              <a:rPr dirty="0" sz="1600" spc="40" i="1">
                <a:latin typeface="Times New Roman"/>
                <a:cs typeface="Times New Roman"/>
              </a:rPr>
              <a:t>symbol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5677" y="829420"/>
            <a:ext cx="242316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10" i="1">
                <a:latin typeface="Times New Roman"/>
                <a:cs typeface="Times New Roman"/>
              </a:rPr>
              <a:t>H</a:t>
            </a:r>
            <a:r>
              <a:rPr dirty="0" sz="1600" spc="-170" i="1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(</a:t>
            </a:r>
            <a:r>
              <a:rPr dirty="0" sz="1600" spc="-235">
                <a:latin typeface="Times New Roman"/>
                <a:cs typeface="Times New Roman"/>
              </a:rPr>
              <a:t> </a:t>
            </a:r>
            <a:r>
              <a:rPr dirty="0" sz="1600" spc="5" i="1">
                <a:latin typeface="Times New Roman"/>
                <a:cs typeface="Times New Roman"/>
              </a:rPr>
              <a:t>X</a:t>
            </a:r>
            <a:r>
              <a:rPr dirty="0" sz="1600" spc="-120" i="1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)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 spc="5">
                <a:latin typeface="Symbol"/>
                <a:cs typeface="Symbol"/>
              </a:rPr>
              <a:t>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 spc="30">
                <a:latin typeface="Symbol"/>
                <a:cs typeface="Symbol"/>
              </a:rPr>
              <a:t></a:t>
            </a:r>
            <a:r>
              <a:rPr dirty="0" baseline="-8101" sz="3600" spc="44">
                <a:latin typeface="Symbol"/>
                <a:cs typeface="Symbol"/>
              </a:rPr>
              <a:t></a:t>
            </a:r>
            <a:r>
              <a:rPr dirty="0" baseline="-8101" sz="3600" spc="-270">
                <a:latin typeface="Times New Roman"/>
                <a:cs typeface="Times New Roman"/>
              </a:rPr>
              <a:t> </a:t>
            </a:r>
            <a:r>
              <a:rPr dirty="0" sz="1600" spc="50" i="1">
                <a:latin typeface="Times New Roman"/>
                <a:cs typeface="Times New Roman"/>
              </a:rPr>
              <a:t>p</a:t>
            </a:r>
            <a:r>
              <a:rPr dirty="0" sz="1600" spc="50">
                <a:latin typeface="Times New Roman"/>
                <a:cs typeface="Times New Roman"/>
              </a:rPr>
              <a:t>(</a:t>
            </a:r>
            <a:r>
              <a:rPr dirty="0" sz="1600" spc="50" i="1">
                <a:latin typeface="Times New Roman"/>
                <a:cs typeface="Times New Roman"/>
              </a:rPr>
              <a:t>xi</a:t>
            </a:r>
            <a:r>
              <a:rPr dirty="0" sz="1600" spc="50">
                <a:latin typeface="Times New Roman"/>
                <a:cs typeface="Times New Roman"/>
              </a:rPr>
              <a:t>)</a:t>
            </a:r>
            <a:r>
              <a:rPr dirty="0" sz="1600" spc="-210">
                <a:latin typeface="Times New Roman"/>
                <a:cs typeface="Times New Roman"/>
              </a:rPr>
              <a:t> </a:t>
            </a:r>
            <a:r>
              <a:rPr dirty="0" sz="1600" spc="50">
                <a:latin typeface="Times New Roman"/>
                <a:cs typeface="Times New Roman"/>
              </a:rPr>
              <a:t>log</a:t>
            </a:r>
            <a:r>
              <a:rPr dirty="0" baseline="-24691" sz="1350" spc="75">
                <a:latin typeface="Times New Roman"/>
                <a:cs typeface="Times New Roman"/>
              </a:rPr>
              <a:t>2</a:t>
            </a:r>
            <a:r>
              <a:rPr dirty="0" baseline="-24691" sz="1350" spc="202">
                <a:latin typeface="Times New Roman"/>
                <a:cs typeface="Times New Roman"/>
              </a:rPr>
              <a:t> </a:t>
            </a:r>
            <a:r>
              <a:rPr dirty="0" sz="1600" spc="50" i="1">
                <a:latin typeface="Times New Roman"/>
                <a:cs typeface="Times New Roman"/>
              </a:rPr>
              <a:t>p</a:t>
            </a:r>
            <a:r>
              <a:rPr dirty="0" sz="1600" spc="50">
                <a:latin typeface="Times New Roman"/>
                <a:cs typeface="Times New Roman"/>
              </a:rPr>
              <a:t>(</a:t>
            </a:r>
            <a:r>
              <a:rPr dirty="0" sz="1600" spc="50" i="1">
                <a:latin typeface="Times New Roman"/>
                <a:cs typeface="Times New Roman"/>
              </a:rPr>
              <a:t>xi</a:t>
            </a:r>
            <a:r>
              <a:rPr dirty="0" sz="1600" spc="5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7380" y="1210755"/>
            <a:ext cx="5688330" cy="4171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921385">
              <a:lnSpc>
                <a:spcPct val="100000"/>
              </a:lnSpc>
              <a:spcBef>
                <a:spcPts val="135"/>
              </a:spcBef>
            </a:pPr>
            <a:r>
              <a:rPr dirty="0" sz="900" spc="25" i="1">
                <a:latin typeface="Times New Roman"/>
                <a:cs typeface="Times New Roman"/>
              </a:rPr>
              <a:t>i</a:t>
            </a:r>
            <a:r>
              <a:rPr dirty="0" sz="900" spc="25">
                <a:latin typeface="Symbol"/>
                <a:cs typeface="Symbol"/>
              </a:rPr>
              <a:t></a:t>
            </a:r>
            <a:r>
              <a:rPr dirty="0" sz="900" spc="25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</a:t>
            </a:r>
            <a:r>
              <a:rPr dirty="0" sz="1600" spc="-5">
                <a:latin typeface="Times New Roman"/>
                <a:cs typeface="Times New Roman"/>
              </a:rPr>
              <a:t>: Find the entropy of the source producing the following</a:t>
            </a:r>
            <a:r>
              <a:rPr dirty="0" sz="1600" spc="9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messages: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67613" y="1543873"/>
            <a:ext cx="1645285" cy="5765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92710">
              <a:lnSpc>
                <a:spcPct val="124600"/>
              </a:lnSpc>
              <a:spcBef>
                <a:spcPts val="100"/>
              </a:spcBef>
              <a:tabLst>
                <a:tab pos="509905" algn="l"/>
                <a:tab pos="532765" algn="l"/>
                <a:tab pos="901700" algn="l"/>
                <a:tab pos="983615" algn="l"/>
                <a:tab pos="1398905" algn="l"/>
                <a:tab pos="1428115" algn="l"/>
              </a:tabLst>
            </a:pPr>
            <a:r>
              <a:rPr dirty="0" sz="1450" spc="-45" i="1">
                <a:latin typeface="Times New Roman"/>
                <a:cs typeface="Times New Roman"/>
              </a:rPr>
              <a:t>x</a:t>
            </a:r>
            <a:r>
              <a:rPr dirty="0" sz="1450" spc="-45">
                <a:latin typeface="Times New Roman"/>
                <a:cs typeface="Times New Roman"/>
              </a:rPr>
              <a:t>1		</a:t>
            </a:r>
            <a:r>
              <a:rPr dirty="0" sz="1450" spc="35" i="1">
                <a:latin typeface="Times New Roman"/>
                <a:cs typeface="Times New Roman"/>
              </a:rPr>
              <a:t>x</a:t>
            </a:r>
            <a:r>
              <a:rPr dirty="0" sz="1450" spc="35">
                <a:latin typeface="Times New Roman"/>
                <a:cs typeface="Times New Roman"/>
              </a:rPr>
              <a:t>2		</a:t>
            </a:r>
            <a:r>
              <a:rPr dirty="0" sz="1450" spc="10" i="1">
                <a:latin typeface="Times New Roman"/>
                <a:cs typeface="Times New Roman"/>
              </a:rPr>
              <a:t>x</a:t>
            </a:r>
            <a:r>
              <a:rPr dirty="0" sz="1450" spc="10">
                <a:latin typeface="Times New Roman"/>
                <a:cs typeface="Times New Roman"/>
              </a:rPr>
              <a:t>3		</a:t>
            </a:r>
            <a:r>
              <a:rPr dirty="0" sz="1450" spc="35" i="1">
                <a:latin typeface="Times New Roman"/>
                <a:cs typeface="Times New Roman"/>
              </a:rPr>
              <a:t>x</a:t>
            </a:r>
            <a:r>
              <a:rPr dirty="0" sz="1450" spc="35">
                <a:latin typeface="Times New Roman"/>
                <a:cs typeface="Times New Roman"/>
              </a:rPr>
              <a:t>4  </a:t>
            </a:r>
            <a:r>
              <a:rPr dirty="0" sz="1450" spc="10">
                <a:latin typeface="Times New Roman"/>
                <a:cs typeface="Times New Roman"/>
              </a:rPr>
              <a:t>0</a:t>
            </a:r>
            <a:r>
              <a:rPr dirty="0" sz="1450">
                <a:latin typeface="Times New Roman"/>
                <a:cs typeface="Times New Roman"/>
              </a:rPr>
              <a:t>.</a:t>
            </a:r>
            <a:r>
              <a:rPr dirty="0" sz="1450" spc="55">
                <a:latin typeface="Times New Roman"/>
                <a:cs typeface="Times New Roman"/>
              </a:rPr>
              <a:t>2</a:t>
            </a:r>
            <a:r>
              <a:rPr dirty="0" sz="1450">
                <a:latin typeface="Times New Roman"/>
                <a:cs typeface="Times New Roman"/>
              </a:rPr>
              <a:t>5</a:t>
            </a:r>
            <a:r>
              <a:rPr dirty="0" sz="1450">
                <a:latin typeface="Times New Roman"/>
                <a:cs typeface="Times New Roman"/>
              </a:rPr>
              <a:t>	</a:t>
            </a:r>
            <a:r>
              <a:rPr dirty="0" sz="1450" spc="5">
                <a:latin typeface="Times New Roman"/>
                <a:cs typeface="Times New Roman"/>
              </a:rPr>
              <a:t>0</a:t>
            </a:r>
            <a:r>
              <a:rPr dirty="0" sz="1450">
                <a:latin typeface="Times New Roman"/>
                <a:cs typeface="Times New Roman"/>
              </a:rPr>
              <a:t>.1</a:t>
            </a:r>
            <a:r>
              <a:rPr dirty="0" sz="1450">
                <a:latin typeface="Times New Roman"/>
                <a:cs typeface="Times New Roman"/>
              </a:rPr>
              <a:t>	</a:t>
            </a:r>
            <a:r>
              <a:rPr dirty="0" sz="1450" spc="5">
                <a:latin typeface="Times New Roman"/>
                <a:cs typeface="Times New Roman"/>
              </a:rPr>
              <a:t>0</a:t>
            </a:r>
            <a:r>
              <a:rPr dirty="0" sz="1450">
                <a:latin typeface="Times New Roman"/>
                <a:cs typeface="Times New Roman"/>
              </a:rPr>
              <a:t>.</a:t>
            </a:r>
            <a:r>
              <a:rPr dirty="0" sz="1450" spc="55">
                <a:latin typeface="Times New Roman"/>
                <a:cs typeface="Times New Roman"/>
              </a:rPr>
              <a:t>1</a:t>
            </a:r>
            <a:r>
              <a:rPr dirty="0" sz="1450">
                <a:latin typeface="Times New Roman"/>
                <a:cs typeface="Times New Roman"/>
              </a:rPr>
              <a:t>5</a:t>
            </a:r>
            <a:r>
              <a:rPr dirty="0" sz="1450">
                <a:latin typeface="Times New Roman"/>
                <a:cs typeface="Times New Roman"/>
              </a:rPr>
              <a:t>	</a:t>
            </a:r>
            <a:r>
              <a:rPr dirty="0" sz="1450" spc="5">
                <a:latin typeface="Times New Roman"/>
                <a:cs typeface="Times New Roman"/>
              </a:rPr>
              <a:t>0</a:t>
            </a:r>
            <a:r>
              <a:rPr dirty="0" sz="1450">
                <a:latin typeface="Times New Roman"/>
                <a:cs typeface="Times New Roman"/>
              </a:rPr>
              <a:t>.5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9908" y="1734446"/>
            <a:ext cx="565785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25" i="1">
                <a:latin typeface="Times New Roman"/>
                <a:cs typeface="Times New Roman"/>
              </a:rPr>
              <a:t>p</a:t>
            </a:r>
            <a:r>
              <a:rPr dirty="0" sz="1450" spc="25">
                <a:latin typeface="Times New Roman"/>
                <a:cs typeface="Times New Roman"/>
              </a:rPr>
              <a:t>(</a:t>
            </a:r>
            <a:r>
              <a:rPr dirty="0" sz="1450" spc="-220">
                <a:latin typeface="Times New Roman"/>
                <a:cs typeface="Times New Roman"/>
              </a:rPr>
              <a:t> </a:t>
            </a:r>
            <a:r>
              <a:rPr dirty="0" sz="1450" i="1">
                <a:latin typeface="Times New Roman"/>
                <a:cs typeface="Times New Roman"/>
              </a:rPr>
              <a:t>X</a:t>
            </a:r>
            <a:r>
              <a:rPr dirty="0" sz="1450" spc="-125" i="1">
                <a:latin typeface="Times New Roman"/>
                <a:cs typeface="Times New Roman"/>
              </a:rPr>
              <a:t> </a:t>
            </a:r>
            <a:r>
              <a:rPr dirty="0" sz="1450">
                <a:latin typeface="Times New Roman"/>
                <a:cs typeface="Times New Roman"/>
              </a:rPr>
              <a:t>)</a:t>
            </a:r>
            <a:r>
              <a:rPr dirty="0" sz="1450" spc="-10">
                <a:latin typeface="Times New Roman"/>
                <a:cs typeface="Times New Roman"/>
              </a:rPr>
              <a:t> </a:t>
            </a:r>
            <a:r>
              <a:rPr dirty="0" sz="1450">
                <a:latin typeface="Symbol"/>
                <a:cs typeface="Symbol"/>
              </a:rPr>
              <a:t>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7380" y="2633217"/>
            <a:ext cx="7715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26239" y="2387499"/>
            <a:ext cx="91440" cy="18224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00" spc="15">
                <a:latin typeface="Times New Roman"/>
                <a:cs typeface="Times New Roman"/>
              </a:rPr>
              <a:t>4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73276" y="2830215"/>
            <a:ext cx="204470" cy="18224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00" spc="90" i="1">
                <a:latin typeface="Times New Roman"/>
                <a:cs typeface="Times New Roman"/>
              </a:rPr>
              <a:t>i</a:t>
            </a:r>
            <a:r>
              <a:rPr dirty="0" sz="1000" spc="-35">
                <a:latin typeface="Symbol"/>
                <a:cs typeface="Symbol"/>
              </a:rPr>
              <a:t></a:t>
            </a:r>
            <a:r>
              <a:rPr dirty="0" sz="1000" spc="15"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17548" y="2410287"/>
            <a:ext cx="2656840" cy="4286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750" spc="15" i="1">
                <a:latin typeface="Times New Roman"/>
                <a:cs typeface="Times New Roman"/>
              </a:rPr>
              <a:t>H</a:t>
            </a:r>
            <a:r>
              <a:rPr dirty="0" sz="1750" spc="-190" i="1">
                <a:latin typeface="Times New Roman"/>
                <a:cs typeface="Times New Roman"/>
              </a:rPr>
              <a:t> </a:t>
            </a:r>
            <a:r>
              <a:rPr dirty="0" sz="1750" spc="5">
                <a:latin typeface="Times New Roman"/>
                <a:cs typeface="Times New Roman"/>
              </a:rPr>
              <a:t>(</a:t>
            </a:r>
            <a:r>
              <a:rPr dirty="0" sz="1750" spc="-254">
                <a:latin typeface="Times New Roman"/>
                <a:cs typeface="Times New Roman"/>
              </a:rPr>
              <a:t> </a:t>
            </a:r>
            <a:r>
              <a:rPr dirty="0" sz="1750" spc="15" i="1">
                <a:latin typeface="Times New Roman"/>
                <a:cs typeface="Times New Roman"/>
              </a:rPr>
              <a:t>X</a:t>
            </a:r>
            <a:r>
              <a:rPr dirty="0" sz="1750" spc="-135" i="1">
                <a:latin typeface="Times New Roman"/>
                <a:cs typeface="Times New Roman"/>
              </a:rPr>
              <a:t> </a:t>
            </a:r>
            <a:r>
              <a:rPr dirty="0" sz="1750" spc="5">
                <a:latin typeface="Times New Roman"/>
                <a:cs typeface="Times New Roman"/>
              </a:rPr>
              <a:t>)</a:t>
            </a:r>
            <a:r>
              <a:rPr dirty="0" sz="1750" spc="25">
                <a:latin typeface="Times New Roman"/>
                <a:cs typeface="Times New Roman"/>
              </a:rPr>
              <a:t> </a:t>
            </a:r>
            <a:r>
              <a:rPr dirty="0" sz="1750" spc="15">
                <a:latin typeface="Symbol"/>
                <a:cs typeface="Symbol"/>
              </a:rPr>
              <a:t></a:t>
            </a:r>
            <a:r>
              <a:rPr dirty="0" sz="1750" spc="30">
                <a:latin typeface="Times New Roman"/>
                <a:cs typeface="Times New Roman"/>
              </a:rPr>
              <a:t> </a:t>
            </a:r>
            <a:r>
              <a:rPr dirty="0" sz="1750" spc="35">
                <a:latin typeface="Symbol"/>
                <a:cs typeface="Symbol"/>
              </a:rPr>
              <a:t></a:t>
            </a:r>
            <a:r>
              <a:rPr dirty="0" baseline="-8385" sz="3975" spc="52">
                <a:latin typeface="Symbol"/>
                <a:cs typeface="Symbol"/>
              </a:rPr>
              <a:t></a:t>
            </a:r>
            <a:r>
              <a:rPr dirty="0" baseline="-8385" sz="3975" spc="-300">
                <a:latin typeface="Times New Roman"/>
                <a:cs typeface="Times New Roman"/>
              </a:rPr>
              <a:t> </a:t>
            </a:r>
            <a:r>
              <a:rPr dirty="0" sz="1750" spc="55" i="1">
                <a:latin typeface="Times New Roman"/>
                <a:cs typeface="Times New Roman"/>
              </a:rPr>
              <a:t>p</a:t>
            </a:r>
            <a:r>
              <a:rPr dirty="0" sz="1750" spc="55">
                <a:latin typeface="Times New Roman"/>
                <a:cs typeface="Times New Roman"/>
              </a:rPr>
              <a:t>(</a:t>
            </a:r>
            <a:r>
              <a:rPr dirty="0" sz="1750" spc="55" i="1">
                <a:latin typeface="Times New Roman"/>
                <a:cs typeface="Times New Roman"/>
              </a:rPr>
              <a:t>xi</a:t>
            </a:r>
            <a:r>
              <a:rPr dirty="0" sz="1750" spc="55">
                <a:latin typeface="Times New Roman"/>
                <a:cs typeface="Times New Roman"/>
              </a:rPr>
              <a:t>)</a:t>
            </a:r>
            <a:r>
              <a:rPr dirty="0" sz="1750" spc="-220">
                <a:latin typeface="Times New Roman"/>
                <a:cs typeface="Times New Roman"/>
              </a:rPr>
              <a:t> </a:t>
            </a:r>
            <a:r>
              <a:rPr dirty="0" sz="1750" spc="50">
                <a:latin typeface="Times New Roman"/>
                <a:cs typeface="Times New Roman"/>
              </a:rPr>
              <a:t>log</a:t>
            </a:r>
            <a:r>
              <a:rPr dirty="0" baseline="-25000" sz="1500" spc="75">
                <a:latin typeface="Times New Roman"/>
                <a:cs typeface="Times New Roman"/>
              </a:rPr>
              <a:t>2</a:t>
            </a:r>
            <a:r>
              <a:rPr dirty="0" baseline="-25000" sz="1500" spc="217">
                <a:latin typeface="Times New Roman"/>
                <a:cs typeface="Times New Roman"/>
              </a:rPr>
              <a:t> </a:t>
            </a:r>
            <a:r>
              <a:rPr dirty="0" sz="1750" spc="55" i="1">
                <a:latin typeface="Times New Roman"/>
                <a:cs typeface="Times New Roman"/>
              </a:rPr>
              <a:t>p</a:t>
            </a:r>
            <a:r>
              <a:rPr dirty="0" sz="1750" spc="55">
                <a:latin typeface="Times New Roman"/>
                <a:cs typeface="Times New Roman"/>
              </a:rPr>
              <a:t>(</a:t>
            </a:r>
            <a:r>
              <a:rPr dirty="0" sz="1750" spc="55" i="1">
                <a:latin typeface="Times New Roman"/>
                <a:cs typeface="Times New Roman"/>
              </a:rPr>
              <a:t>xi</a:t>
            </a:r>
            <a:r>
              <a:rPr dirty="0" sz="1750" spc="55">
                <a:latin typeface="Times New Roman"/>
                <a:cs typeface="Times New Roman"/>
              </a:rPr>
              <a:t>)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7380" y="2996310"/>
            <a:ext cx="6223635" cy="30734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68630">
              <a:lnSpc>
                <a:spcPts val="188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H(X)=-[0.25ln0.25+ 0.1ln0.1+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0.15ln0.15+0.5ln0.5]/ln2</a:t>
            </a:r>
            <a:endParaRPr sz="1600">
              <a:latin typeface="Times New Roman"/>
              <a:cs typeface="Times New Roman"/>
            </a:endParaRPr>
          </a:p>
          <a:p>
            <a:pPr marL="468630">
              <a:lnSpc>
                <a:spcPts val="1880"/>
              </a:lnSpc>
            </a:pPr>
            <a:r>
              <a:rPr dirty="0" sz="1600" spc="-5">
                <a:latin typeface="Times New Roman"/>
                <a:cs typeface="Times New Roman"/>
              </a:rPr>
              <a:t>H(X)=1.7427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bits/symbol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95800"/>
              </a:lnSpc>
            </a:pPr>
            <a:r>
              <a:rPr dirty="0" sz="1600" spc="-5">
                <a:latin typeface="Times New Roman"/>
                <a:cs typeface="Times New Roman"/>
              </a:rPr>
              <a:t>Note: usually and according to our previous study in logic and digital  electronic we are </a:t>
            </a:r>
            <a:r>
              <a:rPr dirty="0" sz="1600">
                <a:latin typeface="Times New Roman"/>
                <a:cs typeface="Times New Roman"/>
              </a:rPr>
              <a:t>not </a:t>
            </a:r>
            <a:r>
              <a:rPr dirty="0" sz="1600" spc="-5">
                <a:latin typeface="Times New Roman"/>
                <a:cs typeface="Times New Roman"/>
              </a:rPr>
              <a:t>familiar with fractions of bits. Here in communication,  these fractions occur due to averaging., i.e., for the previous </a:t>
            </a:r>
            <a:r>
              <a:rPr dirty="0" sz="1600" spc="-10">
                <a:latin typeface="Times New Roman"/>
                <a:cs typeface="Times New Roman"/>
              </a:rPr>
              <a:t>example </a:t>
            </a:r>
            <a:r>
              <a:rPr dirty="0" sz="1600" spc="-5">
                <a:latin typeface="Times New Roman"/>
                <a:cs typeface="Times New Roman"/>
              </a:rPr>
              <a:t>the  1.7427 is the average, i.e, if the source produces say 100000 </a:t>
            </a:r>
            <a:r>
              <a:rPr dirty="0" sz="1600" spc="-10">
                <a:latin typeface="Times New Roman"/>
                <a:cs typeface="Times New Roman"/>
              </a:rPr>
              <a:t>message, </a:t>
            </a:r>
            <a:r>
              <a:rPr dirty="0" sz="1600" spc="-5">
                <a:latin typeface="Times New Roman"/>
                <a:cs typeface="Times New Roman"/>
              </a:rPr>
              <a:t>then  the amount of information produced </a:t>
            </a:r>
            <a:r>
              <a:rPr dirty="0" sz="1600">
                <a:latin typeface="Times New Roman"/>
                <a:cs typeface="Times New Roman"/>
              </a:rPr>
              <a:t>is </a:t>
            </a:r>
            <a:r>
              <a:rPr dirty="0" sz="1600" spc="-5">
                <a:latin typeface="Times New Roman"/>
                <a:cs typeface="Times New Roman"/>
              </a:rPr>
              <a:t>174270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bits.</a:t>
            </a:r>
            <a:endParaRPr sz="1600">
              <a:latin typeface="Times New Roman"/>
              <a:cs typeface="Times New Roman"/>
            </a:endParaRPr>
          </a:p>
          <a:p>
            <a:pPr marL="12700" marR="2254885">
              <a:lnSpc>
                <a:spcPct val="19190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</a:t>
            </a:r>
            <a:r>
              <a:rPr dirty="0" sz="1600" spc="-5">
                <a:latin typeface="Times New Roman"/>
                <a:cs typeface="Times New Roman"/>
              </a:rPr>
              <a:t>: Find and plot the entropy of a binary source. 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 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35"/>
              </a:lnSpc>
            </a:pPr>
            <a:r>
              <a:rPr dirty="0" sz="1600" spc="-5">
                <a:latin typeface="Times New Roman"/>
                <a:cs typeface="Times New Roman"/>
              </a:rPr>
              <a:t>p(0</a:t>
            </a:r>
            <a:r>
              <a:rPr dirty="0" baseline="-13227" sz="1575" spc="-7">
                <a:latin typeface="Times New Roman"/>
                <a:cs typeface="Times New Roman"/>
              </a:rPr>
              <a:t>T</a:t>
            </a:r>
            <a:r>
              <a:rPr dirty="0" sz="1600" spc="-5">
                <a:latin typeface="Times New Roman"/>
                <a:cs typeface="Times New Roman"/>
              </a:rPr>
              <a:t>)+p(1</a:t>
            </a:r>
            <a:r>
              <a:rPr dirty="0" baseline="-13227" sz="1575" spc="-7">
                <a:latin typeface="Times New Roman"/>
                <a:cs typeface="Times New Roman"/>
              </a:rPr>
              <a:t>T</a:t>
            </a:r>
            <a:r>
              <a:rPr dirty="0" sz="1600" spc="-5">
                <a:latin typeface="Times New Roman"/>
                <a:cs typeface="Times New Roman"/>
              </a:rPr>
              <a:t>)=1,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hence: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7380" y="7588757"/>
            <a:ext cx="4530725" cy="44386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5080">
              <a:lnSpc>
                <a:spcPts val="1610"/>
              </a:lnSpc>
              <a:spcBef>
                <a:spcPts val="215"/>
              </a:spcBef>
            </a:pPr>
            <a:r>
              <a:rPr dirty="0" sz="1400" spc="-5">
                <a:latin typeface="Times New Roman"/>
                <a:cs typeface="Times New Roman"/>
              </a:rPr>
              <a:t>H(X)=-[ p(0</a:t>
            </a:r>
            <a:r>
              <a:rPr dirty="0" baseline="-12345" sz="1350" spc="-7">
                <a:latin typeface="Times New Roman"/>
                <a:cs typeface="Times New Roman"/>
              </a:rPr>
              <a:t>T</a:t>
            </a:r>
            <a:r>
              <a:rPr dirty="0" sz="1400" spc="-5">
                <a:latin typeface="Times New Roman"/>
                <a:cs typeface="Times New Roman"/>
              </a:rPr>
              <a:t>) log</a:t>
            </a:r>
            <a:r>
              <a:rPr dirty="0" baseline="-12345" sz="1350" spc="-7">
                <a:latin typeface="Times New Roman"/>
                <a:cs typeface="Times New Roman"/>
              </a:rPr>
              <a:t>2</a:t>
            </a:r>
            <a:r>
              <a:rPr dirty="0" sz="1400" spc="-5">
                <a:latin typeface="Times New Roman"/>
                <a:cs typeface="Times New Roman"/>
              </a:rPr>
              <a:t>p(0</a:t>
            </a:r>
            <a:r>
              <a:rPr dirty="0" baseline="-12345" sz="1350" spc="-7">
                <a:latin typeface="Times New Roman"/>
                <a:cs typeface="Times New Roman"/>
              </a:rPr>
              <a:t>T</a:t>
            </a:r>
            <a:r>
              <a:rPr dirty="0" sz="1400" spc="-5">
                <a:latin typeface="Times New Roman"/>
                <a:cs typeface="Times New Roman"/>
              </a:rPr>
              <a:t>)+ </a:t>
            </a:r>
            <a:r>
              <a:rPr dirty="0" sz="1400">
                <a:latin typeface="Times New Roman"/>
                <a:cs typeface="Times New Roman"/>
              </a:rPr>
              <a:t>(1- </a:t>
            </a:r>
            <a:r>
              <a:rPr dirty="0" sz="1400" spc="-5">
                <a:latin typeface="Times New Roman"/>
                <a:cs typeface="Times New Roman"/>
              </a:rPr>
              <a:t>p(0</a:t>
            </a:r>
            <a:r>
              <a:rPr dirty="0" baseline="-12345" sz="1350" spc="-7">
                <a:latin typeface="Times New Roman"/>
                <a:cs typeface="Times New Roman"/>
              </a:rPr>
              <a:t>T</a:t>
            </a:r>
            <a:r>
              <a:rPr dirty="0" sz="1400" spc="-5">
                <a:latin typeface="Times New Roman"/>
                <a:cs typeface="Times New Roman"/>
              </a:rPr>
              <a:t>)) log</a:t>
            </a:r>
            <a:r>
              <a:rPr dirty="0" baseline="-12345" sz="1350" spc="-7">
                <a:latin typeface="Times New Roman"/>
                <a:cs typeface="Times New Roman"/>
              </a:rPr>
              <a:t>2</a:t>
            </a:r>
            <a:r>
              <a:rPr dirty="0" sz="1400" spc="-5">
                <a:latin typeface="Times New Roman"/>
                <a:cs typeface="Times New Roman"/>
              </a:rPr>
              <a:t>(1- </a:t>
            </a:r>
            <a:r>
              <a:rPr dirty="0" sz="1400">
                <a:latin typeface="Times New Roman"/>
                <a:cs typeface="Times New Roman"/>
              </a:rPr>
              <a:t>p(0</a:t>
            </a:r>
            <a:r>
              <a:rPr dirty="0" baseline="-12345" sz="1350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))] </a:t>
            </a:r>
            <a:r>
              <a:rPr dirty="0" sz="1400" spc="-5">
                <a:latin typeface="Times New Roman"/>
                <a:cs typeface="Times New Roman"/>
              </a:rPr>
              <a:t>bits/symbol  Note that H(X) is maximum </a:t>
            </a:r>
            <a:r>
              <a:rPr dirty="0" sz="1400">
                <a:latin typeface="Times New Roman"/>
                <a:cs typeface="Times New Roman"/>
              </a:rPr>
              <a:t>equals 1 </a:t>
            </a:r>
            <a:r>
              <a:rPr dirty="0" sz="1400" spc="-5">
                <a:latin typeface="Times New Roman"/>
                <a:cs typeface="Times New Roman"/>
              </a:rPr>
              <a:t>bit </a:t>
            </a: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p(0</a:t>
            </a:r>
            <a:r>
              <a:rPr dirty="0" baseline="-12345" sz="1350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)=p(1</a:t>
            </a:r>
            <a:r>
              <a:rPr dirty="0" baseline="-12345" sz="1350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)=0.5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82980" y="6407149"/>
            <a:ext cx="914400" cy="6858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50165" rIns="0" bIns="0" rtlCol="0" vert="horz">
            <a:spAutoFit/>
          </a:bodyPr>
          <a:lstStyle/>
          <a:p>
            <a:pPr marL="95885" marR="360680">
              <a:lnSpc>
                <a:spcPts val="1400"/>
              </a:lnSpc>
              <a:spcBef>
                <a:spcPts val="395"/>
              </a:spcBef>
            </a:pPr>
            <a:r>
              <a:rPr dirty="0" sz="1200" b="1">
                <a:latin typeface="Times New Roman"/>
                <a:cs typeface="Times New Roman"/>
              </a:rPr>
              <a:t>B</a:t>
            </a:r>
            <a:r>
              <a:rPr dirty="0" sz="1200" spc="-5" b="1">
                <a:latin typeface="Times New Roman"/>
                <a:cs typeface="Times New Roman"/>
              </a:rPr>
              <a:t>i</a:t>
            </a:r>
            <a:r>
              <a:rPr dirty="0" sz="1200" b="1">
                <a:latin typeface="Times New Roman"/>
                <a:cs typeface="Times New Roman"/>
              </a:rPr>
              <a:t>n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5" b="1">
                <a:latin typeface="Times New Roman"/>
                <a:cs typeface="Times New Roman"/>
              </a:rPr>
              <a:t>r</a:t>
            </a:r>
            <a:r>
              <a:rPr dirty="0" sz="1200" b="1">
                <a:latin typeface="Times New Roman"/>
                <a:cs typeface="Times New Roman"/>
              </a:rPr>
              <a:t>y </a:t>
            </a:r>
            <a:r>
              <a:rPr dirty="0" sz="1200" spc="-5" b="1">
                <a:latin typeface="Times New Roman"/>
                <a:cs typeface="Times New Roman"/>
              </a:rPr>
              <a:t>sou</a:t>
            </a:r>
            <a:r>
              <a:rPr dirty="0" sz="1200" spc="-5" b="1">
                <a:latin typeface="Times New Roman"/>
                <a:cs typeface="Times New Roman"/>
              </a:rPr>
              <a:t>rc</a:t>
            </a:r>
            <a:r>
              <a:rPr dirty="0" sz="1200" b="1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11070" y="6430136"/>
            <a:ext cx="614045" cy="6191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0,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p(0</a:t>
            </a:r>
            <a:r>
              <a:rPr dirty="0" baseline="-12345" sz="1350" spc="-7">
                <a:latin typeface="Times New Roman"/>
                <a:cs typeface="Times New Roman"/>
              </a:rPr>
              <a:t>T</a:t>
            </a:r>
            <a:r>
              <a:rPr dirty="0" sz="1400" spc="-5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05"/>
              </a:spcBef>
            </a:pPr>
            <a:r>
              <a:rPr dirty="0" sz="1400">
                <a:latin typeface="Times New Roman"/>
                <a:cs typeface="Times New Roman"/>
              </a:rPr>
              <a:t>1,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p(1</a:t>
            </a:r>
            <a:r>
              <a:rPr dirty="0" baseline="-12345" sz="1350" spc="-7">
                <a:latin typeface="Times New Roman"/>
                <a:cs typeface="Times New Roman"/>
              </a:rPr>
              <a:t>T</a:t>
            </a:r>
            <a:r>
              <a:rPr dirty="0" sz="1400" spc="-5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891029" y="6711950"/>
            <a:ext cx="806450" cy="76200"/>
          </a:xfrm>
          <a:custGeom>
            <a:avLst/>
            <a:gdLst/>
            <a:ahLst/>
            <a:cxnLst/>
            <a:rect l="l" t="t" r="r" b="b"/>
            <a:pathLst>
              <a:path w="806450" h="76200">
                <a:moveTo>
                  <a:pt x="730250" y="0"/>
                </a:moveTo>
                <a:lnTo>
                  <a:pt x="730250" y="76200"/>
                </a:lnTo>
                <a:lnTo>
                  <a:pt x="793750" y="44450"/>
                </a:lnTo>
                <a:lnTo>
                  <a:pt x="746506" y="44450"/>
                </a:lnTo>
                <a:lnTo>
                  <a:pt x="749300" y="41656"/>
                </a:lnTo>
                <a:lnTo>
                  <a:pt x="749300" y="34544"/>
                </a:lnTo>
                <a:lnTo>
                  <a:pt x="746506" y="31750"/>
                </a:lnTo>
                <a:lnTo>
                  <a:pt x="793750" y="31750"/>
                </a:lnTo>
                <a:lnTo>
                  <a:pt x="730250" y="0"/>
                </a:lnTo>
                <a:close/>
              </a:path>
              <a:path w="806450" h="76200">
                <a:moveTo>
                  <a:pt x="73025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730250" y="44450"/>
                </a:lnTo>
                <a:lnTo>
                  <a:pt x="730250" y="31750"/>
                </a:lnTo>
                <a:close/>
              </a:path>
              <a:path w="806450" h="76200">
                <a:moveTo>
                  <a:pt x="793750" y="31750"/>
                </a:moveTo>
                <a:lnTo>
                  <a:pt x="746506" y="31750"/>
                </a:lnTo>
                <a:lnTo>
                  <a:pt x="749300" y="34544"/>
                </a:lnTo>
                <a:lnTo>
                  <a:pt x="749300" y="41656"/>
                </a:lnTo>
                <a:lnTo>
                  <a:pt x="746506" y="44450"/>
                </a:lnTo>
                <a:lnTo>
                  <a:pt x="793750" y="44450"/>
                </a:lnTo>
                <a:lnTo>
                  <a:pt x="806450" y="38100"/>
                </a:lnTo>
                <a:lnTo>
                  <a:pt x="7937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29354" y="429259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5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40080" y="806449"/>
            <a:ext cx="4458970" cy="33451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627380" y="4326763"/>
            <a:ext cx="5512435" cy="7353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0"/>
              </a:lnSpc>
              <a:spcBef>
                <a:spcPts val="95"/>
              </a:spcBef>
            </a:pPr>
            <a:r>
              <a:rPr dirty="0" u="sng" sz="1600" spc="-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Notes: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39"/>
              </a:lnSpc>
              <a:spcBef>
                <a:spcPts val="85"/>
              </a:spcBef>
            </a:pPr>
            <a:r>
              <a:rPr dirty="0" sz="1600" spc="-5">
                <a:latin typeface="Times New Roman"/>
                <a:cs typeface="Times New Roman"/>
              </a:rPr>
              <a:t>1-In general </a:t>
            </a:r>
            <a:r>
              <a:rPr dirty="0" sz="1600">
                <a:latin typeface="Times New Roman"/>
                <a:cs typeface="Times New Roman"/>
              </a:rPr>
              <a:t>H(X)=H(X)|max=log</a:t>
            </a:r>
            <a:r>
              <a:rPr dirty="0" baseline="-13227" sz="1575">
                <a:latin typeface="Times New Roman"/>
                <a:cs typeface="Times New Roman"/>
              </a:rPr>
              <a:t>2</a:t>
            </a:r>
            <a:r>
              <a:rPr dirty="0" sz="1600">
                <a:latin typeface="Times New Roman"/>
                <a:cs typeface="Times New Roman"/>
              </a:rPr>
              <a:t>n </a:t>
            </a:r>
            <a:r>
              <a:rPr dirty="0" sz="1600" spc="-5">
                <a:latin typeface="Times New Roman"/>
                <a:cs typeface="Times New Roman"/>
              </a:rPr>
              <a:t>bits/symbol if all messages </a:t>
            </a:r>
            <a:r>
              <a:rPr dirty="0" sz="1600">
                <a:latin typeface="Times New Roman"/>
                <a:cs typeface="Times New Roman"/>
              </a:rPr>
              <a:t>are  </a:t>
            </a:r>
            <a:r>
              <a:rPr dirty="0" sz="1600" spc="-5">
                <a:latin typeface="Times New Roman"/>
                <a:cs typeface="Times New Roman"/>
              </a:rPr>
              <a:t>equiprobable, i.e, p(x</a:t>
            </a:r>
            <a:r>
              <a:rPr dirty="0" baseline="-13227" sz="1575" spc="-7"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)=1/n, then 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394496" y="5313027"/>
            <a:ext cx="99695" cy="0"/>
          </a:xfrm>
          <a:custGeom>
            <a:avLst/>
            <a:gdLst/>
            <a:ahLst/>
            <a:cxnLst/>
            <a:rect l="l" t="t" r="r" b="b"/>
            <a:pathLst>
              <a:path w="99694" h="0">
                <a:moveTo>
                  <a:pt x="0" y="0"/>
                </a:moveTo>
                <a:lnTo>
                  <a:pt x="99482" y="0"/>
                </a:lnTo>
              </a:path>
            </a:pathLst>
          </a:custGeom>
          <a:ln w="77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866773" y="5313027"/>
            <a:ext cx="99695" cy="0"/>
          </a:xfrm>
          <a:custGeom>
            <a:avLst/>
            <a:gdLst/>
            <a:ahLst/>
            <a:cxnLst/>
            <a:rect l="l" t="t" r="r" b="b"/>
            <a:pathLst>
              <a:path w="99694" h="0">
                <a:moveTo>
                  <a:pt x="0" y="0"/>
                </a:moveTo>
                <a:lnTo>
                  <a:pt x="99482" y="0"/>
                </a:lnTo>
              </a:path>
            </a:pathLst>
          </a:custGeom>
          <a:ln w="77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391022" y="5038509"/>
            <a:ext cx="578485" cy="254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4505" algn="l"/>
              </a:tabLst>
            </a:pPr>
            <a:r>
              <a:rPr dirty="0" sz="1500" spc="-114">
                <a:latin typeface="Times New Roman"/>
                <a:cs typeface="Times New Roman"/>
              </a:rPr>
              <a:t>1</a:t>
            </a:r>
            <a:r>
              <a:rPr dirty="0" sz="1500" spc="-114">
                <a:latin typeface="Times New Roman"/>
                <a:cs typeface="Times New Roman"/>
              </a:rPr>
              <a:t>	</a:t>
            </a:r>
            <a:r>
              <a:rPr dirty="0" sz="1500" spc="-114">
                <a:latin typeface="Times New Roman"/>
                <a:cs typeface="Times New Roman"/>
              </a:rPr>
              <a:t>1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51006" y="5285142"/>
            <a:ext cx="73025" cy="1587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850" spc="-55">
                <a:latin typeface="Times New Roman"/>
                <a:cs typeface="Times New Roman"/>
              </a:rPr>
              <a:t>2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7435" y="5158068"/>
            <a:ext cx="4149090" cy="402590"/>
          </a:xfrm>
          <a:prstGeom prst="rect">
            <a:avLst/>
          </a:prstGeom>
        </p:spPr>
        <p:txBody>
          <a:bodyPr wrap="square" lIns="0" tIns="91440" rIns="0" bIns="0" rtlCol="0" vert="horz">
            <a:spAutoFit/>
          </a:bodyPr>
          <a:lstStyle/>
          <a:p>
            <a:pPr marL="1748155" marR="5080" indent="-1736089">
              <a:lnSpc>
                <a:spcPct val="65200"/>
              </a:lnSpc>
              <a:spcBef>
                <a:spcPts val="720"/>
              </a:spcBef>
              <a:tabLst>
                <a:tab pos="1859914" algn="l"/>
                <a:tab pos="2219960" algn="l"/>
                <a:tab pos="3325495" algn="l"/>
              </a:tabLst>
            </a:pPr>
            <a:r>
              <a:rPr dirty="0" sz="1500" spc="-165" i="1">
                <a:latin typeface="Times New Roman"/>
                <a:cs typeface="Times New Roman"/>
              </a:rPr>
              <a:t>H </a:t>
            </a:r>
            <a:r>
              <a:rPr dirty="0" sz="1500" spc="-80">
                <a:latin typeface="Times New Roman"/>
                <a:cs typeface="Times New Roman"/>
              </a:rPr>
              <a:t>( </a:t>
            </a:r>
            <a:r>
              <a:rPr dirty="0" sz="1500" spc="-140" i="1">
                <a:latin typeface="Times New Roman"/>
                <a:cs typeface="Times New Roman"/>
              </a:rPr>
              <a:t>X </a:t>
            </a:r>
            <a:r>
              <a:rPr dirty="0" sz="1500" spc="-80">
                <a:latin typeface="Times New Roman"/>
                <a:cs typeface="Times New Roman"/>
              </a:rPr>
              <a:t>) </a:t>
            </a:r>
            <a:r>
              <a:rPr dirty="0" sz="1500" spc="-125">
                <a:latin typeface="Symbol"/>
                <a:cs typeface="Symbol"/>
              </a:rPr>
              <a:t></a:t>
            </a:r>
            <a:r>
              <a:rPr dirty="0" sz="1500" spc="-125">
                <a:latin typeface="Times New Roman"/>
                <a:cs typeface="Times New Roman"/>
              </a:rPr>
              <a:t> </a:t>
            </a:r>
            <a:r>
              <a:rPr dirty="0" sz="1500" spc="-165" i="1">
                <a:latin typeface="Times New Roman"/>
                <a:cs typeface="Times New Roman"/>
              </a:rPr>
              <a:t>H </a:t>
            </a:r>
            <a:r>
              <a:rPr dirty="0" sz="1500" spc="-80">
                <a:latin typeface="Times New Roman"/>
                <a:cs typeface="Times New Roman"/>
              </a:rPr>
              <a:t>( </a:t>
            </a:r>
            <a:r>
              <a:rPr dirty="0" sz="1500" spc="-140" i="1">
                <a:latin typeface="Times New Roman"/>
                <a:cs typeface="Times New Roman"/>
              </a:rPr>
              <a:t>X </a:t>
            </a:r>
            <a:r>
              <a:rPr dirty="0" sz="1500" spc="-80">
                <a:latin typeface="Times New Roman"/>
                <a:cs typeface="Times New Roman"/>
              </a:rPr>
              <a:t>) </a:t>
            </a:r>
            <a:r>
              <a:rPr dirty="0" sz="1500" spc="-50">
                <a:latin typeface="Times New Roman"/>
                <a:cs typeface="Times New Roman"/>
              </a:rPr>
              <a:t>|</a:t>
            </a:r>
            <a:r>
              <a:rPr dirty="0" sz="1500" spc="-290">
                <a:latin typeface="Times New Roman"/>
                <a:cs typeface="Times New Roman"/>
              </a:rPr>
              <a:t> </a:t>
            </a:r>
            <a:r>
              <a:rPr dirty="0" sz="1500" spc="-150">
                <a:latin typeface="Times New Roman"/>
                <a:cs typeface="Times New Roman"/>
              </a:rPr>
              <a:t>max </a:t>
            </a:r>
            <a:r>
              <a:rPr dirty="0" sz="1500" spc="-125">
                <a:latin typeface="Symbol"/>
                <a:cs typeface="Symbol"/>
              </a:rPr>
              <a:t></a:t>
            </a:r>
            <a:r>
              <a:rPr dirty="0" sz="1500" spc="-125">
                <a:latin typeface="Times New Roman"/>
                <a:cs typeface="Times New Roman"/>
              </a:rPr>
              <a:t> </a:t>
            </a:r>
            <a:r>
              <a:rPr dirty="0" sz="1500" spc="-125">
                <a:latin typeface="Symbol"/>
                <a:cs typeface="Symbol"/>
              </a:rPr>
              <a:t></a:t>
            </a:r>
            <a:r>
              <a:rPr dirty="0" sz="1500" spc="-155">
                <a:latin typeface="Times New Roman"/>
                <a:cs typeface="Times New Roman"/>
              </a:rPr>
              <a:t> </a:t>
            </a:r>
            <a:r>
              <a:rPr dirty="0" sz="1500" spc="-105">
                <a:latin typeface="Times New Roman"/>
                <a:cs typeface="Times New Roman"/>
              </a:rPr>
              <a:t>[(		</a:t>
            </a:r>
            <a:r>
              <a:rPr dirty="0" sz="1500" spc="-65">
                <a:latin typeface="Times New Roman"/>
                <a:cs typeface="Times New Roman"/>
              </a:rPr>
              <a:t>log</a:t>
            </a:r>
            <a:r>
              <a:rPr dirty="0" baseline="-26143" sz="1275" spc="-97">
                <a:latin typeface="Times New Roman"/>
                <a:cs typeface="Times New Roman"/>
              </a:rPr>
              <a:t>2 </a:t>
            </a:r>
            <a:r>
              <a:rPr dirty="0" sz="1500" spc="-80">
                <a:latin typeface="Times New Roman"/>
                <a:cs typeface="Times New Roman"/>
              </a:rPr>
              <a:t>(   ) </a:t>
            </a:r>
            <a:r>
              <a:rPr dirty="0" sz="1500" spc="-114">
                <a:latin typeface="Times New Roman"/>
                <a:cs typeface="Times New Roman"/>
              </a:rPr>
              <a:t>* </a:t>
            </a:r>
            <a:r>
              <a:rPr dirty="0" sz="1500" spc="-90" i="1">
                <a:latin typeface="Times New Roman"/>
                <a:cs typeface="Times New Roman"/>
              </a:rPr>
              <a:t>n</a:t>
            </a:r>
            <a:r>
              <a:rPr dirty="0" sz="1500" spc="-90">
                <a:latin typeface="Times New Roman"/>
                <a:cs typeface="Times New Roman"/>
              </a:rPr>
              <a:t>]</a:t>
            </a:r>
            <a:r>
              <a:rPr dirty="0" sz="1500" spc="-270">
                <a:latin typeface="Times New Roman"/>
                <a:cs typeface="Times New Roman"/>
              </a:rPr>
              <a:t> </a:t>
            </a:r>
            <a:r>
              <a:rPr dirty="0" sz="1500" spc="-125">
                <a:latin typeface="Symbol"/>
                <a:cs typeface="Symbol"/>
              </a:rPr>
              <a:t></a:t>
            </a:r>
            <a:r>
              <a:rPr dirty="0" sz="1500" spc="-125">
                <a:latin typeface="Times New Roman"/>
                <a:cs typeface="Times New Roman"/>
              </a:rPr>
              <a:t> </a:t>
            </a:r>
            <a:r>
              <a:rPr dirty="0" sz="1500" spc="-80">
                <a:latin typeface="Times New Roman"/>
                <a:cs typeface="Times New Roman"/>
              </a:rPr>
              <a:t>log </a:t>
            </a:r>
            <a:r>
              <a:rPr dirty="0" sz="1500" spc="60">
                <a:latin typeface="Times New Roman"/>
                <a:cs typeface="Times New Roman"/>
              </a:rPr>
              <a:t> </a:t>
            </a:r>
            <a:r>
              <a:rPr dirty="0" sz="1500" spc="-114" i="1">
                <a:latin typeface="Times New Roman"/>
                <a:cs typeface="Times New Roman"/>
              </a:rPr>
              <a:t>n	</a:t>
            </a:r>
            <a:r>
              <a:rPr dirty="0" sz="1500" spc="-40" i="1">
                <a:latin typeface="Times New Roman"/>
                <a:cs typeface="Times New Roman"/>
              </a:rPr>
              <a:t>bits</a:t>
            </a:r>
            <a:r>
              <a:rPr dirty="0" sz="1500" spc="-40">
                <a:latin typeface="Times New Roman"/>
                <a:cs typeface="Times New Roman"/>
              </a:rPr>
              <a:t>/</a:t>
            </a:r>
            <a:r>
              <a:rPr dirty="0" sz="1500" spc="-200">
                <a:latin typeface="Times New Roman"/>
                <a:cs typeface="Times New Roman"/>
              </a:rPr>
              <a:t> </a:t>
            </a:r>
            <a:r>
              <a:rPr dirty="0" sz="1500" spc="-90" i="1">
                <a:latin typeface="Times New Roman"/>
                <a:cs typeface="Times New Roman"/>
              </a:rPr>
              <a:t>symbol  </a:t>
            </a:r>
            <a:r>
              <a:rPr dirty="0" sz="1500" spc="-114" i="1">
                <a:latin typeface="Times New Roman"/>
                <a:cs typeface="Times New Roman"/>
              </a:rPr>
              <a:t>n		n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7380" y="5523357"/>
            <a:ext cx="52444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2-H(X)=0 if one of the messages has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prob of a certain</a:t>
            </a:r>
            <a:r>
              <a:rPr dirty="0" sz="1600" spc="1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event.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1791" y="6020688"/>
            <a:ext cx="6318250" cy="234950"/>
          </a:xfrm>
          <a:prstGeom prst="rect">
            <a:avLst/>
          </a:prstGeom>
          <a:solidFill>
            <a:srgbClr val="DBE4F0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810"/>
              </a:lnSpc>
            </a:pP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SOURCE </a:t>
            </a:r>
            <a:r>
              <a:rPr dirty="0" u="heavy" sz="1600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ENTROPY</a:t>
            </a: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RATE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50696" y="6721728"/>
            <a:ext cx="6089650" cy="234950"/>
          </a:xfrm>
          <a:custGeom>
            <a:avLst/>
            <a:gdLst/>
            <a:ahLst/>
            <a:cxnLst/>
            <a:rect l="l" t="t" r="r" b="b"/>
            <a:pathLst>
              <a:path w="6089650" h="234950">
                <a:moveTo>
                  <a:pt x="0" y="234696"/>
                </a:moveTo>
                <a:lnTo>
                  <a:pt x="6089269" y="234696"/>
                </a:lnTo>
                <a:lnTo>
                  <a:pt x="6089269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627380" y="6224396"/>
            <a:ext cx="6165850" cy="1203325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12700" marR="5080">
              <a:lnSpc>
                <a:spcPts val="1839"/>
              </a:lnSpc>
              <a:spcBef>
                <a:spcPts val="220"/>
              </a:spcBef>
            </a:pPr>
            <a:r>
              <a:rPr dirty="0" sz="1600" spc="-5">
                <a:latin typeface="Times New Roman"/>
                <a:cs typeface="Times New Roman"/>
              </a:rPr>
              <a:t>This is the average rate of amount of information produced </a:t>
            </a:r>
            <a:r>
              <a:rPr dirty="0" sz="1600">
                <a:latin typeface="Times New Roman"/>
                <a:cs typeface="Times New Roman"/>
              </a:rPr>
              <a:t>per second. </a:t>
            </a:r>
            <a:r>
              <a:rPr dirty="0" sz="1600" spc="-5">
                <a:latin typeface="Times New Roman"/>
                <a:cs typeface="Times New Roman"/>
              </a:rPr>
              <a:t>It </a:t>
            </a:r>
            <a:r>
              <a:rPr dirty="0" sz="1600">
                <a:latin typeface="Times New Roman"/>
                <a:cs typeface="Times New Roman"/>
              </a:rPr>
              <a:t>is  </a:t>
            </a:r>
            <a:r>
              <a:rPr dirty="0" sz="1600" spc="-5">
                <a:latin typeface="Times New Roman"/>
                <a:cs typeface="Times New Roman"/>
              </a:rPr>
              <a:t>denoted by R(X) and is given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by:</a:t>
            </a:r>
            <a:endParaRPr sz="1600">
              <a:latin typeface="Times New Roman"/>
              <a:cs typeface="Times New Roman"/>
            </a:endParaRPr>
          </a:p>
          <a:p>
            <a:pPr marL="241300">
              <a:lnSpc>
                <a:spcPts val="1750"/>
              </a:lnSpc>
            </a:pPr>
            <a:r>
              <a:rPr dirty="0" sz="1600">
                <a:latin typeface="Times New Roman"/>
                <a:cs typeface="Times New Roman"/>
              </a:rPr>
              <a:t>1) </a:t>
            </a:r>
            <a:r>
              <a:rPr dirty="0" sz="1600" spc="-5">
                <a:latin typeface="Times New Roman"/>
                <a:cs typeface="Times New Roman"/>
              </a:rPr>
              <a:t>R(X)= H(X) * rate of producing the</a:t>
            </a:r>
            <a:r>
              <a:rPr dirty="0" sz="1600" spc="1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symbols</a:t>
            </a:r>
            <a:endParaRPr sz="1600">
              <a:latin typeface="Times New Roman"/>
              <a:cs typeface="Times New Roman"/>
            </a:endParaRPr>
          </a:p>
          <a:p>
            <a:pPr marL="12700" marR="167005">
              <a:lnSpc>
                <a:spcPts val="1839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Where the units of R(X) is bits/sec </a:t>
            </a:r>
            <a:r>
              <a:rPr dirty="0" sz="1600">
                <a:latin typeface="Times New Roman"/>
                <a:cs typeface="Times New Roman"/>
              </a:rPr>
              <a:t>(bps) </a:t>
            </a:r>
            <a:r>
              <a:rPr dirty="0" sz="1600" spc="-5">
                <a:latin typeface="Times New Roman"/>
                <a:cs typeface="Times New Roman"/>
              </a:rPr>
              <a:t>if H(X) is in bits/symbol and the  rate of producing </a:t>
            </a:r>
            <a:r>
              <a:rPr dirty="0" sz="1600" spc="-10">
                <a:latin typeface="Times New Roman"/>
                <a:cs typeface="Times New Roman"/>
              </a:rPr>
              <a:t>symbols </a:t>
            </a:r>
            <a:r>
              <a:rPr dirty="0" sz="1600" spc="-5">
                <a:latin typeface="Times New Roman"/>
                <a:cs typeface="Times New Roman"/>
              </a:rPr>
              <a:t>is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symbols/sec.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7380" y="7636002"/>
            <a:ext cx="296100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Sometimes R(X) is also given as: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2)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625850" y="7421879"/>
            <a:ext cx="1409700" cy="5803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4611208" y="7701252"/>
            <a:ext cx="111760" cy="3073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850" spc="-35" i="1">
                <a:latin typeface="Symbol"/>
                <a:cs typeface="Symbol"/>
              </a:rPr>
              <a:t></a:t>
            </a:r>
            <a:endParaRPr sz="185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667885" y="7540714"/>
            <a:ext cx="1318260" cy="2927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750" spc="35" i="1">
                <a:latin typeface="Times New Roman"/>
                <a:cs typeface="Times New Roman"/>
              </a:rPr>
              <a:t>R</a:t>
            </a:r>
            <a:r>
              <a:rPr dirty="0" sz="1750" spc="35">
                <a:latin typeface="Times New Roman"/>
                <a:cs typeface="Times New Roman"/>
              </a:rPr>
              <a:t>(</a:t>
            </a:r>
            <a:r>
              <a:rPr dirty="0" sz="1750" spc="-265">
                <a:latin typeface="Times New Roman"/>
                <a:cs typeface="Times New Roman"/>
              </a:rPr>
              <a:t> </a:t>
            </a:r>
            <a:r>
              <a:rPr dirty="0" sz="1750" spc="10" i="1">
                <a:latin typeface="Times New Roman"/>
                <a:cs typeface="Times New Roman"/>
              </a:rPr>
              <a:t>X</a:t>
            </a:r>
            <a:r>
              <a:rPr dirty="0" sz="1750" spc="-145" i="1">
                <a:latin typeface="Times New Roman"/>
                <a:cs typeface="Times New Roman"/>
              </a:rPr>
              <a:t> </a:t>
            </a:r>
            <a:r>
              <a:rPr dirty="0" sz="1750" spc="5">
                <a:latin typeface="Times New Roman"/>
                <a:cs typeface="Times New Roman"/>
              </a:rPr>
              <a:t>)</a:t>
            </a:r>
            <a:r>
              <a:rPr dirty="0" sz="1750" spc="10">
                <a:latin typeface="Times New Roman"/>
                <a:cs typeface="Times New Roman"/>
              </a:rPr>
              <a:t> </a:t>
            </a:r>
            <a:r>
              <a:rPr dirty="0" sz="1750" spc="10">
                <a:latin typeface="Symbol"/>
                <a:cs typeface="Symbol"/>
              </a:rPr>
              <a:t></a:t>
            </a:r>
            <a:r>
              <a:rPr dirty="0" sz="1750" spc="204">
                <a:latin typeface="Times New Roman"/>
                <a:cs typeface="Times New Roman"/>
              </a:rPr>
              <a:t> </a:t>
            </a:r>
            <a:r>
              <a:rPr dirty="0" u="sng" baseline="34920" sz="2625" spc="22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</a:t>
            </a:r>
            <a:r>
              <a:rPr dirty="0" u="sng" baseline="34920" sz="2625" spc="-307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4920" sz="2625" spc="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dirty="0" u="sng" baseline="34920" sz="2625" spc="-382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4920" sz="2625" spc="1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</a:t>
            </a:r>
            <a:r>
              <a:rPr dirty="0" u="sng" baseline="34920" sz="2625" spc="-217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4920" sz="2625" spc="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endParaRPr baseline="34920" sz="2625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023484" y="7636002"/>
            <a:ext cx="6781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where</a:t>
            </a:r>
            <a:r>
              <a:rPr dirty="0" sz="1600" spc="3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71112" y="8004885"/>
            <a:ext cx="86995" cy="1714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950" spc="5" i="1">
                <a:latin typeface="Times New Roman"/>
                <a:cs typeface="Times New Roman"/>
              </a:rPr>
              <a:t>n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27380" y="8097804"/>
            <a:ext cx="6275070" cy="16484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2225">
              <a:lnSpc>
                <a:spcPts val="2725"/>
              </a:lnSpc>
              <a:spcBef>
                <a:spcPts val="110"/>
              </a:spcBef>
              <a:tabLst>
                <a:tab pos="1353820" algn="l"/>
              </a:tabLst>
            </a:pPr>
            <a:r>
              <a:rPr dirty="0" baseline="17973" sz="2550" spc="-30" i="1">
                <a:latin typeface="Symbol"/>
                <a:cs typeface="Symbol"/>
              </a:rPr>
              <a:t></a:t>
            </a:r>
            <a:r>
              <a:rPr dirty="0" baseline="17973" sz="2550" spc="-30" i="1">
                <a:latin typeface="Times New Roman"/>
                <a:cs typeface="Times New Roman"/>
              </a:rPr>
              <a:t>  </a:t>
            </a:r>
            <a:r>
              <a:rPr dirty="0" baseline="18518" sz="2475">
                <a:latin typeface="Symbol"/>
                <a:cs typeface="Symbol"/>
              </a:rPr>
              <a:t></a:t>
            </a:r>
            <a:r>
              <a:rPr dirty="0" baseline="18518" sz="2475">
                <a:latin typeface="Times New Roman"/>
                <a:cs typeface="Times New Roman"/>
              </a:rPr>
              <a:t> </a:t>
            </a:r>
            <a:r>
              <a:rPr dirty="0" baseline="4535" sz="3675" spc="44">
                <a:latin typeface="Symbol"/>
                <a:cs typeface="Symbol"/>
              </a:rPr>
              <a:t></a:t>
            </a:r>
            <a:r>
              <a:rPr dirty="0" baseline="17973" sz="2550" spc="44" i="1">
                <a:latin typeface="Symbol"/>
                <a:cs typeface="Symbol"/>
              </a:rPr>
              <a:t></a:t>
            </a:r>
            <a:r>
              <a:rPr dirty="0" baseline="17973" sz="2550" spc="-509" i="1">
                <a:latin typeface="Times New Roman"/>
                <a:cs typeface="Times New Roman"/>
              </a:rPr>
              <a:t> </a:t>
            </a:r>
            <a:r>
              <a:rPr dirty="0" baseline="8771" sz="1425" i="1">
                <a:latin typeface="Times New Roman"/>
                <a:cs typeface="Times New Roman"/>
              </a:rPr>
              <a:t>i</a:t>
            </a:r>
            <a:r>
              <a:rPr dirty="0" baseline="8771" sz="1425" spc="127" i="1">
                <a:latin typeface="Times New Roman"/>
                <a:cs typeface="Times New Roman"/>
              </a:rPr>
              <a:t> </a:t>
            </a:r>
            <a:r>
              <a:rPr dirty="0" baseline="18518" sz="2475" spc="75" i="1">
                <a:latin typeface="Times New Roman"/>
                <a:cs typeface="Times New Roman"/>
              </a:rPr>
              <a:t>p</a:t>
            </a:r>
            <a:r>
              <a:rPr dirty="0" baseline="18518" sz="2475" spc="75">
                <a:latin typeface="Times New Roman"/>
                <a:cs typeface="Times New Roman"/>
              </a:rPr>
              <a:t>(</a:t>
            </a:r>
            <a:r>
              <a:rPr dirty="0" baseline="18518" sz="2475" spc="75" i="1">
                <a:latin typeface="Times New Roman"/>
                <a:cs typeface="Times New Roman"/>
              </a:rPr>
              <a:t>xi</a:t>
            </a:r>
            <a:r>
              <a:rPr dirty="0" baseline="18518" sz="2475" spc="75">
                <a:latin typeface="Times New Roman"/>
                <a:cs typeface="Times New Roman"/>
              </a:rPr>
              <a:t>)	</a:t>
            </a:r>
            <a:r>
              <a:rPr dirty="0" sz="1600" spc="-5">
                <a:latin typeface="Times New Roman"/>
                <a:cs typeface="Times New Roman"/>
              </a:rPr>
              <a:t>=average time duration of symbols, </a:t>
            </a:r>
            <a:r>
              <a:rPr dirty="0" sz="1600" spc="-10">
                <a:latin typeface="Symbol"/>
                <a:cs typeface="Symbol"/>
              </a:rPr>
              <a:t></a:t>
            </a:r>
            <a:r>
              <a:rPr dirty="0" baseline="-13227" sz="1575" spc="-15">
                <a:latin typeface="Times New Roman"/>
                <a:cs typeface="Times New Roman"/>
              </a:rPr>
              <a:t>i </a:t>
            </a:r>
            <a:r>
              <a:rPr dirty="0" sz="1600" spc="-5">
                <a:latin typeface="Times New Roman"/>
                <a:cs typeface="Times New Roman"/>
              </a:rPr>
              <a:t>is the time duration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of</a:t>
            </a:r>
            <a:endParaRPr sz="1600">
              <a:latin typeface="Times New Roman"/>
              <a:cs typeface="Times New Roman"/>
            </a:endParaRPr>
          </a:p>
          <a:p>
            <a:pPr marL="410845">
              <a:lnSpc>
                <a:spcPts val="925"/>
              </a:lnSpc>
            </a:pPr>
            <a:r>
              <a:rPr dirty="0" sz="950" spc="-5" i="1">
                <a:latin typeface="Times New Roman"/>
                <a:cs typeface="Times New Roman"/>
              </a:rPr>
              <a:t>i</a:t>
            </a:r>
            <a:r>
              <a:rPr dirty="0" sz="950" spc="-5">
                <a:latin typeface="Symbol"/>
                <a:cs typeface="Symbol"/>
              </a:rPr>
              <a:t></a:t>
            </a:r>
            <a:r>
              <a:rPr dirty="0" sz="950" spc="-5">
                <a:latin typeface="Times New Roman"/>
                <a:cs typeface="Times New Roman"/>
              </a:rPr>
              <a:t>1</a:t>
            </a: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1600" spc="-5">
                <a:latin typeface="Times New Roman"/>
                <a:cs typeface="Times New Roman"/>
              </a:rPr>
              <a:t>the </a:t>
            </a:r>
            <a:r>
              <a:rPr dirty="0" sz="1600" spc="-10">
                <a:latin typeface="Times New Roman"/>
                <a:cs typeface="Times New Roman"/>
              </a:rPr>
              <a:t>symbol </a:t>
            </a: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-13227" sz="1575">
                <a:latin typeface="Times New Roman"/>
                <a:cs typeface="Times New Roman"/>
              </a:rPr>
              <a:t>i</a:t>
            </a:r>
            <a:r>
              <a:rPr dirty="0" sz="160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12700" marR="21590">
              <a:lnSpc>
                <a:spcPct val="95900"/>
              </a:lnSpc>
              <a:spcBef>
                <a:spcPts val="160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Ex:</a:t>
            </a:r>
            <a:r>
              <a:rPr dirty="0" sz="1600" spc="-5">
                <a:latin typeface="Times New Roman"/>
                <a:cs typeface="Times New Roman"/>
              </a:rPr>
              <a:t> A source </a:t>
            </a:r>
            <a:r>
              <a:rPr dirty="0" sz="1600">
                <a:latin typeface="Times New Roman"/>
                <a:cs typeface="Times New Roman"/>
              </a:rPr>
              <a:t>produces </a:t>
            </a:r>
            <a:r>
              <a:rPr dirty="0" sz="1600" spc="-5">
                <a:latin typeface="Times New Roman"/>
                <a:cs typeface="Times New Roman"/>
              </a:rPr>
              <a:t>dots "." and dashes </a:t>
            </a:r>
            <a:r>
              <a:rPr dirty="0" sz="1600">
                <a:latin typeface="Times New Roman"/>
                <a:cs typeface="Times New Roman"/>
              </a:rPr>
              <a:t>"—" </a:t>
            </a:r>
            <a:r>
              <a:rPr dirty="0" sz="1600" spc="-5">
                <a:latin typeface="Times New Roman"/>
                <a:cs typeface="Times New Roman"/>
              </a:rPr>
              <a:t>with p(dot)=0.65. If the </a:t>
            </a:r>
            <a:r>
              <a:rPr dirty="0" sz="1600" spc="-10">
                <a:latin typeface="Times New Roman"/>
                <a:cs typeface="Times New Roman"/>
              </a:rPr>
              <a:t>time  </a:t>
            </a:r>
            <a:r>
              <a:rPr dirty="0" sz="1600" spc="-5">
                <a:latin typeface="Times New Roman"/>
                <a:cs typeface="Times New Roman"/>
              </a:rPr>
              <a:t>duration of a dot is </a:t>
            </a:r>
            <a:r>
              <a:rPr dirty="0" sz="1600" spc="-10">
                <a:latin typeface="Times New Roman"/>
                <a:cs typeface="Times New Roman"/>
              </a:rPr>
              <a:t>200ms </a:t>
            </a:r>
            <a:r>
              <a:rPr dirty="0" sz="1600" spc="-5">
                <a:latin typeface="Times New Roman"/>
                <a:cs typeface="Times New Roman"/>
              </a:rPr>
              <a:t>and that </a:t>
            </a:r>
            <a:r>
              <a:rPr dirty="0" sz="1600" spc="5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a dash is 800ms. </a:t>
            </a:r>
            <a:r>
              <a:rPr dirty="0" sz="1600" spc="5">
                <a:latin typeface="Times New Roman"/>
                <a:cs typeface="Times New Roman"/>
              </a:rPr>
              <a:t>Find </a:t>
            </a:r>
            <a:r>
              <a:rPr dirty="0" sz="1600" spc="-5">
                <a:latin typeface="Times New Roman"/>
                <a:cs typeface="Times New Roman"/>
              </a:rPr>
              <a:t>the average  source entropy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rate.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31659" y="2354711"/>
            <a:ext cx="600075" cy="0"/>
          </a:xfrm>
          <a:custGeom>
            <a:avLst/>
            <a:gdLst/>
            <a:ahLst/>
            <a:cxnLst/>
            <a:rect l="l" t="t" r="r" b="b"/>
            <a:pathLst>
              <a:path w="600075" h="0">
                <a:moveTo>
                  <a:pt x="0" y="0"/>
                </a:moveTo>
                <a:lnTo>
                  <a:pt x="600039" y="0"/>
                </a:lnTo>
              </a:path>
            </a:pathLst>
          </a:custGeom>
          <a:ln w="87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985590" y="2354711"/>
            <a:ext cx="548640" cy="0"/>
          </a:xfrm>
          <a:custGeom>
            <a:avLst/>
            <a:gdLst/>
            <a:ahLst/>
            <a:cxnLst/>
            <a:rect l="l" t="t" r="r" b="b"/>
            <a:pathLst>
              <a:path w="548639" h="0">
                <a:moveTo>
                  <a:pt x="0" y="0"/>
                </a:moveTo>
                <a:lnTo>
                  <a:pt x="548249" y="0"/>
                </a:lnTo>
              </a:path>
            </a:pathLst>
          </a:custGeom>
          <a:ln w="87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052267" y="2347052"/>
            <a:ext cx="452755" cy="2838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700" spc="65">
                <a:latin typeface="Times New Roman"/>
                <a:cs typeface="Times New Roman"/>
              </a:rPr>
              <a:t>0</a:t>
            </a:r>
            <a:r>
              <a:rPr dirty="0" sz="1700" spc="30">
                <a:latin typeface="Times New Roman"/>
                <a:cs typeface="Times New Roman"/>
              </a:rPr>
              <a:t>.</a:t>
            </a:r>
            <a:r>
              <a:rPr dirty="0" sz="1700" spc="130">
                <a:latin typeface="Times New Roman"/>
                <a:cs typeface="Times New Roman"/>
              </a:rPr>
              <a:t>41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4879" y="2181191"/>
            <a:ext cx="3985895" cy="2838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646430" algn="l"/>
              </a:tabLst>
            </a:pPr>
            <a:r>
              <a:rPr dirty="0" sz="1700" spc="95" i="1">
                <a:latin typeface="Times New Roman"/>
                <a:cs typeface="Times New Roman"/>
              </a:rPr>
              <a:t>then	R</a:t>
            </a:r>
            <a:r>
              <a:rPr dirty="0" sz="1700" spc="95">
                <a:latin typeface="Times New Roman"/>
                <a:cs typeface="Times New Roman"/>
              </a:rPr>
              <a:t>(</a:t>
            </a:r>
            <a:r>
              <a:rPr dirty="0" sz="1700" spc="-245">
                <a:latin typeface="Times New Roman"/>
                <a:cs typeface="Times New Roman"/>
              </a:rPr>
              <a:t> </a:t>
            </a:r>
            <a:r>
              <a:rPr dirty="0" sz="1700" spc="95" i="1">
                <a:latin typeface="Times New Roman"/>
                <a:cs typeface="Times New Roman"/>
              </a:rPr>
              <a:t>X</a:t>
            </a:r>
            <a:r>
              <a:rPr dirty="0" sz="1700" spc="-120" i="1">
                <a:latin typeface="Times New Roman"/>
                <a:cs typeface="Times New Roman"/>
              </a:rPr>
              <a:t> </a:t>
            </a:r>
            <a:r>
              <a:rPr dirty="0" sz="1700" spc="50">
                <a:latin typeface="Times New Roman"/>
                <a:cs typeface="Times New Roman"/>
              </a:rPr>
              <a:t>)</a:t>
            </a:r>
            <a:r>
              <a:rPr dirty="0" sz="1700" spc="10">
                <a:latin typeface="Times New Roman"/>
                <a:cs typeface="Times New Roman"/>
              </a:rPr>
              <a:t> </a:t>
            </a:r>
            <a:r>
              <a:rPr dirty="0" sz="1700" spc="85">
                <a:latin typeface="Symbol"/>
                <a:cs typeface="Symbol"/>
              </a:rPr>
              <a:t></a:t>
            </a:r>
            <a:r>
              <a:rPr dirty="0" sz="1700" spc="220">
                <a:latin typeface="Times New Roman"/>
                <a:cs typeface="Times New Roman"/>
              </a:rPr>
              <a:t> </a:t>
            </a:r>
            <a:r>
              <a:rPr dirty="0" baseline="34313" sz="2550" spc="165" i="1">
                <a:latin typeface="Times New Roman"/>
                <a:cs typeface="Times New Roman"/>
              </a:rPr>
              <a:t>H</a:t>
            </a:r>
            <a:r>
              <a:rPr dirty="0" baseline="34313" sz="2550" spc="-270" i="1">
                <a:latin typeface="Times New Roman"/>
                <a:cs typeface="Times New Roman"/>
              </a:rPr>
              <a:t> </a:t>
            </a:r>
            <a:r>
              <a:rPr dirty="0" baseline="34313" sz="2550" spc="75">
                <a:latin typeface="Times New Roman"/>
                <a:cs typeface="Times New Roman"/>
              </a:rPr>
              <a:t>(</a:t>
            </a:r>
            <a:r>
              <a:rPr dirty="0" baseline="34313" sz="2550" spc="-359">
                <a:latin typeface="Times New Roman"/>
                <a:cs typeface="Times New Roman"/>
              </a:rPr>
              <a:t> </a:t>
            </a:r>
            <a:r>
              <a:rPr dirty="0" baseline="34313" sz="2550" spc="142" i="1">
                <a:latin typeface="Times New Roman"/>
                <a:cs typeface="Times New Roman"/>
              </a:rPr>
              <a:t>X</a:t>
            </a:r>
            <a:r>
              <a:rPr dirty="0" baseline="34313" sz="2550" spc="-179" i="1">
                <a:latin typeface="Times New Roman"/>
                <a:cs typeface="Times New Roman"/>
              </a:rPr>
              <a:t> </a:t>
            </a:r>
            <a:r>
              <a:rPr dirty="0" baseline="34313" sz="2550" spc="75">
                <a:latin typeface="Times New Roman"/>
                <a:cs typeface="Times New Roman"/>
              </a:rPr>
              <a:t>)</a:t>
            </a:r>
            <a:r>
              <a:rPr dirty="0" baseline="34313" sz="2550" spc="240">
                <a:latin typeface="Times New Roman"/>
                <a:cs typeface="Times New Roman"/>
              </a:rPr>
              <a:t> </a:t>
            </a:r>
            <a:r>
              <a:rPr dirty="0" sz="1700" spc="85">
                <a:latin typeface="Symbol"/>
                <a:cs typeface="Symbol"/>
              </a:rPr>
              <a:t></a:t>
            </a:r>
            <a:r>
              <a:rPr dirty="0" sz="1700" spc="140">
                <a:latin typeface="Times New Roman"/>
                <a:cs typeface="Times New Roman"/>
              </a:rPr>
              <a:t> </a:t>
            </a:r>
            <a:r>
              <a:rPr dirty="0" baseline="34313" sz="2550" spc="127">
                <a:latin typeface="Times New Roman"/>
                <a:cs typeface="Times New Roman"/>
              </a:rPr>
              <a:t>0.934</a:t>
            </a:r>
            <a:r>
              <a:rPr dirty="0" baseline="34313" sz="2550" spc="15">
                <a:latin typeface="Times New Roman"/>
                <a:cs typeface="Times New Roman"/>
              </a:rPr>
              <a:t> </a:t>
            </a:r>
            <a:r>
              <a:rPr dirty="0" sz="1700" spc="85">
                <a:latin typeface="Symbol"/>
                <a:cs typeface="Symbol"/>
              </a:rPr>
              <a:t></a:t>
            </a:r>
            <a:r>
              <a:rPr dirty="0" sz="1700" spc="15">
                <a:latin typeface="Times New Roman"/>
                <a:cs typeface="Times New Roman"/>
              </a:rPr>
              <a:t> </a:t>
            </a:r>
            <a:r>
              <a:rPr dirty="0" sz="1700" spc="85">
                <a:latin typeface="Times New Roman"/>
                <a:cs typeface="Times New Roman"/>
              </a:rPr>
              <a:t>2.278</a:t>
            </a:r>
            <a:r>
              <a:rPr dirty="0" sz="1700" spc="-220">
                <a:latin typeface="Times New Roman"/>
                <a:cs typeface="Times New Roman"/>
              </a:rPr>
              <a:t> </a:t>
            </a:r>
            <a:r>
              <a:rPr dirty="0" sz="1700" spc="110" i="1">
                <a:latin typeface="Times New Roman"/>
                <a:cs typeface="Times New Roman"/>
              </a:rPr>
              <a:t>bps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31586" y="2333109"/>
            <a:ext cx="129539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25" i="1">
                <a:latin typeface="Symbol"/>
                <a:cs typeface="Symbol"/>
              </a:rPr>
              <a:t>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7380" y="429259"/>
            <a:ext cx="4737100" cy="15811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1404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6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45"/>
              </a:lnSpc>
            </a:pPr>
            <a:r>
              <a:rPr dirty="0" sz="1600" spc="-5">
                <a:latin typeface="Times New Roman"/>
                <a:cs typeface="Times New Roman"/>
              </a:rPr>
              <a:t>P(dot)=0.65, then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p(dash)=1-p(dot)=1-0.65=0.35.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5"/>
              </a:lnSpc>
            </a:pPr>
            <a:r>
              <a:rPr dirty="0" sz="1600" spc="-5">
                <a:latin typeface="Times New Roman"/>
                <a:cs typeface="Times New Roman"/>
              </a:rPr>
              <a:t>H(X)=-[0.65 log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0.65 + 0.35 log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0.35]=0.934</a:t>
            </a:r>
            <a:r>
              <a:rPr dirty="0" sz="1600" spc="1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bits/symbol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14"/>
              </a:lnSpc>
              <a:spcBef>
                <a:spcPts val="35"/>
              </a:spcBef>
            </a:pPr>
            <a:r>
              <a:rPr dirty="0" sz="1600" spc="-5">
                <a:latin typeface="Symbol"/>
                <a:cs typeface="Symbol"/>
              </a:rPr>
              <a:t></a:t>
            </a:r>
            <a:r>
              <a:rPr dirty="0" baseline="-13227" sz="1575" spc="-7">
                <a:latin typeface="Times New Roman"/>
                <a:cs typeface="Times New Roman"/>
              </a:rPr>
              <a:t>dot</a:t>
            </a:r>
            <a:r>
              <a:rPr dirty="0" sz="1600" spc="-5">
                <a:latin typeface="Times New Roman"/>
                <a:cs typeface="Times New Roman"/>
              </a:rPr>
              <a:t>=0.2 sec, </a:t>
            </a:r>
            <a:r>
              <a:rPr dirty="0" sz="1600" spc="-5">
                <a:latin typeface="Symbol"/>
                <a:cs typeface="Symbol"/>
              </a:rPr>
              <a:t></a:t>
            </a:r>
            <a:r>
              <a:rPr dirty="0" baseline="-13227" sz="1575" spc="-7">
                <a:latin typeface="Times New Roman"/>
                <a:cs typeface="Times New Roman"/>
              </a:rPr>
              <a:t>dash</a:t>
            </a:r>
            <a:r>
              <a:rPr dirty="0" sz="1600" spc="-5">
                <a:latin typeface="Times New Roman"/>
                <a:cs typeface="Times New Roman"/>
              </a:rPr>
              <a:t>=0.8 sec,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</a:t>
            </a:r>
            <a:endParaRPr sz="1600">
              <a:latin typeface="Times New Roman"/>
              <a:cs typeface="Times New Roman"/>
            </a:endParaRPr>
          </a:p>
          <a:p>
            <a:pPr marL="22860">
              <a:lnSpc>
                <a:spcPts val="2055"/>
              </a:lnSpc>
            </a:pPr>
            <a:r>
              <a:rPr dirty="0" sz="1800" spc="25" i="1">
                <a:latin typeface="Symbol"/>
                <a:cs typeface="Symbol"/>
              </a:rPr>
              <a:t></a:t>
            </a:r>
            <a:r>
              <a:rPr dirty="0" sz="1800" spc="380" i="1">
                <a:latin typeface="Times New Roman"/>
                <a:cs typeface="Times New Roman"/>
              </a:rPr>
              <a:t> </a:t>
            </a:r>
            <a:r>
              <a:rPr dirty="0" sz="1700" spc="85">
                <a:latin typeface="Symbol"/>
                <a:cs typeface="Symbol"/>
              </a:rPr>
              <a:t></a:t>
            </a:r>
            <a:r>
              <a:rPr dirty="0" sz="1700" spc="-15">
                <a:latin typeface="Times New Roman"/>
                <a:cs typeface="Times New Roman"/>
              </a:rPr>
              <a:t> </a:t>
            </a:r>
            <a:r>
              <a:rPr dirty="0" sz="1700" spc="60">
                <a:latin typeface="Times New Roman"/>
                <a:cs typeface="Times New Roman"/>
              </a:rPr>
              <a:t>0.2</a:t>
            </a:r>
            <a:r>
              <a:rPr dirty="0" sz="1700" spc="-204">
                <a:latin typeface="Times New Roman"/>
                <a:cs typeface="Times New Roman"/>
              </a:rPr>
              <a:t> </a:t>
            </a:r>
            <a:r>
              <a:rPr dirty="0" sz="1700" spc="75">
                <a:latin typeface="Times New Roman"/>
                <a:cs typeface="Times New Roman"/>
              </a:rPr>
              <a:t>*</a:t>
            </a:r>
            <a:r>
              <a:rPr dirty="0" sz="1700" spc="-204">
                <a:latin typeface="Times New Roman"/>
                <a:cs typeface="Times New Roman"/>
              </a:rPr>
              <a:t> </a:t>
            </a:r>
            <a:r>
              <a:rPr dirty="0" sz="1700" spc="75">
                <a:latin typeface="Times New Roman"/>
                <a:cs typeface="Times New Roman"/>
              </a:rPr>
              <a:t>0.65</a:t>
            </a:r>
            <a:r>
              <a:rPr dirty="0" sz="1700" spc="-175">
                <a:latin typeface="Times New Roman"/>
                <a:cs typeface="Times New Roman"/>
              </a:rPr>
              <a:t> </a:t>
            </a:r>
            <a:r>
              <a:rPr dirty="0" sz="1700" spc="85">
                <a:latin typeface="Symbol"/>
                <a:cs typeface="Symbol"/>
              </a:rPr>
              <a:t></a:t>
            </a:r>
            <a:r>
              <a:rPr dirty="0" sz="1700" spc="-70">
                <a:latin typeface="Times New Roman"/>
                <a:cs typeface="Times New Roman"/>
              </a:rPr>
              <a:t> </a:t>
            </a:r>
            <a:r>
              <a:rPr dirty="0" sz="1700" spc="60">
                <a:latin typeface="Times New Roman"/>
                <a:cs typeface="Times New Roman"/>
              </a:rPr>
              <a:t>0.8</a:t>
            </a:r>
            <a:r>
              <a:rPr dirty="0" sz="1700" spc="-229">
                <a:latin typeface="Times New Roman"/>
                <a:cs typeface="Times New Roman"/>
              </a:rPr>
              <a:t> </a:t>
            </a:r>
            <a:r>
              <a:rPr dirty="0" sz="1700" spc="75">
                <a:latin typeface="Times New Roman"/>
                <a:cs typeface="Times New Roman"/>
              </a:rPr>
              <a:t>*</a:t>
            </a:r>
            <a:r>
              <a:rPr dirty="0" sz="1700" spc="-204">
                <a:latin typeface="Times New Roman"/>
                <a:cs typeface="Times New Roman"/>
              </a:rPr>
              <a:t> </a:t>
            </a:r>
            <a:r>
              <a:rPr dirty="0" sz="1700" spc="75">
                <a:latin typeface="Times New Roman"/>
                <a:cs typeface="Times New Roman"/>
              </a:rPr>
              <a:t>0.35</a:t>
            </a:r>
            <a:r>
              <a:rPr dirty="0" sz="1700" spc="-100">
                <a:latin typeface="Times New Roman"/>
                <a:cs typeface="Times New Roman"/>
              </a:rPr>
              <a:t> </a:t>
            </a:r>
            <a:r>
              <a:rPr dirty="0" sz="1700" spc="85">
                <a:latin typeface="Symbol"/>
                <a:cs typeface="Symbol"/>
              </a:rPr>
              <a:t></a:t>
            </a:r>
            <a:r>
              <a:rPr dirty="0" sz="1700" spc="-20">
                <a:latin typeface="Times New Roman"/>
                <a:cs typeface="Times New Roman"/>
              </a:rPr>
              <a:t> </a:t>
            </a:r>
            <a:r>
              <a:rPr dirty="0" sz="1700" spc="75">
                <a:latin typeface="Times New Roman"/>
                <a:cs typeface="Times New Roman"/>
              </a:rPr>
              <a:t>0.41</a:t>
            </a:r>
            <a:r>
              <a:rPr dirty="0" sz="1700" spc="265">
                <a:latin typeface="Times New Roman"/>
                <a:cs typeface="Times New Roman"/>
              </a:rPr>
              <a:t> </a:t>
            </a:r>
            <a:r>
              <a:rPr dirty="0" sz="1700" spc="95">
                <a:latin typeface="Times New Roman"/>
                <a:cs typeface="Times New Roman"/>
              </a:rPr>
              <a:t>sec</a:t>
            </a:r>
            <a:endParaRPr sz="1700">
              <a:latin typeface="Times New Roman"/>
              <a:cs typeface="Times New Roman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863282" y="5056187"/>
          <a:ext cx="2759075" cy="4667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4169"/>
                <a:gridCol w="342900"/>
                <a:gridCol w="342900"/>
                <a:gridCol w="343535"/>
                <a:gridCol w="344169"/>
              </a:tblGrid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627380" y="2824098"/>
            <a:ext cx="6296025" cy="2016125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marL="12700" marR="5080">
              <a:lnSpc>
                <a:spcPct val="95800"/>
              </a:lnSpc>
              <a:spcBef>
                <a:spcPts val="17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</a:t>
            </a:r>
            <a:r>
              <a:rPr dirty="0" sz="1600" spc="-5">
                <a:latin typeface="Times New Roman"/>
                <a:cs typeface="Times New Roman"/>
              </a:rPr>
              <a:t>: </a:t>
            </a:r>
            <a:r>
              <a:rPr dirty="0" sz="1600" spc="-10">
                <a:latin typeface="Times New Roman"/>
                <a:cs typeface="Times New Roman"/>
              </a:rPr>
              <a:t>In </a:t>
            </a:r>
            <a:r>
              <a:rPr dirty="0" sz="1600" spc="-5">
                <a:latin typeface="Times New Roman"/>
                <a:cs typeface="Times New Roman"/>
              </a:rPr>
              <a:t>a </a:t>
            </a:r>
            <a:r>
              <a:rPr dirty="0" sz="1600">
                <a:latin typeface="Times New Roman"/>
                <a:cs typeface="Times New Roman"/>
              </a:rPr>
              <a:t>telex </a:t>
            </a:r>
            <a:r>
              <a:rPr dirty="0" sz="1600" spc="-5">
                <a:latin typeface="Times New Roman"/>
                <a:cs typeface="Times New Roman"/>
              </a:rPr>
              <a:t>link, information is arranged in blocks </a:t>
            </a:r>
            <a:r>
              <a:rPr dirty="0" sz="1600" spc="-10">
                <a:latin typeface="Times New Roman"/>
                <a:cs typeface="Times New Roman"/>
              </a:rPr>
              <a:t>of </a:t>
            </a:r>
            <a:r>
              <a:rPr dirty="0" sz="1600" spc="-5">
                <a:latin typeface="Times New Roman"/>
                <a:cs typeface="Times New Roman"/>
              </a:rPr>
              <a:t>8 </a:t>
            </a:r>
            <a:r>
              <a:rPr dirty="0" sz="1600">
                <a:latin typeface="Times New Roman"/>
                <a:cs typeface="Times New Roman"/>
              </a:rPr>
              <a:t>characters. </a:t>
            </a:r>
            <a:r>
              <a:rPr dirty="0" sz="1600" spc="-5">
                <a:latin typeface="Times New Roman"/>
                <a:cs typeface="Times New Roman"/>
              </a:rPr>
              <a:t>The 1</a:t>
            </a:r>
            <a:r>
              <a:rPr dirty="0" baseline="39682" sz="1575" spc="-7">
                <a:latin typeface="Times New Roman"/>
                <a:cs typeface="Times New Roman"/>
              </a:rPr>
              <a:t>st  </a:t>
            </a:r>
            <a:r>
              <a:rPr dirty="0" sz="1600" spc="-5">
                <a:latin typeface="Times New Roman"/>
                <a:cs typeface="Times New Roman"/>
              </a:rPr>
              <a:t>position(character) in each block is always kept the same for synchronization  purposes . </a:t>
            </a:r>
            <a:r>
              <a:rPr dirty="0" sz="1600" spc="-1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remaining 7 places are filled randomly </a:t>
            </a: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5">
                <a:latin typeface="Times New Roman"/>
                <a:cs typeface="Times New Roman"/>
              </a:rPr>
              <a:t>the English  alphabets with equal prob. If the </a:t>
            </a:r>
            <a:r>
              <a:rPr dirty="0" sz="1600">
                <a:latin typeface="Times New Roman"/>
                <a:cs typeface="Times New Roman"/>
              </a:rPr>
              <a:t>system </a:t>
            </a:r>
            <a:r>
              <a:rPr dirty="0" sz="1600" spc="-5">
                <a:latin typeface="Times New Roman"/>
                <a:cs typeface="Times New Roman"/>
              </a:rPr>
              <a:t>produces 400 blocks/sec, find </a:t>
            </a:r>
            <a:r>
              <a:rPr dirty="0" sz="1600" spc="10">
                <a:latin typeface="Times New Roman"/>
                <a:cs typeface="Times New Roman"/>
              </a:rPr>
              <a:t>the  </a:t>
            </a:r>
            <a:r>
              <a:rPr dirty="0" sz="1600" spc="-5">
                <a:latin typeface="Times New Roman"/>
                <a:cs typeface="Times New Roman"/>
              </a:rPr>
              <a:t>average source </a:t>
            </a:r>
            <a:r>
              <a:rPr dirty="0" sz="1600">
                <a:latin typeface="Times New Roman"/>
                <a:cs typeface="Times New Roman"/>
              </a:rPr>
              <a:t>entropy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rate.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endParaRPr sz="1600">
              <a:latin typeface="Times New Roman"/>
              <a:cs typeface="Times New Roman"/>
            </a:endParaRPr>
          </a:p>
          <a:p>
            <a:pPr marL="1294130">
              <a:lnSpc>
                <a:spcPct val="100000"/>
              </a:lnSpc>
              <a:spcBef>
                <a:spcPts val="1275"/>
              </a:spcBef>
            </a:pPr>
            <a:r>
              <a:rPr dirty="0" sz="1200">
                <a:latin typeface="Times New Roman"/>
                <a:cs typeface="Times New Roman"/>
              </a:rPr>
              <a:t>block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68044" y="4679949"/>
            <a:ext cx="921385" cy="76200"/>
          </a:xfrm>
          <a:custGeom>
            <a:avLst/>
            <a:gdLst/>
            <a:ahLst/>
            <a:cxnLst/>
            <a:rect l="l" t="t" r="r" b="b"/>
            <a:pathLst>
              <a:path w="921385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94" y="44450"/>
                </a:lnTo>
                <a:lnTo>
                  <a:pt x="57150" y="41656"/>
                </a:lnTo>
                <a:lnTo>
                  <a:pt x="57150" y="34544"/>
                </a:lnTo>
                <a:lnTo>
                  <a:pt x="59994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921385" h="76200">
                <a:moveTo>
                  <a:pt x="76200" y="31750"/>
                </a:moveTo>
                <a:lnTo>
                  <a:pt x="59994" y="31750"/>
                </a:lnTo>
                <a:lnTo>
                  <a:pt x="57150" y="34544"/>
                </a:lnTo>
                <a:lnTo>
                  <a:pt x="57150" y="41656"/>
                </a:lnTo>
                <a:lnTo>
                  <a:pt x="59994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921385" h="76200">
                <a:moveTo>
                  <a:pt x="918591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918591" y="44450"/>
                </a:lnTo>
                <a:lnTo>
                  <a:pt x="921385" y="41656"/>
                </a:lnTo>
                <a:lnTo>
                  <a:pt x="921385" y="34544"/>
                </a:lnTo>
                <a:lnTo>
                  <a:pt x="918591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348229" y="4679949"/>
            <a:ext cx="1263650" cy="76200"/>
          </a:xfrm>
          <a:custGeom>
            <a:avLst/>
            <a:gdLst/>
            <a:ahLst/>
            <a:cxnLst/>
            <a:rect l="l" t="t" r="r" b="b"/>
            <a:pathLst>
              <a:path w="1263650" h="76200">
                <a:moveTo>
                  <a:pt x="1187449" y="0"/>
                </a:moveTo>
                <a:lnTo>
                  <a:pt x="1187449" y="76200"/>
                </a:lnTo>
                <a:lnTo>
                  <a:pt x="1250949" y="44450"/>
                </a:lnTo>
                <a:lnTo>
                  <a:pt x="1203706" y="44450"/>
                </a:lnTo>
                <a:lnTo>
                  <a:pt x="1206499" y="41656"/>
                </a:lnTo>
                <a:lnTo>
                  <a:pt x="1206499" y="34544"/>
                </a:lnTo>
                <a:lnTo>
                  <a:pt x="1203706" y="31750"/>
                </a:lnTo>
                <a:lnTo>
                  <a:pt x="1250949" y="31750"/>
                </a:lnTo>
                <a:lnTo>
                  <a:pt x="1187449" y="0"/>
                </a:lnTo>
                <a:close/>
              </a:path>
              <a:path w="1263650" h="76200">
                <a:moveTo>
                  <a:pt x="1187449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1187449" y="44450"/>
                </a:lnTo>
                <a:lnTo>
                  <a:pt x="1187449" y="31750"/>
                </a:lnTo>
                <a:close/>
              </a:path>
              <a:path w="1263650" h="76200">
                <a:moveTo>
                  <a:pt x="1250949" y="31750"/>
                </a:moveTo>
                <a:lnTo>
                  <a:pt x="1203706" y="31750"/>
                </a:lnTo>
                <a:lnTo>
                  <a:pt x="1206499" y="34544"/>
                </a:lnTo>
                <a:lnTo>
                  <a:pt x="1206499" y="41656"/>
                </a:lnTo>
                <a:lnTo>
                  <a:pt x="1203706" y="44450"/>
                </a:lnTo>
                <a:lnTo>
                  <a:pt x="1250949" y="44450"/>
                </a:lnTo>
                <a:lnTo>
                  <a:pt x="1263649" y="38100"/>
                </a:lnTo>
                <a:lnTo>
                  <a:pt x="125094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611879" y="4603749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868044" y="4603749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82980" y="5060949"/>
            <a:ext cx="227965" cy="228600"/>
          </a:xfrm>
          <a:custGeom>
            <a:avLst/>
            <a:gdLst/>
            <a:ahLst/>
            <a:cxnLst/>
            <a:rect l="l" t="t" r="r" b="b"/>
            <a:pathLst>
              <a:path w="227965" h="228600">
                <a:moveTo>
                  <a:pt x="0" y="0"/>
                </a:moveTo>
                <a:lnTo>
                  <a:pt x="227964" y="22860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868044" y="5175249"/>
            <a:ext cx="342900" cy="342900"/>
          </a:xfrm>
          <a:custGeom>
            <a:avLst/>
            <a:gdLst/>
            <a:ahLst/>
            <a:cxnLst/>
            <a:rect l="l" t="t" r="r" b="b"/>
            <a:pathLst>
              <a:path w="342900" h="342900">
                <a:moveTo>
                  <a:pt x="0" y="0"/>
                </a:moveTo>
                <a:lnTo>
                  <a:pt x="342900" y="342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868044" y="5403849"/>
            <a:ext cx="114935" cy="114300"/>
          </a:xfrm>
          <a:custGeom>
            <a:avLst/>
            <a:gdLst/>
            <a:ahLst/>
            <a:cxnLst/>
            <a:rect l="l" t="t" r="r" b="b"/>
            <a:pathLst>
              <a:path w="114934" h="114300">
                <a:moveTo>
                  <a:pt x="0" y="0"/>
                </a:moveTo>
                <a:lnTo>
                  <a:pt x="114935" y="1143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627380" y="6113144"/>
            <a:ext cx="6164580" cy="243332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222885" marR="5375910">
              <a:lnSpc>
                <a:spcPts val="1420"/>
              </a:lnSpc>
              <a:spcBef>
                <a:spcPts val="160"/>
              </a:spcBef>
            </a:pPr>
            <a:r>
              <a:rPr dirty="0" sz="1200" spc="-5">
                <a:latin typeface="Times New Roman"/>
                <a:cs typeface="Times New Roman"/>
              </a:rPr>
              <a:t>Synch  c</a:t>
            </a:r>
            <a:r>
              <a:rPr dirty="0" sz="1200">
                <a:latin typeface="Times New Roman"/>
                <a:cs typeface="Times New Roman"/>
              </a:rPr>
              <a:t>h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ra</a:t>
            </a:r>
            <a:r>
              <a:rPr dirty="0" sz="1200" spc="-5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ter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839"/>
              </a:lnSpc>
            </a:pPr>
            <a:r>
              <a:rPr dirty="0" sz="1600" spc="-5">
                <a:latin typeface="Times New Roman"/>
                <a:cs typeface="Times New Roman"/>
              </a:rPr>
              <a:t>Each of the 7 positions behaves as a source that </a:t>
            </a:r>
            <a:r>
              <a:rPr dirty="0" sz="1600" spc="-10">
                <a:latin typeface="Times New Roman"/>
                <a:cs typeface="Times New Roman"/>
              </a:rPr>
              <a:t>may </a:t>
            </a:r>
            <a:r>
              <a:rPr dirty="0" sz="1600" spc="-5">
                <a:latin typeface="Times New Roman"/>
                <a:cs typeface="Times New Roman"/>
              </a:rPr>
              <a:t>produce randomly one  of the English alphabets with prob of 1/26,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hence: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50"/>
              </a:lnSpc>
            </a:pPr>
            <a:r>
              <a:rPr dirty="0" sz="1600" spc="-5">
                <a:latin typeface="Times New Roman"/>
                <a:cs typeface="Times New Roman"/>
              </a:rPr>
              <a:t>Information/position= - log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(1/26)=log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26=4.7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bits</a:t>
            </a:r>
            <a:endParaRPr sz="1600">
              <a:latin typeface="Times New Roman"/>
              <a:cs typeface="Times New Roman"/>
            </a:endParaRPr>
          </a:p>
          <a:p>
            <a:pPr algn="just" marL="12700" marR="138430">
              <a:lnSpc>
                <a:spcPts val="1839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Information/block=7 * 4.7 =32.9 </a:t>
            </a:r>
            <a:r>
              <a:rPr dirty="0" sz="1600">
                <a:latin typeface="Times New Roman"/>
                <a:cs typeface="Times New Roman"/>
              </a:rPr>
              <a:t>bits, </a:t>
            </a:r>
            <a:r>
              <a:rPr dirty="0" sz="1600" spc="-5">
                <a:latin typeface="Times New Roman"/>
                <a:cs typeface="Times New Roman"/>
              </a:rPr>
              <a:t>we exclude the </a:t>
            </a:r>
            <a:r>
              <a:rPr dirty="0" sz="1600">
                <a:latin typeface="Times New Roman"/>
                <a:cs typeface="Times New Roman"/>
              </a:rPr>
              <a:t>1</a:t>
            </a:r>
            <a:r>
              <a:rPr dirty="0" baseline="39682" sz="1575">
                <a:latin typeface="Times New Roman"/>
                <a:cs typeface="Times New Roman"/>
              </a:rPr>
              <a:t>st </a:t>
            </a:r>
            <a:r>
              <a:rPr dirty="0" sz="1600" spc="-5">
                <a:latin typeface="Times New Roman"/>
                <a:cs typeface="Times New Roman"/>
              </a:rPr>
              <a:t>character since it  has no information having the prob of certain event (contains synch only)  Then:</a:t>
            </a:r>
            <a:endParaRPr sz="1600">
              <a:latin typeface="Times New Roman"/>
              <a:cs typeface="Times New Roman"/>
            </a:endParaRPr>
          </a:p>
          <a:p>
            <a:pPr algn="just" marL="12700">
              <a:lnSpc>
                <a:spcPts val="1750"/>
              </a:lnSpc>
            </a:pPr>
            <a:r>
              <a:rPr dirty="0" sz="1600" spc="-5">
                <a:latin typeface="Times New Roman"/>
                <a:cs typeface="Times New Roman"/>
              </a:rPr>
              <a:t>R(X)=Information/blocks * rate of producing</a:t>
            </a:r>
            <a:r>
              <a:rPr dirty="0" sz="1600" spc="3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blocks/sec</a:t>
            </a:r>
            <a:endParaRPr sz="1600">
              <a:latin typeface="Times New Roman"/>
              <a:cs typeface="Times New Roman"/>
            </a:endParaRPr>
          </a:p>
          <a:p>
            <a:pPr marL="417830">
              <a:lnSpc>
                <a:spcPts val="1880"/>
              </a:lnSpc>
            </a:pPr>
            <a:r>
              <a:rPr dirty="0" sz="1600" spc="-5">
                <a:latin typeface="Times New Roman"/>
                <a:cs typeface="Times New Roman"/>
              </a:rPr>
              <a:t>=32.9 *400=13160</a:t>
            </a:r>
            <a:r>
              <a:rPr dirty="0" sz="1600">
                <a:latin typeface="Times New Roman"/>
                <a:cs typeface="Times New Roman"/>
              </a:rPr>
              <a:t> bits/sec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44880" y="5403849"/>
            <a:ext cx="76200" cy="692150"/>
          </a:xfrm>
          <a:custGeom>
            <a:avLst/>
            <a:gdLst/>
            <a:ahLst/>
            <a:cxnLst/>
            <a:rect l="l" t="t" r="r" b="b"/>
            <a:pathLst>
              <a:path w="76200" h="692150">
                <a:moveTo>
                  <a:pt x="41605" y="57150"/>
                </a:moveTo>
                <a:lnTo>
                  <a:pt x="34594" y="57150"/>
                </a:lnTo>
                <a:lnTo>
                  <a:pt x="31750" y="59944"/>
                </a:lnTo>
                <a:lnTo>
                  <a:pt x="31750" y="689356"/>
                </a:lnTo>
                <a:lnTo>
                  <a:pt x="34594" y="692150"/>
                </a:lnTo>
                <a:lnTo>
                  <a:pt x="41605" y="692150"/>
                </a:lnTo>
                <a:lnTo>
                  <a:pt x="44450" y="689356"/>
                </a:lnTo>
                <a:lnTo>
                  <a:pt x="44450" y="59944"/>
                </a:lnTo>
                <a:lnTo>
                  <a:pt x="41605" y="57150"/>
                </a:lnTo>
                <a:close/>
              </a:path>
              <a:path w="76200" h="69215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9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692150">
                <a:moveTo>
                  <a:pt x="66675" y="57150"/>
                </a:moveTo>
                <a:lnTo>
                  <a:pt x="41605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7380" y="429259"/>
            <a:ext cx="6194425" cy="10845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1404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7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080">
              <a:lnSpc>
                <a:spcPct val="96000"/>
              </a:lnSpc>
            </a:pP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MUTUAL INFORMATION</a:t>
            </a:r>
            <a:r>
              <a:rPr dirty="0" sz="1600" spc="-5">
                <a:latin typeface="Times New Roman"/>
                <a:cs typeface="Times New Roman"/>
              </a:rPr>
              <a:t>: The mutual information between two </a:t>
            </a:r>
            <a:r>
              <a:rPr dirty="0" sz="1600">
                <a:latin typeface="Times New Roman"/>
                <a:cs typeface="Times New Roman"/>
              </a:rPr>
              <a:t>random  </a:t>
            </a:r>
            <a:r>
              <a:rPr dirty="0" sz="1600" spc="-5">
                <a:latin typeface="Times New Roman"/>
                <a:cs typeface="Times New Roman"/>
              </a:rPr>
              <a:t>variables measures the amount of information </a:t>
            </a:r>
            <a:r>
              <a:rPr dirty="0" sz="1600" spc="5">
                <a:latin typeface="Times New Roman"/>
                <a:cs typeface="Times New Roman"/>
              </a:rPr>
              <a:t>that </a:t>
            </a:r>
            <a:r>
              <a:rPr dirty="0" sz="1600" spc="-5">
                <a:latin typeface="Times New Roman"/>
                <a:cs typeface="Times New Roman"/>
              </a:rPr>
              <a:t>one conveys about the  other.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7380" y="4198746"/>
            <a:ext cx="6107430" cy="2372360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marL="12700" marR="26670">
              <a:lnSpc>
                <a:spcPct val="95900"/>
              </a:lnSpc>
              <a:spcBef>
                <a:spcPts val="175"/>
              </a:spcBef>
            </a:pPr>
            <a:r>
              <a:rPr dirty="0" sz="1600" spc="-5">
                <a:latin typeface="Times New Roman"/>
                <a:cs typeface="Times New Roman"/>
              </a:rPr>
              <a:t>Consider the set of symbols </a:t>
            </a:r>
            <a:r>
              <a:rPr dirty="0" sz="1600" spc="5">
                <a:latin typeface="Times New Roman"/>
                <a:cs typeface="Times New Roman"/>
              </a:rPr>
              <a:t>x</a:t>
            </a:r>
            <a:r>
              <a:rPr dirty="0" baseline="-13227" sz="1575" spc="7">
                <a:latin typeface="Times New Roman"/>
                <a:cs typeface="Times New Roman"/>
              </a:rPr>
              <a:t>1</a:t>
            </a:r>
            <a:r>
              <a:rPr dirty="0" sz="1600" spc="5">
                <a:latin typeface="Times New Roman"/>
                <a:cs typeface="Times New Roman"/>
              </a:rPr>
              <a:t>, </a:t>
            </a:r>
            <a:r>
              <a:rPr dirty="0" sz="1600" spc="-5">
                <a:latin typeface="Times New Roman"/>
                <a:cs typeface="Times New Roman"/>
              </a:rPr>
              <a:t>x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,…..,x</a:t>
            </a:r>
            <a:r>
              <a:rPr dirty="0" baseline="-13227" sz="1575" spc="-7">
                <a:latin typeface="Times New Roman"/>
                <a:cs typeface="Times New Roman"/>
              </a:rPr>
              <a:t>n</a:t>
            </a:r>
            <a:r>
              <a:rPr dirty="0" sz="1600" spc="-5">
                <a:latin typeface="Times New Roman"/>
                <a:cs typeface="Times New Roman"/>
              </a:rPr>
              <a:t>, the transmitter </a:t>
            </a:r>
            <a:r>
              <a:rPr dirty="0" sz="1600">
                <a:latin typeface="Times New Roman"/>
                <a:cs typeface="Times New Roman"/>
              </a:rPr>
              <a:t>T</a:t>
            </a:r>
            <a:r>
              <a:rPr dirty="0" baseline="-13227" sz="1575">
                <a:latin typeface="Times New Roman"/>
                <a:cs typeface="Times New Roman"/>
              </a:rPr>
              <a:t>x </a:t>
            </a:r>
            <a:r>
              <a:rPr dirty="0" sz="1600" spc="-10">
                <a:latin typeface="Times New Roman"/>
                <a:cs typeface="Times New Roman"/>
              </a:rPr>
              <a:t>may </a:t>
            </a:r>
            <a:r>
              <a:rPr dirty="0" sz="1600" spc="-5">
                <a:latin typeface="Times New Roman"/>
                <a:cs typeface="Times New Roman"/>
              </a:rPr>
              <a:t>produce.  The receiver </a:t>
            </a:r>
            <a:r>
              <a:rPr dirty="0" sz="1600">
                <a:latin typeface="Times New Roman"/>
                <a:cs typeface="Times New Roman"/>
              </a:rPr>
              <a:t>R</a:t>
            </a:r>
            <a:r>
              <a:rPr dirty="0" baseline="-13227" sz="1575">
                <a:latin typeface="Times New Roman"/>
                <a:cs typeface="Times New Roman"/>
              </a:rPr>
              <a:t>x </a:t>
            </a:r>
            <a:r>
              <a:rPr dirty="0" sz="1600" spc="-10">
                <a:latin typeface="Times New Roman"/>
                <a:cs typeface="Times New Roman"/>
              </a:rPr>
              <a:t>may </a:t>
            </a:r>
            <a:r>
              <a:rPr dirty="0" sz="1600" spc="-5">
                <a:latin typeface="Times New Roman"/>
                <a:cs typeface="Times New Roman"/>
              </a:rPr>
              <a:t>receive y</a:t>
            </a:r>
            <a:r>
              <a:rPr dirty="0" baseline="-13227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,y</a:t>
            </a:r>
            <a:r>
              <a:rPr dirty="0" baseline="-13227" sz="1575" spc="-7">
                <a:latin typeface="Times New Roman"/>
                <a:cs typeface="Times New Roman"/>
              </a:rPr>
              <a:t>2</a:t>
            </a:r>
            <a:r>
              <a:rPr dirty="0" sz="1600" spc="-5">
                <a:latin typeface="Times New Roman"/>
                <a:cs typeface="Times New Roman"/>
              </a:rPr>
              <a:t>,…,y</a:t>
            </a:r>
            <a:r>
              <a:rPr dirty="0" baseline="-13227" sz="1575" spc="-7">
                <a:latin typeface="Times New Roman"/>
                <a:cs typeface="Times New Roman"/>
              </a:rPr>
              <a:t>m</a:t>
            </a:r>
            <a:r>
              <a:rPr dirty="0" sz="1600" spc="-5">
                <a:latin typeface="Times New Roman"/>
                <a:cs typeface="Times New Roman"/>
              </a:rPr>
              <a:t>. Theoretically, if the noise and  </a:t>
            </a:r>
            <a:r>
              <a:rPr dirty="0" sz="1600" spc="-10">
                <a:latin typeface="Times New Roman"/>
                <a:cs typeface="Times New Roman"/>
              </a:rPr>
              <a:t>jamming </a:t>
            </a:r>
            <a:r>
              <a:rPr dirty="0" sz="1600" spc="-5">
                <a:latin typeface="Times New Roman"/>
                <a:cs typeface="Times New Roman"/>
              </a:rPr>
              <a:t>is zero, then the set X=setY and n=m. However, and due to noise  and jamming, there will be a conditional prob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p(y</a:t>
            </a:r>
            <a:r>
              <a:rPr dirty="0" baseline="-13227" sz="1575">
                <a:latin typeface="Times New Roman"/>
                <a:cs typeface="Times New Roman"/>
              </a:rPr>
              <a:t>j</a:t>
            </a:r>
            <a:r>
              <a:rPr dirty="0" sz="1600">
                <a:latin typeface="Times New Roman"/>
                <a:cs typeface="Times New Roman"/>
              </a:rPr>
              <a:t>/x</a:t>
            </a:r>
            <a:r>
              <a:rPr dirty="0" baseline="-13227" sz="1575">
                <a:latin typeface="Times New Roman"/>
                <a:cs typeface="Times New Roman"/>
              </a:rPr>
              <a:t>i</a:t>
            </a:r>
            <a:r>
              <a:rPr dirty="0" sz="1600">
                <a:latin typeface="Times New Roman"/>
                <a:cs typeface="Times New Roman"/>
              </a:rPr>
              <a:t>):Define:</a:t>
            </a:r>
            <a:endParaRPr sz="1600">
              <a:latin typeface="Times New Roman"/>
              <a:cs typeface="Times New Roman"/>
            </a:endParaRPr>
          </a:p>
          <a:p>
            <a:pPr marL="12700" marR="114935">
              <a:lnSpc>
                <a:spcPts val="1839"/>
              </a:lnSpc>
              <a:spcBef>
                <a:spcPts val="40"/>
              </a:spcBef>
            </a:pPr>
            <a:r>
              <a:rPr dirty="0" sz="1600" spc="-5">
                <a:latin typeface="Times New Roman"/>
                <a:cs typeface="Times New Roman"/>
              </a:rPr>
              <a:t>1-</a:t>
            </a:r>
            <a:r>
              <a:rPr dirty="0" sz="1600" spc="-5">
                <a:solidFill>
                  <a:srgbClr val="FF0000"/>
                </a:solidFill>
                <a:latin typeface="Times New Roman"/>
                <a:cs typeface="Times New Roman"/>
              </a:rPr>
              <a:t>p(x</a:t>
            </a:r>
            <a:r>
              <a:rPr dirty="0" baseline="-13227" sz="1575" spc="-7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dirty="0" sz="1600" spc="-5">
                <a:solidFill>
                  <a:srgbClr val="FF0000"/>
                </a:solidFill>
                <a:latin typeface="Times New Roman"/>
                <a:cs typeface="Times New Roman"/>
              </a:rPr>
              <a:t>) </a:t>
            </a:r>
            <a:r>
              <a:rPr dirty="0" sz="1600" spc="-5">
                <a:latin typeface="Times New Roman"/>
                <a:cs typeface="Times New Roman"/>
              </a:rPr>
              <a:t>to be what </a:t>
            </a:r>
            <a:r>
              <a:rPr dirty="0" sz="1600">
                <a:latin typeface="Times New Roman"/>
                <a:cs typeface="Times New Roman"/>
              </a:rPr>
              <a:t>is </a:t>
            </a:r>
            <a:r>
              <a:rPr dirty="0" sz="1600" spc="-5">
                <a:latin typeface="Times New Roman"/>
                <a:cs typeface="Times New Roman"/>
              </a:rPr>
              <a:t>called the </a:t>
            </a:r>
            <a:r>
              <a:rPr dirty="0" sz="1600" spc="-5">
                <a:solidFill>
                  <a:srgbClr val="FF0000"/>
                </a:solidFill>
                <a:latin typeface="Times New Roman"/>
                <a:cs typeface="Times New Roman"/>
              </a:rPr>
              <a:t>apriori prob </a:t>
            </a:r>
            <a:r>
              <a:rPr dirty="0" sz="1600" spc="-5">
                <a:latin typeface="Times New Roman"/>
                <a:cs typeface="Times New Roman"/>
              </a:rPr>
              <a:t>of the </a:t>
            </a:r>
            <a:r>
              <a:rPr dirty="0" sz="1600" spc="-10">
                <a:latin typeface="Times New Roman"/>
                <a:cs typeface="Times New Roman"/>
              </a:rPr>
              <a:t>symbol </a:t>
            </a: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-13227" sz="1575">
                <a:latin typeface="Times New Roman"/>
                <a:cs typeface="Times New Roman"/>
              </a:rPr>
              <a:t>i </a:t>
            </a:r>
            <a:r>
              <a:rPr dirty="0" sz="1600" spc="-5">
                <a:latin typeface="Times New Roman"/>
                <a:cs typeface="Times New Roman"/>
              </a:rPr>
              <a:t>, which is the  prob of selecting </a:t>
            </a:r>
            <a:r>
              <a:rPr dirty="0" sz="1600" spc="5">
                <a:latin typeface="Times New Roman"/>
                <a:cs typeface="Times New Roman"/>
              </a:rPr>
              <a:t>x</a:t>
            </a:r>
            <a:r>
              <a:rPr dirty="0" baseline="-13227" sz="1575" spc="7">
                <a:latin typeface="Times New Roman"/>
                <a:cs typeface="Times New Roman"/>
              </a:rPr>
              <a:t>i </a:t>
            </a:r>
            <a:r>
              <a:rPr dirty="0" sz="1600">
                <a:latin typeface="Times New Roman"/>
                <a:cs typeface="Times New Roman"/>
              </a:rPr>
              <a:t>for</a:t>
            </a:r>
            <a:r>
              <a:rPr dirty="0" sz="1600" spc="-14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transmission.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39"/>
              </a:lnSpc>
              <a:spcBef>
                <a:spcPts val="5"/>
              </a:spcBef>
            </a:pPr>
            <a:r>
              <a:rPr dirty="0" sz="1600" spc="-5">
                <a:latin typeface="Times New Roman"/>
                <a:cs typeface="Times New Roman"/>
              </a:rPr>
              <a:t>2-</a:t>
            </a:r>
            <a:r>
              <a:rPr dirty="0" sz="1600" spc="-5">
                <a:solidFill>
                  <a:srgbClr val="FF0000"/>
                </a:solidFill>
                <a:latin typeface="Times New Roman"/>
                <a:cs typeface="Times New Roman"/>
              </a:rPr>
              <a:t>p(x</a:t>
            </a:r>
            <a:r>
              <a:rPr dirty="0" baseline="-13227" sz="1575" spc="-7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dirty="0" sz="1600" spc="-5">
                <a:solidFill>
                  <a:srgbClr val="FF0000"/>
                </a:solidFill>
                <a:latin typeface="Times New Roman"/>
                <a:cs typeface="Times New Roman"/>
              </a:rPr>
              <a:t>/y</a:t>
            </a:r>
            <a:r>
              <a:rPr dirty="0" baseline="-13227" sz="1575" spc="-7">
                <a:solidFill>
                  <a:srgbClr val="FF0000"/>
                </a:solidFill>
                <a:latin typeface="Times New Roman"/>
                <a:cs typeface="Times New Roman"/>
              </a:rPr>
              <a:t>j</a:t>
            </a:r>
            <a:r>
              <a:rPr dirty="0" sz="1600" spc="-5">
                <a:solidFill>
                  <a:srgbClr val="FF0000"/>
                </a:solidFill>
                <a:latin typeface="Times New Roman"/>
                <a:cs typeface="Times New Roman"/>
              </a:rPr>
              <a:t>) </a:t>
            </a:r>
            <a:r>
              <a:rPr dirty="0" sz="1600" spc="-5">
                <a:latin typeface="Times New Roman"/>
                <a:cs typeface="Times New Roman"/>
              </a:rPr>
              <a:t>to be </a:t>
            </a:r>
            <a:r>
              <a:rPr dirty="0" sz="1600">
                <a:latin typeface="Times New Roman"/>
                <a:cs typeface="Times New Roman"/>
              </a:rPr>
              <a:t>what </a:t>
            </a:r>
            <a:r>
              <a:rPr dirty="0" sz="1600" spc="-5">
                <a:latin typeface="Times New Roman"/>
                <a:cs typeface="Times New Roman"/>
              </a:rPr>
              <a:t>is called the </a:t>
            </a:r>
            <a:r>
              <a:rPr dirty="0" sz="1600" spc="-5">
                <a:solidFill>
                  <a:srgbClr val="FF0000"/>
                </a:solidFill>
                <a:latin typeface="Times New Roman"/>
                <a:cs typeface="Times New Roman"/>
              </a:rPr>
              <a:t>aposteriori prob </a:t>
            </a:r>
            <a:r>
              <a:rPr dirty="0" sz="1600" spc="-5">
                <a:latin typeface="Times New Roman"/>
                <a:cs typeface="Times New Roman"/>
              </a:rPr>
              <a:t>of the </a:t>
            </a:r>
            <a:r>
              <a:rPr dirty="0" sz="1600" spc="-10">
                <a:latin typeface="Times New Roman"/>
                <a:cs typeface="Times New Roman"/>
              </a:rPr>
              <a:t>symbol </a:t>
            </a: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-13227" sz="1575">
                <a:latin typeface="Times New Roman"/>
                <a:cs typeface="Times New Roman"/>
              </a:rPr>
              <a:t>i </a:t>
            </a:r>
            <a:r>
              <a:rPr dirty="0" sz="1600" spc="-5">
                <a:latin typeface="Times New Roman"/>
                <a:cs typeface="Times New Roman"/>
              </a:rPr>
              <a:t>after </a:t>
            </a:r>
            <a:r>
              <a:rPr dirty="0" sz="1600">
                <a:latin typeface="Times New Roman"/>
                <a:cs typeface="Times New Roman"/>
              </a:rPr>
              <a:t>the  </a:t>
            </a:r>
            <a:r>
              <a:rPr dirty="0" sz="1600" spc="-5">
                <a:latin typeface="Times New Roman"/>
                <a:cs typeface="Times New Roman"/>
              </a:rPr>
              <a:t>reception of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y</a:t>
            </a:r>
            <a:r>
              <a:rPr dirty="0" baseline="-13227" sz="1575" spc="-15">
                <a:latin typeface="Times New Roman"/>
                <a:cs typeface="Times New Roman"/>
              </a:rPr>
              <a:t>j</a:t>
            </a:r>
            <a:r>
              <a:rPr dirty="0" sz="1600" spc="-1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50"/>
              </a:lnSpc>
            </a:pPr>
            <a:r>
              <a:rPr dirty="0" sz="1600" spc="-5">
                <a:solidFill>
                  <a:srgbClr val="FF0000"/>
                </a:solidFill>
                <a:latin typeface="Times New Roman"/>
                <a:cs typeface="Times New Roman"/>
              </a:rPr>
              <a:t>The amount of information that </a:t>
            </a:r>
            <a:r>
              <a:rPr dirty="0" sz="1600">
                <a:solidFill>
                  <a:srgbClr val="FF0000"/>
                </a:solidFill>
                <a:latin typeface="Times New Roman"/>
                <a:cs typeface="Times New Roman"/>
              </a:rPr>
              <a:t>y</a:t>
            </a:r>
            <a:r>
              <a:rPr dirty="0" baseline="-13227" sz="1575">
                <a:solidFill>
                  <a:srgbClr val="FF0000"/>
                </a:solidFill>
                <a:latin typeface="Times New Roman"/>
                <a:cs typeface="Times New Roman"/>
              </a:rPr>
              <a:t>j </a:t>
            </a:r>
            <a:r>
              <a:rPr dirty="0" sz="1600" spc="-5">
                <a:solidFill>
                  <a:srgbClr val="FF0000"/>
                </a:solidFill>
                <a:latin typeface="Times New Roman"/>
                <a:cs typeface="Times New Roman"/>
              </a:rPr>
              <a:t>provides about </a:t>
            </a:r>
            <a:r>
              <a:rPr dirty="0" sz="1600" spc="5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dirty="0" baseline="-13227" sz="1575" spc="7">
                <a:solidFill>
                  <a:srgbClr val="FF0000"/>
                </a:solidFill>
                <a:latin typeface="Times New Roman"/>
                <a:cs typeface="Times New Roman"/>
              </a:rPr>
              <a:t>i </a:t>
            </a:r>
            <a:r>
              <a:rPr dirty="0" sz="1600" spc="-5">
                <a:solidFill>
                  <a:srgbClr val="FF0000"/>
                </a:solidFill>
                <a:latin typeface="Times New Roman"/>
                <a:cs typeface="Times New Roman"/>
              </a:rPr>
              <a:t>is called the</a:t>
            </a:r>
            <a:r>
              <a:rPr dirty="0" sz="1600" spc="-19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600" spc="-10">
                <a:solidFill>
                  <a:srgbClr val="FF0000"/>
                </a:solidFill>
                <a:latin typeface="Times New Roman"/>
                <a:cs typeface="Times New Roman"/>
              </a:rPr>
              <a:t>mutual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5"/>
              </a:lnSpc>
            </a:pPr>
            <a:r>
              <a:rPr dirty="0" sz="1600" spc="-5">
                <a:solidFill>
                  <a:srgbClr val="FF0000"/>
                </a:solidFill>
                <a:latin typeface="Times New Roman"/>
                <a:cs typeface="Times New Roman"/>
              </a:rPr>
              <a:t>information between </a:t>
            </a:r>
            <a:r>
              <a:rPr dirty="0" sz="1600" spc="5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dirty="0" baseline="-13227" sz="1575" spc="7">
                <a:solidFill>
                  <a:srgbClr val="FF0000"/>
                </a:solidFill>
                <a:latin typeface="Times New Roman"/>
                <a:cs typeface="Times New Roman"/>
              </a:rPr>
              <a:t>i </a:t>
            </a:r>
            <a:r>
              <a:rPr dirty="0" sz="1600" spc="-5">
                <a:solidFill>
                  <a:srgbClr val="FF0000"/>
                </a:solidFill>
                <a:latin typeface="Times New Roman"/>
                <a:cs typeface="Times New Roman"/>
              </a:rPr>
              <a:t>and y</a:t>
            </a:r>
            <a:r>
              <a:rPr dirty="0" baseline="-13227" sz="1575" spc="-7">
                <a:solidFill>
                  <a:srgbClr val="FF0000"/>
                </a:solidFill>
                <a:latin typeface="Times New Roman"/>
                <a:cs typeface="Times New Roman"/>
              </a:rPr>
              <a:t>j</a:t>
            </a:r>
            <a:r>
              <a:rPr dirty="0" sz="1600" spc="-5">
                <a:solidFill>
                  <a:srgbClr val="FF0000"/>
                </a:solidFill>
                <a:latin typeface="Times New Roman"/>
                <a:cs typeface="Times New Roman"/>
              </a:rPr>
              <a:t>. This </a:t>
            </a:r>
            <a:r>
              <a:rPr dirty="0" sz="1600">
                <a:solidFill>
                  <a:srgbClr val="FF0000"/>
                </a:solidFill>
                <a:latin typeface="Times New Roman"/>
                <a:cs typeface="Times New Roman"/>
              </a:rPr>
              <a:t>is </a:t>
            </a:r>
            <a:r>
              <a:rPr dirty="0" sz="1600" spc="-5">
                <a:solidFill>
                  <a:srgbClr val="FF0000"/>
                </a:solidFill>
                <a:latin typeface="Times New Roman"/>
                <a:cs typeface="Times New Roman"/>
              </a:rPr>
              <a:t>given</a:t>
            </a:r>
            <a:r>
              <a:rPr dirty="0" sz="1600" spc="-13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600" spc="-5">
                <a:solidFill>
                  <a:srgbClr val="FF0000"/>
                </a:solidFill>
                <a:latin typeface="Times New Roman"/>
                <a:cs typeface="Times New Roman"/>
              </a:rPr>
              <a:t>by: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40841" y="6799071"/>
            <a:ext cx="3961129" cy="571500"/>
          </a:xfrm>
          <a:custGeom>
            <a:avLst/>
            <a:gdLst/>
            <a:ahLst/>
            <a:cxnLst/>
            <a:rect l="l" t="t" r="r" b="b"/>
            <a:pathLst>
              <a:path w="3961129" h="571500">
                <a:moveTo>
                  <a:pt x="0" y="571499"/>
                </a:moveTo>
                <a:lnTo>
                  <a:pt x="3961129" y="571499"/>
                </a:lnTo>
                <a:lnTo>
                  <a:pt x="3961129" y="0"/>
                </a:lnTo>
                <a:lnTo>
                  <a:pt x="0" y="0"/>
                </a:lnTo>
                <a:lnTo>
                  <a:pt x="0" y="571499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899272" y="7065523"/>
            <a:ext cx="1318260" cy="0"/>
          </a:xfrm>
          <a:custGeom>
            <a:avLst/>
            <a:gdLst/>
            <a:ahLst/>
            <a:cxnLst/>
            <a:rect l="l" t="t" r="r" b="b"/>
            <a:pathLst>
              <a:path w="1318260" h="0">
                <a:moveTo>
                  <a:pt x="0" y="0"/>
                </a:moveTo>
                <a:lnTo>
                  <a:pt x="1317918" y="0"/>
                </a:lnTo>
              </a:path>
            </a:pathLst>
          </a:custGeom>
          <a:ln w="81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811079" y="7065523"/>
            <a:ext cx="747395" cy="0"/>
          </a:xfrm>
          <a:custGeom>
            <a:avLst/>
            <a:gdLst/>
            <a:ahLst/>
            <a:cxnLst/>
            <a:rect l="l" t="t" r="r" b="b"/>
            <a:pathLst>
              <a:path w="747395" h="0">
                <a:moveTo>
                  <a:pt x="0" y="0"/>
                </a:moveTo>
                <a:lnTo>
                  <a:pt x="747359" y="0"/>
                </a:lnTo>
              </a:path>
            </a:pathLst>
          </a:custGeom>
          <a:ln w="81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698766" y="7036349"/>
            <a:ext cx="71120" cy="16510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dirty="0" sz="900" spc="5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86893" y="7036349"/>
            <a:ext cx="71120" cy="16510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dirty="0" sz="900" spc="5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49738" y="6738318"/>
            <a:ext cx="711835" cy="5848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46685" marR="5080" indent="-147320">
              <a:lnSpc>
                <a:spcPct val="118400"/>
              </a:lnSpc>
              <a:spcBef>
                <a:spcPts val="95"/>
              </a:spcBef>
            </a:pPr>
            <a:r>
              <a:rPr dirty="0" sz="1550" spc="60" i="1">
                <a:latin typeface="Times New Roman"/>
                <a:cs typeface="Times New Roman"/>
              </a:rPr>
              <a:t>p</a:t>
            </a:r>
            <a:r>
              <a:rPr dirty="0" sz="1550" spc="60">
                <a:latin typeface="Times New Roman"/>
                <a:cs typeface="Times New Roman"/>
              </a:rPr>
              <a:t>(</a:t>
            </a:r>
            <a:r>
              <a:rPr dirty="0" sz="1550" spc="60" i="1">
                <a:latin typeface="Times New Roman"/>
                <a:cs typeface="Times New Roman"/>
              </a:rPr>
              <a:t>xi </a:t>
            </a:r>
            <a:r>
              <a:rPr dirty="0" sz="1550" spc="5">
                <a:latin typeface="Times New Roman"/>
                <a:cs typeface="Times New Roman"/>
              </a:rPr>
              <a:t>/</a:t>
            </a:r>
            <a:r>
              <a:rPr dirty="0" sz="1550" spc="-250">
                <a:latin typeface="Times New Roman"/>
                <a:cs typeface="Times New Roman"/>
              </a:rPr>
              <a:t> </a:t>
            </a:r>
            <a:r>
              <a:rPr dirty="0" sz="1550" spc="30" i="1">
                <a:latin typeface="Times New Roman"/>
                <a:cs typeface="Times New Roman"/>
              </a:rPr>
              <a:t>yj</a:t>
            </a:r>
            <a:r>
              <a:rPr dirty="0" sz="1550" spc="30">
                <a:latin typeface="Times New Roman"/>
                <a:cs typeface="Times New Roman"/>
              </a:rPr>
              <a:t>)  </a:t>
            </a:r>
            <a:r>
              <a:rPr dirty="0" sz="1550" spc="45" i="1">
                <a:latin typeface="Times New Roman"/>
                <a:cs typeface="Times New Roman"/>
              </a:rPr>
              <a:t>p</a:t>
            </a:r>
            <a:r>
              <a:rPr dirty="0" sz="1550" spc="45">
                <a:latin typeface="Times New Roman"/>
                <a:cs typeface="Times New Roman"/>
              </a:rPr>
              <a:t>(</a:t>
            </a:r>
            <a:r>
              <a:rPr dirty="0" sz="1550" spc="45" i="1">
                <a:latin typeface="Times New Roman"/>
                <a:cs typeface="Times New Roman"/>
              </a:rPr>
              <a:t>xi</a:t>
            </a:r>
            <a:r>
              <a:rPr dirty="0" sz="1550" spc="45">
                <a:latin typeface="Times New Roman"/>
                <a:cs typeface="Times New Roman"/>
              </a:rPr>
              <a:t>)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12819" y="6738318"/>
            <a:ext cx="1796414" cy="584835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34"/>
              </a:spcBef>
            </a:pPr>
            <a:r>
              <a:rPr dirty="0" sz="1550" spc="60" i="1">
                <a:latin typeface="Times New Roman"/>
                <a:cs typeface="Times New Roman"/>
              </a:rPr>
              <a:t>aposteroriprob </a:t>
            </a:r>
            <a:r>
              <a:rPr dirty="0" baseline="-35842" sz="2325" spc="15">
                <a:latin typeface="Symbol"/>
                <a:cs typeface="Symbol"/>
              </a:rPr>
              <a:t></a:t>
            </a:r>
            <a:r>
              <a:rPr dirty="0" baseline="-35842" sz="2325" spc="-157">
                <a:latin typeface="Times New Roman"/>
                <a:cs typeface="Times New Roman"/>
              </a:rPr>
              <a:t> </a:t>
            </a:r>
            <a:r>
              <a:rPr dirty="0" baseline="-35842" sz="2325" spc="52">
                <a:latin typeface="Times New Roman"/>
                <a:cs typeface="Times New Roman"/>
              </a:rPr>
              <a:t>log</a:t>
            </a:r>
            <a:endParaRPr baseline="-35842" sz="2325">
              <a:latin typeface="Times New Roman"/>
              <a:cs typeface="Times New Roman"/>
            </a:endParaRPr>
          </a:p>
          <a:p>
            <a:pPr marL="132080">
              <a:lnSpc>
                <a:spcPct val="100000"/>
              </a:lnSpc>
              <a:spcBef>
                <a:spcPts val="345"/>
              </a:spcBef>
            </a:pPr>
            <a:r>
              <a:rPr dirty="0" sz="1550" spc="45" i="1">
                <a:latin typeface="Times New Roman"/>
                <a:cs typeface="Times New Roman"/>
              </a:rPr>
              <a:t>apriori</a:t>
            </a:r>
            <a:r>
              <a:rPr dirty="0" sz="1550" spc="-35" i="1">
                <a:latin typeface="Times New Roman"/>
                <a:cs typeface="Times New Roman"/>
              </a:rPr>
              <a:t> </a:t>
            </a:r>
            <a:r>
              <a:rPr dirty="0" sz="1550" spc="45" i="1">
                <a:latin typeface="Times New Roman"/>
                <a:cs typeface="Times New Roman"/>
              </a:rPr>
              <a:t>prob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7348" y="6903592"/>
            <a:ext cx="1120140" cy="2641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dirty="0" sz="1550" spc="5" i="1">
                <a:latin typeface="Times New Roman"/>
                <a:cs typeface="Times New Roman"/>
              </a:rPr>
              <a:t>I</a:t>
            </a:r>
            <a:r>
              <a:rPr dirty="0" sz="1550" spc="-210" i="1">
                <a:latin typeface="Times New Roman"/>
                <a:cs typeface="Times New Roman"/>
              </a:rPr>
              <a:t> </a:t>
            </a:r>
            <a:r>
              <a:rPr dirty="0" sz="1550" spc="40">
                <a:latin typeface="Times New Roman"/>
                <a:cs typeface="Times New Roman"/>
              </a:rPr>
              <a:t>(</a:t>
            </a:r>
            <a:r>
              <a:rPr dirty="0" sz="1550" spc="40" i="1">
                <a:latin typeface="Times New Roman"/>
                <a:cs typeface="Times New Roman"/>
              </a:rPr>
              <a:t>xi</a:t>
            </a:r>
            <a:r>
              <a:rPr dirty="0" sz="1550" spc="40">
                <a:latin typeface="Times New Roman"/>
                <a:cs typeface="Times New Roman"/>
              </a:rPr>
              <a:t>,</a:t>
            </a:r>
            <a:r>
              <a:rPr dirty="0" sz="1550" spc="-50">
                <a:latin typeface="Times New Roman"/>
                <a:cs typeface="Times New Roman"/>
              </a:rPr>
              <a:t> </a:t>
            </a:r>
            <a:r>
              <a:rPr dirty="0" sz="1550" spc="30" i="1">
                <a:latin typeface="Times New Roman"/>
                <a:cs typeface="Times New Roman"/>
              </a:rPr>
              <a:t>yj</a:t>
            </a:r>
            <a:r>
              <a:rPr dirty="0" sz="1550" spc="30">
                <a:latin typeface="Times New Roman"/>
                <a:cs typeface="Times New Roman"/>
              </a:rPr>
              <a:t>)</a:t>
            </a:r>
            <a:r>
              <a:rPr dirty="0" sz="1550" spc="-20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Symbol"/>
                <a:cs typeface="Symbol"/>
              </a:rPr>
              <a:t></a:t>
            </a:r>
            <a:r>
              <a:rPr dirty="0" sz="1550" spc="-45">
                <a:latin typeface="Times New Roman"/>
                <a:cs typeface="Times New Roman"/>
              </a:rPr>
              <a:t> </a:t>
            </a:r>
            <a:r>
              <a:rPr dirty="0" sz="1550" spc="35">
                <a:latin typeface="Times New Roman"/>
                <a:cs typeface="Times New Roman"/>
              </a:rPr>
              <a:t>log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27380" y="7575041"/>
            <a:ext cx="54152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104390" algn="l"/>
              </a:tabLst>
            </a:pPr>
            <a:r>
              <a:rPr dirty="0" sz="1600" spc="-5">
                <a:latin typeface="Times New Roman"/>
                <a:cs typeface="Times New Roman"/>
              </a:rPr>
              <a:t>Note that also</a:t>
            </a:r>
            <a:r>
              <a:rPr dirty="0" sz="1600" spc="3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and</a:t>
            </a:r>
            <a:r>
              <a:rPr dirty="0" sz="1600" spc="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since	</a:t>
            </a:r>
            <a:r>
              <a:rPr dirty="0" sz="1600">
                <a:latin typeface="Times New Roman"/>
                <a:cs typeface="Times New Roman"/>
              </a:rPr>
              <a:t>p(x</a:t>
            </a:r>
            <a:r>
              <a:rPr dirty="0" baseline="-13227" sz="1575">
                <a:latin typeface="Times New Roman"/>
                <a:cs typeface="Times New Roman"/>
              </a:rPr>
              <a:t>i</a:t>
            </a:r>
            <a:r>
              <a:rPr dirty="0" sz="1600">
                <a:latin typeface="Times New Roman"/>
                <a:cs typeface="Times New Roman"/>
              </a:rPr>
              <a:t>) </a:t>
            </a:r>
            <a:r>
              <a:rPr dirty="0" sz="1600" spc="-5">
                <a:latin typeface="Times New Roman"/>
                <a:cs typeface="Times New Roman"/>
              </a:rPr>
              <a:t>p(y</a:t>
            </a:r>
            <a:r>
              <a:rPr dirty="0" baseline="-13227" sz="1575" spc="-7">
                <a:latin typeface="Times New Roman"/>
                <a:cs typeface="Times New Roman"/>
              </a:rPr>
              <a:t>j</a:t>
            </a:r>
            <a:r>
              <a:rPr dirty="0" sz="1600" spc="-5">
                <a:latin typeface="Times New Roman"/>
                <a:cs typeface="Times New Roman"/>
              </a:rPr>
              <a:t>/x</a:t>
            </a:r>
            <a:r>
              <a:rPr dirty="0" baseline="-13227" sz="1575" spc="-7"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)=p(y</a:t>
            </a:r>
            <a:r>
              <a:rPr dirty="0" baseline="-13227" sz="1575" spc="-7">
                <a:latin typeface="Times New Roman"/>
                <a:cs typeface="Times New Roman"/>
              </a:rPr>
              <a:t>j</a:t>
            </a:r>
            <a:r>
              <a:rPr dirty="0" sz="1600" spc="-5">
                <a:latin typeface="Times New Roman"/>
                <a:cs typeface="Times New Roman"/>
              </a:rPr>
              <a:t>) p(x</a:t>
            </a:r>
            <a:r>
              <a:rPr dirty="0" baseline="-13227" sz="1575" spc="-7"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/y</a:t>
            </a:r>
            <a:r>
              <a:rPr dirty="0" baseline="-13227" sz="1575" spc="-7">
                <a:latin typeface="Times New Roman"/>
                <a:cs typeface="Times New Roman"/>
              </a:rPr>
              <a:t>j</a:t>
            </a:r>
            <a:r>
              <a:rPr dirty="0" sz="1600" spc="-5">
                <a:latin typeface="Times New Roman"/>
                <a:cs typeface="Times New Roman"/>
              </a:rPr>
              <a:t>)=p(x</a:t>
            </a:r>
            <a:r>
              <a:rPr dirty="0" baseline="-13227" sz="1575" spc="-7"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,y</a:t>
            </a:r>
            <a:r>
              <a:rPr dirty="0" baseline="-13227" sz="1575" spc="-7">
                <a:latin typeface="Times New Roman"/>
                <a:cs typeface="Times New Roman"/>
              </a:rPr>
              <a:t>j</a:t>
            </a:r>
            <a:r>
              <a:rPr dirty="0" sz="1600" spc="-5">
                <a:latin typeface="Times New Roman"/>
                <a:cs typeface="Times New Roman"/>
              </a:rPr>
              <a:t>),</a:t>
            </a:r>
            <a:r>
              <a:rPr dirty="0" sz="1600" spc="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40841" y="8071611"/>
            <a:ext cx="3143885" cy="600710"/>
          </a:xfrm>
          <a:custGeom>
            <a:avLst/>
            <a:gdLst/>
            <a:ahLst/>
            <a:cxnLst/>
            <a:rect l="l" t="t" r="r" b="b"/>
            <a:pathLst>
              <a:path w="3143885" h="600709">
                <a:moveTo>
                  <a:pt x="0" y="600710"/>
                </a:moveTo>
                <a:lnTo>
                  <a:pt x="3143885" y="600710"/>
                </a:lnTo>
                <a:lnTo>
                  <a:pt x="3143885" y="0"/>
                </a:lnTo>
                <a:lnTo>
                  <a:pt x="0" y="0"/>
                </a:lnTo>
                <a:lnTo>
                  <a:pt x="0" y="60071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000203" y="8009000"/>
            <a:ext cx="806450" cy="633095"/>
          </a:xfrm>
          <a:prstGeom prst="rect">
            <a:avLst/>
          </a:prstGeom>
        </p:spPr>
        <p:txBody>
          <a:bodyPr wrap="square" lIns="0" tIns="56515" rIns="0" bIns="0" rtlCol="0" vert="horz">
            <a:spAutoFit/>
          </a:bodyPr>
          <a:lstStyle/>
          <a:p>
            <a:pPr algn="ctr" marR="5080">
              <a:lnSpc>
                <a:spcPct val="100000"/>
              </a:lnSpc>
              <a:spcBef>
                <a:spcPts val="445"/>
              </a:spcBef>
            </a:pPr>
            <a:r>
              <a:rPr dirty="0" u="sng" sz="1700" spc="-1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700" spc="3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</a:t>
            </a:r>
            <a:r>
              <a:rPr dirty="0" u="sng" sz="1700" spc="3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dirty="0" u="sng" sz="1700" spc="-25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700" spc="3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yj</a:t>
            </a:r>
            <a:r>
              <a:rPr dirty="0" u="sng" sz="1700" spc="-22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700" spc="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/</a:t>
            </a:r>
            <a:r>
              <a:rPr dirty="0" u="sng" sz="1700" spc="-11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700" spc="2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xi</a:t>
            </a:r>
            <a:r>
              <a:rPr dirty="0" u="sng" sz="1700" spc="2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endParaRPr sz="1700">
              <a:latin typeface="Times New Roman"/>
              <a:cs typeface="Times New Roman"/>
            </a:endParaRPr>
          </a:p>
          <a:p>
            <a:pPr algn="ctr" marL="29209">
              <a:lnSpc>
                <a:spcPct val="100000"/>
              </a:lnSpc>
              <a:spcBef>
                <a:spcPts val="355"/>
              </a:spcBef>
            </a:pPr>
            <a:r>
              <a:rPr dirty="0" sz="1700" spc="35" i="1">
                <a:latin typeface="Times New Roman"/>
                <a:cs typeface="Times New Roman"/>
              </a:rPr>
              <a:t>p</a:t>
            </a:r>
            <a:r>
              <a:rPr dirty="0" sz="1700" spc="35">
                <a:latin typeface="Times New Roman"/>
                <a:cs typeface="Times New Roman"/>
              </a:rPr>
              <a:t>(</a:t>
            </a:r>
            <a:r>
              <a:rPr dirty="0" sz="1700" spc="-245">
                <a:latin typeface="Times New Roman"/>
                <a:cs typeface="Times New Roman"/>
              </a:rPr>
              <a:t> </a:t>
            </a:r>
            <a:r>
              <a:rPr dirty="0" sz="1700" spc="30" i="1">
                <a:latin typeface="Times New Roman"/>
                <a:cs typeface="Times New Roman"/>
              </a:rPr>
              <a:t>yj</a:t>
            </a:r>
            <a:r>
              <a:rPr dirty="0" sz="1700" spc="30">
                <a:latin typeface="Times New Roman"/>
                <a:cs typeface="Times New Roman"/>
              </a:rPr>
              <a:t>)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867023" y="8186508"/>
            <a:ext cx="882650" cy="28702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1700" spc="20">
                <a:latin typeface="Symbol"/>
                <a:cs typeface="Symbol"/>
              </a:rPr>
              <a:t></a:t>
            </a:r>
            <a:r>
              <a:rPr dirty="0" sz="1700" spc="25">
                <a:latin typeface="Times New Roman"/>
                <a:cs typeface="Times New Roman"/>
              </a:rPr>
              <a:t> </a:t>
            </a:r>
            <a:r>
              <a:rPr dirty="0" sz="1700" spc="10" i="1">
                <a:latin typeface="Times New Roman"/>
                <a:cs typeface="Times New Roman"/>
              </a:rPr>
              <a:t>I</a:t>
            </a:r>
            <a:r>
              <a:rPr dirty="0" sz="1700" spc="-245" i="1">
                <a:latin typeface="Times New Roman"/>
                <a:cs typeface="Times New Roman"/>
              </a:rPr>
              <a:t> </a:t>
            </a:r>
            <a:r>
              <a:rPr dirty="0" sz="1700" spc="10">
                <a:latin typeface="Times New Roman"/>
                <a:cs typeface="Times New Roman"/>
              </a:rPr>
              <a:t>(</a:t>
            </a:r>
            <a:r>
              <a:rPr dirty="0" sz="1700" spc="-240">
                <a:latin typeface="Times New Roman"/>
                <a:cs typeface="Times New Roman"/>
              </a:rPr>
              <a:t> </a:t>
            </a:r>
            <a:r>
              <a:rPr dirty="0" sz="1700" spc="20" i="1">
                <a:latin typeface="Times New Roman"/>
                <a:cs typeface="Times New Roman"/>
              </a:rPr>
              <a:t>yj</a:t>
            </a:r>
            <a:r>
              <a:rPr dirty="0" sz="1700" spc="20">
                <a:latin typeface="Times New Roman"/>
                <a:cs typeface="Times New Roman"/>
              </a:rPr>
              <a:t>,</a:t>
            </a:r>
            <a:r>
              <a:rPr dirty="0" sz="1700" spc="-175">
                <a:latin typeface="Times New Roman"/>
                <a:cs typeface="Times New Roman"/>
              </a:rPr>
              <a:t> </a:t>
            </a:r>
            <a:r>
              <a:rPr dirty="0" sz="1700" spc="20" i="1">
                <a:latin typeface="Times New Roman"/>
                <a:cs typeface="Times New Roman"/>
              </a:rPr>
              <a:t>xi</a:t>
            </a:r>
            <a:r>
              <a:rPr dirty="0" sz="1700" spc="20">
                <a:latin typeface="Times New Roman"/>
                <a:cs typeface="Times New Roman"/>
              </a:rPr>
              <a:t>)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80548" y="8186508"/>
            <a:ext cx="1282065" cy="28702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1700" spc="10" i="1">
                <a:latin typeface="Times New Roman"/>
                <a:cs typeface="Times New Roman"/>
              </a:rPr>
              <a:t>I</a:t>
            </a:r>
            <a:r>
              <a:rPr dirty="0" sz="1700" spc="-245" i="1">
                <a:latin typeface="Times New Roman"/>
                <a:cs typeface="Times New Roman"/>
              </a:rPr>
              <a:t> </a:t>
            </a:r>
            <a:r>
              <a:rPr dirty="0" sz="1700" spc="40">
                <a:latin typeface="Times New Roman"/>
                <a:cs typeface="Times New Roman"/>
              </a:rPr>
              <a:t>(</a:t>
            </a:r>
            <a:r>
              <a:rPr dirty="0" sz="1700" spc="40" i="1">
                <a:latin typeface="Times New Roman"/>
                <a:cs typeface="Times New Roman"/>
              </a:rPr>
              <a:t>xi</a:t>
            </a:r>
            <a:r>
              <a:rPr dirty="0" sz="1700" spc="40">
                <a:latin typeface="Times New Roman"/>
                <a:cs typeface="Times New Roman"/>
              </a:rPr>
              <a:t>,</a:t>
            </a:r>
            <a:r>
              <a:rPr dirty="0" sz="1700" spc="-90">
                <a:latin typeface="Times New Roman"/>
                <a:cs typeface="Times New Roman"/>
              </a:rPr>
              <a:t> </a:t>
            </a:r>
            <a:r>
              <a:rPr dirty="0" sz="1700" spc="30" i="1">
                <a:latin typeface="Times New Roman"/>
                <a:cs typeface="Times New Roman"/>
              </a:rPr>
              <a:t>yj</a:t>
            </a:r>
            <a:r>
              <a:rPr dirty="0" sz="1700" spc="30">
                <a:latin typeface="Times New Roman"/>
                <a:cs typeface="Times New Roman"/>
              </a:rPr>
              <a:t>)</a:t>
            </a:r>
            <a:r>
              <a:rPr dirty="0" sz="1700" spc="-15">
                <a:latin typeface="Times New Roman"/>
                <a:cs typeface="Times New Roman"/>
              </a:rPr>
              <a:t> </a:t>
            </a:r>
            <a:r>
              <a:rPr dirty="0" sz="1700" spc="20">
                <a:latin typeface="Symbol"/>
                <a:cs typeface="Symbol"/>
              </a:rPr>
              <a:t></a:t>
            </a:r>
            <a:r>
              <a:rPr dirty="0" sz="1700" spc="-40">
                <a:latin typeface="Times New Roman"/>
                <a:cs typeface="Times New Roman"/>
              </a:rPr>
              <a:t> </a:t>
            </a:r>
            <a:r>
              <a:rPr dirty="0" sz="1700" spc="25">
                <a:latin typeface="Times New Roman"/>
                <a:cs typeface="Times New Roman"/>
              </a:rPr>
              <a:t>log</a:t>
            </a:r>
            <a:r>
              <a:rPr dirty="0" baseline="-25000" sz="1500" spc="37">
                <a:latin typeface="Times New Roman"/>
                <a:cs typeface="Times New Roman"/>
              </a:rPr>
              <a:t>2</a:t>
            </a:r>
            <a:endParaRPr baseline="-25000" sz="15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872610" y="8279129"/>
            <a:ext cx="23825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latin typeface="Times New Roman"/>
                <a:cs typeface="Times New Roman"/>
              </a:rPr>
              <a:t>i.e. </a:t>
            </a:r>
            <a:r>
              <a:rPr dirty="0" sz="1600" spc="-5">
                <a:latin typeface="Times New Roman"/>
                <a:cs typeface="Times New Roman"/>
              </a:rPr>
              <a:t>the </a:t>
            </a:r>
            <a:r>
              <a:rPr dirty="0" sz="1600" spc="-10">
                <a:latin typeface="Times New Roman"/>
                <a:cs typeface="Times New Roman"/>
              </a:rPr>
              <a:t>mutual </a:t>
            </a:r>
            <a:r>
              <a:rPr dirty="0" sz="1600" spc="-5">
                <a:latin typeface="Times New Roman"/>
                <a:cs typeface="Times New Roman"/>
              </a:rPr>
              <a:t>information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27380" y="8641841"/>
            <a:ext cx="6236970" cy="14382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symmetric.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95900"/>
              </a:lnSpc>
              <a:spcBef>
                <a:spcPts val="35"/>
              </a:spcBef>
              <a:tabLst>
                <a:tab pos="614680" algn="l"/>
              </a:tabLst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Note</a:t>
            </a:r>
            <a:r>
              <a:rPr dirty="0" sz="1600" spc="-5">
                <a:latin typeface="Times New Roman"/>
                <a:cs typeface="Times New Roman"/>
              </a:rPr>
              <a:t>:	p(x</a:t>
            </a:r>
            <a:r>
              <a:rPr dirty="0" baseline="-13227" sz="1575" spc="-7"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/y</a:t>
            </a:r>
            <a:r>
              <a:rPr dirty="0" baseline="-13227" sz="1575" spc="-7">
                <a:latin typeface="Times New Roman"/>
                <a:cs typeface="Times New Roman"/>
              </a:rPr>
              <a:t>j</a:t>
            </a:r>
            <a:r>
              <a:rPr dirty="0" sz="1600" spc="-5">
                <a:latin typeface="Times New Roman"/>
                <a:cs typeface="Times New Roman"/>
              </a:rPr>
              <a:t>)≠p(y</a:t>
            </a:r>
            <a:r>
              <a:rPr dirty="0" baseline="-13227" sz="1575" spc="-7">
                <a:latin typeface="Times New Roman"/>
                <a:cs typeface="Times New Roman"/>
              </a:rPr>
              <a:t>j</a:t>
            </a:r>
            <a:r>
              <a:rPr dirty="0" sz="1600" spc="-5">
                <a:latin typeface="Times New Roman"/>
                <a:cs typeface="Times New Roman"/>
              </a:rPr>
              <a:t>/x</a:t>
            </a:r>
            <a:r>
              <a:rPr dirty="0" baseline="-13227" sz="1575" spc="-7"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) in general. In fact, </a:t>
            </a:r>
            <a:r>
              <a:rPr dirty="0" sz="1600">
                <a:latin typeface="Times New Roman"/>
                <a:cs typeface="Times New Roman"/>
              </a:rPr>
              <a:t>p(y</a:t>
            </a:r>
            <a:r>
              <a:rPr dirty="0" baseline="-13227" sz="1575">
                <a:latin typeface="Times New Roman"/>
                <a:cs typeface="Times New Roman"/>
              </a:rPr>
              <a:t>j</a:t>
            </a:r>
            <a:r>
              <a:rPr dirty="0" sz="1600">
                <a:latin typeface="Times New Roman"/>
                <a:cs typeface="Times New Roman"/>
              </a:rPr>
              <a:t>/x</a:t>
            </a:r>
            <a:r>
              <a:rPr dirty="0" baseline="-13227" sz="1575">
                <a:latin typeface="Times New Roman"/>
                <a:cs typeface="Times New Roman"/>
              </a:rPr>
              <a:t>i</a:t>
            </a:r>
            <a:r>
              <a:rPr dirty="0" sz="1600">
                <a:latin typeface="Times New Roman"/>
                <a:cs typeface="Times New Roman"/>
              </a:rPr>
              <a:t>) </a:t>
            </a:r>
            <a:r>
              <a:rPr dirty="0" sz="1600" spc="-5">
                <a:latin typeface="Times New Roman"/>
                <a:cs typeface="Times New Roman"/>
              </a:rPr>
              <a:t>gives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prob of y</a:t>
            </a:r>
            <a:r>
              <a:rPr dirty="0" baseline="-13227" sz="1575" spc="-7">
                <a:latin typeface="Times New Roman"/>
                <a:cs typeface="Times New Roman"/>
              </a:rPr>
              <a:t>j </a:t>
            </a:r>
            <a:r>
              <a:rPr dirty="0" sz="1600" spc="-5">
                <a:latin typeface="Times New Roman"/>
                <a:cs typeface="Times New Roman"/>
              </a:rPr>
              <a:t>given  that </a:t>
            </a: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-13227" sz="1575">
                <a:latin typeface="Times New Roman"/>
                <a:cs typeface="Times New Roman"/>
              </a:rPr>
              <a:t>i </a:t>
            </a:r>
            <a:r>
              <a:rPr dirty="0" sz="1600" spc="-5">
                <a:latin typeface="Times New Roman"/>
                <a:cs typeface="Times New Roman"/>
              </a:rPr>
              <a:t>is transmitted, as if we are at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5">
                <a:latin typeface="Times New Roman"/>
                <a:cs typeface="Times New Roman"/>
              </a:rPr>
              <a:t>T</a:t>
            </a:r>
            <a:r>
              <a:rPr dirty="0" baseline="-13227" sz="1575" spc="7">
                <a:latin typeface="Times New Roman"/>
                <a:cs typeface="Times New Roman"/>
              </a:rPr>
              <a:t>x </a:t>
            </a:r>
            <a:r>
              <a:rPr dirty="0" sz="1600" spc="-5">
                <a:latin typeface="Times New Roman"/>
                <a:cs typeface="Times New Roman"/>
              </a:rPr>
              <a:t>and we transmit </a:t>
            </a:r>
            <a:r>
              <a:rPr dirty="0" sz="1600" spc="5">
                <a:latin typeface="Times New Roman"/>
                <a:cs typeface="Times New Roman"/>
              </a:rPr>
              <a:t>x</a:t>
            </a:r>
            <a:r>
              <a:rPr dirty="0" baseline="-13227" sz="1575" spc="7">
                <a:latin typeface="Times New Roman"/>
                <a:cs typeface="Times New Roman"/>
              </a:rPr>
              <a:t>i </a:t>
            </a:r>
            <a:r>
              <a:rPr dirty="0" sz="1600" spc="-5">
                <a:latin typeface="Times New Roman"/>
                <a:cs typeface="Times New Roman"/>
              </a:rPr>
              <a:t>and we ask  about the prob of receiving </a:t>
            </a:r>
            <a:r>
              <a:rPr dirty="0" sz="1600">
                <a:latin typeface="Times New Roman"/>
                <a:cs typeface="Times New Roman"/>
              </a:rPr>
              <a:t>y</a:t>
            </a:r>
            <a:r>
              <a:rPr dirty="0" baseline="-13227" sz="1575">
                <a:latin typeface="Times New Roman"/>
                <a:cs typeface="Times New Roman"/>
              </a:rPr>
              <a:t>j </a:t>
            </a:r>
            <a:r>
              <a:rPr dirty="0" sz="1600" spc="-5">
                <a:latin typeface="Times New Roman"/>
                <a:cs typeface="Times New Roman"/>
              </a:rPr>
              <a:t>instead. </a:t>
            </a:r>
            <a:r>
              <a:rPr dirty="0" sz="1600" spc="-1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prob </a:t>
            </a:r>
            <a:r>
              <a:rPr dirty="0" sz="1600">
                <a:latin typeface="Times New Roman"/>
                <a:cs typeface="Times New Roman"/>
              </a:rPr>
              <a:t>p(x</a:t>
            </a:r>
            <a:r>
              <a:rPr dirty="0" baseline="-13227" sz="1575">
                <a:latin typeface="Times New Roman"/>
                <a:cs typeface="Times New Roman"/>
              </a:rPr>
              <a:t>i</a:t>
            </a:r>
            <a:r>
              <a:rPr dirty="0" sz="1600">
                <a:latin typeface="Times New Roman"/>
                <a:cs typeface="Times New Roman"/>
              </a:rPr>
              <a:t>/y</a:t>
            </a:r>
            <a:r>
              <a:rPr dirty="0" baseline="-13227" sz="1575">
                <a:latin typeface="Times New Roman"/>
                <a:cs typeface="Times New Roman"/>
              </a:rPr>
              <a:t>j</a:t>
            </a:r>
            <a:r>
              <a:rPr dirty="0" sz="1600">
                <a:latin typeface="Times New Roman"/>
                <a:cs typeface="Times New Roman"/>
              </a:rPr>
              <a:t>) </a:t>
            </a:r>
            <a:r>
              <a:rPr dirty="0" sz="1600" spc="-5">
                <a:latin typeface="Times New Roman"/>
                <a:cs typeface="Times New Roman"/>
              </a:rPr>
              <a:t>is the prob of </a:t>
            </a: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-13227" sz="1575">
                <a:latin typeface="Times New Roman"/>
                <a:cs typeface="Times New Roman"/>
              </a:rPr>
              <a:t>i  </a:t>
            </a:r>
            <a:r>
              <a:rPr dirty="0" sz="1600" spc="-5">
                <a:latin typeface="Times New Roman"/>
                <a:cs typeface="Times New Roman"/>
              </a:rPr>
              <a:t>given we receive </a:t>
            </a:r>
            <a:r>
              <a:rPr dirty="0" sz="1600">
                <a:latin typeface="Times New Roman"/>
                <a:cs typeface="Times New Roman"/>
              </a:rPr>
              <a:t>y</a:t>
            </a:r>
            <a:r>
              <a:rPr dirty="0" baseline="-13227" sz="1575">
                <a:latin typeface="Times New Roman"/>
                <a:cs typeface="Times New Roman"/>
              </a:rPr>
              <a:t>j </a:t>
            </a:r>
            <a:r>
              <a:rPr dirty="0" sz="1600" spc="-5">
                <a:latin typeface="Times New Roman"/>
                <a:cs typeface="Times New Roman"/>
              </a:rPr>
              <a:t>as if we are at the </a:t>
            </a:r>
            <a:r>
              <a:rPr dirty="0" sz="1600">
                <a:latin typeface="Times New Roman"/>
                <a:cs typeface="Times New Roman"/>
              </a:rPr>
              <a:t>R</a:t>
            </a:r>
            <a:r>
              <a:rPr dirty="0" baseline="-13227" sz="1575">
                <a:latin typeface="Times New Roman"/>
                <a:cs typeface="Times New Roman"/>
              </a:rPr>
              <a:t>x </a:t>
            </a:r>
            <a:r>
              <a:rPr dirty="0" sz="1600" spc="-5">
                <a:latin typeface="Times New Roman"/>
                <a:cs typeface="Times New Roman"/>
              </a:rPr>
              <a:t>and we receive y</a:t>
            </a:r>
            <a:r>
              <a:rPr dirty="0" baseline="-13227" sz="1575" spc="-7">
                <a:latin typeface="Times New Roman"/>
                <a:cs typeface="Times New Roman"/>
              </a:rPr>
              <a:t>j </a:t>
            </a:r>
            <a:r>
              <a:rPr dirty="0" sz="1600" spc="-5">
                <a:latin typeface="Times New Roman"/>
                <a:cs typeface="Times New Roman"/>
              </a:rPr>
              <a:t>and we ask about  if it was coming </a:t>
            </a:r>
            <a:r>
              <a:rPr dirty="0" sz="1600">
                <a:latin typeface="Times New Roman"/>
                <a:cs typeface="Times New Roman"/>
              </a:rPr>
              <a:t>from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-13227" sz="1575">
                <a:latin typeface="Times New Roman"/>
                <a:cs typeface="Times New Roman"/>
              </a:rPr>
              <a:t>i</a:t>
            </a:r>
            <a:r>
              <a:rPr dirty="0" sz="160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66596" y="1650238"/>
            <a:ext cx="1695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T</a:t>
            </a:r>
            <a:r>
              <a:rPr dirty="0" baseline="-10416" sz="1200">
                <a:latin typeface="Times New Roman"/>
                <a:cs typeface="Times New Roman"/>
              </a:rPr>
              <a:t>x</a:t>
            </a:r>
            <a:endParaRPr baseline="-10416" sz="1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554480" y="2651759"/>
            <a:ext cx="685800" cy="342900"/>
          </a:xfrm>
          <a:custGeom>
            <a:avLst/>
            <a:gdLst/>
            <a:ahLst/>
            <a:cxnLst/>
            <a:rect l="l" t="t" r="r" b="b"/>
            <a:pathLst>
              <a:path w="685800" h="342900">
                <a:moveTo>
                  <a:pt x="0" y="342900"/>
                </a:moveTo>
                <a:lnTo>
                  <a:pt x="685800" y="342900"/>
                </a:lnTo>
                <a:lnTo>
                  <a:pt x="685800" y="0"/>
                </a:lnTo>
                <a:lnTo>
                  <a:pt x="0" y="0"/>
                </a:lnTo>
                <a:lnTo>
                  <a:pt x="0" y="3429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892554" y="1764538"/>
            <a:ext cx="9531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60730" algn="l"/>
              </a:tabLst>
            </a:pPr>
            <a:r>
              <a:rPr dirty="0" baseline="2314" sz="1800" spc="-7">
                <a:latin typeface="Times New Roman"/>
                <a:cs typeface="Times New Roman"/>
              </a:rPr>
              <a:t>Noise</a:t>
            </a:r>
            <a:r>
              <a:rPr dirty="0" baseline="2314" sz="1800" spc="-7">
                <a:latin typeface="Times New Roman"/>
                <a:cs typeface="Times New Roman"/>
              </a:rPr>
              <a:t>	</a:t>
            </a:r>
            <a:r>
              <a:rPr dirty="0" sz="1200" spc="-5">
                <a:latin typeface="Times New Roman"/>
                <a:cs typeface="Times New Roman"/>
              </a:rPr>
              <a:t>Rx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22" name="object 22"/>
          <p:cNvGraphicFramePr>
            <a:graphicFrameLocks noGrp="1"/>
          </p:cNvGraphicFramePr>
          <p:nvPr/>
        </p:nvGraphicFramePr>
        <p:xfrm>
          <a:off x="863917" y="1969092"/>
          <a:ext cx="2199640" cy="1835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2135"/>
                <a:gridCol w="113665"/>
                <a:gridCol w="714375"/>
                <a:gridCol w="219709"/>
                <a:gridCol w="571500"/>
              </a:tblGrid>
              <a:tr h="225467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63195">
                        <a:lnSpc>
                          <a:spcPts val="131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jamming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57200">
                <a:tc>
                  <a:txBody>
                    <a:bodyPr/>
                    <a:lstStyle/>
                    <a:p>
                      <a:pPr marL="95885" marR="283210">
                        <a:lnSpc>
                          <a:spcPts val="1380"/>
                        </a:lnSpc>
                        <a:spcBef>
                          <a:spcPts val="37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X1  X2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99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7155" marR="280035">
                        <a:lnSpc>
                          <a:spcPts val="1380"/>
                        </a:lnSpc>
                        <a:spcBef>
                          <a:spcPts val="37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Y1  Y2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99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645682">
                <a:tc>
                  <a:txBody>
                    <a:bodyPr/>
                    <a:lstStyle/>
                    <a:p>
                      <a:pPr marL="95885">
                        <a:lnSpc>
                          <a:spcPts val="850"/>
                        </a:lnSpc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X3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5885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5885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5885">
                        <a:lnSpc>
                          <a:spcPts val="137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95885" marR="120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channel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00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ts val="850"/>
                        </a:lnSpc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Y3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7155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7155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7155">
                        <a:lnSpc>
                          <a:spcPts val="137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497317">
                <a:tc>
                  <a:txBody>
                    <a:bodyPr/>
                    <a:lstStyle/>
                    <a:p>
                      <a:pPr marL="95885">
                        <a:lnSpc>
                          <a:spcPts val="1355"/>
                        </a:lnSpc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Xn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ts val="1355"/>
                        </a:lnSpc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Ym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3" name="object 23"/>
          <p:cNvSpPr/>
          <p:nvPr/>
        </p:nvSpPr>
        <p:spPr>
          <a:xfrm>
            <a:off x="1859279" y="2073909"/>
            <a:ext cx="76200" cy="577850"/>
          </a:xfrm>
          <a:custGeom>
            <a:avLst/>
            <a:gdLst/>
            <a:ahLst/>
            <a:cxnLst/>
            <a:rect l="l" t="t" r="r" b="b"/>
            <a:pathLst>
              <a:path w="76200" h="577850">
                <a:moveTo>
                  <a:pt x="31750" y="501650"/>
                </a:moveTo>
                <a:lnTo>
                  <a:pt x="0" y="501650"/>
                </a:lnTo>
                <a:lnTo>
                  <a:pt x="38100" y="577850"/>
                </a:lnTo>
                <a:lnTo>
                  <a:pt x="66675" y="520700"/>
                </a:lnTo>
                <a:lnTo>
                  <a:pt x="34543" y="520700"/>
                </a:lnTo>
                <a:lnTo>
                  <a:pt x="31750" y="517905"/>
                </a:lnTo>
                <a:lnTo>
                  <a:pt x="31750" y="501650"/>
                </a:lnTo>
                <a:close/>
              </a:path>
              <a:path w="76200" h="577850">
                <a:moveTo>
                  <a:pt x="41656" y="0"/>
                </a:moveTo>
                <a:lnTo>
                  <a:pt x="34543" y="0"/>
                </a:lnTo>
                <a:lnTo>
                  <a:pt x="31750" y="2794"/>
                </a:lnTo>
                <a:lnTo>
                  <a:pt x="31750" y="517905"/>
                </a:lnTo>
                <a:lnTo>
                  <a:pt x="34543" y="520700"/>
                </a:lnTo>
                <a:lnTo>
                  <a:pt x="41656" y="520700"/>
                </a:lnTo>
                <a:lnTo>
                  <a:pt x="44450" y="517905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577850">
                <a:moveTo>
                  <a:pt x="76200" y="501650"/>
                </a:moveTo>
                <a:lnTo>
                  <a:pt x="44450" y="501650"/>
                </a:lnTo>
                <a:lnTo>
                  <a:pt x="44450" y="517905"/>
                </a:lnTo>
                <a:lnTo>
                  <a:pt x="41656" y="520700"/>
                </a:lnTo>
                <a:lnTo>
                  <a:pt x="66675" y="520700"/>
                </a:lnTo>
                <a:lnTo>
                  <a:pt x="76200" y="5016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29354" y="429259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8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40080" y="1018285"/>
            <a:ext cx="1330960" cy="0"/>
          </a:xfrm>
          <a:custGeom>
            <a:avLst/>
            <a:gdLst/>
            <a:ahLst/>
            <a:cxnLst/>
            <a:rect l="l" t="t" r="r" b="b"/>
            <a:pathLst>
              <a:path w="1330960" h="0">
                <a:moveTo>
                  <a:pt x="0" y="0"/>
                </a:moveTo>
                <a:lnTo>
                  <a:pt x="1330706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970785" y="1039621"/>
            <a:ext cx="38100" cy="6350"/>
          </a:xfrm>
          <a:custGeom>
            <a:avLst/>
            <a:gdLst/>
            <a:ahLst/>
            <a:cxnLst/>
            <a:rect l="l" t="t" r="r" b="b"/>
            <a:pathLst>
              <a:path w="38100" h="6350">
                <a:moveTo>
                  <a:pt x="0" y="6096"/>
                </a:moveTo>
                <a:lnTo>
                  <a:pt x="38100" y="6096"/>
                </a:lnTo>
                <a:lnTo>
                  <a:pt x="3810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008885" y="101828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161285" y="1039621"/>
            <a:ext cx="38100" cy="6350"/>
          </a:xfrm>
          <a:custGeom>
            <a:avLst/>
            <a:gdLst/>
            <a:ahLst/>
            <a:cxnLst/>
            <a:rect l="l" t="t" r="r" b="b"/>
            <a:pathLst>
              <a:path w="38100" h="6350">
                <a:moveTo>
                  <a:pt x="0" y="6096"/>
                </a:moveTo>
                <a:lnTo>
                  <a:pt x="38100" y="6096"/>
                </a:lnTo>
                <a:lnTo>
                  <a:pt x="3810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199385" y="1018285"/>
            <a:ext cx="123825" cy="0"/>
          </a:xfrm>
          <a:custGeom>
            <a:avLst/>
            <a:gdLst/>
            <a:ahLst/>
            <a:cxnLst/>
            <a:rect l="l" t="t" r="r" b="b"/>
            <a:pathLst>
              <a:path w="123825" h="0">
                <a:moveTo>
                  <a:pt x="0" y="0"/>
                </a:moveTo>
                <a:lnTo>
                  <a:pt x="12344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627380" y="776731"/>
            <a:ext cx="6098540" cy="190436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Properties of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I(x</a:t>
            </a:r>
            <a:r>
              <a:rPr dirty="0" baseline="-13227" sz="1575" spc="-7"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,y</a:t>
            </a:r>
            <a:r>
              <a:rPr dirty="0" baseline="-13227" sz="1575" spc="-7">
                <a:latin typeface="Times New Roman"/>
                <a:cs typeface="Times New Roman"/>
              </a:rPr>
              <a:t>j</a:t>
            </a:r>
            <a:r>
              <a:rPr dirty="0" sz="1600" spc="-5">
                <a:latin typeface="Times New Roman"/>
                <a:cs typeface="Times New Roman"/>
              </a:rPr>
              <a:t>):</a:t>
            </a:r>
            <a:endParaRPr sz="1600">
              <a:latin typeface="Times New Roman"/>
              <a:cs typeface="Times New Roman"/>
            </a:endParaRPr>
          </a:p>
          <a:p>
            <a:pPr marL="182880" indent="-170180">
              <a:lnSpc>
                <a:spcPts val="1845"/>
              </a:lnSpc>
              <a:buSzPct val="93750"/>
              <a:buAutoNum type="arabicPlain"/>
              <a:tabLst>
                <a:tab pos="183515" algn="l"/>
              </a:tabLst>
            </a:pPr>
            <a:r>
              <a:rPr dirty="0" sz="1600" spc="-5">
                <a:latin typeface="Times New Roman"/>
                <a:cs typeface="Times New Roman"/>
              </a:rPr>
              <a:t>it is symmetric, </a:t>
            </a:r>
            <a:r>
              <a:rPr dirty="0" sz="1600">
                <a:latin typeface="Times New Roman"/>
                <a:cs typeface="Times New Roman"/>
              </a:rPr>
              <a:t>i.e.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I(x</a:t>
            </a:r>
            <a:r>
              <a:rPr dirty="0" baseline="-13227" sz="1575" spc="-7"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,y</a:t>
            </a:r>
            <a:r>
              <a:rPr dirty="0" baseline="-13227" sz="1575" spc="-7">
                <a:latin typeface="Times New Roman"/>
                <a:cs typeface="Times New Roman"/>
              </a:rPr>
              <a:t>j</a:t>
            </a:r>
            <a:r>
              <a:rPr dirty="0" sz="1600" spc="-5">
                <a:latin typeface="Times New Roman"/>
                <a:cs typeface="Times New Roman"/>
              </a:rPr>
              <a:t>)=I(y</a:t>
            </a:r>
            <a:r>
              <a:rPr dirty="0" baseline="-13227" sz="1575" spc="-7">
                <a:latin typeface="Times New Roman"/>
                <a:cs typeface="Times New Roman"/>
              </a:rPr>
              <a:t>j</a:t>
            </a:r>
            <a:r>
              <a:rPr dirty="0" sz="1600" spc="-5">
                <a:latin typeface="Times New Roman"/>
                <a:cs typeface="Times New Roman"/>
              </a:rPr>
              <a:t>,x</a:t>
            </a:r>
            <a:r>
              <a:rPr dirty="0" baseline="-13227" sz="1575" spc="-7"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39"/>
              </a:lnSpc>
              <a:spcBef>
                <a:spcPts val="90"/>
              </a:spcBef>
              <a:buSzPct val="93750"/>
              <a:buAutoNum type="arabicPlain"/>
              <a:tabLst>
                <a:tab pos="233045" algn="l"/>
              </a:tabLst>
            </a:pPr>
            <a:r>
              <a:rPr dirty="0" sz="1600" spc="-5">
                <a:latin typeface="Times New Roman"/>
                <a:cs typeface="Times New Roman"/>
              </a:rPr>
              <a:t>I(x</a:t>
            </a:r>
            <a:r>
              <a:rPr dirty="0" baseline="-13227" sz="1575" spc="-7"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,y</a:t>
            </a:r>
            <a:r>
              <a:rPr dirty="0" baseline="-13227" sz="1575" spc="-7">
                <a:latin typeface="Times New Roman"/>
                <a:cs typeface="Times New Roman"/>
              </a:rPr>
              <a:t>j</a:t>
            </a:r>
            <a:r>
              <a:rPr dirty="0" sz="1600" spc="-5">
                <a:latin typeface="Times New Roman"/>
                <a:cs typeface="Times New Roman"/>
              </a:rPr>
              <a:t>)&gt;0 if aposteriori prob&gt; apriori prob, </a:t>
            </a:r>
            <a:r>
              <a:rPr dirty="0" sz="1600" spc="5">
                <a:latin typeface="Times New Roman"/>
                <a:cs typeface="Times New Roman"/>
              </a:rPr>
              <a:t>y</a:t>
            </a:r>
            <a:r>
              <a:rPr dirty="0" baseline="-13227" sz="1575" spc="7">
                <a:latin typeface="Times New Roman"/>
                <a:cs typeface="Times New Roman"/>
              </a:rPr>
              <a:t>j </a:t>
            </a:r>
            <a:r>
              <a:rPr dirty="0" sz="1600" spc="-5">
                <a:latin typeface="Times New Roman"/>
                <a:cs typeface="Times New Roman"/>
              </a:rPr>
              <a:t>provides +ve information  about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x</a:t>
            </a:r>
            <a:r>
              <a:rPr dirty="0" baseline="-13227" sz="1575" spc="-7"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232410" indent="-219710">
              <a:lnSpc>
                <a:spcPts val="1750"/>
              </a:lnSpc>
              <a:buSzPct val="93750"/>
              <a:buAutoNum type="arabicPlain"/>
              <a:tabLst>
                <a:tab pos="233045" algn="l"/>
              </a:tabLst>
            </a:pPr>
            <a:r>
              <a:rPr dirty="0" sz="1600" spc="-5">
                <a:latin typeface="Times New Roman"/>
                <a:cs typeface="Times New Roman"/>
              </a:rPr>
              <a:t>I(x</a:t>
            </a:r>
            <a:r>
              <a:rPr dirty="0" baseline="-13227" sz="1575" spc="-7"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,y</a:t>
            </a:r>
            <a:r>
              <a:rPr dirty="0" baseline="-13227" sz="1575" spc="-7">
                <a:latin typeface="Times New Roman"/>
                <a:cs typeface="Times New Roman"/>
              </a:rPr>
              <a:t>j</a:t>
            </a:r>
            <a:r>
              <a:rPr dirty="0" sz="1600" spc="-5">
                <a:latin typeface="Times New Roman"/>
                <a:cs typeface="Times New Roman"/>
              </a:rPr>
              <a:t>)=0, if </a:t>
            </a:r>
            <a:r>
              <a:rPr dirty="0" sz="1600">
                <a:latin typeface="Times New Roman"/>
                <a:cs typeface="Times New Roman"/>
              </a:rPr>
              <a:t>aposteriori </a:t>
            </a:r>
            <a:r>
              <a:rPr dirty="0" sz="1600" spc="-5">
                <a:latin typeface="Times New Roman"/>
                <a:cs typeface="Times New Roman"/>
              </a:rPr>
              <a:t>prob =apriori prob, which is the case</a:t>
            </a:r>
            <a:r>
              <a:rPr dirty="0" sz="1600" spc="4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of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39"/>
              </a:lnSpc>
            </a:pPr>
            <a:r>
              <a:rPr dirty="0" sz="1600" spc="-5">
                <a:latin typeface="Times New Roman"/>
                <a:cs typeface="Times New Roman"/>
              </a:rPr>
              <a:t>statistical independence when </a:t>
            </a:r>
            <a:r>
              <a:rPr dirty="0" sz="1600">
                <a:latin typeface="Times New Roman"/>
                <a:cs typeface="Times New Roman"/>
              </a:rPr>
              <a:t>y</a:t>
            </a:r>
            <a:r>
              <a:rPr dirty="0" baseline="-13227" sz="1575">
                <a:latin typeface="Times New Roman"/>
                <a:cs typeface="Times New Roman"/>
              </a:rPr>
              <a:t>j </a:t>
            </a:r>
            <a:r>
              <a:rPr dirty="0" sz="1600" spc="-5">
                <a:latin typeface="Times New Roman"/>
                <a:cs typeface="Times New Roman"/>
              </a:rPr>
              <a:t>provides no information about</a:t>
            </a:r>
            <a:r>
              <a:rPr dirty="0" sz="1600" spc="-8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x</a:t>
            </a:r>
            <a:r>
              <a:rPr dirty="0" baseline="-13227" sz="1575">
                <a:latin typeface="Times New Roman"/>
                <a:cs typeface="Times New Roman"/>
              </a:rPr>
              <a:t>i</a:t>
            </a:r>
            <a:r>
              <a:rPr dirty="0" sz="160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12700" marR="51435">
              <a:lnSpc>
                <a:spcPts val="1839"/>
              </a:lnSpc>
              <a:spcBef>
                <a:spcPts val="85"/>
              </a:spcBef>
              <a:buSzPct val="93750"/>
              <a:buAutoNum type="arabicPlain" startAt="4"/>
              <a:tabLst>
                <a:tab pos="233045" algn="l"/>
              </a:tabLst>
            </a:pPr>
            <a:r>
              <a:rPr dirty="0" sz="1600" spc="-5">
                <a:latin typeface="Times New Roman"/>
                <a:cs typeface="Times New Roman"/>
              </a:rPr>
              <a:t>I(x</a:t>
            </a:r>
            <a:r>
              <a:rPr dirty="0" baseline="-13227" sz="1575" spc="-7"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,y</a:t>
            </a:r>
            <a:r>
              <a:rPr dirty="0" baseline="-13227" sz="1575" spc="-7">
                <a:latin typeface="Times New Roman"/>
                <a:cs typeface="Times New Roman"/>
              </a:rPr>
              <a:t>j</a:t>
            </a:r>
            <a:r>
              <a:rPr dirty="0" sz="1600" spc="-5">
                <a:latin typeface="Times New Roman"/>
                <a:cs typeface="Times New Roman"/>
              </a:rPr>
              <a:t>)&lt;0 if aposteriori prob&lt; apriori prob, </a:t>
            </a:r>
            <a:r>
              <a:rPr dirty="0" sz="1600" spc="5">
                <a:latin typeface="Times New Roman"/>
                <a:cs typeface="Times New Roman"/>
              </a:rPr>
              <a:t>y</a:t>
            </a:r>
            <a:r>
              <a:rPr dirty="0" baseline="-13227" sz="1575" spc="7">
                <a:latin typeface="Times New Roman"/>
                <a:cs typeface="Times New Roman"/>
              </a:rPr>
              <a:t>j </a:t>
            </a:r>
            <a:r>
              <a:rPr dirty="0" sz="1600" spc="-5">
                <a:latin typeface="Times New Roman"/>
                <a:cs typeface="Times New Roman"/>
              </a:rPr>
              <a:t>provides -ve information  about x</a:t>
            </a:r>
            <a:r>
              <a:rPr dirty="0" baseline="-13227" sz="1575" spc="-7"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, i.e., y</a:t>
            </a:r>
            <a:r>
              <a:rPr dirty="0" baseline="-13227" sz="1575" spc="-7">
                <a:latin typeface="Times New Roman"/>
                <a:cs typeface="Times New Roman"/>
              </a:rPr>
              <a:t>j </a:t>
            </a:r>
            <a:r>
              <a:rPr dirty="0" sz="1600">
                <a:latin typeface="Times New Roman"/>
                <a:cs typeface="Times New Roman"/>
              </a:rPr>
              <a:t>adds</a:t>
            </a:r>
            <a:r>
              <a:rPr dirty="0" sz="1600" spc="-1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ambiguity.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1791" y="2911169"/>
            <a:ext cx="6318250" cy="233679"/>
          </a:xfrm>
          <a:prstGeom prst="rect">
            <a:avLst/>
          </a:prstGeom>
          <a:solidFill>
            <a:srgbClr val="F1DBDB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810"/>
              </a:lnSpc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Transformation(average mutual</a:t>
            </a:r>
            <a:r>
              <a:rPr dirty="0" u="heavy" sz="1600" spc="2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information</a:t>
            </a: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54686" y="3615576"/>
            <a:ext cx="372110" cy="1822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64160" algn="l"/>
              </a:tabLst>
            </a:pPr>
            <a:r>
              <a:rPr dirty="0" sz="1000" spc="15" i="1">
                <a:latin typeface="Times New Roman"/>
                <a:cs typeface="Times New Roman"/>
              </a:rPr>
              <a:t>n</a:t>
            </a:r>
            <a:r>
              <a:rPr dirty="0" sz="1000" spc="15" i="1">
                <a:latin typeface="Times New Roman"/>
                <a:cs typeface="Times New Roman"/>
              </a:rPr>
              <a:t>	</a:t>
            </a:r>
            <a:r>
              <a:rPr dirty="0" sz="1000" spc="25" i="1">
                <a:latin typeface="Times New Roman"/>
                <a:cs typeface="Times New Roman"/>
              </a:rPr>
              <a:t>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7380" y="3113658"/>
            <a:ext cx="6285230" cy="112522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5080">
              <a:lnSpc>
                <a:spcPts val="1850"/>
              </a:lnSpc>
              <a:spcBef>
                <a:spcPts val="215"/>
              </a:spcBef>
            </a:pPr>
            <a:r>
              <a:rPr dirty="0" sz="1600" spc="-5">
                <a:latin typeface="Times New Roman"/>
                <a:cs typeface="Times New Roman"/>
              </a:rPr>
              <a:t>This is the statistical averaging of all the pair I(x</a:t>
            </a:r>
            <a:r>
              <a:rPr dirty="0" baseline="-13227" sz="1575" spc="-7"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,y</a:t>
            </a:r>
            <a:r>
              <a:rPr dirty="0" baseline="-13227" sz="1575" spc="-7">
                <a:latin typeface="Times New Roman"/>
                <a:cs typeface="Times New Roman"/>
              </a:rPr>
              <a:t>j</a:t>
            </a:r>
            <a:r>
              <a:rPr dirty="0" sz="1600" spc="-5">
                <a:latin typeface="Times New Roman"/>
                <a:cs typeface="Times New Roman"/>
              </a:rPr>
              <a:t>), i=1,2,…n, j=1,2,3…m.  This is denoted by I(X,Y) and is given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by:</a:t>
            </a:r>
            <a:endParaRPr sz="1600">
              <a:latin typeface="Times New Roman"/>
              <a:cs typeface="Times New Roman"/>
            </a:endParaRPr>
          </a:p>
          <a:p>
            <a:pPr marL="53975">
              <a:lnSpc>
                <a:spcPct val="100000"/>
              </a:lnSpc>
              <a:spcBef>
                <a:spcPts val="350"/>
              </a:spcBef>
            </a:pPr>
            <a:r>
              <a:rPr dirty="0" sz="1750" spc="5" i="1">
                <a:latin typeface="Times New Roman"/>
                <a:cs typeface="Times New Roman"/>
              </a:rPr>
              <a:t>I</a:t>
            </a:r>
            <a:r>
              <a:rPr dirty="0" sz="1750" spc="-245" i="1">
                <a:latin typeface="Times New Roman"/>
                <a:cs typeface="Times New Roman"/>
              </a:rPr>
              <a:t> </a:t>
            </a:r>
            <a:r>
              <a:rPr dirty="0" sz="1750" spc="5">
                <a:latin typeface="Times New Roman"/>
                <a:cs typeface="Times New Roman"/>
              </a:rPr>
              <a:t>(</a:t>
            </a:r>
            <a:r>
              <a:rPr dirty="0" sz="1750" spc="-265">
                <a:latin typeface="Times New Roman"/>
                <a:cs typeface="Times New Roman"/>
              </a:rPr>
              <a:t> </a:t>
            </a:r>
            <a:r>
              <a:rPr dirty="0" sz="1750" spc="15" i="1">
                <a:latin typeface="Times New Roman"/>
                <a:cs typeface="Times New Roman"/>
              </a:rPr>
              <a:t>X</a:t>
            </a:r>
            <a:r>
              <a:rPr dirty="0" sz="1750" spc="-185" i="1">
                <a:latin typeface="Times New Roman"/>
                <a:cs typeface="Times New Roman"/>
              </a:rPr>
              <a:t> </a:t>
            </a:r>
            <a:r>
              <a:rPr dirty="0" sz="1750" spc="55">
                <a:latin typeface="Times New Roman"/>
                <a:cs typeface="Times New Roman"/>
              </a:rPr>
              <a:t>,</a:t>
            </a:r>
            <a:r>
              <a:rPr dirty="0" sz="1750" spc="55" i="1">
                <a:latin typeface="Times New Roman"/>
                <a:cs typeface="Times New Roman"/>
              </a:rPr>
              <a:t>Y</a:t>
            </a:r>
            <a:r>
              <a:rPr dirty="0" sz="1750" spc="-225" i="1">
                <a:latin typeface="Times New Roman"/>
                <a:cs typeface="Times New Roman"/>
              </a:rPr>
              <a:t> </a:t>
            </a:r>
            <a:r>
              <a:rPr dirty="0" sz="1750" spc="5">
                <a:latin typeface="Times New Roman"/>
                <a:cs typeface="Times New Roman"/>
              </a:rPr>
              <a:t>)</a:t>
            </a:r>
            <a:r>
              <a:rPr dirty="0" sz="1750" spc="10">
                <a:latin typeface="Times New Roman"/>
                <a:cs typeface="Times New Roman"/>
              </a:rPr>
              <a:t> </a:t>
            </a:r>
            <a:r>
              <a:rPr dirty="0" sz="1750" spc="10">
                <a:latin typeface="Symbol"/>
                <a:cs typeface="Symbol"/>
              </a:rPr>
              <a:t></a:t>
            </a:r>
            <a:r>
              <a:rPr dirty="0" sz="1750" spc="-10">
                <a:latin typeface="Times New Roman"/>
                <a:cs typeface="Times New Roman"/>
              </a:rPr>
              <a:t> </a:t>
            </a:r>
            <a:r>
              <a:rPr dirty="0" baseline="-8547" sz="3900" spc="202">
                <a:latin typeface="Symbol"/>
                <a:cs typeface="Symbol"/>
              </a:rPr>
              <a:t></a:t>
            </a:r>
            <a:r>
              <a:rPr dirty="0" baseline="-8547" sz="3900" spc="-585">
                <a:latin typeface="Times New Roman"/>
                <a:cs typeface="Times New Roman"/>
              </a:rPr>
              <a:t> </a:t>
            </a:r>
            <a:r>
              <a:rPr dirty="0" sz="1750" spc="5" i="1">
                <a:latin typeface="Times New Roman"/>
                <a:cs typeface="Times New Roman"/>
              </a:rPr>
              <a:t>I</a:t>
            </a:r>
            <a:r>
              <a:rPr dirty="0" sz="1750" spc="-240" i="1">
                <a:latin typeface="Times New Roman"/>
                <a:cs typeface="Times New Roman"/>
              </a:rPr>
              <a:t> </a:t>
            </a:r>
            <a:r>
              <a:rPr dirty="0" sz="1750" spc="35">
                <a:latin typeface="Times New Roman"/>
                <a:cs typeface="Times New Roman"/>
              </a:rPr>
              <a:t>(</a:t>
            </a:r>
            <a:r>
              <a:rPr dirty="0" sz="1750" spc="35" i="1">
                <a:latin typeface="Times New Roman"/>
                <a:cs typeface="Times New Roman"/>
              </a:rPr>
              <a:t>xi</a:t>
            </a:r>
            <a:r>
              <a:rPr dirty="0" sz="1750" spc="35">
                <a:latin typeface="Times New Roman"/>
                <a:cs typeface="Times New Roman"/>
              </a:rPr>
              <a:t>,</a:t>
            </a:r>
            <a:r>
              <a:rPr dirty="0" sz="1750" spc="-65">
                <a:latin typeface="Times New Roman"/>
                <a:cs typeface="Times New Roman"/>
              </a:rPr>
              <a:t> </a:t>
            </a:r>
            <a:r>
              <a:rPr dirty="0" sz="1750" spc="25" i="1">
                <a:latin typeface="Times New Roman"/>
                <a:cs typeface="Times New Roman"/>
              </a:rPr>
              <a:t>yj</a:t>
            </a:r>
            <a:r>
              <a:rPr dirty="0" sz="1750" spc="25">
                <a:latin typeface="Times New Roman"/>
                <a:cs typeface="Times New Roman"/>
              </a:rPr>
              <a:t>)</a:t>
            </a:r>
            <a:r>
              <a:rPr dirty="0" sz="1750" spc="-185">
                <a:latin typeface="Times New Roman"/>
                <a:cs typeface="Times New Roman"/>
              </a:rPr>
              <a:t> </a:t>
            </a:r>
            <a:r>
              <a:rPr dirty="0" sz="1750" spc="40" i="1">
                <a:latin typeface="Times New Roman"/>
                <a:cs typeface="Times New Roman"/>
              </a:rPr>
              <a:t>p</a:t>
            </a:r>
            <a:r>
              <a:rPr dirty="0" sz="1750" spc="40">
                <a:latin typeface="Times New Roman"/>
                <a:cs typeface="Times New Roman"/>
              </a:rPr>
              <a:t>(</a:t>
            </a:r>
            <a:r>
              <a:rPr dirty="0" sz="1750" spc="40" i="1">
                <a:latin typeface="Times New Roman"/>
                <a:cs typeface="Times New Roman"/>
              </a:rPr>
              <a:t>xi</a:t>
            </a:r>
            <a:r>
              <a:rPr dirty="0" sz="1750" spc="40">
                <a:latin typeface="Times New Roman"/>
                <a:cs typeface="Times New Roman"/>
              </a:rPr>
              <a:t>,</a:t>
            </a:r>
            <a:r>
              <a:rPr dirty="0" sz="1750" spc="-60">
                <a:latin typeface="Times New Roman"/>
                <a:cs typeface="Times New Roman"/>
              </a:rPr>
              <a:t> </a:t>
            </a:r>
            <a:r>
              <a:rPr dirty="0" sz="1750" spc="25" i="1">
                <a:latin typeface="Times New Roman"/>
                <a:cs typeface="Times New Roman"/>
              </a:rPr>
              <a:t>yj</a:t>
            </a:r>
            <a:r>
              <a:rPr dirty="0" sz="1750" spc="25">
                <a:latin typeface="Times New Roman"/>
                <a:cs typeface="Times New Roman"/>
              </a:rPr>
              <a:t>)</a:t>
            </a:r>
            <a:endParaRPr sz="1750">
              <a:latin typeface="Times New Roman"/>
              <a:cs typeface="Times New Roman"/>
            </a:endParaRPr>
          </a:p>
          <a:p>
            <a:pPr marL="988694">
              <a:lnSpc>
                <a:spcPct val="100000"/>
              </a:lnSpc>
              <a:spcBef>
                <a:spcPts val="165"/>
              </a:spcBef>
            </a:pPr>
            <a:r>
              <a:rPr dirty="0" sz="1000" spc="15" i="1">
                <a:latin typeface="Times New Roman"/>
                <a:cs typeface="Times New Roman"/>
              </a:rPr>
              <a:t>i</a:t>
            </a:r>
            <a:r>
              <a:rPr dirty="0" sz="1000" spc="15">
                <a:latin typeface="Symbol"/>
                <a:cs typeface="Symbol"/>
              </a:rPr>
              <a:t></a:t>
            </a:r>
            <a:r>
              <a:rPr dirty="0" sz="1000" spc="15">
                <a:latin typeface="Times New Roman"/>
                <a:cs typeface="Times New Roman"/>
              </a:rPr>
              <a:t>1 </a:t>
            </a:r>
            <a:r>
              <a:rPr dirty="0" sz="1000" spc="5" i="1">
                <a:latin typeface="Times New Roman"/>
                <a:cs typeface="Times New Roman"/>
              </a:rPr>
              <a:t>j</a:t>
            </a:r>
            <a:r>
              <a:rPr dirty="0" sz="1000" spc="-155" i="1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Symbol"/>
                <a:cs typeface="Symbol"/>
              </a:rPr>
              <a:t></a:t>
            </a:r>
            <a:r>
              <a:rPr dirty="0" sz="1000" spc="-15"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00504" y="4939869"/>
            <a:ext cx="470534" cy="1822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000" spc="-5" i="1">
                <a:latin typeface="Times New Roman"/>
                <a:cs typeface="Times New Roman"/>
              </a:rPr>
              <a:t>i</a:t>
            </a:r>
            <a:r>
              <a:rPr dirty="0" sz="1000" spc="-5">
                <a:latin typeface="Symbol"/>
                <a:cs typeface="Symbol"/>
              </a:rPr>
              <a:t></a:t>
            </a:r>
            <a:r>
              <a:rPr dirty="0" sz="1000" spc="-5">
                <a:latin typeface="Times New Roman"/>
                <a:cs typeface="Times New Roman"/>
              </a:rPr>
              <a:t>1</a:t>
            </a:r>
            <a:r>
              <a:rPr dirty="0" sz="1000" spc="20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j</a:t>
            </a:r>
            <a:r>
              <a:rPr dirty="0" sz="1000">
                <a:latin typeface="Symbol"/>
                <a:cs typeface="Symbol"/>
              </a:rPr>
              <a:t></a:t>
            </a:r>
            <a:r>
              <a:rPr dirty="0" sz="1000"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148830" y="4782764"/>
            <a:ext cx="91440" cy="1822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000" spc="15">
                <a:latin typeface="Times New Roman"/>
                <a:cs typeface="Times New Roman"/>
              </a:rPr>
              <a:t>2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66355" y="4806836"/>
            <a:ext cx="473709" cy="2933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50" spc="45" i="1">
                <a:latin typeface="Times New Roman"/>
                <a:cs typeface="Times New Roman"/>
              </a:rPr>
              <a:t>p</a:t>
            </a:r>
            <a:r>
              <a:rPr dirty="0" sz="1750" spc="125">
                <a:latin typeface="Times New Roman"/>
                <a:cs typeface="Times New Roman"/>
              </a:rPr>
              <a:t>(</a:t>
            </a:r>
            <a:r>
              <a:rPr dirty="0" sz="1750" spc="50" i="1">
                <a:latin typeface="Times New Roman"/>
                <a:cs typeface="Times New Roman"/>
              </a:rPr>
              <a:t>x</a:t>
            </a:r>
            <a:r>
              <a:rPr dirty="0" sz="1750" spc="-15" i="1">
                <a:latin typeface="Times New Roman"/>
                <a:cs typeface="Times New Roman"/>
              </a:rPr>
              <a:t>i</a:t>
            </a:r>
            <a:r>
              <a:rPr dirty="0" sz="1750" spc="10">
                <a:latin typeface="Times New Roman"/>
                <a:cs typeface="Times New Roman"/>
              </a:rPr>
              <a:t>)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16128" y="4633559"/>
            <a:ext cx="1982470" cy="2933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50" spc="35" i="1">
                <a:latin typeface="Times New Roman"/>
                <a:cs typeface="Times New Roman"/>
              </a:rPr>
              <a:t>p</a:t>
            </a:r>
            <a:r>
              <a:rPr dirty="0" sz="1750" spc="35">
                <a:latin typeface="Times New Roman"/>
                <a:cs typeface="Times New Roman"/>
              </a:rPr>
              <a:t>(</a:t>
            </a:r>
            <a:r>
              <a:rPr dirty="0" sz="1750" spc="35" i="1">
                <a:latin typeface="Times New Roman"/>
                <a:cs typeface="Times New Roman"/>
              </a:rPr>
              <a:t>xi</a:t>
            </a:r>
            <a:r>
              <a:rPr dirty="0" sz="1750" spc="35">
                <a:latin typeface="Times New Roman"/>
                <a:cs typeface="Times New Roman"/>
              </a:rPr>
              <a:t>, </a:t>
            </a:r>
            <a:r>
              <a:rPr dirty="0" sz="1750" spc="20" i="1">
                <a:latin typeface="Times New Roman"/>
                <a:cs typeface="Times New Roman"/>
              </a:rPr>
              <a:t>yj</a:t>
            </a:r>
            <a:r>
              <a:rPr dirty="0" sz="1750" spc="20">
                <a:latin typeface="Times New Roman"/>
                <a:cs typeface="Times New Roman"/>
              </a:rPr>
              <a:t>) </a:t>
            </a:r>
            <a:r>
              <a:rPr dirty="0" sz="1750" spc="30">
                <a:latin typeface="Times New Roman"/>
                <a:cs typeface="Times New Roman"/>
              </a:rPr>
              <a:t>log</a:t>
            </a:r>
            <a:r>
              <a:rPr dirty="0" u="sng" baseline="34920" sz="2625" spc="82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4920" sz="2625" spc="82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</a:t>
            </a:r>
            <a:r>
              <a:rPr dirty="0" u="sng" baseline="34920" sz="2625" spc="82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dirty="0" u="sng" baseline="34920" sz="2625" spc="82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xi </a:t>
            </a:r>
            <a:r>
              <a:rPr dirty="0" u="sng" baseline="34920" sz="2625" spc="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/ </a:t>
            </a:r>
            <a:r>
              <a:rPr dirty="0" u="sng" baseline="34920" sz="2625" spc="3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yj</a:t>
            </a:r>
            <a:r>
              <a:rPr dirty="0" u="sng" baseline="34920" sz="2625" spc="3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endParaRPr baseline="34920" sz="2625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68468" y="4499496"/>
            <a:ext cx="1410335" cy="4502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algn="r" marR="66675">
              <a:lnSpc>
                <a:spcPts val="695"/>
              </a:lnSpc>
              <a:spcBef>
                <a:spcPts val="125"/>
              </a:spcBef>
              <a:tabLst>
                <a:tab pos="248285" algn="l"/>
              </a:tabLst>
            </a:pPr>
            <a:r>
              <a:rPr dirty="0" sz="1000" spc="15" i="1">
                <a:latin typeface="Times New Roman"/>
                <a:cs typeface="Times New Roman"/>
              </a:rPr>
              <a:t>n</a:t>
            </a:r>
            <a:r>
              <a:rPr dirty="0" sz="1000" spc="15" i="1">
                <a:latin typeface="Times New Roman"/>
                <a:cs typeface="Times New Roman"/>
              </a:rPr>
              <a:t>	</a:t>
            </a:r>
            <a:r>
              <a:rPr dirty="0" sz="1000" spc="25" i="1">
                <a:latin typeface="Times New Roman"/>
                <a:cs typeface="Times New Roman"/>
              </a:rPr>
              <a:t>m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2615"/>
              </a:lnSpc>
            </a:pPr>
            <a:r>
              <a:rPr dirty="0" sz="1750" spc="10" i="1">
                <a:latin typeface="Times New Roman"/>
                <a:cs typeface="Times New Roman"/>
              </a:rPr>
              <a:t>I</a:t>
            </a:r>
            <a:r>
              <a:rPr dirty="0" sz="1750" spc="-250" i="1">
                <a:latin typeface="Times New Roman"/>
                <a:cs typeface="Times New Roman"/>
              </a:rPr>
              <a:t> </a:t>
            </a:r>
            <a:r>
              <a:rPr dirty="0" sz="1750" spc="10">
                <a:latin typeface="Times New Roman"/>
                <a:cs typeface="Times New Roman"/>
              </a:rPr>
              <a:t>(</a:t>
            </a:r>
            <a:r>
              <a:rPr dirty="0" sz="1750" spc="-275">
                <a:latin typeface="Times New Roman"/>
                <a:cs typeface="Times New Roman"/>
              </a:rPr>
              <a:t> </a:t>
            </a:r>
            <a:r>
              <a:rPr dirty="0" sz="1750" spc="15" i="1">
                <a:latin typeface="Times New Roman"/>
                <a:cs typeface="Times New Roman"/>
              </a:rPr>
              <a:t>X</a:t>
            </a:r>
            <a:r>
              <a:rPr dirty="0" sz="1750" spc="-204" i="1">
                <a:latin typeface="Times New Roman"/>
                <a:cs typeface="Times New Roman"/>
              </a:rPr>
              <a:t> </a:t>
            </a:r>
            <a:r>
              <a:rPr dirty="0" sz="1750" spc="50">
                <a:latin typeface="Times New Roman"/>
                <a:cs typeface="Times New Roman"/>
              </a:rPr>
              <a:t>,</a:t>
            </a:r>
            <a:r>
              <a:rPr dirty="0" sz="1750" spc="50" i="1">
                <a:latin typeface="Times New Roman"/>
                <a:cs typeface="Times New Roman"/>
              </a:rPr>
              <a:t>Y</a:t>
            </a:r>
            <a:r>
              <a:rPr dirty="0" sz="1750" spc="-240" i="1">
                <a:latin typeface="Times New Roman"/>
                <a:cs typeface="Times New Roman"/>
              </a:rPr>
              <a:t> </a:t>
            </a:r>
            <a:r>
              <a:rPr dirty="0" sz="1750" spc="10">
                <a:latin typeface="Times New Roman"/>
                <a:cs typeface="Times New Roman"/>
              </a:rPr>
              <a:t>)</a:t>
            </a:r>
            <a:r>
              <a:rPr dirty="0" sz="1750" spc="-10">
                <a:latin typeface="Times New Roman"/>
                <a:cs typeface="Times New Roman"/>
              </a:rPr>
              <a:t> </a:t>
            </a:r>
            <a:r>
              <a:rPr dirty="0" sz="1750" spc="15">
                <a:latin typeface="Symbol"/>
                <a:cs typeface="Symbol"/>
              </a:rPr>
              <a:t></a:t>
            </a:r>
            <a:r>
              <a:rPr dirty="0" sz="1750" spc="-35">
                <a:latin typeface="Times New Roman"/>
                <a:cs typeface="Times New Roman"/>
              </a:rPr>
              <a:t> </a:t>
            </a:r>
            <a:r>
              <a:rPr dirty="0" baseline="-8547" sz="3900" spc="-817">
                <a:latin typeface="Symbol"/>
                <a:cs typeface="Symbol"/>
              </a:rPr>
              <a:t></a:t>
            </a:r>
            <a:endParaRPr baseline="-8547" sz="390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36846" y="4741290"/>
            <a:ext cx="97281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bits/symbol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00504" y="5823789"/>
            <a:ext cx="470534" cy="1822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000" spc="-5" i="1">
                <a:latin typeface="Times New Roman"/>
                <a:cs typeface="Times New Roman"/>
              </a:rPr>
              <a:t>i</a:t>
            </a:r>
            <a:r>
              <a:rPr dirty="0" sz="1000" spc="-5">
                <a:latin typeface="Symbol"/>
                <a:cs typeface="Symbol"/>
              </a:rPr>
              <a:t></a:t>
            </a:r>
            <a:r>
              <a:rPr dirty="0" sz="1000" spc="-5">
                <a:latin typeface="Times New Roman"/>
                <a:cs typeface="Times New Roman"/>
              </a:rPr>
              <a:t>1</a:t>
            </a:r>
            <a:r>
              <a:rPr dirty="0" sz="1000" spc="20">
                <a:latin typeface="Times New Roman"/>
                <a:cs typeface="Times New Roman"/>
              </a:rPr>
              <a:t> </a:t>
            </a:r>
            <a:r>
              <a:rPr dirty="0" sz="1000" i="1">
                <a:latin typeface="Times New Roman"/>
                <a:cs typeface="Times New Roman"/>
              </a:rPr>
              <a:t>j</a:t>
            </a:r>
            <a:r>
              <a:rPr dirty="0" sz="1000">
                <a:latin typeface="Symbol"/>
                <a:cs typeface="Symbol"/>
              </a:rPr>
              <a:t></a:t>
            </a:r>
            <a:r>
              <a:rPr dirty="0" sz="1000"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148830" y="5666683"/>
            <a:ext cx="91440" cy="1822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000" spc="15">
                <a:latin typeface="Times New Roman"/>
                <a:cs typeface="Times New Roman"/>
              </a:rPr>
              <a:t>2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459544" y="5690756"/>
            <a:ext cx="487045" cy="2933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50" spc="25" i="1">
                <a:latin typeface="Times New Roman"/>
                <a:cs typeface="Times New Roman"/>
              </a:rPr>
              <a:t>p</a:t>
            </a:r>
            <a:r>
              <a:rPr dirty="0" sz="1750" spc="25">
                <a:latin typeface="Times New Roman"/>
                <a:cs typeface="Times New Roman"/>
              </a:rPr>
              <a:t>(</a:t>
            </a:r>
            <a:r>
              <a:rPr dirty="0" sz="1750" spc="-300">
                <a:latin typeface="Times New Roman"/>
                <a:cs typeface="Times New Roman"/>
              </a:rPr>
              <a:t> </a:t>
            </a:r>
            <a:r>
              <a:rPr dirty="0" sz="1750" spc="20" i="1">
                <a:latin typeface="Times New Roman"/>
                <a:cs typeface="Times New Roman"/>
              </a:rPr>
              <a:t>yj</a:t>
            </a:r>
            <a:r>
              <a:rPr dirty="0" sz="1750" spc="20">
                <a:latin typeface="Times New Roman"/>
                <a:cs typeface="Times New Roman"/>
              </a:rPr>
              <a:t>)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116128" y="5517479"/>
            <a:ext cx="1982470" cy="2933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50" spc="35" i="1">
                <a:latin typeface="Times New Roman"/>
                <a:cs typeface="Times New Roman"/>
              </a:rPr>
              <a:t>p</a:t>
            </a:r>
            <a:r>
              <a:rPr dirty="0" sz="1750" spc="35">
                <a:latin typeface="Times New Roman"/>
                <a:cs typeface="Times New Roman"/>
              </a:rPr>
              <a:t>(</a:t>
            </a:r>
            <a:r>
              <a:rPr dirty="0" sz="1750" spc="35" i="1">
                <a:latin typeface="Times New Roman"/>
                <a:cs typeface="Times New Roman"/>
              </a:rPr>
              <a:t>xi</a:t>
            </a:r>
            <a:r>
              <a:rPr dirty="0" sz="1750" spc="35">
                <a:latin typeface="Times New Roman"/>
                <a:cs typeface="Times New Roman"/>
              </a:rPr>
              <a:t>,</a:t>
            </a:r>
            <a:r>
              <a:rPr dirty="0" sz="1750" spc="-95">
                <a:latin typeface="Times New Roman"/>
                <a:cs typeface="Times New Roman"/>
              </a:rPr>
              <a:t> </a:t>
            </a:r>
            <a:r>
              <a:rPr dirty="0" sz="1750" spc="20" i="1">
                <a:latin typeface="Times New Roman"/>
                <a:cs typeface="Times New Roman"/>
              </a:rPr>
              <a:t>yj</a:t>
            </a:r>
            <a:r>
              <a:rPr dirty="0" sz="1750" spc="20">
                <a:latin typeface="Times New Roman"/>
                <a:cs typeface="Times New Roman"/>
              </a:rPr>
              <a:t>)</a:t>
            </a:r>
            <a:r>
              <a:rPr dirty="0" sz="1750" spc="-260">
                <a:latin typeface="Times New Roman"/>
                <a:cs typeface="Times New Roman"/>
              </a:rPr>
              <a:t> </a:t>
            </a:r>
            <a:r>
              <a:rPr dirty="0" sz="1750" spc="30">
                <a:latin typeface="Times New Roman"/>
                <a:cs typeface="Times New Roman"/>
              </a:rPr>
              <a:t>log</a:t>
            </a:r>
            <a:r>
              <a:rPr dirty="0" u="sng" baseline="34920" sz="2625" spc="45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4920" sz="2625" spc="37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</a:t>
            </a:r>
            <a:r>
              <a:rPr dirty="0" u="sng" baseline="34920" sz="2625" spc="3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dirty="0" u="sng" baseline="34920" sz="2625" spc="-36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4920" sz="2625" spc="44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yj</a:t>
            </a:r>
            <a:r>
              <a:rPr dirty="0" u="sng" baseline="34920" sz="2625" spc="-322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4920" sz="2625" spc="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/</a:t>
            </a:r>
            <a:r>
              <a:rPr dirty="0" u="sng" baseline="34920" sz="2625" spc="-13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4920" sz="2625" spc="22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xi</a:t>
            </a:r>
            <a:r>
              <a:rPr dirty="0" u="sng" baseline="34920" sz="2625" spc="22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endParaRPr baseline="34920" sz="2625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27380" y="5079502"/>
            <a:ext cx="1451610" cy="753745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dirty="0" sz="1600">
                <a:latin typeface="Times New Roman"/>
                <a:cs typeface="Times New Roman"/>
              </a:rPr>
              <a:t>or</a:t>
            </a:r>
            <a:endParaRPr sz="1600">
              <a:latin typeface="Times New Roman"/>
              <a:cs typeface="Times New Roman"/>
            </a:endParaRPr>
          </a:p>
          <a:p>
            <a:pPr algn="r" marR="66675">
              <a:lnSpc>
                <a:spcPts val="695"/>
              </a:lnSpc>
              <a:spcBef>
                <a:spcPts val="210"/>
              </a:spcBef>
              <a:tabLst>
                <a:tab pos="248285" algn="l"/>
              </a:tabLst>
            </a:pPr>
            <a:r>
              <a:rPr dirty="0" sz="1000" spc="15" i="1">
                <a:latin typeface="Times New Roman"/>
                <a:cs typeface="Times New Roman"/>
              </a:rPr>
              <a:t>n</a:t>
            </a:r>
            <a:r>
              <a:rPr dirty="0" sz="1000" spc="15" i="1">
                <a:latin typeface="Times New Roman"/>
                <a:cs typeface="Times New Roman"/>
              </a:rPr>
              <a:t>	</a:t>
            </a:r>
            <a:r>
              <a:rPr dirty="0" sz="1000" spc="25" i="1">
                <a:latin typeface="Times New Roman"/>
                <a:cs typeface="Times New Roman"/>
              </a:rPr>
              <a:t>m</a:t>
            </a:r>
            <a:endParaRPr sz="1000">
              <a:latin typeface="Times New Roman"/>
              <a:cs typeface="Times New Roman"/>
            </a:endParaRPr>
          </a:p>
          <a:p>
            <a:pPr marL="53340">
              <a:lnSpc>
                <a:spcPts val="2615"/>
              </a:lnSpc>
            </a:pPr>
            <a:r>
              <a:rPr dirty="0" sz="1750" spc="10" i="1">
                <a:latin typeface="Times New Roman"/>
                <a:cs typeface="Times New Roman"/>
              </a:rPr>
              <a:t>I</a:t>
            </a:r>
            <a:r>
              <a:rPr dirty="0" sz="1750" spc="-250" i="1">
                <a:latin typeface="Times New Roman"/>
                <a:cs typeface="Times New Roman"/>
              </a:rPr>
              <a:t> </a:t>
            </a:r>
            <a:r>
              <a:rPr dirty="0" sz="1750" spc="10">
                <a:latin typeface="Times New Roman"/>
                <a:cs typeface="Times New Roman"/>
              </a:rPr>
              <a:t>(</a:t>
            </a:r>
            <a:r>
              <a:rPr dirty="0" sz="1750" spc="-275">
                <a:latin typeface="Times New Roman"/>
                <a:cs typeface="Times New Roman"/>
              </a:rPr>
              <a:t> </a:t>
            </a:r>
            <a:r>
              <a:rPr dirty="0" sz="1750" spc="15" i="1">
                <a:latin typeface="Times New Roman"/>
                <a:cs typeface="Times New Roman"/>
              </a:rPr>
              <a:t>X</a:t>
            </a:r>
            <a:r>
              <a:rPr dirty="0" sz="1750" spc="-204" i="1">
                <a:latin typeface="Times New Roman"/>
                <a:cs typeface="Times New Roman"/>
              </a:rPr>
              <a:t> </a:t>
            </a:r>
            <a:r>
              <a:rPr dirty="0" sz="1750" spc="50">
                <a:latin typeface="Times New Roman"/>
                <a:cs typeface="Times New Roman"/>
              </a:rPr>
              <a:t>,</a:t>
            </a:r>
            <a:r>
              <a:rPr dirty="0" sz="1750" spc="50" i="1">
                <a:latin typeface="Times New Roman"/>
                <a:cs typeface="Times New Roman"/>
              </a:rPr>
              <a:t>Y</a:t>
            </a:r>
            <a:r>
              <a:rPr dirty="0" sz="1750" spc="-240" i="1">
                <a:latin typeface="Times New Roman"/>
                <a:cs typeface="Times New Roman"/>
              </a:rPr>
              <a:t> </a:t>
            </a:r>
            <a:r>
              <a:rPr dirty="0" sz="1750" spc="10">
                <a:latin typeface="Times New Roman"/>
                <a:cs typeface="Times New Roman"/>
              </a:rPr>
              <a:t>)</a:t>
            </a:r>
            <a:r>
              <a:rPr dirty="0" sz="1750" spc="-10">
                <a:latin typeface="Times New Roman"/>
                <a:cs typeface="Times New Roman"/>
              </a:rPr>
              <a:t> </a:t>
            </a:r>
            <a:r>
              <a:rPr dirty="0" sz="1750" spc="15">
                <a:latin typeface="Symbol"/>
                <a:cs typeface="Symbol"/>
              </a:rPr>
              <a:t></a:t>
            </a:r>
            <a:r>
              <a:rPr dirty="0" sz="1750" spc="-35">
                <a:latin typeface="Times New Roman"/>
                <a:cs typeface="Times New Roman"/>
              </a:rPr>
              <a:t> </a:t>
            </a:r>
            <a:r>
              <a:rPr dirty="0" baseline="-8547" sz="3900" spc="-817">
                <a:latin typeface="Symbol"/>
                <a:cs typeface="Symbol"/>
              </a:rPr>
              <a:t></a:t>
            </a:r>
            <a:endParaRPr baseline="-8547" sz="3900"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224654" y="5649848"/>
            <a:ext cx="8566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bits/symbol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21791" y="6235572"/>
            <a:ext cx="6318250" cy="233679"/>
          </a:xfrm>
          <a:prstGeom prst="rect">
            <a:avLst/>
          </a:prstGeom>
          <a:solidFill>
            <a:srgbClr val="F1DBDB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810"/>
              </a:lnSpc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Marginal</a:t>
            </a:r>
            <a:r>
              <a:rPr dirty="0" u="heavy" sz="16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Entropies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489871" y="8433011"/>
            <a:ext cx="113030" cy="1663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00" spc="35" i="1">
                <a:latin typeface="Times New Roman"/>
                <a:cs typeface="Times New Roman"/>
              </a:rPr>
              <a:t>m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364395" y="8553470"/>
            <a:ext cx="1041400" cy="2667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60" i="1">
                <a:latin typeface="Times New Roman"/>
                <a:cs typeface="Times New Roman"/>
              </a:rPr>
              <a:t>bits</a:t>
            </a:r>
            <a:r>
              <a:rPr dirty="0" sz="1550" spc="60">
                <a:latin typeface="Times New Roman"/>
                <a:cs typeface="Times New Roman"/>
              </a:rPr>
              <a:t>/</a:t>
            </a:r>
            <a:r>
              <a:rPr dirty="0" sz="1550" spc="-165">
                <a:latin typeface="Times New Roman"/>
                <a:cs typeface="Times New Roman"/>
              </a:rPr>
              <a:t> </a:t>
            </a:r>
            <a:r>
              <a:rPr dirty="0" sz="1550" spc="50" i="1">
                <a:latin typeface="Times New Roman"/>
                <a:cs typeface="Times New Roman"/>
              </a:rPr>
              <a:t>symbol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65157" y="8414201"/>
            <a:ext cx="2321560" cy="581660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dirty="0" sz="1550" spc="60" i="1">
                <a:latin typeface="Times New Roman"/>
                <a:cs typeface="Times New Roman"/>
              </a:rPr>
              <a:t>H</a:t>
            </a:r>
            <a:r>
              <a:rPr dirty="0" sz="1550" spc="-204" i="1">
                <a:latin typeface="Times New Roman"/>
                <a:cs typeface="Times New Roman"/>
              </a:rPr>
              <a:t> </a:t>
            </a:r>
            <a:r>
              <a:rPr dirty="0" sz="1550">
                <a:latin typeface="Times New Roman"/>
                <a:cs typeface="Times New Roman"/>
              </a:rPr>
              <a:t>(</a:t>
            </a:r>
            <a:r>
              <a:rPr dirty="0" sz="1550" i="1">
                <a:latin typeface="Times New Roman"/>
                <a:cs typeface="Times New Roman"/>
              </a:rPr>
              <a:t>Y</a:t>
            </a:r>
            <a:r>
              <a:rPr dirty="0" sz="1550" spc="-204" i="1">
                <a:latin typeface="Times New Roman"/>
                <a:cs typeface="Times New Roman"/>
              </a:rPr>
              <a:t> </a:t>
            </a:r>
            <a:r>
              <a:rPr dirty="0" sz="1550" spc="25">
                <a:latin typeface="Times New Roman"/>
                <a:cs typeface="Times New Roman"/>
              </a:rPr>
              <a:t>)</a:t>
            </a:r>
            <a:r>
              <a:rPr dirty="0" sz="1550" spc="-55">
                <a:latin typeface="Times New Roman"/>
                <a:cs typeface="Times New Roman"/>
              </a:rPr>
              <a:t> </a:t>
            </a:r>
            <a:r>
              <a:rPr dirty="0" sz="1550" spc="45">
                <a:latin typeface="Symbol"/>
                <a:cs typeface="Symbol"/>
              </a:rPr>
              <a:t></a:t>
            </a:r>
            <a:r>
              <a:rPr dirty="0" sz="1550" spc="-60">
                <a:latin typeface="Times New Roman"/>
                <a:cs typeface="Times New Roman"/>
              </a:rPr>
              <a:t> </a:t>
            </a:r>
            <a:r>
              <a:rPr dirty="0" sz="1550" spc="65">
                <a:latin typeface="Symbol"/>
                <a:cs typeface="Symbol"/>
              </a:rPr>
              <a:t></a:t>
            </a:r>
            <a:r>
              <a:rPr dirty="0" baseline="-8274" sz="3525" spc="97">
                <a:latin typeface="Symbol"/>
                <a:cs typeface="Symbol"/>
              </a:rPr>
              <a:t></a:t>
            </a:r>
            <a:r>
              <a:rPr dirty="0" baseline="-8274" sz="3525" spc="-397">
                <a:latin typeface="Times New Roman"/>
                <a:cs typeface="Times New Roman"/>
              </a:rPr>
              <a:t> </a:t>
            </a:r>
            <a:r>
              <a:rPr dirty="0" sz="1550" spc="50" i="1">
                <a:latin typeface="Times New Roman"/>
                <a:cs typeface="Times New Roman"/>
              </a:rPr>
              <a:t>p</a:t>
            </a:r>
            <a:r>
              <a:rPr dirty="0" sz="1550" spc="50">
                <a:latin typeface="Times New Roman"/>
                <a:cs typeface="Times New Roman"/>
              </a:rPr>
              <a:t>(</a:t>
            </a:r>
            <a:r>
              <a:rPr dirty="0" sz="1550" spc="-210">
                <a:latin typeface="Times New Roman"/>
                <a:cs typeface="Times New Roman"/>
              </a:rPr>
              <a:t> </a:t>
            </a:r>
            <a:r>
              <a:rPr dirty="0" sz="1550" spc="40" i="1">
                <a:latin typeface="Times New Roman"/>
                <a:cs typeface="Times New Roman"/>
              </a:rPr>
              <a:t>yj</a:t>
            </a:r>
            <a:r>
              <a:rPr dirty="0" sz="1550" spc="40">
                <a:latin typeface="Times New Roman"/>
                <a:cs typeface="Times New Roman"/>
              </a:rPr>
              <a:t>)</a:t>
            </a:r>
            <a:r>
              <a:rPr dirty="0" sz="1550" spc="-245">
                <a:latin typeface="Times New Roman"/>
                <a:cs typeface="Times New Roman"/>
              </a:rPr>
              <a:t> </a:t>
            </a:r>
            <a:r>
              <a:rPr dirty="0" sz="1550" spc="45">
                <a:latin typeface="Times New Roman"/>
                <a:cs typeface="Times New Roman"/>
              </a:rPr>
              <a:t>log</a:t>
            </a:r>
            <a:r>
              <a:rPr dirty="0" baseline="-24691" sz="1350" spc="67">
                <a:latin typeface="Times New Roman"/>
                <a:cs typeface="Times New Roman"/>
              </a:rPr>
              <a:t>2</a:t>
            </a:r>
            <a:r>
              <a:rPr dirty="0" baseline="-24691" sz="1350" spc="465">
                <a:latin typeface="Times New Roman"/>
                <a:cs typeface="Times New Roman"/>
              </a:rPr>
              <a:t> </a:t>
            </a:r>
            <a:r>
              <a:rPr dirty="0" sz="1550" spc="50" i="1">
                <a:latin typeface="Times New Roman"/>
                <a:cs typeface="Times New Roman"/>
              </a:rPr>
              <a:t>p</a:t>
            </a:r>
            <a:r>
              <a:rPr dirty="0" sz="1550" spc="50">
                <a:latin typeface="Times New Roman"/>
                <a:cs typeface="Times New Roman"/>
              </a:rPr>
              <a:t>(</a:t>
            </a:r>
            <a:r>
              <a:rPr dirty="0" sz="1550" spc="-215">
                <a:latin typeface="Times New Roman"/>
                <a:cs typeface="Times New Roman"/>
              </a:rPr>
              <a:t> </a:t>
            </a:r>
            <a:r>
              <a:rPr dirty="0" sz="1550" spc="40" i="1">
                <a:latin typeface="Times New Roman"/>
                <a:cs typeface="Times New Roman"/>
              </a:rPr>
              <a:t>yj</a:t>
            </a:r>
            <a:r>
              <a:rPr dirty="0" sz="1550" spc="40">
                <a:latin typeface="Times New Roman"/>
                <a:cs typeface="Times New Roman"/>
              </a:rPr>
              <a:t>)</a:t>
            </a:r>
            <a:endParaRPr sz="1550">
              <a:latin typeface="Times New Roman"/>
              <a:cs typeface="Times New Roman"/>
            </a:endParaRPr>
          </a:p>
          <a:p>
            <a:pPr algn="ctr" marR="518795">
              <a:lnSpc>
                <a:spcPct val="100000"/>
              </a:lnSpc>
              <a:spcBef>
                <a:spcPts val="145"/>
              </a:spcBef>
            </a:pPr>
            <a:r>
              <a:rPr dirty="0" sz="900" spc="20" i="1">
                <a:latin typeface="Times New Roman"/>
                <a:cs typeface="Times New Roman"/>
              </a:rPr>
              <a:t>j</a:t>
            </a:r>
            <a:r>
              <a:rPr dirty="0" sz="900" spc="20">
                <a:latin typeface="Symbol"/>
                <a:cs typeface="Symbol"/>
              </a:rPr>
              <a:t></a:t>
            </a:r>
            <a:r>
              <a:rPr dirty="0" sz="900" spc="20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40080" y="9006534"/>
            <a:ext cx="2692400" cy="244475"/>
          </a:xfrm>
          <a:custGeom>
            <a:avLst/>
            <a:gdLst/>
            <a:ahLst/>
            <a:cxnLst/>
            <a:rect l="l" t="t" r="r" b="b"/>
            <a:pathLst>
              <a:path w="2692400" h="244475">
                <a:moveTo>
                  <a:pt x="0" y="244144"/>
                </a:moveTo>
                <a:lnTo>
                  <a:pt x="2692019" y="244144"/>
                </a:lnTo>
                <a:lnTo>
                  <a:pt x="2692019" y="0"/>
                </a:lnTo>
                <a:lnTo>
                  <a:pt x="0" y="0"/>
                </a:lnTo>
                <a:lnTo>
                  <a:pt x="0" y="244144"/>
                </a:lnTo>
                <a:close/>
              </a:path>
            </a:pathLst>
          </a:custGeom>
          <a:solidFill>
            <a:srgbClr val="F1DBD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40080" y="9233153"/>
            <a:ext cx="2760980" cy="0"/>
          </a:xfrm>
          <a:custGeom>
            <a:avLst/>
            <a:gdLst/>
            <a:ahLst/>
            <a:cxnLst/>
            <a:rect l="l" t="t" r="r" b="b"/>
            <a:pathLst>
              <a:path w="2760979" h="0">
                <a:moveTo>
                  <a:pt x="0" y="0"/>
                </a:moveTo>
                <a:lnTo>
                  <a:pt x="2760598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627380" y="8986519"/>
            <a:ext cx="6115685" cy="736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5"/>
              </a:lnSpc>
              <a:spcBef>
                <a:spcPts val="95"/>
              </a:spcBef>
            </a:pPr>
            <a:r>
              <a:rPr dirty="0" sz="1600" spc="-5" b="1">
                <a:latin typeface="Times New Roman"/>
                <a:cs typeface="Times New Roman"/>
              </a:rPr>
              <a:t>Joint and conditional</a:t>
            </a:r>
            <a:r>
              <a:rPr dirty="0" sz="1600" spc="-10" b="1">
                <a:latin typeface="Times New Roman"/>
                <a:cs typeface="Times New Roman"/>
              </a:rPr>
              <a:t> </a:t>
            </a:r>
            <a:r>
              <a:rPr dirty="0" sz="1600" spc="-5" b="1">
                <a:latin typeface="Times New Roman"/>
                <a:cs typeface="Times New Roman"/>
              </a:rPr>
              <a:t>entropies</a:t>
            </a:r>
            <a:r>
              <a:rPr dirty="0" sz="1600" spc="-5" i="1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39"/>
              </a:lnSpc>
              <a:spcBef>
                <a:spcPts val="90"/>
              </a:spcBef>
            </a:pPr>
            <a:r>
              <a:rPr dirty="0" sz="1600" spc="-5">
                <a:latin typeface="Times New Roman"/>
                <a:cs typeface="Times New Roman"/>
              </a:rPr>
              <a:t>The average amount of information associated with the pair </a:t>
            </a:r>
            <a:r>
              <a:rPr dirty="0" sz="1600">
                <a:latin typeface="Times New Roman"/>
                <a:cs typeface="Times New Roman"/>
              </a:rPr>
              <a:t>(x</a:t>
            </a:r>
            <a:r>
              <a:rPr dirty="0" baseline="-13227" sz="1575">
                <a:latin typeface="Times New Roman"/>
                <a:cs typeface="Times New Roman"/>
              </a:rPr>
              <a:t>i</a:t>
            </a:r>
            <a:r>
              <a:rPr dirty="0" sz="1600">
                <a:latin typeface="Times New Roman"/>
                <a:cs typeface="Times New Roman"/>
              </a:rPr>
              <a:t>,y</a:t>
            </a:r>
            <a:r>
              <a:rPr dirty="0" baseline="-13227" sz="1575">
                <a:latin typeface="Times New Roman"/>
                <a:cs typeface="Times New Roman"/>
              </a:rPr>
              <a:t>j</a:t>
            </a:r>
            <a:r>
              <a:rPr dirty="0" sz="1600">
                <a:latin typeface="Times New Roman"/>
                <a:cs typeface="Times New Roman"/>
              </a:rPr>
              <a:t>) </a:t>
            </a:r>
            <a:r>
              <a:rPr dirty="0" sz="1600" spc="-5">
                <a:latin typeface="Times New Roman"/>
                <a:cs typeface="Times New Roman"/>
              </a:rPr>
              <a:t>is called  joint or </a:t>
            </a:r>
            <a:r>
              <a:rPr dirty="0" sz="1600">
                <a:latin typeface="Times New Roman"/>
                <a:cs typeface="Times New Roman"/>
              </a:rPr>
              <a:t>system entropy</a:t>
            </a:r>
            <a:r>
              <a:rPr dirty="0" sz="1600" spc="-3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H(X,Y):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240279" y="6696709"/>
            <a:ext cx="799465" cy="4572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3180" rIns="0" bIns="0" rtlCol="0" vert="horz">
            <a:spAutoFit/>
          </a:bodyPr>
          <a:lstStyle/>
          <a:p>
            <a:pPr marL="229870">
              <a:lnSpc>
                <a:spcPct val="100000"/>
              </a:lnSpc>
              <a:spcBef>
                <a:spcPts val="340"/>
              </a:spcBef>
            </a:pPr>
            <a:r>
              <a:rPr dirty="0" sz="1200" spc="-5">
                <a:latin typeface="Times New Roman"/>
                <a:cs typeface="Times New Roman"/>
              </a:rPr>
              <a:t>channel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497579" y="6696709"/>
            <a:ext cx="570865" cy="4572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3180" rIns="0" bIns="0" rtlCol="0" vert="horz">
            <a:spAutoFit/>
          </a:bodyPr>
          <a:lstStyle/>
          <a:p>
            <a:pPr marL="132715">
              <a:lnSpc>
                <a:spcPct val="100000"/>
              </a:lnSpc>
              <a:spcBef>
                <a:spcPts val="340"/>
              </a:spcBef>
            </a:pPr>
            <a:r>
              <a:rPr dirty="0" sz="1200" spc="-5">
                <a:latin typeface="Times New Roman"/>
                <a:cs typeface="Times New Roman"/>
              </a:rPr>
              <a:t>R</a:t>
            </a:r>
            <a:r>
              <a:rPr dirty="0" baseline="-10416" sz="1200" spc="-7">
                <a:latin typeface="Times New Roman"/>
                <a:cs typeface="Times New Roman"/>
              </a:rPr>
              <a:t>x</a:t>
            </a:r>
            <a:r>
              <a:rPr dirty="0" sz="1200" spc="-5">
                <a:latin typeface="Times New Roman"/>
                <a:cs typeface="Times New Roman"/>
              </a:rPr>
              <a:t>: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097914" y="6696709"/>
            <a:ext cx="570865" cy="4572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36830" rIns="0" bIns="0" rtlCol="0" vert="horz">
            <a:spAutoFit/>
          </a:bodyPr>
          <a:lstStyle/>
          <a:p>
            <a:pPr marL="97155">
              <a:lnSpc>
                <a:spcPct val="100000"/>
              </a:lnSpc>
              <a:spcBef>
                <a:spcPts val="290"/>
              </a:spcBef>
            </a:pPr>
            <a:r>
              <a:rPr dirty="0" sz="1200" spc="-5">
                <a:latin typeface="Times New Roman"/>
                <a:cs typeface="Times New Roman"/>
              </a:rPr>
              <a:t>T</a:t>
            </a:r>
            <a:r>
              <a:rPr dirty="0" baseline="-10416" sz="1200" spc="-7">
                <a:latin typeface="Times New Roman"/>
                <a:cs typeface="Times New Roman"/>
              </a:rPr>
              <a:t>x</a:t>
            </a:r>
            <a:r>
              <a:rPr dirty="0" sz="1200" spc="-5">
                <a:latin typeface="Times New Roman"/>
                <a:cs typeface="Times New Roman"/>
              </a:rPr>
              <a:t>: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X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662429" y="6887717"/>
            <a:ext cx="577850" cy="76200"/>
          </a:xfrm>
          <a:custGeom>
            <a:avLst/>
            <a:gdLst/>
            <a:ahLst/>
            <a:cxnLst/>
            <a:rect l="l" t="t" r="r" b="b"/>
            <a:pathLst>
              <a:path w="577850" h="76200">
                <a:moveTo>
                  <a:pt x="501650" y="44433"/>
                </a:moveTo>
                <a:lnTo>
                  <a:pt x="501650" y="76199"/>
                </a:lnTo>
                <a:lnTo>
                  <a:pt x="565362" y="44449"/>
                </a:lnTo>
                <a:lnTo>
                  <a:pt x="501650" y="44433"/>
                </a:lnTo>
                <a:close/>
              </a:path>
              <a:path w="577850" h="76200">
                <a:moveTo>
                  <a:pt x="501650" y="31737"/>
                </a:moveTo>
                <a:lnTo>
                  <a:pt x="501650" y="44433"/>
                </a:lnTo>
                <a:lnTo>
                  <a:pt x="517906" y="44449"/>
                </a:lnTo>
                <a:lnTo>
                  <a:pt x="520700" y="41655"/>
                </a:lnTo>
                <a:lnTo>
                  <a:pt x="520700" y="34670"/>
                </a:lnTo>
                <a:lnTo>
                  <a:pt x="517906" y="31749"/>
                </a:lnTo>
                <a:lnTo>
                  <a:pt x="501650" y="31737"/>
                </a:lnTo>
                <a:close/>
              </a:path>
              <a:path w="577850" h="76200">
                <a:moveTo>
                  <a:pt x="501650" y="0"/>
                </a:moveTo>
                <a:lnTo>
                  <a:pt x="501650" y="31737"/>
                </a:lnTo>
                <a:lnTo>
                  <a:pt x="514350" y="31749"/>
                </a:lnTo>
                <a:lnTo>
                  <a:pt x="517906" y="31749"/>
                </a:lnTo>
                <a:lnTo>
                  <a:pt x="520700" y="34670"/>
                </a:lnTo>
                <a:lnTo>
                  <a:pt x="520700" y="41655"/>
                </a:lnTo>
                <a:lnTo>
                  <a:pt x="517906" y="44449"/>
                </a:lnTo>
                <a:lnTo>
                  <a:pt x="565362" y="44449"/>
                </a:lnTo>
                <a:lnTo>
                  <a:pt x="577850" y="38226"/>
                </a:lnTo>
                <a:lnTo>
                  <a:pt x="501650" y="0"/>
                </a:lnTo>
                <a:close/>
              </a:path>
              <a:path w="577850" h="76200">
                <a:moveTo>
                  <a:pt x="6350" y="31241"/>
                </a:moveTo>
                <a:lnTo>
                  <a:pt x="2793" y="31241"/>
                </a:lnTo>
                <a:lnTo>
                  <a:pt x="0" y="34035"/>
                </a:lnTo>
                <a:lnTo>
                  <a:pt x="0" y="41147"/>
                </a:lnTo>
                <a:lnTo>
                  <a:pt x="2793" y="43941"/>
                </a:lnTo>
                <a:lnTo>
                  <a:pt x="501650" y="44433"/>
                </a:lnTo>
                <a:lnTo>
                  <a:pt x="501650" y="31737"/>
                </a:lnTo>
                <a:lnTo>
                  <a:pt x="6350" y="312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033395" y="6887717"/>
            <a:ext cx="464184" cy="76200"/>
          </a:xfrm>
          <a:custGeom>
            <a:avLst/>
            <a:gdLst/>
            <a:ahLst/>
            <a:cxnLst/>
            <a:rect l="l" t="t" r="r" b="b"/>
            <a:pathLst>
              <a:path w="464185" h="76200">
                <a:moveTo>
                  <a:pt x="387984" y="44429"/>
                </a:moveTo>
                <a:lnTo>
                  <a:pt x="387984" y="76199"/>
                </a:lnTo>
                <a:lnTo>
                  <a:pt x="451697" y="44449"/>
                </a:lnTo>
                <a:lnTo>
                  <a:pt x="404241" y="44449"/>
                </a:lnTo>
                <a:lnTo>
                  <a:pt x="387984" y="44429"/>
                </a:lnTo>
                <a:close/>
              </a:path>
              <a:path w="464185" h="76200">
                <a:moveTo>
                  <a:pt x="387984" y="31733"/>
                </a:moveTo>
                <a:lnTo>
                  <a:pt x="387984" y="44429"/>
                </a:lnTo>
                <a:lnTo>
                  <a:pt x="404241" y="44449"/>
                </a:lnTo>
                <a:lnTo>
                  <a:pt x="407034" y="41655"/>
                </a:lnTo>
                <a:lnTo>
                  <a:pt x="407034" y="34670"/>
                </a:lnTo>
                <a:lnTo>
                  <a:pt x="404241" y="31749"/>
                </a:lnTo>
                <a:lnTo>
                  <a:pt x="387984" y="31733"/>
                </a:lnTo>
                <a:close/>
              </a:path>
              <a:path w="464185" h="76200">
                <a:moveTo>
                  <a:pt x="387984" y="0"/>
                </a:moveTo>
                <a:lnTo>
                  <a:pt x="387984" y="31733"/>
                </a:lnTo>
                <a:lnTo>
                  <a:pt x="400684" y="31749"/>
                </a:lnTo>
                <a:lnTo>
                  <a:pt x="404241" y="31749"/>
                </a:lnTo>
                <a:lnTo>
                  <a:pt x="407034" y="34670"/>
                </a:lnTo>
                <a:lnTo>
                  <a:pt x="407034" y="41655"/>
                </a:lnTo>
                <a:lnTo>
                  <a:pt x="404241" y="44449"/>
                </a:lnTo>
                <a:lnTo>
                  <a:pt x="451697" y="44449"/>
                </a:lnTo>
                <a:lnTo>
                  <a:pt x="464184" y="38226"/>
                </a:lnTo>
                <a:lnTo>
                  <a:pt x="387984" y="0"/>
                </a:lnTo>
                <a:close/>
              </a:path>
              <a:path w="464185" h="76200">
                <a:moveTo>
                  <a:pt x="6350" y="31241"/>
                </a:moveTo>
                <a:lnTo>
                  <a:pt x="2793" y="31241"/>
                </a:lnTo>
                <a:lnTo>
                  <a:pt x="0" y="34035"/>
                </a:lnTo>
                <a:lnTo>
                  <a:pt x="0" y="41147"/>
                </a:lnTo>
                <a:lnTo>
                  <a:pt x="2793" y="43941"/>
                </a:lnTo>
                <a:lnTo>
                  <a:pt x="387984" y="44429"/>
                </a:lnTo>
                <a:lnTo>
                  <a:pt x="387984" y="31733"/>
                </a:lnTo>
                <a:lnTo>
                  <a:pt x="6350" y="312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627380" y="7524750"/>
            <a:ext cx="5953125" cy="9118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137285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Margins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channel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ts val="1839"/>
              </a:lnSpc>
              <a:spcBef>
                <a:spcPts val="5"/>
              </a:spcBef>
            </a:pPr>
            <a:r>
              <a:rPr dirty="0" sz="1600" spc="-5">
                <a:latin typeface="Times New Roman"/>
                <a:cs typeface="Times New Roman"/>
              </a:rPr>
              <a:t>Marginal entropies are a </a:t>
            </a:r>
            <a:r>
              <a:rPr dirty="0" sz="1600">
                <a:latin typeface="Times New Roman"/>
                <a:cs typeface="Times New Roman"/>
              </a:rPr>
              <a:t>term </a:t>
            </a:r>
            <a:r>
              <a:rPr dirty="0" sz="1600" spc="-5">
                <a:latin typeface="Times New Roman"/>
                <a:cs typeface="Times New Roman"/>
              </a:rPr>
              <a:t>usually used to denote both source entropy  H(X) defined as before and the receiver entropy H(Y) </a:t>
            </a:r>
            <a:r>
              <a:rPr dirty="0" sz="1600">
                <a:latin typeface="Times New Roman"/>
                <a:cs typeface="Times New Roman"/>
              </a:rPr>
              <a:t>given</a:t>
            </a:r>
            <a:r>
              <a:rPr dirty="0" sz="1600" spc="5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by: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440688" y="7153909"/>
            <a:ext cx="235585" cy="464820"/>
          </a:xfrm>
          <a:custGeom>
            <a:avLst/>
            <a:gdLst/>
            <a:ahLst/>
            <a:cxnLst/>
            <a:rect l="l" t="t" r="r" b="b"/>
            <a:pathLst>
              <a:path w="235585" h="464820">
                <a:moveTo>
                  <a:pt x="39829" y="65339"/>
                </a:moveTo>
                <a:lnTo>
                  <a:pt x="28396" y="71045"/>
                </a:lnTo>
                <a:lnTo>
                  <a:pt x="222376" y="459994"/>
                </a:lnTo>
                <a:lnTo>
                  <a:pt x="224028" y="463169"/>
                </a:lnTo>
                <a:lnTo>
                  <a:pt x="227837" y="464438"/>
                </a:lnTo>
                <a:lnTo>
                  <a:pt x="230886" y="462915"/>
                </a:lnTo>
                <a:lnTo>
                  <a:pt x="234061" y="461263"/>
                </a:lnTo>
                <a:lnTo>
                  <a:pt x="235331" y="457454"/>
                </a:lnTo>
                <a:lnTo>
                  <a:pt x="39829" y="65339"/>
                </a:lnTo>
                <a:close/>
              </a:path>
              <a:path w="235585" h="464820">
                <a:moveTo>
                  <a:pt x="127" y="0"/>
                </a:moveTo>
                <a:lnTo>
                  <a:pt x="0" y="85216"/>
                </a:lnTo>
                <a:lnTo>
                  <a:pt x="28396" y="71045"/>
                </a:lnTo>
                <a:lnTo>
                  <a:pt x="22733" y="59689"/>
                </a:lnTo>
                <a:lnTo>
                  <a:pt x="21209" y="56514"/>
                </a:lnTo>
                <a:lnTo>
                  <a:pt x="22478" y="52704"/>
                </a:lnTo>
                <a:lnTo>
                  <a:pt x="25653" y="51181"/>
                </a:lnTo>
                <a:lnTo>
                  <a:pt x="28828" y="49529"/>
                </a:lnTo>
                <a:lnTo>
                  <a:pt x="66003" y="49529"/>
                </a:lnTo>
                <a:lnTo>
                  <a:pt x="127" y="0"/>
                </a:lnTo>
                <a:close/>
              </a:path>
              <a:path w="235585" h="464820">
                <a:moveTo>
                  <a:pt x="28828" y="49529"/>
                </a:moveTo>
                <a:lnTo>
                  <a:pt x="25653" y="51181"/>
                </a:lnTo>
                <a:lnTo>
                  <a:pt x="22478" y="52704"/>
                </a:lnTo>
                <a:lnTo>
                  <a:pt x="21209" y="56514"/>
                </a:lnTo>
                <a:lnTo>
                  <a:pt x="22733" y="59689"/>
                </a:lnTo>
                <a:lnTo>
                  <a:pt x="28396" y="71045"/>
                </a:lnTo>
                <a:lnTo>
                  <a:pt x="39829" y="65339"/>
                </a:lnTo>
                <a:lnTo>
                  <a:pt x="34162" y="53975"/>
                </a:lnTo>
                <a:lnTo>
                  <a:pt x="32639" y="50800"/>
                </a:lnTo>
                <a:lnTo>
                  <a:pt x="28828" y="49529"/>
                </a:lnTo>
                <a:close/>
              </a:path>
              <a:path w="235585" h="464820">
                <a:moveTo>
                  <a:pt x="66003" y="49529"/>
                </a:moveTo>
                <a:lnTo>
                  <a:pt x="28828" y="49529"/>
                </a:lnTo>
                <a:lnTo>
                  <a:pt x="32639" y="50800"/>
                </a:lnTo>
                <a:lnTo>
                  <a:pt x="34162" y="53975"/>
                </a:lnTo>
                <a:lnTo>
                  <a:pt x="39829" y="65339"/>
                </a:lnTo>
                <a:lnTo>
                  <a:pt x="68199" y="51181"/>
                </a:lnTo>
                <a:lnTo>
                  <a:pt x="66003" y="495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261995" y="7153909"/>
            <a:ext cx="463550" cy="464184"/>
          </a:xfrm>
          <a:custGeom>
            <a:avLst/>
            <a:gdLst/>
            <a:ahLst/>
            <a:cxnLst/>
            <a:rect l="l" t="t" r="r" b="b"/>
            <a:pathLst>
              <a:path w="463550" h="464184">
                <a:moveTo>
                  <a:pt x="405138" y="49411"/>
                </a:moveTo>
                <a:lnTo>
                  <a:pt x="2539" y="452755"/>
                </a:lnTo>
                <a:lnTo>
                  <a:pt x="0" y="455168"/>
                </a:lnTo>
                <a:lnTo>
                  <a:pt x="0" y="459231"/>
                </a:lnTo>
                <a:lnTo>
                  <a:pt x="2539" y="461644"/>
                </a:lnTo>
                <a:lnTo>
                  <a:pt x="4952" y="464185"/>
                </a:lnTo>
                <a:lnTo>
                  <a:pt x="9016" y="464185"/>
                </a:lnTo>
                <a:lnTo>
                  <a:pt x="11429" y="461644"/>
                </a:lnTo>
                <a:lnTo>
                  <a:pt x="414152" y="58425"/>
                </a:lnTo>
                <a:lnTo>
                  <a:pt x="405138" y="49411"/>
                </a:lnTo>
                <a:close/>
              </a:path>
              <a:path w="463550" h="464184">
                <a:moveTo>
                  <a:pt x="450912" y="37973"/>
                </a:moveTo>
                <a:lnTo>
                  <a:pt x="420624" y="37973"/>
                </a:lnTo>
                <a:lnTo>
                  <a:pt x="423163" y="40386"/>
                </a:lnTo>
                <a:lnTo>
                  <a:pt x="425703" y="42925"/>
                </a:lnTo>
                <a:lnTo>
                  <a:pt x="425703" y="46989"/>
                </a:lnTo>
                <a:lnTo>
                  <a:pt x="423155" y="49411"/>
                </a:lnTo>
                <a:lnTo>
                  <a:pt x="414152" y="58425"/>
                </a:lnTo>
                <a:lnTo>
                  <a:pt x="436625" y="80899"/>
                </a:lnTo>
                <a:lnTo>
                  <a:pt x="450912" y="37973"/>
                </a:lnTo>
                <a:close/>
              </a:path>
              <a:path w="463550" h="464184">
                <a:moveTo>
                  <a:pt x="420624" y="37973"/>
                </a:moveTo>
                <a:lnTo>
                  <a:pt x="416687" y="37973"/>
                </a:lnTo>
                <a:lnTo>
                  <a:pt x="414146" y="40386"/>
                </a:lnTo>
                <a:lnTo>
                  <a:pt x="405138" y="49411"/>
                </a:lnTo>
                <a:lnTo>
                  <a:pt x="414152" y="58425"/>
                </a:lnTo>
                <a:lnTo>
                  <a:pt x="423163" y="49402"/>
                </a:lnTo>
                <a:lnTo>
                  <a:pt x="425703" y="46989"/>
                </a:lnTo>
                <a:lnTo>
                  <a:pt x="425703" y="42925"/>
                </a:lnTo>
                <a:lnTo>
                  <a:pt x="423163" y="40386"/>
                </a:lnTo>
                <a:lnTo>
                  <a:pt x="420624" y="37973"/>
                </a:lnTo>
                <a:close/>
              </a:path>
              <a:path w="463550" h="464184">
                <a:moveTo>
                  <a:pt x="463550" y="0"/>
                </a:moveTo>
                <a:lnTo>
                  <a:pt x="382777" y="27050"/>
                </a:lnTo>
                <a:lnTo>
                  <a:pt x="405138" y="49411"/>
                </a:lnTo>
                <a:lnTo>
                  <a:pt x="414146" y="40386"/>
                </a:lnTo>
                <a:lnTo>
                  <a:pt x="416687" y="37973"/>
                </a:lnTo>
                <a:lnTo>
                  <a:pt x="450912" y="37973"/>
                </a:lnTo>
                <a:lnTo>
                  <a:pt x="4635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29354" y="429259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9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40841" y="808481"/>
            <a:ext cx="4114800" cy="580390"/>
          </a:xfrm>
          <a:custGeom>
            <a:avLst/>
            <a:gdLst/>
            <a:ahLst/>
            <a:cxnLst/>
            <a:rect l="l" t="t" r="r" b="b"/>
            <a:pathLst>
              <a:path w="4114800" h="580390">
                <a:moveTo>
                  <a:pt x="0" y="580390"/>
                </a:moveTo>
                <a:lnTo>
                  <a:pt x="4114800" y="580390"/>
                </a:lnTo>
                <a:lnTo>
                  <a:pt x="4114800" y="0"/>
                </a:lnTo>
                <a:lnTo>
                  <a:pt x="0" y="0"/>
                </a:lnTo>
                <a:lnTo>
                  <a:pt x="0" y="58039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577233" y="809729"/>
            <a:ext cx="320675" cy="1651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  <a:tabLst>
                <a:tab pos="248285" algn="l"/>
              </a:tabLst>
            </a:pPr>
            <a:r>
              <a:rPr dirty="0" sz="900" spc="15" i="1">
                <a:latin typeface="Times New Roman"/>
                <a:cs typeface="Times New Roman"/>
              </a:rPr>
              <a:t>m</a:t>
            </a:r>
            <a:r>
              <a:rPr dirty="0" sz="900" spc="15" i="1">
                <a:latin typeface="Times New Roman"/>
                <a:cs typeface="Times New Roman"/>
              </a:rPr>
              <a:t>	</a:t>
            </a:r>
            <a:r>
              <a:rPr dirty="0" sz="900" spc="10" i="1">
                <a:latin typeface="Times New Roman"/>
                <a:cs typeface="Times New Roman"/>
              </a:rPr>
              <a:t>n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6820" y="791059"/>
            <a:ext cx="4057015" cy="577215"/>
          </a:xfrm>
          <a:prstGeom prst="rect">
            <a:avLst/>
          </a:prstGeom>
        </p:spPr>
        <p:txBody>
          <a:bodyPr wrap="square" lIns="0" tIns="51435" rIns="0" bIns="0" rtlCol="0" vert="horz">
            <a:spAutoFit/>
          </a:bodyPr>
          <a:lstStyle/>
          <a:p>
            <a:pPr algn="ctr" marR="5080">
              <a:lnSpc>
                <a:spcPct val="100000"/>
              </a:lnSpc>
              <a:spcBef>
                <a:spcPts val="405"/>
              </a:spcBef>
            </a:pPr>
            <a:r>
              <a:rPr dirty="0" sz="1550" spc="25" i="1">
                <a:latin typeface="Times New Roman"/>
                <a:cs typeface="Times New Roman"/>
              </a:rPr>
              <a:t>H</a:t>
            </a:r>
            <a:r>
              <a:rPr dirty="0" sz="1550" spc="-204" i="1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Times New Roman"/>
                <a:cs typeface="Times New Roman"/>
              </a:rPr>
              <a:t>(</a:t>
            </a:r>
            <a:r>
              <a:rPr dirty="0" sz="1550" spc="-240">
                <a:latin typeface="Times New Roman"/>
                <a:cs typeface="Times New Roman"/>
              </a:rPr>
              <a:t> </a:t>
            </a:r>
            <a:r>
              <a:rPr dirty="0" sz="1550" spc="20" i="1">
                <a:latin typeface="Times New Roman"/>
                <a:cs typeface="Times New Roman"/>
              </a:rPr>
              <a:t>X</a:t>
            </a:r>
            <a:r>
              <a:rPr dirty="0" sz="1550" spc="-170" i="1">
                <a:latin typeface="Times New Roman"/>
                <a:cs typeface="Times New Roman"/>
              </a:rPr>
              <a:t> </a:t>
            </a:r>
            <a:r>
              <a:rPr dirty="0" sz="1550" spc="55">
                <a:latin typeface="Times New Roman"/>
                <a:cs typeface="Times New Roman"/>
              </a:rPr>
              <a:t>,</a:t>
            </a:r>
            <a:r>
              <a:rPr dirty="0" sz="1550" spc="55" i="1">
                <a:latin typeface="Times New Roman"/>
                <a:cs typeface="Times New Roman"/>
              </a:rPr>
              <a:t>Y</a:t>
            </a:r>
            <a:r>
              <a:rPr dirty="0" sz="1550" spc="-204" i="1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Times New Roman"/>
                <a:cs typeface="Times New Roman"/>
              </a:rPr>
              <a:t>)</a:t>
            </a:r>
            <a:r>
              <a:rPr dirty="0" sz="1550" spc="5">
                <a:latin typeface="Times New Roman"/>
                <a:cs typeface="Times New Roman"/>
              </a:rPr>
              <a:t> </a:t>
            </a:r>
            <a:r>
              <a:rPr dirty="0" sz="1550" spc="20">
                <a:latin typeface="Symbol"/>
                <a:cs typeface="Symbol"/>
              </a:rPr>
              <a:t></a:t>
            </a:r>
            <a:r>
              <a:rPr dirty="0" sz="1550" spc="50">
                <a:latin typeface="Times New Roman"/>
                <a:cs typeface="Times New Roman"/>
              </a:rPr>
              <a:t> </a:t>
            </a:r>
            <a:r>
              <a:rPr dirty="0" sz="1550" spc="25" i="1">
                <a:latin typeface="Times New Roman"/>
                <a:cs typeface="Times New Roman"/>
              </a:rPr>
              <a:t>H</a:t>
            </a:r>
            <a:r>
              <a:rPr dirty="0" sz="1550" spc="-200" i="1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Times New Roman"/>
                <a:cs typeface="Times New Roman"/>
              </a:rPr>
              <a:t>(</a:t>
            </a:r>
            <a:r>
              <a:rPr dirty="0" sz="1550" spc="-240">
                <a:latin typeface="Times New Roman"/>
                <a:cs typeface="Times New Roman"/>
              </a:rPr>
              <a:t> </a:t>
            </a:r>
            <a:r>
              <a:rPr dirty="0" sz="1550" spc="-5" i="1">
                <a:latin typeface="Times New Roman"/>
                <a:cs typeface="Times New Roman"/>
              </a:rPr>
              <a:t>XY</a:t>
            </a:r>
            <a:r>
              <a:rPr dirty="0" sz="1550" spc="-185" i="1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Times New Roman"/>
                <a:cs typeface="Times New Roman"/>
              </a:rPr>
              <a:t>)</a:t>
            </a:r>
            <a:r>
              <a:rPr dirty="0" sz="1550" spc="5">
                <a:latin typeface="Times New Roman"/>
                <a:cs typeface="Times New Roman"/>
              </a:rPr>
              <a:t> </a:t>
            </a:r>
            <a:r>
              <a:rPr dirty="0" sz="1550" spc="20">
                <a:latin typeface="Symbol"/>
                <a:cs typeface="Symbol"/>
              </a:rPr>
              <a:t></a:t>
            </a:r>
            <a:r>
              <a:rPr dirty="0" sz="1550">
                <a:latin typeface="Times New Roman"/>
                <a:cs typeface="Times New Roman"/>
              </a:rPr>
              <a:t> </a:t>
            </a:r>
            <a:r>
              <a:rPr dirty="0" sz="1550" spc="20">
                <a:latin typeface="Symbol"/>
                <a:cs typeface="Symbol"/>
              </a:rPr>
              <a:t></a:t>
            </a:r>
            <a:r>
              <a:rPr dirty="0" sz="1550" spc="-10">
                <a:latin typeface="Times New Roman"/>
                <a:cs typeface="Times New Roman"/>
              </a:rPr>
              <a:t> </a:t>
            </a:r>
            <a:r>
              <a:rPr dirty="0" baseline="-8274" sz="3525" spc="142">
                <a:latin typeface="Symbol"/>
                <a:cs typeface="Symbol"/>
              </a:rPr>
              <a:t></a:t>
            </a:r>
            <a:r>
              <a:rPr dirty="0" baseline="-8274" sz="3525" spc="-337">
                <a:latin typeface="Times New Roman"/>
                <a:cs typeface="Times New Roman"/>
              </a:rPr>
              <a:t> </a:t>
            </a:r>
            <a:r>
              <a:rPr dirty="0" sz="1550" spc="35" i="1">
                <a:latin typeface="Times New Roman"/>
                <a:cs typeface="Times New Roman"/>
              </a:rPr>
              <a:t>p</a:t>
            </a:r>
            <a:r>
              <a:rPr dirty="0" sz="1550" spc="35">
                <a:latin typeface="Times New Roman"/>
                <a:cs typeface="Times New Roman"/>
              </a:rPr>
              <a:t>(</a:t>
            </a:r>
            <a:r>
              <a:rPr dirty="0" sz="1550" spc="35" i="1">
                <a:latin typeface="Times New Roman"/>
                <a:cs typeface="Times New Roman"/>
              </a:rPr>
              <a:t>xi</a:t>
            </a:r>
            <a:r>
              <a:rPr dirty="0" sz="1550" spc="35">
                <a:latin typeface="Times New Roman"/>
                <a:cs typeface="Times New Roman"/>
              </a:rPr>
              <a:t>,</a:t>
            </a:r>
            <a:r>
              <a:rPr dirty="0" sz="1550" spc="-60">
                <a:latin typeface="Times New Roman"/>
                <a:cs typeface="Times New Roman"/>
              </a:rPr>
              <a:t> </a:t>
            </a:r>
            <a:r>
              <a:rPr dirty="0" sz="1550" spc="25" i="1">
                <a:latin typeface="Times New Roman"/>
                <a:cs typeface="Times New Roman"/>
              </a:rPr>
              <a:t>yj</a:t>
            </a:r>
            <a:r>
              <a:rPr dirty="0" sz="1550" spc="25">
                <a:latin typeface="Times New Roman"/>
                <a:cs typeface="Times New Roman"/>
              </a:rPr>
              <a:t>)</a:t>
            </a:r>
            <a:r>
              <a:rPr dirty="0" sz="1550" spc="-215">
                <a:latin typeface="Times New Roman"/>
                <a:cs typeface="Times New Roman"/>
              </a:rPr>
              <a:t> </a:t>
            </a:r>
            <a:r>
              <a:rPr dirty="0" sz="1550" spc="35">
                <a:latin typeface="Times New Roman"/>
                <a:cs typeface="Times New Roman"/>
              </a:rPr>
              <a:t>log</a:t>
            </a:r>
            <a:r>
              <a:rPr dirty="0" baseline="-24691" sz="1350" spc="52">
                <a:latin typeface="Times New Roman"/>
                <a:cs typeface="Times New Roman"/>
              </a:rPr>
              <a:t>2</a:t>
            </a:r>
            <a:r>
              <a:rPr dirty="0" baseline="-24691" sz="1350" spc="165">
                <a:latin typeface="Times New Roman"/>
                <a:cs typeface="Times New Roman"/>
              </a:rPr>
              <a:t> </a:t>
            </a:r>
            <a:r>
              <a:rPr dirty="0" sz="1550" spc="35" i="1">
                <a:latin typeface="Times New Roman"/>
                <a:cs typeface="Times New Roman"/>
              </a:rPr>
              <a:t>p</a:t>
            </a:r>
            <a:r>
              <a:rPr dirty="0" sz="1550" spc="35">
                <a:latin typeface="Times New Roman"/>
                <a:cs typeface="Times New Roman"/>
              </a:rPr>
              <a:t>(</a:t>
            </a:r>
            <a:r>
              <a:rPr dirty="0" sz="1550" spc="35" i="1">
                <a:latin typeface="Times New Roman"/>
                <a:cs typeface="Times New Roman"/>
              </a:rPr>
              <a:t>xi</a:t>
            </a:r>
            <a:r>
              <a:rPr dirty="0" sz="1550" spc="35">
                <a:latin typeface="Times New Roman"/>
                <a:cs typeface="Times New Roman"/>
              </a:rPr>
              <a:t>,</a:t>
            </a:r>
            <a:r>
              <a:rPr dirty="0" sz="1550" spc="-60">
                <a:latin typeface="Times New Roman"/>
                <a:cs typeface="Times New Roman"/>
              </a:rPr>
              <a:t> </a:t>
            </a:r>
            <a:r>
              <a:rPr dirty="0" sz="1550" spc="25" i="1">
                <a:latin typeface="Times New Roman"/>
                <a:cs typeface="Times New Roman"/>
              </a:rPr>
              <a:t>yj</a:t>
            </a:r>
            <a:r>
              <a:rPr dirty="0" sz="1550" spc="25">
                <a:latin typeface="Times New Roman"/>
                <a:cs typeface="Times New Roman"/>
              </a:rPr>
              <a:t>)</a:t>
            </a:r>
            <a:endParaRPr sz="1550">
              <a:latin typeface="Times New Roman"/>
              <a:cs typeface="Times New Roman"/>
            </a:endParaRPr>
          </a:p>
          <a:p>
            <a:pPr algn="ctr" marL="82550">
              <a:lnSpc>
                <a:spcPct val="100000"/>
              </a:lnSpc>
              <a:spcBef>
                <a:spcPts val="135"/>
              </a:spcBef>
            </a:pPr>
            <a:r>
              <a:rPr dirty="0" sz="900" spc="5" i="1">
                <a:latin typeface="Times New Roman"/>
                <a:cs typeface="Times New Roman"/>
              </a:rPr>
              <a:t>j </a:t>
            </a:r>
            <a:r>
              <a:rPr dirty="0" sz="900" spc="-20">
                <a:latin typeface="Symbol"/>
                <a:cs typeface="Symbol"/>
              </a:rPr>
              <a:t></a:t>
            </a:r>
            <a:r>
              <a:rPr dirty="0" sz="900" spc="-20">
                <a:latin typeface="Times New Roman"/>
                <a:cs typeface="Times New Roman"/>
              </a:rPr>
              <a:t>1</a:t>
            </a:r>
            <a:r>
              <a:rPr dirty="0" sz="900" spc="135">
                <a:latin typeface="Times New Roman"/>
                <a:cs typeface="Times New Roman"/>
              </a:rPr>
              <a:t> </a:t>
            </a:r>
            <a:r>
              <a:rPr dirty="0" sz="900" spc="10" i="1">
                <a:latin typeface="Times New Roman"/>
                <a:cs typeface="Times New Roman"/>
              </a:rPr>
              <a:t>i</a:t>
            </a:r>
            <a:r>
              <a:rPr dirty="0" sz="900" spc="10">
                <a:latin typeface="Symbol"/>
                <a:cs typeface="Symbol"/>
              </a:rPr>
              <a:t></a:t>
            </a:r>
            <a:r>
              <a:rPr dirty="0" sz="900" spc="10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43653" y="982725"/>
            <a:ext cx="97281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bits/symbol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7380" y="1357629"/>
            <a:ext cx="6209030" cy="50355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5080">
              <a:lnSpc>
                <a:spcPts val="1850"/>
              </a:lnSpc>
              <a:spcBef>
                <a:spcPts val="215"/>
              </a:spcBef>
            </a:pPr>
            <a:r>
              <a:rPr dirty="0" sz="1600" spc="-5">
                <a:latin typeface="Times New Roman"/>
                <a:cs typeface="Times New Roman"/>
              </a:rPr>
              <a:t>The average amount of information associated with the pairs </a:t>
            </a:r>
            <a:r>
              <a:rPr dirty="0" sz="1600">
                <a:latin typeface="Times New Roman"/>
                <a:cs typeface="Times New Roman"/>
              </a:rPr>
              <a:t>(y</a:t>
            </a:r>
            <a:r>
              <a:rPr dirty="0" baseline="-13227" sz="1575">
                <a:latin typeface="Times New Roman"/>
                <a:cs typeface="Times New Roman"/>
              </a:rPr>
              <a:t>j</a:t>
            </a:r>
            <a:r>
              <a:rPr dirty="0" sz="1600">
                <a:latin typeface="Times New Roman"/>
                <a:cs typeface="Times New Roman"/>
              </a:rPr>
              <a:t>/x</a:t>
            </a:r>
            <a:r>
              <a:rPr dirty="0" baseline="-13227" sz="1575">
                <a:latin typeface="Times New Roman"/>
                <a:cs typeface="Times New Roman"/>
              </a:rPr>
              <a:t>i</a:t>
            </a:r>
            <a:r>
              <a:rPr dirty="0" sz="1600">
                <a:latin typeface="Times New Roman"/>
                <a:cs typeface="Times New Roman"/>
              </a:rPr>
              <a:t>) </a:t>
            </a:r>
            <a:r>
              <a:rPr dirty="0" sz="1600" spc="-5">
                <a:latin typeface="Times New Roman"/>
                <a:cs typeface="Times New Roman"/>
              </a:rPr>
              <a:t>&amp; (x</a:t>
            </a:r>
            <a:r>
              <a:rPr dirty="0" baseline="-13227" sz="1575" spc="-7"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/y</a:t>
            </a:r>
            <a:r>
              <a:rPr dirty="0" baseline="-13227" sz="1575" spc="-7">
                <a:latin typeface="Times New Roman"/>
                <a:cs typeface="Times New Roman"/>
              </a:rPr>
              <a:t>j</a:t>
            </a:r>
            <a:r>
              <a:rPr dirty="0" sz="1600" spc="-5">
                <a:latin typeface="Times New Roman"/>
                <a:cs typeface="Times New Roman"/>
              </a:rPr>
              <a:t>)  are called conditional entropies </a:t>
            </a:r>
            <a:r>
              <a:rPr dirty="0" sz="1600">
                <a:latin typeface="Times New Roman"/>
                <a:cs typeface="Times New Roman"/>
              </a:rPr>
              <a:t>H(Y/X) </a:t>
            </a:r>
            <a:r>
              <a:rPr dirty="0" sz="1600" spc="-5">
                <a:latin typeface="Times New Roman"/>
                <a:cs typeface="Times New Roman"/>
              </a:rPr>
              <a:t>&amp; H(X/Y), they are given</a:t>
            </a:r>
            <a:r>
              <a:rPr dirty="0" sz="1600" spc="5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by: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7380" y="2031237"/>
            <a:ext cx="14458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1) Noise</a:t>
            </a:r>
            <a:r>
              <a:rPr dirty="0" sz="1600" spc="-5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entropy: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62607" y="1856866"/>
            <a:ext cx="3409315" cy="581025"/>
          </a:xfrm>
          <a:custGeom>
            <a:avLst/>
            <a:gdLst/>
            <a:ahLst/>
            <a:cxnLst/>
            <a:rect l="l" t="t" r="r" b="b"/>
            <a:pathLst>
              <a:path w="3409315" h="581025">
                <a:moveTo>
                  <a:pt x="0" y="581025"/>
                </a:moveTo>
                <a:lnTo>
                  <a:pt x="3409315" y="581025"/>
                </a:lnTo>
                <a:lnTo>
                  <a:pt x="3409315" y="0"/>
                </a:lnTo>
                <a:lnTo>
                  <a:pt x="0" y="0"/>
                </a:lnTo>
                <a:lnTo>
                  <a:pt x="0" y="58102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245498" y="1858123"/>
            <a:ext cx="322580" cy="16510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  <a:tabLst>
                <a:tab pos="250190" algn="l"/>
              </a:tabLst>
            </a:pPr>
            <a:r>
              <a:rPr dirty="0" sz="900" spc="15" i="1">
                <a:latin typeface="Times New Roman"/>
                <a:cs typeface="Times New Roman"/>
              </a:rPr>
              <a:t>m</a:t>
            </a:r>
            <a:r>
              <a:rPr dirty="0" sz="900" spc="15" i="1">
                <a:latin typeface="Times New Roman"/>
                <a:cs typeface="Times New Roman"/>
              </a:rPr>
              <a:t>	</a:t>
            </a:r>
            <a:r>
              <a:rPr dirty="0" sz="900" spc="10" i="1">
                <a:latin typeface="Times New Roman"/>
                <a:cs typeface="Times New Roman"/>
              </a:rPr>
              <a:t>n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98562" y="1839435"/>
            <a:ext cx="3353435" cy="577850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9"/>
              </a:spcBef>
            </a:pPr>
            <a:r>
              <a:rPr dirty="0" sz="1550" spc="25" i="1">
                <a:latin typeface="Times New Roman"/>
                <a:cs typeface="Times New Roman"/>
              </a:rPr>
              <a:t>H</a:t>
            </a:r>
            <a:r>
              <a:rPr dirty="0" sz="1550" spc="-210" i="1">
                <a:latin typeface="Times New Roman"/>
                <a:cs typeface="Times New Roman"/>
              </a:rPr>
              <a:t> </a:t>
            </a:r>
            <a:r>
              <a:rPr dirty="0" sz="1550" spc="-20">
                <a:latin typeface="Times New Roman"/>
                <a:cs typeface="Times New Roman"/>
              </a:rPr>
              <a:t>(</a:t>
            </a:r>
            <a:r>
              <a:rPr dirty="0" sz="1550" spc="-20" i="1">
                <a:latin typeface="Times New Roman"/>
                <a:cs typeface="Times New Roman"/>
              </a:rPr>
              <a:t>Y</a:t>
            </a:r>
            <a:r>
              <a:rPr dirty="0" sz="1550" spc="30" i="1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Times New Roman"/>
                <a:cs typeface="Times New Roman"/>
              </a:rPr>
              <a:t>/</a:t>
            </a:r>
            <a:r>
              <a:rPr dirty="0" sz="1550" spc="5">
                <a:latin typeface="Times New Roman"/>
                <a:cs typeface="Times New Roman"/>
              </a:rPr>
              <a:t> </a:t>
            </a:r>
            <a:r>
              <a:rPr dirty="0" sz="1550" spc="20" i="1">
                <a:latin typeface="Times New Roman"/>
                <a:cs typeface="Times New Roman"/>
              </a:rPr>
              <a:t>X</a:t>
            </a:r>
            <a:r>
              <a:rPr dirty="0" sz="1550" spc="-145" i="1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Times New Roman"/>
                <a:cs typeface="Times New Roman"/>
              </a:rPr>
              <a:t>)</a:t>
            </a:r>
            <a:r>
              <a:rPr dirty="0" sz="1550" spc="-25">
                <a:latin typeface="Times New Roman"/>
                <a:cs typeface="Times New Roman"/>
              </a:rPr>
              <a:t> </a:t>
            </a:r>
            <a:r>
              <a:rPr dirty="0" sz="1550" spc="20">
                <a:latin typeface="Symbol"/>
                <a:cs typeface="Symbol"/>
              </a:rPr>
              <a:t></a:t>
            </a:r>
            <a:r>
              <a:rPr dirty="0" sz="1550" spc="-20">
                <a:latin typeface="Times New Roman"/>
                <a:cs typeface="Times New Roman"/>
              </a:rPr>
              <a:t> </a:t>
            </a:r>
            <a:r>
              <a:rPr dirty="0" sz="1550" spc="20">
                <a:latin typeface="Symbol"/>
                <a:cs typeface="Symbol"/>
              </a:rPr>
              <a:t></a:t>
            </a:r>
            <a:r>
              <a:rPr dirty="0" sz="1550" spc="-40">
                <a:latin typeface="Times New Roman"/>
                <a:cs typeface="Times New Roman"/>
              </a:rPr>
              <a:t> </a:t>
            </a:r>
            <a:r>
              <a:rPr dirty="0" baseline="-8274" sz="3525" spc="165">
                <a:latin typeface="Symbol"/>
                <a:cs typeface="Symbol"/>
              </a:rPr>
              <a:t></a:t>
            </a:r>
            <a:r>
              <a:rPr dirty="0" baseline="-8274" sz="3525" spc="-307">
                <a:latin typeface="Times New Roman"/>
                <a:cs typeface="Times New Roman"/>
              </a:rPr>
              <a:t> </a:t>
            </a:r>
            <a:r>
              <a:rPr dirty="0" sz="1550" spc="35" i="1">
                <a:latin typeface="Times New Roman"/>
                <a:cs typeface="Times New Roman"/>
              </a:rPr>
              <a:t>p</a:t>
            </a:r>
            <a:r>
              <a:rPr dirty="0" sz="1550" spc="35">
                <a:latin typeface="Times New Roman"/>
                <a:cs typeface="Times New Roman"/>
              </a:rPr>
              <a:t>(</a:t>
            </a:r>
            <a:r>
              <a:rPr dirty="0" sz="1550" spc="35" i="1">
                <a:latin typeface="Times New Roman"/>
                <a:cs typeface="Times New Roman"/>
              </a:rPr>
              <a:t>xi</a:t>
            </a:r>
            <a:r>
              <a:rPr dirty="0" sz="1550" spc="35">
                <a:latin typeface="Times New Roman"/>
                <a:cs typeface="Times New Roman"/>
              </a:rPr>
              <a:t>,</a:t>
            </a:r>
            <a:r>
              <a:rPr dirty="0" sz="1550" spc="-45">
                <a:latin typeface="Times New Roman"/>
                <a:cs typeface="Times New Roman"/>
              </a:rPr>
              <a:t> </a:t>
            </a:r>
            <a:r>
              <a:rPr dirty="0" sz="1550" spc="20" i="1">
                <a:latin typeface="Times New Roman"/>
                <a:cs typeface="Times New Roman"/>
              </a:rPr>
              <a:t>yj</a:t>
            </a:r>
            <a:r>
              <a:rPr dirty="0" sz="1550" spc="20">
                <a:latin typeface="Times New Roman"/>
                <a:cs typeface="Times New Roman"/>
              </a:rPr>
              <a:t>)</a:t>
            </a:r>
            <a:r>
              <a:rPr dirty="0" sz="1550" spc="-195">
                <a:latin typeface="Times New Roman"/>
                <a:cs typeface="Times New Roman"/>
              </a:rPr>
              <a:t> </a:t>
            </a:r>
            <a:r>
              <a:rPr dirty="0" sz="1550" spc="25">
                <a:latin typeface="Times New Roman"/>
                <a:cs typeface="Times New Roman"/>
              </a:rPr>
              <a:t>log</a:t>
            </a:r>
            <a:r>
              <a:rPr dirty="0" baseline="-24691" sz="1350" spc="37">
                <a:latin typeface="Times New Roman"/>
                <a:cs typeface="Times New Roman"/>
              </a:rPr>
              <a:t>2</a:t>
            </a:r>
            <a:r>
              <a:rPr dirty="0" baseline="-24691" sz="1350" spc="142">
                <a:latin typeface="Times New Roman"/>
                <a:cs typeface="Times New Roman"/>
              </a:rPr>
              <a:t> </a:t>
            </a:r>
            <a:r>
              <a:rPr dirty="0" sz="1550" spc="25" i="1">
                <a:latin typeface="Times New Roman"/>
                <a:cs typeface="Times New Roman"/>
              </a:rPr>
              <a:t>p</a:t>
            </a:r>
            <a:r>
              <a:rPr dirty="0" sz="1550" spc="25">
                <a:latin typeface="Times New Roman"/>
                <a:cs typeface="Times New Roman"/>
              </a:rPr>
              <a:t>(</a:t>
            </a:r>
            <a:r>
              <a:rPr dirty="0" sz="1550" spc="-210">
                <a:latin typeface="Times New Roman"/>
                <a:cs typeface="Times New Roman"/>
              </a:rPr>
              <a:t> </a:t>
            </a:r>
            <a:r>
              <a:rPr dirty="0" sz="1550" spc="30" i="1">
                <a:latin typeface="Times New Roman"/>
                <a:cs typeface="Times New Roman"/>
              </a:rPr>
              <a:t>yj</a:t>
            </a:r>
            <a:r>
              <a:rPr dirty="0" sz="1550" spc="-150" i="1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Times New Roman"/>
                <a:cs typeface="Times New Roman"/>
              </a:rPr>
              <a:t>/</a:t>
            </a:r>
            <a:r>
              <a:rPr dirty="0" sz="1550" spc="-40">
                <a:latin typeface="Times New Roman"/>
                <a:cs typeface="Times New Roman"/>
              </a:rPr>
              <a:t> </a:t>
            </a:r>
            <a:r>
              <a:rPr dirty="0" sz="1550" spc="15" i="1">
                <a:latin typeface="Times New Roman"/>
                <a:cs typeface="Times New Roman"/>
              </a:rPr>
              <a:t>xi</a:t>
            </a:r>
            <a:r>
              <a:rPr dirty="0" sz="1550" spc="15">
                <a:latin typeface="Times New Roman"/>
                <a:cs typeface="Times New Roman"/>
              </a:rPr>
              <a:t>)</a:t>
            </a:r>
            <a:endParaRPr sz="1550">
              <a:latin typeface="Times New Roman"/>
              <a:cs typeface="Times New Roman"/>
            </a:endParaRPr>
          </a:p>
          <a:p>
            <a:pPr algn="ctr" marR="710565">
              <a:lnSpc>
                <a:spcPct val="100000"/>
              </a:lnSpc>
              <a:spcBef>
                <a:spcPts val="135"/>
              </a:spcBef>
            </a:pPr>
            <a:r>
              <a:rPr dirty="0" sz="900" i="1">
                <a:latin typeface="Times New Roman"/>
                <a:cs typeface="Times New Roman"/>
              </a:rPr>
              <a:t>j</a:t>
            </a:r>
            <a:r>
              <a:rPr dirty="0" sz="900">
                <a:latin typeface="Symbol"/>
                <a:cs typeface="Symbol"/>
              </a:rPr>
              <a:t></a:t>
            </a:r>
            <a:r>
              <a:rPr dirty="0" sz="900">
                <a:latin typeface="Times New Roman"/>
                <a:cs typeface="Times New Roman"/>
              </a:rPr>
              <a:t>1 </a:t>
            </a:r>
            <a:r>
              <a:rPr dirty="0" sz="900" spc="114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i</a:t>
            </a:r>
            <a:r>
              <a:rPr dirty="0" sz="900" spc="-5">
                <a:latin typeface="Symbol"/>
                <a:cs typeface="Symbol"/>
              </a:rPr>
              <a:t></a:t>
            </a:r>
            <a:r>
              <a:rPr dirty="0" sz="900" spc="-5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61457" y="2031237"/>
            <a:ext cx="97281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bits/symbol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7380" y="2406141"/>
            <a:ext cx="6260465" cy="502284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12700" marR="5080">
              <a:lnSpc>
                <a:spcPts val="1839"/>
              </a:lnSpc>
              <a:spcBef>
                <a:spcPts val="225"/>
              </a:spcBef>
            </a:pPr>
            <a:r>
              <a:rPr dirty="0" sz="1600" spc="-5">
                <a:latin typeface="Times New Roman"/>
                <a:cs typeface="Times New Roman"/>
              </a:rPr>
              <a:t>(</a:t>
            </a:r>
            <a:r>
              <a:rPr dirty="0" sz="1600" spc="-5">
                <a:solidFill>
                  <a:srgbClr val="FF0000"/>
                </a:solidFill>
                <a:latin typeface="Times New Roman"/>
                <a:cs typeface="Times New Roman"/>
              </a:rPr>
              <a:t>average amount of uncertainty or information about y that remains if we </a:t>
            </a:r>
            <a:r>
              <a:rPr dirty="0" sz="1600">
                <a:solidFill>
                  <a:srgbClr val="FF0000"/>
                </a:solidFill>
                <a:latin typeface="Times New Roman"/>
                <a:cs typeface="Times New Roman"/>
              </a:rPr>
              <a:t>are  </a:t>
            </a:r>
            <a:r>
              <a:rPr dirty="0" sz="1600" spc="-5">
                <a:solidFill>
                  <a:srgbClr val="FF0000"/>
                </a:solidFill>
                <a:latin typeface="Times New Roman"/>
                <a:cs typeface="Times New Roman"/>
              </a:rPr>
              <a:t>first told</a:t>
            </a:r>
            <a:r>
              <a:rPr dirty="0" sz="1600">
                <a:solidFill>
                  <a:srgbClr val="FF0000"/>
                </a:solidFill>
                <a:latin typeface="Times New Roman"/>
                <a:cs typeface="Times New Roman"/>
              </a:rPr>
              <a:t> x</a:t>
            </a:r>
            <a:r>
              <a:rPr dirty="0" sz="160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7380" y="3080130"/>
            <a:ext cx="15252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2) Losses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entropy: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192147" y="2905251"/>
            <a:ext cx="3409315" cy="581025"/>
          </a:xfrm>
          <a:custGeom>
            <a:avLst/>
            <a:gdLst/>
            <a:ahLst/>
            <a:cxnLst/>
            <a:rect l="l" t="t" r="r" b="b"/>
            <a:pathLst>
              <a:path w="3409315" h="581025">
                <a:moveTo>
                  <a:pt x="0" y="581025"/>
                </a:moveTo>
                <a:lnTo>
                  <a:pt x="3409315" y="581025"/>
                </a:lnTo>
                <a:lnTo>
                  <a:pt x="3409315" y="0"/>
                </a:lnTo>
                <a:lnTo>
                  <a:pt x="0" y="0"/>
                </a:lnTo>
                <a:lnTo>
                  <a:pt x="0" y="58102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3375038" y="2906509"/>
            <a:ext cx="322580" cy="16510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  <a:tabLst>
                <a:tab pos="250190" algn="l"/>
              </a:tabLst>
            </a:pPr>
            <a:r>
              <a:rPr dirty="0" sz="900" spc="15" i="1">
                <a:latin typeface="Times New Roman"/>
                <a:cs typeface="Times New Roman"/>
              </a:rPr>
              <a:t>m</a:t>
            </a:r>
            <a:r>
              <a:rPr dirty="0" sz="900" spc="15" i="1">
                <a:latin typeface="Times New Roman"/>
                <a:cs typeface="Times New Roman"/>
              </a:rPr>
              <a:t>	</a:t>
            </a:r>
            <a:r>
              <a:rPr dirty="0" sz="900" spc="10" i="1">
                <a:latin typeface="Times New Roman"/>
                <a:cs typeface="Times New Roman"/>
              </a:rPr>
              <a:t>n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228102" y="2887820"/>
            <a:ext cx="3353435" cy="577850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9"/>
              </a:spcBef>
            </a:pPr>
            <a:r>
              <a:rPr dirty="0" sz="1550" spc="25" i="1">
                <a:latin typeface="Times New Roman"/>
                <a:cs typeface="Times New Roman"/>
              </a:rPr>
              <a:t>H</a:t>
            </a:r>
            <a:r>
              <a:rPr dirty="0" sz="1550" spc="-210" i="1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Times New Roman"/>
                <a:cs typeface="Times New Roman"/>
              </a:rPr>
              <a:t>(</a:t>
            </a:r>
            <a:r>
              <a:rPr dirty="0" sz="1550" spc="-240">
                <a:latin typeface="Times New Roman"/>
                <a:cs typeface="Times New Roman"/>
              </a:rPr>
              <a:t> </a:t>
            </a:r>
            <a:r>
              <a:rPr dirty="0" sz="1550" spc="20" i="1">
                <a:latin typeface="Times New Roman"/>
                <a:cs typeface="Times New Roman"/>
              </a:rPr>
              <a:t>X</a:t>
            </a:r>
            <a:r>
              <a:rPr dirty="0" sz="1550" spc="90" i="1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Times New Roman"/>
                <a:cs typeface="Times New Roman"/>
              </a:rPr>
              <a:t>/</a:t>
            </a:r>
            <a:r>
              <a:rPr dirty="0" sz="1550" spc="-210">
                <a:latin typeface="Times New Roman"/>
                <a:cs typeface="Times New Roman"/>
              </a:rPr>
              <a:t> </a:t>
            </a:r>
            <a:r>
              <a:rPr dirty="0" sz="1550" spc="20" i="1">
                <a:latin typeface="Times New Roman"/>
                <a:cs typeface="Times New Roman"/>
              </a:rPr>
              <a:t>Y</a:t>
            </a:r>
            <a:r>
              <a:rPr dirty="0" sz="1550" spc="-204" i="1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Times New Roman"/>
                <a:cs typeface="Times New Roman"/>
              </a:rPr>
              <a:t>)</a:t>
            </a:r>
            <a:r>
              <a:rPr dirty="0" sz="1550" spc="-25">
                <a:latin typeface="Times New Roman"/>
                <a:cs typeface="Times New Roman"/>
              </a:rPr>
              <a:t> </a:t>
            </a:r>
            <a:r>
              <a:rPr dirty="0" sz="1550" spc="20">
                <a:latin typeface="Symbol"/>
                <a:cs typeface="Symbol"/>
              </a:rPr>
              <a:t></a:t>
            </a:r>
            <a:r>
              <a:rPr dirty="0" sz="1550" spc="-20">
                <a:latin typeface="Times New Roman"/>
                <a:cs typeface="Times New Roman"/>
              </a:rPr>
              <a:t> </a:t>
            </a:r>
            <a:r>
              <a:rPr dirty="0" sz="1550" spc="20">
                <a:latin typeface="Symbol"/>
                <a:cs typeface="Symbol"/>
              </a:rPr>
              <a:t></a:t>
            </a:r>
            <a:r>
              <a:rPr dirty="0" sz="1550" spc="-40">
                <a:latin typeface="Times New Roman"/>
                <a:cs typeface="Times New Roman"/>
              </a:rPr>
              <a:t> </a:t>
            </a:r>
            <a:r>
              <a:rPr dirty="0" baseline="-8274" sz="3525" spc="165">
                <a:latin typeface="Symbol"/>
                <a:cs typeface="Symbol"/>
              </a:rPr>
              <a:t></a:t>
            </a:r>
            <a:r>
              <a:rPr dirty="0" baseline="-8274" sz="3525" spc="-307">
                <a:latin typeface="Times New Roman"/>
                <a:cs typeface="Times New Roman"/>
              </a:rPr>
              <a:t> </a:t>
            </a:r>
            <a:r>
              <a:rPr dirty="0" sz="1550" spc="35" i="1">
                <a:latin typeface="Times New Roman"/>
                <a:cs typeface="Times New Roman"/>
              </a:rPr>
              <a:t>p</a:t>
            </a:r>
            <a:r>
              <a:rPr dirty="0" sz="1550" spc="35">
                <a:latin typeface="Times New Roman"/>
                <a:cs typeface="Times New Roman"/>
              </a:rPr>
              <a:t>(</a:t>
            </a:r>
            <a:r>
              <a:rPr dirty="0" sz="1550" spc="35" i="1">
                <a:latin typeface="Times New Roman"/>
                <a:cs typeface="Times New Roman"/>
              </a:rPr>
              <a:t>xi</a:t>
            </a:r>
            <a:r>
              <a:rPr dirty="0" sz="1550" spc="35">
                <a:latin typeface="Times New Roman"/>
                <a:cs typeface="Times New Roman"/>
              </a:rPr>
              <a:t>,</a:t>
            </a:r>
            <a:r>
              <a:rPr dirty="0" sz="1550" spc="-45">
                <a:latin typeface="Times New Roman"/>
                <a:cs typeface="Times New Roman"/>
              </a:rPr>
              <a:t> </a:t>
            </a:r>
            <a:r>
              <a:rPr dirty="0" sz="1550" spc="20" i="1">
                <a:latin typeface="Times New Roman"/>
                <a:cs typeface="Times New Roman"/>
              </a:rPr>
              <a:t>yj</a:t>
            </a:r>
            <a:r>
              <a:rPr dirty="0" sz="1550" spc="20">
                <a:latin typeface="Times New Roman"/>
                <a:cs typeface="Times New Roman"/>
              </a:rPr>
              <a:t>)</a:t>
            </a:r>
            <a:r>
              <a:rPr dirty="0" sz="1550" spc="-195">
                <a:latin typeface="Times New Roman"/>
                <a:cs typeface="Times New Roman"/>
              </a:rPr>
              <a:t> </a:t>
            </a:r>
            <a:r>
              <a:rPr dirty="0" sz="1550" spc="25">
                <a:latin typeface="Times New Roman"/>
                <a:cs typeface="Times New Roman"/>
              </a:rPr>
              <a:t>log</a:t>
            </a:r>
            <a:r>
              <a:rPr dirty="0" baseline="-24691" sz="1350" spc="37">
                <a:latin typeface="Times New Roman"/>
                <a:cs typeface="Times New Roman"/>
              </a:rPr>
              <a:t>2</a:t>
            </a:r>
            <a:r>
              <a:rPr dirty="0" baseline="-24691" sz="1350" spc="142">
                <a:latin typeface="Times New Roman"/>
                <a:cs typeface="Times New Roman"/>
              </a:rPr>
              <a:t> </a:t>
            </a:r>
            <a:r>
              <a:rPr dirty="0" sz="1550" spc="50" i="1">
                <a:latin typeface="Times New Roman"/>
                <a:cs typeface="Times New Roman"/>
              </a:rPr>
              <a:t>p</a:t>
            </a:r>
            <a:r>
              <a:rPr dirty="0" sz="1550" spc="50">
                <a:latin typeface="Times New Roman"/>
                <a:cs typeface="Times New Roman"/>
              </a:rPr>
              <a:t>(</a:t>
            </a:r>
            <a:r>
              <a:rPr dirty="0" sz="1550" spc="50" i="1">
                <a:latin typeface="Times New Roman"/>
                <a:cs typeface="Times New Roman"/>
              </a:rPr>
              <a:t>xi</a:t>
            </a:r>
            <a:r>
              <a:rPr dirty="0" sz="1550" spc="-175" i="1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Times New Roman"/>
                <a:cs typeface="Times New Roman"/>
              </a:rPr>
              <a:t>/</a:t>
            </a:r>
            <a:r>
              <a:rPr dirty="0" sz="1550" spc="30">
                <a:latin typeface="Times New Roman"/>
                <a:cs typeface="Times New Roman"/>
              </a:rPr>
              <a:t> </a:t>
            </a:r>
            <a:r>
              <a:rPr dirty="0" sz="1550" spc="25" i="1">
                <a:latin typeface="Times New Roman"/>
                <a:cs typeface="Times New Roman"/>
              </a:rPr>
              <a:t>yj</a:t>
            </a:r>
            <a:r>
              <a:rPr dirty="0" sz="1550" spc="25">
                <a:latin typeface="Times New Roman"/>
                <a:cs typeface="Times New Roman"/>
              </a:rPr>
              <a:t>)</a:t>
            </a:r>
            <a:endParaRPr sz="1550">
              <a:latin typeface="Times New Roman"/>
              <a:cs typeface="Times New Roman"/>
            </a:endParaRPr>
          </a:p>
          <a:p>
            <a:pPr algn="ctr" marR="710565">
              <a:lnSpc>
                <a:spcPct val="100000"/>
              </a:lnSpc>
              <a:spcBef>
                <a:spcPts val="135"/>
              </a:spcBef>
            </a:pPr>
            <a:r>
              <a:rPr dirty="0" sz="900" i="1">
                <a:latin typeface="Times New Roman"/>
                <a:cs typeface="Times New Roman"/>
              </a:rPr>
              <a:t>j</a:t>
            </a:r>
            <a:r>
              <a:rPr dirty="0" sz="900">
                <a:latin typeface="Symbol"/>
                <a:cs typeface="Symbol"/>
              </a:rPr>
              <a:t></a:t>
            </a:r>
            <a:r>
              <a:rPr dirty="0" sz="900">
                <a:latin typeface="Times New Roman"/>
                <a:cs typeface="Times New Roman"/>
              </a:rPr>
              <a:t>1 </a:t>
            </a:r>
            <a:r>
              <a:rPr dirty="0" sz="900" spc="114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i</a:t>
            </a:r>
            <a:r>
              <a:rPr dirty="0" sz="900" spc="-5">
                <a:latin typeface="Symbol"/>
                <a:cs typeface="Symbol"/>
              </a:rPr>
              <a:t></a:t>
            </a:r>
            <a:r>
              <a:rPr dirty="0" sz="900" spc="-5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639180" y="3080130"/>
            <a:ext cx="97281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bits/symbol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27380" y="3455035"/>
            <a:ext cx="6149340" cy="970280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12700" marR="5080">
              <a:lnSpc>
                <a:spcPts val="1839"/>
              </a:lnSpc>
              <a:spcBef>
                <a:spcPts val="225"/>
              </a:spcBef>
            </a:pPr>
            <a:r>
              <a:rPr dirty="0" sz="1600" spc="-5">
                <a:latin typeface="Times New Roman"/>
                <a:cs typeface="Times New Roman"/>
              </a:rPr>
              <a:t>(</a:t>
            </a:r>
            <a:r>
              <a:rPr dirty="0" sz="1600" spc="-5">
                <a:solidFill>
                  <a:srgbClr val="FF0000"/>
                </a:solidFill>
                <a:latin typeface="Times New Roman"/>
                <a:cs typeface="Times New Roman"/>
              </a:rPr>
              <a:t>average amount of uncertainty or information that remains about x when y  is</a:t>
            </a:r>
            <a:r>
              <a:rPr dirty="0" sz="1600" spc="-1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600" spc="-5">
                <a:solidFill>
                  <a:srgbClr val="FF0000"/>
                </a:solidFill>
                <a:latin typeface="Times New Roman"/>
                <a:cs typeface="Times New Roman"/>
              </a:rPr>
              <a:t>known)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55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Note :</a:t>
            </a: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H(Y/X)≠H(X/Y)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Ex:</a:t>
            </a:r>
            <a:r>
              <a:rPr dirty="0" sz="1600" spc="-5">
                <a:latin typeface="Times New Roman"/>
                <a:cs typeface="Times New Roman"/>
              </a:rPr>
              <a:t> Show that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H(X,Y)=H(X)+H(Y/X)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64351" y="5355704"/>
            <a:ext cx="335280" cy="16510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262890" algn="l"/>
              </a:tabLst>
            </a:pPr>
            <a:r>
              <a:rPr dirty="0" sz="900" spc="15" i="1">
                <a:latin typeface="Times New Roman"/>
                <a:cs typeface="Times New Roman"/>
              </a:rPr>
              <a:t>m</a:t>
            </a:r>
            <a:r>
              <a:rPr dirty="0" sz="900" spc="15" i="1">
                <a:latin typeface="Times New Roman"/>
                <a:cs typeface="Times New Roman"/>
              </a:rPr>
              <a:t>	</a:t>
            </a:r>
            <a:r>
              <a:rPr dirty="0" sz="900" spc="10" i="1">
                <a:latin typeface="Times New Roman"/>
                <a:cs typeface="Times New Roman"/>
              </a:rPr>
              <a:t>n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763198" y="6171043"/>
            <a:ext cx="2485390" cy="16510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262890" algn="l"/>
                <a:tab pos="2162175" algn="l"/>
                <a:tab pos="2413000" algn="l"/>
              </a:tabLst>
            </a:pPr>
            <a:r>
              <a:rPr dirty="0" sz="900" spc="15" i="1">
                <a:latin typeface="Times New Roman"/>
                <a:cs typeface="Times New Roman"/>
              </a:rPr>
              <a:t>m</a:t>
            </a:r>
            <a:r>
              <a:rPr dirty="0" sz="900" spc="15" i="1">
                <a:latin typeface="Times New Roman"/>
                <a:cs typeface="Times New Roman"/>
              </a:rPr>
              <a:t>	</a:t>
            </a:r>
            <a:r>
              <a:rPr dirty="0" sz="900" spc="10" i="1">
                <a:latin typeface="Times New Roman"/>
                <a:cs typeface="Times New Roman"/>
              </a:rPr>
              <a:t>n</a:t>
            </a:r>
            <a:r>
              <a:rPr dirty="0" sz="900" spc="10" i="1">
                <a:latin typeface="Times New Roman"/>
                <a:cs typeface="Times New Roman"/>
              </a:rPr>
              <a:t>	</a:t>
            </a:r>
            <a:r>
              <a:rPr dirty="0" sz="900" spc="15" i="1">
                <a:latin typeface="Times New Roman"/>
                <a:cs typeface="Times New Roman"/>
              </a:rPr>
              <a:t>m</a:t>
            </a:r>
            <a:r>
              <a:rPr dirty="0" sz="900" spc="15" i="1">
                <a:latin typeface="Times New Roman"/>
                <a:cs typeface="Times New Roman"/>
              </a:rPr>
              <a:t>	</a:t>
            </a:r>
            <a:r>
              <a:rPr dirty="0" sz="900" spc="10" i="1">
                <a:latin typeface="Times New Roman"/>
                <a:cs typeface="Times New Roman"/>
              </a:rPr>
              <a:t>n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743790" y="6564958"/>
            <a:ext cx="2555240" cy="16510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2162810" algn="l"/>
              </a:tabLst>
            </a:pPr>
            <a:r>
              <a:rPr dirty="0" sz="900" spc="5" i="1">
                <a:latin typeface="Times New Roman"/>
                <a:cs typeface="Times New Roman"/>
              </a:rPr>
              <a:t>j</a:t>
            </a:r>
            <a:r>
              <a:rPr dirty="0" sz="900" spc="5">
                <a:latin typeface="Symbol"/>
                <a:cs typeface="Symbol"/>
              </a:rPr>
              <a:t></a:t>
            </a:r>
            <a:r>
              <a:rPr dirty="0" sz="900" spc="5">
                <a:latin typeface="Times New Roman"/>
                <a:cs typeface="Times New Roman"/>
              </a:rPr>
              <a:t>1 </a:t>
            </a:r>
            <a:r>
              <a:rPr dirty="0" sz="900" spc="114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i</a:t>
            </a:r>
            <a:r>
              <a:rPr dirty="0" sz="900">
                <a:latin typeface="Symbol"/>
                <a:cs typeface="Symbol"/>
              </a:rPr>
              <a:t></a:t>
            </a:r>
            <a:r>
              <a:rPr dirty="0" sz="900">
                <a:latin typeface="Times New Roman"/>
                <a:cs typeface="Times New Roman"/>
              </a:rPr>
              <a:t>1	</a:t>
            </a:r>
            <a:r>
              <a:rPr dirty="0" sz="900" spc="5" i="1">
                <a:latin typeface="Times New Roman"/>
                <a:cs typeface="Times New Roman"/>
              </a:rPr>
              <a:t>j</a:t>
            </a:r>
            <a:r>
              <a:rPr dirty="0" sz="900" spc="5">
                <a:latin typeface="Symbol"/>
                <a:cs typeface="Symbol"/>
              </a:rPr>
              <a:t></a:t>
            </a:r>
            <a:r>
              <a:rPr dirty="0" sz="900" spc="5">
                <a:latin typeface="Times New Roman"/>
                <a:cs typeface="Times New Roman"/>
              </a:rPr>
              <a:t>1</a:t>
            </a:r>
            <a:r>
              <a:rPr dirty="0" sz="900" spc="35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i</a:t>
            </a:r>
            <a:r>
              <a:rPr dirty="0" sz="900">
                <a:latin typeface="Symbol"/>
                <a:cs typeface="Symbol"/>
              </a:rPr>
              <a:t></a:t>
            </a:r>
            <a:r>
              <a:rPr dirty="0" sz="900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27380" y="4622419"/>
            <a:ext cx="5610860" cy="19532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5"/>
              </a:lnSpc>
              <a:spcBef>
                <a:spcPts val="9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39"/>
              </a:lnSpc>
              <a:spcBef>
                <a:spcPts val="90"/>
              </a:spcBef>
            </a:pPr>
            <a:r>
              <a:rPr dirty="0" sz="1600" spc="-5">
                <a:latin typeface="Times New Roman"/>
                <a:cs typeface="Times New Roman"/>
              </a:rPr>
              <a:t>This is a very </a:t>
            </a:r>
            <a:r>
              <a:rPr dirty="0" sz="1600">
                <a:latin typeface="Times New Roman"/>
                <a:cs typeface="Times New Roman"/>
              </a:rPr>
              <a:t>useful </a:t>
            </a:r>
            <a:r>
              <a:rPr dirty="0" sz="1600" spc="-5">
                <a:latin typeface="Times New Roman"/>
                <a:cs typeface="Times New Roman"/>
              </a:rPr>
              <a:t>identity to ease calculations in problem solving.  To prove it, then </a:t>
            </a:r>
            <a:r>
              <a:rPr dirty="0" sz="1600">
                <a:latin typeface="Times New Roman"/>
                <a:cs typeface="Times New Roman"/>
              </a:rPr>
              <a:t>we </a:t>
            </a:r>
            <a:r>
              <a:rPr dirty="0" sz="1600" spc="-5">
                <a:latin typeface="Times New Roman"/>
                <a:cs typeface="Times New Roman"/>
              </a:rPr>
              <a:t>know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that:</a:t>
            </a:r>
            <a:endParaRPr sz="1600">
              <a:latin typeface="Times New Roman"/>
              <a:cs typeface="Times New Roman"/>
            </a:endParaRPr>
          </a:p>
          <a:p>
            <a:pPr marL="48895">
              <a:lnSpc>
                <a:spcPct val="100000"/>
              </a:lnSpc>
              <a:spcBef>
                <a:spcPts val="285"/>
              </a:spcBef>
            </a:pPr>
            <a:r>
              <a:rPr dirty="0" sz="1550" spc="20" i="1">
                <a:latin typeface="Times New Roman"/>
                <a:cs typeface="Times New Roman"/>
              </a:rPr>
              <a:t>H</a:t>
            </a:r>
            <a:r>
              <a:rPr dirty="0" sz="1550" spc="-200" i="1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Times New Roman"/>
                <a:cs typeface="Times New Roman"/>
              </a:rPr>
              <a:t>(</a:t>
            </a:r>
            <a:r>
              <a:rPr dirty="0" sz="1550" spc="-235">
                <a:latin typeface="Times New Roman"/>
                <a:cs typeface="Times New Roman"/>
              </a:rPr>
              <a:t> </a:t>
            </a:r>
            <a:r>
              <a:rPr dirty="0" sz="1550" spc="20" i="1">
                <a:latin typeface="Times New Roman"/>
                <a:cs typeface="Times New Roman"/>
              </a:rPr>
              <a:t>X</a:t>
            </a:r>
            <a:r>
              <a:rPr dirty="0" sz="1550" spc="-165" i="1">
                <a:latin typeface="Times New Roman"/>
                <a:cs typeface="Times New Roman"/>
              </a:rPr>
              <a:t> </a:t>
            </a:r>
            <a:r>
              <a:rPr dirty="0" sz="1550" spc="65">
                <a:latin typeface="Times New Roman"/>
                <a:cs typeface="Times New Roman"/>
              </a:rPr>
              <a:t>,</a:t>
            </a:r>
            <a:r>
              <a:rPr dirty="0" sz="1550" spc="65" i="1">
                <a:latin typeface="Times New Roman"/>
                <a:cs typeface="Times New Roman"/>
              </a:rPr>
              <a:t>Y</a:t>
            </a:r>
            <a:r>
              <a:rPr dirty="0" sz="1550" spc="-200" i="1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Times New Roman"/>
                <a:cs typeface="Times New Roman"/>
              </a:rPr>
              <a:t>)</a:t>
            </a:r>
            <a:r>
              <a:rPr dirty="0" sz="1550" spc="-15">
                <a:latin typeface="Times New Roman"/>
                <a:cs typeface="Times New Roman"/>
              </a:rPr>
              <a:t> </a:t>
            </a:r>
            <a:r>
              <a:rPr dirty="0" sz="1550" spc="15">
                <a:latin typeface="Symbol"/>
                <a:cs typeface="Symbol"/>
              </a:rPr>
              <a:t></a:t>
            </a:r>
            <a:r>
              <a:rPr dirty="0" sz="1550" spc="-20">
                <a:latin typeface="Times New Roman"/>
                <a:cs typeface="Times New Roman"/>
              </a:rPr>
              <a:t> </a:t>
            </a:r>
            <a:r>
              <a:rPr dirty="0" sz="1550" spc="15">
                <a:latin typeface="Symbol"/>
                <a:cs typeface="Symbol"/>
              </a:rPr>
              <a:t></a:t>
            </a:r>
            <a:r>
              <a:rPr dirty="0" sz="1550" spc="-30">
                <a:latin typeface="Times New Roman"/>
                <a:cs typeface="Times New Roman"/>
              </a:rPr>
              <a:t> </a:t>
            </a:r>
            <a:r>
              <a:rPr dirty="0" baseline="-8274" sz="3525" spc="165">
                <a:latin typeface="Symbol"/>
                <a:cs typeface="Symbol"/>
              </a:rPr>
              <a:t></a:t>
            </a:r>
            <a:r>
              <a:rPr dirty="0" baseline="-8274" sz="3525" spc="-292">
                <a:latin typeface="Times New Roman"/>
                <a:cs typeface="Times New Roman"/>
              </a:rPr>
              <a:t> </a:t>
            </a:r>
            <a:r>
              <a:rPr dirty="0" sz="1550" spc="35" i="1">
                <a:latin typeface="Times New Roman"/>
                <a:cs typeface="Times New Roman"/>
              </a:rPr>
              <a:t>p</a:t>
            </a:r>
            <a:r>
              <a:rPr dirty="0" sz="1550" spc="35">
                <a:latin typeface="Times New Roman"/>
                <a:cs typeface="Times New Roman"/>
              </a:rPr>
              <a:t>(</a:t>
            </a:r>
            <a:r>
              <a:rPr dirty="0" sz="1550" spc="35" i="1">
                <a:latin typeface="Times New Roman"/>
                <a:cs typeface="Times New Roman"/>
              </a:rPr>
              <a:t>xi</a:t>
            </a:r>
            <a:r>
              <a:rPr dirty="0" sz="1550" spc="35">
                <a:latin typeface="Times New Roman"/>
                <a:cs typeface="Times New Roman"/>
              </a:rPr>
              <a:t>,</a:t>
            </a:r>
            <a:r>
              <a:rPr dirty="0" sz="1550" spc="-40">
                <a:latin typeface="Times New Roman"/>
                <a:cs typeface="Times New Roman"/>
              </a:rPr>
              <a:t> </a:t>
            </a:r>
            <a:r>
              <a:rPr dirty="0" sz="1550" spc="25" i="1">
                <a:latin typeface="Times New Roman"/>
                <a:cs typeface="Times New Roman"/>
              </a:rPr>
              <a:t>yj</a:t>
            </a:r>
            <a:r>
              <a:rPr dirty="0" sz="1550" spc="25">
                <a:latin typeface="Times New Roman"/>
                <a:cs typeface="Times New Roman"/>
              </a:rPr>
              <a:t>)</a:t>
            </a:r>
            <a:r>
              <a:rPr dirty="0" sz="1550" spc="-195">
                <a:latin typeface="Times New Roman"/>
                <a:cs typeface="Times New Roman"/>
              </a:rPr>
              <a:t> </a:t>
            </a:r>
            <a:r>
              <a:rPr dirty="0" sz="1550" spc="25">
                <a:latin typeface="Times New Roman"/>
                <a:cs typeface="Times New Roman"/>
              </a:rPr>
              <a:t>log</a:t>
            </a:r>
            <a:r>
              <a:rPr dirty="0" baseline="-24691" sz="1350" spc="37">
                <a:latin typeface="Times New Roman"/>
                <a:cs typeface="Times New Roman"/>
              </a:rPr>
              <a:t>2</a:t>
            </a:r>
            <a:r>
              <a:rPr dirty="0" baseline="-24691" sz="1350" spc="150">
                <a:latin typeface="Times New Roman"/>
                <a:cs typeface="Times New Roman"/>
              </a:rPr>
              <a:t> </a:t>
            </a:r>
            <a:r>
              <a:rPr dirty="0" sz="1550" spc="35" i="1">
                <a:latin typeface="Times New Roman"/>
                <a:cs typeface="Times New Roman"/>
              </a:rPr>
              <a:t>p</a:t>
            </a:r>
            <a:r>
              <a:rPr dirty="0" sz="1550" spc="35">
                <a:latin typeface="Times New Roman"/>
                <a:cs typeface="Times New Roman"/>
              </a:rPr>
              <a:t>(</a:t>
            </a:r>
            <a:r>
              <a:rPr dirty="0" sz="1550" spc="35" i="1">
                <a:latin typeface="Times New Roman"/>
                <a:cs typeface="Times New Roman"/>
              </a:rPr>
              <a:t>xi</a:t>
            </a:r>
            <a:r>
              <a:rPr dirty="0" sz="1550" spc="35">
                <a:latin typeface="Times New Roman"/>
                <a:cs typeface="Times New Roman"/>
              </a:rPr>
              <a:t>,</a:t>
            </a:r>
            <a:r>
              <a:rPr dirty="0" sz="1550" spc="-35">
                <a:latin typeface="Times New Roman"/>
                <a:cs typeface="Times New Roman"/>
              </a:rPr>
              <a:t> </a:t>
            </a:r>
            <a:r>
              <a:rPr dirty="0" sz="1550" spc="25" i="1">
                <a:latin typeface="Times New Roman"/>
                <a:cs typeface="Times New Roman"/>
              </a:rPr>
              <a:t>yj</a:t>
            </a:r>
            <a:r>
              <a:rPr dirty="0" sz="1550" spc="25">
                <a:latin typeface="Times New Roman"/>
                <a:cs typeface="Times New Roman"/>
              </a:rPr>
              <a:t>)</a:t>
            </a:r>
            <a:endParaRPr sz="1550">
              <a:latin typeface="Times New Roman"/>
              <a:cs typeface="Times New Roman"/>
            </a:endParaRPr>
          </a:p>
          <a:p>
            <a:pPr marL="1130300">
              <a:lnSpc>
                <a:spcPct val="100000"/>
              </a:lnSpc>
              <a:spcBef>
                <a:spcPts val="135"/>
              </a:spcBef>
            </a:pPr>
            <a:r>
              <a:rPr dirty="0" sz="900" i="1">
                <a:latin typeface="Times New Roman"/>
                <a:cs typeface="Times New Roman"/>
              </a:rPr>
              <a:t>j</a:t>
            </a:r>
            <a:r>
              <a:rPr dirty="0" sz="900">
                <a:latin typeface="Symbol"/>
                <a:cs typeface="Symbol"/>
              </a:rPr>
              <a:t></a:t>
            </a:r>
            <a:r>
              <a:rPr dirty="0" sz="900">
                <a:latin typeface="Times New Roman"/>
                <a:cs typeface="Times New Roman"/>
              </a:rPr>
              <a:t>1</a:t>
            </a:r>
            <a:r>
              <a:rPr dirty="0" sz="900" spc="120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i</a:t>
            </a:r>
            <a:r>
              <a:rPr dirty="0" sz="900" spc="-5">
                <a:latin typeface="Symbol"/>
                <a:cs typeface="Symbol"/>
              </a:rPr>
              <a:t></a:t>
            </a:r>
            <a:r>
              <a:rPr dirty="0" sz="900" spc="-5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600" spc="-5">
                <a:latin typeface="Times New Roman"/>
                <a:cs typeface="Times New Roman"/>
              </a:rPr>
              <a:t>But p(x</a:t>
            </a:r>
            <a:r>
              <a:rPr dirty="0" baseline="-13227" sz="1575" spc="-7"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,y</a:t>
            </a:r>
            <a:r>
              <a:rPr dirty="0" baseline="-13227" sz="1575" spc="-7">
                <a:latin typeface="Times New Roman"/>
                <a:cs typeface="Times New Roman"/>
              </a:rPr>
              <a:t>j</a:t>
            </a:r>
            <a:r>
              <a:rPr dirty="0" sz="1600" spc="-5">
                <a:latin typeface="Times New Roman"/>
                <a:cs typeface="Times New Roman"/>
              </a:rPr>
              <a:t>)=p(x</a:t>
            </a:r>
            <a:r>
              <a:rPr dirty="0" baseline="-13227" sz="1575" spc="-7"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) p(y</a:t>
            </a:r>
            <a:r>
              <a:rPr dirty="0" baseline="-13227" sz="1575" spc="-7">
                <a:latin typeface="Times New Roman"/>
                <a:cs typeface="Times New Roman"/>
              </a:rPr>
              <a:t>j</a:t>
            </a:r>
            <a:r>
              <a:rPr dirty="0" sz="1600" spc="-5">
                <a:latin typeface="Times New Roman"/>
                <a:cs typeface="Times New Roman"/>
              </a:rPr>
              <a:t>/x</a:t>
            </a:r>
            <a:r>
              <a:rPr dirty="0" baseline="-13227" sz="1575" spc="-7">
                <a:latin typeface="Times New Roman"/>
                <a:cs typeface="Times New Roman"/>
              </a:rPr>
              <a:t>i</a:t>
            </a:r>
            <a:r>
              <a:rPr dirty="0" sz="1600" spc="-5">
                <a:latin typeface="Times New Roman"/>
                <a:cs typeface="Times New Roman"/>
              </a:rPr>
              <a:t>), putting this inside the log term only,</a:t>
            </a:r>
            <a:r>
              <a:rPr dirty="0" sz="1600" spc="1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  <a:p>
            <a:pPr marL="48895">
              <a:lnSpc>
                <a:spcPct val="100000"/>
              </a:lnSpc>
              <a:spcBef>
                <a:spcPts val="335"/>
              </a:spcBef>
            </a:pPr>
            <a:r>
              <a:rPr dirty="0" sz="1550" spc="25" i="1">
                <a:latin typeface="Times New Roman"/>
                <a:cs typeface="Times New Roman"/>
              </a:rPr>
              <a:t>H</a:t>
            </a:r>
            <a:r>
              <a:rPr dirty="0" sz="1550" spc="-204" i="1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Times New Roman"/>
                <a:cs typeface="Times New Roman"/>
              </a:rPr>
              <a:t>(</a:t>
            </a:r>
            <a:r>
              <a:rPr dirty="0" sz="1550" spc="-240">
                <a:latin typeface="Times New Roman"/>
                <a:cs typeface="Times New Roman"/>
              </a:rPr>
              <a:t> </a:t>
            </a:r>
            <a:r>
              <a:rPr dirty="0" sz="1550" spc="20" i="1">
                <a:latin typeface="Times New Roman"/>
                <a:cs typeface="Times New Roman"/>
              </a:rPr>
              <a:t>X</a:t>
            </a:r>
            <a:r>
              <a:rPr dirty="0" sz="1550" spc="-170" i="1">
                <a:latin typeface="Times New Roman"/>
                <a:cs typeface="Times New Roman"/>
              </a:rPr>
              <a:t> </a:t>
            </a:r>
            <a:r>
              <a:rPr dirty="0" sz="1550" spc="65">
                <a:latin typeface="Times New Roman"/>
                <a:cs typeface="Times New Roman"/>
              </a:rPr>
              <a:t>,</a:t>
            </a:r>
            <a:r>
              <a:rPr dirty="0" sz="1550" spc="65" i="1">
                <a:latin typeface="Times New Roman"/>
                <a:cs typeface="Times New Roman"/>
              </a:rPr>
              <a:t>Y</a:t>
            </a:r>
            <a:r>
              <a:rPr dirty="0" sz="1550" spc="-204" i="1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Times New Roman"/>
                <a:cs typeface="Times New Roman"/>
              </a:rPr>
              <a:t>)</a:t>
            </a:r>
            <a:r>
              <a:rPr dirty="0" sz="1550" spc="-20">
                <a:latin typeface="Times New Roman"/>
                <a:cs typeface="Times New Roman"/>
              </a:rPr>
              <a:t> </a:t>
            </a:r>
            <a:r>
              <a:rPr dirty="0" sz="1550" spc="20">
                <a:latin typeface="Symbol"/>
                <a:cs typeface="Symbol"/>
              </a:rPr>
              <a:t></a:t>
            </a:r>
            <a:r>
              <a:rPr dirty="0" sz="1550" spc="-20">
                <a:latin typeface="Times New Roman"/>
                <a:cs typeface="Times New Roman"/>
              </a:rPr>
              <a:t> </a:t>
            </a:r>
            <a:r>
              <a:rPr dirty="0" sz="1550" spc="20">
                <a:latin typeface="Symbol"/>
                <a:cs typeface="Symbol"/>
              </a:rPr>
              <a:t></a:t>
            </a:r>
            <a:r>
              <a:rPr dirty="0" sz="1550" spc="-35">
                <a:latin typeface="Times New Roman"/>
                <a:cs typeface="Times New Roman"/>
              </a:rPr>
              <a:t> </a:t>
            </a:r>
            <a:r>
              <a:rPr dirty="0" baseline="-8274" sz="3525" spc="165">
                <a:latin typeface="Symbol"/>
                <a:cs typeface="Symbol"/>
              </a:rPr>
              <a:t></a:t>
            </a:r>
            <a:r>
              <a:rPr dirty="0" baseline="-8274" sz="3525" spc="-307">
                <a:latin typeface="Times New Roman"/>
                <a:cs typeface="Times New Roman"/>
              </a:rPr>
              <a:t> </a:t>
            </a:r>
            <a:r>
              <a:rPr dirty="0" sz="1550" spc="35" i="1">
                <a:latin typeface="Times New Roman"/>
                <a:cs typeface="Times New Roman"/>
              </a:rPr>
              <a:t>p</a:t>
            </a:r>
            <a:r>
              <a:rPr dirty="0" sz="1550" spc="35">
                <a:latin typeface="Times New Roman"/>
                <a:cs typeface="Times New Roman"/>
              </a:rPr>
              <a:t>(</a:t>
            </a:r>
            <a:r>
              <a:rPr dirty="0" sz="1550" spc="35" i="1">
                <a:latin typeface="Times New Roman"/>
                <a:cs typeface="Times New Roman"/>
              </a:rPr>
              <a:t>xi</a:t>
            </a:r>
            <a:r>
              <a:rPr dirty="0" sz="1550" spc="35">
                <a:latin typeface="Times New Roman"/>
                <a:cs typeface="Times New Roman"/>
              </a:rPr>
              <a:t>,</a:t>
            </a:r>
            <a:r>
              <a:rPr dirty="0" sz="1550" spc="-40">
                <a:latin typeface="Times New Roman"/>
                <a:cs typeface="Times New Roman"/>
              </a:rPr>
              <a:t> </a:t>
            </a:r>
            <a:r>
              <a:rPr dirty="0" sz="1550" spc="25" i="1">
                <a:latin typeface="Times New Roman"/>
                <a:cs typeface="Times New Roman"/>
              </a:rPr>
              <a:t>yj</a:t>
            </a:r>
            <a:r>
              <a:rPr dirty="0" sz="1550" spc="25">
                <a:latin typeface="Times New Roman"/>
                <a:cs typeface="Times New Roman"/>
              </a:rPr>
              <a:t>)</a:t>
            </a:r>
            <a:r>
              <a:rPr dirty="0" sz="1550" spc="-195">
                <a:latin typeface="Times New Roman"/>
                <a:cs typeface="Times New Roman"/>
              </a:rPr>
              <a:t> </a:t>
            </a:r>
            <a:r>
              <a:rPr dirty="0" sz="1550" spc="25">
                <a:latin typeface="Times New Roman"/>
                <a:cs typeface="Times New Roman"/>
              </a:rPr>
              <a:t>log</a:t>
            </a:r>
            <a:r>
              <a:rPr dirty="0" baseline="-24691" sz="1350" spc="37">
                <a:latin typeface="Times New Roman"/>
                <a:cs typeface="Times New Roman"/>
              </a:rPr>
              <a:t>2</a:t>
            </a:r>
            <a:r>
              <a:rPr dirty="0" baseline="-24691" sz="1350" spc="150">
                <a:latin typeface="Times New Roman"/>
                <a:cs typeface="Times New Roman"/>
              </a:rPr>
              <a:t> </a:t>
            </a:r>
            <a:r>
              <a:rPr dirty="0" sz="1550" spc="40" i="1">
                <a:latin typeface="Times New Roman"/>
                <a:cs typeface="Times New Roman"/>
              </a:rPr>
              <a:t>p</a:t>
            </a:r>
            <a:r>
              <a:rPr dirty="0" sz="1550" spc="40">
                <a:latin typeface="Times New Roman"/>
                <a:cs typeface="Times New Roman"/>
              </a:rPr>
              <a:t>(</a:t>
            </a:r>
            <a:r>
              <a:rPr dirty="0" sz="1550" spc="40" i="1">
                <a:latin typeface="Times New Roman"/>
                <a:cs typeface="Times New Roman"/>
              </a:rPr>
              <a:t>xi</a:t>
            </a:r>
            <a:r>
              <a:rPr dirty="0" sz="1550" spc="40">
                <a:latin typeface="Times New Roman"/>
                <a:cs typeface="Times New Roman"/>
              </a:rPr>
              <a:t>)</a:t>
            </a:r>
            <a:r>
              <a:rPr dirty="0" sz="1550" spc="-100">
                <a:latin typeface="Times New Roman"/>
                <a:cs typeface="Times New Roman"/>
              </a:rPr>
              <a:t> </a:t>
            </a:r>
            <a:r>
              <a:rPr dirty="0" sz="1550" spc="20">
                <a:latin typeface="Symbol"/>
                <a:cs typeface="Symbol"/>
              </a:rPr>
              <a:t></a:t>
            </a:r>
            <a:r>
              <a:rPr dirty="0" sz="1550" spc="-110">
                <a:latin typeface="Times New Roman"/>
                <a:cs typeface="Times New Roman"/>
              </a:rPr>
              <a:t> </a:t>
            </a:r>
            <a:r>
              <a:rPr dirty="0" baseline="-8274" sz="3525" spc="165">
                <a:latin typeface="Symbol"/>
                <a:cs typeface="Symbol"/>
              </a:rPr>
              <a:t></a:t>
            </a:r>
            <a:r>
              <a:rPr dirty="0" baseline="-8274" sz="3525" spc="-307">
                <a:latin typeface="Times New Roman"/>
                <a:cs typeface="Times New Roman"/>
              </a:rPr>
              <a:t> </a:t>
            </a:r>
            <a:r>
              <a:rPr dirty="0" sz="1550" spc="35" i="1">
                <a:latin typeface="Times New Roman"/>
                <a:cs typeface="Times New Roman"/>
              </a:rPr>
              <a:t>p</a:t>
            </a:r>
            <a:r>
              <a:rPr dirty="0" sz="1550" spc="35">
                <a:latin typeface="Times New Roman"/>
                <a:cs typeface="Times New Roman"/>
              </a:rPr>
              <a:t>(</a:t>
            </a:r>
            <a:r>
              <a:rPr dirty="0" sz="1550" spc="35" i="1">
                <a:latin typeface="Times New Roman"/>
                <a:cs typeface="Times New Roman"/>
              </a:rPr>
              <a:t>xi</a:t>
            </a:r>
            <a:r>
              <a:rPr dirty="0" sz="1550" spc="35">
                <a:latin typeface="Times New Roman"/>
                <a:cs typeface="Times New Roman"/>
              </a:rPr>
              <a:t>,</a:t>
            </a:r>
            <a:r>
              <a:rPr dirty="0" sz="1550" spc="-40">
                <a:latin typeface="Times New Roman"/>
                <a:cs typeface="Times New Roman"/>
              </a:rPr>
              <a:t> </a:t>
            </a:r>
            <a:r>
              <a:rPr dirty="0" sz="1550" spc="25" i="1">
                <a:latin typeface="Times New Roman"/>
                <a:cs typeface="Times New Roman"/>
              </a:rPr>
              <a:t>yj</a:t>
            </a:r>
            <a:r>
              <a:rPr dirty="0" sz="1550" spc="25">
                <a:latin typeface="Times New Roman"/>
                <a:cs typeface="Times New Roman"/>
              </a:rPr>
              <a:t>)</a:t>
            </a:r>
            <a:r>
              <a:rPr dirty="0" sz="1550" spc="-195">
                <a:latin typeface="Times New Roman"/>
                <a:cs typeface="Times New Roman"/>
              </a:rPr>
              <a:t> </a:t>
            </a:r>
            <a:r>
              <a:rPr dirty="0" sz="1550" spc="25">
                <a:latin typeface="Times New Roman"/>
                <a:cs typeface="Times New Roman"/>
              </a:rPr>
              <a:t>log</a:t>
            </a:r>
            <a:r>
              <a:rPr dirty="0" baseline="-24691" sz="1350" spc="37">
                <a:latin typeface="Times New Roman"/>
                <a:cs typeface="Times New Roman"/>
              </a:rPr>
              <a:t>2</a:t>
            </a:r>
            <a:r>
              <a:rPr dirty="0" baseline="-24691" sz="1350" spc="150">
                <a:latin typeface="Times New Roman"/>
                <a:cs typeface="Times New Roman"/>
              </a:rPr>
              <a:t> </a:t>
            </a:r>
            <a:r>
              <a:rPr dirty="0" sz="1550" spc="30" i="1">
                <a:latin typeface="Times New Roman"/>
                <a:cs typeface="Times New Roman"/>
              </a:rPr>
              <a:t>p</a:t>
            </a:r>
            <a:r>
              <a:rPr dirty="0" sz="1550" spc="30">
                <a:latin typeface="Times New Roman"/>
                <a:cs typeface="Times New Roman"/>
              </a:rPr>
              <a:t>(</a:t>
            </a:r>
            <a:r>
              <a:rPr dirty="0" sz="1550" spc="-215">
                <a:latin typeface="Times New Roman"/>
                <a:cs typeface="Times New Roman"/>
              </a:rPr>
              <a:t> </a:t>
            </a:r>
            <a:r>
              <a:rPr dirty="0" sz="1550" spc="30" i="1">
                <a:latin typeface="Times New Roman"/>
                <a:cs typeface="Times New Roman"/>
              </a:rPr>
              <a:t>yj</a:t>
            </a:r>
            <a:r>
              <a:rPr dirty="0" sz="1550" spc="-150" i="1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Times New Roman"/>
                <a:cs typeface="Times New Roman"/>
              </a:rPr>
              <a:t>/</a:t>
            </a:r>
            <a:r>
              <a:rPr dirty="0" sz="1550" spc="-40">
                <a:latin typeface="Times New Roman"/>
                <a:cs typeface="Times New Roman"/>
              </a:rPr>
              <a:t> </a:t>
            </a:r>
            <a:r>
              <a:rPr dirty="0" sz="1550" spc="15" i="1">
                <a:latin typeface="Times New Roman"/>
                <a:cs typeface="Times New Roman"/>
              </a:rPr>
              <a:t>xi</a:t>
            </a:r>
            <a:r>
              <a:rPr dirty="0" sz="1550" spc="15">
                <a:latin typeface="Times New Roman"/>
                <a:cs typeface="Times New Roman"/>
              </a:rPr>
              <a:t>)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407903" y="6751843"/>
            <a:ext cx="10922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 i="1">
                <a:latin typeface="Times New Roman"/>
                <a:cs typeface="Times New Roman"/>
              </a:rPr>
              <a:t>m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54926" y="7323559"/>
            <a:ext cx="2004060" cy="1651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  <a:tabLst>
                <a:tab pos="1679575" algn="l"/>
                <a:tab pos="1905635" algn="l"/>
              </a:tabLst>
            </a:pPr>
            <a:r>
              <a:rPr dirty="0" sz="900" spc="10" i="1">
                <a:latin typeface="Times New Roman"/>
                <a:cs typeface="Times New Roman"/>
              </a:rPr>
              <a:t>n</a:t>
            </a:r>
            <a:r>
              <a:rPr dirty="0" sz="900" spc="10" i="1">
                <a:latin typeface="Times New Roman"/>
                <a:cs typeface="Times New Roman"/>
              </a:rPr>
              <a:t>	</a:t>
            </a:r>
            <a:r>
              <a:rPr dirty="0" sz="900" spc="10" i="1">
                <a:latin typeface="Times New Roman"/>
                <a:cs typeface="Times New Roman"/>
              </a:rPr>
              <a:t>n</a:t>
            </a:r>
            <a:r>
              <a:rPr dirty="0" sz="900" spc="10" i="1">
                <a:latin typeface="Times New Roman"/>
                <a:cs typeface="Times New Roman"/>
              </a:rPr>
              <a:t>	</a:t>
            </a:r>
            <a:r>
              <a:rPr dirty="0" sz="900" spc="20" i="1">
                <a:latin typeface="Times New Roman"/>
                <a:cs typeface="Times New Roman"/>
              </a:rPr>
              <a:t>m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27380" y="6825453"/>
            <a:ext cx="5499100" cy="902335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ts val="2610"/>
              </a:lnSpc>
              <a:spcBef>
                <a:spcPts val="115"/>
              </a:spcBef>
            </a:pPr>
            <a:r>
              <a:rPr dirty="0" sz="1600" spc="-5">
                <a:latin typeface="Times New Roman"/>
                <a:cs typeface="Times New Roman"/>
              </a:rPr>
              <a:t>After reversing the order of summation, then </a:t>
            </a:r>
            <a:r>
              <a:rPr dirty="0" baseline="1207" sz="3450" spc="44">
                <a:latin typeface="Symbol"/>
                <a:cs typeface="Symbol"/>
              </a:rPr>
              <a:t></a:t>
            </a:r>
            <a:r>
              <a:rPr dirty="0" baseline="1207" sz="3450" spc="44">
                <a:latin typeface="Times New Roman"/>
                <a:cs typeface="Times New Roman"/>
              </a:rPr>
              <a:t> </a:t>
            </a:r>
            <a:r>
              <a:rPr dirty="0" baseline="14336" sz="2325" spc="37" i="1">
                <a:latin typeface="Times New Roman"/>
                <a:cs typeface="Times New Roman"/>
              </a:rPr>
              <a:t>p</a:t>
            </a:r>
            <a:r>
              <a:rPr dirty="0" baseline="14336" sz="2325" spc="37">
                <a:latin typeface="Times New Roman"/>
                <a:cs typeface="Times New Roman"/>
              </a:rPr>
              <a:t>(</a:t>
            </a:r>
            <a:r>
              <a:rPr dirty="0" baseline="14336" sz="2325" spc="37" i="1">
                <a:latin typeface="Times New Roman"/>
                <a:cs typeface="Times New Roman"/>
              </a:rPr>
              <a:t>xi</a:t>
            </a:r>
            <a:r>
              <a:rPr dirty="0" baseline="14336" sz="2325" spc="37">
                <a:latin typeface="Times New Roman"/>
                <a:cs typeface="Times New Roman"/>
              </a:rPr>
              <a:t>, </a:t>
            </a:r>
            <a:r>
              <a:rPr dirty="0" baseline="14336" sz="2325" spc="22" i="1">
                <a:latin typeface="Times New Roman"/>
                <a:cs typeface="Times New Roman"/>
              </a:rPr>
              <a:t>yj</a:t>
            </a:r>
            <a:r>
              <a:rPr dirty="0" baseline="14336" sz="2325" spc="22">
                <a:latin typeface="Times New Roman"/>
                <a:cs typeface="Times New Roman"/>
              </a:rPr>
              <a:t>) </a:t>
            </a:r>
            <a:r>
              <a:rPr dirty="0" baseline="14336" sz="2325" spc="7">
                <a:latin typeface="Symbol"/>
                <a:cs typeface="Symbol"/>
              </a:rPr>
              <a:t></a:t>
            </a:r>
            <a:r>
              <a:rPr dirty="0" baseline="14336" sz="2325" spc="187">
                <a:latin typeface="Times New Roman"/>
                <a:cs typeface="Times New Roman"/>
              </a:rPr>
              <a:t> </a:t>
            </a:r>
            <a:r>
              <a:rPr dirty="0" baseline="14336" sz="2325" spc="44" i="1">
                <a:latin typeface="Times New Roman"/>
                <a:cs typeface="Times New Roman"/>
              </a:rPr>
              <a:t>p</a:t>
            </a:r>
            <a:r>
              <a:rPr dirty="0" baseline="14336" sz="2325" spc="44">
                <a:latin typeface="Times New Roman"/>
                <a:cs typeface="Times New Roman"/>
              </a:rPr>
              <a:t>(</a:t>
            </a:r>
            <a:r>
              <a:rPr dirty="0" baseline="14336" sz="2325" spc="44" i="1">
                <a:latin typeface="Times New Roman"/>
                <a:cs typeface="Times New Roman"/>
              </a:rPr>
              <a:t>xi</a:t>
            </a:r>
            <a:r>
              <a:rPr dirty="0" baseline="14336" sz="2325" spc="44">
                <a:latin typeface="Times New Roman"/>
                <a:cs typeface="Times New Roman"/>
              </a:rPr>
              <a:t>)</a:t>
            </a:r>
            <a:endParaRPr baseline="14336" sz="2325">
              <a:latin typeface="Times New Roman"/>
              <a:cs typeface="Times New Roman"/>
            </a:endParaRPr>
          </a:p>
          <a:p>
            <a:pPr algn="r" marR="1562100">
              <a:lnSpc>
                <a:spcPts val="930"/>
              </a:lnSpc>
            </a:pPr>
            <a:r>
              <a:rPr dirty="0" sz="900" i="1">
                <a:latin typeface="Times New Roman"/>
                <a:cs typeface="Times New Roman"/>
              </a:rPr>
              <a:t>j</a:t>
            </a:r>
            <a:r>
              <a:rPr dirty="0" sz="900" spc="-145" i="1">
                <a:latin typeface="Times New Roman"/>
                <a:cs typeface="Times New Roman"/>
              </a:rPr>
              <a:t> </a:t>
            </a:r>
            <a:r>
              <a:rPr dirty="0" sz="900" spc="-55">
                <a:latin typeface="Symbol"/>
                <a:cs typeface="Symbol"/>
              </a:rPr>
              <a:t></a:t>
            </a:r>
            <a:r>
              <a:rPr dirty="0" sz="900" spc="5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dirty="0" baseline="-15625" sz="2400" spc="-7">
                <a:latin typeface="Times New Roman"/>
                <a:cs typeface="Times New Roman"/>
              </a:rPr>
              <a:t>Then:</a:t>
            </a:r>
            <a:r>
              <a:rPr dirty="0" baseline="-15625" sz="2400" spc="434">
                <a:latin typeface="Times New Roman"/>
                <a:cs typeface="Times New Roman"/>
              </a:rPr>
              <a:t> </a:t>
            </a:r>
            <a:r>
              <a:rPr dirty="0" sz="1550" spc="25" i="1">
                <a:latin typeface="Times New Roman"/>
                <a:cs typeface="Times New Roman"/>
              </a:rPr>
              <a:t>H</a:t>
            </a:r>
            <a:r>
              <a:rPr dirty="0" sz="1550" spc="-204" i="1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Times New Roman"/>
                <a:cs typeface="Times New Roman"/>
              </a:rPr>
              <a:t>(</a:t>
            </a:r>
            <a:r>
              <a:rPr dirty="0" sz="1550" spc="-240">
                <a:latin typeface="Times New Roman"/>
                <a:cs typeface="Times New Roman"/>
              </a:rPr>
              <a:t> </a:t>
            </a:r>
            <a:r>
              <a:rPr dirty="0" sz="1550" spc="25" i="1">
                <a:latin typeface="Times New Roman"/>
                <a:cs typeface="Times New Roman"/>
              </a:rPr>
              <a:t>X</a:t>
            </a:r>
            <a:r>
              <a:rPr dirty="0" sz="1550" spc="-165" i="1">
                <a:latin typeface="Times New Roman"/>
                <a:cs typeface="Times New Roman"/>
              </a:rPr>
              <a:t> </a:t>
            </a:r>
            <a:r>
              <a:rPr dirty="0" sz="1550" spc="65">
                <a:latin typeface="Times New Roman"/>
                <a:cs typeface="Times New Roman"/>
              </a:rPr>
              <a:t>,</a:t>
            </a:r>
            <a:r>
              <a:rPr dirty="0" sz="1550" spc="65" i="1">
                <a:latin typeface="Times New Roman"/>
                <a:cs typeface="Times New Roman"/>
              </a:rPr>
              <a:t>Y</a:t>
            </a:r>
            <a:r>
              <a:rPr dirty="0" sz="1550" spc="-204" i="1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Times New Roman"/>
                <a:cs typeface="Times New Roman"/>
              </a:rPr>
              <a:t>)</a:t>
            </a:r>
            <a:r>
              <a:rPr dirty="0" sz="1550" spc="-15">
                <a:latin typeface="Times New Roman"/>
                <a:cs typeface="Times New Roman"/>
              </a:rPr>
              <a:t> </a:t>
            </a:r>
            <a:r>
              <a:rPr dirty="0" sz="1550" spc="20">
                <a:latin typeface="Symbol"/>
                <a:cs typeface="Symbol"/>
              </a:rPr>
              <a:t></a:t>
            </a:r>
            <a:r>
              <a:rPr dirty="0" sz="1550" spc="-25">
                <a:latin typeface="Times New Roman"/>
                <a:cs typeface="Times New Roman"/>
              </a:rPr>
              <a:t> </a:t>
            </a:r>
            <a:r>
              <a:rPr dirty="0" sz="1550" spc="25">
                <a:latin typeface="Symbol"/>
                <a:cs typeface="Symbol"/>
              </a:rPr>
              <a:t></a:t>
            </a:r>
            <a:r>
              <a:rPr dirty="0" baseline="-8274" sz="3525" spc="37">
                <a:latin typeface="Symbol"/>
                <a:cs typeface="Symbol"/>
              </a:rPr>
              <a:t></a:t>
            </a:r>
            <a:r>
              <a:rPr dirty="0" baseline="-8274" sz="3525" spc="-307">
                <a:latin typeface="Times New Roman"/>
                <a:cs typeface="Times New Roman"/>
              </a:rPr>
              <a:t> </a:t>
            </a:r>
            <a:r>
              <a:rPr dirty="0" sz="1550" spc="40" i="1">
                <a:latin typeface="Times New Roman"/>
                <a:cs typeface="Times New Roman"/>
              </a:rPr>
              <a:t>p</a:t>
            </a:r>
            <a:r>
              <a:rPr dirty="0" sz="1550" spc="40">
                <a:latin typeface="Times New Roman"/>
                <a:cs typeface="Times New Roman"/>
              </a:rPr>
              <a:t>(</a:t>
            </a:r>
            <a:r>
              <a:rPr dirty="0" sz="1550" spc="40" i="1">
                <a:latin typeface="Times New Roman"/>
                <a:cs typeface="Times New Roman"/>
              </a:rPr>
              <a:t>xi</a:t>
            </a:r>
            <a:r>
              <a:rPr dirty="0" sz="1550" spc="40">
                <a:latin typeface="Times New Roman"/>
                <a:cs typeface="Times New Roman"/>
              </a:rPr>
              <a:t>)</a:t>
            </a:r>
            <a:r>
              <a:rPr dirty="0" sz="1550" spc="-200">
                <a:latin typeface="Times New Roman"/>
                <a:cs typeface="Times New Roman"/>
              </a:rPr>
              <a:t> </a:t>
            </a:r>
            <a:r>
              <a:rPr dirty="0" sz="1550" spc="25">
                <a:latin typeface="Times New Roman"/>
                <a:cs typeface="Times New Roman"/>
              </a:rPr>
              <a:t>log</a:t>
            </a:r>
            <a:r>
              <a:rPr dirty="0" baseline="-24691" sz="1350" spc="37">
                <a:latin typeface="Times New Roman"/>
                <a:cs typeface="Times New Roman"/>
              </a:rPr>
              <a:t>2</a:t>
            </a:r>
            <a:r>
              <a:rPr dirty="0" baseline="-24691" sz="1350" spc="157">
                <a:latin typeface="Times New Roman"/>
                <a:cs typeface="Times New Roman"/>
              </a:rPr>
              <a:t> </a:t>
            </a:r>
            <a:r>
              <a:rPr dirty="0" sz="1550" spc="40" i="1">
                <a:latin typeface="Times New Roman"/>
                <a:cs typeface="Times New Roman"/>
              </a:rPr>
              <a:t>p</a:t>
            </a:r>
            <a:r>
              <a:rPr dirty="0" sz="1550" spc="40">
                <a:latin typeface="Times New Roman"/>
                <a:cs typeface="Times New Roman"/>
              </a:rPr>
              <a:t>(</a:t>
            </a:r>
            <a:r>
              <a:rPr dirty="0" sz="1550" spc="40" i="1">
                <a:latin typeface="Times New Roman"/>
                <a:cs typeface="Times New Roman"/>
              </a:rPr>
              <a:t>xi</a:t>
            </a:r>
            <a:r>
              <a:rPr dirty="0" sz="1550" spc="40">
                <a:latin typeface="Times New Roman"/>
                <a:cs typeface="Times New Roman"/>
              </a:rPr>
              <a:t>)</a:t>
            </a:r>
            <a:r>
              <a:rPr dirty="0" sz="1550" spc="-90">
                <a:latin typeface="Times New Roman"/>
                <a:cs typeface="Times New Roman"/>
              </a:rPr>
              <a:t> </a:t>
            </a:r>
            <a:r>
              <a:rPr dirty="0" sz="1550" spc="20">
                <a:latin typeface="Symbol"/>
                <a:cs typeface="Symbol"/>
              </a:rPr>
              <a:t></a:t>
            </a:r>
            <a:r>
              <a:rPr dirty="0" sz="1550" spc="-114">
                <a:latin typeface="Times New Roman"/>
                <a:cs typeface="Times New Roman"/>
              </a:rPr>
              <a:t> </a:t>
            </a:r>
            <a:r>
              <a:rPr dirty="0" baseline="-8274" sz="3525" spc="157">
                <a:latin typeface="Symbol"/>
                <a:cs typeface="Symbol"/>
              </a:rPr>
              <a:t></a:t>
            </a:r>
            <a:r>
              <a:rPr dirty="0" baseline="-8274" sz="3525" spc="-300">
                <a:latin typeface="Times New Roman"/>
                <a:cs typeface="Times New Roman"/>
              </a:rPr>
              <a:t> </a:t>
            </a:r>
            <a:r>
              <a:rPr dirty="0" sz="1550" spc="30" i="1">
                <a:latin typeface="Times New Roman"/>
                <a:cs typeface="Times New Roman"/>
              </a:rPr>
              <a:t>p</a:t>
            </a:r>
            <a:r>
              <a:rPr dirty="0" sz="1550" spc="30">
                <a:latin typeface="Times New Roman"/>
                <a:cs typeface="Times New Roman"/>
              </a:rPr>
              <a:t>(</a:t>
            </a:r>
            <a:r>
              <a:rPr dirty="0" sz="1550" spc="30" i="1">
                <a:latin typeface="Times New Roman"/>
                <a:cs typeface="Times New Roman"/>
              </a:rPr>
              <a:t>xi</a:t>
            </a:r>
            <a:r>
              <a:rPr dirty="0" sz="1550" spc="30">
                <a:latin typeface="Times New Roman"/>
                <a:cs typeface="Times New Roman"/>
              </a:rPr>
              <a:t>,</a:t>
            </a:r>
            <a:r>
              <a:rPr dirty="0" sz="1550" spc="-35">
                <a:latin typeface="Times New Roman"/>
                <a:cs typeface="Times New Roman"/>
              </a:rPr>
              <a:t> </a:t>
            </a:r>
            <a:r>
              <a:rPr dirty="0" sz="1550" spc="20" i="1">
                <a:latin typeface="Times New Roman"/>
                <a:cs typeface="Times New Roman"/>
              </a:rPr>
              <a:t>yj</a:t>
            </a:r>
            <a:r>
              <a:rPr dirty="0" sz="1550" spc="20">
                <a:latin typeface="Times New Roman"/>
                <a:cs typeface="Times New Roman"/>
              </a:rPr>
              <a:t>)</a:t>
            </a:r>
            <a:r>
              <a:rPr dirty="0" sz="1550" spc="-200">
                <a:latin typeface="Times New Roman"/>
                <a:cs typeface="Times New Roman"/>
              </a:rPr>
              <a:t> </a:t>
            </a:r>
            <a:r>
              <a:rPr dirty="0" sz="1550" spc="25">
                <a:latin typeface="Times New Roman"/>
                <a:cs typeface="Times New Roman"/>
              </a:rPr>
              <a:t>log</a:t>
            </a:r>
            <a:r>
              <a:rPr dirty="0" baseline="-24691" sz="1350" spc="37">
                <a:latin typeface="Times New Roman"/>
                <a:cs typeface="Times New Roman"/>
              </a:rPr>
              <a:t>2</a:t>
            </a:r>
            <a:r>
              <a:rPr dirty="0" baseline="-24691" sz="1350" spc="150">
                <a:latin typeface="Times New Roman"/>
                <a:cs typeface="Times New Roman"/>
              </a:rPr>
              <a:t> </a:t>
            </a:r>
            <a:r>
              <a:rPr dirty="0" sz="1550" spc="25" i="1">
                <a:latin typeface="Times New Roman"/>
                <a:cs typeface="Times New Roman"/>
              </a:rPr>
              <a:t>p</a:t>
            </a:r>
            <a:r>
              <a:rPr dirty="0" sz="1550" spc="25">
                <a:latin typeface="Times New Roman"/>
                <a:cs typeface="Times New Roman"/>
              </a:rPr>
              <a:t>(</a:t>
            </a:r>
            <a:r>
              <a:rPr dirty="0" sz="1550" spc="-215">
                <a:latin typeface="Times New Roman"/>
                <a:cs typeface="Times New Roman"/>
              </a:rPr>
              <a:t> </a:t>
            </a:r>
            <a:r>
              <a:rPr dirty="0" sz="1550" spc="25" i="1">
                <a:latin typeface="Times New Roman"/>
                <a:cs typeface="Times New Roman"/>
              </a:rPr>
              <a:t>yj</a:t>
            </a:r>
            <a:r>
              <a:rPr dirty="0" sz="1550" spc="-145" i="1">
                <a:latin typeface="Times New Roman"/>
                <a:cs typeface="Times New Roman"/>
              </a:rPr>
              <a:t> </a:t>
            </a:r>
            <a:r>
              <a:rPr dirty="0" sz="1550" spc="10">
                <a:latin typeface="Times New Roman"/>
                <a:cs typeface="Times New Roman"/>
              </a:rPr>
              <a:t>/</a:t>
            </a:r>
            <a:r>
              <a:rPr dirty="0" sz="1550" spc="-40">
                <a:latin typeface="Times New Roman"/>
                <a:cs typeface="Times New Roman"/>
              </a:rPr>
              <a:t> </a:t>
            </a:r>
            <a:r>
              <a:rPr dirty="0" sz="1550" spc="15" i="1">
                <a:latin typeface="Times New Roman"/>
                <a:cs typeface="Times New Roman"/>
              </a:rPr>
              <a:t>xi</a:t>
            </a:r>
            <a:r>
              <a:rPr dirty="0" sz="1550" spc="15">
                <a:latin typeface="Times New Roman"/>
                <a:cs typeface="Times New Roman"/>
              </a:rPr>
              <a:t>)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27380" y="7707968"/>
            <a:ext cx="6298565" cy="160083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597660">
              <a:lnSpc>
                <a:spcPct val="100000"/>
              </a:lnSpc>
              <a:spcBef>
                <a:spcPts val="185"/>
              </a:spcBef>
              <a:tabLst>
                <a:tab pos="3264535" algn="l"/>
              </a:tabLst>
            </a:pPr>
            <a:r>
              <a:rPr dirty="0" sz="900" i="1">
                <a:latin typeface="Times New Roman"/>
                <a:cs typeface="Times New Roman"/>
              </a:rPr>
              <a:t>i</a:t>
            </a:r>
            <a:r>
              <a:rPr dirty="0" sz="900">
                <a:latin typeface="Symbol"/>
                <a:cs typeface="Symbol"/>
              </a:rPr>
              <a:t></a:t>
            </a:r>
            <a:r>
              <a:rPr dirty="0" sz="900">
                <a:latin typeface="Times New Roman"/>
                <a:cs typeface="Times New Roman"/>
              </a:rPr>
              <a:t>1	</a:t>
            </a:r>
            <a:r>
              <a:rPr dirty="0" sz="900" i="1">
                <a:latin typeface="Times New Roman"/>
                <a:cs typeface="Times New Roman"/>
              </a:rPr>
              <a:t>i</a:t>
            </a:r>
            <a:r>
              <a:rPr dirty="0" sz="900">
                <a:latin typeface="Symbol"/>
                <a:cs typeface="Symbol"/>
              </a:rPr>
              <a:t></a:t>
            </a:r>
            <a:r>
              <a:rPr dirty="0" sz="900">
                <a:latin typeface="Times New Roman"/>
                <a:cs typeface="Times New Roman"/>
              </a:rPr>
              <a:t>1</a:t>
            </a:r>
            <a:r>
              <a:rPr dirty="0" sz="900" spc="85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j</a:t>
            </a:r>
            <a:r>
              <a:rPr dirty="0" sz="900">
                <a:latin typeface="Symbol"/>
                <a:cs typeface="Symbol"/>
              </a:rPr>
              <a:t></a:t>
            </a:r>
            <a:r>
              <a:rPr dirty="0" sz="900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  <a:p>
            <a:pPr marL="12700" marR="5080">
              <a:lnSpc>
                <a:spcPts val="1839"/>
              </a:lnSpc>
              <a:spcBef>
                <a:spcPts val="250"/>
              </a:spcBef>
            </a:pPr>
            <a:r>
              <a:rPr dirty="0" sz="1600" spc="-5">
                <a:latin typeface="Times New Roman"/>
                <a:cs typeface="Times New Roman"/>
              </a:rPr>
              <a:t>In the above equation, the </a:t>
            </a:r>
            <a:r>
              <a:rPr dirty="0" sz="1600">
                <a:latin typeface="Times New Roman"/>
                <a:cs typeface="Times New Roman"/>
              </a:rPr>
              <a:t>1</a:t>
            </a:r>
            <a:r>
              <a:rPr dirty="0" baseline="39682" sz="1575">
                <a:latin typeface="Times New Roman"/>
                <a:cs typeface="Times New Roman"/>
              </a:rPr>
              <a:t>st </a:t>
            </a:r>
            <a:r>
              <a:rPr dirty="0" sz="1600">
                <a:latin typeface="Times New Roman"/>
                <a:cs typeface="Times New Roman"/>
              </a:rPr>
              <a:t>term </a:t>
            </a:r>
            <a:r>
              <a:rPr dirty="0" sz="1600" spc="-5">
                <a:latin typeface="Times New Roman"/>
                <a:cs typeface="Times New Roman"/>
              </a:rPr>
              <a:t>is </a:t>
            </a:r>
            <a:r>
              <a:rPr dirty="0" sz="1600">
                <a:latin typeface="Times New Roman"/>
                <a:cs typeface="Times New Roman"/>
              </a:rPr>
              <a:t>in </a:t>
            </a:r>
            <a:r>
              <a:rPr dirty="0" sz="1600" spc="-5">
                <a:latin typeface="Times New Roman"/>
                <a:cs typeface="Times New Roman"/>
              </a:rPr>
              <a:t>fact H(X) and the </a:t>
            </a:r>
            <a:r>
              <a:rPr dirty="0" sz="1600">
                <a:latin typeface="Times New Roman"/>
                <a:cs typeface="Times New Roman"/>
              </a:rPr>
              <a:t>2</a:t>
            </a:r>
            <a:r>
              <a:rPr dirty="0" baseline="39682" sz="1575">
                <a:latin typeface="Times New Roman"/>
                <a:cs typeface="Times New Roman"/>
              </a:rPr>
              <a:t>nd </a:t>
            </a:r>
            <a:r>
              <a:rPr dirty="0" sz="1600" spc="-5">
                <a:latin typeface="Times New Roman"/>
                <a:cs typeface="Times New Roman"/>
              </a:rPr>
              <a:t>term with - </a:t>
            </a:r>
            <a:r>
              <a:rPr dirty="0" sz="1600">
                <a:latin typeface="Times New Roman"/>
                <a:cs typeface="Times New Roman"/>
              </a:rPr>
              <a:t>sign  </a:t>
            </a:r>
            <a:r>
              <a:rPr dirty="0" sz="1600" spc="-5">
                <a:latin typeface="Times New Roman"/>
                <a:cs typeface="Times New Roman"/>
              </a:rPr>
              <a:t>is H(Y/X), then: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95"/>
              </a:lnSpc>
            </a:pPr>
            <a:r>
              <a:rPr dirty="0" sz="1600" spc="-5">
                <a:latin typeface="Times New Roman"/>
                <a:cs typeface="Times New Roman"/>
              </a:rPr>
              <a:t>H(X,Y)=H(X)+H(Y/X)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  <a:spcBef>
                <a:spcPts val="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Homework: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dirty="0" sz="1600" spc="-5">
                <a:latin typeface="Times New Roman"/>
                <a:cs typeface="Times New Roman"/>
              </a:rPr>
              <a:t>Show that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H(X,Y)=H(Y)+H(X/Y)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Maher</dc:creator>
  <dc:title>COMMUNICATION    II            4th</dc:title>
  <dcterms:created xsi:type="dcterms:W3CDTF">2019-01-19T20:09:18Z</dcterms:created>
  <dcterms:modified xsi:type="dcterms:W3CDTF">2019-01-19T20:09:18Z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2017-10-16T00:00:00Z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2019-01-19T00:00:00Z</vt:filetime>
  </property>
</Properties>
</file>