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62" r:id="rId3"/>
    <p:sldId id="263" r:id="rId4"/>
    <p:sldId id="264" r:id="rId5"/>
    <p:sldId id="265" r:id="rId6"/>
    <p:sldId id="266" r:id="rId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92436E3-75CF-48E4-A5A4-48D1DCC8A4E7}"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139780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92436E3-75CF-48E4-A5A4-48D1DCC8A4E7}"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70475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92436E3-75CF-48E4-A5A4-48D1DCC8A4E7}"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394729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92436E3-75CF-48E4-A5A4-48D1DCC8A4E7}"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1875523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2436E3-75CF-48E4-A5A4-48D1DCC8A4E7}"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338956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92436E3-75CF-48E4-A5A4-48D1DCC8A4E7}"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3580252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92436E3-75CF-48E4-A5A4-48D1DCC8A4E7}" type="datetimeFigureOut">
              <a:rPr lang="ar-IQ" smtClean="0"/>
              <a:t>12/05/1440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386580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92436E3-75CF-48E4-A5A4-48D1DCC8A4E7}" type="datetimeFigureOut">
              <a:rPr lang="ar-IQ" smtClean="0"/>
              <a:t>12/05/1440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131183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2436E3-75CF-48E4-A5A4-48D1DCC8A4E7}" type="datetimeFigureOut">
              <a:rPr lang="ar-IQ" smtClean="0"/>
              <a:t>12/05/1440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3827280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436E3-75CF-48E4-A5A4-48D1DCC8A4E7}"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88223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436E3-75CF-48E4-A5A4-48D1DCC8A4E7}"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071EBE-D237-4DD4-B585-3D34DA12055B}" type="slidenum">
              <a:rPr lang="ar-IQ" smtClean="0"/>
              <a:t>‹#›</a:t>
            </a:fld>
            <a:endParaRPr lang="ar-IQ"/>
          </a:p>
        </p:txBody>
      </p:sp>
    </p:spTree>
    <p:extLst>
      <p:ext uri="{BB962C8B-B14F-4D97-AF65-F5344CB8AC3E}">
        <p14:creationId xmlns:p14="http://schemas.microsoft.com/office/powerpoint/2010/main" val="411470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2436E3-75CF-48E4-A5A4-48D1DCC8A4E7}" type="datetimeFigureOut">
              <a:rPr lang="ar-IQ" smtClean="0"/>
              <a:t>12/05/1440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0071EBE-D237-4DD4-B585-3D34DA12055B}" type="slidenum">
              <a:rPr lang="ar-IQ" smtClean="0"/>
              <a:t>‹#›</a:t>
            </a:fld>
            <a:endParaRPr lang="ar-IQ"/>
          </a:p>
        </p:txBody>
      </p:sp>
    </p:spTree>
    <p:extLst>
      <p:ext uri="{BB962C8B-B14F-4D97-AF65-F5344CB8AC3E}">
        <p14:creationId xmlns:p14="http://schemas.microsoft.com/office/powerpoint/2010/main" val="230107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Nanometre" TargetMode="External"/><Relationship Id="rId2" Type="http://schemas.openxmlformats.org/officeDocument/2006/relationships/hyperlink" Target="https://en.wikipedia.org/wiki/Micrometre"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hyperlink" Target="https://en.wikipedia.org/wiki/Berkovich_ti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Stiffness" TargetMode="External"/><Relationship Id="rId2" Type="http://schemas.openxmlformats.org/officeDocument/2006/relationships/hyperlink" Target="https://en.wikipedia.org/wiki/Young's_modul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0304" y="119717"/>
            <a:ext cx="12119020" cy="5374676"/>
          </a:xfrm>
          <a:prstGeom prst="rect">
            <a:avLst/>
          </a:prstGeom>
        </p:spPr>
        <p:txBody>
          <a:bodyPr wrap="square">
            <a:spAutoFit/>
          </a:bodyPr>
          <a:lstStyle/>
          <a:p>
            <a:pPr algn="l">
              <a:lnSpc>
                <a:spcPct val="107000"/>
              </a:lnSpc>
            </a:pPr>
            <a:r>
              <a:rPr lang="en-US" b="1" dirty="0" err="1">
                <a:solidFill>
                  <a:srgbClr val="00CD1A"/>
                </a:solidFill>
                <a:latin typeface="Times New Roman" panose="02020603050405020304" pitchFamily="18" charset="0"/>
                <a:ea typeface="Calibri" panose="020F0502020204030204" pitchFamily="34" charset="0"/>
                <a:cs typeface="Arial" panose="020B0604020202020204" pitchFamily="34" charset="0"/>
              </a:rPr>
              <a:t>Knoop</a:t>
            </a:r>
            <a:r>
              <a:rPr lang="en-US" b="1" dirty="0">
                <a:solidFill>
                  <a:srgbClr val="00CD1A"/>
                </a:solidFill>
                <a:latin typeface="Times New Roman" panose="02020603050405020304" pitchFamily="18" charset="0"/>
                <a:ea typeface="Calibri" panose="020F0502020204030204" pitchFamily="34" charset="0"/>
                <a:cs typeface="Arial" panose="020B0604020202020204" pitchFamily="34" charset="0"/>
              </a:rPr>
              <a:t> and Vickers </a:t>
            </a:r>
            <a:r>
              <a:rPr lang="en-US" b="1" dirty="0" err="1">
                <a:solidFill>
                  <a:srgbClr val="00CD1A"/>
                </a:solidFill>
                <a:latin typeface="Times New Roman" panose="02020603050405020304" pitchFamily="18" charset="0"/>
                <a:ea typeface="Calibri" panose="020F0502020204030204" pitchFamily="34" charset="0"/>
                <a:cs typeface="Arial" panose="020B0604020202020204" pitchFamily="34" charset="0"/>
              </a:rPr>
              <a:t>Microindentation</a:t>
            </a:r>
            <a:r>
              <a:rPr lang="en-US" b="1" dirty="0">
                <a:solidFill>
                  <a:srgbClr val="00CD1A"/>
                </a:solidFill>
                <a:latin typeface="Times New Roman" panose="02020603050405020304" pitchFamily="18" charset="0"/>
                <a:ea typeface="Calibri" panose="020F0502020204030204" pitchFamily="34" charset="0"/>
                <a:cs typeface="Arial" panose="020B0604020202020204" pitchFamily="34" charset="0"/>
              </a:rPr>
              <a:t> Hardness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Both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Brinell's</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and Rockwell tests are used in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macroscales</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Two other hardness-testing techniques are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Knoop</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and Vickers (sometimes also called diamond pyramid). For each test a very small diamond indenter having pyramidal geometry is forced into the surface of the specimen. Applied loads are much smaller than for Rockwell and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Brinell</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ranging between 1 </a:t>
            </a:r>
            <a:r>
              <a:rPr lang="en-US"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gf</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and 1000gf. </a:t>
            </a:r>
            <a:r>
              <a:rPr lang="en-US" dirty="0"/>
              <a:t>In the Vickers test, the force is applied smoothly, without impact, and held in contact for 10 to 15 seconds. The force must be controlled precisely. </a:t>
            </a:r>
            <a:r>
              <a:rPr lang="en-US" dirty="0" smtClean="0"/>
              <a:t>After removing </a:t>
            </a:r>
            <a:r>
              <a:rPr lang="en-US" dirty="0"/>
              <a:t>the force, both diagonals are measured and the average is used to calculate the HV</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Careful specimen surface preparation (grinding and polishing) may be necessary to ensure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a:t>
            </a:r>
            <a:r>
              <a:rPr lang="en-US" sz="1200" dirty="0" smtClean="0">
                <a:latin typeface="Calibri" panose="020F0502020204030204" pitchFamily="34" charset="0"/>
                <a:ea typeface="Calibri" panose="020F0502020204030204" pitchFamily="34" charset="0"/>
                <a:cs typeface="Arial" panose="020B0604020202020204" pitchFamily="34" charset="0"/>
              </a:rPr>
              <a:t>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w</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ell-defined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indentation that may be accurately measured. The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Knoop</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and Vickers hardness numbers are designated by HK and HV, respectively, and hardness scales for both techniques are approximately equivalent.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Knoop</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and Vickers are referred to as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microindentation</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-testing methods on the basis of indenter size. Both are well suited for measuring the hardness of small, selected specimen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regions.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furthermore, </a:t>
            </a:r>
            <a:r>
              <a:rPr lang="en-US" dirty="0"/>
              <a:t>The </a:t>
            </a:r>
            <a:r>
              <a:rPr lang="en-US" dirty="0" err="1"/>
              <a:t>Knoop</a:t>
            </a:r>
            <a:r>
              <a:rPr lang="en-US" dirty="0"/>
              <a:t> indenter is similar to the Vickers indenter except that the diamond pyramid has unequal length edges, resulting in an impression that has one diagonal with a length approximately seven times the shorter </a:t>
            </a:r>
            <a:r>
              <a:rPr lang="en-US" dirty="0" smtClean="0"/>
              <a:t>diagonal, thus </a:t>
            </a:r>
            <a:r>
              <a:rPr lang="en-US" dirty="0" err="1" smtClean="0"/>
              <a:t>Knoop</a:t>
            </a:r>
            <a:r>
              <a:rPr lang="en-US" dirty="0" smtClean="0"/>
              <a:t> is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used for testing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very hard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materials such as ceramics</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6927469" y="5029642"/>
            <a:ext cx="242374" cy="463397"/>
          </a:xfrm>
          <a:prstGeom prst="rect">
            <a:avLst/>
          </a:prstGeom>
        </p:spPr>
        <p:txBody>
          <a:bodyPr wrap="none">
            <a:spAutoFit/>
          </a:bodyPr>
          <a:lstStyle/>
          <a:p>
            <a:pPr algn="l">
              <a:lnSpc>
                <a:spcPct val="150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9713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6060" y="3723814"/>
            <a:ext cx="7662931" cy="2585323"/>
          </a:xfrm>
          <a:prstGeom prst="rect">
            <a:avLst/>
          </a:prstGeom>
        </p:spPr>
        <p:txBody>
          <a:bodyPr wrap="square">
            <a:spAutoFit/>
          </a:bodyPr>
          <a:lstStyle/>
          <a:p>
            <a:pPr algn="l">
              <a:lnSpc>
                <a:spcPct val="150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HV =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F/A , where A is resulting area of indentation</a:t>
            </a:r>
          </a:p>
          <a:p>
            <a:pPr algn="l">
              <a:lnSpc>
                <a:spcPct val="150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d</a:t>
            </a:r>
            <a:r>
              <a:rPr lang="en-US" baseline="30000" dirty="0">
                <a:solidFill>
                  <a:srgbClr val="000000"/>
                </a:solidFill>
                <a:latin typeface="Times New Roman" panose="02020603050405020304" pitchFamily="18" charset="0"/>
                <a:ea typeface="Calibri" panose="020F0502020204030204" pitchFamily="34" charset="0"/>
                <a:cs typeface="Arial" panose="020B0604020202020204" pitchFamily="34" charset="0"/>
              </a:rPr>
              <a:t>2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2 sin (136/2)    A= d</a:t>
            </a:r>
            <a:r>
              <a:rPr lang="en-US" baseline="300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2</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 1.854 </a:t>
            </a:r>
            <a:r>
              <a:rPr lang="en-US" baseline="300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p>
          <a:p>
            <a:pPr algn="l">
              <a:lnSpc>
                <a:spcPct val="150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So, HV= 1.854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 / d</a:t>
            </a:r>
            <a:r>
              <a:rPr lang="en-US" baseline="30000" dirty="0">
                <a:solidFill>
                  <a:srgbClr val="000000"/>
                </a:solidFill>
                <a:latin typeface="Times New Roman" panose="02020603050405020304" pitchFamily="18" charset="0"/>
                <a:ea typeface="Calibri" panose="020F0502020204030204" pitchFamily="34" charset="0"/>
                <a:cs typeface="Arial" panose="020B0604020202020204" pitchFamily="34" charset="0"/>
              </a:rPr>
              <a:t>2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 F in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KgF</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and d = d</a:t>
            </a:r>
            <a:r>
              <a:rPr lang="en-US" baseline="-25000" dirty="0">
                <a:solidFill>
                  <a:srgbClr val="000000"/>
                </a:solidFill>
                <a:latin typeface="Times New Roman" panose="02020603050405020304" pitchFamily="18" charset="0"/>
                <a:ea typeface="Calibri" panose="020F0502020204030204" pitchFamily="34" charset="0"/>
                <a:cs typeface="Arial" panose="020B0604020202020204" pitchFamily="34" charset="0"/>
              </a:rPr>
              <a:t>1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+d</a:t>
            </a:r>
            <a:r>
              <a:rPr lang="en-US" baseline="-25000" dirty="0">
                <a:solidFill>
                  <a:srgbClr val="000000"/>
                </a:solidFill>
                <a:latin typeface="Times New Roman" panose="02020603050405020304" pitchFamily="18" charset="0"/>
                <a:ea typeface="Calibri" panose="020F0502020204030204" pitchFamily="34" charset="0"/>
                <a:cs typeface="Arial" panose="020B0604020202020204" pitchFamily="34" charset="0"/>
              </a:rPr>
              <a:t>2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2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in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mm)             </a:t>
            </a:r>
            <a:endPar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l">
              <a:lnSpc>
                <a:spcPct val="150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HV = </a:t>
            </a:r>
            <a:r>
              <a:rPr lang="en-US"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KgF</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mm</a:t>
            </a:r>
            <a:r>
              <a:rPr lang="en-US" baseline="30000" dirty="0">
                <a:solidFill>
                  <a:srgbClr val="000000"/>
                </a:solidFill>
                <a:latin typeface="Times New Roman" panose="02020603050405020304" pitchFamily="18" charset="0"/>
                <a:ea typeface="Calibri" panose="020F0502020204030204" pitchFamily="34" charset="0"/>
                <a:cs typeface="Arial" panose="020B0604020202020204" pitchFamily="34" charset="0"/>
              </a:rPr>
              <a:t>2</a:t>
            </a:r>
            <a:endPar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l">
              <a:lnSpc>
                <a:spcPct val="150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HV can be converted to SI units </a:t>
            </a:r>
          </a:p>
          <a:p>
            <a:pPr algn="l">
              <a:lnSpc>
                <a:spcPct val="150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HV=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1.854 x (9.8)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 / d</a:t>
            </a:r>
            <a:r>
              <a:rPr lang="en-US" baseline="30000" dirty="0">
                <a:solidFill>
                  <a:srgbClr val="000000"/>
                </a:solidFill>
                <a:latin typeface="Times New Roman" panose="02020603050405020304" pitchFamily="18" charset="0"/>
                <a:ea typeface="Calibri" panose="020F0502020204030204" pitchFamily="34" charset="0"/>
                <a:cs typeface="Arial" panose="020B0604020202020204" pitchFamily="34" charset="0"/>
              </a:rPr>
              <a:t>2</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 18.16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d</a:t>
            </a:r>
            <a:r>
              <a:rPr lang="en-US" baseline="30000" dirty="0">
                <a:solidFill>
                  <a:srgbClr val="000000"/>
                </a:solidFill>
                <a:latin typeface="Times New Roman" panose="02020603050405020304" pitchFamily="18" charset="0"/>
                <a:ea typeface="Calibri" panose="020F0502020204030204" pitchFamily="34" charset="0"/>
                <a:cs typeface="Arial" panose="020B0604020202020204" pitchFamily="34" charset="0"/>
              </a:rPr>
              <a:t>2</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MPa</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06060" y="283335"/>
            <a:ext cx="6542469" cy="3168203"/>
          </a:xfrm>
          <a:prstGeom prst="rect">
            <a:avLst/>
          </a:prstGeom>
        </p:spPr>
      </p:pic>
      <p:sp>
        <p:nvSpPr>
          <p:cNvPr id="6" name="Rectangle 5"/>
          <p:cNvSpPr/>
          <p:nvPr/>
        </p:nvSpPr>
        <p:spPr>
          <a:xfrm>
            <a:off x="5222012" y="3451538"/>
            <a:ext cx="3279872" cy="369332"/>
          </a:xfrm>
          <a:prstGeom prst="rect">
            <a:avLst/>
          </a:prstGeom>
        </p:spPr>
        <p:txBody>
          <a:bodyPr wrap="none">
            <a:spAutoFit/>
          </a:bodyPr>
          <a:lstStyle/>
          <a:p>
            <a:pPr algn="l"/>
            <a:r>
              <a:rPr lang="en-US" dirty="0"/>
              <a:t>Figure </a:t>
            </a:r>
            <a:r>
              <a:rPr lang="en-US" dirty="0" smtClean="0"/>
              <a:t>(4)  Vickers  </a:t>
            </a:r>
            <a:r>
              <a:rPr lang="en-US" dirty="0"/>
              <a:t>Hardness test </a:t>
            </a:r>
          </a:p>
        </p:txBody>
      </p:sp>
    </p:spTree>
    <p:extLst>
      <p:ext uri="{BB962C8B-B14F-4D97-AF65-F5344CB8AC3E}">
        <p14:creationId xmlns:p14="http://schemas.microsoft.com/office/powerpoint/2010/main" val="171787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52181" y="888575"/>
            <a:ext cx="11000167" cy="5550861"/>
          </a:xfrm>
          <a:prstGeom prst="rect">
            <a:avLst/>
          </a:prstGeom>
        </p:spPr>
      </p:pic>
      <p:sp>
        <p:nvSpPr>
          <p:cNvPr id="5" name="TextBox 4"/>
          <p:cNvSpPr txBox="1"/>
          <p:nvPr/>
        </p:nvSpPr>
        <p:spPr>
          <a:xfrm>
            <a:off x="552181" y="257577"/>
            <a:ext cx="9622129" cy="369332"/>
          </a:xfrm>
          <a:prstGeom prst="rect">
            <a:avLst/>
          </a:prstGeom>
          <a:noFill/>
        </p:spPr>
        <p:txBody>
          <a:bodyPr wrap="square" rtlCol="0">
            <a:spAutoFit/>
          </a:bodyPr>
          <a:lstStyle/>
          <a:p>
            <a:pPr algn="l"/>
            <a:r>
              <a:rPr lang="en-US" dirty="0" smtClean="0"/>
              <a:t>  Types of Hardness tests </a:t>
            </a:r>
            <a:endParaRPr lang="en-US" dirty="0"/>
          </a:p>
        </p:txBody>
      </p:sp>
    </p:spTree>
    <p:extLst>
      <p:ext uri="{BB962C8B-B14F-4D97-AF65-F5344CB8AC3E}">
        <p14:creationId xmlns:p14="http://schemas.microsoft.com/office/powerpoint/2010/main" val="3955765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1925837" cy="2166875"/>
          </a:xfrm>
          <a:prstGeom prst="rect">
            <a:avLst/>
          </a:prstGeom>
        </p:spPr>
        <p:txBody>
          <a:bodyPr wrap="square">
            <a:spAutoFit/>
          </a:bodyPr>
          <a:lstStyle/>
          <a:p>
            <a:pPr algn="l">
              <a:lnSpc>
                <a:spcPct val="107000"/>
              </a:lnSpc>
            </a:pPr>
            <a:r>
              <a:rPr lang="en-US" b="1" dirty="0">
                <a:solidFill>
                  <a:srgbClr val="00CD1A"/>
                </a:solidFill>
                <a:latin typeface="Times New Roman" panose="02020603050405020304" pitchFamily="18" charset="0"/>
                <a:ea typeface="Calibri" panose="020F0502020204030204" pitchFamily="34" charset="0"/>
                <a:cs typeface="Arial" panose="020B0604020202020204" pitchFamily="34" charset="0"/>
              </a:rPr>
              <a:t>Correlation Between Hardness and Tensile Strength</a:t>
            </a:r>
            <a:endParaRPr lang="en-US" sz="1200" dirty="0">
              <a:latin typeface="Calibri" panose="020F0502020204030204" pitchFamily="34" charset="0"/>
              <a:ea typeface="Calibri" panose="020F0502020204030204" pitchFamily="34" charset="0"/>
              <a:cs typeface="Arial" panose="020B0604020202020204" pitchFamily="34" charset="0"/>
            </a:endParaRPr>
          </a:p>
          <a:p>
            <a:pPr algn="l">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Both tensile strength and hardness are indicators of a metal’s resistance to plastic deformation. Consequently, they are roughly proportional, as shown in Figure (5),for tensile strength as a function of the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HB (</a:t>
            </a:r>
            <a:r>
              <a:rPr lang="en-US"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Brinell</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Hardness)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for cast iron, steel, and brass. The same proportionality relationship does not hold for all metals, as Figure (5) indicates. As a rule of thumb for most steels, the HB and the tensile strength are related according to:</a:t>
            </a:r>
            <a:endParaRPr lang="en-US" sz="1200" dirty="0">
              <a:latin typeface="Calibri" panose="020F0502020204030204" pitchFamily="34" charset="0"/>
              <a:ea typeface="Calibri" panose="020F0502020204030204" pitchFamily="34" charset="0"/>
              <a:cs typeface="Arial" panose="020B0604020202020204" pitchFamily="34" charset="0"/>
            </a:endParaRPr>
          </a:p>
          <a:p>
            <a:pPr algn="l">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i="1" dirty="0">
                <a:latin typeface="Times New Roman" panose="02020603050405020304" pitchFamily="18" charset="0"/>
                <a:ea typeface="Calibri" panose="020F0502020204030204" pitchFamily="34" charset="0"/>
                <a:cs typeface="Arial" panose="020B0604020202020204" pitchFamily="34" charset="0"/>
              </a:rPr>
              <a:t>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err="1">
                <a:latin typeface="Times New Roman" panose="02020603050405020304" pitchFamily="18" charset="0"/>
                <a:ea typeface="Calibri" panose="020F0502020204030204" pitchFamily="34" charset="0"/>
                <a:cs typeface="Arial" panose="020B0604020202020204" pitchFamily="34" charset="0"/>
              </a:rPr>
              <a:t>MPa</a:t>
            </a:r>
            <a:r>
              <a:rPr lang="en-US" dirty="0">
                <a:latin typeface="Times New Roman" panose="02020603050405020304" pitchFamily="18" charset="0"/>
                <a:ea typeface="Calibri" panose="020F0502020204030204" pitchFamily="34" charset="0"/>
                <a:cs typeface="Arial" panose="020B0604020202020204" pitchFamily="34" charset="0"/>
              </a:rPr>
              <a:t>) = 3.45 x HB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511380" y="1529809"/>
            <a:ext cx="8229599" cy="5328191"/>
          </a:xfrm>
          <a:prstGeom prst="rect">
            <a:avLst/>
          </a:prstGeom>
        </p:spPr>
      </p:pic>
      <p:sp>
        <p:nvSpPr>
          <p:cNvPr id="6" name="TextBox 5"/>
          <p:cNvSpPr txBox="1"/>
          <p:nvPr/>
        </p:nvSpPr>
        <p:spPr>
          <a:xfrm>
            <a:off x="8634789" y="1673065"/>
            <a:ext cx="476518" cy="369332"/>
          </a:xfrm>
          <a:prstGeom prst="rect">
            <a:avLst/>
          </a:prstGeom>
          <a:solidFill>
            <a:schemeClr val="bg1"/>
          </a:solidFill>
        </p:spPr>
        <p:txBody>
          <a:bodyPr wrap="square" rtlCol="0">
            <a:spAutoFit/>
          </a:bodyPr>
          <a:lstStyle/>
          <a:p>
            <a:r>
              <a:rPr lang="en-US" dirty="0" smtClean="0"/>
              <a:t>5</a:t>
            </a:r>
            <a:endParaRPr lang="en-US" dirty="0"/>
          </a:p>
        </p:txBody>
      </p:sp>
    </p:spTree>
    <p:extLst>
      <p:ext uri="{BB962C8B-B14F-4D97-AF65-F5344CB8AC3E}">
        <p14:creationId xmlns:p14="http://schemas.microsoft.com/office/powerpoint/2010/main" val="2456903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617" y="0"/>
            <a:ext cx="11724068" cy="2263184"/>
          </a:xfrm>
          <a:prstGeom prst="rect">
            <a:avLst/>
          </a:prstGeom>
        </p:spPr>
        <p:txBody>
          <a:bodyPr wrap="square">
            <a:spAutoFit/>
          </a:bodyPr>
          <a:lstStyle/>
          <a:p>
            <a:pPr algn="l">
              <a:lnSpc>
                <a:spcPct val="107000"/>
              </a:lnSpc>
              <a:spcAft>
                <a:spcPts val="800"/>
              </a:spcAft>
            </a:pPr>
            <a:r>
              <a:rPr lang="en-US" sz="2000" dirty="0" err="1" smtClean="0">
                <a:latin typeface="Times New Roman" panose="02020603050405020304" pitchFamily="18" charset="0"/>
                <a:ea typeface="Calibri" panose="020F0502020204030204" pitchFamily="34" charset="0"/>
                <a:cs typeface="Arial" panose="020B0604020202020204" pitchFamily="34" charset="0"/>
              </a:rPr>
              <a:t>Nanoidentation</a:t>
            </a:r>
            <a:r>
              <a:rPr lang="en-US" sz="1200" dirty="0" smtClean="0">
                <a:latin typeface="Calibri" panose="020F0502020204030204" pitchFamily="34" charset="0"/>
                <a:ea typeface="Calibri" panose="020F0502020204030204" pitchFamily="34" charset="0"/>
                <a:cs typeface="Arial" panose="020B0604020202020204" pitchFamily="34" charset="0"/>
              </a:rPr>
              <a:t> : </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 used for thin film materials. 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nanoindentation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small loads and tip sizes are used, so the indentation area may only be a few square</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2" tooltip="Micrometre"/>
              </a:rPr>
              <a:t>micrometres</a:t>
            </a:r>
            <a:r>
              <a:rPr lang="en-US" dirty="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 even </a:t>
            </a:r>
            <a:r>
              <a:rPr lang="en-US" dirty="0" err="1">
                <a:solidFill>
                  <a:srgbClr val="000000"/>
                </a:solidFill>
                <a:latin typeface="Times New Roman" panose="02020603050405020304" pitchFamily="18" charset="0"/>
                <a:ea typeface="Calibri" panose="020F0502020204030204" pitchFamily="34" charset="0"/>
                <a:hlinkClick r:id="rId3" tooltip="Nanometre"/>
              </a:rPr>
              <a:t>nanometres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Instead, an indenter with a geometry known to high precision (usually a</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4" tooltip="Berkovich tip"/>
              </a:rPr>
              <a:t>Berkovich</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4" tooltip="Berkovich tip"/>
              </a:rPr>
              <a:t> </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4" tooltip="Berkovich tip"/>
              </a:rPr>
              <a:t>tip</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about 20 nm radius ,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which has a three-sided pyramid geometry) is employed. During the course of the instrumented indentation process, a record of the</a:t>
            </a:r>
            <a:r>
              <a:rPr lang="en-US" dirty="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depth</a:t>
            </a:r>
            <a:r>
              <a:rPr lang="en-US" dirty="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of penetration is made, and then the area of the indent is determined using the known geometry of the indentation tip. While indenting, various parameters such as load and depth of penetration can be measured. A record of these values can be plotted on a graph to create a</a:t>
            </a:r>
            <a:r>
              <a:rPr lang="en-US" dirty="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load-displacement curve</a:t>
            </a:r>
            <a:r>
              <a:rPr lang="en-US" dirty="0">
                <a:solidFill>
                  <a:srgbClr val="000000"/>
                </a:solidFill>
                <a:latin typeface="Times New Roman" panose="02020603050405020304" pitchFamily="18" charset="0"/>
                <a:ea typeface="Calibri" panose="020F0502020204030204" pitchFamily="34"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(such as the one shown in Figure </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 </a:t>
            </a:r>
            <a:endParaRPr lang="en-US" sz="1400" dirty="0">
              <a:effectLst/>
              <a:latin typeface="Times New Roman" panose="02020603050405020304" pitchFamily="18" charset="0"/>
              <a:ea typeface="Times New Roman" panose="02020603050405020304" pitchFamily="18" charset="0"/>
            </a:endParaRPr>
          </a:p>
        </p:txBody>
      </p:sp>
      <p:pic>
        <p:nvPicPr>
          <p:cNvPr id="5" name="Picture 4"/>
          <p:cNvPicPr/>
          <p:nvPr/>
        </p:nvPicPr>
        <p:blipFill>
          <a:blip r:embed="rId5">
            <a:extLst>
              <a:ext uri="{28A0092B-C50C-407E-A947-70E740481C1C}">
                <a14:useLocalDpi xmlns:a14="http://schemas.microsoft.com/office/drawing/2010/main" val="0"/>
              </a:ext>
            </a:extLst>
          </a:blip>
          <a:stretch>
            <a:fillRect/>
          </a:stretch>
        </p:blipFill>
        <p:spPr>
          <a:xfrm>
            <a:off x="5525035" y="1945094"/>
            <a:ext cx="6666966" cy="4584494"/>
          </a:xfrm>
          <a:prstGeom prst="rect">
            <a:avLst/>
          </a:prstGeom>
        </p:spPr>
      </p:pic>
      <p:sp>
        <p:nvSpPr>
          <p:cNvPr id="6" name="TextBox 5"/>
          <p:cNvSpPr txBox="1"/>
          <p:nvPr/>
        </p:nvSpPr>
        <p:spPr>
          <a:xfrm>
            <a:off x="9865217" y="5958557"/>
            <a:ext cx="476518" cy="369332"/>
          </a:xfrm>
          <a:prstGeom prst="rect">
            <a:avLst/>
          </a:prstGeom>
          <a:noFill/>
        </p:spPr>
        <p:txBody>
          <a:bodyPr wrap="square" rtlCol="0">
            <a:spAutoFit/>
          </a:bodyPr>
          <a:lstStyle/>
          <a:p>
            <a:r>
              <a:rPr lang="en-US" dirty="0" err="1" smtClean="0"/>
              <a:t>hc</a:t>
            </a:r>
            <a:endParaRPr lang="en-US" dirty="0"/>
          </a:p>
        </p:txBody>
      </p:sp>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2704" y="2562897"/>
            <a:ext cx="4960513" cy="3670478"/>
          </a:xfrm>
          <a:prstGeom prst="rect">
            <a:avLst/>
          </a:prstGeom>
        </p:spPr>
      </p:pic>
    </p:spTree>
    <p:extLst>
      <p:ext uri="{BB962C8B-B14F-4D97-AF65-F5344CB8AC3E}">
        <p14:creationId xmlns:p14="http://schemas.microsoft.com/office/powerpoint/2010/main" val="3199723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0968"/>
            <a:ext cx="8311166" cy="707886"/>
          </a:xfrm>
          <a:prstGeom prst="rect">
            <a:avLst/>
          </a:prstGeom>
        </p:spPr>
        <p:txBody>
          <a:bodyPr wrap="square">
            <a:spAutoFit/>
          </a:bodyPr>
          <a:lstStyle/>
          <a:p>
            <a:pPr marL="180340" algn="l">
              <a:spcBef>
                <a:spcPts val="600"/>
              </a:spcBef>
              <a:spcAft>
                <a:spcPts val="600"/>
              </a:spcAft>
            </a:pPr>
            <a:r>
              <a:rPr lang="en-US"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These curves can be used to extract mechanical properties of the material such as </a:t>
            </a:r>
            <a:r>
              <a:rPr lang="en-US" dirty="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p>
          <a:p>
            <a:pPr marL="180340" marR="0" algn="l">
              <a:spcBef>
                <a:spcPts val="600"/>
              </a:spcBef>
              <a:spcAft>
                <a:spcPts val="600"/>
              </a:spcAft>
            </a:pPr>
            <a:endParaRPr lang="en-US" sz="12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137375" y="969066"/>
            <a:ext cx="9006625" cy="1692771"/>
          </a:xfrm>
          <a:prstGeom prst="rect">
            <a:avLst/>
          </a:prstGeom>
        </p:spPr>
        <p:txBody>
          <a:bodyPr wrap="square">
            <a:spAutoFit/>
          </a:bodyPr>
          <a:lstStyle/>
          <a:p>
            <a:pPr marL="342900" marR="0" lvl="0" indent="-342900" algn="l" rtl="0">
              <a:spcBef>
                <a:spcPts val="600"/>
              </a:spcBef>
              <a:spcAft>
                <a:spcPts val="600"/>
              </a:spcAft>
              <a:buFont typeface="+mj-lt"/>
              <a:buAutoNum type="arabicPeriod"/>
            </a:pP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Hardness H = P</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max </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 </a:t>
            </a:r>
            <a:endParaRPr lang="en-US" sz="1200" smtClean="0">
              <a:latin typeface="Times New Roman" panose="02020603050405020304" pitchFamily="18" charset="0"/>
              <a:ea typeface="Times New Roman" panose="02020603050405020304" pitchFamily="18" charset="0"/>
            </a:endParaRPr>
          </a:p>
          <a:p>
            <a:pPr marL="408940" marR="0" algn="l">
              <a:spcBef>
                <a:spcPts val="600"/>
              </a:spcBef>
              <a:spcAft>
                <a:spcPts val="600"/>
              </a:spcAft>
            </a:pP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(area of contact)</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smtClean="0">
                <a:latin typeface="Times New Roman" panose="02020603050405020304" pitchFamily="18" charset="0"/>
                <a:ea typeface="Times New Roman" panose="02020603050405020304" pitchFamily="18" charset="0"/>
              </a:rPr>
              <a:t>π</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tan(θ) h</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aseline="30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24.5 h</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baseline="30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2</a:t>
            </a:r>
            <a:endParaRPr lang="en-US" sz="1200" smtClean="0">
              <a:latin typeface="Times New Roman" panose="02020603050405020304" pitchFamily="18" charset="0"/>
              <a:ea typeface="Times New Roman" panose="02020603050405020304" pitchFamily="18" charset="0"/>
            </a:endParaRPr>
          </a:p>
          <a:p>
            <a:pPr marL="408940" marR="0" algn="l">
              <a:spcBef>
                <a:spcPts val="600"/>
              </a:spcBef>
              <a:spcAft>
                <a:spcPts val="600"/>
              </a:spcAft>
            </a:pP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a:t>
            </a:r>
            <a:r>
              <a:rPr lang="en-US" baseline="-25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depth of contact </a:t>
            </a:r>
            <a:endParaRPr lang="en-US" sz="1200" smtClean="0">
              <a:latin typeface="Times New Roman" panose="02020603050405020304" pitchFamily="18" charset="0"/>
              <a:ea typeface="Times New Roman" panose="02020603050405020304" pitchFamily="18" charset="0"/>
            </a:endParaRPr>
          </a:p>
          <a:p>
            <a:pPr marL="408940" marR="0" algn="l">
              <a:spcBef>
                <a:spcPts val="600"/>
              </a:spcBef>
              <a:spcAft>
                <a:spcPts val="600"/>
              </a:spcAft>
            </a:pP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θ = 70.32</a:t>
            </a:r>
            <a:r>
              <a:rPr lang="en-US" baseline="3000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0 </a:t>
            </a:r>
            <a:r>
              <a:rPr lang="en-US"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for Berkovich tip </a:t>
            </a:r>
            <a:endParaRPr lang="en-US" sz="1200" dirty="0">
              <a:effectLst/>
              <a:latin typeface="Times New Roman" panose="02020603050405020304" pitchFamily="18" charset="0"/>
              <a:ea typeface="Times New Roman" panose="02020603050405020304" pitchFamily="18" charset="0"/>
            </a:endParaRPr>
          </a:p>
        </p:txBody>
      </p:sp>
      <p:sp>
        <p:nvSpPr>
          <p:cNvPr id="8" name="Rectangle 7"/>
          <p:cNvSpPr/>
          <p:nvPr/>
        </p:nvSpPr>
        <p:spPr>
          <a:xfrm>
            <a:off x="137374" y="3038380"/>
            <a:ext cx="9650570" cy="1349280"/>
          </a:xfrm>
          <a:prstGeom prst="rect">
            <a:avLst/>
          </a:prstGeom>
        </p:spPr>
        <p:txBody>
          <a:bodyPr wrap="square">
            <a:spAutoFit/>
          </a:bodyPr>
          <a:lstStyle/>
          <a:p>
            <a:pPr marR="0" lvl="0" algn="l" rtl="0">
              <a:lnSpc>
                <a:spcPct val="107000"/>
              </a:lnSpc>
              <a:spcBef>
                <a:spcPts val="0"/>
              </a:spcBef>
              <a:spcAft>
                <a:spcPts val="120"/>
              </a:spcAft>
            </a:pPr>
            <a:r>
              <a:rPr lang="en-US" dirty="0" smtClean="0">
                <a:solidFill>
                  <a:srgbClr val="252525"/>
                </a:solidFill>
                <a:latin typeface="Times New Roman" panose="02020603050405020304" pitchFamily="18" charset="0"/>
                <a:ea typeface="Times New Roman" panose="02020603050405020304" pitchFamily="18" charset="0"/>
                <a:cs typeface="Arial" panose="020B0604020202020204" pitchFamily="34" charset="0"/>
                <a:hlinkClick r:id="rId2" tooltip="Young's modulus"/>
              </a:rPr>
              <a:t>2- Young's </a:t>
            </a:r>
            <a:r>
              <a:rPr lang="en-US" dirty="0">
                <a:solidFill>
                  <a:srgbClr val="252525"/>
                </a:solidFill>
                <a:latin typeface="Times New Roman" panose="02020603050405020304" pitchFamily="18" charset="0"/>
                <a:ea typeface="Times New Roman" panose="02020603050405020304" pitchFamily="18" charset="0"/>
                <a:cs typeface="Arial" panose="020B0604020202020204" pitchFamily="34" charset="0"/>
                <a:hlinkClick r:id="rId2" tooltip="Young's modulus"/>
              </a:rPr>
              <a:t>modulus</a:t>
            </a:r>
            <a:r>
              <a:rPr lang="en-US" dirty="0">
                <a:solidFill>
                  <a:srgbClr val="252525"/>
                </a:solidFill>
                <a:latin typeface="Times New Roman" panose="02020603050405020304" pitchFamily="18" charset="0"/>
                <a:ea typeface="Times New Roman" panose="02020603050405020304" pitchFamily="18" charset="0"/>
                <a:cs typeface="Arial" panose="020B0604020202020204" pitchFamily="34" charset="0"/>
              </a:rPr>
              <a:t>: The slope of the curve </a:t>
            </a:r>
            <a:r>
              <a:rPr lang="en-US" dirty="0" err="1">
                <a:solidFill>
                  <a:srgbClr val="252525"/>
                </a:solidFill>
                <a:latin typeface="Times New Roman" panose="02020603050405020304" pitchFamily="18" charset="0"/>
                <a:ea typeface="Times New Roman" panose="02020603050405020304" pitchFamily="18" charset="0"/>
                <a:cs typeface="Arial" panose="020B0604020202020204" pitchFamily="34" charset="0"/>
              </a:rPr>
              <a:t>dP</a:t>
            </a:r>
            <a:r>
              <a:rPr lang="en-US" dirty="0">
                <a:solidFill>
                  <a:srgbClr val="252525"/>
                </a:solidFill>
                <a:latin typeface="Times New Roman" panose="02020603050405020304" pitchFamily="18" charset="0"/>
                <a:ea typeface="Times New Roman" panose="02020603050405020304" pitchFamily="18" charset="0"/>
                <a:cs typeface="Arial" panose="020B0604020202020204" pitchFamily="34" charset="0"/>
              </a:rPr>
              <a:t>/dh upon unloading is indicative of the </a:t>
            </a:r>
            <a:r>
              <a:rPr lang="en-US" dirty="0">
                <a:solidFill>
                  <a:srgbClr val="252525"/>
                </a:solidFill>
                <a:latin typeface="Times New Roman" panose="02020603050405020304" pitchFamily="18" charset="0"/>
                <a:ea typeface="Times New Roman" panose="02020603050405020304" pitchFamily="18" charset="0"/>
                <a:cs typeface="Arial" panose="020B0604020202020204" pitchFamily="34" charset="0"/>
                <a:hlinkClick r:id="rId3" tooltip="Stiffness"/>
              </a:rPr>
              <a:t>stiffness</a:t>
            </a:r>
            <a:r>
              <a:rPr lang="en-US" dirty="0">
                <a:solidFill>
                  <a:srgbClr val="252525"/>
                </a:solidFill>
                <a:latin typeface="Times New Roman" panose="02020603050405020304" pitchFamily="18" charset="0"/>
                <a:ea typeface="Times New Roman" panose="02020603050405020304" pitchFamily="18" charset="0"/>
                <a:cs typeface="Arial" panose="020B0604020202020204" pitchFamily="34" charset="0"/>
              </a:rPr>
              <a:t> of the contact.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07000"/>
              </a:lnSpc>
              <a:spcBef>
                <a:spcPts val="0"/>
              </a:spcBef>
              <a:spcAft>
                <a:spcPts val="120"/>
              </a:spcAft>
              <a:buFont typeface="+mj-lt"/>
              <a:buAutoNum type="arabicPeriod"/>
            </a:pP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07000"/>
              </a:lnSpc>
              <a:spcBef>
                <a:spcPts val="0"/>
              </a:spcBef>
              <a:spcAft>
                <a:spcPts val="120"/>
              </a:spcAft>
              <a:buFont typeface="+mj-lt"/>
              <a:buAutoNum type="arabicPeriod"/>
            </a:pPr>
            <a:endParaRPr lang="en-US"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aseline="30000" dirty="0">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TextBox 9"/>
          <p:cNvSpPr txBox="1"/>
          <p:nvPr/>
        </p:nvSpPr>
        <p:spPr>
          <a:xfrm>
            <a:off x="137374" y="3840873"/>
            <a:ext cx="7821770" cy="1200329"/>
          </a:xfrm>
          <a:prstGeom prst="rect">
            <a:avLst/>
          </a:prstGeom>
          <a:noFill/>
        </p:spPr>
        <p:txBody>
          <a:bodyPr wrap="square" rtlCol="0">
            <a:spAutoFit/>
          </a:bodyPr>
          <a:lstStyle/>
          <a:p>
            <a:pPr lvl="0" algn="l"/>
            <a:r>
              <a:rPr lang="en-US" dirty="0" smtClean="0">
                <a:latin typeface="Times New Roman" panose="02020603050405020304" pitchFamily="18" charset="0"/>
                <a:cs typeface="Times New Roman" panose="02020603050405020304" pitchFamily="18" charset="0"/>
              </a:rPr>
              <a:t>3- fracture toughness (</a:t>
            </a:r>
            <a:r>
              <a:rPr lang="en-US" dirty="0"/>
              <a:t>ability of materials containing crack to resist fracture </a:t>
            </a:r>
            <a:r>
              <a:rPr lang="en-US" dirty="0" smtClean="0"/>
              <a:t>K</a:t>
            </a:r>
            <a:r>
              <a:rPr lang="en-US" sz="1200" dirty="0" smtClean="0">
                <a:latin typeface="Times New Roman" panose="02020603050405020304" pitchFamily="18" charset="0"/>
                <a:cs typeface="Times New Roman" panose="02020603050405020304" pitchFamily="18" charset="0"/>
              </a:rPr>
              <a:t>IC</a:t>
            </a:r>
            <a:r>
              <a:rPr lang="en-US" dirty="0" smtClean="0"/>
              <a:t>)</a:t>
            </a:r>
            <a:endParaRPr lang="en-US" dirty="0"/>
          </a:p>
          <a:p>
            <a:pPr algn="l"/>
            <a:endParaRPr lang="en-US" dirty="0" smtClean="0">
              <a:latin typeface="Times New Roman" panose="02020603050405020304" pitchFamily="18" charset="0"/>
              <a:cs typeface="Times New Roman" panose="02020603050405020304" pitchFamily="18" charset="0"/>
            </a:endParaRPr>
          </a:p>
          <a:p>
            <a:pPr algn="l"/>
            <a:endParaRPr lang="en-US" dirty="0" smtClean="0">
              <a:latin typeface="Times New Roman" panose="02020603050405020304" pitchFamily="18" charset="0"/>
              <a:cs typeface="Times New Roman" panose="02020603050405020304" pitchFamily="18" charset="0"/>
            </a:endParaRPr>
          </a:p>
          <a:p>
            <a:pPr algn="l"/>
            <a:r>
              <a:rPr lang="en-US" dirty="0" smtClean="0">
                <a:latin typeface="Times New Roman" panose="02020603050405020304" pitchFamily="18" charset="0"/>
                <a:cs typeface="Times New Roman" panose="02020603050405020304" pitchFamily="18" charset="0"/>
              </a:rPr>
              <a:t>4- elastic and plastic energy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240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550</Words>
  <Application>Microsoft Office PowerPoint</Application>
  <PresentationFormat>شاشة عريضة</PresentationFormat>
  <Paragraphs>31</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Calibri</vt:lpstr>
      <vt:lpstr>Calibri Light</vt:lpstr>
      <vt:lpstr>Times New Roman</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HP1</dc:creator>
  <cp:lastModifiedBy>ANIMATION STORE</cp:lastModifiedBy>
  <cp:revision>35</cp:revision>
  <dcterms:created xsi:type="dcterms:W3CDTF">2016-10-30T14:51:34Z</dcterms:created>
  <dcterms:modified xsi:type="dcterms:W3CDTF">2019-01-18T18:45:07Z</dcterms:modified>
</cp:coreProperties>
</file>