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1" r:id="rId3"/>
    <p:sldId id="262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42BF-E2E7-48F7-8585-1B6200E10AE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FDEE-BE94-4B89-B467-DC26E96A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956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42BF-E2E7-48F7-8585-1B6200E10AE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FDEE-BE94-4B89-B467-DC26E96A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16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42BF-E2E7-48F7-8585-1B6200E10AE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FDEE-BE94-4B89-B467-DC26E96A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35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42BF-E2E7-48F7-8585-1B6200E10AE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FDEE-BE94-4B89-B467-DC26E96A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183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42BF-E2E7-48F7-8585-1B6200E10AE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FDEE-BE94-4B89-B467-DC26E96A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981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42BF-E2E7-48F7-8585-1B6200E10AE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FDEE-BE94-4B89-B467-DC26E96A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891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42BF-E2E7-48F7-8585-1B6200E10AE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FDEE-BE94-4B89-B467-DC26E96A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274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42BF-E2E7-48F7-8585-1B6200E10AE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FDEE-BE94-4B89-B467-DC26E96A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37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42BF-E2E7-48F7-8585-1B6200E10AE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FDEE-BE94-4B89-B467-DC26E96A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179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42BF-E2E7-48F7-8585-1B6200E10AE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FDEE-BE94-4B89-B467-DC26E96A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65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6D42BF-E2E7-48F7-8585-1B6200E10AE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4BFDEE-BE94-4B89-B467-DC26E96A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78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6D42BF-E2E7-48F7-8585-1B6200E10AE2}" type="datetimeFigureOut">
              <a:rPr lang="en-US" smtClean="0"/>
              <a:t>1/18/2019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4BFDEE-BE94-4B89-B467-DC26E96A4A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24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Scanning_electron_microscope" TargetMode="External"/><Relationship Id="rId2" Type="http://schemas.openxmlformats.org/officeDocument/2006/relationships/hyperlink" Target="https://en.wikipedia.org/wiki/Vacuu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wikipedia.org/wiki/Millipede_memory" TargetMode="External"/><Relationship Id="rId5" Type="http://schemas.openxmlformats.org/officeDocument/2006/relationships/hyperlink" Target="https://en.wikipedia.org/wiki/Depth_of_field" TargetMode="External"/><Relationship Id="rId4" Type="http://schemas.openxmlformats.org/officeDocument/2006/relationships/hyperlink" Target="https://en.wikipedia.org/wiki/Millimete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6008" y="145021"/>
            <a:ext cx="11852857" cy="23534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rgbClr val="25252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AFM modes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b="1" dirty="0" smtClean="0">
                <a:solidFill>
                  <a:srgbClr val="25252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US" sz="2000" b="0" dirty="0" smtClean="0">
                <a:solidFill>
                  <a:srgbClr val="0957A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Contact Mode</a:t>
            </a:r>
            <a:endParaRPr lang="en-US" sz="2000" b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20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first and original mode of operation is contact mode. As the tip is raster-scanned across the surface, the lever is deflected as it moves over the surface topography.</a:t>
            </a:r>
            <a:endParaRPr lang="en-US" sz="20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are two methods of imaging in contact mode: constant force or constant height. In </a:t>
            </a:r>
            <a:r>
              <a:rPr lang="en-US" sz="2000" b="1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constant force</a:t>
            </a:r>
            <a:r>
              <a:rPr lang="en-US" sz="2000" dirty="0" smtClean="0">
                <a:solidFill>
                  <a:srgbClr val="222222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mode, the tip is continually adjusted to maintain a specified deflection. It is this adjustment that is used to display an ima</a:t>
            </a:r>
            <a:r>
              <a:rPr lang="en-US" dirty="0" smtClean="0">
                <a:solidFill>
                  <a:srgbClr val="222222"/>
                </a:solidFill>
                <a:effectLst/>
                <a:latin typeface="Helvetica" panose="020B0604020202020204" pitchFamily="34" charset="0"/>
                <a:ea typeface="Times New Roman" panose="02020603050405020304" pitchFamily="18" charset="0"/>
              </a:rPr>
              <a:t>ge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76009" y="2696795"/>
            <a:ext cx="11852857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2-Non-Contact Mode </a:t>
            </a:r>
          </a:p>
          <a:p>
            <a:r>
              <a:rPr lang="en-US" sz="20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Non-contact mode belongs to a family of AC modes, which refers to the use of an oscillating cantilever. A stiff cantilever is oscillated in the attractive regime, meaning that the tip is quite close to the sample, but not touching it (hence, non-contact). The forces between the tip and sample are quite low, on the order of </a:t>
            </a:r>
            <a:r>
              <a:rPr lang="en-US" sz="2000" dirty="0" err="1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pN</a:t>
            </a:r>
            <a:r>
              <a:rPr lang="en-US" sz="2000" dirty="0">
                <a:solidFill>
                  <a:srgbClr val="222222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(10-12 N). The detection scheme is based on measuring changes to the resonant frequency or amplitude of the cantilever as the interaction between the tip and sample dampen the oscillation.</a:t>
            </a:r>
          </a:p>
        </p:txBody>
      </p:sp>
      <p:pic>
        <p:nvPicPr>
          <p:cNvPr id="6" name="Picture 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3462" y="4957207"/>
            <a:ext cx="5887659" cy="1572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287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6828" y="267884"/>
            <a:ext cx="8796271" cy="3454109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40935" y="4185634"/>
            <a:ext cx="81008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 -5- AFM image of  DNA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241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1768" y="188382"/>
            <a:ext cx="11839978" cy="2187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25252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Advantage of AFM, Unlike the electron microscope, which provides a two-dimensional projection or a two-dimensional image of a sample, the AFM provides a three-dimensional surface profile. In addition, samples viewed by AFM do not require any special treatments (such as metal/carbon coatings) that would irreversibly change or damage the sample, and does not typically suffer from charging artifacts in the final image. While an electron microscope needs an expensive </a:t>
            </a:r>
            <a:r>
              <a:rPr lang="en-US" sz="2000" u="sng" dirty="0" smtClean="0">
                <a:solidFill>
                  <a:srgbClr val="0B008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 tooltip="Vacuum"/>
              </a:rPr>
              <a:t>vacuum</a:t>
            </a:r>
            <a:r>
              <a:rPr lang="en-US" sz="2000" dirty="0" smtClean="0">
                <a:solidFill>
                  <a:srgbClr val="252525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environment for proper operation, most AFM modes can work perfectly well in ambient air or even a liquid environment</a:t>
            </a:r>
            <a:endParaRPr lang="en-US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1768" y="2847967"/>
            <a:ext cx="1174982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25252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disadvantage of AFM compared with the </a:t>
            </a:r>
            <a:r>
              <a:rPr lang="en-US" sz="2000" u="sng" dirty="0" smtClean="0">
                <a:solidFill>
                  <a:srgbClr val="0B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3" tooltip="Scanning electron microscope"/>
              </a:rPr>
              <a:t>scanning electron microscope</a:t>
            </a:r>
            <a:r>
              <a:rPr lang="en-US" sz="2000" dirty="0" smtClean="0">
                <a:solidFill>
                  <a:srgbClr val="25252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(SEM) is the single scan image size. In one pass, the SEM can image an area on the order of square </a:t>
            </a:r>
            <a:r>
              <a:rPr lang="en-US" sz="2000" u="sng" dirty="0" smtClean="0">
                <a:solidFill>
                  <a:srgbClr val="0B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4" tooltip="Millimeter"/>
              </a:rPr>
              <a:t>millimeters</a:t>
            </a:r>
            <a:r>
              <a:rPr lang="en-US" sz="2000" dirty="0" smtClean="0">
                <a:solidFill>
                  <a:srgbClr val="25252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with a </a:t>
            </a:r>
            <a:r>
              <a:rPr lang="en-US" sz="2000" u="sng" dirty="0" smtClean="0">
                <a:solidFill>
                  <a:srgbClr val="0B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 tooltip="Depth of field"/>
              </a:rPr>
              <a:t>depth of field</a:t>
            </a:r>
            <a:r>
              <a:rPr lang="en-US" sz="2000" dirty="0" smtClean="0">
                <a:solidFill>
                  <a:srgbClr val="25252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on the order of millimeters, whereas the AFM can only image a maximum scanning area of about 150×150 micrometers and a maximum height on the order of 10-20 micrometers. One method of improving the scanned area size for AFM is by using parallel probes in a fashion similar to that of </a:t>
            </a:r>
            <a:r>
              <a:rPr lang="en-US" sz="2000" u="sng" dirty="0" smtClean="0">
                <a:solidFill>
                  <a:srgbClr val="0B008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 tooltip="Millipede memory"/>
              </a:rPr>
              <a:t>millipede data storage</a:t>
            </a:r>
            <a:r>
              <a:rPr lang="en-US" sz="2000" dirty="0" smtClean="0">
                <a:solidFill>
                  <a:srgbClr val="25252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2000" dirty="0" smtClean="0">
                <a:solidFill>
                  <a:srgbClr val="25252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scanning speed of an AFM is also a limitation. Traditionally, an AFM cannot scan images as fast as an SEM, requiring several minutes for a typical scan, while an SEM is capable of scanning at near real-time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841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216</Words>
  <Application>Microsoft Office PowerPoint</Application>
  <PresentationFormat>شاشة عريضة</PresentationFormat>
  <Paragraphs>10</Paragraphs>
  <Slides>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ahmed</dc:creator>
  <cp:lastModifiedBy>ANIMATION STORE</cp:lastModifiedBy>
  <cp:revision>12</cp:revision>
  <dcterms:created xsi:type="dcterms:W3CDTF">2017-03-05T14:36:29Z</dcterms:created>
  <dcterms:modified xsi:type="dcterms:W3CDTF">2019-01-18T18:42:27Z</dcterms:modified>
</cp:coreProperties>
</file>