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4" r:id="rId4"/>
    <p:sldId id="26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982628-3E9E-4034-AF95-BC19F5F9EC6A}" type="datetimeFigureOut">
              <a:rPr lang="en-US" smtClean="0"/>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5DDB0-73C5-4809-A9E1-C249127273C9}" type="slidenum">
              <a:rPr lang="en-US" smtClean="0"/>
              <a:t>‹#›</a:t>
            </a:fld>
            <a:endParaRPr lang="en-US"/>
          </a:p>
        </p:txBody>
      </p:sp>
    </p:spTree>
    <p:extLst>
      <p:ext uri="{BB962C8B-B14F-4D97-AF65-F5344CB8AC3E}">
        <p14:creationId xmlns:p14="http://schemas.microsoft.com/office/powerpoint/2010/main" val="1311084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982628-3E9E-4034-AF95-BC19F5F9EC6A}" type="datetimeFigureOut">
              <a:rPr lang="en-US" smtClean="0"/>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5DDB0-73C5-4809-A9E1-C249127273C9}" type="slidenum">
              <a:rPr lang="en-US" smtClean="0"/>
              <a:t>‹#›</a:t>
            </a:fld>
            <a:endParaRPr lang="en-US"/>
          </a:p>
        </p:txBody>
      </p:sp>
    </p:spTree>
    <p:extLst>
      <p:ext uri="{BB962C8B-B14F-4D97-AF65-F5344CB8AC3E}">
        <p14:creationId xmlns:p14="http://schemas.microsoft.com/office/powerpoint/2010/main" val="1949445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982628-3E9E-4034-AF95-BC19F5F9EC6A}" type="datetimeFigureOut">
              <a:rPr lang="en-US" smtClean="0"/>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5DDB0-73C5-4809-A9E1-C249127273C9}" type="slidenum">
              <a:rPr lang="en-US" smtClean="0"/>
              <a:t>‹#›</a:t>
            </a:fld>
            <a:endParaRPr lang="en-US"/>
          </a:p>
        </p:txBody>
      </p:sp>
    </p:spTree>
    <p:extLst>
      <p:ext uri="{BB962C8B-B14F-4D97-AF65-F5344CB8AC3E}">
        <p14:creationId xmlns:p14="http://schemas.microsoft.com/office/powerpoint/2010/main" val="250957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982628-3E9E-4034-AF95-BC19F5F9EC6A}" type="datetimeFigureOut">
              <a:rPr lang="en-US" smtClean="0"/>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5DDB0-73C5-4809-A9E1-C249127273C9}" type="slidenum">
              <a:rPr lang="en-US" smtClean="0"/>
              <a:t>‹#›</a:t>
            </a:fld>
            <a:endParaRPr lang="en-US"/>
          </a:p>
        </p:txBody>
      </p:sp>
    </p:spTree>
    <p:extLst>
      <p:ext uri="{BB962C8B-B14F-4D97-AF65-F5344CB8AC3E}">
        <p14:creationId xmlns:p14="http://schemas.microsoft.com/office/powerpoint/2010/main" val="792591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982628-3E9E-4034-AF95-BC19F5F9EC6A}" type="datetimeFigureOut">
              <a:rPr lang="en-US" smtClean="0"/>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5DDB0-73C5-4809-A9E1-C249127273C9}" type="slidenum">
              <a:rPr lang="en-US" smtClean="0"/>
              <a:t>‹#›</a:t>
            </a:fld>
            <a:endParaRPr lang="en-US"/>
          </a:p>
        </p:txBody>
      </p:sp>
    </p:spTree>
    <p:extLst>
      <p:ext uri="{BB962C8B-B14F-4D97-AF65-F5344CB8AC3E}">
        <p14:creationId xmlns:p14="http://schemas.microsoft.com/office/powerpoint/2010/main" val="3928683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982628-3E9E-4034-AF95-BC19F5F9EC6A}" type="datetimeFigureOut">
              <a:rPr lang="en-US" smtClean="0"/>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65DDB0-73C5-4809-A9E1-C249127273C9}" type="slidenum">
              <a:rPr lang="en-US" smtClean="0"/>
              <a:t>‹#›</a:t>
            </a:fld>
            <a:endParaRPr lang="en-US"/>
          </a:p>
        </p:txBody>
      </p:sp>
    </p:spTree>
    <p:extLst>
      <p:ext uri="{BB962C8B-B14F-4D97-AF65-F5344CB8AC3E}">
        <p14:creationId xmlns:p14="http://schemas.microsoft.com/office/powerpoint/2010/main" val="140525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982628-3E9E-4034-AF95-BC19F5F9EC6A}" type="datetimeFigureOut">
              <a:rPr lang="en-US" smtClean="0"/>
              <a:t>1/18/2019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65DDB0-73C5-4809-A9E1-C249127273C9}" type="slidenum">
              <a:rPr lang="en-US" smtClean="0"/>
              <a:t>‹#›</a:t>
            </a:fld>
            <a:endParaRPr lang="en-US"/>
          </a:p>
        </p:txBody>
      </p:sp>
    </p:spTree>
    <p:extLst>
      <p:ext uri="{BB962C8B-B14F-4D97-AF65-F5344CB8AC3E}">
        <p14:creationId xmlns:p14="http://schemas.microsoft.com/office/powerpoint/2010/main" val="2757912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982628-3E9E-4034-AF95-BC19F5F9EC6A}" type="datetimeFigureOut">
              <a:rPr lang="en-US" smtClean="0"/>
              <a:t>1/18/2019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65DDB0-73C5-4809-A9E1-C249127273C9}" type="slidenum">
              <a:rPr lang="en-US" smtClean="0"/>
              <a:t>‹#›</a:t>
            </a:fld>
            <a:endParaRPr lang="en-US"/>
          </a:p>
        </p:txBody>
      </p:sp>
    </p:spTree>
    <p:extLst>
      <p:ext uri="{BB962C8B-B14F-4D97-AF65-F5344CB8AC3E}">
        <p14:creationId xmlns:p14="http://schemas.microsoft.com/office/powerpoint/2010/main" val="536804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982628-3E9E-4034-AF95-BC19F5F9EC6A}" type="datetimeFigureOut">
              <a:rPr lang="en-US" smtClean="0"/>
              <a:t>1/18/2019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65DDB0-73C5-4809-A9E1-C249127273C9}" type="slidenum">
              <a:rPr lang="en-US" smtClean="0"/>
              <a:t>‹#›</a:t>
            </a:fld>
            <a:endParaRPr lang="en-US"/>
          </a:p>
        </p:txBody>
      </p:sp>
    </p:spTree>
    <p:extLst>
      <p:ext uri="{BB962C8B-B14F-4D97-AF65-F5344CB8AC3E}">
        <p14:creationId xmlns:p14="http://schemas.microsoft.com/office/powerpoint/2010/main" val="2067211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982628-3E9E-4034-AF95-BC19F5F9EC6A}" type="datetimeFigureOut">
              <a:rPr lang="en-US" smtClean="0"/>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65DDB0-73C5-4809-A9E1-C249127273C9}" type="slidenum">
              <a:rPr lang="en-US" smtClean="0"/>
              <a:t>‹#›</a:t>
            </a:fld>
            <a:endParaRPr lang="en-US"/>
          </a:p>
        </p:txBody>
      </p:sp>
    </p:spTree>
    <p:extLst>
      <p:ext uri="{BB962C8B-B14F-4D97-AF65-F5344CB8AC3E}">
        <p14:creationId xmlns:p14="http://schemas.microsoft.com/office/powerpoint/2010/main" val="2458989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982628-3E9E-4034-AF95-BC19F5F9EC6A}" type="datetimeFigureOut">
              <a:rPr lang="en-US" smtClean="0"/>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65DDB0-73C5-4809-A9E1-C249127273C9}" type="slidenum">
              <a:rPr lang="en-US" smtClean="0"/>
              <a:t>‹#›</a:t>
            </a:fld>
            <a:endParaRPr lang="en-US"/>
          </a:p>
        </p:txBody>
      </p:sp>
    </p:spTree>
    <p:extLst>
      <p:ext uri="{BB962C8B-B14F-4D97-AF65-F5344CB8AC3E}">
        <p14:creationId xmlns:p14="http://schemas.microsoft.com/office/powerpoint/2010/main" val="1074184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982628-3E9E-4034-AF95-BC19F5F9EC6A}" type="datetimeFigureOut">
              <a:rPr lang="en-US" smtClean="0"/>
              <a:t>1/18/2019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65DDB0-73C5-4809-A9E1-C249127273C9}" type="slidenum">
              <a:rPr lang="en-US" smtClean="0"/>
              <a:t>‹#›</a:t>
            </a:fld>
            <a:endParaRPr lang="en-US"/>
          </a:p>
        </p:txBody>
      </p:sp>
    </p:spTree>
    <p:extLst>
      <p:ext uri="{BB962C8B-B14F-4D97-AF65-F5344CB8AC3E}">
        <p14:creationId xmlns:p14="http://schemas.microsoft.com/office/powerpoint/2010/main" val="2977763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0355" y="0"/>
            <a:ext cx="11891493" cy="2169825"/>
          </a:xfrm>
          <a:prstGeom prst="rect">
            <a:avLst/>
          </a:prstGeom>
        </p:spPr>
        <p:txBody>
          <a:bodyPr wrap="square">
            <a:spAutoFit/>
          </a:bodyPr>
          <a:lstStyle/>
          <a:p>
            <a:pPr marL="457200" marR="0" algn="just">
              <a:lnSpc>
                <a:spcPct val="150000"/>
              </a:lnSpc>
              <a:spcBef>
                <a:spcPts val="0"/>
              </a:spcBef>
              <a:spcAft>
                <a:spcPts val="800"/>
              </a:spcAft>
            </a:pPr>
            <a:r>
              <a:rPr lang="en-US" dirty="0" smtClean="0">
                <a:effectLst/>
                <a:latin typeface="Times New Roman" panose="02020603050405020304" pitchFamily="18" charset="0"/>
                <a:ea typeface="Calibri" panose="020F0502020204030204" pitchFamily="34" charset="0"/>
                <a:cs typeface="Arial" panose="020B0604020202020204" pitchFamily="34" charset="0"/>
              </a:rPr>
              <a:t>Energy dispersion x-ray ( EDX) resulting as incident electron strike unexcited atoms, electrons from inner shell will be ejected and leave a hole. Electrons from higher shell will fill the hole and release excess energy as x-ray which is used EDX or ejecting the third electeon known as Auger electron. Since each atom in periodic table has a unique electronic structure with a unique set of energy levels, both x-ray emission and Auger are used to determine chemical compositions of the sample.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1614084" y="2221037"/>
            <a:ext cx="5198839" cy="3720854"/>
          </a:xfrm>
          <a:prstGeom prst="rect">
            <a:avLst/>
          </a:prstGeom>
        </p:spPr>
      </p:pic>
      <p:pic>
        <p:nvPicPr>
          <p:cNvPr id="6" name="Picture 5"/>
          <p:cNvPicPr/>
          <p:nvPr/>
        </p:nvPicPr>
        <p:blipFill>
          <a:blip r:embed="rId3">
            <a:extLst>
              <a:ext uri="{28A0092B-C50C-407E-A947-70E740481C1C}">
                <a14:useLocalDpi xmlns:a14="http://schemas.microsoft.com/office/drawing/2010/main" val="0"/>
              </a:ext>
            </a:extLst>
          </a:blip>
          <a:stretch>
            <a:fillRect/>
          </a:stretch>
        </p:blipFill>
        <p:spPr>
          <a:xfrm>
            <a:off x="8375963" y="1750389"/>
            <a:ext cx="3086234" cy="4662151"/>
          </a:xfrm>
          <a:prstGeom prst="rect">
            <a:avLst/>
          </a:prstGeom>
        </p:spPr>
      </p:pic>
      <p:sp>
        <p:nvSpPr>
          <p:cNvPr id="2" name="TextBox 1"/>
          <p:cNvSpPr txBox="1"/>
          <p:nvPr/>
        </p:nvSpPr>
        <p:spPr>
          <a:xfrm>
            <a:off x="6040193" y="6462613"/>
            <a:ext cx="5731098" cy="369332"/>
          </a:xfrm>
          <a:prstGeom prst="rect">
            <a:avLst/>
          </a:prstGeom>
          <a:noFill/>
        </p:spPr>
        <p:txBody>
          <a:bodyPr wrap="square" rtlCol="0">
            <a:spAutoFit/>
          </a:bodyPr>
          <a:lstStyle/>
          <a:p>
            <a:r>
              <a:rPr lang="en-US" dirty="0" smtClean="0"/>
              <a:t>Table of x-ray emission  for some elements. </a:t>
            </a:r>
            <a:endParaRPr lang="en-US" dirty="0"/>
          </a:p>
        </p:txBody>
      </p:sp>
    </p:spTree>
    <p:extLst>
      <p:ext uri="{BB962C8B-B14F-4D97-AF65-F5344CB8AC3E}">
        <p14:creationId xmlns:p14="http://schemas.microsoft.com/office/powerpoint/2010/main" val="21573703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0" y="105134"/>
            <a:ext cx="5664956" cy="3438879"/>
          </a:xfrm>
          <a:prstGeom prst="rect">
            <a:avLst/>
          </a:prstGeom>
        </p:spPr>
      </p:pic>
      <p:pic>
        <p:nvPicPr>
          <p:cNvPr id="5" name="Picture 4"/>
          <p:cNvPicPr/>
          <p:nvPr/>
        </p:nvPicPr>
        <p:blipFill>
          <a:blip r:embed="rId3">
            <a:extLst>
              <a:ext uri="{28A0092B-C50C-407E-A947-70E740481C1C}">
                <a14:useLocalDpi xmlns:a14="http://schemas.microsoft.com/office/drawing/2010/main" val="0"/>
              </a:ext>
            </a:extLst>
          </a:blip>
          <a:stretch>
            <a:fillRect/>
          </a:stretch>
        </p:blipFill>
        <p:spPr>
          <a:xfrm>
            <a:off x="5944673" y="-47088"/>
            <a:ext cx="6247327" cy="3743325"/>
          </a:xfrm>
          <a:prstGeom prst="rect">
            <a:avLst/>
          </a:prstGeom>
        </p:spPr>
      </p:pic>
      <p:pic>
        <p:nvPicPr>
          <p:cNvPr id="6" name="Picture 5"/>
          <p:cNvPicPr/>
          <p:nvPr/>
        </p:nvPicPr>
        <p:blipFill>
          <a:blip r:embed="rId4">
            <a:extLst>
              <a:ext uri="{28A0092B-C50C-407E-A947-70E740481C1C}">
                <a14:useLocalDpi xmlns:a14="http://schemas.microsoft.com/office/drawing/2010/main" val="0"/>
              </a:ext>
            </a:extLst>
          </a:blip>
          <a:stretch>
            <a:fillRect/>
          </a:stretch>
        </p:blipFill>
        <p:spPr>
          <a:xfrm>
            <a:off x="489397" y="3544013"/>
            <a:ext cx="5074275" cy="3191638"/>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62163" y="3696237"/>
            <a:ext cx="5975798" cy="3064281"/>
          </a:xfrm>
          <a:prstGeom prst="rect">
            <a:avLst/>
          </a:prstGeom>
        </p:spPr>
      </p:pic>
    </p:spTree>
    <p:extLst>
      <p:ext uri="{BB962C8B-B14F-4D97-AF65-F5344CB8AC3E}">
        <p14:creationId xmlns:p14="http://schemas.microsoft.com/office/powerpoint/2010/main" val="2035697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26765"/>
            <a:ext cx="12028868" cy="2101024"/>
          </a:xfrm>
          <a:prstGeom prst="rect">
            <a:avLst/>
          </a:prstGeom>
        </p:spPr>
        <p:txBody>
          <a:bodyPr wrap="square">
            <a:spAutoFit/>
          </a:bodyPr>
          <a:lstStyle/>
          <a:p>
            <a:pPr marL="457200" marR="0" algn="just">
              <a:lnSpc>
                <a:spcPct val="107000"/>
              </a:lnSpc>
              <a:spcBef>
                <a:spcPts val="0"/>
              </a:spcBef>
              <a:spcAft>
                <a:spcPts val="0"/>
              </a:spcAft>
            </a:pPr>
            <a:r>
              <a:rPr lang="en-US" dirty="0" smtClean="0">
                <a:effectLst/>
                <a:latin typeface="Times New Roman" panose="02020603050405020304" pitchFamily="18" charset="0"/>
                <a:ea typeface="Calibri" panose="020F0502020204030204" pitchFamily="34" charset="0"/>
                <a:cs typeface="Arial" panose="020B0604020202020204" pitchFamily="34" charset="0"/>
              </a:rPr>
              <a:t>Defect in SEM imaging : </a:t>
            </a:r>
          </a:p>
          <a:p>
            <a:pPr marL="457200" marR="0" algn="just">
              <a:lnSpc>
                <a:spcPct val="107000"/>
              </a:lnSpc>
              <a:spcBef>
                <a:spcPts val="0"/>
              </a:spcBef>
              <a:spcAft>
                <a:spcPts val="0"/>
              </a:spcAft>
            </a:pP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07000"/>
              </a:lnSpc>
              <a:spcBef>
                <a:spcPts val="0"/>
              </a:spcBef>
              <a:spcAft>
                <a:spcPts val="0"/>
              </a:spcAft>
            </a:pPr>
            <a:r>
              <a:rPr lang="en-US" b="1" i="1" dirty="0" smtClean="0">
                <a:effectLst/>
                <a:latin typeface="Times New Roman" panose="02020603050405020304" pitchFamily="18" charset="0"/>
                <a:ea typeface="Calibri" panose="020F0502020204030204" pitchFamily="34" charset="0"/>
                <a:cs typeface="Arial" panose="020B0604020202020204" pitchFamily="34" charset="0"/>
              </a:rPr>
              <a:t> Charging </a:t>
            </a:r>
            <a:endParaRPr lang="en-US" sz="1400" b="1" i="1" dirty="0" smtClean="0">
              <a:effectLst/>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07000"/>
              </a:lnSpc>
              <a:spcBef>
                <a:spcPts val="0"/>
              </a:spcBef>
              <a:spcAft>
                <a:spcPts val="800"/>
              </a:spcAft>
            </a:pPr>
            <a:r>
              <a:rPr lang="en-US" dirty="0" smtClean="0">
                <a:effectLst/>
                <a:latin typeface="Times New Roman" panose="02020603050405020304" pitchFamily="18" charset="0"/>
                <a:ea typeface="Calibri" panose="020F0502020204030204" pitchFamily="34" charset="0"/>
                <a:cs typeface="Arial" panose="020B0604020202020204" pitchFamily="34" charset="0"/>
              </a:rPr>
              <a:t>As explained before, the incident electrons are entered to the specimen and loss their energy when the specimen is conductive. If specimen is not conductive, the incident electrons will accumulate at the surface ( that is charging ), and number of electrons exit from the specimen is less than electrons hit the specimen. Charging causes the SEM image appears in in broken way.</a:t>
            </a: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8" name="Picture 7"/>
          <p:cNvPicPr/>
          <p:nvPr/>
        </p:nvPicPr>
        <p:blipFill>
          <a:blip r:embed="rId2">
            <a:extLst>
              <a:ext uri="{28A0092B-C50C-407E-A947-70E740481C1C}">
                <a14:useLocalDpi xmlns:a14="http://schemas.microsoft.com/office/drawing/2010/main" val="0"/>
              </a:ext>
            </a:extLst>
          </a:blip>
          <a:stretch>
            <a:fillRect/>
          </a:stretch>
        </p:blipFill>
        <p:spPr>
          <a:xfrm>
            <a:off x="238995" y="2327789"/>
            <a:ext cx="5414830" cy="3874730"/>
          </a:xfrm>
          <a:prstGeom prst="rect">
            <a:avLst/>
          </a:prstGeom>
        </p:spPr>
      </p:pic>
      <p:pic>
        <p:nvPicPr>
          <p:cNvPr id="9" name="Picture 8"/>
          <p:cNvPicPr/>
          <p:nvPr/>
        </p:nvPicPr>
        <p:blipFill>
          <a:blip r:embed="rId3">
            <a:extLst>
              <a:ext uri="{28A0092B-C50C-407E-A947-70E740481C1C}">
                <a14:useLocalDpi xmlns:a14="http://schemas.microsoft.com/office/drawing/2010/main" val="0"/>
              </a:ext>
            </a:extLst>
          </a:blip>
          <a:stretch>
            <a:fillRect/>
          </a:stretch>
        </p:blipFill>
        <p:spPr>
          <a:xfrm>
            <a:off x="6136783" y="2327789"/>
            <a:ext cx="5409127" cy="3874731"/>
          </a:xfrm>
          <a:prstGeom prst="rect">
            <a:avLst/>
          </a:prstGeom>
        </p:spPr>
      </p:pic>
      <p:sp>
        <p:nvSpPr>
          <p:cNvPr id="2" name="TextBox 1"/>
          <p:cNvSpPr txBox="1"/>
          <p:nvPr/>
        </p:nvSpPr>
        <p:spPr>
          <a:xfrm>
            <a:off x="2946410" y="6439437"/>
            <a:ext cx="7215021" cy="369332"/>
          </a:xfrm>
          <a:prstGeom prst="rect">
            <a:avLst/>
          </a:prstGeom>
          <a:noFill/>
        </p:spPr>
        <p:txBody>
          <a:bodyPr wrap="square" rtlCol="0">
            <a:spAutoFit/>
          </a:bodyPr>
          <a:lstStyle/>
          <a:p>
            <a:r>
              <a:rPr lang="en-US" dirty="0" smtClean="0"/>
              <a:t>Figure -7- charging effect on SEM images</a:t>
            </a:r>
            <a:endParaRPr lang="en-US" dirty="0"/>
          </a:p>
        </p:txBody>
      </p:sp>
    </p:spTree>
    <p:extLst>
      <p:ext uri="{BB962C8B-B14F-4D97-AF65-F5344CB8AC3E}">
        <p14:creationId xmlns:p14="http://schemas.microsoft.com/office/powerpoint/2010/main" val="2276276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7527" y="117219"/>
            <a:ext cx="11827098" cy="2166875"/>
          </a:xfrm>
          <a:prstGeom prst="rect">
            <a:avLst/>
          </a:prstGeom>
        </p:spPr>
        <p:txBody>
          <a:bodyPr wrap="square">
            <a:spAutoFit/>
          </a:bodyPr>
          <a:lstStyle/>
          <a:p>
            <a:pPr marL="457200" marR="0">
              <a:lnSpc>
                <a:spcPct val="107000"/>
              </a:lnSpc>
              <a:spcBef>
                <a:spcPts val="0"/>
              </a:spcBef>
              <a:spcAft>
                <a:spcPts val="0"/>
              </a:spcAft>
            </a:pPr>
            <a:r>
              <a:rPr lang="en-US" dirty="0" smtClean="0">
                <a:effectLst/>
                <a:latin typeface="Calibri" panose="020F0502020204030204" pitchFamily="34" charset="0"/>
                <a:ea typeface="Calibri" panose="020F0502020204030204" pitchFamily="34" charset="0"/>
                <a:cs typeface="Arial" panose="020B0604020202020204" pitchFamily="34" charset="0"/>
              </a:rPr>
              <a:t>Charging could be prevented by : </a:t>
            </a:r>
          </a:p>
          <a:p>
            <a:pPr marL="342900" marR="0" lvl="0" indent="-342900">
              <a:lnSpc>
                <a:spcPct val="107000"/>
              </a:lnSpc>
              <a:spcBef>
                <a:spcPts val="0"/>
              </a:spcBef>
              <a:spcAft>
                <a:spcPts val="0"/>
              </a:spcAft>
              <a:buFont typeface="+mj-lt"/>
              <a:buAutoNum type="arabicPeriod"/>
            </a:pPr>
            <a:r>
              <a:rPr lang="en-US" dirty="0" smtClean="0">
                <a:effectLst/>
                <a:latin typeface="Calibri" panose="020F0502020204030204" pitchFamily="34" charset="0"/>
                <a:ea typeface="Calibri" panose="020F0502020204030204" pitchFamily="34" charset="0"/>
                <a:cs typeface="Arial" panose="020B0604020202020204" pitchFamily="34" charset="0"/>
              </a:rPr>
              <a:t>Coating with a thin film of conductive metals ( Au, Pt ) </a:t>
            </a:r>
          </a:p>
          <a:p>
            <a:pPr marL="685800" marR="0">
              <a:lnSpc>
                <a:spcPct val="107000"/>
              </a:lnSpc>
              <a:spcBef>
                <a:spcPts val="0"/>
              </a:spcBef>
              <a:spcAft>
                <a:spcPts val="0"/>
              </a:spcAft>
            </a:pPr>
            <a:r>
              <a:rPr lang="en-US" dirty="0" smtClean="0">
                <a:effectLst/>
                <a:latin typeface="Calibri" panose="020F0502020204030204" pitchFamily="34" charset="0"/>
                <a:ea typeface="Calibri" panose="020F0502020204030204" pitchFamily="34" charset="0"/>
                <a:cs typeface="Arial" panose="020B0604020202020204" pitchFamily="34" charset="0"/>
              </a:rPr>
              <a:t> </a:t>
            </a:r>
          </a:p>
          <a:p>
            <a:pPr marL="342900" marR="0" lvl="0" indent="-342900">
              <a:lnSpc>
                <a:spcPct val="107000"/>
              </a:lnSpc>
              <a:spcBef>
                <a:spcPts val="0"/>
              </a:spcBef>
              <a:spcAft>
                <a:spcPts val="0"/>
              </a:spcAft>
              <a:buFont typeface="+mj-lt"/>
              <a:buAutoNum type="arabicPeriod"/>
            </a:pPr>
            <a:r>
              <a:rPr lang="en-US" dirty="0" smtClean="0">
                <a:effectLst/>
                <a:latin typeface="Calibri" panose="020F0502020204030204" pitchFamily="34" charset="0"/>
                <a:ea typeface="Calibri" panose="020F0502020204030204" pitchFamily="34" charset="0"/>
                <a:cs typeface="Arial" panose="020B0604020202020204" pitchFamily="34" charset="0"/>
              </a:rPr>
              <a:t>Low – accelerating voltage: </a:t>
            </a:r>
          </a:p>
          <a:p>
            <a:pPr marR="0" lvl="0">
              <a:lnSpc>
                <a:spcPct val="107000"/>
              </a:lnSpc>
              <a:spcBef>
                <a:spcPts val="0"/>
              </a:spcBef>
              <a:spcAft>
                <a:spcPts val="0"/>
              </a:spcAft>
            </a:pPr>
            <a:r>
              <a:rPr lang="en-US" dirty="0" smtClean="0">
                <a:effectLst/>
                <a:latin typeface="Calibri" panose="020F0502020204030204" pitchFamily="34" charset="0"/>
                <a:ea typeface="Calibri" panose="020F0502020204030204" pitchFamily="34" charset="0"/>
                <a:cs typeface="Arial" panose="020B0604020202020204" pitchFamily="34" charset="0"/>
              </a:rPr>
              <a:t>The number of secondary electrons increased as the accelerating voltage is decreased. This means, the number of SE electrons are equal to the number of incident electrons at low accelerating voltage. So, even the non-conductive materials such as ceramic can be imaged without charging.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1944710" y="2209481"/>
            <a:ext cx="6645498" cy="4436017"/>
          </a:xfrm>
          <a:prstGeom prst="rect">
            <a:avLst/>
          </a:prstGeom>
        </p:spPr>
      </p:pic>
      <p:sp>
        <p:nvSpPr>
          <p:cNvPr id="2" name="TextBox 1"/>
          <p:cNvSpPr txBox="1"/>
          <p:nvPr/>
        </p:nvSpPr>
        <p:spPr>
          <a:xfrm>
            <a:off x="8886423" y="2730321"/>
            <a:ext cx="2910625" cy="1200329"/>
          </a:xfrm>
          <a:prstGeom prst="rect">
            <a:avLst/>
          </a:prstGeom>
          <a:noFill/>
        </p:spPr>
        <p:txBody>
          <a:bodyPr wrap="square" rtlCol="0">
            <a:spAutoFit/>
          </a:bodyPr>
          <a:lstStyle/>
          <a:p>
            <a:r>
              <a:rPr lang="en-US" dirty="0" smtClean="0"/>
              <a:t>Fig -8- Compare between high voltage mode and low voltage mode of insulator materials </a:t>
            </a:r>
            <a:endParaRPr lang="en-US" dirty="0"/>
          </a:p>
        </p:txBody>
      </p:sp>
    </p:spTree>
    <p:extLst>
      <p:ext uri="{BB962C8B-B14F-4D97-AF65-F5344CB8AC3E}">
        <p14:creationId xmlns:p14="http://schemas.microsoft.com/office/powerpoint/2010/main" val="21679865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TotalTime>
  <Words>143</Words>
  <Application>Microsoft Office PowerPoint</Application>
  <PresentationFormat>شاشة عريضة</PresentationFormat>
  <Paragraphs>13</Paragraphs>
  <Slides>4</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4</vt:i4>
      </vt:variant>
    </vt:vector>
  </HeadingPairs>
  <TitlesOfParts>
    <vt:vector size="9" baseType="lpstr">
      <vt:lpstr>Arial</vt:lpstr>
      <vt:lpstr>Calibri</vt:lpstr>
      <vt:lpstr>Calibri Light</vt:lpstr>
      <vt:lpstr>Times New Roman</vt:lpstr>
      <vt:lpstr>Office Theme</vt:lpstr>
      <vt:lpstr>عرض تقديمي في PowerPoint</vt:lpstr>
      <vt:lpstr>عرض تقديمي في PowerPoint</vt:lpstr>
      <vt:lpstr>عرض تقديمي في PowerPoint</vt:lpstr>
      <vt:lpstr>عرض تقديمي في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ANIMATION STORE</cp:lastModifiedBy>
  <cp:revision>18</cp:revision>
  <dcterms:created xsi:type="dcterms:W3CDTF">2016-12-04T11:22:55Z</dcterms:created>
  <dcterms:modified xsi:type="dcterms:W3CDTF">2019-01-18T18:40:39Z</dcterms:modified>
</cp:coreProperties>
</file>