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2" r:id="rId2"/>
    <p:sldId id="263" r:id="rId3"/>
    <p:sldId id="264" r:id="rId4"/>
    <p:sldId id="265" r:id="rId5"/>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0B1262BF-AB1D-4FD9-9D7A-26B655097E92}" type="datetimeFigureOut">
              <a:rPr lang="ar-IQ" smtClean="0"/>
              <a:t>12/05/1440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4684204-79E9-424B-B11A-DAF1965C4508}" type="slidenum">
              <a:rPr lang="ar-IQ" smtClean="0"/>
              <a:t>‹#›</a:t>
            </a:fld>
            <a:endParaRPr lang="ar-IQ"/>
          </a:p>
        </p:txBody>
      </p:sp>
    </p:spTree>
    <p:extLst>
      <p:ext uri="{BB962C8B-B14F-4D97-AF65-F5344CB8AC3E}">
        <p14:creationId xmlns:p14="http://schemas.microsoft.com/office/powerpoint/2010/main" val="837622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B1262BF-AB1D-4FD9-9D7A-26B655097E92}" type="datetimeFigureOut">
              <a:rPr lang="ar-IQ" smtClean="0"/>
              <a:t>12/05/1440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4684204-79E9-424B-B11A-DAF1965C4508}" type="slidenum">
              <a:rPr lang="ar-IQ" smtClean="0"/>
              <a:t>‹#›</a:t>
            </a:fld>
            <a:endParaRPr lang="ar-IQ"/>
          </a:p>
        </p:txBody>
      </p:sp>
    </p:spTree>
    <p:extLst>
      <p:ext uri="{BB962C8B-B14F-4D97-AF65-F5344CB8AC3E}">
        <p14:creationId xmlns:p14="http://schemas.microsoft.com/office/powerpoint/2010/main" val="1267895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B1262BF-AB1D-4FD9-9D7A-26B655097E92}" type="datetimeFigureOut">
              <a:rPr lang="ar-IQ" smtClean="0"/>
              <a:t>12/05/1440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4684204-79E9-424B-B11A-DAF1965C4508}" type="slidenum">
              <a:rPr lang="ar-IQ" smtClean="0"/>
              <a:t>‹#›</a:t>
            </a:fld>
            <a:endParaRPr lang="ar-IQ"/>
          </a:p>
        </p:txBody>
      </p:sp>
    </p:spTree>
    <p:extLst>
      <p:ext uri="{BB962C8B-B14F-4D97-AF65-F5344CB8AC3E}">
        <p14:creationId xmlns:p14="http://schemas.microsoft.com/office/powerpoint/2010/main" val="4079863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B1262BF-AB1D-4FD9-9D7A-26B655097E92}" type="datetimeFigureOut">
              <a:rPr lang="ar-IQ" smtClean="0"/>
              <a:t>12/05/1440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4684204-79E9-424B-B11A-DAF1965C4508}" type="slidenum">
              <a:rPr lang="ar-IQ" smtClean="0"/>
              <a:t>‹#›</a:t>
            </a:fld>
            <a:endParaRPr lang="ar-IQ"/>
          </a:p>
        </p:txBody>
      </p:sp>
    </p:spTree>
    <p:extLst>
      <p:ext uri="{BB962C8B-B14F-4D97-AF65-F5344CB8AC3E}">
        <p14:creationId xmlns:p14="http://schemas.microsoft.com/office/powerpoint/2010/main" val="3854930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B1262BF-AB1D-4FD9-9D7A-26B655097E92}" type="datetimeFigureOut">
              <a:rPr lang="ar-IQ" smtClean="0"/>
              <a:t>12/05/1440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4684204-79E9-424B-B11A-DAF1965C4508}" type="slidenum">
              <a:rPr lang="ar-IQ" smtClean="0"/>
              <a:t>‹#›</a:t>
            </a:fld>
            <a:endParaRPr lang="ar-IQ"/>
          </a:p>
        </p:txBody>
      </p:sp>
    </p:spTree>
    <p:extLst>
      <p:ext uri="{BB962C8B-B14F-4D97-AF65-F5344CB8AC3E}">
        <p14:creationId xmlns:p14="http://schemas.microsoft.com/office/powerpoint/2010/main" val="20238865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0B1262BF-AB1D-4FD9-9D7A-26B655097E92}" type="datetimeFigureOut">
              <a:rPr lang="ar-IQ" smtClean="0"/>
              <a:t>12/05/1440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4684204-79E9-424B-B11A-DAF1965C4508}" type="slidenum">
              <a:rPr lang="ar-IQ" smtClean="0"/>
              <a:t>‹#›</a:t>
            </a:fld>
            <a:endParaRPr lang="ar-IQ"/>
          </a:p>
        </p:txBody>
      </p:sp>
    </p:spTree>
    <p:extLst>
      <p:ext uri="{BB962C8B-B14F-4D97-AF65-F5344CB8AC3E}">
        <p14:creationId xmlns:p14="http://schemas.microsoft.com/office/powerpoint/2010/main" val="1383162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0B1262BF-AB1D-4FD9-9D7A-26B655097E92}" type="datetimeFigureOut">
              <a:rPr lang="ar-IQ" smtClean="0"/>
              <a:t>12/05/1440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84684204-79E9-424B-B11A-DAF1965C4508}" type="slidenum">
              <a:rPr lang="ar-IQ" smtClean="0"/>
              <a:t>‹#›</a:t>
            </a:fld>
            <a:endParaRPr lang="ar-IQ"/>
          </a:p>
        </p:txBody>
      </p:sp>
    </p:spTree>
    <p:extLst>
      <p:ext uri="{BB962C8B-B14F-4D97-AF65-F5344CB8AC3E}">
        <p14:creationId xmlns:p14="http://schemas.microsoft.com/office/powerpoint/2010/main" val="239572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0B1262BF-AB1D-4FD9-9D7A-26B655097E92}" type="datetimeFigureOut">
              <a:rPr lang="ar-IQ" smtClean="0"/>
              <a:t>12/05/1440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84684204-79E9-424B-B11A-DAF1965C4508}" type="slidenum">
              <a:rPr lang="ar-IQ" smtClean="0"/>
              <a:t>‹#›</a:t>
            </a:fld>
            <a:endParaRPr lang="ar-IQ"/>
          </a:p>
        </p:txBody>
      </p:sp>
    </p:spTree>
    <p:extLst>
      <p:ext uri="{BB962C8B-B14F-4D97-AF65-F5344CB8AC3E}">
        <p14:creationId xmlns:p14="http://schemas.microsoft.com/office/powerpoint/2010/main" val="358844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1262BF-AB1D-4FD9-9D7A-26B655097E92}" type="datetimeFigureOut">
              <a:rPr lang="ar-IQ" smtClean="0"/>
              <a:t>12/05/1440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84684204-79E9-424B-B11A-DAF1965C4508}" type="slidenum">
              <a:rPr lang="ar-IQ" smtClean="0"/>
              <a:t>‹#›</a:t>
            </a:fld>
            <a:endParaRPr lang="ar-IQ"/>
          </a:p>
        </p:txBody>
      </p:sp>
    </p:spTree>
    <p:extLst>
      <p:ext uri="{BB962C8B-B14F-4D97-AF65-F5344CB8AC3E}">
        <p14:creationId xmlns:p14="http://schemas.microsoft.com/office/powerpoint/2010/main" val="1469940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1262BF-AB1D-4FD9-9D7A-26B655097E92}" type="datetimeFigureOut">
              <a:rPr lang="ar-IQ" smtClean="0"/>
              <a:t>12/05/1440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4684204-79E9-424B-B11A-DAF1965C4508}" type="slidenum">
              <a:rPr lang="ar-IQ" smtClean="0"/>
              <a:t>‹#›</a:t>
            </a:fld>
            <a:endParaRPr lang="ar-IQ"/>
          </a:p>
        </p:txBody>
      </p:sp>
    </p:spTree>
    <p:extLst>
      <p:ext uri="{BB962C8B-B14F-4D97-AF65-F5344CB8AC3E}">
        <p14:creationId xmlns:p14="http://schemas.microsoft.com/office/powerpoint/2010/main" val="2745544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1262BF-AB1D-4FD9-9D7A-26B655097E92}" type="datetimeFigureOut">
              <a:rPr lang="ar-IQ" smtClean="0"/>
              <a:t>12/05/1440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4684204-79E9-424B-B11A-DAF1965C4508}" type="slidenum">
              <a:rPr lang="ar-IQ" smtClean="0"/>
              <a:t>‹#›</a:t>
            </a:fld>
            <a:endParaRPr lang="ar-IQ"/>
          </a:p>
        </p:txBody>
      </p:sp>
    </p:spTree>
    <p:extLst>
      <p:ext uri="{BB962C8B-B14F-4D97-AF65-F5344CB8AC3E}">
        <p14:creationId xmlns:p14="http://schemas.microsoft.com/office/powerpoint/2010/main" val="2822305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B1262BF-AB1D-4FD9-9D7A-26B655097E92}" type="datetimeFigureOut">
              <a:rPr lang="ar-IQ" smtClean="0"/>
              <a:t>12/05/1440</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4684204-79E9-424B-B11A-DAF1965C4508}" type="slidenum">
              <a:rPr lang="ar-IQ" smtClean="0"/>
              <a:t>‹#›</a:t>
            </a:fld>
            <a:endParaRPr lang="ar-IQ"/>
          </a:p>
        </p:txBody>
      </p:sp>
    </p:spTree>
    <p:extLst>
      <p:ext uri="{BB962C8B-B14F-4D97-AF65-F5344CB8AC3E}">
        <p14:creationId xmlns:p14="http://schemas.microsoft.com/office/powerpoint/2010/main" val="17854451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3133" y="211264"/>
            <a:ext cx="11621036" cy="2050690"/>
          </a:xfrm>
          <a:prstGeom prst="rect">
            <a:avLst/>
          </a:prstGeom>
        </p:spPr>
        <p:txBody>
          <a:bodyPr wrap="square">
            <a:spAutoFit/>
          </a:bodyPr>
          <a:lstStyle/>
          <a:p>
            <a:pPr marL="457200" algn="l">
              <a:lnSpc>
                <a:spcPct val="107000"/>
              </a:lnSpc>
              <a:spcAft>
                <a:spcPts val="0"/>
              </a:spcAft>
            </a:pPr>
            <a:r>
              <a:rPr lang="en-US" dirty="0" smtClean="0">
                <a:solidFill>
                  <a:srgbClr val="000000"/>
                </a:solidFill>
                <a:effectLst/>
                <a:latin typeface="TimesTen-Roman"/>
                <a:ea typeface="Calibri" panose="020F0502020204030204" pitchFamily="34" charset="0"/>
                <a:cs typeface="TimesTen-Roman"/>
              </a:rPr>
              <a:t>Phase identification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marL="457200" algn="l">
              <a:lnSpc>
                <a:spcPct val="150000"/>
              </a:lnSpc>
              <a:spcAft>
                <a:spcPts val="0"/>
              </a:spcAft>
            </a:pPr>
            <a:r>
              <a:rPr lang="en-US" dirty="0" smtClean="0">
                <a:solidFill>
                  <a:srgbClr val="000000"/>
                </a:solidFill>
                <a:effectLst/>
                <a:latin typeface="TimesTen-Roman"/>
                <a:ea typeface="Calibri" panose="020F0502020204030204" pitchFamily="34" charset="0"/>
                <a:cs typeface="TimesTen-Roman"/>
              </a:rPr>
              <a:t>Identification of crystalline substance and crystalline phases in a specimen is achieved by comparing the specimen diffraction spectrum with spectra of known crystalline substances. X-ray diffraction data from a known substance are recorded as a powder diffraction file (PDF). Most PDFs are obtained with Cu (Kα) radiation (wave length = 1.54 </a:t>
            </a:r>
            <a:r>
              <a:rPr lang="en-US" sz="1200" dirty="0" smtClean="0">
                <a:solidFill>
                  <a:srgbClr val="000000"/>
                </a:solidFill>
                <a:effectLst/>
                <a:latin typeface="TimesTen-Roman"/>
                <a:ea typeface="Calibri" panose="020F0502020204030204" pitchFamily="34" charset="0"/>
                <a:cs typeface="TimesTen-Roman"/>
              </a:rPr>
              <a:t>A</a:t>
            </a:r>
            <a:r>
              <a:rPr lang="en-US" sz="1200" baseline="30000" dirty="0" smtClean="0">
                <a:solidFill>
                  <a:srgbClr val="000000"/>
                </a:solidFill>
                <a:effectLst/>
                <a:latin typeface="TimesTen-Roman"/>
                <a:ea typeface="Calibri" panose="020F0502020204030204" pitchFamily="34" charset="0"/>
                <a:cs typeface="TimesTen-Roman"/>
              </a:rPr>
              <a:t>0</a:t>
            </a:r>
            <a:r>
              <a:rPr lang="en-US" dirty="0" smtClean="0">
                <a:solidFill>
                  <a:srgbClr val="000000"/>
                </a:solidFill>
                <a:effectLst/>
                <a:latin typeface="TimesTen-Roman"/>
                <a:ea typeface="Calibri" panose="020F0502020204030204" pitchFamily="34" charset="0"/>
                <a:cs typeface="TimesTen-Roman"/>
              </a:rPr>
              <a:t> )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a:xfrm>
            <a:off x="4713668" y="2074764"/>
            <a:ext cx="6976056" cy="4614545"/>
          </a:xfrm>
          <a:prstGeom prst="rect">
            <a:avLst/>
          </a:prstGeom>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3133" y="2450204"/>
            <a:ext cx="4305836" cy="3422561"/>
          </a:xfrm>
          <a:prstGeom prst="rect">
            <a:avLst/>
          </a:prstGeom>
        </p:spPr>
      </p:pic>
    </p:spTree>
    <p:extLst>
      <p:ext uri="{BB962C8B-B14F-4D97-AF65-F5344CB8AC3E}">
        <p14:creationId xmlns:p14="http://schemas.microsoft.com/office/powerpoint/2010/main" val="17747510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149180" y="298176"/>
            <a:ext cx="6211279" cy="6102624"/>
          </a:xfrm>
          <a:prstGeom prst="rect">
            <a:avLst/>
          </a:prstGeom>
        </p:spPr>
      </p:pic>
      <p:pic>
        <p:nvPicPr>
          <p:cNvPr id="5" name="Picture 4"/>
          <p:cNvPicPr/>
          <p:nvPr/>
        </p:nvPicPr>
        <p:blipFill>
          <a:blip r:embed="rId3">
            <a:extLst>
              <a:ext uri="{28A0092B-C50C-407E-A947-70E740481C1C}">
                <a14:useLocalDpi xmlns:a14="http://schemas.microsoft.com/office/drawing/2010/main" val="0"/>
              </a:ext>
            </a:extLst>
          </a:blip>
          <a:stretch>
            <a:fillRect/>
          </a:stretch>
        </p:blipFill>
        <p:spPr>
          <a:xfrm>
            <a:off x="6246253" y="0"/>
            <a:ext cx="5936637" cy="6650990"/>
          </a:xfrm>
          <a:prstGeom prst="rect">
            <a:avLst/>
          </a:prstGeom>
        </p:spPr>
      </p:pic>
      <p:sp>
        <p:nvSpPr>
          <p:cNvPr id="6" name="Rectangle 5"/>
          <p:cNvSpPr/>
          <p:nvPr/>
        </p:nvSpPr>
        <p:spPr>
          <a:xfrm>
            <a:off x="6674150" y="2709654"/>
            <a:ext cx="4871012" cy="388696"/>
          </a:xfrm>
          <a:prstGeom prst="rect">
            <a:avLst/>
          </a:prstGeom>
        </p:spPr>
        <p:txBody>
          <a:bodyPr wrap="none">
            <a:spAutoFit/>
          </a:bodyPr>
          <a:lstStyle/>
          <a:p>
            <a:pPr>
              <a:lnSpc>
                <a:spcPct val="107000"/>
              </a:lnSpc>
              <a:spcAft>
                <a:spcPts val="800"/>
              </a:spcAft>
              <a:tabLst>
                <a:tab pos="1160780" algn="l"/>
              </a:tabLst>
            </a:pPr>
            <a:r>
              <a:rPr lang="en-US" dirty="0" smtClean="0">
                <a:effectLst/>
                <a:latin typeface="Calibri" panose="020F0502020204030204" pitchFamily="34" charset="0"/>
                <a:ea typeface="Calibri" panose="020F0502020204030204" pitchFamily="34" charset="0"/>
                <a:cs typeface="Arial" panose="020B0604020202020204" pitchFamily="34" charset="0"/>
              </a:rPr>
              <a:t>Particles size = 100 nm   , crystalline size is 20 nm. </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181549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484030" y="226637"/>
            <a:ext cx="11416048" cy="5620372"/>
          </a:xfrm>
          <a:prstGeom prst="rect">
            <a:avLst/>
          </a:prstGeom>
        </p:spPr>
      </p:pic>
    </p:spTree>
    <p:extLst>
      <p:ext uri="{BB962C8B-B14F-4D97-AF65-F5344CB8AC3E}">
        <p14:creationId xmlns:p14="http://schemas.microsoft.com/office/powerpoint/2010/main" val="28053435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60691"/>
            <a:ext cx="3469219"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lgn="l" rtl="0" eaLnBrk="0" fontAlgn="base" hangingPunct="0">
              <a:spcBef>
                <a:spcPct val="0"/>
              </a:spcBef>
              <a:spcAft>
                <a:spcPct val="0"/>
              </a:spcAft>
              <a:tabLst>
                <a:tab pos="1160463" algn="l"/>
              </a:tabLst>
              <a:defRPr>
                <a:solidFill>
                  <a:schemeClr val="tx1"/>
                </a:solidFill>
                <a:latin typeface="Arial" panose="020B0604020202020204" pitchFamily="34" charset="0"/>
              </a:defRPr>
            </a:lvl1pPr>
            <a:lvl2pPr algn="l" rtl="0" eaLnBrk="0" fontAlgn="base" hangingPunct="0">
              <a:spcBef>
                <a:spcPct val="0"/>
              </a:spcBef>
              <a:spcAft>
                <a:spcPct val="0"/>
              </a:spcAft>
              <a:tabLst>
                <a:tab pos="1160463" algn="l"/>
              </a:tabLst>
              <a:defRPr>
                <a:solidFill>
                  <a:schemeClr val="tx1"/>
                </a:solidFill>
                <a:latin typeface="Arial" panose="020B0604020202020204" pitchFamily="34" charset="0"/>
              </a:defRPr>
            </a:lvl2pPr>
            <a:lvl3pPr algn="l" rtl="0" eaLnBrk="0" fontAlgn="base" hangingPunct="0">
              <a:spcBef>
                <a:spcPct val="0"/>
              </a:spcBef>
              <a:spcAft>
                <a:spcPct val="0"/>
              </a:spcAft>
              <a:tabLst>
                <a:tab pos="1160463" algn="l"/>
              </a:tabLst>
              <a:defRPr>
                <a:solidFill>
                  <a:schemeClr val="tx1"/>
                </a:solidFill>
                <a:latin typeface="Arial" panose="020B0604020202020204" pitchFamily="34" charset="0"/>
              </a:defRPr>
            </a:lvl3pPr>
            <a:lvl4pPr algn="l" rtl="0" eaLnBrk="0" fontAlgn="base" hangingPunct="0">
              <a:spcBef>
                <a:spcPct val="0"/>
              </a:spcBef>
              <a:spcAft>
                <a:spcPct val="0"/>
              </a:spcAft>
              <a:tabLst>
                <a:tab pos="1160463" algn="l"/>
              </a:tabLst>
              <a:defRPr>
                <a:solidFill>
                  <a:schemeClr val="tx1"/>
                </a:solidFill>
                <a:latin typeface="Arial" panose="020B0604020202020204" pitchFamily="34" charset="0"/>
              </a:defRPr>
            </a:lvl4pPr>
            <a:lvl5pPr algn="l" rtl="0" eaLnBrk="0" fontAlgn="base" hangingPunct="0">
              <a:spcBef>
                <a:spcPct val="0"/>
              </a:spcBef>
              <a:spcAft>
                <a:spcPct val="0"/>
              </a:spcAft>
              <a:tabLst>
                <a:tab pos="1160463" algn="l"/>
              </a:tabLst>
              <a:defRPr>
                <a:solidFill>
                  <a:schemeClr val="tx1"/>
                </a:solidFill>
                <a:latin typeface="Arial" panose="020B0604020202020204" pitchFamily="34" charset="0"/>
              </a:defRPr>
            </a:lvl5pPr>
            <a:lvl6pPr algn="l" rtl="0" eaLnBrk="0" fontAlgn="base" hangingPunct="0">
              <a:spcBef>
                <a:spcPct val="0"/>
              </a:spcBef>
              <a:spcAft>
                <a:spcPct val="0"/>
              </a:spcAft>
              <a:tabLst>
                <a:tab pos="1160463" algn="l"/>
              </a:tabLst>
              <a:defRPr>
                <a:solidFill>
                  <a:schemeClr val="tx1"/>
                </a:solidFill>
                <a:latin typeface="Arial" panose="020B0604020202020204" pitchFamily="34" charset="0"/>
              </a:defRPr>
            </a:lvl6pPr>
            <a:lvl7pPr algn="l" rtl="0" eaLnBrk="0" fontAlgn="base" hangingPunct="0">
              <a:spcBef>
                <a:spcPct val="0"/>
              </a:spcBef>
              <a:spcAft>
                <a:spcPct val="0"/>
              </a:spcAft>
              <a:tabLst>
                <a:tab pos="1160463" algn="l"/>
              </a:tabLst>
              <a:defRPr>
                <a:solidFill>
                  <a:schemeClr val="tx1"/>
                </a:solidFill>
                <a:latin typeface="Arial" panose="020B0604020202020204" pitchFamily="34" charset="0"/>
              </a:defRPr>
            </a:lvl7pPr>
            <a:lvl8pPr algn="l" rtl="0" eaLnBrk="0" fontAlgn="base" hangingPunct="0">
              <a:spcBef>
                <a:spcPct val="0"/>
              </a:spcBef>
              <a:spcAft>
                <a:spcPct val="0"/>
              </a:spcAft>
              <a:tabLst>
                <a:tab pos="1160463" algn="l"/>
              </a:tabLst>
              <a:defRPr>
                <a:solidFill>
                  <a:schemeClr val="tx1"/>
                </a:solidFill>
                <a:latin typeface="Arial" panose="020B0604020202020204" pitchFamily="34" charset="0"/>
              </a:defRPr>
            </a:lvl8pPr>
            <a:lvl9pPr algn="l" rtl="0" eaLnBrk="0" fontAlgn="base" hangingPunct="0">
              <a:spcBef>
                <a:spcPct val="0"/>
              </a:spcBef>
              <a:spcAft>
                <a:spcPct val="0"/>
              </a:spcAft>
              <a:tabLst>
                <a:tab pos="1160463"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160463" algn="l"/>
              </a:tabLst>
            </a:pPr>
            <a:r>
              <a:rPr kumimoji="0" lang="en-US" altLang="ar-IQ" sz="20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Crystalline size determination</a:t>
            </a:r>
            <a:endParaRPr kumimoji="0" lang="en-US" altLang="ar-IQ" sz="2000"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1160463" algn="l"/>
              </a:tabLst>
            </a:pPr>
            <a:endParaRPr kumimoji="0" lang="en-US" altLang="ar-IQ" sz="1800" b="0" i="0" u="none" strike="noStrike" cap="none" normalizeH="0" baseline="0" dirty="0" smtClean="0">
              <a:ln>
                <a:noFill/>
              </a:ln>
              <a:solidFill>
                <a:schemeClr val="tx1"/>
              </a:solidFill>
              <a:effectLst/>
              <a:latin typeface="Arial" panose="020B0604020202020204" pitchFamily="34" charset="0"/>
            </a:endParaRPr>
          </a:p>
        </p:txBody>
      </p:sp>
      <p:sp>
        <p:nvSpPr>
          <p:cNvPr id="5" name="Rectangle 4" descr="\tau ={\frac  {K\lambda }{\beta \cos \theta }}"/>
          <p:cNvSpPr>
            <a:spLocks noChangeAspect="1" noChangeArrowheads="1"/>
          </p:cNvSpPr>
          <p:nvPr/>
        </p:nvSpPr>
        <p:spPr bwMode="auto">
          <a:xfrm>
            <a:off x="141668" y="399245"/>
            <a:ext cx="3079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ar-SA"/>
          </a:p>
        </p:txBody>
      </p:sp>
      <p:sp>
        <p:nvSpPr>
          <p:cNvPr id="7" name="Rectangle 6"/>
          <p:cNvSpPr/>
          <p:nvPr/>
        </p:nvSpPr>
        <p:spPr>
          <a:xfrm>
            <a:off x="141668" y="627845"/>
            <a:ext cx="6096000" cy="1881925"/>
          </a:xfrm>
          <a:prstGeom prst="rect">
            <a:avLst/>
          </a:prstGeom>
        </p:spPr>
        <p:txBody>
          <a:bodyPr>
            <a:spAutoFit/>
          </a:bodyPr>
          <a:lstStyle/>
          <a:p>
            <a:pPr algn="l">
              <a:lnSpc>
                <a:spcPct val="107000"/>
              </a:lnSpc>
              <a:spcAft>
                <a:spcPts val="800"/>
              </a:spcAft>
              <a:tabLst>
                <a:tab pos="1160780" algn="l"/>
              </a:tabLst>
            </a:pPr>
            <a:r>
              <a:rPr lang="en-US" dirty="0" smtClean="0">
                <a:effectLst/>
                <a:latin typeface="Calibri" panose="020F0502020204030204" pitchFamily="34" charset="0"/>
                <a:ea typeface="Calibri" panose="020F0502020204030204" pitchFamily="34" charset="0"/>
                <a:cs typeface="Arial" panose="020B0604020202020204" pitchFamily="34" charset="0"/>
              </a:rPr>
              <a:t>D=</a:t>
            </a:r>
            <a:r>
              <a:rPr lang="en-US" dirty="0" err="1" smtClean="0">
                <a:effectLst/>
                <a:latin typeface="Calibri" panose="020F0502020204030204" pitchFamily="34" charset="0"/>
                <a:ea typeface="Calibri" panose="020F0502020204030204" pitchFamily="34" charset="0"/>
                <a:cs typeface="Arial" panose="020B0604020202020204" pitchFamily="34" charset="0"/>
              </a:rPr>
              <a:t>Kλ</a:t>
            </a:r>
            <a:r>
              <a:rPr lang="en-US" dirty="0" smtClean="0">
                <a:effectLst/>
                <a:latin typeface="Calibri" panose="020F0502020204030204" pitchFamily="34" charset="0"/>
                <a:ea typeface="Calibri" panose="020F0502020204030204" pitchFamily="34" charset="0"/>
                <a:cs typeface="Arial" panose="020B0604020202020204" pitchFamily="34" charset="0"/>
              </a:rPr>
              <a:t> / (β cos θ). </a:t>
            </a:r>
          </a:p>
          <a:p>
            <a:pPr algn="l">
              <a:lnSpc>
                <a:spcPct val="107000"/>
              </a:lnSpc>
              <a:spcAft>
                <a:spcPts val="800"/>
              </a:spcAft>
              <a:tabLst>
                <a:tab pos="1160780" algn="l"/>
              </a:tabLst>
            </a:pPr>
            <a:r>
              <a:rPr lang="en-US" dirty="0" smtClean="0">
                <a:effectLst/>
                <a:latin typeface="Calibri" panose="020F0502020204030204" pitchFamily="34" charset="0"/>
                <a:ea typeface="Calibri" panose="020F0502020204030204" pitchFamily="34" charset="0"/>
                <a:cs typeface="Arial" panose="020B0604020202020204" pitchFamily="34" charset="0"/>
              </a:rPr>
              <a:t> K= 0.9 ( shape factor), D= crystal size,  β = </a:t>
            </a:r>
            <a:r>
              <a:rPr lang="en-US" dirty="0" err="1" smtClean="0">
                <a:effectLst/>
                <a:latin typeface="Calibri" panose="020F0502020204030204" pitchFamily="34" charset="0"/>
                <a:ea typeface="Calibri" panose="020F0502020204030204" pitchFamily="34" charset="0"/>
                <a:cs typeface="Arial" panose="020B0604020202020204" pitchFamily="34" charset="0"/>
              </a:rPr>
              <a:t>fWHM</a:t>
            </a:r>
            <a:r>
              <a:rPr lang="en-US" dirty="0" smtClean="0">
                <a:effectLst/>
                <a:latin typeface="Calibri" panose="020F0502020204030204" pitchFamily="34" charset="0"/>
                <a:ea typeface="Calibri" panose="020F0502020204030204" pitchFamily="34" charset="0"/>
                <a:cs typeface="Arial" panose="020B0604020202020204" pitchFamily="34" charset="0"/>
              </a:rPr>
              <a:t> ( full width half max of the peak) in Rad , θ = </a:t>
            </a:r>
            <a:r>
              <a:rPr lang="en-US" dirty="0" err="1" smtClean="0">
                <a:effectLst/>
                <a:latin typeface="Calibri" panose="020F0502020204030204" pitchFamily="34" charset="0"/>
                <a:ea typeface="Calibri" panose="020F0502020204030204" pitchFamily="34" charset="0"/>
                <a:cs typeface="Arial" panose="020B0604020202020204" pitchFamily="34" charset="0"/>
              </a:rPr>
              <a:t>bragg's</a:t>
            </a:r>
            <a:r>
              <a:rPr lang="en-US" dirty="0" smtClean="0">
                <a:effectLst/>
                <a:latin typeface="Calibri" panose="020F0502020204030204" pitchFamily="34" charset="0"/>
                <a:ea typeface="Calibri" panose="020F0502020204030204" pitchFamily="34" charset="0"/>
                <a:cs typeface="Arial" panose="020B0604020202020204" pitchFamily="34" charset="0"/>
              </a:rPr>
              <a:t> angle</a:t>
            </a:r>
          </a:p>
          <a:p>
            <a:pPr algn="l">
              <a:lnSpc>
                <a:spcPct val="107000"/>
              </a:lnSpc>
              <a:spcAft>
                <a:spcPts val="800"/>
              </a:spcAft>
              <a:tabLst>
                <a:tab pos="1160780" algn="l"/>
              </a:tabLst>
            </a:pPr>
            <a:r>
              <a:rPr lang="en-US" dirty="0" smtClean="0">
                <a:effectLst/>
                <a:latin typeface="Calibri" panose="020F0502020204030204" pitchFamily="34" charset="0"/>
                <a:ea typeface="Calibri" panose="020F0502020204030204" pitchFamily="34" charset="0"/>
                <a:cs typeface="Arial" panose="020B0604020202020204" pitchFamily="34" charset="0"/>
              </a:rPr>
              <a:t>Rad = (22 </a:t>
            </a:r>
            <a:r>
              <a:rPr lang="en-US" dirty="0">
                <a:latin typeface="Calibri" panose="020F0502020204030204" pitchFamily="34" charset="0"/>
                <a:ea typeface="Calibri" panose="020F0502020204030204" pitchFamily="34" charset="0"/>
                <a:cs typeface="Arial" panose="020B0604020202020204" pitchFamily="34" charset="0"/>
              </a:rPr>
              <a:t>*</a:t>
            </a:r>
            <a:r>
              <a:rPr lang="en-US" dirty="0" smtClean="0">
                <a:effectLst/>
                <a:latin typeface="Calibri" panose="020F0502020204030204" pitchFamily="34" charset="0"/>
                <a:ea typeface="Calibri" panose="020F0502020204030204" pitchFamily="34" charset="0"/>
                <a:cs typeface="Arial" panose="020B0604020202020204" pitchFamily="34" charset="0"/>
              </a:rPr>
              <a:t> </a:t>
            </a:r>
            <a:r>
              <a:rPr lang="en-US" dirty="0" smtClean="0">
                <a:latin typeface="Calibri" panose="020F0502020204030204" pitchFamily="34" charset="0"/>
                <a:ea typeface="Calibri" panose="020F0502020204030204" pitchFamily="34" charset="0"/>
                <a:cs typeface="Arial" panose="020B0604020202020204" pitchFamily="34" charset="0"/>
              </a:rPr>
              <a:t>FWHM</a:t>
            </a:r>
            <a:r>
              <a:rPr lang="en-US" dirty="0" smtClean="0">
                <a:effectLst/>
                <a:latin typeface="Calibri" panose="020F0502020204030204" pitchFamily="34" charset="0"/>
                <a:ea typeface="Calibri" panose="020F0502020204030204" pitchFamily="34" charset="0"/>
                <a:cs typeface="Arial" panose="020B0604020202020204" pitchFamily="34" charset="0"/>
              </a:rPr>
              <a:t>) / (7 * 180) = </a:t>
            </a:r>
            <a:r>
              <a:rPr lang="en-US" dirty="0" smtClean="0">
                <a:latin typeface="Calibri" panose="020F0502020204030204" pitchFamily="34" charset="0"/>
                <a:ea typeface="Calibri" panose="020F0502020204030204" pitchFamily="34" charset="0"/>
                <a:cs typeface="Arial" panose="020B0604020202020204" pitchFamily="34" charset="0"/>
              </a:rPr>
              <a:t>FWHM</a:t>
            </a:r>
            <a:r>
              <a:rPr lang="en-US" dirty="0" smtClean="0">
                <a:effectLst/>
                <a:latin typeface="Calibri" panose="020F0502020204030204" pitchFamily="34" charset="0"/>
                <a:ea typeface="Calibri" panose="020F0502020204030204" pitchFamily="34" charset="0"/>
                <a:cs typeface="Arial" panose="020B0604020202020204" pitchFamily="34" charset="0"/>
              </a:rPr>
              <a:t> </a:t>
            </a:r>
            <a:r>
              <a:rPr lang="en-US" dirty="0">
                <a:latin typeface="Calibri" panose="020F0502020204030204" pitchFamily="34" charset="0"/>
                <a:ea typeface="Calibri" panose="020F0502020204030204" pitchFamily="34" charset="0"/>
                <a:cs typeface="Arial" panose="020B0604020202020204" pitchFamily="34" charset="0"/>
              </a:rPr>
              <a:t>*</a:t>
            </a:r>
            <a:r>
              <a:rPr lang="en-US" dirty="0" smtClean="0">
                <a:effectLst/>
                <a:latin typeface="Calibri" panose="020F0502020204030204" pitchFamily="34" charset="0"/>
                <a:ea typeface="Calibri" panose="020F0502020204030204" pitchFamily="34" charset="0"/>
                <a:cs typeface="Arial" panose="020B0604020202020204" pitchFamily="34" charset="0"/>
              </a:rPr>
              <a:t> 0.01746</a:t>
            </a:r>
          </a:p>
          <a:p>
            <a:pPr algn="l">
              <a:lnSpc>
                <a:spcPct val="107000"/>
              </a:lnSpc>
              <a:spcAft>
                <a:spcPts val="800"/>
              </a:spcAft>
              <a:tabLst>
                <a:tab pos="1160780" algn="l"/>
              </a:tabLst>
            </a:pPr>
            <a:r>
              <a:rPr lang="en-US" dirty="0" smtClean="0">
                <a:effectLst/>
                <a:latin typeface="Calibri" panose="020F0502020204030204" pitchFamily="34" charset="0"/>
                <a:ea typeface="Calibri" panose="020F0502020204030204" pitchFamily="34" charset="0"/>
                <a:cs typeface="Arial" panose="020B0604020202020204" pitchFamily="34" charset="0"/>
              </a:rPr>
              <a:t> </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
        <p:nvSpPr>
          <p:cNvPr id="8" name="Rectangle 7"/>
          <p:cNvSpPr/>
          <p:nvPr/>
        </p:nvSpPr>
        <p:spPr>
          <a:xfrm>
            <a:off x="141668" y="2738370"/>
            <a:ext cx="11822806" cy="1737783"/>
          </a:xfrm>
          <a:prstGeom prst="rect">
            <a:avLst/>
          </a:prstGeom>
        </p:spPr>
        <p:txBody>
          <a:bodyPr wrap="square">
            <a:spAutoFit/>
          </a:bodyPr>
          <a:lstStyle/>
          <a:p>
            <a:pPr algn="l">
              <a:lnSpc>
                <a:spcPct val="107000"/>
              </a:lnSpc>
              <a:spcAft>
                <a:spcPts val="800"/>
              </a:spcAft>
              <a:tabLst>
                <a:tab pos="1160780" algn="l"/>
              </a:tabLst>
            </a:pPr>
            <a:r>
              <a:rPr lang="en-US" b="1" dirty="0" smtClean="0">
                <a:effectLst/>
                <a:latin typeface="Calibri" panose="020F0502020204030204" pitchFamily="34" charset="0"/>
                <a:ea typeface="Calibri" panose="020F0502020204030204" pitchFamily="34" charset="0"/>
                <a:cs typeface="Arial" panose="020B0604020202020204" pitchFamily="34" charset="0"/>
              </a:rPr>
              <a:t>Residual stress </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l">
              <a:lnSpc>
                <a:spcPct val="150000"/>
              </a:lnSpc>
              <a:spcAft>
                <a:spcPts val="800"/>
              </a:spcAft>
              <a:tabLst>
                <a:tab pos="1160780" algn="l"/>
              </a:tabLst>
            </a:pPr>
            <a:r>
              <a:rPr lang="en-US" dirty="0" smtClean="0">
                <a:effectLst/>
                <a:latin typeface="Calibri" panose="020F0502020204030204" pitchFamily="34" charset="0"/>
                <a:ea typeface="Calibri" panose="020F0502020204030204" pitchFamily="34" charset="0"/>
                <a:cs typeface="Arial" panose="020B0604020202020204" pitchFamily="34" charset="0"/>
              </a:rPr>
              <a:t>In real life XRD peaks can be affected by stresses inside the material which are the effect of thermal or mechanical processing, or chemical contamination. Such effects can give rise to peak broadening (especially with grain size) and if residual stresses are present, peak shifting.</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49310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TotalTime>
  <Words>185</Words>
  <Application>Microsoft Office PowerPoint</Application>
  <PresentationFormat>شاشة عريضة</PresentationFormat>
  <Paragraphs>10</Paragraphs>
  <Slides>4</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4</vt:i4>
      </vt:variant>
    </vt:vector>
  </HeadingPairs>
  <TitlesOfParts>
    <vt:vector size="10" baseType="lpstr">
      <vt:lpstr>Arial</vt:lpstr>
      <vt:lpstr>Calibri</vt:lpstr>
      <vt:lpstr>Calibri Light</vt:lpstr>
      <vt:lpstr>Times New Roman</vt:lpstr>
      <vt:lpstr>TimesTen-Roman</vt:lpstr>
      <vt:lpstr>Office Theme</vt:lpstr>
      <vt:lpstr>عرض تقديمي في PowerPoint</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HP1</dc:creator>
  <cp:lastModifiedBy>ANIMATION STORE</cp:lastModifiedBy>
  <cp:revision>23</cp:revision>
  <dcterms:created xsi:type="dcterms:W3CDTF">2016-12-11T16:29:42Z</dcterms:created>
  <dcterms:modified xsi:type="dcterms:W3CDTF">2019-01-18T18:39:25Z</dcterms:modified>
</cp:coreProperties>
</file>